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5" r:id="rId2"/>
    <p:sldId id="258" r:id="rId3"/>
    <p:sldId id="259" r:id="rId4"/>
    <p:sldId id="260" r:id="rId5"/>
    <p:sldId id="262" r:id="rId6"/>
    <p:sldId id="263" r:id="rId7"/>
    <p:sldId id="264" r:id="rId8"/>
    <p:sldId id="293" r:id="rId9"/>
    <p:sldId id="265" r:id="rId10"/>
    <p:sldId id="266" r:id="rId11"/>
    <p:sldId id="267" r:id="rId12"/>
    <p:sldId id="269" r:id="rId13"/>
    <p:sldId id="270" r:id="rId14"/>
    <p:sldId id="271" r:id="rId15"/>
    <p:sldId id="272" r:id="rId16"/>
    <p:sldId id="274" r:id="rId17"/>
    <p:sldId id="275" r:id="rId18"/>
    <p:sldId id="276" r:id="rId19"/>
    <p:sldId id="277" r:id="rId20"/>
    <p:sldId id="279" r:id="rId21"/>
    <p:sldId id="280" r:id="rId22"/>
    <p:sldId id="281" r:id="rId23"/>
    <p:sldId id="284" r:id="rId24"/>
    <p:sldId id="282" r:id="rId25"/>
    <p:sldId id="283" r:id="rId26"/>
    <p:sldId id="285" r:id="rId27"/>
    <p:sldId id="286" r:id="rId28"/>
    <p:sldId id="287" r:id="rId29"/>
    <p:sldId id="289" r:id="rId30"/>
    <p:sldId id="290" r:id="rId31"/>
    <p:sldId id="291" r:id="rId32"/>
    <p:sldId id="292"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68712950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202665169"/>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96016487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27285614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3651011320"/>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19443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2813085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12168707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17/09/2019</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3159724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9982952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1813006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17/09/2019</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39819725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HPAH5037; </a:t>
            </a:r>
            <a:r>
              <a:rPr lang="en-GB" dirty="0" smtClean="0"/>
              <a:t>HPAH6037 </a:t>
            </a:r>
          </a:p>
          <a:p>
            <a:r>
              <a:rPr lang="en-GB" dirty="0"/>
              <a:t>Literary culture and the </a:t>
            </a:r>
            <a:r>
              <a:rPr lang="en-GB" dirty="0" smtClean="0"/>
              <a:t>court</a:t>
            </a:r>
            <a:endParaRPr lang="en-GB" dirty="0"/>
          </a:p>
        </p:txBody>
      </p:sp>
      <p:sp>
        <p:nvSpPr>
          <p:cNvPr id="2" name="Title 1"/>
          <p:cNvSpPr>
            <a:spLocks noGrp="1"/>
          </p:cNvSpPr>
          <p:nvPr>
            <p:ph type="ctrTitle"/>
          </p:nvPr>
        </p:nvSpPr>
        <p:spPr>
          <a:xfrm>
            <a:off x="685800" y="548680"/>
            <a:ext cx="7772400" cy="1535832"/>
          </a:xfrm>
        </p:spPr>
        <p:txBody>
          <a:bodyPr>
            <a:normAutofit fontScale="90000"/>
          </a:bodyPr>
          <a:lstStyle/>
          <a:p>
            <a:r>
              <a:rPr lang="en-GB" dirty="0" smtClean="0"/>
              <a:t>Murder</a:t>
            </a:r>
            <a:r>
              <a:rPr lang="en-GB" dirty="0"/>
              <a:t>, Mayhem and Megalomania: The Life and Times of the Emperor </a:t>
            </a:r>
            <a:r>
              <a:rPr lang="en-GB" dirty="0" smtClean="0"/>
              <a:t>Nero</a:t>
            </a:r>
            <a:endParaRPr lang="en-GB" dirty="0"/>
          </a:p>
        </p:txBody>
      </p:sp>
      <p:pic>
        <p:nvPicPr>
          <p:cNvPr id="5" name="Picture 4"/>
          <p:cNvPicPr>
            <a:picLocks noChangeAspect="1"/>
          </p:cNvPicPr>
          <p:nvPr/>
        </p:nvPicPr>
        <p:blipFill>
          <a:blip r:embed="rId2"/>
          <a:stretch>
            <a:fillRect/>
          </a:stretch>
        </p:blipFill>
        <p:spPr>
          <a:xfrm>
            <a:off x="770265" y="3573016"/>
            <a:ext cx="7603470" cy="3026154"/>
          </a:xfrm>
          <a:prstGeom prst="rect">
            <a:avLst/>
          </a:prstGeom>
        </p:spPr>
      </p:pic>
    </p:spTree>
    <p:extLst>
      <p:ext uri="{BB962C8B-B14F-4D97-AF65-F5344CB8AC3E}">
        <p14:creationId xmlns:p14="http://schemas.microsoft.com/office/powerpoint/2010/main" val="12069791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683568" y="2420888"/>
            <a:ext cx="7776864"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Culture</a:t>
            </a:r>
            <a:r>
              <a:rPr kumimoji="0" lang="en-GB" sz="6000" b="1" i="0" u="none" strike="noStrike" kern="1200" cap="none" spc="0" normalizeH="0" noProof="0" dirty="0" smtClean="0">
                <a:ln>
                  <a:noFill/>
                </a:ln>
                <a:solidFill>
                  <a:schemeClr val="tx1"/>
                </a:solidFill>
                <a:effectLst/>
                <a:uLnTx/>
                <a:uFillTx/>
                <a:latin typeface="+mn-lt"/>
                <a:ea typeface="+mn-ea"/>
                <a:cs typeface="+mn-cs"/>
              </a:rPr>
              <a:t> in the </a:t>
            </a:r>
            <a:r>
              <a:rPr kumimoji="0" lang="en-GB" sz="6000" b="1" i="0" u="none" strike="noStrike" kern="1200" cap="none" spc="0" normalizeH="0" noProof="0" dirty="0" err="1" smtClean="0">
                <a:ln>
                  <a:noFill/>
                </a:ln>
                <a:solidFill>
                  <a:schemeClr val="tx1"/>
                </a:solidFill>
                <a:effectLst/>
                <a:uLnTx/>
                <a:uFillTx/>
                <a:latin typeface="+mn-lt"/>
                <a:ea typeface="+mn-ea"/>
                <a:cs typeface="+mn-cs"/>
              </a:rPr>
              <a:t>Neronian</a:t>
            </a:r>
            <a:r>
              <a:rPr kumimoji="0" lang="en-GB" sz="6000" b="1" i="0" u="none" strike="noStrike" kern="1200" cap="none" spc="0" normalizeH="0" noProof="0" dirty="0" smtClean="0">
                <a:ln>
                  <a:noFill/>
                </a:ln>
                <a:solidFill>
                  <a:schemeClr val="tx1"/>
                </a:solidFill>
                <a:effectLst/>
                <a:uLnTx/>
                <a:uFillTx/>
                <a:latin typeface="+mn-lt"/>
                <a:ea typeface="+mn-ea"/>
                <a:cs typeface="+mn-cs"/>
              </a:rPr>
              <a:t> Period</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22623929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6624736" cy="6740307"/>
          </a:xfrm>
          <a:prstGeom prst="rect">
            <a:avLst/>
          </a:prstGeom>
        </p:spPr>
        <p:txBody>
          <a:bodyPr wrap="square">
            <a:spAutoFit/>
          </a:bodyPr>
          <a:lstStyle/>
          <a:p>
            <a:pPr algn="ctr"/>
            <a:r>
              <a:rPr lang="en-GB" dirty="0"/>
              <a:t>…We scribble something grand, behind closed doors, </a:t>
            </a:r>
          </a:p>
          <a:p>
            <a:pPr algn="ctr"/>
            <a:r>
              <a:rPr lang="en-GB" dirty="0"/>
              <a:t>One in verse, another in prose that </a:t>
            </a:r>
            <a:r>
              <a:rPr lang="en-GB" b="1" dirty="0"/>
              <a:t>only a generous </a:t>
            </a:r>
          </a:p>
          <a:p>
            <a:pPr algn="ctr"/>
            <a:r>
              <a:rPr lang="en-GB" b="1" dirty="0"/>
              <a:t>Lungful of air can exhale</a:t>
            </a:r>
            <a:r>
              <a:rPr lang="en-GB" dirty="0"/>
              <a:t>; </a:t>
            </a:r>
          </a:p>
          <a:p>
            <a:pPr algn="ctr"/>
            <a:r>
              <a:rPr lang="en-GB" dirty="0"/>
              <a:t>…you‘ll read to the audience from your </a:t>
            </a:r>
          </a:p>
          <a:p>
            <a:pPr algn="ctr"/>
            <a:r>
              <a:rPr lang="en-GB" dirty="0"/>
              <a:t>Tall seat, while you gargle with water to rinse your </a:t>
            </a:r>
          </a:p>
          <a:p>
            <a:pPr algn="ctr"/>
            <a:r>
              <a:rPr lang="en-GB" dirty="0"/>
              <a:t>Fickle throat, your expressive eyes moved to tears. </a:t>
            </a:r>
          </a:p>
          <a:p>
            <a:pPr algn="ctr"/>
            <a:r>
              <a:rPr lang="en-GB" dirty="0"/>
              <a:t>Then you‘ll watch as grown men tremble, their sober </a:t>
            </a:r>
          </a:p>
          <a:p>
            <a:pPr algn="ctr"/>
            <a:r>
              <a:rPr lang="en-GB" dirty="0"/>
              <a:t>Manner and tranquil voices gone, </a:t>
            </a:r>
          </a:p>
          <a:p>
            <a:pPr algn="ctr"/>
            <a:r>
              <a:rPr lang="en-GB" dirty="0"/>
              <a:t>...You know how to serve up warm tripe, </a:t>
            </a:r>
          </a:p>
          <a:p>
            <a:pPr algn="ctr"/>
            <a:r>
              <a:rPr lang="en-GB" b="1" dirty="0"/>
              <a:t>Make a shivering client the gift of a second-hand cloak, </a:t>
            </a:r>
          </a:p>
          <a:p>
            <a:pPr algn="ctr"/>
            <a:r>
              <a:rPr lang="en-GB" b="1" dirty="0"/>
              <a:t>Then say </a:t>
            </a:r>
            <a:r>
              <a:rPr lang="en-GB" b="1" dirty="0" smtClean="0"/>
              <a:t>‘I </a:t>
            </a:r>
            <a:r>
              <a:rPr lang="en-GB" b="1" dirty="0"/>
              <a:t>love the truth, tell me the truth about myself</a:t>
            </a:r>
            <a:r>
              <a:rPr lang="en-GB" b="1" dirty="0" smtClean="0"/>
              <a:t>.’</a:t>
            </a:r>
            <a:r>
              <a:rPr lang="en-GB" dirty="0" smtClean="0"/>
              <a:t> </a:t>
            </a:r>
            <a:endParaRPr lang="en-GB" dirty="0"/>
          </a:p>
          <a:p>
            <a:pPr algn="ctr"/>
            <a:r>
              <a:rPr lang="en-GB" dirty="0"/>
              <a:t>How can I? Do you want me to say you‘re talking rubbish, </a:t>
            </a:r>
          </a:p>
          <a:p>
            <a:pPr algn="ctr"/>
            <a:r>
              <a:rPr lang="en-GB" dirty="0"/>
              <a:t>Baldy, you with your fat belly sticking out a foot and half? </a:t>
            </a:r>
          </a:p>
          <a:p>
            <a:pPr algn="ctr"/>
            <a:r>
              <a:rPr lang="en-GB" dirty="0"/>
              <a:t>O, </a:t>
            </a:r>
            <a:r>
              <a:rPr lang="en-GB" dirty="0" smtClean="0"/>
              <a:t>two-faced </a:t>
            </a:r>
            <a:r>
              <a:rPr lang="en-GB" dirty="0"/>
              <a:t>Janus, never suffering gestures behind </a:t>
            </a:r>
            <a:r>
              <a:rPr lang="en-GB" i="1" dirty="0"/>
              <a:t>your </a:t>
            </a:r>
            <a:r>
              <a:rPr lang="en-GB" dirty="0"/>
              <a:t>back; </a:t>
            </a:r>
          </a:p>
          <a:p>
            <a:pPr algn="ctr"/>
            <a:r>
              <a:rPr lang="en-GB" dirty="0"/>
              <a:t>Pecking storks; nor waggling hands imitating donkey‘s ears; </a:t>
            </a:r>
          </a:p>
          <a:p>
            <a:pPr algn="ctr"/>
            <a:r>
              <a:rPr lang="en-GB" dirty="0"/>
              <a:t>…Roman? Should I be stirred, and toss a penny to every </a:t>
            </a:r>
          </a:p>
          <a:p>
            <a:pPr algn="ctr"/>
            <a:r>
              <a:rPr lang="en-GB" dirty="0"/>
              <a:t>Shipwrecked sailor who sings a song?... </a:t>
            </a:r>
          </a:p>
          <a:p>
            <a:pPr algn="ctr"/>
            <a:r>
              <a:rPr lang="en-GB" dirty="0"/>
              <a:t>…</a:t>
            </a:r>
            <a:r>
              <a:rPr lang="en-GB" b="1" dirty="0"/>
              <a:t>Whoever wants to move me with his lament will show </a:t>
            </a:r>
          </a:p>
          <a:p>
            <a:pPr algn="ctr"/>
            <a:r>
              <a:rPr lang="en-GB" b="1" dirty="0"/>
              <a:t>Genuine tears, not some tale he‘s drummed up overnight</a:t>
            </a:r>
            <a:r>
              <a:rPr lang="en-GB" dirty="0"/>
              <a:t>. </a:t>
            </a:r>
          </a:p>
          <a:p>
            <a:pPr algn="ctr"/>
            <a:r>
              <a:rPr lang="en-GB" dirty="0"/>
              <a:t>…</a:t>
            </a:r>
            <a:r>
              <a:rPr lang="en-GB" b="1" dirty="0"/>
              <a:t>Is there a single one that lacks </a:t>
            </a:r>
            <a:r>
              <a:rPr lang="en-GB" b="1" dirty="0" smtClean="0"/>
              <a:t>ass’s </a:t>
            </a:r>
            <a:r>
              <a:rPr lang="en-GB" b="1" dirty="0"/>
              <a:t>ears? </a:t>
            </a:r>
          </a:p>
          <a:p>
            <a:pPr algn="ctr"/>
            <a:r>
              <a:rPr lang="en-GB" dirty="0"/>
              <a:t>- </a:t>
            </a:r>
            <a:r>
              <a:rPr lang="en-GB" b="1" dirty="0" err="1"/>
              <a:t>Persius</a:t>
            </a:r>
            <a:r>
              <a:rPr lang="en-GB" b="1" dirty="0"/>
              <a:t> </a:t>
            </a:r>
            <a:r>
              <a:rPr lang="en-GB" b="1" i="1" dirty="0"/>
              <a:t>Satires </a:t>
            </a:r>
            <a:r>
              <a:rPr lang="en-GB" b="1" dirty="0"/>
              <a:t>1. </a:t>
            </a:r>
            <a:endParaRPr lang="en-GB" dirty="0"/>
          </a:p>
        </p:txBody>
      </p:sp>
      <p:pic>
        <p:nvPicPr>
          <p:cNvPr id="3" name="Picture 2"/>
          <p:cNvPicPr>
            <a:picLocks noChangeAspect="1"/>
          </p:cNvPicPr>
          <p:nvPr/>
        </p:nvPicPr>
        <p:blipFill>
          <a:blip r:embed="rId2"/>
          <a:stretch>
            <a:fillRect/>
          </a:stretch>
        </p:blipFill>
        <p:spPr>
          <a:xfrm>
            <a:off x="6841922" y="548680"/>
            <a:ext cx="2202014" cy="2929508"/>
          </a:xfrm>
          <a:prstGeom prst="rect">
            <a:avLst/>
          </a:prstGeom>
        </p:spPr>
      </p:pic>
      <p:pic>
        <p:nvPicPr>
          <p:cNvPr id="4" name="Picture 3"/>
          <p:cNvPicPr>
            <a:picLocks noChangeAspect="1"/>
          </p:cNvPicPr>
          <p:nvPr/>
        </p:nvPicPr>
        <p:blipFill>
          <a:blip r:embed="rId3"/>
          <a:stretch>
            <a:fillRect/>
          </a:stretch>
        </p:blipFill>
        <p:spPr>
          <a:xfrm>
            <a:off x="6670560" y="3933056"/>
            <a:ext cx="2473440" cy="2088232"/>
          </a:xfrm>
          <a:prstGeom prst="rect">
            <a:avLst/>
          </a:prstGeom>
        </p:spPr>
      </p:pic>
    </p:spTree>
    <p:extLst>
      <p:ext uri="{BB962C8B-B14F-4D97-AF65-F5344CB8AC3E}">
        <p14:creationId xmlns:p14="http://schemas.microsoft.com/office/powerpoint/2010/main" val="2115901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Emperor’s in Nero’s Court</a:t>
            </a:r>
            <a:endParaRPr lang="en-GB" dirty="0"/>
          </a:p>
        </p:txBody>
      </p:sp>
      <p:sp>
        <p:nvSpPr>
          <p:cNvPr id="3" name="Content Placeholder 2"/>
          <p:cNvSpPr>
            <a:spLocks noGrp="1"/>
          </p:cNvSpPr>
          <p:nvPr>
            <p:ph sz="quarter" idx="1"/>
          </p:nvPr>
        </p:nvSpPr>
        <p:spPr>
          <a:xfrm>
            <a:off x="301752" y="1628800"/>
            <a:ext cx="8446712" cy="4824536"/>
          </a:xfrm>
        </p:spPr>
        <p:txBody>
          <a:bodyPr>
            <a:normAutofit fontScale="92500" lnSpcReduction="10000"/>
          </a:bodyPr>
          <a:lstStyle/>
          <a:p>
            <a:r>
              <a:rPr lang="en-GB" b="1" dirty="0"/>
              <a:t>Marcus </a:t>
            </a:r>
            <a:r>
              <a:rPr lang="en-GB" b="1" dirty="0" err="1"/>
              <a:t>Salvius</a:t>
            </a:r>
            <a:r>
              <a:rPr lang="en-GB" b="1" dirty="0"/>
              <a:t> </a:t>
            </a:r>
            <a:r>
              <a:rPr lang="en-GB" b="1" dirty="0" err="1"/>
              <a:t>Otho</a:t>
            </a:r>
            <a:r>
              <a:rPr lang="en-GB" b="1" dirty="0"/>
              <a:t> </a:t>
            </a:r>
            <a:endParaRPr lang="en-GB" dirty="0"/>
          </a:p>
          <a:p>
            <a:pPr marL="0" indent="0">
              <a:buNone/>
            </a:pPr>
            <a:r>
              <a:rPr lang="en-GB" dirty="0" smtClean="0"/>
              <a:t>“…</a:t>
            </a:r>
            <a:r>
              <a:rPr lang="en-GB" dirty="0"/>
              <a:t>Nero and </a:t>
            </a:r>
            <a:r>
              <a:rPr lang="en-GB" dirty="0" err="1"/>
              <a:t>Otho</a:t>
            </a:r>
            <a:r>
              <a:rPr lang="en-GB" dirty="0"/>
              <a:t> were birds of a feather, although it had often been suggested that they also enjoyed each other‘s sexual favours</a:t>
            </a:r>
            <a:r>
              <a:rPr lang="en-GB" dirty="0" smtClean="0"/>
              <a:t>.” </a:t>
            </a:r>
            <a:r>
              <a:rPr lang="en-GB" dirty="0"/>
              <a:t>– </a:t>
            </a:r>
            <a:r>
              <a:rPr lang="en-GB" b="1" dirty="0"/>
              <a:t>Suetonius </a:t>
            </a:r>
            <a:r>
              <a:rPr lang="en-GB" b="1" i="1" dirty="0" err="1"/>
              <a:t>Otho</a:t>
            </a:r>
            <a:r>
              <a:rPr lang="en-GB" b="1" i="1" dirty="0"/>
              <a:t> </a:t>
            </a:r>
            <a:r>
              <a:rPr lang="en-GB" b="1" dirty="0"/>
              <a:t>2. </a:t>
            </a:r>
            <a:endParaRPr lang="en-GB" dirty="0"/>
          </a:p>
          <a:p>
            <a:endParaRPr lang="en-GB" sz="1100" dirty="0"/>
          </a:p>
          <a:p>
            <a:r>
              <a:rPr lang="en-GB" b="1" dirty="0" smtClean="0"/>
              <a:t>Marcus </a:t>
            </a:r>
            <a:r>
              <a:rPr lang="en-GB" b="1" dirty="0" err="1"/>
              <a:t>Cocceius</a:t>
            </a:r>
            <a:r>
              <a:rPr lang="en-GB" b="1" dirty="0"/>
              <a:t> </a:t>
            </a:r>
            <a:r>
              <a:rPr lang="en-GB" b="1" dirty="0" err="1"/>
              <a:t>Nerva</a:t>
            </a:r>
            <a:r>
              <a:rPr lang="en-GB" b="1" dirty="0"/>
              <a:t> </a:t>
            </a:r>
            <a:endParaRPr lang="en-GB" dirty="0"/>
          </a:p>
          <a:p>
            <a:pPr marL="0" indent="0">
              <a:buNone/>
            </a:pPr>
            <a:r>
              <a:rPr lang="en-GB" dirty="0" smtClean="0"/>
              <a:t>“But </a:t>
            </a:r>
            <a:r>
              <a:rPr lang="en-GB" dirty="0"/>
              <a:t>whoever is acquainted with the verses of the learned Nero, knows that </a:t>
            </a:r>
            <a:r>
              <a:rPr lang="en-GB" dirty="0" err="1"/>
              <a:t>Nerva</a:t>
            </a:r>
            <a:r>
              <a:rPr lang="en-GB" dirty="0"/>
              <a:t> is the Tibullus of our day</a:t>
            </a:r>
            <a:r>
              <a:rPr lang="en-GB" dirty="0" smtClean="0"/>
              <a:t>.” </a:t>
            </a:r>
            <a:r>
              <a:rPr lang="en-GB" dirty="0"/>
              <a:t>– </a:t>
            </a:r>
            <a:r>
              <a:rPr lang="en-GB" b="1" dirty="0"/>
              <a:t>Martial </a:t>
            </a:r>
            <a:r>
              <a:rPr lang="en-GB" b="1" i="1" dirty="0"/>
              <a:t>Epigrams </a:t>
            </a:r>
            <a:r>
              <a:rPr lang="en-GB" b="1" dirty="0"/>
              <a:t>8.70. </a:t>
            </a:r>
            <a:endParaRPr lang="en-GB" b="1" dirty="0" smtClean="0"/>
          </a:p>
          <a:p>
            <a:pPr marL="0" indent="0">
              <a:buNone/>
            </a:pPr>
            <a:endParaRPr lang="en-GB" sz="1100" b="1" dirty="0"/>
          </a:p>
          <a:p>
            <a:r>
              <a:rPr lang="en-GB" b="1" dirty="0" smtClean="0"/>
              <a:t>Titus Flavius </a:t>
            </a:r>
            <a:r>
              <a:rPr lang="en-GB" b="1" dirty="0" err="1" smtClean="0"/>
              <a:t>Vespasianus</a:t>
            </a:r>
            <a:endParaRPr lang="en-GB" b="1" dirty="0" smtClean="0"/>
          </a:p>
          <a:p>
            <a:pPr lvl="1"/>
            <a:r>
              <a:rPr lang="en-GB" b="1" dirty="0" smtClean="0"/>
              <a:t>Purportedly reprimanded by Nero’s freedman Phoebus for closing his eyes during one of Nero’s performances. </a:t>
            </a:r>
            <a:endParaRPr lang="en-GB" dirty="0"/>
          </a:p>
        </p:txBody>
      </p:sp>
    </p:spTree>
    <p:extLst>
      <p:ext uri="{BB962C8B-B14F-4D97-AF65-F5344CB8AC3E}">
        <p14:creationId xmlns:p14="http://schemas.microsoft.com/office/powerpoint/2010/main" val="3389486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Lucan</a:t>
            </a:r>
            <a:endParaRPr lang="en-GB" dirty="0"/>
          </a:p>
        </p:txBody>
      </p:sp>
      <p:sp>
        <p:nvSpPr>
          <p:cNvPr id="3" name="Content Placeholder 2"/>
          <p:cNvSpPr>
            <a:spLocks noGrp="1"/>
          </p:cNvSpPr>
          <p:nvPr>
            <p:ph sz="half" idx="1"/>
          </p:nvPr>
        </p:nvSpPr>
        <p:spPr>
          <a:xfrm>
            <a:off x="301752" y="1700808"/>
            <a:ext cx="4038600" cy="4968552"/>
          </a:xfrm>
        </p:spPr>
        <p:txBody>
          <a:bodyPr>
            <a:normAutofit/>
          </a:bodyPr>
          <a:lstStyle/>
          <a:p>
            <a:r>
              <a:rPr lang="en-GB" dirty="0"/>
              <a:t>Marcus </a:t>
            </a:r>
            <a:r>
              <a:rPr lang="en-GB" dirty="0" err="1"/>
              <a:t>Annaeus</a:t>
            </a:r>
            <a:r>
              <a:rPr lang="en-GB" dirty="0"/>
              <a:t> </a:t>
            </a:r>
            <a:r>
              <a:rPr lang="en-GB" dirty="0" err="1"/>
              <a:t>Lucanus</a:t>
            </a:r>
            <a:r>
              <a:rPr lang="en-GB" dirty="0"/>
              <a:t> – AD 39-65. </a:t>
            </a:r>
          </a:p>
          <a:p>
            <a:endParaRPr lang="en-GB" sz="1200" dirty="0"/>
          </a:p>
          <a:p>
            <a:r>
              <a:rPr lang="en-GB" dirty="0" smtClean="0"/>
              <a:t>Epic </a:t>
            </a:r>
            <a:r>
              <a:rPr lang="en-GB" dirty="0"/>
              <a:t>on the civil war between Caesar and Pompey – </a:t>
            </a:r>
            <a:r>
              <a:rPr lang="en-GB" b="1" i="1" dirty="0"/>
              <a:t>Bellum </a:t>
            </a:r>
            <a:r>
              <a:rPr lang="en-GB" b="1" i="1" dirty="0" err="1"/>
              <a:t>Civile</a:t>
            </a:r>
            <a:r>
              <a:rPr lang="en-GB" b="1" i="1" dirty="0"/>
              <a:t> </a:t>
            </a:r>
            <a:r>
              <a:rPr lang="en-GB" dirty="0"/>
              <a:t>– sometimes known as the </a:t>
            </a:r>
            <a:r>
              <a:rPr lang="en-GB" i="1" dirty="0" err="1"/>
              <a:t>Pharsalia</a:t>
            </a:r>
            <a:r>
              <a:rPr lang="en-GB" dirty="0"/>
              <a:t>. </a:t>
            </a:r>
          </a:p>
          <a:p>
            <a:endParaRPr lang="en-GB" sz="1200" dirty="0"/>
          </a:p>
          <a:p>
            <a:r>
              <a:rPr lang="en-GB" dirty="0" smtClean="0"/>
              <a:t>Wrote </a:t>
            </a:r>
            <a:r>
              <a:rPr lang="en-GB" dirty="0"/>
              <a:t>works of prose and verse but mostly lost to us. </a:t>
            </a:r>
          </a:p>
          <a:p>
            <a:endParaRPr lang="en-GB" dirty="0"/>
          </a:p>
        </p:txBody>
      </p:sp>
      <p:sp>
        <p:nvSpPr>
          <p:cNvPr id="6" name="Content Placeholder 3"/>
          <p:cNvSpPr txBox="1">
            <a:spLocks/>
          </p:cNvSpPr>
          <p:nvPr/>
        </p:nvSpPr>
        <p:spPr>
          <a:xfrm>
            <a:off x="4568952" y="4185084"/>
            <a:ext cx="4392488" cy="2520280"/>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dirty="0" smtClean="0"/>
              <a:t>“Marcus </a:t>
            </a:r>
            <a:r>
              <a:rPr lang="en-GB" dirty="0" err="1" smtClean="0"/>
              <a:t>Annaeus</a:t>
            </a:r>
            <a:r>
              <a:rPr lang="en-GB" dirty="0" smtClean="0"/>
              <a:t> </a:t>
            </a:r>
            <a:r>
              <a:rPr lang="en-GB" dirty="0" err="1" smtClean="0"/>
              <a:t>Lucanus</a:t>
            </a:r>
            <a:r>
              <a:rPr lang="en-GB" dirty="0" smtClean="0"/>
              <a:t> of </a:t>
            </a:r>
            <a:r>
              <a:rPr lang="en-GB" dirty="0" err="1" smtClean="0"/>
              <a:t>Corduba</a:t>
            </a:r>
            <a:r>
              <a:rPr lang="en-GB" dirty="0" smtClean="0"/>
              <a:t> made his first appearance as a poet with a "Eulogy of Nero" at the emperor's </a:t>
            </a:r>
            <a:r>
              <a:rPr lang="en-GB" dirty="0" err="1" smtClean="0"/>
              <a:t>Quinquennial</a:t>
            </a:r>
            <a:r>
              <a:rPr lang="en-GB" dirty="0" smtClean="0"/>
              <a:t> Contests, and then gave a public reading of his poem on the "Civil War" waged between Pompey and Caesar.” – </a:t>
            </a:r>
            <a:r>
              <a:rPr lang="en-GB" b="1" dirty="0" smtClean="0"/>
              <a:t>Suetonius </a:t>
            </a:r>
            <a:r>
              <a:rPr lang="en-GB" b="1" i="1" dirty="0" smtClean="0"/>
              <a:t>Life of Lucan</a:t>
            </a:r>
            <a:r>
              <a:rPr lang="en-GB" b="1" dirty="0" smtClean="0"/>
              <a:t>. </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1535022"/>
            <a:ext cx="3312368" cy="25420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0354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3136" y="4071724"/>
            <a:ext cx="3468728" cy="2831544"/>
          </a:xfrm>
          <a:prstGeom prst="rect">
            <a:avLst/>
          </a:prstGeom>
        </p:spPr>
        <p:txBody>
          <a:bodyPr wrap="square">
            <a:spAutoFit/>
          </a:bodyPr>
          <a:lstStyle/>
          <a:p>
            <a:r>
              <a:rPr lang="en-GB" sz="2000" dirty="0" smtClean="0"/>
              <a:t>“Lucan </a:t>
            </a:r>
            <a:r>
              <a:rPr lang="en-GB" sz="2000" dirty="0"/>
              <a:t>had private motives to inflame him, since Nero was stifling the reputation of his poems and had ordered him not to seek publicity — for he had the vanity to count himself his peer</a:t>
            </a:r>
            <a:r>
              <a:rPr lang="en-GB" sz="2000" dirty="0" smtClean="0"/>
              <a:t>.” </a:t>
            </a:r>
            <a:r>
              <a:rPr lang="en-GB" sz="2000" dirty="0"/>
              <a:t>– </a:t>
            </a:r>
            <a:r>
              <a:rPr lang="en-GB" sz="2000" b="1" dirty="0"/>
              <a:t>Tacitus </a:t>
            </a:r>
            <a:r>
              <a:rPr lang="en-GB" sz="2000" b="1" i="1" dirty="0"/>
              <a:t>Annals </a:t>
            </a:r>
            <a:r>
              <a:rPr lang="en-GB" sz="2000" b="1" dirty="0"/>
              <a:t>15.49. </a:t>
            </a:r>
            <a:endParaRPr lang="en-GB" sz="2000" dirty="0"/>
          </a:p>
          <a:p>
            <a:endParaRPr lang="en-GB" dirty="0" smtClean="0"/>
          </a:p>
        </p:txBody>
      </p:sp>
      <p:pic>
        <p:nvPicPr>
          <p:cNvPr id="3" name="Picture 2"/>
          <p:cNvPicPr>
            <a:picLocks noChangeAspect="1"/>
          </p:cNvPicPr>
          <p:nvPr/>
        </p:nvPicPr>
        <p:blipFill>
          <a:blip r:embed="rId2"/>
          <a:stretch>
            <a:fillRect/>
          </a:stretch>
        </p:blipFill>
        <p:spPr>
          <a:xfrm>
            <a:off x="3661864" y="3861048"/>
            <a:ext cx="5273584" cy="2597240"/>
          </a:xfrm>
          <a:prstGeom prst="rect">
            <a:avLst/>
          </a:prstGeom>
        </p:spPr>
      </p:pic>
      <p:sp>
        <p:nvSpPr>
          <p:cNvPr id="4" name="Rectangle 3"/>
          <p:cNvSpPr/>
          <p:nvPr/>
        </p:nvSpPr>
        <p:spPr>
          <a:xfrm>
            <a:off x="209328" y="116632"/>
            <a:ext cx="8595728" cy="3924151"/>
          </a:xfrm>
          <a:prstGeom prst="rect">
            <a:avLst/>
          </a:prstGeom>
        </p:spPr>
        <p:txBody>
          <a:bodyPr wrap="square">
            <a:spAutoFit/>
          </a:bodyPr>
          <a:lstStyle/>
          <a:p>
            <a:r>
              <a:rPr lang="en-GB" sz="2000" dirty="0"/>
              <a:t>“He was recalled from Athens by Nero and made one of his intimate friends, besides being honoured with the </a:t>
            </a:r>
            <a:r>
              <a:rPr lang="en-GB" sz="2000" dirty="0" err="1"/>
              <a:t>quaestorship</a:t>
            </a:r>
            <a:r>
              <a:rPr lang="en-GB" sz="2000" dirty="0"/>
              <a:t>; but he could not keep the emperor's favour. For </a:t>
            </a:r>
            <a:r>
              <a:rPr lang="en-GB" sz="2000" b="1" dirty="0"/>
              <a:t>piqued because Nero had suddenly called a meeting of the senate and gone out when he was giving a reading</a:t>
            </a:r>
            <a:r>
              <a:rPr lang="en-GB" sz="2000" dirty="0"/>
              <a:t>, with no other motive than to throw cold water on the performance, he afterwards did not refrain from words and acts of hostility to the prince, which are still notorious. Once for example in a public privy, </a:t>
            </a:r>
            <a:r>
              <a:rPr lang="en-GB" sz="2000" b="1" dirty="0"/>
              <a:t>when he relieved his bowels with an uncommonly loud noise, he shouted out this half line of the emperor's</a:t>
            </a:r>
            <a:r>
              <a:rPr lang="en-GB" sz="2000" dirty="0"/>
              <a:t>, while those who were there for the same purpose took to their heels:</a:t>
            </a:r>
          </a:p>
          <a:p>
            <a:endParaRPr lang="en-GB" sz="900" dirty="0"/>
          </a:p>
          <a:p>
            <a:r>
              <a:rPr lang="en-GB" sz="2000" dirty="0"/>
              <a:t>"You might suppose it thundered '</a:t>
            </a:r>
            <a:r>
              <a:rPr lang="en-GB" sz="2000" dirty="0" err="1"/>
              <a:t>neath</a:t>
            </a:r>
            <a:r>
              <a:rPr lang="en-GB" sz="2000" dirty="0"/>
              <a:t> the earth." – </a:t>
            </a:r>
            <a:r>
              <a:rPr lang="en-GB" sz="2000" b="1" dirty="0"/>
              <a:t>Suetonius </a:t>
            </a:r>
            <a:r>
              <a:rPr lang="en-GB" sz="2000" b="1" i="1" dirty="0"/>
              <a:t>Life of Lucan</a:t>
            </a:r>
            <a:r>
              <a:rPr lang="en-GB" sz="2000" b="1" dirty="0"/>
              <a:t>. </a:t>
            </a:r>
            <a:endParaRPr lang="en-GB" sz="2000" dirty="0"/>
          </a:p>
        </p:txBody>
      </p:sp>
    </p:spTree>
    <p:extLst>
      <p:ext uri="{BB962C8B-B14F-4D97-AF65-F5344CB8AC3E}">
        <p14:creationId xmlns:p14="http://schemas.microsoft.com/office/powerpoint/2010/main" val="3452917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Significant Authors</a:t>
            </a:r>
            <a:endParaRPr lang="en-GB" dirty="0"/>
          </a:p>
        </p:txBody>
      </p:sp>
      <p:sp>
        <p:nvSpPr>
          <p:cNvPr id="3" name="Content Placeholder 2"/>
          <p:cNvSpPr>
            <a:spLocks noGrp="1"/>
          </p:cNvSpPr>
          <p:nvPr>
            <p:ph sz="quarter" idx="1"/>
          </p:nvPr>
        </p:nvSpPr>
        <p:spPr>
          <a:xfrm>
            <a:off x="179512" y="1527048"/>
            <a:ext cx="8784976" cy="4926288"/>
          </a:xfrm>
        </p:spPr>
        <p:txBody>
          <a:bodyPr>
            <a:normAutofit fontScale="92500" lnSpcReduction="20000"/>
          </a:bodyPr>
          <a:lstStyle/>
          <a:p>
            <a:r>
              <a:rPr lang="fr-FR" dirty="0" err="1"/>
              <a:t>Aulus</a:t>
            </a:r>
            <a:r>
              <a:rPr lang="fr-FR" dirty="0"/>
              <a:t> </a:t>
            </a:r>
            <a:r>
              <a:rPr lang="fr-FR" dirty="0" err="1"/>
              <a:t>Persius</a:t>
            </a:r>
            <a:r>
              <a:rPr lang="fr-FR" dirty="0"/>
              <a:t> </a:t>
            </a:r>
            <a:r>
              <a:rPr lang="fr-FR" dirty="0" err="1"/>
              <a:t>Flaccus</a:t>
            </a:r>
            <a:r>
              <a:rPr lang="fr-FR" dirty="0"/>
              <a:t> – AD </a:t>
            </a:r>
            <a:r>
              <a:rPr lang="fr-FR" dirty="0" smtClean="0"/>
              <a:t>34-62 </a:t>
            </a:r>
            <a:r>
              <a:rPr lang="en-GB" dirty="0" smtClean="0"/>
              <a:t>- </a:t>
            </a:r>
            <a:r>
              <a:rPr lang="en-GB" i="1" dirty="0"/>
              <a:t>Satires</a:t>
            </a:r>
            <a:r>
              <a:rPr lang="en-GB" dirty="0"/>
              <a:t>. </a:t>
            </a:r>
          </a:p>
          <a:p>
            <a:endParaRPr lang="en-GB" sz="500" dirty="0"/>
          </a:p>
          <a:p>
            <a:r>
              <a:rPr lang="en-GB" dirty="0" smtClean="0"/>
              <a:t>Lucius </a:t>
            </a:r>
            <a:r>
              <a:rPr lang="en-GB" dirty="0" err="1"/>
              <a:t>Junius</a:t>
            </a:r>
            <a:r>
              <a:rPr lang="en-GB" dirty="0"/>
              <a:t> </a:t>
            </a:r>
            <a:r>
              <a:rPr lang="en-GB" dirty="0" err="1"/>
              <a:t>Moderatus</a:t>
            </a:r>
            <a:r>
              <a:rPr lang="en-GB" dirty="0"/>
              <a:t> </a:t>
            </a:r>
            <a:r>
              <a:rPr lang="en-GB" dirty="0" err="1"/>
              <a:t>Columella</a:t>
            </a:r>
            <a:r>
              <a:rPr lang="en-GB" dirty="0"/>
              <a:t> – AD 4 to </a:t>
            </a:r>
            <a:r>
              <a:rPr lang="en-GB" dirty="0" smtClean="0"/>
              <a:t>c.70</a:t>
            </a:r>
            <a:r>
              <a:rPr lang="en-GB" dirty="0"/>
              <a:t> </a:t>
            </a:r>
            <a:r>
              <a:rPr lang="en-GB" dirty="0" smtClean="0"/>
              <a:t>- </a:t>
            </a:r>
            <a:r>
              <a:rPr lang="en-GB" i="1" dirty="0"/>
              <a:t>De Re </a:t>
            </a:r>
            <a:r>
              <a:rPr lang="en-GB" i="1" dirty="0" err="1"/>
              <a:t>Rustica</a:t>
            </a:r>
            <a:r>
              <a:rPr lang="en-GB" dirty="0"/>
              <a:t>. </a:t>
            </a:r>
          </a:p>
          <a:p>
            <a:endParaRPr lang="en-GB" sz="500" dirty="0"/>
          </a:p>
          <a:p>
            <a:r>
              <a:rPr lang="en-GB" dirty="0" smtClean="0"/>
              <a:t>Titus </a:t>
            </a:r>
            <a:r>
              <a:rPr lang="en-GB" dirty="0" err="1"/>
              <a:t>Calpurnius</a:t>
            </a:r>
            <a:r>
              <a:rPr lang="en-GB" dirty="0"/>
              <a:t> </a:t>
            </a:r>
            <a:r>
              <a:rPr lang="en-GB" dirty="0" err="1"/>
              <a:t>Siculus</a:t>
            </a:r>
            <a:r>
              <a:rPr lang="en-GB" dirty="0"/>
              <a:t> – c. reign of </a:t>
            </a:r>
            <a:r>
              <a:rPr lang="en-GB" dirty="0" smtClean="0"/>
              <a:t>Nero</a:t>
            </a:r>
            <a:r>
              <a:rPr lang="en-GB" dirty="0"/>
              <a:t> </a:t>
            </a:r>
            <a:r>
              <a:rPr lang="en-GB" dirty="0" smtClean="0"/>
              <a:t>- </a:t>
            </a:r>
            <a:r>
              <a:rPr lang="en-GB" i="1" dirty="0" err="1"/>
              <a:t>Ecologues</a:t>
            </a:r>
            <a:r>
              <a:rPr lang="en-GB" i="1" dirty="0"/>
              <a:t> </a:t>
            </a:r>
            <a:r>
              <a:rPr lang="en-GB" dirty="0"/>
              <a:t>and courtly poems. </a:t>
            </a:r>
            <a:endParaRPr lang="en-GB" dirty="0" smtClean="0"/>
          </a:p>
          <a:p>
            <a:endParaRPr lang="en-GB" sz="500" dirty="0"/>
          </a:p>
          <a:p>
            <a:r>
              <a:rPr lang="en-GB" dirty="0" smtClean="0"/>
              <a:t>C. or T. </a:t>
            </a:r>
            <a:r>
              <a:rPr lang="en-GB" dirty="0"/>
              <a:t>Petronius </a:t>
            </a:r>
            <a:r>
              <a:rPr lang="en-GB" dirty="0" smtClean="0"/>
              <a:t>“Arbiter”? – c. reign of Nero – </a:t>
            </a:r>
            <a:r>
              <a:rPr lang="en-GB" i="1" dirty="0" err="1" smtClean="0"/>
              <a:t>Satyricon</a:t>
            </a:r>
            <a:r>
              <a:rPr lang="en-GB" dirty="0" smtClean="0"/>
              <a:t>. </a:t>
            </a:r>
          </a:p>
          <a:p>
            <a:endParaRPr lang="en-GB" sz="500" dirty="0"/>
          </a:p>
          <a:p>
            <a:r>
              <a:rPr lang="en-GB" dirty="0" err="1"/>
              <a:t>Lucillius</a:t>
            </a:r>
            <a:r>
              <a:rPr lang="en-GB" dirty="0"/>
              <a:t> – c. </a:t>
            </a:r>
            <a:r>
              <a:rPr lang="en-GB" dirty="0" smtClean="0"/>
              <a:t>reign of Nero </a:t>
            </a:r>
            <a:r>
              <a:rPr lang="en-GB" dirty="0"/>
              <a:t>- a Greek epigrammatists, credited with over a 100 poems preserved </a:t>
            </a:r>
            <a:r>
              <a:rPr lang="en-GB" dirty="0" smtClean="0"/>
              <a:t>in the </a:t>
            </a:r>
            <a:r>
              <a:rPr lang="en-GB" i="1" dirty="0"/>
              <a:t>Greek </a:t>
            </a:r>
            <a:r>
              <a:rPr lang="en-GB" i="1" dirty="0" smtClean="0"/>
              <a:t>Anthology</a:t>
            </a:r>
            <a:r>
              <a:rPr lang="en-GB" dirty="0"/>
              <a:t> </a:t>
            </a:r>
            <a:r>
              <a:rPr lang="en-GB" dirty="0" smtClean="0"/>
              <a:t>- </a:t>
            </a:r>
            <a:r>
              <a:rPr lang="en-GB" dirty="0"/>
              <a:t>Consist of satirical jokes and descriptions of </a:t>
            </a:r>
            <a:r>
              <a:rPr lang="en-GB" dirty="0" smtClean="0"/>
              <a:t>characters.</a:t>
            </a:r>
          </a:p>
          <a:p>
            <a:endParaRPr lang="en-GB" sz="500" dirty="0"/>
          </a:p>
          <a:p>
            <a:pPr marL="0" indent="0">
              <a:buNone/>
            </a:pPr>
            <a:r>
              <a:rPr lang="en-GB" dirty="0" smtClean="0"/>
              <a:t>“</a:t>
            </a:r>
            <a:r>
              <a:rPr lang="en-GB" dirty="0"/>
              <a:t>Olympian Muses, daughters of Zeus, I would be finished had not Nero Caesar given me cash</a:t>
            </a:r>
            <a:r>
              <a:rPr lang="en-GB" dirty="0" smtClean="0"/>
              <a:t>.” </a:t>
            </a:r>
            <a:r>
              <a:rPr lang="en-GB" dirty="0"/>
              <a:t>– </a:t>
            </a:r>
            <a:r>
              <a:rPr lang="en-GB" b="1" i="1" dirty="0" smtClean="0"/>
              <a:t>Palatine </a:t>
            </a:r>
            <a:r>
              <a:rPr lang="en-GB" b="1" i="1" dirty="0"/>
              <a:t>Anthology </a:t>
            </a:r>
            <a:r>
              <a:rPr lang="en-GB" b="1" dirty="0"/>
              <a:t>9.572. </a:t>
            </a:r>
            <a:endParaRPr lang="en-GB" dirty="0"/>
          </a:p>
          <a:p>
            <a:endParaRPr lang="en-GB" dirty="0"/>
          </a:p>
          <a:p>
            <a:endParaRPr lang="en-GB" dirty="0"/>
          </a:p>
        </p:txBody>
      </p:sp>
    </p:spTree>
    <p:extLst>
      <p:ext uri="{BB962C8B-B14F-4D97-AF65-F5344CB8AC3E}">
        <p14:creationId xmlns:p14="http://schemas.microsoft.com/office/powerpoint/2010/main" val="3169195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Neronia</a:t>
            </a:r>
            <a:r>
              <a:rPr lang="en-GB" dirty="0" smtClean="0"/>
              <a:t> (AD 60)</a:t>
            </a:r>
            <a:endParaRPr lang="en-GB" dirty="0"/>
          </a:p>
        </p:txBody>
      </p:sp>
      <p:sp>
        <p:nvSpPr>
          <p:cNvPr id="3" name="Content Placeholder 2"/>
          <p:cNvSpPr>
            <a:spLocks noGrp="1"/>
          </p:cNvSpPr>
          <p:nvPr>
            <p:ph sz="quarter" idx="1"/>
          </p:nvPr>
        </p:nvSpPr>
        <p:spPr>
          <a:xfrm>
            <a:off x="301752" y="1527048"/>
            <a:ext cx="6358480" cy="4998296"/>
          </a:xfrm>
        </p:spPr>
        <p:txBody>
          <a:bodyPr>
            <a:normAutofit fontScale="92500" lnSpcReduction="20000"/>
          </a:bodyPr>
          <a:lstStyle/>
          <a:p>
            <a:pPr marL="0">
              <a:buNone/>
            </a:pPr>
            <a:r>
              <a:rPr lang="en-GB" dirty="0" smtClean="0"/>
              <a:t>“He was the first to establish in Rome a festival of competitions in music, athletics and horsemanship, modelled on the Greek ones and held every four years, which he called the </a:t>
            </a:r>
            <a:r>
              <a:rPr lang="en-GB" dirty="0" err="1" smtClean="0"/>
              <a:t>Neronia</a:t>
            </a:r>
            <a:r>
              <a:rPr lang="en-GB" dirty="0" smtClean="0"/>
              <a:t>… Men of consular rank, drawn by lot, organized the </a:t>
            </a:r>
            <a:r>
              <a:rPr lang="en-GB" dirty="0" err="1" smtClean="0"/>
              <a:t>Neronia</a:t>
            </a:r>
            <a:r>
              <a:rPr lang="en-GB" dirty="0" smtClean="0"/>
              <a:t>… At the prize-giving, Nero descended to the orchestra stalls where the senators sat to accept the laurel wreath for Latin oratory and verse, which had been reserved for him by unanimous vote of all the distinguished competitors. The judges also awarded him the wreath for a lyre solo, but he bowed reverently before them and said ‘Pray lay it on the ground before Augustus‘ statue’…” – </a:t>
            </a:r>
            <a:r>
              <a:rPr lang="en-GB" b="1" dirty="0" smtClean="0"/>
              <a:t>Suetonius </a:t>
            </a:r>
            <a:r>
              <a:rPr lang="en-GB" b="1" i="1" dirty="0" smtClean="0"/>
              <a:t>Nero </a:t>
            </a:r>
            <a:r>
              <a:rPr lang="en-GB" b="1" dirty="0" smtClean="0"/>
              <a:t>12. </a:t>
            </a:r>
            <a:endParaRPr lang="en-GB" dirty="0"/>
          </a:p>
        </p:txBody>
      </p:sp>
      <p:pic>
        <p:nvPicPr>
          <p:cNvPr id="4" name="Picture 3"/>
          <p:cNvPicPr>
            <a:picLocks noChangeAspect="1"/>
          </p:cNvPicPr>
          <p:nvPr/>
        </p:nvPicPr>
        <p:blipFill rotWithShape="1">
          <a:blip r:embed="rId2"/>
          <a:srcRect l="57383"/>
          <a:stretch/>
        </p:blipFill>
        <p:spPr>
          <a:xfrm>
            <a:off x="6588224" y="1844824"/>
            <a:ext cx="2492444" cy="390085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683568" y="2420888"/>
            <a:ext cx="7776864"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Nero as</a:t>
            </a:r>
            <a:r>
              <a:rPr kumimoji="0" lang="en-GB" sz="6000" b="1" i="0" u="none" strike="noStrike" kern="1200" cap="none" spc="0" normalizeH="0" noProof="0" dirty="0" smtClean="0">
                <a:ln>
                  <a:noFill/>
                </a:ln>
                <a:solidFill>
                  <a:schemeClr val="tx1"/>
                </a:solidFill>
                <a:effectLst/>
                <a:uLnTx/>
                <a:uFillTx/>
                <a:latin typeface="+mn-lt"/>
                <a:ea typeface="+mn-ea"/>
                <a:cs typeface="+mn-cs"/>
              </a:rPr>
              <a:t> an Author</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2309765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Literary Works (1)</a:t>
            </a:r>
            <a:endParaRPr lang="en-GB" dirty="0"/>
          </a:p>
        </p:txBody>
      </p:sp>
      <p:sp>
        <p:nvSpPr>
          <p:cNvPr id="3" name="Content Placeholder 2"/>
          <p:cNvSpPr>
            <a:spLocks noGrp="1"/>
          </p:cNvSpPr>
          <p:nvPr>
            <p:ph sz="quarter" idx="1"/>
          </p:nvPr>
        </p:nvSpPr>
        <p:spPr>
          <a:xfrm>
            <a:off x="251520" y="1527048"/>
            <a:ext cx="8712968" cy="5070304"/>
          </a:xfrm>
        </p:spPr>
        <p:txBody>
          <a:bodyPr>
            <a:normAutofit fontScale="85000" lnSpcReduction="10000"/>
          </a:bodyPr>
          <a:lstStyle/>
          <a:p>
            <a:pPr marL="0" indent="0">
              <a:buNone/>
            </a:pPr>
            <a:r>
              <a:rPr lang="en-GB" dirty="0" smtClean="0"/>
              <a:t>“…</a:t>
            </a:r>
            <a:r>
              <a:rPr lang="en-GB" dirty="0"/>
              <a:t>Nero turned his hand to poetry and would dash off verses without any effort… but notebooks and loose papers have come into my possession which contain some of Nero‘s best-known poems in his own handwriting</a:t>
            </a:r>
            <a:r>
              <a:rPr lang="en-GB" dirty="0" smtClean="0"/>
              <a:t>…” </a:t>
            </a:r>
            <a:r>
              <a:rPr lang="en-GB" dirty="0"/>
              <a:t>- </a:t>
            </a:r>
            <a:r>
              <a:rPr lang="en-GB" b="1" dirty="0"/>
              <a:t>Suetonius </a:t>
            </a:r>
            <a:r>
              <a:rPr lang="en-GB" b="1" i="1" dirty="0"/>
              <a:t>Nero </a:t>
            </a:r>
            <a:r>
              <a:rPr lang="en-GB" b="1" dirty="0"/>
              <a:t>52. </a:t>
            </a:r>
            <a:endParaRPr lang="en-GB" dirty="0"/>
          </a:p>
          <a:p>
            <a:pPr marL="0" indent="0">
              <a:buNone/>
            </a:pPr>
            <a:endParaRPr lang="en-GB" sz="600" dirty="0" smtClean="0"/>
          </a:p>
          <a:p>
            <a:pPr marL="0" indent="0">
              <a:buNone/>
            </a:pPr>
            <a:r>
              <a:rPr lang="en-GB" dirty="0" smtClean="0"/>
              <a:t>“…</a:t>
            </a:r>
            <a:r>
              <a:rPr lang="en-GB" dirty="0"/>
              <a:t>my verses have formed the subject of many long discussions at your house… If the names of these private individuals are not enough, I may add those of the divine Julius, Augustus and </a:t>
            </a:r>
            <a:r>
              <a:rPr lang="en-GB" dirty="0" err="1"/>
              <a:t>Nerva</a:t>
            </a:r>
            <a:r>
              <a:rPr lang="en-GB" dirty="0"/>
              <a:t>, and that of Tiberius Caesar. I pass by the name of Nero, though I am aware that a practice does not become any the worse because it is sometimes followed by men of bad character, while a practice usually followed by men of good character retains its honesty</a:t>
            </a:r>
            <a:r>
              <a:rPr lang="en-GB" dirty="0" smtClean="0"/>
              <a:t>.” </a:t>
            </a:r>
            <a:r>
              <a:rPr lang="en-GB" dirty="0"/>
              <a:t>– </a:t>
            </a:r>
            <a:r>
              <a:rPr lang="en-GB" b="1" dirty="0"/>
              <a:t>Pliny the Younger </a:t>
            </a:r>
            <a:r>
              <a:rPr lang="en-GB" b="1" i="1" dirty="0"/>
              <a:t>Epistles </a:t>
            </a:r>
            <a:r>
              <a:rPr lang="en-GB" b="1" dirty="0"/>
              <a:t>5.3. </a:t>
            </a:r>
            <a:endParaRPr lang="en-GB" dirty="0"/>
          </a:p>
          <a:p>
            <a:endParaRPr lang="en-GB" sz="600" dirty="0"/>
          </a:p>
          <a:p>
            <a:r>
              <a:rPr lang="en-GB" dirty="0" smtClean="0"/>
              <a:t>Nero </a:t>
            </a:r>
            <a:r>
              <a:rPr lang="en-GB" dirty="0"/>
              <a:t>is explicitly credited with writing songs and poems, and epics by Suetonius, Martial, Pliny the Younger. </a:t>
            </a:r>
          </a:p>
          <a:p>
            <a:pPr marL="0" indent="0">
              <a:buNone/>
            </a:pPr>
            <a:endParaRPr lang="en-GB" dirty="0"/>
          </a:p>
        </p:txBody>
      </p:sp>
    </p:spTree>
    <p:extLst>
      <p:ext uri="{BB962C8B-B14F-4D97-AF65-F5344CB8AC3E}">
        <p14:creationId xmlns:p14="http://schemas.microsoft.com/office/powerpoint/2010/main" val="1627234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Nero’s Literary Works </a:t>
            </a:r>
            <a:r>
              <a:rPr lang="en-GB" dirty="0" smtClean="0"/>
              <a:t>(2)</a:t>
            </a:r>
            <a:endParaRPr lang="en-GB" dirty="0"/>
          </a:p>
        </p:txBody>
      </p:sp>
      <p:sp>
        <p:nvSpPr>
          <p:cNvPr id="3" name="Content Placeholder 2"/>
          <p:cNvSpPr>
            <a:spLocks noGrp="1"/>
          </p:cNvSpPr>
          <p:nvPr>
            <p:ph sz="quarter" idx="1"/>
          </p:nvPr>
        </p:nvSpPr>
        <p:spPr>
          <a:xfrm>
            <a:off x="319495" y="1718408"/>
            <a:ext cx="8503920" cy="2838056"/>
          </a:xfrm>
        </p:spPr>
        <p:txBody>
          <a:bodyPr>
            <a:normAutofit fontScale="77500" lnSpcReduction="20000"/>
          </a:bodyPr>
          <a:lstStyle/>
          <a:p>
            <a:r>
              <a:rPr lang="en-GB" dirty="0"/>
              <a:t>Nero wrote an epic called the </a:t>
            </a:r>
            <a:r>
              <a:rPr lang="en-GB" i="1" dirty="0" err="1"/>
              <a:t>Troica</a:t>
            </a:r>
            <a:r>
              <a:rPr lang="en-GB" i="1" dirty="0"/>
              <a:t> </a:t>
            </a:r>
            <a:r>
              <a:rPr lang="en-GB" dirty="0"/>
              <a:t>– </a:t>
            </a:r>
          </a:p>
          <a:p>
            <a:pPr marL="0" indent="0">
              <a:buNone/>
            </a:pPr>
            <a:r>
              <a:rPr lang="en-GB" dirty="0" smtClean="0"/>
              <a:t>“Hither</a:t>
            </a:r>
            <a:r>
              <a:rPr lang="en-GB" dirty="0"/>
              <a:t>, hither, ye </a:t>
            </a:r>
            <a:r>
              <a:rPr lang="en-GB" dirty="0" err="1"/>
              <a:t>Pierian</a:t>
            </a:r>
            <a:r>
              <a:rPr lang="en-GB" dirty="0"/>
              <a:t> Muses, approach in the fleet dance! Here flourishes the wealth of Helicon; here is your own Apollo! You too, O Troy, raise your hallowed ashes to the stars, and display this work to Agamemnon's Mycenae</a:t>
            </a:r>
            <a:r>
              <a:rPr lang="en-GB" dirty="0" smtClean="0"/>
              <a:t>!” </a:t>
            </a:r>
            <a:r>
              <a:rPr lang="en-GB" dirty="0"/>
              <a:t>– </a:t>
            </a:r>
            <a:r>
              <a:rPr lang="en-GB" b="1" i="1" dirty="0" err="1"/>
              <a:t>Einsiedeln</a:t>
            </a:r>
            <a:r>
              <a:rPr lang="en-GB" b="1" i="1" dirty="0"/>
              <a:t> Eclogues </a:t>
            </a:r>
            <a:r>
              <a:rPr lang="en-GB" b="1" dirty="0"/>
              <a:t>1.38-41. </a:t>
            </a:r>
            <a:endParaRPr lang="en-GB" dirty="0"/>
          </a:p>
          <a:p>
            <a:pPr marL="0" indent="0">
              <a:buNone/>
            </a:pPr>
            <a:endParaRPr lang="en-GB" sz="800" dirty="0"/>
          </a:p>
          <a:p>
            <a:pPr marL="0" indent="0">
              <a:buNone/>
            </a:pPr>
            <a:r>
              <a:rPr lang="en-GB" dirty="0" smtClean="0"/>
              <a:t>“This </a:t>
            </a:r>
            <a:r>
              <a:rPr lang="en-GB" dirty="0"/>
              <a:t>Paris, according to </a:t>
            </a:r>
            <a:r>
              <a:rPr lang="en-GB" dirty="0" smtClean="0"/>
              <a:t>Nero’s </a:t>
            </a:r>
            <a:r>
              <a:rPr lang="en-GB" i="1" dirty="0" err="1"/>
              <a:t>Troica</a:t>
            </a:r>
            <a:r>
              <a:rPr lang="en-GB" dirty="0"/>
              <a:t>, was the bravest, to the extent of surpassing everyone, even Hector, in the prize competitions at Troy</a:t>
            </a:r>
            <a:r>
              <a:rPr lang="en-GB" dirty="0" smtClean="0"/>
              <a:t>…” </a:t>
            </a:r>
            <a:r>
              <a:rPr lang="en-GB" dirty="0"/>
              <a:t>– </a:t>
            </a:r>
            <a:r>
              <a:rPr lang="en-GB" b="1" dirty="0" err="1"/>
              <a:t>Servius</a:t>
            </a:r>
            <a:r>
              <a:rPr lang="en-GB" b="1" dirty="0"/>
              <a:t> on </a:t>
            </a:r>
            <a:r>
              <a:rPr lang="en-GB" b="1" i="1" dirty="0" err="1"/>
              <a:t>Aeneid</a:t>
            </a:r>
            <a:r>
              <a:rPr lang="en-GB" b="1" i="1" dirty="0"/>
              <a:t> </a:t>
            </a:r>
            <a:r>
              <a:rPr lang="en-GB" b="1" dirty="0"/>
              <a:t>5.570. </a:t>
            </a:r>
            <a:endParaRPr lang="en-GB" dirty="0"/>
          </a:p>
          <a:p>
            <a:endParaRPr lang="en-GB" dirty="0"/>
          </a:p>
        </p:txBody>
      </p:sp>
      <p:sp>
        <p:nvSpPr>
          <p:cNvPr id="4" name="Rectangle 3"/>
          <p:cNvSpPr/>
          <p:nvPr/>
        </p:nvSpPr>
        <p:spPr>
          <a:xfrm>
            <a:off x="140460" y="4133158"/>
            <a:ext cx="8896036" cy="2862322"/>
          </a:xfrm>
          <a:prstGeom prst="rect">
            <a:avLst/>
          </a:prstGeom>
        </p:spPr>
        <p:txBody>
          <a:bodyPr wrap="square">
            <a:spAutoFit/>
          </a:bodyPr>
          <a:lstStyle/>
          <a:p>
            <a:r>
              <a:rPr lang="en-GB" sz="2000" dirty="0" smtClean="0"/>
              <a:t>“Nero </a:t>
            </a:r>
            <a:r>
              <a:rPr lang="en-GB" sz="2000" dirty="0"/>
              <a:t>continued to do many ridiculous things. Thus, on the occasion of a certain popular festival, </a:t>
            </a:r>
            <a:r>
              <a:rPr lang="en-GB" sz="2000" b="1" dirty="0"/>
              <a:t>he descended to the orchestra of the theatre, where he read some of his own Trojan poems</a:t>
            </a:r>
            <a:r>
              <a:rPr lang="en-GB" sz="2000" dirty="0"/>
              <a:t>; and in honour of these, numerous sacrifices were offered, as was the case with everything else that he did. </a:t>
            </a:r>
            <a:r>
              <a:rPr lang="en-GB" sz="2000" b="1" dirty="0"/>
              <a:t>He was now making preparations to write an epic narrating all the achievements of the Romans</a:t>
            </a:r>
            <a:r>
              <a:rPr lang="en-GB" sz="2000" dirty="0"/>
              <a:t>; and even before composing a line of it he began to consider the proper number of books, consulting among others </a:t>
            </a:r>
            <a:r>
              <a:rPr lang="en-GB" sz="2000" dirty="0" err="1"/>
              <a:t>Annaeus</a:t>
            </a:r>
            <a:r>
              <a:rPr lang="en-GB" sz="2000" dirty="0"/>
              <a:t> </a:t>
            </a:r>
            <a:r>
              <a:rPr lang="en-GB" sz="2000" dirty="0" err="1"/>
              <a:t>Cornutus</a:t>
            </a:r>
            <a:r>
              <a:rPr lang="en-GB" sz="2000" dirty="0"/>
              <a:t>, who at this time was famed for his learning</a:t>
            </a:r>
            <a:r>
              <a:rPr lang="en-GB" sz="2000" dirty="0" smtClean="0"/>
              <a:t>…” </a:t>
            </a:r>
            <a:r>
              <a:rPr lang="en-GB" sz="2000" dirty="0"/>
              <a:t>- </a:t>
            </a:r>
            <a:r>
              <a:rPr lang="en-GB" sz="2000" b="1" dirty="0" err="1"/>
              <a:t>Dio</a:t>
            </a:r>
            <a:r>
              <a:rPr lang="en-GB" sz="2000" b="1" dirty="0"/>
              <a:t> Cassius 62.29. </a:t>
            </a:r>
            <a:endParaRPr lang="en-GB" sz="2000" dirty="0"/>
          </a:p>
        </p:txBody>
      </p:sp>
    </p:spTree>
    <p:extLst>
      <p:ext uri="{BB962C8B-B14F-4D97-AF65-F5344CB8AC3E}">
        <p14:creationId xmlns:p14="http://schemas.microsoft.com/office/powerpoint/2010/main" val="81298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Literary Talent</a:t>
            </a:r>
            <a:endParaRPr lang="en-GB" dirty="0"/>
          </a:p>
        </p:txBody>
      </p:sp>
      <p:sp>
        <p:nvSpPr>
          <p:cNvPr id="3" name="Content Placeholder 2"/>
          <p:cNvSpPr>
            <a:spLocks noGrp="1"/>
          </p:cNvSpPr>
          <p:nvPr>
            <p:ph sz="half" idx="1"/>
          </p:nvPr>
        </p:nvSpPr>
        <p:spPr>
          <a:xfrm>
            <a:off x="179512" y="1556792"/>
            <a:ext cx="4392488" cy="4896544"/>
          </a:xfrm>
        </p:spPr>
        <p:txBody>
          <a:bodyPr>
            <a:normAutofit fontScale="85000" lnSpcReduction="10000"/>
          </a:bodyPr>
          <a:lstStyle/>
          <a:p>
            <a:pPr marL="0" indent="0">
              <a:buNone/>
            </a:pPr>
            <a:r>
              <a:rPr lang="en-GB" dirty="0" smtClean="0"/>
              <a:t>“…</a:t>
            </a:r>
            <a:r>
              <a:rPr lang="en-GB" dirty="0"/>
              <a:t>he affected also a zeal for poetry and gathered a group of associates with some ability for versification but not such as to have yet attracted fame. They, after dining, sat with him, devising a connection for the lines they had brought from home or invented on the spot, and eking out the phrases suggested, for better or worse, by their master; the method being obvious even from the general cast of the poems, which run </a:t>
            </a:r>
            <a:r>
              <a:rPr lang="en-GB" b="1" dirty="0"/>
              <a:t>without energy or inspiration and lack unity of style</a:t>
            </a:r>
            <a:r>
              <a:rPr lang="en-GB" dirty="0" smtClean="0"/>
              <a:t>.” </a:t>
            </a:r>
            <a:r>
              <a:rPr lang="en-GB" dirty="0"/>
              <a:t>– </a:t>
            </a:r>
            <a:r>
              <a:rPr lang="en-GB" b="1" dirty="0"/>
              <a:t>Tacitus </a:t>
            </a:r>
            <a:r>
              <a:rPr lang="en-GB" b="1" i="1" dirty="0"/>
              <a:t>Annals </a:t>
            </a:r>
            <a:r>
              <a:rPr lang="en-GB" b="1" dirty="0"/>
              <a:t>14.16. </a:t>
            </a:r>
            <a:endParaRPr lang="en-GB" dirty="0"/>
          </a:p>
        </p:txBody>
      </p:sp>
      <p:sp>
        <p:nvSpPr>
          <p:cNvPr id="4" name="Content Placeholder 3"/>
          <p:cNvSpPr>
            <a:spLocks noGrp="1"/>
          </p:cNvSpPr>
          <p:nvPr>
            <p:ph sz="half" idx="2"/>
          </p:nvPr>
        </p:nvSpPr>
        <p:spPr>
          <a:xfrm>
            <a:off x="4572000" y="1556792"/>
            <a:ext cx="4392488" cy="4968552"/>
          </a:xfrm>
        </p:spPr>
        <p:txBody>
          <a:bodyPr>
            <a:normAutofit fontScale="85000" lnSpcReduction="10000"/>
          </a:bodyPr>
          <a:lstStyle/>
          <a:p>
            <a:pPr marL="0" indent="0">
              <a:buNone/>
            </a:pPr>
            <a:r>
              <a:rPr lang="en-GB" dirty="0" smtClean="0"/>
              <a:t>“…</a:t>
            </a:r>
            <a:r>
              <a:rPr lang="en-GB" b="1" dirty="0"/>
              <a:t>It is often claimed that he published other people‘s work as his own</a:t>
            </a:r>
            <a:r>
              <a:rPr lang="en-GB" dirty="0"/>
              <a:t>, but notebooks and loose papers have come into my possession which contain some of Nero‘s best-known poems in his own handwriting and have clearly neither be copied nor dictated: many erasures and cancellations, as well as words substituted above lines, </a:t>
            </a:r>
            <a:r>
              <a:rPr lang="en-GB" b="1" dirty="0"/>
              <a:t>prove that he was thinking things out for himself</a:t>
            </a:r>
            <a:r>
              <a:rPr lang="en-GB" dirty="0"/>
              <a:t>. Nero also took more than an average interest in painting and sculpture</a:t>
            </a:r>
            <a:r>
              <a:rPr lang="en-GB" dirty="0" smtClean="0"/>
              <a:t>.” </a:t>
            </a:r>
            <a:r>
              <a:rPr lang="en-GB" dirty="0"/>
              <a:t>– </a:t>
            </a:r>
            <a:r>
              <a:rPr lang="en-GB" b="1" dirty="0"/>
              <a:t>Suetonius </a:t>
            </a:r>
            <a:r>
              <a:rPr lang="en-GB" b="1" i="1" dirty="0"/>
              <a:t>Nero </a:t>
            </a:r>
            <a:r>
              <a:rPr lang="en-GB" b="1" dirty="0"/>
              <a:t>52. </a:t>
            </a:r>
            <a:endParaRPr lang="en-GB" dirty="0"/>
          </a:p>
        </p:txBody>
      </p:sp>
    </p:spTree>
    <p:extLst>
      <p:ext uri="{BB962C8B-B14F-4D97-AF65-F5344CB8AC3E}">
        <p14:creationId xmlns:p14="http://schemas.microsoft.com/office/powerpoint/2010/main" val="3478084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Julio-Claudian Literary Tradition</a:t>
            </a:r>
            <a:endParaRPr lang="en-GB" dirty="0"/>
          </a:p>
        </p:txBody>
      </p:sp>
      <p:sp>
        <p:nvSpPr>
          <p:cNvPr id="3" name="Content Placeholder 2"/>
          <p:cNvSpPr>
            <a:spLocks noGrp="1"/>
          </p:cNvSpPr>
          <p:nvPr>
            <p:ph sz="quarter" idx="1"/>
          </p:nvPr>
        </p:nvSpPr>
        <p:spPr>
          <a:xfrm>
            <a:off x="179512" y="3645024"/>
            <a:ext cx="5832648" cy="3212976"/>
          </a:xfrm>
        </p:spPr>
        <p:txBody>
          <a:bodyPr>
            <a:normAutofit fontScale="77500" lnSpcReduction="20000"/>
          </a:bodyPr>
          <a:lstStyle/>
          <a:p>
            <a:endParaRPr lang="en-GB" sz="1100" dirty="0"/>
          </a:p>
          <a:p>
            <a:r>
              <a:rPr lang="en-GB" b="1" dirty="0" smtClean="0"/>
              <a:t>Augustus </a:t>
            </a:r>
            <a:r>
              <a:rPr lang="en-GB" dirty="0"/>
              <a:t>– wrote numerous prose works including the </a:t>
            </a:r>
            <a:r>
              <a:rPr lang="en-GB" i="1" dirty="0"/>
              <a:t>Reply to Brutus’ Eulogy of Cato </a:t>
            </a:r>
            <a:r>
              <a:rPr lang="en-GB" dirty="0"/>
              <a:t>(finished by Tiberius), </a:t>
            </a:r>
            <a:r>
              <a:rPr lang="en-GB" i="1" dirty="0"/>
              <a:t>An Encouragement to the Study of Philosophy</a:t>
            </a:r>
            <a:r>
              <a:rPr lang="en-GB" dirty="0"/>
              <a:t>; wrote some verse works including a poem on </a:t>
            </a:r>
            <a:r>
              <a:rPr lang="en-GB" i="1" dirty="0"/>
              <a:t>Sicily</a:t>
            </a:r>
            <a:r>
              <a:rPr lang="en-GB" dirty="0"/>
              <a:t>, a collection of epigrams, and a tragedy titled </a:t>
            </a:r>
            <a:r>
              <a:rPr lang="en-GB" i="1" dirty="0"/>
              <a:t>Ajax </a:t>
            </a:r>
            <a:r>
              <a:rPr lang="en-GB" dirty="0"/>
              <a:t>but which he destroyed. - </a:t>
            </a:r>
            <a:r>
              <a:rPr lang="en-GB" b="1" dirty="0"/>
              <a:t>Suet. </a:t>
            </a:r>
            <a:r>
              <a:rPr lang="en-GB" i="1" dirty="0" err="1"/>
              <a:t>Div</a:t>
            </a:r>
            <a:r>
              <a:rPr lang="en-GB" i="1" dirty="0"/>
              <a:t> Aug. </a:t>
            </a:r>
            <a:r>
              <a:rPr lang="en-GB" dirty="0"/>
              <a:t>83. </a:t>
            </a:r>
          </a:p>
          <a:p>
            <a:endParaRPr lang="en-GB" sz="1100" dirty="0"/>
          </a:p>
          <a:p>
            <a:r>
              <a:rPr lang="en-GB" b="1" dirty="0" smtClean="0"/>
              <a:t>Claudius </a:t>
            </a:r>
            <a:r>
              <a:rPr lang="en-GB" dirty="0"/>
              <a:t>– wrote some historical treaties - </a:t>
            </a:r>
            <a:r>
              <a:rPr lang="en-GB" b="1" dirty="0" err="1"/>
              <a:t>Dio</a:t>
            </a:r>
            <a:r>
              <a:rPr lang="en-GB" b="1" dirty="0"/>
              <a:t> 60.2.1-2. </a:t>
            </a:r>
            <a:endParaRPr lang="en-GB" dirty="0"/>
          </a:p>
          <a:p>
            <a:endParaRPr lang="en-GB" dirty="0"/>
          </a:p>
        </p:txBody>
      </p:sp>
      <p:pic>
        <p:nvPicPr>
          <p:cNvPr id="4" name="Picture 3"/>
          <p:cNvPicPr>
            <a:picLocks noChangeAspect="1"/>
          </p:cNvPicPr>
          <p:nvPr/>
        </p:nvPicPr>
        <p:blipFill>
          <a:blip r:embed="rId2"/>
          <a:stretch>
            <a:fillRect/>
          </a:stretch>
        </p:blipFill>
        <p:spPr>
          <a:xfrm>
            <a:off x="6254382" y="3501008"/>
            <a:ext cx="2581770" cy="2774851"/>
          </a:xfrm>
          <a:prstGeom prst="rect">
            <a:avLst/>
          </a:prstGeom>
        </p:spPr>
      </p:pic>
      <p:sp>
        <p:nvSpPr>
          <p:cNvPr id="5" name="Rectangle 4"/>
          <p:cNvSpPr/>
          <p:nvPr/>
        </p:nvSpPr>
        <p:spPr>
          <a:xfrm>
            <a:off x="270920" y="1628800"/>
            <a:ext cx="8565232" cy="2145203"/>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100" b="1" dirty="0">
                <a:solidFill>
                  <a:prstClr val="black"/>
                </a:solidFill>
              </a:rPr>
              <a:t>Julius Caesar (Dictator) </a:t>
            </a:r>
            <a:r>
              <a:rPr lang="en-GB" sz="2100" dirty="0">
                <a:solidFill>
                  <a:prstClr val="black"/>
                </a:solidFill>
              </a:rPr>
              <a:t>– commentaries on his campaigns in Gaul and during the civil war – wrote </a:t>
            </a:r>
            <a:r>
              <a:rPr lang="en-GB" sz="2100" i="1" dirty="0">
                <a:solidFill>
                  <a:prstClr val="black"/>
                </a:solidFill>
              </a:rPr>
              <a:t>An Essay on Analogy</a:t>
            </a:r>
            <a:r>
              <a:rPr lang="en-GB" sz="2100" dirty="0">
                <a:solidFill>
                  <a:prstClr val="black"/>
                </a:solidFill>
              </a:rPr>
              <a:t>, a poem </a:t>
            </a:r>
            <a:r>
              <a:rPr lang="en-GB" sz="2100" i="1" dirty="0">
                <a:solidFill>
                  <a:prstClr val="black"/>
                </a:solidFill>
              </a:rPr>
              <a:t>The Journey </a:t>
            </a:r>
            <a:r>
              <a:rPr lang="en-GB" sz="2100" dirty="0">
                <a:solidFill>
                  <a:prstClr val="black"/>
                </a:solidFill>
              </a:rPr>
              <a:t>– </a:t>
            </a:r>
          </a:p>
          <a:p>
            <a:pPr marL="548640" lvl="1" indent="-274320">
              <a:spcBef>
                <a:spcPct val="20000"/>
              </a:spcBef>
              <a:buClr>
                <a:srgbClr val="CCB400"/>
              </a:buClr>
              <a:buSzPct val="70000"/>
              <a:buFont typeface="Wingdings"/>
              <a:buChar char=""/>
            </a:pPr>
            <a:r>
              <a:rPr lang="en-GB" sz="2100" dirty="0">
                <a:solidFill>
                  <a:srgbClr val="646B86"/>
                </a:solidFill>
              </a:rPr>
              <a:t>“It is said in his boyhood and early youth he also wrote pieces called </a:t>
            </a:r>
            <a:r>
              <a:rPr lang="en-GB" sz="2100" i="1" dirty="0">
                <a:solidFill>
                  <a:srgbClr val="646B86"/>
                </a:solidFill>
              </a:rPr>
              <a:t>In Praise of Hercules </a:t>
            </a:r>
            <a:r>
              <a:rPr lang="en-GB" sz="2100" dirty="0">
                <a:solidFill>
                  <a:srgbClr val="646B86"/>
                </a:solidFill>
              </a:rPr>
              <a:t>and </a:t>
            </a:r>
            <a:r>
              <a:rPr lang="en-GB" sz="2100" i="1" dirty="0">
                <a:solidFill>
                  <a:srgbClr val="646B86"/>
                </a:solidFill>
              </a:rPr>
              <a:t>The Tragedy of Oedipus </a:t>
            </a:r>
            <a:r>
              <a:rPr lang="en-GB" sz="2100" dirty="0">
                <a:solidFill>
                  <a:srgbClr val="646B86"/>
                </a:solidFill>
              </a:rPr>
              <a:t>and </a:t>
            </a:r>
            <a:r>
              <a:rPr lang="en-GB" sz="2100" i="1" dirty="0">
                <a:solidFill>
                  <a:srgbClr val="646B86"/>
                </a:solidFill>
              </a:rPr>
              <a:t>Collected Sayings</a:t>
            </a:r>
            <a:r>
              <a:rPr lang="en-GB" sz="2100" dirty="0">
                <a:solidFill>
                  <a:srgbClr val="646B86"/>
                </a:solidFill>
              </a:rPr>
              <a:t>…” – </a:t>
            </a:r>
            <a:r>
              <a:rPr lang="en-GB" sz="2100" b="1" dirty="0">
                <a:solidFill>
                  <a:srgbClr val="646B86"/>
                </a:solidFill>
              </a:rPr>
              <a:t>Suet. </a:t>
            </a:r>
            <a:r>
              <a:rPr lang="en-GB" sz="2100" b="1" i="1" dirty="0" err="1">
                <a:solidFill>
                  <a:srgbClr val="646B86"/>
                </a:solidFill>
              </a:rPr>
              <a:t>Div</a:t>
            </a:r>
            <a:r>
              <a:rPr lang="en-GB" sz="2100" b="1" i="1" dirty="0">
                <a:solidFill>
                  <a:srgbClr val="646B86"/>
                </a:solidFill>
              </a:rPr>
              <a:t> Jul. </a:t>
            </a:r>
            <a:r>
              <a:rPr lang="en-GB" sz="2100" b="1" dirty="0">
                <a:solidFill>
                  <a:srgbClr val="646B86"/>
                </a:solidFill>
              </a:rPr>
              <a:t>57</a:t>
            </a:r>
            <a:r>
              <a:rPr lang="en-GB" sz="2100" dirty="0">
                <a:solidFill>
                  <a:srgbClr val="646B86"/>
                </a:solidFill>
              </a:rPr>
              <a:t>. </a:t>
            </a:r>
            <a:endParaRPr lang="en-GB" sz="2100" dirty="0">
              <a:solidFill>
                <a:srgbClr val="646B86"/>
              </a:solidFill>
            </a:endParaRPr>
          </a:p>
        </p:txBody>
      </p:sp>
    </p:spTree>
    <p:extLst>
      <p:ext uri="{BB962C8B-B14F-4D97-AF65-F5344CB8AC3E}">
        <p14:creationId xmlns:p14="http://schemas.microsoft.com/office/powerpoint/2010/main" val="2253975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395536" y="2420888"/>
            <a:ext cx="8424936"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5800" b="1" i="0" u="none" strike="noStrike" kern="1200" cap="none" spc="0" normalizeH="0" baseline="0" noProof="0" dirty="0" smtClean="0">
                <a:ln>
                  <a:noFill/>
                </a:ln>
                <a:solidFill>
                  <a:schemeClr val="tx1"/>
                </a:solidFill>
                <a:effectLst/>
                <a:uLnTx/>
                <a:uFillTx/>
                <a:latin typeface="+mn-lt"/>
                <a:ea typeface="+mn-ea"/>
                <a:cs typeface="+mn-cs"/>
              </a:rPr>
              <a:t>Nero as</a:t>
            </a:r>
            <a:r>
              <a:rPr kumimoji="0" lang="en-GB" sz="5800" b="1" i="0" u="none" strike="noStrike" kern="1200" cap="none" spc="0" normalizeH="0" noProof="0" dirty="0" smtClean="0">
                <a:ln>
                  <a:noFill/>
                </a:ln>
                <a:solidFill>
                  <a:schemeClr val="tx1"/>
                </a:solidFill>
                <a:effectLst/>
                <a:uLnTx/>
                <a:uFillTx/>
                <a:latin typeface="+mn-lt"/>
                <a:ea typeface="+mn-ea"/>
                <a:cs typeface="+mn-cs"/>
              </a:rPr>
              <a:t> Actor, Singer and Musician</a:t>
            </a:r>
            <a:r>
              <a:rPr kumimoji="0" lang="en-GB" sz="58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7310034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3508" y="260648"/>
            <a:ext cx="8856984" cy="2862322"/>
          </a:xfrm>
          <a:prstGeom prst="rect">
            <a:avLst/>
          </a:prstGeom>
        </p:spPr>
        <p:txBody>
          <a:bodyPr wrap="square">
            <a:spAutoFit/>
          </a:bodyPr>
          <a:lstStyle/>
          <a:p>
            <a:r>
              <a:rPr lang="en-GB" sz="2000" dirty="0" smtClean="0"/>
              <a:t>“Music </a:t>
            </a:r>
            <a:r>
              <a:rPr lang="en-GB" sz="2000" dirty="0"/>
              <a:t>formed part of his childhood curriculum, and he early developed a taste for it… soon after his accession, he summoned </a:t>
            </a:r>
            <a:r>
              <a:rPr lang="en-GB" sz="2000" dirty="0" err="1"/>
              <a:t>Terpinus</a:t>
            </a:r>
            <a:r>
              <a:rPr lang="en-GB" sz="2000" dirty="0"/>
              <a:t>, the greatest lyre player to sing to him… Then little by little, he began to study and practise himself, and he undertook all the usual exercises for strengthening his voice. He would also lie on his back with a slab of lead on his chest, use enemas and emetics to keep down his weight, and refrain from eating apples and every other food considered deleterious to the vocal cords. Finally encouraged by his progress, </a:t>
            </a:r>
            <a:r>
              <a:rPr lang="en-GB" sz="2000" b="1" dirty="0"/>
              <a:t>although his voice was weak and husky</a:t>
            </a:r>
            <a:r>
              <a:rPr lang="en-GB" sz="2000" dirty="0"/>
              <a:t>, he began to long to appear on the </a:t>
            </a:r>
            <a:r>
              <a:rPr lang="en-GB" sz="2000" dirty="0" smtClean="0"/>
              <a:t>stage…” </a:t>
            </a:r>
            <a:r>
              <a:rPr lang="en-GB" sz="2000" dirty="0"/>
              <a:t>– </a:t>
            </a:r>
            <a:r>
              <a:rPr lang="en-GB" sz="2000" b="1" dirty="0"/>
              <a:t>Suetonius </a:t>
            </a:r>
            <a:r>
              <a:rPr lang="en-GB" sz="2000" b="1" i="1" dirty="0"/>
              <a:t>Nero </a:t>
            </a:r>
            <a:r>
              <a:rPr lang="en-GB" sz="2000" b="1" dirty="0"/>
              <a:t>20.1. </a:t>
            </a:r>
            <a:endParaRPr lang="en-GB" sz="2000" dirty="0"/>
          </a:p>
        </p:txBody>
      </p:sp>
      <p:sp>
        <p:nvSpPr>
          <p:cNvPr id="3" name="Rectangle 2"/>
          <p:cNvSpPr/>
          <p:nvPr/>
        </p:nvSpPr>
        <p:spPr>
          <a:xfrm>
            <a:off x="143508" y="3212976"/>
            <a:ext cx="8856984" cy="3477875"/>
          </a:xfrm>
          <a:prstGeom prst="rect">
            <a:avLst/>
          </a:prstGeom>
        </p:spPr>
        <p:txBody>
          <a:bodyPr wrap="square">
            <a:spAutoFit/>
          </a:bodyPr>
          <a:lstStyle/>
          <a:p>
            <a:r>
              <a:rPr lang="en-GB" sz="2000" dirty="0" smtClean="0"/>
              <a:t>“…</a:t>
            </a:r>
            <a:r>
              <a:rPr lang="en-GB" sz="2000" dirty="0"/>
              <a:t>he had, according to report, but a </a:t>
            </a:r>
            <a:r>
              <a:rPr lang="en-GB" sz="2000" b="1" dirty="0"/>
              <a:t>weak and indistinct voice</a:t>
            </a:r>
            <a:r>
              <a:rPr lang="en-GB" sz="2000" dirty="0"/>
              <a:t>, so that he </a:t>
            </a:r>
            <a:r>
              <a:rPr lang="en-GB" sz="2000" b="1" dirty="0"/>
              <a:t>moved his whole audience to laughter and tears at once</a:t>
            </a:r>
            <a:r>
              <a:rPr lang="en-GB" sz="2000" dirty="0"/>
              <a:t>. Beside him stood </a:t>
            </a:r>
            <a:r>
              <a:rPr lang="en-GB" sz="2000" dirty="0" err="1"/>
              <a:t>Burrus</a:t>
            </a:r>
            <a:r>
              <a:rPr lang="en-GB" sz="2000" dirty="0"/>
              <a:t> and Seneca, like teachers, prompting him; and they would wave their arms and togas at every utterance of his and lead others to do the same. Indeed, Nero had got ready a special corps of about five thousand </a:t>
            </a:r>
            <a:r>
              <a:rPr lang="en-GB" sz="2000" b="1" dirty="0"/>
              <a:t>soldiers, called </a:t>
            </a:r>
            <a:r>
              <a:rPr lang="en-GB" sz="2000" b="1" dirty="0" err="1" smtClean="0"/>
              <a:t>Augustani</a:t>
            </a:r>
            <a:r>
              <a:rPr lang="en-GB" sz="2000" dirty="0" smtClean="0"/>
              <a:t>; </a:t>
            </a:r>
            <a:r>
              <a:rPr lang="en-GB" sz="2000" b="1" dirty="0"/>
              <a:t>these would lead the applause</a:t>
            </a:r>
            <a:r>
              <a:rPr lang="en-GB" sz="2000" dirty="0"/>
              <a:t>, and all the rest, however loath, were obliged to shout with them. </a:t>
            </a:r>
            <a:r>
              <a:rPr lang="en-GB" sz="2000" dirty="0" err="1"/>
              <a:t>Thrasea</a:t>
            </a:r>
            <a:r>
              <a:rPr lang="en-GB" sz="2000" dirty="0"/>
              <a:t> was the single exception, since he would never help Nero in these matters; but all the rest, and especially the prominent men, assembled with alacrity, grieved though they were, and joined in all the shouts of the </a:t>
            </a:r>
            <a:r>
              <a:rPr lang="en-GB" sz="2000" dirty="0" err="1" smtClean="0"/>
              <a:t>Augustani</a:t>
            </a:r>
            <a:r>
              <a:rPr lang="en-GB" sz="2000" dirty="0" smtClean="0"/>
              <a:t>, </a:t>
            </a:r>
            <a:r>
              <a:rPr lang="en-GB" sz="2000" dirty="0"/>
              <a:t>as if they were delighted</a:t>
            </a:r>
            <a:r>
              <a:rPr lang="en-GB" sz="2000" dirty="0" smtClean="0"/>
              <a:t>.” </a:t>
            </a:r>
            <a:r>
              <a:rPr lang="en-GB" sz="2000" dirty="0"/>
              <a:t>– </a:t>
            </a:r>
            <a:r>
              <a:rPr lang="en-GB" sz="2000" b="1" dirty="0" err="1"/>
              <a:t>Dio</a:t>
            </a:r>
            <a:r>
              <a:rPr lang="en-GB" sz="2000" b="1" dirty="0"/>
              <a:t> Cassius 61.20.2-4. </a:t>
            </a:r>
            <a:endParaRPr lang="en-GB" sz="2000" dirty="0"/>
          </a:p>
        </p:txBody>
      </p:sp>
    </p:spTree>
    <p:extLst>
      <p:ext uri="{BB962C8B-B14F-4D97-AF65-F5344CB8AC3E}">
        <p14:creationId xmlns:p14="http://schemas.microsoft.com/office/powerpoint/2010/main" val="1469617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Musical Debut (AD 64)</a:t>
            </a:r>
            <a:endParaRPr lang="en-GB" dirty="0"/>
          </a:p>
        </p:txBody>
      </p:sp>
      <p:sp>
        <p:nvSpPr>
          <p:cNvPr id="3" name="Content Placeholder 2"/>
          <p:cNvSpPr>
            <a:spLocks noGrp="1"/>
          </p:cNvSpPr>
          <p:nvPr>
            <p:ph sz="quarter" idx="1"/>
          </p:nvPr>
        </p:nvSpPr>
        <p:spPr>
          <a:xfrm>
            <a:off x="206139" y="3429000"/>
            <a:ext cx="5544616" cy="3645024"/>
          </a:xfrm>
        </p:spPr>
        <p:txBody>
          <a:bodyPr>
            <a:normAutofit fontScale="77500" lnSpcReduction="20000"/>
          </a:bodyPr>
          <a:lstStyle/>
          <a:p>
            <a:pPr marL="0" indent="0">
              <a:buNone/>
            </a:pPr>
            <a:endParaRPr lang="en-GB" sz="1200" dirty="0"/>
          </a:p>
          <a:p>
            <a:pPr marL="0" indent="0">
              <a:buNone/>
            </a:pPr>
            <a:r>
              <a:rPr lang="en-GB" dirty="0" smtClean="0"/>
              <a:t>“In </a:t>
            </a:r>
            <a:r>
              <a:rPr lang="en-GB" dirty="0"/>
              <a:t>the consulate of Gaius </a:t>
            </a:r>
            <a:r>
              <a:rPr lang="en-GB" dirty="0" err="1"/>
              <a:t>Laecanius</a:t>
            </a:r>
            <a:r>
              <a:rPr lang="en-GB" dirty="0"/>
              <a:t> and Marcus </a:t>
            </a:r>
            <a:r>
              <a:rPr lang="en-GB" dirty="0" err="1"/>
              <a:t>Licinius</a:t>
            </a:r>
            <a:r>
              <a:rPr lang="en-GB" dirty="0"/>
              <a:t>, a desire that grew every day sharper impelled Nero to appear regularly on the public stage — </a:t>
            </a:r>
            <a:r>
              <a:rPr lang="en-GB" b="1" dirty="0"/>
              <a:t>hitherto he had sung in his palace or his gardens at the Juvenile Games, which now he began to scorn as thinly attended functions</a:t>
            </a:r>
            <a:r>
              <a:rPr lang="en-GB" dirty="0"/>
              <a:t>, too circumscribed for so ample a voice. </a:t>
            </a:r>
            <a:r>
              <a:rPr lang="en-GB" b="1" dirty="0"/>
              <a:t>Not daring, however, to take the first step at Rome, he fixed upon Naples as a Greek city</a:t>
            </a:r>
            <a:r>
              <a:rPr lang="en-GB" dirty="0" smtClean="0"/>
              <a:t>…” </a:t>
            </a:r>
            <a:r>
              <a:rPr lang="en-GB" dirty="0"/>
              <a:t>– </a:t>
            </a:r>
            <a:r>
              <a:rPr lang="en-GB" b="1" dirty="0"/>
              <a:t>Tacitus </a:t>
            </a:r>
            <a:r>
              <a:rPr lang="en-GB" b="1" i="1" dirty="0"/>
              <a:t>Annals </a:t>
            </a:r>
            <a:r>
              <a:rPr lang="en-GB" b="1" dirty="0"/>
              <a:t>15.33. </a:t>
            </a:r>
            <a:endParaRPr lang="en-GB" dirty="0"/>
          </a:p>
        </p:txBody>
      </p:sp>
      <p:pic>
        <p:nvPicPr>
          <p:cNvPr id="4" name="Picture 3"/>
          <p:cNvPicPr>
            <a:picLocks noChangeAspect="1"/>
          </p:cNvPicPr>
          <p:nvPr/>
        </p:nvPicPr>
        <p:blipFill>
          <a:blip r:embed="rId2"/>
          <a:stretch>
            <a:fillRect/>
          </a:stretch>
        </p:blipFill>
        <p:spPr>
          <a:xfrm>
            <a:off x="5798035" y="3645024"/>
            <a:ext cx="3105149" cy="2624137"/>
          </a:xfrm>
          <a:prstGeom prst="rect">
            <a:avLst/>
          </a:prstGeom>
        </p:spPr>
      </p:pic>
      <p:sp>
        <p:nvSpPr>
          <p:cNvPr id="5" name="Rectangle 4"/>
          <p:cNvSpPr/>
          <p:nvPr/>
        </p:nvSpPr>
        <p:spPr>
          <a:xfrm>
            <a:off x="206139" y="1556792"/>
            <a:ext cx="8734744" cy="1938992"/>
          </a:xfrm>
          <a:prstGeom prst="rect">
            <a:avLst/>
          </a:prstGeom>
        </p:spPr>
        <p:txBody>
          <a:bodyPr wrap="square">
            <a:spAutoFit/>
          </a:bodyPr>
          <a:lstStyle/>
          <a:p>
            <a:r>
              <a:rPr lang="en-GB" sz="2000" dirty="0"/>
              <a:t>“His first stage appearance was at </a:t>
            </a:r>
            <a:r>
              <a:rPr lang="en-GB" sz="2000" dirty="0" err="1"/>
              <a:t>Neapolis</a:t>
            </a:r>
            <a:r>
              <a:rPr lang="en-GB" sz="2000" dirty="0"/>
              <a:t> [Naples]… He often performed at </a:t>
            </a:r>
            <a:r>
              <a:rPr lang="en-GB" sz="2000" dirty="0" err="1"/>
              <a:t>Neapolis</a:t>
            </a:r>
            <a:r>
              <a:rPr lang="en-GB" sz="2000" dirty="0"/>
              <a:t>, for several consecutive days too, and even while giving his voice a brief rest he could not stay away from the theatre, but went to dine in the orchestra, where he promised the crowd in Greek that, when he had downed a drink or two, he would give them something to make their ears ring” – </a:t>
            </a:r>
            <a:r>
              <a:rPr lang="en-GB" sz="2000" b="1" dirty="0"/>
              <a:t>Suetonius </a:t>
            </a:r>
            <a:r>
              <a:rPr lang="en-GB" sz="2000" b="1" i="1" dirty="0"/>
              <a:t>Nero </a:t>
            </a:r>
            <a:r>
              <a:rPr lang="en-GB" sz="2000" b="1" dirty="0"/>
              <a:t>20. </a:t>
            </a:r>
            <a:endParaRPr lang="en-GB" sz="2000" dirty="0"/>
          </a:p>
        </p:txBody>
      </p:sp>
    </p:spTree>
    <p:extLst>
      <p:ext uri="{BB962C8B-B14F-4D97-AF65-F5344CB8AC3E}">
        <p14:creationId xmlns:p14="http://schemas.microsoft.com/office/powerpoint/2010/main" val="3903699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 </a:t>
            </a:r>
            <a:r>
              <a:rPr lang="en-GB" dirty="0" err="1" smtClean="0"/>
              <a:t>Neronia</a:t>
            </a:r>
            <a:r>
              <a:rPr lang="en-GB" dirty="0" smtClean="0"/>
              <a:t> – AD 65</a:t>
            </a:r>
            <a:endParaRPr lang="en-GB" dirty="0"/>
          </a:p>
        </p:txBody>
      </p:sp>
      <p:sp>
        <p:nvSpPr>
          <p:cNvPr id="3" name="Content Placeholder 2"/>
          <p:cNvSpPr>
            <a:spLocks noGrp="1"/>
          </p:cNvSpPr>
          <p:nvPr>
            <p:ph sz="quarter" idx="1"/>
          </p:nvPr>
        </p:nvSpPr>
        <p:spPr>
          <a:xfrm>
            <a:off x="251520" y="1527048"/>
            <a:ext cx="8712968" cy="5142312"/>
          </a:xfrm>
        </p:spPr>
        <p:txBody>
          <a:bodyPr>
            <a:normAutofit fontScale="85000" lnSpcReduction="20000"/>
          </a:bodyPr>
          <a:lstStyle/>
          <a:p>
            <a:pPr marL="0" indent="0">
              <a:buNone/>
            </a:pPr>
            <a:r>
              <a:rPr lang="en-GB" dirty="0" smtClean="0"/>
              <a:t>“…</a:t>
            </a:r>
            <a:r>
              <a:rPr lang="en-GB" dirty="0"/>
              <a:t>the crowd clamoured to hear his heavenly voice… the guards on duty seconded the appeal; he delightedly agreed to oblige them. He wasted no time in getting his name entered on the list of competing lyre players, and dropped his ticket into the urn with the others. </a:t>
            </a:r>
            <a:r>
              <a:rPr lang="en-GB" b="1" dirty="0"/>
              <a:t>Praetorian prefects carried his lyre </a:t>
            </a:r>
            <a:r>
              <a:rPr lang="en-GB" dirty="0"/>
              <a:t>as he went up to play… </a:t>
            </a:r>
            <a:r>
              <a:rPr lang="en-GB" b="1" dirty="0"/>
              <a:t>he announced through </a:t>
            </a:r>
            <a:r>
              <a:rPr lang="en-GB" b="1" dirty="0" err="1"/>
              <a:t>Cluvius</a:t>
            </a:r>
            <a:r>
              <a:rPr lang="en-GB" b="1" dirty="0"/>
              <a:t> Rufus, a man of consular rank, that he was going to sing </a:t>
            </a:r>
            <a:r>
              <a:rPr lang="en-GB" b="1" dirty="0" err="1"/>
              <a:t>Niobe</a:t>
            </a:r>
            <a:r>
              <a:rPr lang="en-GB" dirty="0"/>
              <a:t>, which he did until almost the tenth hour</a:t>
            </a:r>
            <a:r>
              <a:rPr lang="en-GB" dirty="0" smtClean="0"/>
              <a:t>.” </a:t>
            </a:r>
            <a:r>
              <a:rPr lang="en-GB" dirty="0"/>
              <a:t>– </a:t>
            </a:r>
            <a:r>
              <a:rPr lang="en-GB" b="1" dirty="0"/>
              <a:t>Suetonius </a:t>
            </a:r>
            <a:r>
              <a:rPr lang="en-GB" b="1" i="1" dirty="0"/>
              <a:t>Nero </a:t>
            </a:r>
            <a:r>
              <a:rPr lang="en-GB" b="1" dirty="0"/>
              <a:t>21.1-3. </a:t>
            </a:r>
            <a:endParaRPr lang="en-GB" dirty="0"/>
          </a:p>
          <a:p>
            <a:pPr marL="0" indent="0">
              <a:buNone/>
            </a:pPr>
            <a:endParaRPr lang="en-GB" sz="1600" dirty="0"/>
          </a:p>
          <a:p>
            <a:pPr marL="0" indent="0">
              <a:buNone/>
            </a:pPr>
            <a:r>
              <a:rPr lang="en-GB" dirty="0" smtClean="0"/>
              <a:t>“…</a:t>
            </a:r>
            <a:r>
              <a:rPr lang="en-GB" b="1" dirty="0"/>
              <a:t>One of the soldiers, to be sure, on seeing him in chains, grew indignant, ran up, and set him free</a:t>
            </a:r>
            <a:r>
              <a:rPr lang="en-GB" dirty="0"/>
              <a:t>. </a:t>
            </a:r>
            <a:r>
              <a:rPr lang="en-GB" b="1" dirty="0"/>
              <a:t>Another in reply to a question, "What is the emperor doing?" replied, "He is in labour"; for Nero was then acting the part of </a:t>
            </a:r>
            <a:r>
              <a:rPr lang="en-GB" b="1" dirty="0" err="1"/>
              <a:t>Canace</a:t>
            </a:r>
            <a:r>
              <a:rPr lang="en-GB" dirty="0"/>
              <a:t>. Not one of them conducted himself in a way at all worthy of a Roman. Instead, because so much money fell to their share, they offered prayers that he might give many such performances, so that they might receive still more</a:t>
            </a:r>
            <a:r>
              <a:rPr lang="en-GB" dirty="0" smtClean="0"/>
              <a:t>.” </a:t>
            </a:r>
            <a:r>
              <a:rPr lang="en-GB" dirty="0"/>
              <a:t>– </a:t>
            </a:r>
            <a:r>
              <a:rPr lang="en-GB" b="1" dirty="0" err="1"/>
              <a:t>Dio</a:t>
            </a:r>
            <a:r>
              <a:rPr lang="en-GB" b="1" dirty="0"/>
              <a:t> Cassius 63.10.2. </a:t>
            </a:r>
            <a:endParaRPr lang="en-GB" dirty="0"/>
          </a:p>
        </p:txBody>
      </p:sp>
    </p:spTree>
    <p:extLst>
      <p:ext uri="{BB962C8B-B14F-4D97-AF65-F5344CB8AC3E}">
        <p14:creationId xmlns:p14="http://schemas.microsoft.com/office/powerpoint/2010/main" val="2028902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568952" cy="2677656"/>
          </a:xfrm>
          <a:prstGeom prst="rect">
            <a:avLst/>
          </a:prstGeom>
        </p:spPr>
        <p:txBody>
          <a:bodyPr wrap="square">
            <a:spAutoFit/>
          </a:bodyPr>
          <a:lstStyle/>
          <a:p>
            <a:r>
              <a:rPr lang="en-GB" sz="2400" dirty="0" smtClean="0"/>
              <a:t>“…</a:t>
            </a:r>
            <a:r>
              <a:rPr lang="en-GB" sz="2400" dirty="0"/>
              <a:t>his favourite roles being those of Oedipus, Thyestes, Heracles, </a:t>
            </a:r>
            <a:r>
              <a:rPr lang="en-GB" sz="2400" dirty="0" err="1"/>
              <a:t>Alcmeon</a:t>
            </a:r>
            <a:r>
              <a:rPr lang="en-GB" sz="2400" dirty="0"/>
              <a:t> and Orestes. The masks that he wore were sometimes made to resemble the characters he was portraying and sometimes bore his own likeness; but the women's masks were all fashioned after the features of Sabina, in order that, though dead, she might still take part in the </a:t>
            </a:r>
            <a:r>
              <a:rPr lang="en-GB" sz="2400" dirty="0" smtClean="0"/>
              <a:t>spectacle…” </a:t>
            </a:r>
            <a:r>
              <a:rPr lang="en-GB" sz="2400" dirty="0"/>
              <a:t>– </a:t>
            </a:r>
            <a:r>
              <a:rPr lang="en-GB" sz="2400" b="1" dirty="0" err="1"/>
              <a:t>Dio</a:t>
            </a:r>
            <a:r>
              <a:rPr lang="en-GB" sz="2400" b="1" dirty="0"/>
              <a:t> Cassius 63.9.5. </a:t>
            </a:r>
            <a:endParaRPr lang="en-GB" sz="2400"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3212976"/>
            <a:ext cx="8496944" cy="30567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40220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539552" y="908720"/>
            <a:ext cx="8424936"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Nero in Greece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4" name="Picture 3"/>
          <p:cNvPicPr>
            <a:picLocks noChangeAspect="1"/>
          </p:cNvPicPr>
          <p:nvPr/>
        </p:nvPicPr>
        <p:blipFill>
          <a:blip r:embed="rId2"/>
          <a:stretch>
            <a:fillRect/>
          </a:stretch>
        </p:blipFill>
        <p:spPr>
          <a:xfrm>
            <a:off x="2195736" y="1916832"/>
            <a:ext cx="4968552" cy="4184043"/>
          </a:xfrm>
          <a:prstGeom prst="rect">
            <a:avLst/>
          </a:prstGeom>
        </p:spPr>
      </p:pic>
    </p:spTree>
    <p:extLst>
      <p:ext uri="{BB962C8B-B14F-4D97-AF65-F5344CB8AC3E}">
        <p14:creationId xmlns:p14="http://schemas.microsoft.com/office/powerpoint/2010/main" val="30346618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6758" y="188641"/>
            <a:ext cx="8534400" cy="648072"/>
          </a:xfrm>
        </p:spPr>
        <p:txBody>
          <a:bodyPr/>
          <a:lstStyle/>
          <a:p>
            <a:r>
              <a:rPr lang="en-GB" dirty="0" smtClean="0"/>
              <a:t>Pan-Hellenic Games</a:t>
            </a:r>
            <a:endParaRPr lang="en-GB" dirty="0"/>
          </a:p>
        </p:txBody>
      </p:sp>
      <p:sp>
        <p:nvSpPr>
          <p:cNvPr id="3" name="Content Placeholder 2"/>
          <p:cNvSpPr>
            <a:spLocks noGrp="1"/>
          </p:cNvSpPr>
          <p:nvPr>
            <p:ph sz="quarter" idx="4294967295"/>
          </p:nvPr>
        </p:nvSpPr>
        <p:spPr>
          <a:xfrm>
            <a:off x="150395" y="3140968"/>
            <a:ext cx="8640763" cy="3433763"/>
          </a:xfrm>
        </p:spPr>
        <p:txBody>
          <a:bodyPr>
            <a:normAutofit fontScale="85000" lnSpcReduction="20000"/>
          </a:bodyPr>
          <a:lstStyle/>
          <a:p>
            <a:r>
              <a:rPr lang="en-GB" dirty="0"/>
              <a:t>Nero rearranges the schedule for some of the games so that they can all be held within one year: </a:t>
            </a:r>
          </a:p>
          <a:p>
            <a:pPr lvl="1"/>
            <a:r>
              <a:rPr lang="en-GB" dirty="0" smtClean="0"/>
              <a:t>Olympian</a:t>
            </a:r>
            <a:r>
              <a:rPr lang="en-GB" dirty="0"/>
              <a:t>, </a:t>
            </a:r>
            <a:r>
              <a:rPr lang="en-GB" dirty="0" err="1"/>
              <a:t>Pythian</a:t>
            </a:r>
            <a:r>
              <a:rPr lang="en-GB" dirty="0"/>
              <a:t>, Isthmian, </a:t>
            </a:r>
            <a:r>
              <a:rPr lang="en-GB" dirty="0" err="1"/>
              <a:t>Actian</a:t>
            </a:r>
            <a:r>
              <a:rPr lang="en-GB" dirty="0"/>
              <a:t> (at </a:t>
            </a:r>
            <a:r>
              <a:rPr lang="en-GB" dirty="0" err="1"/>
              <a:t>Nikopolis</a:t>
            </a:r>
            <a:r>
              <a:rPr lang="en-GB" dirty="0"/>
              <a:t> in </a:t>
            </a:r>
            <a:r>
              <a:rPr lang="en-GB" dirty="0" err="1"/>
              <a:t>Epiris</a:t>
            </a:r>
            <a:r>
              <a:rPr lang="en-GB" dirty="0"/>
              <a:t>) games. </a:t>
            </a:r>
          </a:p>
          <a:p>
            <a:endParaRPr lang="en-GB" sz="600" dirty="0"/>
          </a:p>
          <a:p>
            <a:r>
              <a:rPr lang="en-GB" dirty="0" smtClean="0"/>
              <a:t>He </a:t>
            </a:r>
            <a:r>
              <a:rPr lang="en-GB" dirty="0"/>
              <a:t>breaks the convention at Olympia by introducing a musical competition to the athletics competitions. </a:t>
            </a:r>
          </a:p>
          <a:p>
            <a:endParaRPr lang="en-GB" sz="600" dirty="0"/>
          </a:p>
          <a:p>
            <a:r>
              <a:rPr lang="en-GB" dirty="0" smtClean="0"/>
              <a:t>Dates </a:t>
            </a:r>
            <a:r>
              <a:rPr lang="en-GB" dirty="0"/>
              <a:t>for Pan-Hellenic games </a:t>
            </a:r>
          </a:p>
          <a:p>
            <a:pPr lvl="1"/>
            <a:r>
              <a:rPr lang="en-GB" b="1" dirty="0" smtClean="0"/>
              <a:t>Olympian </a:t>
            </a:r>
            <a:r>
              <a:rPr lang="en-GB" dirty="0"/>
              <a:t>– Last occasion, July-Sept. 65 – Next occasion 69 </a:t>
            </a:r>
          </a:p>
          <a:p>
            <a:pPr lvl="1"/>
            <a:r>
              <a:rPr lang="en-GB" b="1" dirty="0" err="1" smtClean="0"/>
              <a:t>Pythian</a:t>
            </a:r>
            <a:r>
              <a:rPr lang="en-GB" b="1" dirty="0" smtClean="0"/>
              <a:t> </a:t>
            </a:r>
            <a:r>
              <a:rPr lang="en-GB" dirty="0"/>
              <a:t>– Last occasion, end Aug. 63 - Next occasion 67 </a:t>
            </a:r>
          </a:p>
          <a:p>
            <a:pPr lvl="1"/>
            <a:r>
              <a:rPr lang="en-GB" b="1" dirty="0" err="1" smtClean="0"/>
              <a:t>Nemean</a:t>
            </a:r>
            <a:r>
              <a:rPr lang="en-GB" b="1" dirty="0" smtClean="0"/>
              <a:t> </a:t>
            </a:r>
            <a:r>
              <a:rPr lang="en-GB" dirty="0"/>
              <a:t>– Last occasion, July 66 - Next occasion 68 </a:t>
            </a:r>
          </a:p>
          <a:p>
            <a:pPr lvl="1"/>
            <a:r>
              <a:rPr lang="en-GB" b="1" dirty="0" smtClean="0"/>
              <a:t>Isthmian </a:t>
            </a:r>
            <a:r>
              <a:rPr lang="en-GB" dirty="0"/>
              <a:t>– Last occasion, April-May 65 - Next occasion 67 </a:t>
            </a:r>
          </a:p>
        </p:txBody>
      </p:sp>
      <p:sp>
        <p:nvSpPr>
          <p:cNvPr id="4" name="Rectangle 3"/>
          <p:cNvSpPr/>
          <p:nvPr/>
        </p:nvSpPr>
        <p:spPr>
          <a:xfrm>
            <a:off x="150395" y="838571"/>
            <a:ext cx="8814093" cy="2139047"/>
          </a:xfrm>
          <a:prstGeom prst="rect">
            <a:avLst/>
          </a:prstGeom>
        </p:spPr>
        <p:txBody>
          <a:bodyPr wrap="square">
            <a:spAutoFit/>
          </a:bodyPr>
          <a:lstStyle/>
          <a:p>
            <a:r>
              <a:rPr lang="en-GB" sz="1900" dirty="0" smtClean="0"/>
              <a:t>“…</a:t>
            </a:r>
            <a:r>
              <a:rPr lang="en-GB" sz="1900" dirty="0"/>
              <a:t>he headed for Achaia </a:t>
            </a:r>
            <a:r>
              <a:rPr lang="en-GB" sz="1900" dirty="0" smtClean="0"/>
              <a:t>[Greece</a:t>
            </a:r>
            <a:r>
              <a:rPr lang="en-GB" sz="1900" dirty="0"/>
              <a:t>]</a:t>
            </a:r>
            <a:r>
              <a:rPr lang="en-GB" sz="1900" dirty="0" smtClean="0"/>
              <a:t>, </a:t>
            </a:r>
            <a:r>
              <a:rPr lang="en-GB" sz="1900" dirty="0"/>
              <a:t>as I mentioned above. His main reason was that the cities which regularly sponsored musical contests had adopted the practice of sending him every available prize for lyre playing; he always accepted these with great pleasure, giving delegates the earliest audience of the day and invitations to private dinners. They would beg Nero to sing when the meal was over… [he announced that] </a:t>
            </a:r>
            <a:r>
              <a:rPr lang="en-GB" sz="1900" dirty="0" smtClean="0"/>
              <a:t>‘The </a:t>
            </a:r>
            <a:r>
              <a:rPr lang="en-GB" sz="1900" dirty="0"/>
              <a:t>Greeks alone are worthy of my genius, they really listen to music</a:t>
            </a:r>
            <a:r>
              <a:rPr lang="en-GB" sz="1900" dirty="0" smtClean="0"/>
              <a:t>.’ </a:t>
            </a:r>
            <a:r>
              <a:rPr lang="en-GB" sz="1900" dirty="0"/>
              <a:t>So he sailed off hastily</a:t>
            </a:r>
            <a:r>
              <a:rPr lang="en-GB" sz="1900" dirty="0" smtClean="0"/>
              <a:t>...” </a:t>
            </a:r>
            <a:r>
              <a:rPr lang="en-GB" sz="1900" dirty="0"/>
              <a:t>– </a:t>
            </a:r>
            <a:r>
              <a:rPr lang="en-GB" sz="1900" b="1" dirty="0" smtClean="0"/>
              <a:t>Suet. </a:t>
            </a:r>
            <a:r>
              <a:rPr lang="en-GB" sz="1900" b="1" i="1" dirty="0"/>
              <a:t>Nero </a:t>
            </a:r>
            <a:r>
              <a:rPr lang="en-GB" sz="1900" b="1" dirty="0"/>
              <a:t>22.3. </a:t>
            </a:r>
            <a:endParaRPr lang="en-GB" sz="1900" dirty="0"/>
          </a:p>
        </p:txBody>
      </p:sp>
    </p:spTree>
    <p:extLst>
      <p:ext uri="{BB962C8B-B14F-4D97-AF65-F5344CB8AC3E}">
        <p14:creationId xmlns:p14="http://schemas.microsoft.com/office/powerpoint/2010/main" val="2722635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Freedom of the Greeks</a:t>
            </a:r>
            <a:endParaRPr lang="en-GB" dirty="0"/>
          </a:p>
        </p:txBody>
      </p:sp>
      <p:sp>
        <p:nvSpPr>
          <p:cNvPr id="3" name="Content Placeholder 2"/>
          <p:cNvSpPr>
            <a:spLocks noGrp="1"/>
          </p:cNvSpPr>
          <p:nvPr>
            <p:ph sz="quarter" idx="1"/>
          </p:nvPr>
        </p:nvSpPr>
        <p:spPr>
          <a:xfrm>
            <a:off x="301752" y="1700808"/>
            <a:ext cx="8662736" cy="4752528"/>
          </a:xfrm>
        </p:spPr>
        <p:txBody>
          <a:bodyPr/>
          <a:lstStyle/>
          <a:p>
            <a:pPr marL="0" indent="0">
              <a:buNone/>
            </a:pPr>
            <a:r>
              <a:rPr lang="en-GB" sz="2800" dirty="0" smtClean="0"/>
              <a:t>“On </a:t>
            </a:r>
            <a:r>
              <a:rPr lang="en-GB" sz="2800" dirty="0"/>
              <a:t>the eve of his departure, he presented the whole province with its freedom and conferred Roman citizenship as well as large cash rewards on the judges. It was during the Isthmian Games at Corinth that he stood in the middle of the stadium and personally announced these benefits</a:t>
            </a:r>
            <a:r>
              <a:rPr lang="en-GB" sz="2800" dirty="0" smtClean="0"/>
              <a:t>.” </a:t>
            </a:r>
            <a:r>
              <a:rPr lang="en-GB" sz="2800" dirty="0"/>
              <a:t>– </a:t>
            </a:r>
            <a:r>
              <a:rPr lang="en-GB" sz="2800" b="1" dirty="0"/>
              <a:t>Suetonius </a:t>
            </a:r>
            <a:r>
              <a:rPr lang="en-GB" sz="2800" b="1" i="1" dirty="0"/>
              <a:t>Nero </a:t>
            </a:r>
            <a:r>
              <a:rPr lang="en-GB" sz="2800" b="1" dirty="0"/>
              <a:t>20.1. </a:t>
            </a:r>
            <a:endParaRPr lang="en-GB" sz="2800" dirty="0"/>
          </a:p>
          <a:p>
            <a:endParaRPr lang="en-GB" sz="1200" dirty="0"/>
          </a:p>
          <a:p>
            <a:r>
              <a:rPr lang="en-GB" sz="2800" dirty="0" smtClean="0"/>
              <a:t>Record </a:t>
            </a:r>
            <a:r>
              <a:rPr lang="en-GB" sz="2800" dirty="0"/>
              <a:t>of his speech set up in </a:t>
            </a:r>
            <a:r>
              <a:rPr lang="en-GB" sz="2800" dirty="0" err="1"/>
              <a:t>Acraephia</a:t>
            </a:r>
            <a:r>
              <a:rPr lang="en-GB" sz="2800" dirty="0"/>
              <a:t>, dates 28th of November (year not specified, AD 66 0r 67 ?) – </a:t>
            </a:r>
            <a:r>
              <a:rPr lang="en-GB" sz="2800" b="1" i="1" dirty="0"/>
              <a:t>ILS </a:t>
            </a:r>
            <a:r>
              <a:rPr lang="en-GB" sz="2800" b="1" dirty="0"/>
              <a:t>8794. </a:t>
            </a:r>
            <a:endParaRPr lang="en-GB" sz="2800" dirty="0"/>
          </a:p>
          <a:p>
            <a:pPr marL="0" indent="0">
              <a:buNone/>
            </a:pPr>
            <a:endParaRPr lang="en-GB" dirty="0"/>
          </a:p>
        </p:txBody>
      </p:sp>
    </p:spTree>
    <p:extLst>
      <p:ext uri="{BB962C8B-B14F-4D97-AF65-F5344CB8AC3E}">
        <p14:creationId xmlns:p14="http://schemas.microsoft.com/office/powerpoint/2010/main" val="2002218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Olympic Triumph</a:t>
            </a:r>
            <a:endParaRPr lang="en-GB" dirty="0"/>
          </a:p>
        </p:txBody>
      </p:sp>
      <p:sp>
        <p:nvSpPr>
          <p:cNvPr id="3" name="Content Placeholder 2"/>
          <p:cNvSpPr>
            <a:spLocks noGrp="1"/>
          </p:cNvSpPr>
          <p:nvPr>
            <p:ph sz="quarter" idx="1"/>
          </p:nvPr>
        </p:nvSpPr>
        <p:spPr>
          <a:xfrm>
            <a:off x="179512" y="1527048"/>
            <a:ext cx="8784976" cy="4998296"/>
          </a:xfrm>
        </p:spPr>
        <p:txBody>
          <a:bodyPr>
            <a:normAutofit/>
          </a:bodyPr>
          <a:lstStyle/>
          <a:p>
            <a:pPr marL="0" indent="0">
              <a:buNone/>
            </a:pPr>
            <a:r>
              <a:rPr lang="en-GB" dirty="0" smtClean="0"/>
              <a:t>“For </a:t>
            </a:r>
            <a:r>
              <a:rPr lang="en-GB" dirty="0"/>
              <a:t>his processional entry into Rome he chose the chariot race which Augustus had used in his triumph nearly a hundred years previously, and wore a Greek mantle spangled with gold stars over a purple robe. The Olympian wreath was on his head, the </a:t>
            </a:r>
            <a:r>
              <a:rPr lang="en-GB" dirty="0" err="1"/>
              <a:t>Pythian</a:t>
            </a:r>
            <a:r>
              <a:rPr lang="en-GB" dirty="0"/>
              <a:t> wreath in his right hand, and others were carried before him, with placards explaining where and against whom he had won them, what songs he had sung, and in what plays he had acted. Nero‘s chariot was followed by his regular claque, who shouted that they were </a:t>
            </a:r>
            <a:r>
              <a:rPr lang="en-GB" dirty="0" err="1"/>
              <a:t>Augustiani</a:t>
            </a:r>
            <a:r>
              <a:rPr lang="en-GB" dirty="0"/>
              <a:t> and the soldiers of his triumph</a:t>
            </a:r>
            <a:r>
              <a:rPr lang="en-GB" dirty="0" smtClean="0"/>
              <a:t>.” </a:t>
            </a:r>
            <a:r>
              <a:rPr lang="en-GB" dirty="0"/>
              <a:t>– </a:t>
            </a:r>
            <a:r>
              <a:rPr lang="en-GB" b="1" dirty="0"/>
              <a:t>Suetonius </a:t>
            </a:r>
            <a:r>
              <a:rPr lang="en-GB" b="1" i="1" dirty="0"/>
              <a:t>Nero </a:t>
            </a:r>
            <a:r>
              <a:rPr lang="en-GB" b="1" dirty="0"/>
              <a:t>25. </a:t>
            </a:r>
            <a:endParaRPr lang="en-GB" dirty="0"/>
          </a:p>
        </p:txBody>
      </p:sp>
    </p:spTree>
    <p:extLst>
      <p:ext uri="{BB962C8B-B14F-4D97-AF65-F5344CB8AC3E}">
        <p14:creationId xmlns:p14="http://schemas.microsoft.com/office/powerpoint/2010/main" val="1952387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395536" y="2420888"/>
            <a:ext cx="8424936"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Nero as a Charioteer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29513775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640960" cy="6093976"/>
          </a:xfrm>
          <a:prstGeom prst="rect">
            <a:avLst/>
          </a:prstGeom>
        </p:spPr>
        <p:txBody>
          <a:bodyPr wrap="square">
            <a:spAutoFit/>
          </a:bodyPr>
          <a:lstStyle/>
          <a:p>
            <a:r>
              <a:rPr lang="en-GB" sz="2600" dirty="0" smtClean="0"/>
              <a:t>“Horses </a:t>
            </a:r>
            <a:r>
              <a:rPr lang="en-GB" sz="2600" dirty="0"/>
              <a:t>had been Nero‘s main interest since childhood; whatever his tutors might do, they could never stop his chatter about the chariot races at the Circus… Very soon Nero set his heart on driving a chariot himself in a regular race, and after a preliminary trial in the palace gardens before an audience of slaves and common people he made a public appearance at the Circus Maximus</a:t>
            </a:r>
            <a:r>
              <a:rPr lang="en-GB" sz="2600" dirty="0" smtClean="0"/>
              <a:t>...” </a:t>
            </a:r>
            <a:r>
              <a:rPr lang="en-GB" sz="2600" dirty="0"/>
              <a:t>– </a:t>
            </a:r>
            <a:r>
              <a:rPr lang="en-GB" sz="2600" b="1" dirty="0"/>
              <a:t>Suetonius </a:t>
            </a:r>
            <a:r>
              <a:rPr lang="en-GB" sz="2600" b="1" i="1" dirty="0"/>
              <a:t>Nero </a:t>
            </a:r>
            <a:r>
              <a:rPr lang="en-GB" sz="2600" b="1" dirty="0"/>
              <a:t>22. </a:t>
            </a:r>
            <a:endParaRPr lang="en-GB" sz="2600" dirty="0"/>
          </a:p>
          <a:p>
            <a:endParaRPr lang="en-GB" sz="1600" dirty="0" smtClean="0"/>
          </a:p>
          <a:p>
            <a:r>
              <a:rPr lang="en-GB" sz="2600" dirty="0" smtClean="0"/>
              <a:t>“In </a:t>
            </a:r>
            <a:r>
              <a:rPr lang="en-GB" sz="2600" dirty="0"/>
              <a:t>the consulship of Gaius </a:t>
            </a:r>
            <a:r>
              <a:rPr lang="en-GB" sz="2600" dirty="0" err="1"/>
              <a:t>Telesinus</a:t>
            </a:r>
            <a:r>
              <a:rPr lang="en-GB" sz="2600" dirty="0"/>
              <a:t> and Suetonius </a:t>
            </a:r>
            <a:r>
              <a:rPr lang="en-GB" sz="2600" dirty="0" err="1"/>
              <a:t>Paulinus</a:t>
            </a:r>
            <a:r>
              <a:rPr lang="en-GB" sz="2600" dirty="0"/>
              <a:t> [AD 66]… [an event of] disgrace took place. For one thing, Nero contended among the lyre-players, and after </a:t>
            </a:r>
            <a:r>
              <a:rPr lang="en-GB" sz="2600" dirty="0" err="1"/>
              <a:t>Menecrates</a:t>
            </a:r>
            <a:r>
              <a:rPr lang="en-GB" sz="2600" dirty="0"/>
              <a:t>, the teacher of this art, had celebrated a triumph for him in the Circus, he appeared as a charioteer</a:t>
            </a:r>
            <a:r>
              <a:rPr lang="en-GB" sz="2600" dirty="0" smtClean="0"/>
              <a:t>…” </a:t>
            </a:r>
            <a:r>
              <a:rPr lang="en-GB" sz="2600" dirty="0"/>
              <a:t>- </a:t>
            </a:r>
            <a:r>
              <a:rPr lang="en-GB" sz="2600" b="1" dirty="0" err="1"/>
              <a:t>Dio</a:t>
            </a:r>
            <a:r>
              <a:rPr lang="en-GB" sz="2600" b="1" dirty="0"/>
              <a:t> Cassius 63.1.1. </a:t>
            </a:r>
            <a:endParaRPr lang="en-GB" sz="2600" dirty="0"/>
          </a:p>
        </p:txBody>
      </p:sp>
    </p:spTree>
    <p:extLst>
      <p:ext uri="{BB962C8B-B14F-4D97-AF65-F5344CB8AC3E}">
        <p14:creationId xmlns:p14="http://schemas.microsoft.com/office/powerpoint/2010/main" val="8038132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640960" cy="6093976"/>
          </a:xfrm>
          <a:prstGeom prst="rect">
            <a:avLst/>
          </a:prstGeom>
        </p:spPr>
        <p:txBody>
          <a:bodyPr wrap="square">
            <a:spAutoFit/>
          </a:bodyPr>
          <a:lstStyle/>
          <a:p>
            <a:r>
              <a:rPr lang="en-GB" sz="2600" dirty="0" smtClean="0"/>
              <a:t>“On </a:t>
            </a:r>
            <a:r>
              <a:rPr lang="en-GB" sz="2600" dirty="0"/>
              <a:t>several occasions at Olympia he drove a ten-horse chariot, a novelty for which he had censured King </a:t>
            </a:r>
            <a:r>
              <a:rPr lang="en-GB" sz="2600" dirty="0" err="1"/>
              <a:t>Mithridates</a:t>
            </a:r>
            <a:r>
              <a:rPr lang="en-GB" sz="2600" dirty="0"/>
              <a:t> in one of his own poems. He lost his balance and had to be helped in again; but though he failed to stay the course and retired before the finish, the judges nevertheless awarded him the prize</a:t>
            </a:r>
            <a:r>
              <a:rPr lang="en-GB" sz="2600" dirty="0" smtClean="0"/>
              <a:t>.” </a:t>
            </a:r>
            <a:r>
              <a:rPr lang="en-GB" sz="2600" dirty="0"/>
              <a:t>- </a:t>
            </a:r>
            <a:r>
              <a:rPr lang="en-GB" sz="2600" b="1" dirty="0"/>
              <a:t>Suetonius </a:t>
            </a:r>
            <a:r>
              <a:rPr lang="en-GB" sz="2600" b="1" i="1" dirty="0"/>
              <a:t>Nero </a:t>
            </a:r>
            <a:r>
              <a:rPr lang="en-GB" sz="2600" b="1" dirty="0"/>
              <a:t>24. </a:t>
            </a:r>
            <a:endParaRPr lang="en-GB" sz="2600" b="1" dirty="0" smtClean="0"/>
          </a:p>
          <a:p>
            <a:endParaRPr lang="en-GB" dirty="0" smtClean="0"/>
          </a:p>
          <a:p>
            <a:r>
              <a:rPr lang="en-GB" sz="2600" dirty="0" smtClean="0"/>
              <a:t>“When </a:t>
            </a:r>
            <a:r>
              <a:rPr lang="en-GB" sz="2600" dirty="0"/>
              <a:t>he had finished these ceremonies, he announced a series of horse-races, and carrying into the Circus these crowns as well as all the others that he had secured by his victories in chariot-racing, he placed them around the Egyptian obelisk. The number of them was one thousand eight hundred and eight. And after doing this he appeared as a charioteer</a:t>
            </a:r>
            <a:r>
              <a:rPr lang="en-GB" sz="2600" dirty="0" smtClean="0"/>
              <a:t>…” </a:t>
            </a:r>
            <a:r>
              <a:rPr lang="en-GB" sz="2600" b="1" dirty="0" err="1"/>
              <a:t>Dio</a:t>
            </a:r>
            <a:r>
              <a:rPr lang="en-GB" sz="2600" b="1" dirty="0"/>
              <a:t> Cassius 63.21.1. </a:t>
            </a:r>
            <a:endParaRPr lang="en-GB" sz="2600" dirty="0"/>
          </a:p>
        </p:txBody>
      </p:sp>
    </p:spTree>
    <p:extLst>
      <p:ext uri="{BB962C8B-B14F-4D97-AF65-F5344CB8AC3E}">
        <p14:creationId xmlns:p14="http://schemas.microsoft.com/office/powerpoint/2010/main" val="42929694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395536" y="2420888"/>
            <a:ext cx="8424936"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Reaction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58886603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Senators and Equestrians in the Arena</a:t>
            </a:r>
            <a:endParaRPr lang="en-GB" dirty="0"/>
          </a:p>
        </p:txBody>
      </p:sp>
      <p:sp>
        <p:nvSpPr>
          <p:cNvPr id="3" name="Content Placeholder 2"/>
          <p:cNvSpPr>
            <a:spLocks noGrp="1"/>
          </p:cNvSpPr>
          <p:nvPr>
            <p:ph sz="quarter" idx="1"/>
          </p:nvPr>
        </p:nvSpPr>
        <p:spPr>
          <a:xfrm>
            <a:off x="251520" y="1527048"/>
            <a:ext cx="8640960" cy="5070304"/>
          </a:xfrm>
        </p:spPr>
        <p:txBody>
          <a:bodyPr>
            <a:normAutofit fontScale="85000" lnSpcReduction="20000"/>
          </a:bodyPr>
          <a:lstStyle/>
          <a:p>
            <a:r>
              <a:rPr lang="en-GB" dirty="0" smtClean="0"/>
              <a:t>Suetonius claims Nero compelled 400 senators and 600 Roman knights to fight in the arena (not to the death) and acts as beast hunters (</a:t>
            </a:r>
            <a:r>
              <a:rPr lang="en-GB" b="1" i="1" dirty="0" smtClean="0"/>
              <a:t>Nero </a:t>
            </a:r>
            <a:r>
              <a:rPr lang="en-GB" b="1" dirty="0" smtClean="0"/>
              <a:t>12</a:t>
            </a:r>
            <a:r>
              <a:rPr lang="en-GB" dirty="0" smtClean="0"/>
              <a:t>).</a:t>
            </a:r>
          </a:p>
          <a:p>
            <a:endParaRPr lang="en-GB" sz="1200" dirty="0"/>
          </a:p>
          <a:p>
            <a:r>
              <a:rPr lang="en-GB" dirty="0" smtClean="0"/>
              <a:t>Earlier parallels:</a:t>
            </a:r>
          </a:p>
          <a:p>
            <a:pPr lvl="1"/>
            <a:r>
              <a:rPr lang="en-GB" dirty="0" smtClean="0"/>
              <a:t>“At </a:t>
            </a:r>
            <a:r>
              <a:rPr lang="en-GB" dirty="0"/>
              <a:t>the gladiatorial contest in the Forum, a man named </a:t>
            </a:r>
            <a:r>
              <a:rPr lang="en-GB" dirty="0" err="1"/>
              <a:t>Furius</a:t>
            </a:r>
            <a:r>
              <a:rPr lang="en-GB" dirty="0"/>
              <a:t> </a:t>
            </a:r>
            <a:r>
              <a:rPr lang="en-GB" dirty="0" err="1"/>
              <a:t>Leptinus</a:t>
            </a:r>
            <a:r>
              <a:rPr lang="en-GB" dirty="0"/>
              <a:t>, of praetorian family, fought Quintus </a:t>
            </a:r>
            <a:r>
              <a:rPr lang="en-GB" dirty="0" err="1"/>
              <a:t>Calpenus</a:t>
            </a:r>
            <a:r>
              <a:rPr lang="en-GB" dirty="0"/>
              <a:t>, an advocate and a former senator… In the theatrical performances, </a:t>
            </a:r>
            <a:r>
              <a:rPr lang="en-GB" dirty="0" err="1"/>
              <a:t>Decimus</a:t>
            </a:r>
            <a:r>
              <a:rPr lang="en-GB" dirty="0"/>
              <a:t> </a:t>
            </a:r>
            <a:r>
              <a:rPr lang="en-GB" dirty="0" err="1"/>
              <a:t>Laberius</a:t>
            </a:r>
            <a:r>
              <a:rPr lang="en-GB" dirty="0"/>
              <a:t>, a Roman </a:t>
            </a:r>
            <a:r>
              <a:rPr lang="en-GB" i="1" dirty="0" err="1"/>
              <a:t>eques</a:t>
            </a:r>
            <a:r>
              <a:rPr lang="en-GB" dirty="0"/>
              <a:t>, acted in his own play; but afterwards, having been given 500,000 sesterces and a gold </a:t>
            </a:r>
            <a:r>
              <a:rPr lang="en-GB" dirty="0" smtClean="0"/>
              <a:t>ring… </a:t>
            </a:r>
            <a:r>
              <a:rPr lang="en-GB" dirty="0"/>
              <a:t>The racecourse at the Circus was extended at either end… the contestants were young noblemen who drove four-horse and two-horse chariots or rode on pairs of horses, jumping from back to back</a:t>
            </a:r>
            <a:r>
              <a:rPr lang="en-GB" dirty="0" smtClean="0"/>
              <a:t>.” </a:t>
            </a:r>
            <a:r>
              <a:rPr lang="en-GB" dirty="0"/>
              <a:t>– </a:t>
            </a:r>
            <a:r>
              <a:rPr lang="en-GB" b="1" dirty="0" smtClean="0"/>
              <a:t>Suet. </a:t>
            </a:r>
            <a:r>
              <a:rPr lang="en-GB" b="1" i="1" dirty="0" smtClean="0"/>
              <a:t>Div. Jul. </a:t>
            </a:r>
            <a:r>
              <a:rPr lang="en-GB" b="1" dirty="0"/>
              <a:t>39</a:t>
            </a:r>
            <a:r>
              <a:rPr lang="en-GB" dirty="0"/>
              <a:t>. </a:t>
            </a:r>
            <a:endParaRPr lang="en-GB" dirty="0" smtClean="0"/>
          </a:p>
          <a:p>
            <a:pPr lvl="1"/>
            <a:r>
              <a:rPr lang="en-GB" dirty="0" smtClean="0"/>
              <a:t>“Chariot </a:t>
            </a:r>
            <a:r>
              <a:rPr lang="en-GB" dirty="0"/>
              <a:t>races and foot races and wild beast hunts took place in the Circus, and among the participants were several youths of distinguished family… Even Roman </a:t>
            </a:r>
            <a:r>
              <a:rPr lang="en-GB" i="1" dirty="0" err="1"/>
              <a:t>equites</a:t>
            </a:r>
            <a:r>
              <a:rPr lang="en-GB" i="1" dirty="0"/>
              <a:t> </a:t>
            </a:r>
            <a:r>
              <a:rPr lang="en-GB" dirty="0"/>
              <a:t>sometimes took part in stage plays and gladiatorial shows, until a senatorial decree put an end to this practice. After this no person of good family appeared in any show [except a dwarf named </a:t>
            </a:r>
            <a:r>
              <a:rPr lang="en-GB" dirty="0" err="1"/>
              <a:t>Lycius</a:t>
            </a:r>
            <a:r>
              <a:rPr lang="en-GB" dirty="0" smtClean="0"/>
              <a:t>]…” </a:t>
            </a:r>
            <a:r>
              <a:rPr lang="en-GB" dirty="0"/>
              <a:t>– </a:t>
            </a:r>
            <a:r>
              <a:rPr lang="en-GB" b="1" dirty="0" smtClean="0"/>
              <a:t>Suet. </a:t>
            </a:r>
            <a:r>
              <a:rPr lang="en-GB" b="1" i="1" dirty="0" smtClean="0"/>
              <a:t>Div. Aug. </a:t>
            </a:r>
            <a:r>
              <a:rPr lang="en-GB" b="1" dirty="0"/>
              <a:t>43</a:t>
            </a:r>
            <a:r>
              <a:rPr lang="en-GB" dirty="0"/>
              <a:t>. </a:t>
            </a:r>
            <a:r>
              <a:rPr lang="en-GB" dirty="0" smtClean="0"/>
              <a:t> </a:t>
            </a:r>
            <a:endParaRPr lang="en-GB" dirty="0"/>
          </a:p>
        </p:txBody>
      </p:sp>
    </p:spTree>
    <p:extLst>
      <p:ext uri="{BB962C8B-B14F-4D97-AF65-F5344CB8AC3E}">
        <p14:creationId xmlns:p14="http://schemas.microsoft.com/office/powerpoint/2010/main" val="29802488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Hostile Sources</a:t>
            </a:r>
            <a:endParaRPr lang="en-GB" dirty="0"/>
          </a:p>
        </p:txBody>
      </p:sp>
      <p:sp>
        <p:nvSpPr>
          <p:cNvPr id="3" name="Content Placeholder 2"/>
          <p:cNvSpPr>
            <a:spLocks noGrp="1"/>
          </p:cNvSpPr>
          <p:nvPr>
            <p:ph sz="quarter" idx="1"/>
          </p:nvPr>
        </p:nvSpPr>
        <p:spPr>
          <a:xfrm>
            <a:off x="301752" y="1527048"/>
            <a:ext cx="8503920" cy="4926288"/>
          </a:xfrm>
        </p:spPr>
        <p:txBody>
          <a:bodyPr>
            <a:normAutofit fontScale="92500" lnSpcReduction="10000"/>
          </a:bodyPr>
          <a:lstStyle/>
          <a:p>
            <a:r>
              <a:rPr lang="en-GB" dirty="0" smtClean="0"/>
              <a:t>Nero’s plays and poetry so bad that spectators would fain death to be allowed to leave – </a:t>
            </a:r>
            <a:r>
              <a:rPr lang="en-GB" b="1" dirty="0" err="1" smtClean="0"/>
              <a:t>Dio</a:t>
            </a:r>
            <a:r>
              <a:rPr lang="en-GB" b="1" dirty="0" smtClean="0"/>
              <a:t> 63.15</a:t>
            </a:r>
            <a:r>
              <a:rPr lang="en-GB" dirty="0" smtClean="0"/>
              <a:t>.</a:t>
            </a:r>
          </a:p>
          <a:p>
            <a:endParaRPr lang="en-GB" sz="1200" dirty="0"/>
          </a:p>
          <a:p>
            <a:r>
              <a:rPr lang="en-GB" dirty="0" smtClean="0"/>
              <a:t>People flattered Nero’s performances for rewards – </a:t>
            </a:r>
            <a:r>
              <a:rPr lang="en-GB" b="1" dirty="0" err="1" smtClean="0"/>
              <a:t>Dio</a:t>
            </a:r>
            <a:r>
              <a:rPr lang="en-GB" b="1" dirty="0" smtClean="0"/>
              <a:t> 63.10.3</a:t>
            </a:r>
            <a:r>
              <a:rPr lang="en-GB" dirty="0" smtClean="0"/>
              <a:t>.</a:t>
            </a:r>
          </a:p>
          <a:p>
            <a:endParaRPr lang="en-GB" sz="1200" dirty="0"/>
          </a:p>
          <a:p>
            <a:r>
              <a:rPr lang="en-GB" dirty="0" smtClean="0"/>
              <a:t>Sinister guards watching the reaction of audience and spies to report whose not there – </a:t>
            </a:r>
            <a:r>
              <a:rPr lang="en-GB" b="1" dirty="0" err="1" smtClean="0"/>
              <a:t>Tac</a:t>
            </a:r>
            <a:r>
              <a:rPr lang="en-GB" b="1" dirty="0" smtClean="0"/>
              <a:t>. </a:t>
            </a:r>
            <a:r>
              <a:rPr lang="en-GB" b="1" i="1" dirty="0" smtClean="0"/>
              <a:t>Ann. </a:t>
            </a:r>
            <a:r>
              <a:rPr lang="en-GB" b="1" dirty="0" smtClean="0"/>
              <a:t>16.5</a:t>
            </a:r>
            <a:r>
              <a:rPr lang="en-GB" dirty="0" smtClean="0"/>
              <a:t>.</a:t>
            </a:r>
          </a:p>
          <a:p>
            <a:pPr marL="0" indent="0">
              <a:buNone/>
            </a:pPr>
            <a:endParaRPr lang="en-GB" sz="1300" dirty="0"/>
          </a:p>
          <a:p>
            <a:pPr marL="0" indent="0">
              <a:buNone/>
            </a:pPr>
            <a:r>
              <a:rPr lang="en-GB" dirty="0" smtClean="0"/>
              <a:t>“In </a:t>
            </a:r>
            <a:r>
              <a:rPr lang="en-GB" dirty="0"/>
              <a:t>the meantime, with the </a:t>
            </a:r>
            <a:r>
              <a:rPr lang="en-GB" dirty="0" err="1"/>
              <a:t>Quinquennial</a:t>
            </a:r>
            <a:r>
              <a:rPr lang="en-GB" dirty="0"/>
              <a:t> Contest hard at hand, the senate attempted to avert a scandal by offering the emperor the victory in song, adding a "crown of eloquence," to cover the stigma inseparable from the stage</a:t>
            </a:r>
            <a:r>
              <a:rPr lang="en-GB" dirty="0" smtClean="0"/>
              <a:t>.” – </a:t>
            </a:r>
            <a:r>
              <a:rPr lang="en-GB" b="1" dirty="0" err="1" smtClean="0"/>
              <a:t>Tac</a:t>
            </a:r>
            <a:r>
              <a:rPr lang="en-GB" b="1" dirty="0" smtClean="0"/>
              <a:t>. </a:t>
            </a:r>
            <a:r>
              <a:rPr lang="en-GB" b="1" i="1" dirty="0" smtClean="0"/>
              <a:t>Ann. </a:t>
            </a:r>
            <a:r>
              <a:rPr lang="en-GB" b="1" dirty="0"/>
              <a:t>16.4. </a:t>
            </a:r>
            <a:endParaRPr lang="en-GB" dirty="0"/>
          </a:p>
        </p:txBody>
      </p:sp>
    </p:spTree>
    <p:extLst>
      <p:ext uri="{BB962C8B-B14F-4D97-AF65-F5344CB8AC3E}">
        <p14:creationId xmlns:p14="http://schemas.microsoft.com/office/powerpoint/2010/main" val="8619858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Attitudes</a:t>
            </a:r>
            <a:endParaRPr lang="en-GB" dirty="0"/>
          </a:p>
        </p:txBody>
      </p:sp>
      <p:sp>
        <p:nvSpPr>
          <p:cNvPr id="3" name="Content Placeholder 2"/>
          <p:cNvSpPr>
            <a:spLocks noGrp="1"/>
          </p:cNvSpPr>
          <p:nvPr>
            <p:ph sz="quarter" idx="1"/>
          </p:nvPr>
        </p:nvSpPr>
        <p:spPr>
          <a:xfrm>
            <a:off x="301752" y="1527048"/>
            <a:ext cx="8503920" cy="4998296"/>
          </a:xfrm>
        </p:spPr>
        <p:txBody>
          <a:bodyPr>
            <a:normAutofit/>
          </a:bodyPr>
          <a:lstStyle/>
          <a:p>
            <a:r>
              <a:rPr lang="en-GB" dirty="0"/>
              <a:t>Physical and intellectual pursuits as acceptable training for public life? </a:t>
            </a:r>
          </a:p>
          <a:p>
            <a:endParaRPr lang="en-GB" sz="1200" dirty="0" smtClean="0"/>
          </a:p>
          <a:p>
            <a:r>
              <a:rPr lang="en-GB" dirty="0" smtClean="0"/>
              <a:t>Acceptable </a:t>
            </a:r>
            <a:r>
              <a:rPr lang="en-GB" dirty="0"/>
              <a:t>for private relaxation? </a:t>
            </a:r>
          </a:p>
          <a:p>
            <a:endParaRPr lang="en-GB" sz="1200" dirty="0"/>
          </a:p>
          <a:p>
            <a:r>
              <a:rPr lang="en-GB" dirty="0" smtClean="0"/>
              <a:t>Many </a:t>
            </a:r>
            <a:r>
              <a:rPr lang="en-GB" dirty="0"/>
              <a:t>musicians and actors slaves or of low </a:t>
            </a:r>
            <a:r>
              <a:rPr lang="en-GB" dirty="0" smtClean="0"/>
              <a:t>status:</a:t>
            </a:r>
          </a:p>
          <a:p>
            <a:pPr lvl="1"/>
            <a:r>
              <a:rPr lang="en-GB" dirty="0" smtClean="0"/>
              <a:t>“Through </a:t>
            </a:r>
            <a:r>
              <a:rPr lang="en-GB" dirty="0"/>
              <a:t>the whole of Greece it was accounted a great glory to be proclaimed a conqueror at Olympia; while to appear upon the stage, and become a spectacle to the public, was a dishonour to no one in that nation; but all these practices are, with us, deemed partly infamous, partly low-brow, and at odds with respectability</a:t>
            </a:r>
            <a:r>
              <a:rPr lang="en-GB" dirty="0" smtClean="0"/>
              <a:t>.” </a:t>
            </a:r>
            <a:r>
              <a:rPr lang="en-GB" dirty="0"/>
              <a:t>– </a:t>
            </a:r>
            <a:r>
              <a:rPr lang="en-GB" b="1" dirty="0"/>
              <a:t>Cornelius Nepos </a:t>
            </a:r>
            <a:r>
              <a:rPr lang="en-GB" b="1" i="1" dirty="0"/>
              <a:t>Lives of Eminent commanders </a:t>
            </a:r>
            <a:r>
              <a:rPr lang="en-GB" b="1" dirty="0"/>
              <a:t>Preface</a:t>
            </a:r>
            <a:r>
              <a:rPr lang="en-GB" dirty="0"/>
              <a:t>. </a:t>
            </a:r>
          </a:p>
          <a:p>
            <a:endParaRPr lang="en-GB" dirty="0"/>
          </a:p>
        </p:txBody>
      </p:sp>
    </p:spTree>
    <p:extLst>
      <p:ext uri="{BB962C8B-B14F-4D97-AF65-F5344CB8AC3E}">
        <p14:creationId xmlns:p14="http://schemas.microsoft.com/office/powerpoint/2010/main" val="28069968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Popular Reaction</a:t>
            </a:r>
            <a:endParaRPr lang="en-GB" dirty="0"/>
          </a:p>
        </p:txBody>
      </p:sp>
      <p:sp>
        <p:nvSpPr>
          <p:cNvPr id="3" name="Content Placeholder 2"/>
          <p:cNvSpPr>
            <a:spLocks noGrp="1"/>
          </p:cNvSpPr>
          <p:nvPr>
            <p:ph sz="quarter" idx="1"/>
          </p:nvPr>
        </p:nvSpPr>
        <p:spPr>
          <a:xfrm>
            <a:off x="301752" y="1772816"/>
            <a:ext cx="8503920" cy="4608512"/>
          </a:xfrm>
        </p:spPr>
        <p:txBody>
          <a:bodyPr>
            <a:normAutofit fontScale="92500" lnSpcReduction="10000"/>
          </a:bodyPr>
          <a:lstStyle/>
          <a:p>
            <a:pPr marL="0" indent="0">
              <a:buNone/>
            </a:pPr>
            <a:r>
              <a:rPr lang="en-GB" dirty="0" smtClean="0"/>
              <a:t>“And </a:t>
            </a:r>
            <a:r>
              <a:rPr lang="en-GB" dirty="0"/>
              <a:t>the city rabble, at least, accustomed to encourage the posturing even of the ordinary actor, thundered approval in measured cadences and regulated plaudits. You might have supposed them to be rejoicing; and possibly rejoicing they were, without a care for the national dishonour</a:t>
            </a:r>
            <a:r>
              <a:rPr lang="en-GB" dirty="0" smtClean="0"/>
              <a:t>!” </a:t>
            </a:r>
            <a:r>
              <a:rPr lang="en-GB" dirty="0"/>
              <a:t>– </a:t>
            </a:r>
            <a:r>
              <a:rPr lang="en-GB" b="1" dirty="0"/>
              <a:t>Tacitus </a:t>
            </a:r>
            <a:r>
              <a:rPr lang="en-GB" b="1" i="1" dirty="0"/>
              <a:t>Annals </a:t>
            </a:r>
            <a:r>
              <a:rPr lang="en-GB" b="1" dirty="0"/>
              <a:t>16.4. </a:t>
            </a:r>
            <a:endParaRPr lang="en-GB" dirty="0"/>
          </a:p>
          <a:p>
            <a:endParaRPr lang="en-GB" sz="1300" dirty="0"/>
          </a:p>
          <a:p>
            <a:pPr marL="0" indent="0">
              <a:buNone/>
            </a:pPr>
            <a:r>
              <a:rPr lang="en-GB" dirty="0" smtClean="0"/>
              <a:t>“But </a:t>
            </a:r>
            <a:r>
              <a:rPr lang="en-GB" dirty="0"/>
              <a:t>the spectators from remote country towns in the still austere Italy tenacious of its ancient ways — those novices in wantonness from far-off provinces, who had come on a public mission or upon private business — were neither able to tolerate the spectacle nor competent to their degrading task</a:t>
            </a:r>
            <a:r>
              <a:rPr lang="en-GB" dirty="0" smtClean="0"/>
              <a:t>.” </a:t>
            </a:r>
            <a:r>
              <a:rPr lang="en-GB" dirty="0"/>
              <a:t>– (</a:t>
            </a:r>
            <a:r>
              <a:rPr lang="en-GB" b="1" dirty="0"/>
              <a:t>6.5.</a:t>
            </a:r>
            <a:r>
              <a:rPr lang="en-GB" dirty="0"/>
              <a:t>) </a:t>
            </a:r>
          </a:p>
        </p:txBody>
      </p:sp>
    </p:spTree>
    <p:extLst>
      <p:ext uri="{BB962C8B-B14F-4D97-AF65-F5344CB8AC3E}">
        <p14:creationId xmlns:p14="http://schemas.microsoft.com/office/powerpoint/2010/main" val="25871277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Interpretations</a:t>
            </a:r>
            <a:endParaRPr lang="en-GB" dirty="0"/>
          </a:p>
        </p:txBody>
      </p:sp>
      <p:sp>
        <p:nvSpPr>
          <p:cNvPr id="3" name="Content Placeholder 2"/>
          <p:cNvSpPr>
            <a:spLocks noGrp="1"/>
          </p:cNvSpPr>
          <p:nvPr>
            <p:ph sz="quarter" idx="1"/>
          </p:nvPr>
        </p:nvSpPr>
        <p:spPr>
          <a:xfrm>
            <a:off x="301752" y="1527048"/>
            <a:ext cx="8503920" cy="4854280"/>
          </a:xfrm>
        </p:spPr>
        <p:txBody>
          <a:bodyPr>
            <a:normAutofit/>
          </a:bodyPr>
          <a:lstStyle/>
          <a:p>
            <a:r>
              <a:rPr lang="en-GB" dirty="0"/>
              <a:t>Nero artistic activities and chariot-racing, in part, designed to win popular support at Rome, at expense of alienating senate. Generally successful, but undone by Nero‘s failure to maintain support of army commanders - (Manning). </a:t>
            </a:r>
          </a:p>
          <a:p>
            <a:endParaRPr lang="en-GB" sz="1000" dirty="0"/>
          </a:p>
          <a:p>
            <a:r>
              <a:rPr lang="en-GB" dirty="0" smtClean="0"/>
              <a:t>Associates </a:t>
            </a:r>
            <a:r>
              <a:rPr lang="en-GB" dirty="0"/>
              <a:t>Nero‘s wearing of life-like masks, rather than conventional theatrical mask, with the death-mask tradition - (Slater). </a:t>
            </a:r>
          </a:p>
          <a:p>
            <a:endParaRPr lang="en-GB" sz="1000" dirty="0"/>
          </a:p>
          <a:p>
            <a:r>
              <a:rPr lang="en-GB" dirty="0" smtClean="0"/>
              <a:t>Nero </a:t>
            </a:r>
            <a:r>
              <a:rPr lang="en-GB" dirty="0"/>
              <a:t>contrives to </a:t>
            </a:r>
            <a:r>
              <a:rPr lang="en-GB" dirty="0" err="1"/>
              <a:t>dramatise</a:t>
            </a:r>
            <a:r>
              <a:rPr lang="en-GB" dirty="0"/>
              <a:t> his crimes, tragic framework for acts of his </a:t>
            </a:r>
            <a:r>
              <a:rPr lang="en-GB" dirty="0" err="1"/>
              <a:t>principate</a:t>
            </a:r>
            <a:r>
              <a:rPr lang="en-GB" dirty="0"/>
              <a:t> - (Frazer. Jr.) </a:t>
            </a:r>
          </a:p>
          <a:p>
            <a:endParaRPr lang="en-GB" dirty="0"/>
          </a:p>
        </p:txBody>
      </p:sp>
    </p:spTree>
    <p:extLst>
      <p:ext uri="{BB962C8B-B14F-4D97-AF65-F5344CB8AC3E}">
        <p14:creationId xmlns:p14="http://schemas.microsoft.com/office/powerpoint/2010/main" val="12875390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628800"/>
            <a:ext cx="8503920" cy="4470248"/>
          </a:xfrm>
        </p:spPr>
        <p:txBody>
          <a:bodyPr/>
          <a:lstStyle/>
          <a:p>
            <a:r>
              <a:rPr lang="en-GB" dirty="0"/>
              <a:t>Frazer. </a:t>
            </a:r>
            <a:r>
              <a:rPr lang="en-GB" dirty="0" err="1"/>
              <a:t>Jr</a:t>
            </a:r>
            <a:r>
              <a:rPr lang="en-GB" dirty="0"/>
              <a:t>, R. M. </a:t>
            </a:r>
            <a:r>
              <a:rPr lang="en-GB" dirty="0" smtClean="0"/>
              <a:t>1966: ‘Nero </a:t>
            </a:r>
            <a:r>
              <a:rPr lang="en-GB" dirty="0"/>
              <a:t>the </a:t>
            </a:r>
            <a:r>
              <a:rPr lang="en-GB" dirty="0" smtClean="0"/>
              <a:t>Artist-Criminal’, </a:t>
            </a:r>
            <a:r>
              <a:rPr lang="en-GB" i="1" dirty="0"/>
              <a:t>The Classical Journal </a:t>
            </a:r>
            <a:r>
              <a:rPr lang="en-GB" dirty="0"/>
              <a:t>63 (1): 17-20. </a:t>
            </a:r>
          </a:p>
          <a:p>
            <a:endParaRPr lang="en-GB" dirty="0"/>
          </a:p>
          <a:p>
            <a:r>
              <a:rPr lang="en-GB" dirty="0" smtClean="0"/>
              <a:t>Manning</a:t>
            </a:r>
            <a:r>
              <a:rPr lang="en-GB" dirty="0"/>
              <a:t>, C. E. </a:t>
            </a:r>
            <a:r>
              <a:rPr lang="en-GB" dirty="0" smtClean="0"/>
              <a:t>1975</a:t>
            </a:r>
            <a:r>
              <a:rPr lang="en-GB" dirty="0"/>
              <a:t>:</a:t>
            </a:r>
            <a:r>
              <a:rPr lang="en-GB" dirty="0" smtClean="0"/>
              <a:t> ‘Acting </a:t>
            </a:r>
            <a:r>
              <a:rPr lang="en-GB" dirty="0"/>
              <a:t>and </a:t>
            </a:r>
            <a:r>
              <a:rPr lang="en-GB" dirty="0" smtClean="0"/>
              <a:t>Nero’s </a:t>
            </a:r>
            <a:r>
              <a:rPr lang="en-GB" dirty="0"/>
              <a:t>Conception of the </a:t>
            </a:r>
            <a:r>
              <a:rPr lang="en-GB" dirty="0" err="1" smtClean="0"/>
              <a:t>Principate</a:t>
            </a:r>
            <a:r>
              <a:rPr lang="en-GB" dirty="0" smtClean="0"/>
              <a:t>’, </a:t>
            </a:r>
            <a:r>
              <a:rPr lang="en-GB" i="1" dirty="0"/>
              <a:t>Greece &amp; Rome </a:t>
            </a:r>
            <a:r>
              <a:rPr lang="en-GB" dirty="0"/>
              <a:t>22 (2): 164-175. </a:t>
            </a:r>
          </a:p>
          <a:p>
            <a:endParaRPr lang="en-GB" dirty="0"/>
          </a:p>
          <a:p>
            <a:r>
              <a:rPr lang="en-GB" dirty="0" smtClean="0"/>
              <a:t>Slater</a:t>
            </a:r>
            <a:r>
              <a:rPr lang="en-GB" dirty="0"/>
              <a:t>, N. W</a:t>
            </a:r>
            <a:r>
              <a:rPr lang="en-GB" dirty="0" smtClean="0"/>
              <a:t>. 1996: ‘Nero‘s Masks’, </a:t>
            </a:r>
            <a:r>
              <a:rPr lang="en-GB" i="1" dirty="0"/>
              <a:t>The Classical World </a:t>
            </a:r>
            <a:r>
              <a:rPr lang="en-GB" dirty="0"/>
              <a:t>90 (1): 33-40. </a:t>
            </a:r>
          </a:p>
          <a:p>
            <a:endParaRPr lang="en-GB" dirty="0"/>
          </a:p>
        </p:txBody>
      </p:sp>
    </p:spTree>
    <p:extLst>
      <p:ext uri="{BB962C8B-B14F-4D97-AF65-F5344CB8AC3E}">
        <p14:creationId xmlns:p14="http://schemas.microsoft.com/office/powerpoint/2010/main" val="316191324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323</TotalTime>
  <Words>3758</Words>
  <Application>Microsoft Office PowerPoint</Application>
  <PresentationFormat>On-screen Show (4:3)</PresentationFormat>
  <Paragraphs>158</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Georgia</vt:lpstr>
      <vt:lpstr>Wingdings</vt:lpstr>
      <vt:lpstr>Wingdings 2</vt:lpstr>
      <vt:lpstr>Civic</vt:lpstr>
      <vt:lpstr>Murder, Mayhem and Megalomania: The Life and Times of the Emperor Nero</vt:lpstr>
      <vt:lpstr>PowerPoint Presentation</vt:lpstr>
      <vt:lpstr>PowerPoint Presentation</vt:lpstr>
      <vt:lpstr>Future Emperor’s in Nero’s Court</vt:lpstr>
      <vt:lpstr>Lucan</vt:lpstr>
      <vt:lpstr>PowerPoint Presentation</vt:lpstr>
      <vt:lpstr>Other Significant Authors</vt:lpstr>
      <vt:lpstr>Neronia (AD 60)</vt:lpstr>
      <vt:lpstr>PowerPoint Presentation</vt:lpstr>
      <vt:lpstr>Nero’s Literary Works (1)</vt:lpstr>
      <vt:lpstr>Nero’s Literary Works (2)</vt:lpstr>
      <vt:lpstr>Nero’s Literary Talent</vt:lpstr>
      <vt:lpstr>Julio-Claudian Literary Tradition</vt:lpstr>
      <vt:lpstr>PowerPoint Presentation</vt:lpstr>
      <vt:lpstr>PowerPoint Presentation</vt:lpstr>
      <vt:lpstr>Nero’s Musical Debut (AD 64)</vt:lpstr>
      <vt:lpstr>Second Neronia – AD 65</vt:lpstr>
      <vt:lpstr>PowerPoint Presentation</vt:lpstr>
      <vt:lpstr>PowerPoint Presentation</vt:lpstr>
      <vt:lpstr>Pan-Hellenic Games</vt:lpstr>
      <vt:lpstr>The Freedom of the Greeks</vt:lpstr>
      <vt:lpstr>Olympic Triumph</vt:lpstr>
      <vt:lpstr>PowerPoint Presentation</vt:lpstr>
      <vt:lpstr>PowerPoint Presentation</vt:lpstr>
      <vt:lpstr>PowerPoint Presentation</vt:lpstr>
      <vt:lpstr>PowerPoint Presentation</vt:lpstr>
      <vt:lpstr>Senators and Equestrians in the Arena</vt:lpstr>
      <vt:lpstr>Hostile Sources</vt:lpstr>
      <vt:lpstr>Cultural Attitudes</vt:lpstr>
      <vt:lpstr>Popular Reaction</vt:lpstr>
      <vt:lpstr>Modern Interpretations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Matt</dc:creator>
  <cp:lastModifiedBy>Matthew Cobb</cp:lastModifiedBy>
  <cp:revision>102</cp:revision>
  <dcterms:created xsi:type="dcterms:W3CDTF">2013-11-11T16:09:23Z</dcterms:created>
  <dcterms:modified xsi:type="dcterms:W3CDTF">2019-09-17T11:39:35Z</dcterms:modified>
</cp:coreProperties>
</file>