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65" r:id="rId4"/>
    <p:sldId id="280" r:id="rId5"/>
    <p:sldId id="281" r:id="rId6"/>
    <p:sldId id="279" r:id="rId7"/>
    <p:sldId id="274" r:id="rId8"/>
    <p:sldId id="269" r:id="rId9"/>
    <p:sldId id="267" r:id="rId10"/>
    <p:sldId id="282" r:id="rId11"/>
    <p:sldId id="28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068" autoAdjust="0"/>
  </p:normalViewPr>
  <p:slideViewPr>
    <p:cSldViewPr snapToGrid="0">
      <p:cViewPr varScale="1">
        <p:scale>
          <a:sx n="46" d="100"/>
          <a:sy n="46" d="100"/>
        </p:scale>
        <p:origin x="54" y="6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5-09T11:18:17.797" idx="1">
    <p:pos x="10" y="10"/>
    <p:text>•	Demonstrate a sound understanding of enterprise &amp; innovation concepts by evaluating and documenting a vital contribution to an innovative business opportunity.</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tartuploans.co.uk/business-advice/what-is-copyr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4CFB-6244-4053-8F3F-71863D7F5850}"/>
              </a:ext>
            </a:extLst>
          </p:cNvPr>
          <p:cNvSpPr>
            <a:spLocks noGrp="1"/>
          </p:cNvSpPr>
          <p:nvPr>
            <p:ph type="title"/>
          </p:nvPr>
        </p:nvSpPr>
        <p:spPr>
          <a:xfrm>
            <a:off x="1417071" y="197814"/>
            <a:ext cx="2423511" cy="974344"/>
          </a:xfrm>
        </p:spPr>
        <p:txBody>
          <a:bodyPr vert="horz" lIns="91440" tIns="45720" rIns="91440" bIns="45720" rtlCol="0" anchor="t">
            <a:normAutofit/>
          </a:bodyPr>
          <a:lstStyle/>
          <a:p>
            <a:r>
              <a:rPr lang="en-US"/>
              <a:t>James</a:t>
            </a:r>
            <a:endParaRPr lang="en-US" sz="6000"/>
          </a:p>
        </p:txBody>
      </p:sp>
      <p:sp>
        <p:nvSpPr>
          <p:cNvPr id="3" name="TextBox 2">
            <a:extLst>
              <a:ext uri="{FF2B5EF4-FFF2-40B4-BE49-F238E27FC236}">
                <a16:creationId xmlns:a16="http://schemas.microsoft.com/office/drawing/2014/main" id="{72F5F2AB-676C-9648-88A6-DFA3795F1ACA}"/>
              </a:ext>
            </a:extLst>
          </p:cNvPr>
          <p:cNvSpPr txBox="1"/>
          <p:nvPr/>
        </p:nvSpPr>
        <p:spPr>
          <a:xfrm>
            <a:off x="1417071" y="1497426"/>
            <a:ext cx="10415808" cy="923330"/>
          </a:xfrm>
          <a:prstGeom prst="rect">
            <a:avLst/>
          </a:prstGeom>
          <a:noFill/>
        </p:spPr>
        <p:txBody>
          <a:bodyPr wrap="square" rtlCol="0">
            <a:spAutoFit/>
          </a:bodyPr>
          <a:lstStyle/>
          <a:p>
            <a:r>
              <a:rPr lang="en-US" dirty="0"/>
              <a:t>James is responsible for the </a:t>
            </a:r>
            <a:r>
              <a:rPr lang="en-US" dirty="0">
                <a:ea typeface="+mj-lt"/>
                <a:cs typeface="+mj-lt"/>
              </a:rPr>
              <a:t>Team-working &amp; Management side of the project meaning he must ensure that the team work well together in order to achieve their goal and document how the team are performing.</a:t>
            </a:r>
            <a:endParaRPr lang="en-US" dirty="0"/>
          </a:p>
        </p:txBody>
      </p:sp>
      <p:sp>
        <p:nvSpPr>
          <p:cNvPr id="10" name="TextBox 9">
            <a:extLst>
              <a:ext uri="{FF2B5EF4-FFF2-40B4-BE49-F238E27FC236}">
                <a16:creationId xmlns:a16="http://schemas.microsoft.com/office/drawing/2014/main" id="{29E04375-83B2-DA44-A722-281A340A784D}"/>
              </a:ext>
            </a:extLst>
          </p:cNvPr>
          <p:cNvSpPr txBox="1"/>
          <p:nvPr/>
        </p:nvSpPr>
        <p:spPr>
          <a:xfrm>
            <a:off x="9122735" y="6425741"/>
            <a:ext cx="2933945" cy="369332"/>
          </a:xfrm>
          <a:prstGeom prst="rect">
            <a:avLst/>
          </a:prstGeom>
          <a:noFill/>
        </p:spPr>
        <p:txBody>
          <a:bodyPr wrap="none" rtlCol="0">
            <a:spAutoFit/>
          </a:bodyPr>
          <a:lstStyle/>
          <a:p>
            <a:r>
              <a:rPr lang="en-US"/>
              <a:t>James’ side of the project</a:t>
            </a:r>
          </a:p>
        </p:txBody>
      </p:sp>
      <p:sp>
        <p:nvSpPr>
          <p:cNvPr id="6" name="TextBox 5">
            <a:extLst>
              <a:ext uri="{FF2B5EF4-FFF2-40B4-BE49-F238E27FC236}">
                <a16:creationId xmlns:a16="http://schemas.microsoft.com/office/drawing/2014/main" id="{03900745-746A-47B7-A91C-9A5289805879}"/>
              </a:ext>
            </a:extLst>
          </p:cNvPr>
          <p:cNvSpPr txBox="1"/>
          <p:nvPr/>
        </p:nvSpPr>
        <p:spPr>
          <a:xfrm>
            <a:off x="1417071" y="5225412"/>
            <a:ext cx="10639609" cy="1200329"/>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 </a:t>
            </a:r>
            <a:r>
              <a:rPr lang="en-US" b="0" i="0" u="none" strike="noStrike" dirty="0">
                <a:solidFill>
                  <a:srgbClr val="FFFFFF"/>
                </a:solidFill>
                <a:effectLst/>
                <a:latin typeface="Neue Haas Grotesk Text Pro" panose="020B0504020202020204" pitchFamily="34" charset="0"/>
              </a:rPr>
              <a:t>Personality test results show that James is a Logistician meaning he specializes in logical tasks. The test shows that </a:t>
            </a:r>
            <a:r>
              <a:rPr lang="en-US" b="0" i="0" u="none" strike="noStrike" dirty="0" err="1">
                <a:solidFill>
                  <a:srgbClr val="FFFFFF"/>
                </a:solidFill>
                <a:effectLst/>
                <a:latin typeface="Neue Haas Grotesk Text Pro" panose="020B0504020202020204" pitchFamily="34" charset="0"/>
              </a:rPr>
              <a:t>james</a:t>
            </a:r>
            <a:r>
              <a:rPr lang="en-US" b="0" i="0" u="none" strike="noStrike" dirty="0">
                <a:solidFill>
                  <a:srgbClr val="FFFFFF"/>
                </a:solidFill>
                <a:effectLst/>
                <a:latin typeface="Neue Haas Grotesk Text Pro" panose="020B0504020202020204" pitchFamily="34" charset="0"/>
              </a:rPr>
              <a:t>' personality type matches the job type he has been assigned as logicians typically are good problem solvers and have great organizational skills, which is important to this role.</a:t>
            </a:r>
            <a:endParaRPr lang="en-GB" dirty="0"/>
          </a:p>
        </p:txBody>
      </p:sp>
      <p:pic>
        <p:nvPicPr>
          <p:cNvPr id="1028" name="Picture 4">
            <a:extLst>
              <a:ext uri="{FF2B5EF4-FFF2-40B4-BE49-F238E27FC236}">
                <a16:creationId xmlns:a16="http://schemas.microsoft.com/office/drawing/2014/main" id="{48D5FB7E-B522-41CA-92A5-1481AED56B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9674" y="2420756"/>
            <a:ext cx="4323717" cy="2686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832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A9655-28A6-43D6-BF33-BB86D0E3A2F5}"/>
              </a:ext>
            </a:extLst>
          </p:cNvPr>
          <p:cNvSpPr>
            <a:spLocks noGrp="1"/>
          </p:cNvSpPr>
          <p:nvPr>
            <p:ph type="title"/>
          </p:nvPr>
        </p:nvSpPr>
        <p:spPr>
          <a:xfrm>
            <a:off x="1489009" y="615539"/>
            <a:ext cx="9486690" cy="1013182"/>
          </a:xfrm>
        </p:spPr>
        <p:txBody>
          <a:bodyPr/>
          <a:lstStyle/>
          <a:p>
            <a:r>
              <a:rPr lang="en-US">
                <a:ea typeface="+mj-lt"/>
                <a:cs typeface="+mj-lt"/>
              </a:rPr>
              <a:t>Team-working &amp; Management</a:t>
            </a:r>
            <a:endParaRPr lang="en-US"/>
          </a:p>
        </p:txBody>
      </p:sp>
      <p:pic>
        <p:nvPicPr>
          <p:cNvPr id="15362" name="Picture 2" descr="Easy ways to build up your teamwork and collaboration skills">
            <a:extLst>
              <a:ext uri="{FF2B5EF4-FFF2-40B4-BE49-F238E27FC236}">
                <a16:creationId xmlns:a16="http://schemas.microsoft.com/office/drawing/2014/main" id="{D75C1EE3-1B82-9846-BC3D-D5CC27E85D3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04684" y="2243470"/>
            <a:ext cx="5071362" cy="34758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05F360-1C9D-EB4D-A873-7F176D592964}"/>
              </a:ext>
            </a:extLst>
          </p:cNvPr>
          <p:cNvSpPr txBox="1"/>
          <p:nvPr/>
        </p:nvSpPr>
        <p:spPr>
          <a:xfrm>
            <a:off x="9122735" y="6425741"/>
            <a:ext cx="2933945" cy="369332"/>
          </a:xfrm>
          <a:prstGeom prst="rect">
            <a:avLst/>
          </a:prstGeom>
          <a:noFill/>
        </p:spPr>
        <p:txBody>
          <a:bodyPr wrap="none" rtlCol="0">
            <a:spAutoFit/>
          </a:bodyPr>
          <a:lstStyle/>
          <a:p>
            <a:r>
              <a:rPr lang="en-US"/>
              <a:t>James’ side of the project</a:t>
            </a:r>
          </a:p>
        </p:txBody>
      </p:sp>
    </p:spTree>
    <p:extLst>
      <p:ext uri="{BB962C8B-B14F-4D97-AF65-F5344CB8AC3E}">
        <p14:creationId xmlns:p14="http://schemas.microsoft.com/office/powerpoint/2010/main" val="860338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9CF7-CE57-4F4D-A588-8E9CD8A37BBB}"/>
              </a:ext>
            </a:extLst>
          </p:cNvPr>
          <p:cNvSpPr>
            <a:spLocks noGrp="1"/>
          </p:cNvSpPr>
          <p:nvPr>
            <p:ph type="title"/>
          </p:nvPr>
        </p:nvSpPr>
        <p:spPr/>
        <p:txBody>
          <a:bodyPr/>
          <a:lstStyle/>
          <a:p>
            <a:r>
              <a:rPr lang="en-US"/>
              <a:t>Table of content</a:t>
            </a:r>
          </a:p>
        </p:txBody>
      </p:sp>
      <p:sp>
        <p:nvSpPr>
          <p:cNvPr id="4" name="TextBox 3">
            <a:extLst>
              <a:ext uri="{FF2B5EF4-FFF2-40B4-BE49-F238E27FC236}">
                <a16:creationId xmlns:a16="http://schemas.microsoft.com/office/drawing/2014/main" id="{7023C7BC-86AE-4B85-A309-BD016F44729A}"/>
              </a:ext>
            </a:extLst>
          </p:cNvPr>
          <p:cNvSpPr txBox="1"/>
          <p:nvPr/>
        </p:nvSpPr>
        <p:spPr>
          <a:xfrm>
            <a:off x="1443317" y="2348753"/>
            <a:ext cx="6364940" cy="25392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a:t>Slide 1: Introduction</a:t>
            </a:r>
            <a:endParaRPr lang="en-US"/>
          </a:p>
          <a:p>
            <a:pPr>
              <a:lnSpc>
                <a:spcPct val="150000"/>
              </a:lnSpc>
            </a:pPr>
            <a:r>
              <a:rPr lang="en-US" b="1">
                <a:ea typeface="+mn-lt"/>
                <a:cs typeface="+mn-lt"/>
              </a:rPr>
              <a:t>Slide 2: How Does Your Team Intend To Work Together</a:t>
            </a:r>
          </a:p>
          <a:p>
            <a:pPr>
              <a:lnSpc>
                <a:spcPct val="150000"/>
              </a:lnSpc>
            </a:pPr>
            <a:r>
              <a:rPr lang="en-US" b="1"/>
              <a:t>Slide 4: Team Progress Report</a:t>
            </a:r>
          </a:p>
          <a:p>
            <a:pPr>
              <a:lnSpc>
                <a:spcPct val="150000"/>
              </a:lnSpc>
            </a:pPr>
            <a:r>
              <a:rPr lang="en-US" b="1"/>
              <a:t>Slide 5: Gantt Chart</a:t>
            </a:r>
          </a:p>
          <a:p>
            <a:pPr>
              <a:lnSpc>
                <a:spcPct val="150000"/>
              </a:lnSpc>
            </a:pPr>
            <a:r>
              <a:rPr lang="en-US" b="1"/>
              <a:t>Slide: 6: Conclusion</a:t>
            </a:r>
          </a:p>
          <a:p>
            <a:pPr>
              <a:lnSpc>
                <a:spcPct val="150000"/>
              </a:lnSpc>
            </a:pPr>
            <a:r>
              <a:rPr lang="en-US" b="1"/>
              <a:t>Slide 7: Citations</a:t>
            </a:r>
          </a:p>
        </p:txBody>
      </p:sp>
      <p:sp>
        <p:nvSpPr>
          <p:cNvPr id="5" name="TextBox 4">
            <a:extLst>
              <a:ext uri="{FF2B5EF4-FFF2-40B4-BE49-F238E27FC236}">
                <a16:creationId xmlns:a16="http://schemas.microsoft.com/office/drawing/2014/main" id="{E36E1384-0C79-4A85-82A0-0C02D044CE97}"/>
              </a:ext>
            </a:extLst>
          </p:cNvPr>
          <p:cNvSpPr txBox="1"/>
          <p:nvPr/>
        </p:nvSpPr>
        <p:spPr>
          <a:xfrm>
            <a:off x="9161930" y="6427694"/>
            <a:ext cx="3747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James’ side of the project</a:t>
            </a:r>
          </a:p>
        </p:txBody>
      </p:sp>
    </p:spTree>
    <p:extLst>
      <p:ext uri="{BB962C8B-B14F-4D97-AF65-F5344CB8AC3E}">
        <p14:creationId xmlns:p14="http://schemas.microsoft.com/office/powerpoint/2010/main" val="3628359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11D26-A633-46B5-A81F-1A114AA19153}"/>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13CFFA27-1433-439D-B1C0-0328525FB4DC}"/>
              </a:ext>
            </a:extLst>
          </p:cNvPr>
          <p:cNvSpPr>
            <a:spLocks noGrp="1"/>
          </p:cNvSpPr>
          <p:nvPr>
            <p:ph idx="1"/>
          </p:nvPr>
        </p:nvSpPr>
        <p:spPr>
          <a:xfrm>
            <a:off x="1507028" y="1765569"/>
            <a:ext cx="9486690" cy="3926152"/>
          </a:xfrm>
        </p:spPr>
        <p:txBody>
          <a:bodyPr vert="horz" lIns="91440" tIns="45720" rIns="91440" bIns="45720" rtlCol="0" anchor="t">
            <a:normAutofit fontScale="92500" lnSpcReduction="20000"/>
          </a:bodyPr>
          <a:lstStyle/>
          <a:p>
            <a:pPr marL="0" indent="0">
              <a:buNone/>
            </a:pPr>
            <a:r>
              <a:rPr lang="en-US"/>
              <a:t>In this assignment this report needs to work in a group in order to plan and co-develop a business idea.</a:t>
            </a:r>
          </a:p>
          <a:p>
            <a:pPr marL="0" indent="0">
              <a:buNone/>
            </a:pPr>
            <a:r>
              <a:rPr lang="en-US"/>
              <a:t>This report as a team has decided to develop an idea based on a customizable desktop PC inside of a tailored made desk for avid PC users and individuals who enjoy great craftmanship alike.</a:t>
            </a:r>
          </a:p>
          <a:p>
            <a:pPr marL="0" indent="0">
              <a:buNone/>
            </a:pPr>
            <a:r>
              <a:rPr lang="en-US"/>
              <a:t>For this assignment, the report has been asked to be responsible for the project management and teamworking side of the tasks meaning the report will ensure each individual member will have a task to do and able to complete it in good time Aswell as being able to put their individual skills to good use. </a:t>
            </a:r>
          </a:p>
          <a:p>
            <a:pPr marL="0" indent="0">
              <a:buNone/>
            </a:pPr>
            <a:r>
              <a:rPr lang="en-US"/>
              <a:t>This report will plan and communicate in a clear way as people dread miscommunication as it causes confusion and stress [1] which is not great for productivity in a group.</a:t>
            </a:r>
          </a:p>
        </p:txBody>
      </p:sp>
      <p:sp>
        <p:nvSpPr>
          <p:cNvPr id="4" name="TextBox 3">
            <a:extLst>
              <a:ext uri="{FF2B5EF4-FFF2-40B4-BE49-F238E27FC236}">
                <a16:creationId xmlns:a16="http://schemas.microsoft.com/office/drawing/2014/main" id="{E938BA0C-5617-4890-BCA5-4452EFEBC9D3}"/>
              </a:ext>
            </a:extLst>
          </p:cNvPr>
          <p:cNvSpPr txBox="1"/>
          <p:nvPr/>
        </p:nvSpPr>
        <p:spPr>
          <a:xfrm>
            <a:off x="8337176" y="6391835"/>
            <a:ext cx="4114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James’ side of the project- Slide 1</a:t>
            </a:r>
          </a:p>
        </p:txBody>
      </p:sp>
    </p:spTree>
    <p:extLst>
      <p:ext uri="{BB962C8B-B14F-4D97-AF65-F5344CB8AC3E}">
        <p14:creationId xmlns:p14="http://schemas.microsoft.com/office/powerpoint/2010/main" val="45913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A348D-861E-4E3B-ADFE-12CC2F5627C6}"/>
              </a:ext>
            </a:extLst>
          </p:cNvPr>
          <p:cNvSpPr>
            <a:spLocks noGrp="1"/>
          </p:cNvSpPr>
          <p:nvPr>
            <p:ph type="title"/>
          </p:nvPr>
        </p:nvSpPr>
        <p:spPr>
          <a:xfrm>
            <a:off x="1286539" y="186757"/>
            <a:ext cx="10356110" cy="887132"/>
          </a:xfrm>
        </p:spPr>
        <p:txBody>
          <a:bodyPr>
            <a:noAutofit/>
          </a:bodyPr>
          <a:lstStyle/>
          <a:p>
            <a:r>
              <a:rPr lang="en-GB" sz="2800"/>
              <a:t>How does your Team intend to work together to communicate collaborate and progress towards achieving objectives? </a:t>
            </a:r>
            <a:br>
              <a:rPr lang="en-GB" sz="2000">
                <a:ea typeface="+mj-lt"/>
                <a:cs typeface="+mj-lt"/>
              </a:rPr>
            </a:br>
            <a:br>
              <a:rPr lang="en-GB" sz="2000">
                <a:ea typeface="+mj-lt"/>
                <a:cs typeface="+mj-lt"/>
              </a:rPr>
            </a:br>
            <a:br>
              <a:rPr lang="en-GB" sz="2000">
                <a:ea typeface="+mj-lt"/>
                <a:cs typeface="+mj-lt"/>
              </a:rPr>
            </a:br>
            <a:br>
              <a:rPr lang="en-GB" sz="2000">
                <a:ea typeface="+mj-lt"/>
                <a:cs typeface="+mj-lt"/>
              </a:rPr>
            </a:br>
            <a:br>
              <a:rPr lang="en-GB" sz="2000">
                <a:ea typeface="+mj-lt"/>
                <a:cs typeface="+mj-lt"/>
              </a:rPr>
            </a:br>
            <a:endParaRPr lang="en-US" sz="2000">
              <a:ea typeface="+mj-lt"/>
              <a:cs typeface="+mj-lt"/>
            </a:endParaRPr>
          </a:p>
        </p:txBody>
      </p:sp>
      <p:sp>
        <p:nvSpPr>
          <p:cNvPr id="4" name="TextBox 3">
            <a:extLst>
              <a:ext uri="{FF2B5EF4-FFF2-40B4-BE49-F238E27FC236}">
                <a16:creationId xmlns:a16="http://schemas.microsoft.com/office/drawing/2014/main" id="{CB31CC1B-E508-4868-A0B6-C9649B0B21FA}"/>
              </a:ext>
            </a:extLst>
          </p:cNvPr>
          <p:cNvSpPr txBox="1"/>
          <p:nvPr/>
        </p:nvSpPr>
        <p:spPr>
          <a:xfrm>
            <a:off x="4505119" y="52397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518470B2-6CC5-8643-A73A-9366BD5EDD21}"/>
              </a:ext>
            </a:extLst>
          </p:cNvPr>
          <p:cNvSpPr txBox="1"/>
          <p:nvPr/>
        </p:nvSpPr>
        <p:spPr>
          <a:xfrm>
            <a:off x="1251555" y="4957692"/>
            <a:ext cx="10356111" cy="1477328"/>
          </a:xfrm>
          <a:prstGeom prst="rect">
            <a:avLst/>
          </a:prstGeom>
          <a:noFill/>
        </p:spPr>
        <p:txBody>
          <a:bodyPr wrap="square" rtlCol="0">
            <a:spAutoFit/>
          </a:bodyPr>
          <a:lstStyle/>
          <a:p>
            <a:r>
              <a:rPr lang="en-US"/>
              <a:t>My team intend to work together by putting our skills together to produce a reliable workforce and communicate reliably through face-to-face as well as online communication.</a:t>
            </a:r>
          </a:p>
          <a:p>
            <a:endParaRPr lang="en-US"/>
          </a:p>
          <a:p>
            <a:endParaRPr lang="en-US"/>
          </a:p>
          <a:p>
            <a:endParaRPr lang="en-US"/>
          </a:p>
        </p:txBody>
      </p:sp>
      <p:pic>
        <p:nvPicPr>
          <p:cNvPr id="1026" name="Picture 2" descr="shutterstock 638186110">
            <a:extLst>
              <a:ext uri="{FF2B5EF4-FFF2-40B4-BE49-F238E27FC236}">
                <a16:creationId xmlns:a16="http://schemas.microsoft.com/office/drawing/2014/main" id="{336DF196-5228-E743-AD6B-A6DEFCCDC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5119" y="1436792"/>
            <a:ext cx="5858243" cy="3294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65C1F0-3106-F248-9FBA-67AAE11FDF49}"/>
              </a:ext>
            </a:extLst>
          </p:cNvPr>
          <p:cNvSpPr txBox="1"/>
          <p:nvPr/>
        </p:nvSpPr>
        <p:spPr>
          <a:xfrm>
            <a:off x="8253159" y="6434706"/>
            <a:ext cx="3823483" cy="369332"/>
          </a:xfrm>
          <a:prstGeom prst="rect">
            <a:avLst/>
          </a:prstGeom>
          <a:noFill/>
        </p:spPr>
        <p:txBody>
          <a:bodyPr wrap="none" lIns="91440" tIns="45720" rIns="91440" bIns="45720" rtlCol="0" anchor="t">
            <a:spAutoFit/>
          </a:bodyPr>
          <a:lstStyle/>
          <a:p>
            <a:r>
              <a:rPr lang="en-US"/>
              <a:t>James’ side of the project- Slide 2</a:t>
            </a:r>
          </a:p>
        </p:txBody>
      </p:sp>
    </p:spTree>
    <p:extLst>
      <p:ext uri="{BB962C8B-B14F-4D97-AF65-F5344CB8AC3E}">
        <p14:creationId xmlns:p14="http://schemas.microsoft.com/office/powerpoint/2010/main" val="3227858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EA69D-5DB7-7C4E-BD00-103D916A4596}"/>
              </a:ext>
            </a:extLst>
          </p:cNvPr>
          <p:cNvSpPr>
            <a:spLocks noGrp="1"/>
          </p:cNvSpPr>
          <p:nvPr>
            <p:ph type="title"/>
          </p:nvPr>
        </p:nvSpPr>
        <p:spPr>
          <a:xfrm>
            <a:off x="1499320" y="3793621"/>
            <a:ext cx="9737701" cy="2170880"/>
          </a:xfrm>
        </p:spPr>
        <p:txBody>
          <a:bodyPr>
            <a:noAutofit/>
          </a:bodyPr>
          <a:lstStyle/>
          <a:p>
            <a:r>
              <a:rPr lang="en-US" sz="1600" b="0"/>
              <a:t>With each member having an important role to play we will collaborate with each other to improve our aspects of the business, for example, Sam will communicate with Jake and discuss the design of the product which will then reflect on Sam’s research on competitors who sell the same product where he can look for similar design features, and if he finds similarities, he can report it back to Jake who can change the design to make the product stand out more than the competitors and also comply with copyright and trademark laws. This is important as infringement of this is a civil offence which could be deemed as a criminal offence and the business could be fined up to £50,000 [2].</a:t>
            </a:r>
            <a:br>
              <a:rPr lang="en-US" sz="1800" b="0"/>
            </a:br>
            <a:endParaRPr lang="en-US" sz="1800" b="0"/>
          </a:p>
        </p:txBody>
      </p:sp>
      <p:pic>
        <p:nvPicPr>
          <p:cNvPr id="6146" name="Picture 2" descr="Why Your Company Needs More Collaboration">
            <a:extLst>
              <a:ext uri="{FF2B5EF4-FFF2-40B4-BE49-F238E27FC236}">
                <a16:creationId xmlns:a16="http://schemas.microsoft.com/office/drawing/2014/main" id="{0BA2963B-17AB-714B-97EC-D6C022CD003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58491" y="149429"/>
            <a:ext cx="3350418" cy="33504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3CD18FF-9C01-0C49-9BC0-46B5150EC1CC}"/>
              </a:ext>
            </a:extLst>
          </p:cNvPr>
          <p:cNvSpPr txBox="1"/>
          <p:nvPr/>
        </p:nvSpPr>
        <p:spPr>
          <a:xfrm>
            <a:off x="8154547" y="6371953"/>
            <a:ext cx="3823483" cy="369332"/>
          </a:xfrm>
          <a:prstGeom prst="rect">
            <a:avLst/>
          </a:prstGeom>
          <a:noFill/>
        </p:spPr>
        <p:txBody>
          <a:bodyPr wrap="none" lIns="91440" tIns="45720" rIns="91440" bIns="45720" rtlCol="0" anchor="t">
            <a:spAutoFit/>
          </a:bodyPr>
          <a:lstStyle/>
          <a:p>
            <a:r>
              <a:rPr lang="en-US">
                <a:ea typeface="+mn-lt"/>
                <a:cs typeface="+mn-lt"/>
              </a:rPr>
              <a:t>James’ side of the project- Slide 3</a:t>
            </a:r>
            <a:endParaRPr lang="en-US"/>
          </a:p>
        </p:txBody>
      </p:sp>
    </p:spTree>
    <p:extLst>
      <p:ext uri="{BB962C8B-B14F-4D97-AF65-F5344CB8AC3E}">
        <p14:creationId xmlns:p14="http://schemas.microsoft.com/office/powerpoint/2010/main" val="1991439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903D2-3C4D-0A48-B73B-2579D548792E}"/>
              </a:ext>
            </a:extLst>
          </p:cNvPr>
          <p:cNvSpPr>
            <a:spLocks noGrp="1"/>
          </p:cNvSpPr>
          <p:nvPr>
            <p:ph type="title"/>
          </p:nvPr>
        </p:nvSpPr>
        <p:spPr/>
        <p:txBody>
          <a:bodyPr>
            <a:normAutofit/>
          </a:bodyPr>
          <a:lstStyle/>
          <a:p>
            <a:r>
              <a:rPr lang="en-GB"/>
              <a:t>Team Progress Reports / Sheets</a:t>
            </a:r>
            <a:endParaRPr lang="en-US"/>
          </a:p>
        </p:txBody>
      </p:sp>
      <p:sp>
        <p:nvSpPr>
          <p:cNvPr id="4" name="TextBox 3">
            <a:extLst>
              <a:ext uri="{FF2B5EF4-FFF2-40B4-BE49-F238E27FC236}">
                <a16:creationId xmlns:a16="http://schemas.microsoft.com/office/drawing/2014/main" id="{11391D97-FB0F-3F40-BC76-A92EA7F82BA1}"/>
              </a:ext>
            </a:extLst>
          </p:cNvPr>
          <p:cNvSpPr txBox="1"/>
          <p:nvPr/>
        </p:nvSpPr>
        <p:spPr>
          <a:xfrm>
            <a:off x="8118688" y="6380917"/>
            <a:ext cx="3829895" cy="369332"/>
          </a:xfrm>
          <a:prstGeom prst="rect">
            <a:avLst/>
          </a:prstGeom>
          <a:noFill/>
        </p:spPr>
        <p:txBody>
          <a:bodyPr wrap="none" lIns="91440" tIns="45720" rIns="91440" bIns="45720" rtlCol="0" anchor="t">
            <a:spAutoFit/>
          </a:bodyPr>
          <a:lstStyle/>
          <a:p>
            <a:r>
              <a:rPr lang="en-US">
                <a:ea typeface="+mn-lt"/>
                <a:cs typeface="+mn-lt"/>
              </a:rPr>
              <a:t>James’ side of the project- Slide 4</a:t>
            </a:r>
            <a:endParaRPr lang="en-US"/>
          </a:p>
        </p:txBody>
      </p:sp>
      <p:pic>
        <p:nvPicPr>
          <p:cNvPr id="3" name="Picture 4" descr="A picture containing graphical user interface&#10;&#10;Description automatically generated">
            <a:extLst>
              <a:ext uri="{FF2B5EF4-FFF2-40B4-BE49-F238E27FC236}">
                <a16:creationId xmlns:a16="http://schemas.microsoft.com/office/drawing/2014/main" id="{36663FD0-9D8E-4622-B4E4-450382C53CDF}"/>
              </a:ext>
            </a:extLst>
          </p:cNvPr>
          <p:cNvPicPr>
            <a:picLocks noChangeAspect="1"/>
          </p:cNvPicPr>
          <p:nvPr/>
        </p:nvPicPr>
        <p:blipFill>
          <a:blip r:embed="rId2"/>
          <a:stretch>
            <a:fillRect/>
          </a:stretch>
        </p:blipFill>
        <p:spPr>
          <a:xfrm>
            <a:off x="1559859" y="3093132"/>
            <a:ext cx="6427693" cy="3468724"/>
          </a:xfrm>
          <a:prstGeom prst="rect">
            <a:avLst/>
          </a:prstGeom>
        </p:spPr>
      </p:pic>
      <p:sp>
        <p:nvSpPr>
          <p:cNvPr id="6" name="TextBox 5">
            <a:extLst>
              <a:ext uri="{FF2B5EF4-FFF2-40B4-BE49-F238E27FC236}">
                <a16:creationId xmlns:a16="http://schemas.microsoft.com/office/drawing/2014/main" id="{B8CBB0F2-63CE-4033-8304-73570B7B9A91}"/>
              </a:ext>
            </a:extLst>
          </p:cNvPr>
          <p:cNvSpPr txBox="1"/>
          <p:nvPr/>
        </p:nvSpPr>
        <p:spPr>
          <a:xfrm>
            <a:off x="1935817" y="1559297"/>
            <a:ext cx="878541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Below is a progress report carried out on the 28th December to assess the progress of the teams' tasks and if they were having any issues, and if so, what can the group do to aid this. For example, Scott struggled to find materials for the desk that were cheap enough so that business could still make money off the idea and not operate at a loss. To solve this the group decided to first use recycled woods and other materials from older desks and furniture so that costs could stay low at first and once many desks sell and the business is more popular the group can then look at more costly materials.</a:t>
            </a:r>
          </a:p>
        </p:txBody>
      </p:sp>
    </p:spTree>
    <p:extLst>
      <p:ext uri="{BB962C8B-B14F-4D97-AF65-F5344CB8AC3E}">
        <p14:creationId xmlns:p14="http://schemas.microsoft.com/office/powerpoint/2010/main" val="3121974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8988-FB0D-4C3B-B293-380FC7D599A8}"/>
              </a:ext>
            </a:extLst>
          </p:cNvPr>
          <p:cNvSpPr>
            <a:spLocks noGrp="1"/>
          </p:cNvSpPr>
          <p:nvPr>
            <p:ph type="title"/>
          </p:nvPr>
        </p:nvSpPr>
        <p:spPr>
          <a:xfrm>
            <a:off x="1587710" y="96774"/>
            <a:ext cx="9486690" cy="1550419"/>
          </a:xfrm>
        </p:spPr>
        <p:txBody>
          <a:bodyPr>
            <a:normAutofit/>
          </a:bodyPr>
          <a:lstStyle/>
          <a:p>
            <a:r>
              <a:rPr lang="en-GB"/>
              <a:t>Gantt Chart</a:t>
            </a:r>
            <a:endParaRPr lang="en-US"/>
          </a:p>
        </p:txBody>
      </p:sp>
      <p:pic>
        <p:nvPicPr>
          <p:cNvPr id="5" name="Picture 4" descr="Graphical user interface&#10;&#10;Description automatically generated">
            <a:extLst>
              <a:ext uri="{FF2B5EF4-FFF2-40B4-BE49-F238E27FC236}">
                <a16:creationId xmlns:a16="http://schemas.microsoft.com/office/drawing/2014/main" id="{5F858AF0-9709-044F-8647-96ADA498BD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79" y="2154634"/>
            <a:ext cx="7391143" cy="4314414"/>
          </a:xfrm>
          <a:prstGeom prst="rect">
            <a:avLst/>
          </a:prstGeom>
        </p:spPr>
      </p:pic>
      <p:sp>
        <p:nvSpPr>
          <p:cNvPr id="6" name="TextBox 5">
            <a:extLst>
              <a:ext uri="{FF2B5EF4-FFF2-40B4-BE49-F238E27FC236}">
                <a16:creationId xmlns:a16="http://schemas.microsoft.com/office/drawing/2014/main" id="{7D1D00A6-1CFE-E741-92A8-2CC918DBA2F4}"/>
              </a:ext>
            </a:extLst>
          </p:cNvPr>
          <p:cNvSpPr txBox="1"/>
          <p:nvPr/>
        </p:nvSpPr>
        <p:spPr>
          <a:xfrm>
            <a:off x="1327731" y="742403"/>
            <a:ext cx="9486689" cy="1323439"/>
          </a:xfrm>
          <a:prstGeom prst="rect">
            <a:avLst/>
          </a:prstGeom>
          <a:noFill/>
        </p:spPr>
        <p:txBody>
          <a:bodyPr wrap="square" lIns="91440" tIns="45720" rIns="91440" bIns="45720" rtlCol="0" anchor="t">
            <a:spAutoFit/>
          </a:bodyPr>
          <a:lstStyle/>
          <a:p>
            <a:r>
              <a:rPr lang="en-US" sz="1600"/>
              <a:t>Below is a copy of a Gantt chart as of December 13th showing the task assigned to each group member and how long they really should take to complete it. This report is using a Gannt chart for this purpose as </a:t>
            </a:r>
            <a:r>
              <a:rPr lang="en-US" sz="1600">
                <a:ea typeface="+mn-lt"/>
                <a:cs typeface="+mn-lt"/>
              </a:rPr>
              <a:t>everything is depicted visually you can immediately see what should have been achieved by a certain date and, if the project is behind schedule, you can take action to bring it back on course. [3]</a:t>
            </a:r>
            <a:endParaRPr lang="en-US" sz="1600"/>
          </a:p>
        </p:txBody>
      </p:sp>
      <p:sp>
        <p:nvSpPr>
          <p:cNvPr id="3" name="TextBox 2">
            <a:extLst>
              <a:ext uri="{FF2B5EF4-FFF2-40B4-BE49-F238E27FC236}">
                <a16:creationId xmlns:a16="http://schemas.microsoft.com/office/drawing/2014/main" id="{44319D22-3C7B-4553-B045-6F1B484339AB}"/>
              </a:ext>
            </a:extLst>
          </p:cNvPr>
          <p:cNvSpPr txBox="1"/>
          <p:nvPr/>
        </p:nvSpPr>
        <p:spPr>
          <a:xfrm>
            <a:off x="8109723" y="6434706"/>
            <a:ext cx="3821880" cy="369332"/>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ea typeface="+mn-lt"/>
                <a:cs typeface="+mn-lt"/>
              </a:rPr>
              <a:t>James’ side of the project- Slide 5</a:t>
            </a:r>
            <a:endParaRPr lang="en-US"/>
          </a:p>
        </p:txBody>
      </p:sp>
    </p:spTree>
    <p:extLst>
      <p:ext uri="{BB962C8B-B14F-4D97-AF65-F5344CB8AC3E}">
        <p14:creationId xmlns:p14="http://schemas.microsoft.com/office/powerpoint/2010/main" val="182496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D107-E590-4EA6-94D3-71F343817276}"/>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8AF46EF4-AC0F-4BAC-B232-145E2D2317F5}"/>
              </a:ext>
            </a:extLst>
          </p:cNvPr>
          <p:cNvSpPr>
            <a:spLocks noGrp="1"/>
          </p:cNvSpPr>
          <p:nvPr>
            <p:ph idx="1"/>
          </p:nvPr>
        </p:nvSpPr>
        <p:spPr/>
        <p:txBody>
          <a:bodyPr vert="horz" lIns="91440" tIns="45720" rIns="91440" bIns="45720" rtlCol="0" anchor="t">
            <a:normAutofit/>
          </a:bodyPr>
          <a:lstStyle/>
          <a:p>
            <a:pPr marL="0" indent="0">
              <a:buNone/>
            </a:pPr>
            <a:r>
              <a:rPr lang="en-US"/>
              <a:t>In conclusion this report found that everyone in the group had a unique idea and plan to help the business idea work and everyone was able to complete their designated roles in a suitable timeframe, overall, the report feels that the planning of the tasks was constructed very well as each task was performed in time and fully completed.</a:t>
            </a:r>
          </a:p>
        </p:txBody>
      </p:sp>
      <p:sp>
        <p:nvSpPr>
          <p:cNvPr id="4" name="TextBox 1">
            <a:extLst>
              <a:ext uri="{FF2B5EF4-FFF2-40B4-BE49-F238E27FC236}">
                <a16:creationId xmlns:a16="http://schemas.microsoft.com/office/drawing/2014/main" id="{5CE8E235-90AA-4072-959A-FE9B5A0D9AD8}"/>
              </a:ext>
            </a:extLst>
          </p:cNvPr>
          <p:cNvSpPr txBox="1"/>
          <p:nvPr/>
        </p:nvSpPr>
        <p:spPr>
          <a:xfrm>
            <a:off x="8109723" y="6434706"/>
            <a:ext cx="3821880" cy="369332"/>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ea typeface="+mn-lt"/>
                <a:cs typeface="+mn-lt"/>
              </a:rPr>
              <a:t>James’ side of the project- Slide 6</a:t>
            </a:r>
            <a:endParaRPr lang="en-US"/>
          </a:p>
        </p:txBody>
      </p:sp>
    </p:spTree>
    <p:extLst>
      <p:ext uri="{BB962C8B-B14F-4D97-AF65-F5344CB8AC3E}">
        <p14:creationId xmlns:p14="http://schemas.microsoft.com/office/powerpoint/2010/main" val="1274197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655BD-1BE7-4C9C-BF89-01F13EB1EF52}"/>
              </a:ext>
            </a:extLst>
          </p:cNvPr>
          <p:cNvSpPr>
            <a:spLocks noGrp="1"/>
          </p:cNvSpPr>
          <p:nvPr>
            <p:ph type="title"/>
          </p:nvPr>
        </p:nvSpPr>
        <p:spPr/>
        <p:txBody>
          <a:bodyPr/>
          <a:lstStyle/>
          <a:p>
            <a:r>
              <a:rPr lang="en-US"/>
              <a:t>Citations</a:t>
            </a:r>
          </a:p>
        </p:txBody>
      </p:sp>
      <p:sp>
        <p:nvSpPr>
          <p:cNvPr id="3" name="Content Placeholder 2">
            <a:extLst>
              <a:ext uri="{FF2B5EF4-FFF2-40B4-BE49-F238E27FC236}">
                <a16:creationId xmlns:a16="http://schemas.microsoft.com/office/drawing/2014/main" id="{B6443F2A-50CE-4351-8FD1-916C121E6589}"/>
              </a:ext>
            </a:extLst>
          </p:cNvPr>
          <p:cNvSpPr>
            <a:spLocks noGrp="1"/>
          </p:cNvSpPr>
          <p:nvPr>
            <p:ph idx="1"/>
          </p:nvPr>
        </p:nvSpPr>
        <p:spPr>
          <a:xfrm>
            <a:off x="1264980" y="1846252"/>
            <a:ext cx="9486690" cy="3926152"/>
          </a:xfrm>
        </p:spPr>
        <p:txBody>
          <a:bodyPr vert="horz" lIns="91440" tIns="45720" rIns="91440" bIns="45720" rtlCol="0" anchor="t">
            <a:normAutofit/>
          </a:bodyPr>
          <a:lstStyle/>
          <a:p>
            <a:pPr marL="0" indent="0">
              <a:buNone/>
            </a:pPr>
            <a:r>
              <a:rPr lang="en-US" sz="1600">
                <a:ea typeface="+mn-lt"/>
                <a:cs typeface="+mn-lt"/>
              </a:rPr>
              <a:t>[1] R. Wojno, "6 useful tips for effective team management in 2021", </a:t>
            </a:r>
            <a:r>
              <a:rPr lang="en-US" sz="1600" i="1">
                <a:ea typeface="+mn-lt"/>
                <a:cs typeface="+mn-lt"/>
              </a:rPr>
              <a:t>Monday.com</a:t>
            </a:r>
            <a:r>
              <a:rPr lang="en-US" sz="1600">
                <a:ea typeface="+mn-lt"/>
                <a:cs typeface="+mn-lt"/>
              </a:rPr>
              <a:t>, 2021. [Online]. Available: https://monday.com/blog/teamwork/team-management/. [Accessed: 28- Dec- 2021].</a:t>
            </a:r>
            <a:endParaRPr lang="en-US"/>
          </a:p>
          <a:p>
            <a:pPr marL="0" indent="0">
              <a:buNone/>
            </a:pPr>
            <a:endParaRPr lang="en-US" sz="1600"/>
          </a:p>
          <a:p>
            <a:pPr marL="0" indent="0">
              <a:buNone/>
            </a:pPr>
            <a:r>
              <a:rPr lang="en-US" sz="1600"/>
              <a:t>[2</a:t>
            </a:r>
            <a:r>
              <a:rPr lang="en-US" sz="1600">
                <a:ea typeface="+mn-lt"/>
                <a:cs typeface="+mn-lt"/>
              </a:rPr>
              <a:t>] "What is copyright law – and what happens if you break it? | Start Up Loans", </a:t>
            </a:r>
            <a:r>
              <a:rPr lang="en-US" sz="1600" i="1">
                <a:ea typeface="+mn-lt"/>
                <a:cs typeface="+mn-lt"/>
              </a:rPr>
              <a:t>Start Up Loans Company</a:t>
            </a:r>
            <a:r>
              <a:rPr lang="en-US" sz="1600">
                <a:ea typeface="+mn-lt"/>
                <a:cs typeface="+mn-lt"/>
              </a:rPr>
              <a:t>, 2021. [Online]. Available: </a:t>
            </a:r>
            <a:r>
              <a:rPr lang="en-US" sz="1600">
                <a:ea typeface="+mn-lt"/>
                <a:cs typeface="+mn-lt"/>
                <a:hlinkClick r:id="rId2"/>
              </a:rPr>
              <a:t>https://www.startuploans.co.uk/business-advice/what-is-copyri</a:t>
            </a:r>
            <a:r>
              <a:rPr lang="en-US" sz="1600">
                <a:ea typeface="+mn-lt"/>
                <a:cs typeface="+mn-lt"/>
              </a:rPr>
              <a:t>ght-law/. [Accessed: 28- Dec- 2021].</a:t>
            </a:r>
            <a:endParaRPr lang="en-US"/>
          </a:p>
          <a:p>
            <a:pPr marL="0" indent="0">
              <a:buNone/>
            </a:pPr>
            <a:endParaRPr lang="en-US" sz="1600">
              <a:ea typeface="+mn-lt"/>
              <a:cs typeface="+mn-lt"/>
            </a:endParaRPr>
          </a:p>
          <a:p>
            <a:pPr marL="0" indent="0">
              <a:buNone/>
            </a:pPr>
            <a:r>
              <a:rPr lang="en-US" sz="1600">
                <a:ea typeface="+mn-lt"/>
                <a:cs typeface="+mn-lt"/>
              </a:rPr>
              <a:t>[3] "What Is A Gantt Chart? | Definition &amp; Examples | APM", </a:t>
            </a:r>
            <a:r>
              <a:rPr lang="en-US" sz="1600" i="1">
                <a:ea typeface="+mn-lt"/>
                <a:cs typeface="+mn-lt"/>
              </a:rPr>
              <a:t>Apm.org.uk</a:t>
            </a:r>
            <a:r>
              <a:rPr lang="en-US" sz="1600">
                <a:ea typeface="+mn-lt"/>
                <a:cs typeface="+mn-lt"/>
              </a:rPr>
              <a:t>, 2021. [Online]. Available: https://www.apm.org.uk/resources/find-a-resource/gantt-chart/. [Accessed: 28- Dec- 2021].</a:t>
            </a:r>
          </a:p>
          <a:p>
            <a:pPr marL="0" indent="0">
              <a:buNone/>
            </a:pPr>
            <a:endParaRPr lang="en-US" sz="1600"/>
          </a:p>
        </p:txBody>
      </p:sp>
      <p:sp>
        <p:nvSpPr>
          <p:cNvPr id="5" name="TextBox 4">
            <a:extLst>
              <a:ext uri="{FF2B5EF4-FFF2-40B4-BE49-F238E27FC236}">
                <a16:creationId xmlns:a16="http://schemas.microsoft.com/office/drawing/2014/main" id="{3F62D813-1D7F-4E01-BD20-7759EE6C5FCA}"/>
              </a:ext>
            </a:extLst>
          </p:cNvPr>
          <p:cNvSpPr txBox="1"/>
          <p:nvPr/>
        </p:nvSpPr>
        <p:spPr>
          <a:xfrm>
            <a:off x="8109723" y="6434706"/>
            <a:ext cx="3821880" cy="369332"/>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ea typeface="+mn-lt"/>
                <a:cs typeface="+mn-lt"/>
              </a:rPr>
              <a:t>James’ side of the project- Slide 7</a:t>
            </a:r>
            <a:endParaRPr lang="en-US"/>
          </a:p>
        </p:txBody>
      </p:sp>
    </p:spTree>
    <p:extLst>
      <p:ext uri="{BB962C8B-B14F-4D97-AF65-F5344CB8AC3E}">
        <p14:creationId xmlns:p14="http://schemas.microsoft.com/office/powerpoint/2010/main" val="4114586716"/>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
  <TotalTime>7</TotalTime>
  <Words>988</Words>
  <Application>Microsoft Office PowerPoint</Application>
  <PresentationFormat>Widescreen</PresentationFormat>
  <Paragraphs>44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 Light</vt:lpstr>
      <vt:lpstr>Neue Haas Grotesk Text Pro</vt:lpstr>
      <vt:lpstr>Times New Roman</vt:lpstr>
      <vt:lpstr>InterweaveVTI</vt:lpstr>
      <vt:lpstr>PC IN DA DESK</vt:lpstr>
      <vt:lpstr>James</vt:lpstr>
      <vt:lpstr>Team-working &amp; Management</vt:lpstr>
      <vt:lpstr>Table of content</vt:lpstr>
      <vt:lpstr>Introduction</vt:lpstr>
      <vt:lpstr>How does your Team intend to work together to communicate collaborate and progress towards achieving objectives?      </vt:lpstr>
      <vt:lpstr>With each member having an important role to play we will collaborate with each other to improve our aspects of the business, for example, Sam will communicate with Jake and discuss the design of the product which will then reflect on Sam’s research on competitors who sell the same product where he can look for similar design features, and if he finds similarities, he can report it back to Jake who can change the design to make the product stand out more than the competitors and also comply with copyright and trademark laws. This is important as infringement of this is a civil offence which could be deemed as a criminal offence and the business could be fined up to £50,000 [2]. </vt:lpstr>
      <vt:lpstr>Team Progress Reports / Sheets</vt:lpstr>
      <vt:lpstr>Gantt Chart</vt:lpstr>
      <vt:lpstr>Conclusion</vt:lpstr>
      <vt:lpstr>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Brooks</dc:creator>
  <cp:lastModifiedBy>Lesley Grimbaldeston</cp:lastModifiedBy>
  <cp:revision>5</cp:revision>
  <dcterms:created xsi:type="dcterms:W3CDTF">2021-12-07T13:26:00Z</dcterms:created>
  <dcterms:modified xsi:type="dcterms:W3CDTF">2022-05-09T10:18:25Z</dcterms:modified>
</cp:coreProperties>
</file>