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2" r:id="rId4"/>
  </p:sldMasterIdLst>
  <p:notesMasterIdLst>
    <p:notesMasterId r:id="rId24"/>
  </p:notesMasterIdLst>
  <p:handoutMasterIdLst>
    <p:handoutMasterId r:id="rId25"/>
  </p:handoutMasterIdLst>
  <p:sldIdLst>
    <p:sldId id="256" r:id="rId5"/>
    <p:sldId id="279" r:id="rId6"/>
    <p:sldId id="257" r:id="rId7"/>
    <p:sldId id="291" r:id="rId8"/>
    <p:sldId id="259" r:id="rId9"/>
    <p:sldId id="261" r:id="rId10"/>
    <p:sldId id="282" r:id="rId11"/>
    <p:sldId id="284" r:id="rId12"/>
    <p:sldId id="289" r:id="rId13"/>
    <p:sldId id="281" r:id="rId14"/>
    <p:sldId id="285" r:id="rId15"/>
    <p:sldId id="287" r:id="rId16"/>
    <p:sldId id="286" r:id="rId17"/>
    <p:sldId id="280" r:id="rId18"/>
    <p:sldId id="283" r:id="rId19"/>
    <p:sldId id="270" r:id="rId20"/>
    <p:sldId id="275" r:id="rId21"/>
    <p:sldId id="278" r:id="rId22"/>
    <p:sldId id="28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3E3E"/>
    <a:srgbClr val="6D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7853C-536D-4A76-A0AE-DD22124D55A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31" autoAdjust="0"/>
    <p:restoredTop sz="95481" autoAdjust="0"/>
  </p:normalViewPr>
  <p:slideViewPr>
    <p:cSldViewPr snapToGrid="0">
      <p:cViewPr varScale="1">
        <p:scale>
          <a:sx n="85" d="100"/>
          <a:sy n="85" d="100"/>
        </p:scale>
        <p:origin x="51" y="126"/>
      </p:cViewPr>
      <p:guideLst/>
    </p:cSldViewPr>
  </p:slideViewPr>
  <p:notesTextViewPr>
    <p:cViewPr>
      <p:scale>
        <a:sx n="1" d="1"/>
        <a:sy n="1" d="1"/>
      </p:scale>
      <p:origin x="0" y="0"/>
    </p:cViewPr>
  </p:notesTextViewPr>
  <p:notesViewPr>
    <p:cSldViewPr snapToGrid="0">
      <p:cViewPr varScale="1">
        <p:scale>
          <a:sx n="60" d="100"/>
          <a:sy n="60" d="100"/>
        </p:scale>
        <p:origin x="242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C49919-DA6D-40F1-A65C-9719051A8192}"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C23F9DE7-C908-42E1-A80D-8843429094E6}">
      <dgm:prSet/>
      <dgm:spPr/>
      <dgm:t>
        <a:bodyPr/>
        <a:lstStyle/>
        <a:p>
          <a:r>
            <a:rPr lang="en-GB" b="0" i="0" baseline="0" dirty="0"/>
            <a:t>Moral injury evolves over time. Could be considered ‘insidious’. </a:t>
          </a:r>
          <a:endParaRPr lang="en-US" dirty="0"/>
        </a:p>
      </dgm:t>
    </dgm:pt>
    <dgm:pt modelId="{DD50A145-99AA-424C-85F4-3AB48BF55461}" type="parTrans" cxnId="{7B52D819-E778-4690-AC99-199AB4A3448B}">
      <dgm:prSet/>
      <dgm:spPr/>
      <dgm:t>
        <a:bodyPr/>
        <a:lstStyle/>
        <a:p>
          <a:endParaRPr lang="en-US"/>
        </a:p>
      </dgm:t>
    </dgm:pt>
    <dgm:pt modelId="{89755314-A4D9-4D2D-8713-E5F69978D18A}" type="sibTrans" cxnId="{7B52D819-E778-4690-AC99-199AB4A3448B}">
      <dgm:prSet/>
      <dgm:spPr/>
      <dgm:t>
        <a:bodyPr/>
        <a:lstStyle/>
        <a:p>
          <a:endParaRPr lang="en-US"/>
        </a:p>
      </dgm:t>
    </dgm:pt>
    <dgm:pt modelId="{18F01948-0975-41F7-AFD0-8E17541CD591}">
      <dgm:prSet/>
      <dgm:spPr/>
      <dgm:t>
        <a:bodyPr/>
        <a:lstStyle/>
        <a:p>
          <a:r>
            <a:rPr lang="en-GB" b="0" i="0" baseline="0"/>
            <a:t>“To be morally injured requires an ability to experience empathy, create a coherent memory narrative, understand moral reasoning, and evaluate behaviour”</a:t>
          </a:r>
          <a:endParaRPr lang="en-US"/>
        </a:p>
      </dgm:t>
    </dgm:pt>
    <dgm:pt modelId="{0A53DC72-349A-4B87-B922-A9A0CFFBE038}" type="parTrans" cxnId="{12F441B7-0082-4820-8235-809428EB2596}">
      <dgm:prSet/>
      <dgm:spPr/>
      <dgm:t>
        <a:bodyPr/>
        <a:lstStyle/>
        <a:p>
          <a:endParaRPr lang="en-US"/>
        </a:p>
      </dgm:t>
    </dgm:pt>
    <dgm:pt modelId="{3E12E2B1-2211-4E58-B39D-0F70F1CFA34A}" type="sibTrans" cxnId="{12F441B7-0082-4820-8235-809428EB2596}">
      <dgm:prSet/>
      <dgm:spPr/>
      <dgm:t>
        <a:bodyPr/>
        <a:lstStyle/>
        <a:p>
          <a:endParaRPr lang="en-US"/>
        </a:p>
      </dgm:t>
    </dgm:pt>
    <dgm:pt modelId="{BE8F2E9C-1220-41E4-9A93-E66FCF9387CE}">
      <dgm:prSet/>
      <dgm:spPr/>
      <dgm:t>
        <a:bodyPr/>
        <a:lstStyle/>
        <a:p>
          <a:r>
            <a:rPr lang="en-GB" b="0" i="0" baseline="0"/>
            <a:t>Moral injury is a negative self-judgment based on having transgressed core moral beliefs and values or on feeling betrayed by authorities. </a:t>
          </a:r>
          <a:endParaRPr lang="en-US"/>
        </a:p>
      </dgm:t>
    </dgm:pt>
    <dgm:pt modelId="{8AE41C59-AEEF-4711-B10F-1053C0A97B88}" type="parTrans" cxnId="{91BC250B-DFDE-41E5-96BB-B30672B77619}">
      <dgm:prSet/>
      <dgm:spPr/>
      <dgm:t>
        <a:bodyPr/>
        <a:lstStyle/>
        <a:p>
          <a:endParaRPr lang="en-US"/>
        </a:p>
      </dgm:t>
    </dgm:pt>
    <dgm:pt modelId="{9E3F5945-3CEC-41AF-914B-63EF452E7256}" type="sibTrans" cxnId="{91BC250B-DFDE-41E5-96BB-B30672B77619}">
      <dgm:prSet/>
      <dgm:spPr/>
      <dgm:t>
        <a:bodyPr/>
        <a:lstStyle/>
        <a:p>
          <a:endParaRPr lang="en-US"/>
        </a:p>
      </dgm:t>
    </dgm:pt>
    <dgm:pt modelId="{E374C430-CA8E-4808-895C-F91A0EF9A8C3}">
      <dgm:prSet/>
      <dgm:spPr/>
      <dgm:t>
        <a:bodyPr/>
        <a:lstStyle/>
        <a:p>
          <a:r>
            <a:rPr lang="en-GB" b="0" i="0" baseline="0"/>
            <a:t>It is reflected in the destruction of a moral identity and loss of meaning. </a:t>
          </a:r>
          <a:endParaRPr lang="en-US"/>
        </a:p>
      </dgm:t>
    </dgm:pt>
    <dgm:pt modelId="{7A53A5D7-BFCC-4532-921C-54602606D43B}" type="parTrans" cxnId="{A893CF36-FA58-4D32-9415-925E1346B17F}">
      <dgm:prSet/>
      <dgm:spPr/>
      <dgm:t>
        <a:bodyPr/>
        <a:lstStyle/>
        <a:p>
          <a:endParaRPr lang="en-US"/>
        </a:p>
      </dgm:t>
    </dgm:pt>
    <dgm:pt modelId="{FD70E798-202A-465D-970A-DE2A7008BBF0}" type="sibTrans" cxnId="{A893CF36-FA58-4D32-9415-925E1346B17F}">
      <dgm:prSet/>
      <dgm:spPr/>
      <dgm:t>
        <a:bodyPr/>
        <a:lstStyle/>
        <a:p>
          <a:endParaRPr lang="en-US"/>
        </a:p>
      </dgm:t>
    </dgm:pt>
    <dgm:pt modelId="{A2E1D0A5-7EC6-417E-AA0B-5D247552D6AB}">
      <dgm:prSet/>
      <dgm:spPr/>
      <dgm:t>
        <a:bodyPr/>
        <a:lstStyle/>
        <a:p>
          <a:r>
            <a:rPr lang="en-GB" b="0" i="0" baseline="0"/>
            <a:t>Symptoms include: shame, survivor guilt, depression, despair, addiction, distrust, anger, a need to make amends/atone and the loss of a desire to live.</a:t>
          </a:r>
          <a:endParaRPr lang="en-US"/>
        </a:p>
      </dgm:t>
    </dgm:pt>
    <dgm:pt modelId="{5DDE1DC1-E7EF-436B-934A-B30DA32D8B99}" type="parTrans" cxnId="{9CA4DF29-4FEB-4DAE-B448-81F984106C33}">
      <dgm:prSet/>
      <dgm:spPr/>
      <dgm:t>
        <a:bodyPr/>
        <a:lstStyle/>
        <a:p>
          <a:endParaRPr lang="en-US"/>
        </a:p>
      </dgm:t>
    </dgm:pt>
    <dgm:pt modelId="{0FD0342E-666A-4EF1-ACFC-3C1E0702C52C}" type="sibTrans" cxnId="{9CA4DF29-4FEB-4DAE-B448-81F984106C33}">
      <dgm:prSet/>
      <dgm:spPr/>
      <dgm:t>
        <a:bodyPr/>
        <a:lstStyle/>
        <a:p>
          <a:endParaRPr lang="en-US"/>
        </a:p>
      </dgm:t>
    </dgm:pt>
    <dgm:pt modelId="{19BAF119-52B3-4412-B935-106E4E85933D}">
      <dgm:prSet/>
      <dgm:spPr/>
      <dgm:t>
        <a:bodyPr/>
        <a:lstStyle/>
        <a:p>
          <a:r>
            <a:rPr lang="en-GB" b="0" i="0" baseline="0"/>
            <a:t>(Col. Herman Keizer, &amp; Jr. Dr. Gabriella Lettini, Sept 2012)</a:t>
          </a:r>
          <a:endParaRPr lang="en-US"/>
        </a:p>
      </dgm:t>
    </dgm:pt>
    <dgm:pt modelId="{33033939-3F5B-4561-9B17-63748A254017}" type="parTrans" cxnId="{606C421E-523E-4A7C-8F18-E74EE0FD606E}">
      <dgm:prSet/>
      <dgm:spPr/>
      <dgm:t>
        <a:bodyPr/>
        <a:lstStyle/>
        <a:p>
          <a:endParaRPr lang="en-US"/>
        </a:p>
      </dgm:t>
    </dgm:pt>
    <dgm:pt modelId="{B2D56D91-F4A2-4B81-B331-6B50A2CE6B42}" type="sibTrans" cxnId="{606C421E-523E-4A7C-8F18-E74EE0FD606E}">
      <dgm:prSet/>
      <dgm:spPr/>
      <dgm:t>
        <a:bodyPr/>
        <a:lstStyle/>
        <a:p>
          <a:endParaRPr lang="en-US"/>
        </a:p>
      </dgm:t>
    </dgm:pt>
    <dgm:pt modelId="{DB7FD186-3898-4DB0-8F0F-92222019D4BF}" type="pres">
      <dgm:prSet presAssocID="{64C49919-DA6D-40F1-A65C-9719051A8192}" presName="diagram" presStyleCnt="0">
        <dgm:presLayoutVars>
          <dgm:dir/>
          <dgm:resizeHandles val="exact"/>
        </dgm:presLayoutVars>
      </dgm:prSet>
      <dgm:spPr/>
    </dgm:pt>
    <dgm:pt modelId="{752135AD-EE17-4B1C-9B81-2CF2CC0311A4}" type="pres">
      <dgm:prSet presAssocID="{C23F9DE7-C908-42E1-A80D-8843429094E6}" presName="node" presStyleLbl="node1" presStyleIdx="0" presStyleCnt="6">
        <dgm:presLayoutVars>
          <dgm:bulletEnabled val="1"/>
        </dgm:presLayoutVars>
      </dgm:prSet>
      <dgm:spPr/>
    </dgm:pt>
    <dgm:pt modelId="{CB2C3CFC-8CD3-42B0-9226-8C048EB9FA93}" type="pres">
      <dgm:prSet presAssocID="{89755314-A4D9-4D2D-8713-E5F69978D18A}" presName="sibTrans" presStyleCnt="0"/>
      <dgm:spPr/>
    </dgm:pt>
    <dgm:pt modelId="{D1EB20F2-C17B-4250-BF11-9936B535A3A0}" type="pres">
      <dgm:prSet presAssocID="{18F01948-0975-41F7-AFD0-8E17541CD591}" presName="node" presStyleLbl="node1" presStyleIdx="1" presStyleCnt="6">
        <dgm:presLayoutVars>
          <dgm:bulletEnabled val="1"/>
        </dgm:presLayoutVars>
      </dgm:prSet>
      <dgm:spPr/>
    </dgm:pt>
    <dgm:pt modelId="{6CF2DA4D-1CBC-4A7D-B81F-0DA48C7340F8}" type="pres">
      <dgm:prSet presAssocID="{3E12E2B1-2211-4E58-B39D-0F70F1CFA34A}" presName="sibTrans" presStyleCnt="0"/>
      <dgm:spPr/>
    </dgm:pt>
    <dgm:pt modelId="{A014D04C-20E9-4A97-99F1-A7B4AC3EA733}" type="pres">
      <dgm:prSet presAssocID="{BE8F2E9C-1220-41E4-9A93-E66FCF9387CE}" presName="node" presStyleLbl="node1" presStyleIdx="2" presStyleCnt="6">
        <dgm:presLayoutVars>
          <dgm:bulletEnabled val="1"/>
        </dgm:presLayoutVars>
      </dgm:prSet>
      <dgm:spPr/>
    </dgm:pt>
    <dgm:pt modelId="{848E3790-2094-45E8-B90F-A762B6164EE7}" type="pres">
      <dgm:prSet presAssocID="{9E3F5945-3CEC-41AF-914B-63EF452E7256}" presName="sibTrans" presStyleCnt="0"/>
      <dgm:spPr/>
    </dgm:pt>
    <dgm:pt modelId="{B21C805F-2471-4E67-86F0-5000648076C0}" type="pres">
      <dgm:prSet presAssocID="{E374C430-CA8E-4808-895C-F91A0EF9A8C3}" presName="node" presStyleLbl="node1" presStyleIdx="3" presStyleCnt="6">
        <dgm:presLayoutVars>
          <dgm:bulletEnabled val="1"/>
        </dgm:presLayoutVars>
      </dgm:prSet>
      <dgm:spPr/>
    </dgm:pt>
    <dgm:pt modelId="{08DFC217-4B67-439B-9738-773A55534778}" type="pres">
      <dgm:prSet presAssocID="{FD70E798-202A-465D-970A-DE2A7008BBF0}" presName="sibTrans" presStyleCnt="0"/>
      <dgm:spPr/>
    </dgm:pt>
    <dgm:pt modelId="{E976BB93-488E-4ED1-B241-BAB75FCCD349}" type="pres">
      <dgm:prSet presAssocID="{A2E1D0A5-7EC6-417E-AA0B-5D247552D6AB}" presName="node" presStyleLbl="node1" presStyleIdx="4" presStyleCnt="6">
        <dgm:presLayoutVars>
          <dgm:bulletEnabled val="1"/>
        </dgm:presLayoutVars>
      </dgm:prSet>
      <dgm:spPr/>
    </dgm:pt>
    <dgm:pt modelId="{30468D2E-EA09-4ED9-B9A8-B23C03E962FE}" type="pres">
      <dgm:prSet presAssocID="{0FD0342E-666A-4EF1-ACFC-3C1E0702C52C}" presName="sibTrans" presStyleCnt="0"/>
      <dgm:spPr/>
    </dgm:pt>
    <dgm:pt modelId="{9794E8D8-9905-4DA3-A427-25187D7D7804}" type="pres">
      <dgm:prSet presAssocID="{19BAF119-52B3-4412-B935-106E4E85933D}" presName="node" presStyleLbl="node1" presStyleIdx="5" presStyleCnt="6">
        <dgm:presLayoutVars>
          <dgm:bulletEnabled val="1"/>
        </dgm:presLayoutVars>
      </dgm:prSet>
      <dgm:spPr/>
    </dgm:pt>
  </dgm:ptLst>
  <dgm:cxnLst>
    <dgm:cxn modelId="{91BC250B-DFDE-41E5-96BB-B30672B77619}" srcId="{64C49919-DA6D-40F1-A65C-9719051A8192}" destId="{BE8F2E9C-1220-41E4-9A93-E66FCF9387CE}" srcOrd="2" destOrd="0" parTransId="{8AE41C59-AEEF-4711-B10F-1053C0A97B88}" sibTransId="{9E3F5945-3CEC-41AF-914B-63EF452E7256}"/>
    <dgm:cxn modelId="{7B52D819-E778-4690-AC99-199AB4A3448B}" srcId="{64C49919-DA6D-40F1-A65C-9719051A8192}" destId="{C23F9DE7-C908-42E1-A80D-8843429094E6}" srcOrd="0" destOrd="0" parTransId="{DD50A145-99AA-424C-85F4-3AB48BF55461}" sibTransId="{89755314-A4D9-4D2D-8713-E5F69978D18A}"/>
    <dgm:cxn modelId="{606C421E-523E-4A7C-8F18-E74EE0FD606E}" srcId="{64C49919-DA6D-40F1-A65C-9719051A8192}" destId="{19BAF119-52B3-4412-B935-106E4E85933D}" srcOrd="5" destOrd="0" parTransId="{33033939-3F5B-4561-9B17-63748A254017}" sibTransId="{B2D56D91-F4A2-4B81-B331-6B50A2CE6B42}"/>
    <dgm:cxn modelId="{9CA4DF29-4FEB-4DAE-B448-81F984106C33}" srcId="{64C49919-DA6D-40F1-A65C-9719051A8192}" destId="{A2E1D0A5-7EC6-417E-AA0B-5D247552D6AB}" srcOrd="4" destOrd="0" parTransId="{5DDE1DC1-E7EF-436B-934A-B30DA32D8B99}" sibTransId="{0FD0342E-666A-4EF1-ACFC-3C1E0702C52C}"/>
    <dgm:cxn modelId="{A893CF36-FA58-4D32-9415-925E1346B17F}" srcId="{64C49919-DA6D-40F1-A65C-9719051A8192}" destId="{E374C430-CA8E-4808-895C-F91A0EF9A8C3}" srcOrd="3" destOrd="0" parTransId="{7A53A5D7-BFCC-4532-921C-54602606D43B}" sibTransId="{FD70E798-202A-465D-970A-DE2A7008BBF0}"/>
    <dgm:cxn modelId="{B2BBA048-A907-4DA8-AD15-042263CC10B9}" type="presOf" srcId="{64C49919-DA6D-40F1-A65C-9719051A8192}" destId="{DB7FD186-3898-4DB0-8F0F-92222019D4BF}" srcOrd="0" destOrd="0" presId="urn:microsoft.com/office/officeart/2005/8/layout/default"/>
    <dgm:cxn modelId="{9B6DD24C-A29B-4E3E-87D7-FF0D29B7B278}" type="presOf" srcId="{E374C430-CA8E-4808-895C-F91A0EF9A8C3}" destId="{B21C805F-2471-4E67-86F0-5000648076C0}" srcOrd="0" destOrd="0" presId="urn:microsoft.com/office/officeart/2005/8/layout/default"/>
    <dgm:cxn modelId="{AF21737A-69BB-425D-991F-2D7247F4BC04}" type="presOf" srcId="{18F01948-0975-41F7-AFD0-8E17541CD591}" destId="{D1EB20F2-C17B-4250-BF11-9936B535A3A0}" srcOrd="0" destOrd="0" presId="urn:microsoft.com/office/officeart/2005/8/layout/default"/>
    <dgm:cxn modelId="{C4C24C7F-EB5D-4164-AD28-063FD768C671}" type="presOf" srcId="{A2E1D0A5-7EC6-417E-AA0B-5D247552D6AB}" destId="{E976BB93-488E-4ED1-B241-BAB75FCCD349}" srcOrd="0" destOrd="0" presId="urn:microsoft.com/office/officeart/2005/8/layout/default"/>
    <dgm:cxn modelId="{4F609EA9-D45D-4811-952F-DB930C3B612D}" type="presOf" srcId="{BE8F2E9C-1220-41E4-9A93-E66FCF9387CE}" destId="{A014D04C-20E9-4A97-99F1-A7B4AC3EA733}" srcOrd="0" destOrd="0" presId="urn:microsoft.com/office/officeart/2005/8/layout/default"/>
    <dgm:cxn modelId="{2BF2A6A9-11D8-4FF0-A6CC-A8E93CE97D8B}" type="presOf" srcId="{C23F9DE7-C908-42E1-A80D-8843429094E6}" destId="{752135AD-EE17-4B1C-9B81-2CF2CC0311A4}" srcOrd="0" destOrd="0" presId="urn:microsoft.com/office/officeart/2005/8/layout/default"/>
    <dgm:cxn modelId="{12F441B7-0082-4820-8235-809428EB2596}" srcId="{64C49919-DA6D-40F1-A65C-9719051A8192}" destId="{18F01948-0975-41F7-AFD0-8E17541CD591}" srcOrd="1" destOrd="0" parTransId="{0A53DC72-349A-4B87-B922-A9A0CFFBE038}" sibTransId="{3E12E2B1-2211-4E58-B39D-0F70F1CFA34A}"/>
    <dgm:cxn modelId="{4E764CFF-F123-4303-8E16-BB91A04A237E}" type="presOf" srcId="{19BAF119-52B3-4412-B935-106E4E85933D}" destId="{9794E8D8-9905-4DA3-A427-25187D7D7804}" srcOrd="0" destOrd="0" presId="urn:microsoft.com/office/officeart/2005/8/layout/default"/>
    <dgm:cxn modelId="{821D4E94-F123-417C-AA2E-16E3B3A7B173}" type="presParOf" srcId="{DB7FD186-3898-4DB0-8F0F-92222019D4BF}" destId="{752135AD-EE17-4B1C-9B81-2CF2CC0311A4}" srcOrd="0" destOrd="0" presId="urn:microsoft.com/office/officeart/2005/8/layout/default"/>
    <dgm:cxn modelId="{94A40CD1-DEEE-41C8-85FD-CCAA682BB0AF}" type="presParOf" srcId="{DB7FD186-3898-4DB0-8F0F-92222019D4BF}" destId="{CB2C3CFC-8CD3-42B0-9226-8C048EB9FA93}" srcOrd="1" destOrd="0" presId="urn:microsoft.com/office/officeart/2005/8/layout/default"/>
    <dgm:cxn modelId="{CC360689-E48B-47DF-BC1D-5B22A2D60B0C}" type="presParOf" srcId="{DB7FD186-3898-4DB0-8F0F-92222019D4BF}" destId="{D1EB20F2-C17B-4250-BF11-9936B535A3A0}" srcOrd="2" destOrd="0" presId="urn:microsoft.com/office/officeart/2005/8/layout/default"/>
    <dgm:cxn modelId="{5D152112-972D-4466-ACCF-873FF7A2B43D}" type="presParOf" srcId="{DB7FD186-3898-4DB0-8F0F-92222019D4BF}" destId="{6CF2DA4D-1CBC-4A7D-B81F-0DA48C7340F8}" srcOrd="3" destOrd="0" presId="urn:microsoft.com/office/officeart/2005/8/layout/default"/>
    <dgm:cxn modelId="{B917AF50-EE9B-4706-B04F-CAB43527482B}" type="presParOf" srcId="{DB7FD186-3898-4DB0-8F0F-92222019D4BF}" destId="{A014D04C-20E9-4A97-99F1-A7B4AC3EA733}" srcOrd="4" destOrd="0" presId="urn:microsoft.com/office/officeart/2005/8/layout/default"/>
    <dgm:cxn modelId="{11C413C1-2FF1-4707-BE4E-11292E6E12F4}" type="presParOf" srcId="{DB7FD186-3898-4DB0-8F0F-92222019D4BF}" destId="{848E3790-2094-45E8-B90F-A762B6164EE7}" srcOrd="5" destOrd="0" presId="urn:microsoft.com/office/officeart/2005/8/layout/default"/>
    <dgm:cxn modelId="{22544303-CCB9-489A-8FC4-5E35AB57BC46}" type="presParOf" srcId="{DB7FD186-3898-4DB0-8F0F-92222019D4BF}" destId="{B21C805F-2471-4E67-86F0-5000648076C0}" srcOrd="6" destOrd="0" presId="urn:microsoft.com/office/officeart/2005/8/layout/default"/>
    <dgm:cxn modelId="{D2D0E8FA-7590-46F8-AFFF-175BA4C637C9}" type="presParOf" srcId="{DB7FD186-3898-4DB0-8F0F-92222019D4BF}" destId="{08DFC217-4B67-439B-9738-773A55534778}" srcOrd="7" destOrd="0" presId="urn:microsoft.com/office/officeart/2005/8/layout/default"/>
    <dgm:cxn modelId="{397A88B4-C024-42FC-B135-637EB9E1CC05}" type="presParOf" srcId="{DB7FD186-3898-4DB0-8F0F-92222019D4BF}" destId="{E976BB93-488E-4ED1-B241-BAB75FCCD349}" srcOrd="8" destOrd="0" presId="urn:microsoft.com/office/officeart/2005/8/layout/default"/>
    <dgm:cxn modelId="{0489DE20-0D5C-457D-9165-51BF65D4B836}" type="presParOf" srcId="{DB7FD186-3898-4DB0-8F0F-92222019D4BF}" destId="{30468D2E-EA09-4ED9-B9A8-B23C03E962FE}" srcOrd="9" destOrd="0" presId="urn:microsoft.com/office/officeart/2005/8/layout/default"/>
    <dgm:cxn modelId="{2D329AB0-B7A9-49C4-8C6B-44F39248E3B0}" type="presParOf" srcId="{DB7FD186-3898-4DB0-8F0F-92222019D4BF}" destId="{9794E8D8-9905-4DA3-A427-25187D7D780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135AD-EE17-4B1C-9B81-2CF2CC0311A4}">
      <dsp:nvSpPr>
        <dsp:cNvPr id="0" name=""/>
        <dsp:cNvSpPr/>
      </dsp:nvSpPr>
      <dsp:spPr>
        <a:xfrm>
          <a:off x="438101" y="3336"/>
          <a:ext cx="3302526" cy="1981515"/>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dirty="0"/>
            <a:t>Moral injury evolves over time. Could be considered ‘insidious’. </a:t>
          </a:r>
          <a:endParaRPr lang="en-US" sz="1800" kern="1200" dirty="0"/>
        </a:p>
      </dsp:txBody>
      <dsp:txXfrm>
        <a:off x="438101" y="3336"/>
        <a:ext cx="3302526" cy="1981515"/>
      </dsp:txXfrm>
    </dsp:sp>
    <dsp:sp modelId="{D1EB20F2-C17B-4250-BF11-9936B535A3A0}">
      <dsp:nvSpPr>
        <dsp:cNvPr id="0" name=""/>
        <dsp:cNvSpPr/>
      </dsp:nvSpPr>
      <dsp:spPr>
        <a:xfrm>
          <a:off x="4070880" y="3336"/>
          <a:ext cx="3302526" cy="1981515"/>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“To be morally injured requires an ability to experience empathy, create a coherent memory narrative, understand moral reasoning, and evaluate behaviour”</a:t>
          </a:r>
          <a:endParaRPr lang="en-US" sz="1800" kern="1200"/>
        </a:p>
      </dsp:txBody>
      <dsp:txXfrm>
        <a:off x="4070880" y="3336"/>
        <a:ext cx="3302526" cy="1981515"/>
      </dsp:txXfrm>
    </dsp:sp>
    <dsp:sp modelId="{A014D04C-20E9-4A97-99F1-A7B4AC3EA733}">
      <dsp:nvSpPr>
        <dsp:cNvPr id="0" name=""/>
        <dsp:cNvSpPr/>
      </dsp:nvSpPr>
      <dsp:spPr>
        <a:xfrm>
          <a:off x="7703659" y="3336"/>
          <a:ext cx="3302526" cy="1981515"/>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Moral injury is a negative self-judgment based on having transgressed core moral beliefs and values or on feeling betrayed by authorities. </a:t>
          </a:r>
          <a:endParaRPr lang="en-US" sz="1800" kern="1200"/>
        </a:p>
      </dsp:txBody>
      <dsp:txXfrm>
        <a:off x="7703659" y="3336"/>
        <a:ext cx="3302526" cy="1981515"/>
      </dsp:txXfrm>
    </dsp:sp>
    <dsp:sp modelId="{B21C805F-2471-4E67-86F0-5000648076C0}">
      <dsp:nvSpPr>
        <dsp:cNvPr id="0" name=""/>
        <dsp:cNvSpPr/>
      </dsp:nvSpPr>
      <dsp:spPr>
        <a:xfrm>
          <a:off x="438101" y="2315105"/>
          <a:ext cx="3302526" cy="1981515"/>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It is reflected in the destruction of a moral identity and loss of meaning. </a:t>
          </a:r>
          <a:endParaRPr lang="en-US" sz="1800" kern="1200"/>
        </a:p>
      </dsp:txBody>
      <dsp:txXfrm>
        <a:off x="438101" y="2315105"/>
        <a:ext cx="3302526" cy="1981515"/>
      </dsp:txXfrm>
    </dsp:sp>
    <dsp:sp modelId="{E976BB93-488E-4ED1-B241-BAB75FCCD349}">
      <dsp:nvSpPr>
        <dsp:cNvPr id="0" name=""/>
        <dsp:cNvSpPr/>
      </dsp:nvSpPr>
      <dsp:spPr>
        <a:xfrm>
          <a:off x="4070880" y="2315105"/>
          <a:ext cx="3302526" cy="1981515"/>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Symptoms include: shame, survivor guilt, depression, despair, addiction, distrust, anger, a need to make amends/atone and the loss of a desire to live.</a:t>
          </a:r>
          <a:endParaRPr lang="en-US" sz="1800" kern="1200"/>
        </a:p>
      </dsp:txBody>
      <dsp:txXfrm>
        <a:off x="4070880" y="2315105"/>
        <a:ext cx="3302526" cy="1981515"/>
      </dsp:txXfrm>
    </dsp:sp>
    <dsp:sp modelId="{9794E8D8-9905-4DA3-A427-25187D7D7804}">
      <dsp:nvSpPr>
        <dsp:cNvPr id="0" name=""/>
        <dsp:cNvSpPr/>
      </dsp:nvSpPr>
      <dsp:spPr>
        <a:xfrm>
          <a:off x="7703659" y="2315105"/>
          <a:ext cx="3302526" cy="1981515"/>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(Col. Herman Keizer, &amp; Jr. Dr. Gabriella Lettini, Sept 2012)</a:t>
          </a:r>
          <a:endParaRPr lang="en-US" sz="1800" kern="1200"/>
        </a:p>
      </dsp:txBody>
      <dsp:txXfrm>
        <a:off x="7703659" y="2315105"/>
        <a:ext cx="3302526" cy="19815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EDD3B8-5E68-48E9-AAB1-5DE570C28ED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A897E35-4312-4077-83D3-69953080BC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836F02-AF67-416B-AB85-08CFF698F86D}" type="datetimeFigureOut">
              <a:rPr lang="en-US" smtClean="0"/>
              <a:t>11/2/2021</a:t>
            </a:fld>
            <a:endParaRPr lang="en-US" dirty="0"/>
          </a:p>
        </p:txBody>
      </p:sp>
      <p:sp>
        <p:nvSpPr>
          <p:cNvPr id="4" name="Footer Placeholder 3">
            <a:extLst>
              <a:ext uri="{FF2B5EF4-FFF2-40B4-BE49-F238E27FC236}">
                <a16:creationId xmlns:a16="http://schemas.microsoft.com/office/drawing/2014/main" id="{75853C52-2B92-4B9E-86F4-DB78684BEC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20E0EA4-BAD2-4335-9446-CA4CCFEC14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65BC62-3B36-43F8-8B69-D6E5E743DA31}" type="slidenum">
              <a:rPr lang="en-US" smtClean="0"/>
              <a:t>‹#›</a:t>
            </a:fld>
            <a:endParaRPr lang="en-US" dirty="0"/>
          </a:p>
        </p:txBody>
      </p:sp>
    </p:spTree>
    <p:extLst>
      <p:ext uri="{BB962C8B-B14F-4D97-AF65-F5344CB8AC3E}">
        <p14:creationId xmlns:p14="http://schemas.microsoft.com/office/powerpoint/2010/main" val="33165184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B7E8F0-931C-4E43-98D1-A3CD0E0034DC}" type="datetimeFigureOut">
              <a:rPr lang="en-US" smtClean="0"/>
              <a:t>11/2/2021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AEB063-7F11-4E3B-BA52-07405B1C2D95}" type="slidenum">
              <a:rPr lang="en-US" smtClean="0"/>
              <a:t>‹#›</a:t>
            </a:fld>
            <a:endParaRPr lang="en-US" dirty="0"/>
          </a:p>
        </p:txBody>
      </p:sp>
    </p:spTree>
    <p:extLst>
      <p:ext uri="{BB962C8B-B14F-4D97-AF65-F5344CB8AC3E}">
        <p14:creationId xmlns:p14="http://schemas.microsoft.com/office/powerpoint/2010/main" val="1862930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ahoma" panose="020B0604030504040204" pitchFamily="34" charset="0"/>
                <a:ea typeface="Tahoma" panose="020B0604030504040204" pitchFamily="34" charset="0"/>
                <a:cs typeface="Tahoma" panose="020B0604030504040204" pitchFamily="34" charset="0"/>
              </a:rPr>
              <a:t>Be specific and direct in the title. Use the subtitle to give the specific context of the speech.</a:t>
            </a:r>
          </a:p>
          <a:p>
            <a:r>
              <a:rPr lang="en-US" sz="1200" dirty="0">
                <a:latin typeface="Tahoma" panose="020B0604030504040204" pitchFamily="34" charset="0"/>
                <a:ea typeface="Tahoma" panose="020B0604030504040204" pitchFamily="34" charset="0"/>
                <a:cs typeface="Tahoma" panose="020B0604030504040204" pitchFamily="34" charset="0"/>
              </a:rPr>
              <a:t>-The goal should be to capture the audience’s attention which can be done with a quote, a startling statistic, or fact.  It is not necessary to include this attention getter on the slide.</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a:t>
            </a:fld>
            <a:endParaRPr lang="en-US" dirty="0"/>
          </a:p>
        </p:txBody>
      </p:sp>
    </p:spTree>
    <p:extLst>
      <p:ext uri="{BB962C8B-B14F-4D97-AF65-F5344CB8AC3E}">
        <p14:creationId xmlns:p14="http://schemas.microsoft.com/office/powerpoint/2010/main" val="3205455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AEB063-7F11-4E3B-BA52-07405B1C2D95}" type="slidenum">
              <a:rPr lang="en-US" smtClean="0"/>
              <a:t>2</a:t>
            </a:fld>
            <a:endParaRPr lang="en-US" dirty="0"/>
          </a:p>
        </p:txBody>
      </p:sp>
    </p:spTree>
    <p:extLst>
      <p:ext uri="{BB962C8B-B14F-4D97-AF65-F5344CB8AC3E}">
        <p14:creationId xmlns:p14="http://schemas.microsoft.com/office/powerpoint/2010/main" val="2031819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ahoma" panose="020B0604030504040204" pitchFamily="34" charset="0"/>
                <a:ea typeface="Tahoma" panose="020B0604030504040204" pitchFamily="34" charset="0"/>
                <a:cs typeface="Tahoma" panose="020B0604030504040204" pitchFamily="34" charset="0"/>
              </a:rPr>
              <a:t>Use the background points to post details that are not common knowledge, or that the audience will need to understand the context of the speech.</a:t>
            </a:r>
          </a:p>
          <a:p>
            <a:r>
              <a:rPr lang="en-US" dirty="0"/>
              <a:t>-Do not read these main points from the PowerPoint, instead elaborate on these points during the speech.</a:t>
            </a:r>
          </a:p>
        </p:txBody>
      </p:sp>
      <p:sp>
        <p:nvSpPr>
          <p:cNvPr id="4" name="Slide Number Placeholder 3"/>
          <p:cNvSpPr>
            <a:spLocks noGrp="1"/>
          </p:cNvSpPr>
          <p:nvPr>
            <p:ph type="sldNum" sz="quarter" idx="10"/>
          </p:nvPr>
        </p:nvSpPr>
        <p:spPr/>
        <p:txBody>
          <a:bodyPr/>
          <a:lstStyle/>
          <a:p>
            <a:fld id="{E6AEB063-7F11-4E3B-BA52-07405B1C2D95}" type="slidenum">
              <a:rPr lang="en-US" smtClean="0"/>
              <a:t>3</a:t>
            </a:fld>
            <a:endParaRPr lang="en-US" dirty="0"/>
          </a:p>
        </p:txBody>
      </p:sp>
    </p:spTree>
    <p:extLst>
      <p:ext uri="{BB962C8B-B14F-4D97-AF65-F5344CB8AC3E}">
        <p14:creationId xmlns:p14="http://schemas.microsoft.com/office/powerpoint/2010/main" val="2752401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entury Gothic" panose="020B0502020202020204" pitchFamily="34" charset="0"/>
                <a:ea typeface="Tahoma" panose="020B0604030504040204" pitchFamily="34" charset="0"/>
                <a:cs typeface="Tahoma" panose="020B0604030504040204" pitchFamily="34" charset="0"/>
              </a:rPr>
              <a:t>Dedicate this entire slide to the thesis statement.  It is the reason the speech is being given.  Use this time to reveal the three main points of the speech (slides 4,5,6) as an overview for the direction of the speech:</a:t>
            </a:r>
          </a:p>
          <a:p>
            <a:r>
              <a:rPr lang="en-US" dirty="0">
                <a:latin typeface="Century Gothic" panose="020B0502020202020204" pitchFamily="34" charset="0"/>
                <a:ea typeface="Tahoma" panose="020B0604030504040204" pitchFamily="34" charset="0"/>
                <a:cs typeface="Tahoma" panose="020B0604030504040204" pitchFamily="34" charset="0"/>
              </a:rPr>
              <a:t>-[type main point #1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ea typeface="Tahoma" panose="020B0604030504040204" pitchFamily="34" charset="0"/>
                <a:cs typeface="Tahoma" panose="020B0604030504040204" pitchFamily="34" charset="0"/>
              </a:rPr>
              <a:t>-[type main point #2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ea typeface="Tahoma" panose="020B0604030504040204" pitchFamily="34" charset="0"/>
                <a:cs typeface="Tahoma" panose="020B0604030504040204" pitchFamily="34" charset="0"/>
              </a:rPr>
              <a:t>-[type main point #3 here]</a:t>
            </a:r>
          </a:p>
          <a:p>
            <a:r>
              <a:rPr lang="en-US" dirty="0">
                <a:latin typeface="Century Gothic" panose="020B0502020202020204" pitchFamily="34" charset="0"/>
                <a:ea typeface="Tahoma" panose="020B0604030504040204" pitchFamily="34" charset="0"/>
                <a:cs typeface="Tahoma" panose="020B0604030504040204" pitchFamily="34" charset="0"/>
              </a:rPr>
              <a:t>Be sure to transition to the first main point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5</a:t>
            </a:fld>
            <a:endParaRPr lang="en-US" dirty="0"/>
          </a:p>
        </p:txBody>
      </p:sp>
    </p:spTree>
    <p:extLst>
      <p:ext uri="{BB962C8B-B14F-4D97-AF65-F5344CB8AC3E}">
        <p14:creationId xmlns:p14="http://schemas.microsoft.com/office/powerpoint/2010/main" val="3338027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#1 should be clear and concise.  Each piece of evidence should be summarized for clarity and cited correctly.  Do not simply read the pieces of evidence, but elaborate where needed.  </a:t>
            </a:r>
          </a:p>
          <a:p>
            <a:r>
              <a:rPr lang="en-US" dirty="0"/>
              <a:t>[type notes for elaboration here]</a:t>
            </a:r>
          </a:p>
          <a:p>
            <a:r>
              <a:rPr lang="en-US" dirty="0"/>
              <a:t>Be sure to transition to main point #2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6</a:t>
            </a:fld>
            <a:endParaRPr lang="en-US" dirty="0"/>
          </a:p>
        </p:txBody>
      </p:sp>
    </p:spTree>
    <p:extLst>
      <p:ext uri="{BB962C8B-B14F-4D97-AF65-F5344CB8AC3E}">
        <p14:creationId xmlns:p14="http://schemas.microsoft.com/office/powerpoint/2010/main" val="2639452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AEB063-7F11-4E3B-BA52-07405B1C2D95}" type="slidenum">
              <a:rPr lang="en-US" smtClean="0"/>
              <a:t>11</a:t>
            </a:fld>
            <a:endParaRPr lang="en-US" dirty="0"/>
          </a:p>
        </p:txBody>
      </p:sp>
    </p:spTree>
    <p:extLst>
      <p:ext uri="{BB962C8B-B14F-4D97-AF65-F5344CB8AC3E}">
        <p14:creationId xmlns:p14="http://schemas.microsoft.com/office/powerpoint/2010/main" val="872012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AEB063-7F11-4E3B-BA52-07405B1C2D95}" type="slidenum">
              <a:rPr lang="en-US" smtClean="0"/>
              <a:t>19</a:t>
            </a:fld>
            <a:endParaRPr lang="en-US" dirty="0"/>
          </a:p>
        </p:txBody>
      </p:sp>
    </p:spTree>
    <p:extLst>
      <p:ext uri="{BB962C8B-B14F-4D97-AF65-F5344CB8AC3E}">
        <p14:creationId xmlns:p14="http://schemas.microsoft.com/office/powerpoint/2010/main" val="2445007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81388F-6D01-4763-9497-2C5F78AF5477}"/>
              </a:ext>
            </a:extLst>
          </p:cNvPr>
          <p:cNvSpPr/>
          <p:nvPr userDrawn="1"/>
        </p:nvSpPr>
        <p:spPr>
          <a:xfrm>
            <a:off x="0" y="4818185"/>
            <a:ext cx="12192000" cy="20398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6"/>
          <p:cNvSpPr/>
          <p:nvPr/>
        </p:nvSpPr>
        <p:spPr bwMode="ltGray">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lgn="ctr">
              <a:defRPr sz="5400" b="0"/>
            </a:lvl1pPr>
          </a:lstStyle>
          <a:p>
            <a:r>
              <a:rPr lang="en-US" noProof="0"/>
              <a:t>Click to edit Master title style</a:t>
            </a:r>
          </a:p>
        </p:txBody>
      </p:sp>
      <p:sp>
        <p:nvSpPr>
          <p:cNvPr id="3" name="Subtitle 2"/>
          <p:cNvSpPr>
            <a:spLocks noGrp="1"/>
          </p:cNvSpPr>
          <p:nvPr>
            <p:ph type="subTitle" idx="1"/>
          </p:nvPr>
        </p:nvSpPr>
        <p:spPr>
          <a:xfrm>
            <a:off x="810001" y="5280847"/>
            <a:ext cx="10572000" cy="434974"/>
          </a:xfrm>
        </p:spPr>
        <p:txBody>
          <a:bodyPr anchor="t">
            <a:noAutofit/>
          </a:bodyPr>
          <a:lstStyle>
            <a:lvl1pPr marL="0" indent="0" algn="ctr">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p>
        </p:txBody>
      </p:sp>
      <p:sp>
        <p:nvSpPr>
          <p:cNvPr id="4" name="Date Placeholder 3"/>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5" name="Footer Placeholder 4"/>
          <p:cNvSpPr>
            <a:spLocks noGrp="1"/>
          </p:cNvSpPr>
          <p:nvPr>
            <p:ph type="ftr" sz="quarter" idx="11"/>
          </p:nvPr>
        </p:nvSpPr>
        <p:spPr/>
        <p:txBody>
          <a:bodyPr/>
          <a:lstStyle/>
          <a:p>
            <a:r>
              <a:rPr lang="en-US" noProof="0" dirty="0"/>
              <a:t>Add a footer </a:t>
            </a:r>
          </a:p>
        </p:txBody>
      </p:sp>
      <p:sp>
        <p:nvSpPr>
          <p:cNvPr id="6" name="Slide Number Placeholder 5"/>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774326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p:nvPr>
        </p:nvSpPr>
        <p:spPr>
          <a:xfrm>
            <a:off x="6187415" y="2222287"/>
            <a:ext cx="5194583" cy="3638764"/>
          </a:xfrm>
          <a:noFill/>
          <a:ln w="25400">
            <a:gradFill>
              <a:gsLst>
                <a:gs pos="50000">
                  <a:schemeClr val="bg2"/>
                </a:gs>
                <a:gs pos="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2A4059F8-A688-4FFE-AA79-3B6D811FA987}"/>
              </a:ext>
            </a:extLst>
          </p:cNvPr>
          <p:cNvSpPr>
            <a:spLocks noGrp="1"/>
          </p:cNvSpPr>
          <p:nvPr>
            <p:ph sz="half" idx="1"/>
          </p:nvPr>
        </p:nvSpPr>
        <p:spPr>
          <a:xfrm>
            <a:off x="838200" y="2222287"/>
            <a:ext cx="5181600" cy="36387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C3AB4A3-AE75-4D00-9BE1-AF3996C6B77E}"/>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10" name="Footer Placeholder 9">
            <a:extLst>
              <a:ext uri="{FF2B5EF4-FFF2-40B4-BE49-F238E27FC236}">
                <a16:creationId xmlns:a16="http://schemas.microsoft.com/office/drawing/2014/main" id="{9471F3C4-BAAF-4391-B574-8E340EDA39E9}"/>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FB8DD71F-FEC6-4AB5-974A-FD2B82A7BEE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64910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Section Content Only ">
    <p:spTree>
      <p:nvGrpSpPr>
        <p:cNvPr id="1" name=""/>
        <p:cNvGrpSpPr/>
        <p:nvPr/>
      </p:nvGrpSpPr>
      <p:grpSpPr>
        <a:xfrm>
          <a:off x="0" y="0"/>
          <a:ext cx="0" cy="0"/>
          <a:chOff x="0" y="0"/>
          <a:chExt cx="0" cy="0"/>
        </a:xfrm>
      </p:grpSpPr>
      <p:sp>
        <p:nvSpPr>
          <p:cNvPr id="10" name="Freeform 7"/>
          <p:cNvSpPr/>
          <p:nvPr/>
        </p:nvSpPr>
        <p:spPr bwMode="ltGray">
          <a:xfrm>
            <a:off x="0" y="1"/>
            <a:ext cx="12192000" cy="6251330"/>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451513"/>
            <a:ext cx="11288972" cy="5149187"/>
          </a:xfrm>
        </p:spPr>
        <p:txBody>
          <a:bodyPr anchor="ctr" anchorCtr="0"/>
          <a:lstStyle>
            <a:lvl1pPr algn="ctr">
              <a:defRPr sz="4800" b="0" cap="none"/>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740B6DF-7478-4740-A710-DA5E9EBA7CBF}"/>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7" name="Footer Placeholder 6">
            <a:extLst>
              <a:ext uri="{FF2B5EF4-FFF2-40B4-BE49-F238E27FC236}">
                <a16:creationId xmlns:a16="http://schemas.microsoft.com/office/drawing/2014/main" id="{42D89951-67E9-4086-AED0-C236A00A5330}"/>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38553809-8746-49E3-BCB5-0A9FF406C30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97319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8" name="Freeform 6"/>
          <p:cNvSpPr/>
          <p:nvPr/>
        </p:nvSpPr>
        <p:spPr bwMode="ltGray">
          <a:xfrm flipH="1">
            <a:off x="12699" y="0"/>
            <a:ext cx="6004585"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81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375313"/>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p:nvPr>
        </p:nvSpPr>
        <p:spPr>
          <a:xfrm>
            <a:off x="451514" y="2222287"/>
            <a:ext cx="5553071" cy="3638763"/>
          </a:xfrm>
          <a:ln w="25400">
            <a:gradFill>
              <a:gsLst>
                <a:gs pos="0">
                  <a:schemeClr val="bg2"/>
                </a:gs>
                <a:gs pos="50000">
                  <a:srgbClr val="4A3030"/>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9">
            <a:extLst>
              <a:ext uri="{FF2B5EF4-FFF2-40B4-BE49-F238E27FC236}">
                <a16:creationId xmlns:a16="http://schemas.microsoft.com/office/drawing/2014/main" id="{C95D556F-51D2-4EF4-B60F-D319BF232882}"/>
              </a:ext>
            </a:extLst>
          </p:cNvPr>
          <p:cNvSpPr>
            <a:spLocks noGrp="1"/>
          </p:cNvSpPr>
          <p:nvPr>
            <p:ph sz="quarter" idx="13"/>
          </p:nvPr>
        </p:nvSpPr>
        <p:spPr>
          <a:xfrm>
            <a:off x="6456099" y="375312"/>
            <a:ext cx="5186363" cy="5485737"/>
          </a:xfrm>
        </p:spPr>
        <p:txBody>
          <a:bodyPr anchor="t" anchorCtr="0">
            <a:normAutofit/>
          </a:bodyPr>
          <a:lstStyle>
            <a:lvl1pPr>
              <a:defRPr sz="2800"/>
            </a:lvl1pPr>
            <a:lvl2pPr>
              <a:defRPr sz="2400"/>
            </a:lvl2pPr>
            <a:lvl3pPr>
              <a:defRPr sz="2000"/>
            </a:lvl3pPr>
            <a:lvl4pPr>
              <a:defRPr sz="1800"/>
            </a:lvl4pPr>
            <a:lvl5pPr>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3F86C4-C3A0-4CA8-8809-1D90DE9E4D4F}"/>
              </a:ext>
            </a:extLst>
          </p:cNvPr>
          <p:cNvSpPr>
            <a:spLocks noGrp="1"/>
          </p:cNvSpPr>
          <p:nvPr>
            <p:ph type="dt" sz="half" idx="14"/>
          </p:nvPr>
        </p:nvSpPr>
        <p:spPr/>
        <p:txBody>
          <a:bodyPr/>
          <a:lstStyle/>
          <a:p>
            <a:fld id="{FB7F6C47-B260-4BB6-8230-7D14D5CDE026}" type="datetimeFigureOut">
              <a:rPr lang="en-US" noProof="0" smtClean="0"/>
              <a:t>11/2/2021</a:t>
            </a:fld>
            <a:endParaRPr lang="en-US" noProof="0" dirty="0"/>
          </a:p>
        </p:txBody>
      </p:sp>
      <p:sp>
        <p:nvSpPr>
          <p:cNvPr id="10" name="Footer Placeholder 9">
            <a:extLst>
              <a:ext uri="{FF2B5EF4-FFF2-40B4-BE49-F238E27FC236}">
                <a16:creationId xmlns:a16="http://schemas.microsoft.com/office/drawing/2014/main" id="{EDD26EA8-C9F2-49A7-8F7B-A782D30B827A}"/>
              </a:ext>
            </a:extLst>
          </p:cNvPr>
          <p:cNvSpPr>
            <a:spLocks noGrp="1"/>
          </p:cNvSpPr>
          <p:nvPr>
            <p:ph type="ftr" sz="quarter" idx="15"/>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241DD2E8-07A6-430F-A2FB-E2746C9352D4}"/>
              </a:ext>
            </a:extLst>
          </p:cNvPr>
          <p:cNvSpPr>
            <a:spLocks noGrp="1"/>
          </p:cNvSpPr>
          <p:nvPr>
            <p:ph type="sldNum" sz="quarter" idx="16"/>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54464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8" name="Freeform 6"/>
          <p:cNvSpPr/>
          <p:nvPr/>
        </p:nvSpPr>
        <p:spPr bwMode="ltGray">
          <a:xfrm flipH="1">
            <a:off x="6187414" y="0"/>
            <a:ext cx="6004583"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27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632696" y="359551"/>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hasCustomPrompt="1"/>
          </p:nvPr>
        </p:nvSpPr>
        <p:spPr>
          <a:xfrm>
            <a:off x="451514" y="451513"/>
            <a:ext cx="5553071" cy="5409537"/>
          </a:xfrm>
        </p:spPr>
        <p:txBody>
          <a:bodyPr anchor="t" anchorCtr="0">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54563" y="2222287"/>
            <a:ext cx="5553071" cy="3638764"/>
          </a:xfrm>
          <a:ln>
            <a:gradFill>
              <a:gsLst>
                <a:gs pos="0">
                  <a:schemeClr val="bg2"/>
                </a:gs>
                <a:gs pos="5000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82940641-87D1-48C5-879E-8A5FBA537AFD}"/>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10" name="Footer Placeholder 9">
            <a:extLst>
              <a:ext uri="{FF2B5EF4-FFF2-40B4-BE49-F238E27FC236}">
                <a16:creationId xmlns:a16="http://schemas.microsoft.com/office/drawing/2014/main" id="{DBFA68A8-3A7A-430B-9A66-482C28DC5A76}"/>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96C17F98-4E3F-4327-8CCF-D13C337121A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7031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B2B99B50-4971-48A5-8202-4CC55C7F97A2}"/>
              </a:ext>
            </a:extLst>
          </p:cNvPr>
          <p:cNvSpPr>
            <a:spLocks noGrp="1"/>
          </p:cNvSpPr>
          <p:nvPr>
            <p:ph type="pic" idx="1"/>
          </p:nvPr>
        </p:nvSpPr>
        <p:spPr>
          <a:xfrm>
            <a:off x="6096000" y="0"/>
            <a:ext cx="6096000" cy="6857999"/>
          </a:xfrm>
          <a:custGeom>
            <a:avLst/>
            <a:gdLst>
              <a:gd name="connsiteX0" fmla="*/ 404916 w 6526400"/>
              <a:gd name="connsiteY0" fmla="*/ 0 h 6857999"/>
              <a:gd name="connsiteX1" fmla="*/ 1425163 w 6526400"/>
              <a:gd name="connsiteY1" fmla="*/ 0 h 6857999"/>
              <a:gd name="connsiteX2" fmla="*/ 2955534 w 6526400"/>
              <a:gd name="connsiteY2" fmla="*/ 0 h 6857999"/>
              <a:gd name="connsiteX3" fmla="*/ 6526400 w 6526400"/>
              <a:gd name="connsiteY3" fmla="*/ 0 h 6857999"/>
              <a:gd name="connsiteX4" fmla="*/ 6526400 w 6526400"/>
              <a:gd name="connsiteY4" fmla="*/ 6857999 h 6857999"/>
              <a:gd name="connsiteX5" fmla="*/ 404916 w 6526400"/>
              <a:gd name="connsiteY5" fmla="*/ 6857999 h 6857999"/>
              <a:gd name="connsiteX6" fmla="*/ 377830 w 6526400"/>
              <a:gd name="connsiteY6" fmla="*/ 2463800 h 6857999"/>
              <a:gd name="connsiteX7" fmla="*/ 0 w 6526400"/>
              <a:gd name="connsiteY7" fmla="*/ 2203407 h 6857999"/>
              <a:gd name="connsiteX8" fmla="*/ 391373 w 6526400"/>
              <a:gd name="connsiteY8" fmla="*/ 1854200 h 6857999"/>
              <a:gd name="connsiteX9" fmla="*/ 404916 w 6526400"/>
              <a:gd name="connsiteY9"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26400" h="6857999">
                <a:moveTo>
                  <a:pt x="404916" y="0"/>
                </a:moveTo>
                <a:lnTo>
                  <a:pt x="1425163" y="0"/>
                </a:lnTo>
                <a:lnTo>
                  <a:pt x="2955534" y="0"/>
                </a:lnTo>
                <a:lnTo>
                  <a:pt x="6526400" y="0"/>
                </a:lnTo>
                <a:lnTo>
                  <a:pt x="6526400" y="6857999"/>
                </a:lnTo>
                <a:lnTo>
                  <a:pt x="404916" y="6857999"/>
                </a:lnTo>
                <a:lnTo>
                  <a:pt x="377830" y="2463800"/>
                </a:lnTo>
                <a:lnTo>
                  <a:pt x="0" y="2203407"/>
                </a:lnTo>
                <a:lnTo>
                  <a:pt x="391373" y="1854200"/>
                </a:lnTo>
                <a:cubicBezTo>
                  <a:pt x="395887" y="1282700"/>
                  <a:pt x="400402" y="571500"/>
                  <a:pt x="404916" y="0"/>
                </a:cubicBezTo>
                <a:close/>
              </a:path>
            </a:pathLst>
          </a:custGeom>
          <a:ln/>
          <a:effectLst>
            <a:innerShdw blurRad="63500" dist="50800" dir="2700000">
              <a:prstClr val="black">
                <a:alpha val="50000"/>
              </a:prstClr>
            </a:innerShdw>
          </a:effectLst>
        </p:spPr>
        <p:style>
          <a:lnRef idx="1">
            <a:schemeClr val="accent1"/>
          </a:lnRef>
          <a:fillRef idx="3">
            <a:schemeClr val="accent1"/>
          </a:fillRef>
          <a:effectRef idx="2">
            <a:schemeClr val="accent1"/>
          </a:effectRef>
          <a:fontRef idx="minor">
            <a:schemeClr val="lt1"/>
          </a:fontRef>
        </p:style>
        <p:txBody>
          <a:bodyPr wrap="square">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590396" y="311813"/>
            <a:ext cx="5334448" cy="1453488"/>
          </a:xfrm>
          <a:effectLst/>
        </p:spPr>
        <p:txBody>
          <a:bodyPr anchor="b">
            <a:normAutofit/>
          </a:bodyPr>
          <a:lstStyle>
            <a:lvl1pPr algn="l">
              <a:defRPr sz="4000" b="0">
                <a:ln>
                  <a:noFill/>
                </a:ln>
                <a:solidFill>
                  <a:schemeClr val="tx1"/>
                </a:solidFill>
                <a:effectLst/>
              </a:defRPr>
            </a:lvl1pPr>
          </a:lstStyle>
          <a:p>
            <a:r>
              <a:rPr lang="en-US"/>
              <a:t>Click to edit Master title style</a:t>
            </a:r>
            <a:endParaRPr lang="en-US" dirty="0"/>
          </a:p>
        </p:txBody>
      </p:sp>
      <p:sp>
        <p:nvSpPr>
          <p:cNvPr id="12" name="Text Placeholder 3">
            <a:extLst>
              <a:ext uri="{FF2B5EF4-FFF2-40B4-BE49-F238E27FC236}">
                <a16:creationId xmlns:a16="http://schemas.microsoft.com/office/drawing/2014/main" id="{EB4FB892-38DF-40F9-B034-BC1E61FC6BF0}"/>
              </a:ext>
            </a:extLst>
          </p:cNvPr>
          <p:cNvSpPr>
            <a:spLocks noGrp="1"/>
          </p:cNvSpPr>
          <p:nvPr>
            <p:ph type="body" sz="half" idx="2"/>
          </p:nvPr>
        </p:nvSpPr>
        <p:spPr>
          <a:xfrm>
            <a:off x="590396" y="2057400"/>
            <a:ext cx="5334448" cy="3811588"/>
          </a:xfrm>
        </p:spPr>
        <p:txBody>
          <a:bodyPr anchor="t">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Date Placeholder 2">
            <a:extLst>
              <a:ext uri="{FF2B5EF4-FFF2-40B4-BE49-F238E27FC236}">
                <a16:creationId xmlns:a16="http://schemas.microsoft.com/office/drawing/2014/main" id="{5829ED24-3C5F-4326-A304-DBDBA6CE7E1A}"/>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4" name="Footer Placeholder 3">
            <a:extLst>
              <a:ext uri="{FF2B5EF4-FFF2-40B4-BE49-F238E27FC236}">
                <a16:creationId xmlns:a16="http://schemas.microsoft.com/office/drawing/2014/main" id="{BF532AEE-3AAE-4FBF-969F-8A364CE8AEB6}"/>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6717C1A8-7DBE-4E24-BCA1-D820D780B9C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9730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Title and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hasCustomPrompt="1"/>
          </p:nvPr>
        </p:nvSpPr>
        <p:spPr>
          <a:xfrm>
            <a:off x="810001" y="2222287"/>
            <a:ext cx="10571998" cy="3638764"/>
          </a:xfrm>
        </p:spPr>
        <p:txBody>
          <a:bodyPr>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20466CE2-DFEE-46B8-AFB2-817272E3B703}"/>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9" name="Footer Placeholder 8">
            <a:extLst>
              <a:ext uri="{FF2B5EF4-FFF2-40B4-BE49-F238E27FC236}">
                <a16:creationId xmlns:a16="http://schemas.microsoft.com/office/drawing/2014/main" id="{27E9A94A-136A-4208-8F98-012BDAC1A23C}"/>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81459C8B-DA0F-4808-A642-40471D1D2C96}"/>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33768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489884"/>
            <a:ext cx="10561418" cy="1426004"/>
          </a:xfrm>
        </p:spPr>
        <p:txBody>
          <a:bodyPr anchor="ctr" anchorCtr="0">
            <a:normAutofit/>
          </a:bodyPr>
          <a:lstStyle>
            <a:lvl1pPr algn="ctr">
              <a:defRPr sz="4000" b="0">
                <a:ln>
                  <a:noFill/>
                </a:ln>
                <a:solidFill>
                  <a:schemeClr val="tx1"/>
                </a:solidFill>
                <a:latin typeface="+mj-lt"/>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EC1FEB3F-0898-4AE0-B8C4-970BF80A3766}"/>
              </a:ext>
            </a:extLst>
          </p:cNvPr>
          <p:cNvSpPr>
            <a:spLocks noGrp="1"/>
          </p:cNvSpPr>
          <p:nvPr>
            <p:ph sz="quarter" idx="14"/>
          </p:nvPr>
        </p:nvSpPr>
        <p:spPr bwMode="ltGray">
          <a:xfrm>
            <a:off x="-5291" y="-57584"/>
            <a:ext cx="12192000" cy="4851400"/>
          </a:xfrm>
          <a:custGeom>
            <a:avLst/>
            <a:gdLst>
              <a:gd name="connsiteX0" fmla="*/ 0 w 10561638"/>
              <a:gd name="connsiteY0" fmla="*/ 0 h 3937000"/>
              <a:gd name="connsiteX1" fmla="*/ 1760273 w 10561638"/>
              <a:gd name="connsiteY1" fmla="*/ 0 h 3937000"/>
              <a:gd name="connsiteX2" fmla="*/ 1760273 w 10561638"/>
              <a:gd name="connsiteY2" fmla="*/ 0 h 3937000"/>
              <a:gd name="connsiteX3" fmla="*/ 4400683 w 10561638"/>
              <a:gd name="connsiteY3" fmla="*/ 0 h 3937000"/>
              <a:gd name="connsiteX4" fmla="*/ 10561638 w 10561638"/>
              <a:gd name="connsiteY4" fmla="*/ 0 h 3937000"/>
              <a:gd name="connsiteX5" fmla="*/ 10561638 w 10561638"/>
              <a:gd name="connsiteY5" fmla="*/ 2296583 h 3937000"/>
              <a:gd name="connsiteX6" fmla="*/ 10561638 w 10561638"/>
              <a:gd name="connsiteY6" fmla="*/ 2296583 h 3937000"/>
              <a:gd name="connsiteX7" fmla="*/ 10561638 w 10561638"/>
              <a:gd name="connsiteY7" fmla="*/ 3280833 h 3937000"/>
              <a:gd name="connsiteX8" fmla="*/ 10561638 w 10561638"/>
              <a:gd name="connsiteY8" fmla="*/ 3937000 h 3937000"/>
              <a:gd name="connsiteX9" fmla="*/ 4400683 w 10561638"/>
              <a:gd name="connsiteY9" fmla="*/ 3937000 h 3937000"/>
              <a:gd name="connsiteX10" fmla="*/ 2077263 w 10561638"/>
              <a:gd name="connsiteY10" fmla="*/ 4251330 h 3937000"/>
              <a:gd name="connsiteX11" fmla="*/ 1760273 w 10561638"/>
              <a:gd name="connsiteY11" fmla="*/ 3937000 h 3937000"/>
              <a:gd name="connsiteX12" fmla="*/ 0 w 10561638"/>
              <a:gd name="connsiteY12" fmla="*/ 3937000 h 3937000"/>
              <a:gd name="connsiteX13" fmla="*/ 0 w 10561638"/>
              <a:gd name="connsiteY13" fmla="*/ 3280833 h 3937000"/>
              <a:gd name="connsiteX14" fmla="*/ 0 w 10561638"/>
              <a:gd name="connsiteY14" fmla="*/ 2296583 h 3937000"/>
              <a:gd name="connsiteX15" fmla="*/ 0 w 10561638"/>
              <a:gd name="connsiteY15" fmla="*/ 2296583 h 3937000"/>
              <a:gd name="connsiteX16" fmla="*/ 0 w 10561638"/>
              <a:gd name="connsiteY16" fmla="*/ 0 h 393700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482983 w 10561638"/>
              <a:gd name="connsiteY9" fmla="*/ 39751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878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624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243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638" h="4251330">
                <a:moveTo>
                  <a:pt x="0" y="0"/>
                </a:moveTo>
                <a:lnTo>
                  <a:pt x="1760273" y="0"/>
                </a:lnTo>
                <a:lnTo>
                  <a:pt x="1760273" y="0"/>
                </a:lnTo>
                <a:lnTo>
                  <a:pt x="4400683" y="0"/>
                </a:lnTo>
                <a:lnTo>
                  <a:pt x="10561638" y="0"/>
                </a:lnTo>
                <a:lnTo>
                  <a:pt x="10561638" y="2296583"/>
                </a:lnTo>
                <a:lnTo>
                  <a:pt x="10561638" y="2296583"/>
                </a:lnTo>
                <a:lnTo>
                  <a:pt x="10561638" y="3280833"/>
                </a:lnTo>
                <a:lnTo>
                  <a:pt x="10561638" y="3937000"/>
                </a:lnTo>
                <a:lnTo>
                  <a:pt x="2343283" y="3924300"/>
                </a:lnTo>
                <a:lnTo>
                  <a:pt x="2077263" y="4251330"/>
                </a:lnTo>
                <a:lnTo>
                  <a:pt x="1760273" y="3937000"/>
                </a:lnTo>
                <a:lnTo>
                  <a:pt x="0" y="3937000"/>
                </a:lnTo>
                <a:lnTo>
                  <a:pt x="0" y="3280833"/>
                </a:lnTo>
                <a:lnTo>
                  <a:pt x="0" y="2296583"/>
                </a:lnTo>
                <a:lnTo>
                  <a:pt x="0" y="2296583"/>
                </a:lnTo>
                <a:lnTo>
                  <a:pt x="0" y="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effectLst>
            <a:innerShdw blurRad="63500" dist="50800" dir="5400000">
              <a:prstClr val="black">
                <a:alpha val="50000"/>
              </a:prstClr>
            </a:innerShdw>
          </a:effectLst>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1FE71A4-2AD7-44A1-9075-3AB1A226C1C2}"/>
              </a:ext>
            </a:extLst>
          </p:cNvPr>
          <p:cNvSpPr>
            <a:spLocks noGrp="1"/>
          </p:cNvSpPr>
          <p:nvPr>
            <p:ph type="dt" sz="half" idx="15"/>
          </p:nvPr>
        </p:nvSpPr>
        <p:spPr/>
        <p:txBody>
          <a:bodyPr/>
          <a:lstStyle/>
          <a:p>
            <a:fld id="{FB7F6C47-B260-4BB6-8230-7D14D5CDE026}" type="datetimeFigureOut">
              <a:rPr lang="en-US" noProof="0" smtClean="0"/>
              <a:t>11/2/2021</a:t>
            </a:fld>
            <a:endParaRPr lang="en-US" noProof="0" dirty="0"/>
          </a:p>
        </p:txBody>
      </p:sp>
      <p:sp>
        <p:nvSpPr>
          <p:cNvPr id="4" name="Footer Placeholder 3">
            <a:extLst>
              <a:ext uri="{FF2B5EF4-FFF2-40B4-BE49-F238E27FC236}">
                <a16:creationId xmlns:a16="http://schemas.microsoft.com/office/drawing/2014/main" id="{0F5F74D3-28C0-4AA1-8508-75D32DA3C2A0}"/>
              </a:ext>
            </a:extLst>
          </p:cNvPr>
          <p:cNvSpPr>
            <a:spLocks noGrp="1"/>
          </p:cNvSpPr>
          <p:nvPr>
            <p:ph type="ftr" sz="quarter" idx="16"/>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77D83112-B341-46D2-8B30-46DBC3DAE35A}"/>
              </a:ext>
            </a:extLst>
          </p:cNvPr>
          <p:cNvSpPr>
            <a:spLocks noGrp="1"/>
          </p:cNvSpPr>
          <p:nvPr>
            <p:ph type="sldNum" sz="quarter" idx="17"/>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31117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nchor="ctr" anchorCtr="0"/>
          <a:lstStyle>
            <a:lvl1pPr>
              <a:defRPr b="0"/>
            </a:lvl1p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913A633-0BBE-491F-94FD-A319FC7D2B1A}"/>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8" name="Footer Placeholder 7">
            <a:extLst>
              <a:ext uri="{FF2B5EF4-FFF2-40B4-BE49-F238E27FC236}">
                <a16:creationId xmlns:a16="http://schemas.microsoft.com/office/drawing/2014/main" id="{9916FEDE-3F7F-4F2C-A341-BDA56AA7C2AC}"/>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0C1EE25F-3E3B-45D3-B259-498E69BF2D67}"/>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240281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ltGray">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606669"/>
            <a:ext cx="10561418" cy="3813527"/>
          </a:xfrm>
        </p:spPr>
        <p:txBody>
          <a:bodyPr anchor="ctr" anchorCtr="0"/>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ctr" anchorCtr="0">
            <a:noAutofit/>
          </a:bodyPr>
          <a:lstStyle>
            <a:lvl1pPr marL="0" indent="0" algn="r">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6">
            <a:extLst>
              <a:ext uri="{FF2B5EF4-FFF2-40B4-BE49-F238E27FC236}">
                <a16:creationId xmlns:a16="http://schemas.microsoft.com/office/drawing/2014/main" id="{D4F5D18E-4241-429D-BEDB-6A7415C52F3D}"/>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8" name="Footer Placeholder 7">
            <a:extLst>
              <a:ext uri="{FF2B5EF4-FFF2-40B4-BE49-F238E27FC236}">
                <a16:creationId xmlns:a16="http://schemas.microsoft.com/office/drawing/2014/main" id="{7F5CFD55-6AD5-4B7E-AC33-483174EF1EBD}"/>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14D43F5-DCFF-4B29-AC19-0BF28605BA8B}"/>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576405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10">
            <a:extLst>
              <a:ext uri="{FF2B5EF4-FFF2-40B4-BE49-F238E27FC236}">
                <a16:creationId xmlns:a16="http://schemas.microsoft.com/office/drawing/2014/main" id="{B3473E37-6504-470F-92FA-792C3ACA4FEC}"/>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12" name="Footer Placeholder 11">
            <a:extLst>
              <a:ext uri="{FF2B5EF4-FFF2-40B4-BE49-F238E27FC236}">
                <a16:creationId xmlns:a16="http://schemas.microsoft.com/office/drawing/2014/main" id="{7523DE74-18E2-4EF3-A1FC-8A32CCFE2666}"/>
              </a:ext>
            </a:extLst>
          </p:cNvPr>
          <p:cNvSpPr>
            <a:spLocks noGrp="1"/>
          </p:cNvSpPr>
          <p:nvPr>
            <p:ph type="ftr" sz="quarter" idx="11"/>
          </p:nvPr>
        </p:nvSpPr>
        <p:spPr/>
        <p:txBody>
          <a:bodyPr/>
          <a:lstStyle/>
          <a:p>
            <a:r>
              <a:rPr lang="en-US" noProof="0" dirty="0"/>
              <a:t>Add a footer</a:t>
            </a:r>
          </a:p>
        </p:txBody>
      </p:sp>
      <p:sp>
        <p:nvSpPr>
          <p:cNvPr id="13" name="Slide Number Placeholder 12">
            <a:extLst>
              <a:ext uri="{FF2B5EF4-FFF2-40B4-BE49-F238E27FC236}">
                <a16:creationId xmlns:a16="http://schemas.microsoft.com/office/drawing/2014/main" id="{51B4AF82-5505-4A7E-AA81-139F21451D9A}"/>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550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noProof="0"/>
              <a:t>Click to edit Master title style</a:t>
            </a:r>
          </a:p>
        </p:txBody>
      </p:sp>
      <p:sp>
        <p:nvSpPr>
          <p:cNvPr id="7" name="Date Placeholder 6">
            <a:extLst>
              <a:ext uri="{FF2B5EF4-FFF2-40B4-BE49-F238E27FC236}">
                <a16:creationId xmlns:a16="http://schemas.microsoft.com/office/drawing/2014/main" id="{93AF03C3-E3F3-4845-8D9E-9BD2A676707E}"/>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8" name="Footer Placeholder 7">
            <a:extLst>
              <a:ext uri="{FF2B5EF4-FFF2-40B4-BE49-F238E27FC236}">
                <a16:creationId xmlns:a16="http://schemas.microsoft.com/office/drawing/2014/main" id="{DB9C7230-29FF-42F2-A662-1BC1D19C5003}"/>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99EBD02D-5A68-4A14-892F-DE4953F2E3DD}"/>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898126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76D14D8-4D13-4DFE-938B-B710F891BBA2}"/>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6" name="Footer Placeholder 5">
            <a:extLst>
              <a:ext uri="{FF2B5EF4-FFF2-40B4-BE49-F238E27FC236}">
                <a16:creationId xmlns:a16="http://schemas.microsoft.com/office/drawing/2014/main" id="{6864B8A5-6021-4208-A587-B45576E66D48}"/>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3C96ABC-E632-4853-B7CC-A2FB4B7CF144}"/>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40365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ltGray">
          <a:xfrm>
            <a:off x="1073151" y="446087"/>
            <a:ext cx="3547533" cy="2838449"/>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ffectLst>
            <a:innerShdw blurRad="114300">
              <a:prstClr val="black"/>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2576512"/>
          </a:xfrm>
        </p:spPr>
        <p:txBody>
          <a:bodyPr anchor="ctr" anchorCtr="0"/>
          <a:lstStyle>
            <a:lvl1pPr algn="l">
              <a:defRPr sz="4000" b="0"/>
            </a:lvl1pPr>
          </a:lstStyle>
          <a:p>
            <a:r>
              <a:rPr lang="en-US" noProof="0"/>
              <a:t>Click to edit Master title style</a:t>
            </a:r>
          </a:p>
        </p:txBody>
      </p:sp>
      <p:sp>
        <p:nvSpPr>
          <p:cNvPr id="3" name="Content Placeholder 2"/>
          <p:cNvSpPr>
            <a:spLocks noGrp="1"/>
          </p:cNvSpPr>
          <p:nvPr>
            <p:ph idx="1" hasCustomPrompt="1"/>
          </p:nvPr>
        </p:nvSpPr>
        <p:spPr>
          <a:xfrm>
            <a:off x="4855633" y="446088"/>
            <a:ext cx="6252633" cy="5414963"/>
          </a:xfrm>
        </p:spPr>
        <p:txBody>
          <a:bodyP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hasCustomPrompt="1"/>
          </p:nvPr>
        </p:nvSpPr>
        <p:spPr>
          <a:xfrm>
            <a:off x="1073151" y="3022600"/>
            <a:ext cx="3547533" cy="2838449"/>
          </a:xfrm>
        </p:spPr>
        <p:txBody>
          <a:bodyPr>
            <a:normAutofit/>
          </a:bodyPr>
          <a:lstStyle>
            <a:lvl1pPr marL="0" indent="0">
              <a:buNone/>
              <a:defRPr sz="2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8" name="Date Placeholder 7">
            <a:extLst>
              <a:ext uri="{FF2B5EF4-FFF2-40B4-BE49-F238E27FC236}">
                <a16:creationId xmlns:a16="http://schemas.microsoft.com/office/drawing/2014/main" id="{CBF97433-9C09-4B71-A1E0-24F75011D99C}"/>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9" name="Footer Placeholder 8">
            <a:extLst>
              <a:ext uri="{FF2B5EF4-FFF2-40B4-BE49-F238E27FC236}">
                <a16:creationId xmlns:a16="http://schemas.microsoft.com/office/drawing/2014/main" id="{46EDA271-FE91-46E6-ABB5-0A3AD2448B21}"/>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C44DCFF3-B944-4C24-A12C-689D1FF794E8}"/>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05611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ltGray">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ctr" anchorCtr="0"/>
          <a:lstStyle>
            <a:lvl1pPr algn="l">
              <a:defRPr sz="4000" b="0" cap="none"/>
            </a:lvl1pPr>
          </a:lstStyle>
          <a:p>
            <a:r>
              <a:rPr lang="en-US" noProof="0"/>
              <a:t>Click to edit Master title style</a:t>
            </a:r>
          </a:p>
        </p:txBody>
      </p:sp>
      <p:sp>
        <p:nvSpPr>
          <p:cNvPr id="3" name="Text Placeholder 2"/>
          <p:cNvSpPr>
            <a:spLocks noGrp="1"/>
          </p:cNvSpPr>
          <p:nvPr>
            <p:ph type="body" idx="1" hasCustomPrompt="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9" name="Text Placeholder 5"/>
          <p:cNvSpPr>
            <a:spLocks noGrp="1"/>
          </p:cNvSpPr>
          <p:nvPr>
            <p:ph type="body" sz="quarter" idx="16" hasCustomPrompt="1"/>
          </p:nvPr>
        </p:nvSpPr>
        <p:spPr>
          <a:xfrm>
            <a:off x="7574642" y="1081456"/>
            <a:ext cx="3810001" cy="4075465"/>
          </a:xfrm>
        </p:spPr>
        <p:txBody>
          <a:bodyPr anchor="t" anchorCtr="0">
            <a:normAutofit/>
          </a:bodyPr>
          <a:lstStyle>
            <a:lvl1pPr marL="0" indent="0" algn="l">
              <a:buFontTx/>
              <a:buNone/>
              <a:defRPr sz="2800"/>
            </a:lvl1pPr>
          </a:lstStyle>
          <a:p>
            <a:pPr lvl="0"/>
            <a:r>
              <a:rPr lang="en-US" noProof="0"/>
              <a:t>Edit Master text styles</a:t>
            </a:r>
          </a:p>
        </p:txBody>
      </p:sp>
      <p:sp>
        <p:nvSpPr>
          <p:cNvPr id="7" name="Date Placeholder 6">
            <a:extLst>
              <a:ext uri="{FF2B5EF4-FFF2-40B4-BE49-F238E27FC236}">
                <a16:creationId xmlns:a16="http://schemas.microsoft.com/office/drawing/2014/main" id="{7964F81E-11BA-4BB3-AC2C-0A729DC676E6}"/>
              </a:ext>
            </a:extLst>
          </p:cNvPr>
          <p:cNvSpPr>
            <a:spLocks noGrp="1"/>
          </p:cNvSpPr>
          <p:nvPr>
            <p:ph type="dt" sz="half" idx="17"/>
          </p:nvPr>
        </p:nvSpPr>
        <p:spPr/>
        <p:txBody>
          <a:bodyPr/>
          <a:lstStyle/>
          <a:p>
            <a:fld id="{FB7F6C47-B260-4BB6-8230-7D14D5CDE026}" type="datetimeFigureOut">
              <a:rPr lang="en-US" noProof="0" smtClean="0"/>
              <a:t>11/2/2021</a:t>
            </a:fld>
            <a:endParaRPr lang="en-US" noProof="0" dirty="0"/>
          </a:p>
        </p:txBody>
      </p:sp>
      <p:sp>
        <p:nvSpPr>
          <p:cNvPr id="10" name="Footer Placeholder 9">
            <a:extLst>
              <a:ext uri="{FF2B5EF4-FFF2-40B4-BE49-F238E27FC236}">
                <a16:creationId xmlns:a16="http://schemas.microsoft.com/office/drawing/2014/main" id="{F93A4488-E8DE-4FEB-88F9-B37F95CC838A}"/>
              </a:ext>
            </a:extLst>
          </p:cNvPr>
          <p:cNvSpPr>
            <a:spLocks noGrp="1"/>
          </p:cNvSpPr>
          <p:nvPr>
            <p:ph type="ftr" sz="quarter" idx="18"/>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DF909D08-1E53-42D5-954B-F61B5083645D}"/>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1409645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ltGray">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nchor="ctr" anchorCtr="0"/>
          <a:lstStyle>
            <a:lvl1pPr algn="l">
              <a:defRPr sz="4000" b="0"/>
            </a:lvl1pPr>
          </a:lstStyle>
          <a:p>
            <a:r>
              <a:rPr lang="en-US" noProof="0"/>
              <a:t>Click to edit Master title style</a:t>
            </a:r>
          </a:p>
        </p:txBody>
      </p:sp>
      <p:sp>
        <p:nvSpPr>
          <p:cNvPr id="6" name="Text Placeholder 5"/>
          <p:cNvSpPr>
            <a:spLocks noGrp="1"/>
          </p:cNvSpPr>
          <p:nvPr>
            <p:ph type="body" sz="quarter" idx="16" hasCustomPrompt="1"/>
          </p:nvPr>
        </p:nvSpPr>
        <p:spPr>
          <a:xfrm>
            <a:off x="6156000" y="2286000"/>
            <a:ext cx="4880300" cy="2295525"/>
          </a:xfrm>
        </p:spPr>
        <p:txBody>
          <a:bodyPr anchor="ctr" anchorCtr="0">
            <a:normAutofit/>
          </a:bodyPr>
          <a:lstStyle>
            <a:lvl1pPr marL="0" indent="0" algn="ctr">
              <a:buFontTx/>
              <a:buNone/>
              <a:defRPr sz="2800"/>
            </a:lvl1pPr>
          </a:lstStyle>
          <a:p>
            <a:pPr lvl="0"/>
            <a:r>
              <a:rPr lang="en-US" noProof="0"/>
              <a:t>Edit Master text styles</a:t>
            </a:r>
          </a:p>
        </p:txBody>
      </p:sp>
      <p:sp>
        <p:nvSpPr>
          <p:cNvPr id="5" name="Date Placeholder 4">
            <a:extLst>
              <a:ext uri="{FF2B5EF4-FFF2-40B4-BE49-F238E27FC236}">
                <a16:creationId xmlns:a16="http://schemas.microsoft.com/office/drawing/2014/main" id="{52142ECB-4FB1-4B01-80F3-04208C781B16}"/>
              </a:ext>
            </a:extLst>
          </p:cNvPr>
          <p:cNvSpPr>
            <a:spLocks noGrp="1"/>
          </p:cNvSpPr>
          <p:nvPr>
            <p:ph type="dt" sz="half" idx="17"/>
          </p:nvPr>
        </p:nvSpPr>
        <p:spPr/>
        <p:txBody>
          <a:bodyPr/>
          <a:lstStyle/>
          <a:p>
            <a:fld id="{FB7F6C47-B260-4BB6-8230-7D14D5CDE026}" type="datetimeFigureOut">
              <a:rPr lang="en-US" noProof="0" smtClean="0"/>
              <a:t>11/2/2021</a:t>
            </a:fld>
            <a:endParaRPr lang="en-US" noProof="0" dirty="0"/>
          </a:p>
        </p:txBody>
      </p:sp>
      <p:sp>
        <p:nvSpPr>
          <p:cNvPr id="7" name="Footer Placeholder 6">
            <a:extLst>
              <a:ext uri="{FF2B5EF4-FFF2-40B4-BE49-F238E27FC236}">
                <a16:creationId xmlns:a16="http://schemas.microsoft.com/office/drawing/2014/main" id="{776F215A-F354-440E-A263-A920F5950831}"/>
              </a:ext>
            </a:extLst>
          </p:cNvPr>
          <p:cNvSpPr>
            <a:spLocks noGrp="1"/>
          </p:cNvSpPr>
          <p:nvPr>
            <p:ph type="ftr" sz="quarter" idx="18"/>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E90FC50C-9C02-4BD6-9CBE-6880E1297783}"/>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6846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ltGray">
          <a:xfrm>
            <a:off x="7669651" y="0"/>
            <a:ext cx="4522349" cy="5861051"/>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ffectLst>
            <a:innerShdw blurRad="63500" dist="50800" dir="81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3754460" cy="5134798"/>
          </a:xfrm>
        </p:spPr>
        <p:txBody>
          <a:bodyPr vert="horz" anchor="ctr" anchorCtr="1"/>
          <a:lstStyle>
            <a:lvl1pPr algn="l">
              <a:defRPr b="0"/>
            </a:lvl1pPr>
          </a:lstStyle>
          <a:p>
            <a:r>
              <a:rPr lang="en-US" noProof="0"/>
              <a:t>Click to edit Master title style</a:t>
            </a:r>
          </a:p>
        </p:txBody>
      </p:sp>
      <p:sp>
        <p:nvSpPr>
          <p:cNvPr id="3" name="Vertical Text Placeholder 2"/>
          <p:cNvSpPr>
            <a:spLocks noGrp="1"/>
          </p:cNvSpPr>
          <p:nvPr>
            <p:ph type="body" orient="vert" idx="1" hasCustomPrompt="1"/>
          </p:nvPr>
        </p:nvSpPr>
        <p:spPr>
          <a:xfrm>
            <a:off x="810001" y="446089"/>
            <a:ext cx="6611540" cy="5414962"/>
          </a:xfrm>
        </p:spPr>
        <p:txBody>
          <a:bodyPr vert="horz" anchor="ctr" anchorCtr="1"/>
          <a:lstStyle>
            <a:lvl1pPr algn="ctr">
              <a:defRPr/>
            </a:lvl1pPr>
            <a:lvl2pPr algn="ctr">
              <a:defRPr/>
            </a:lvl2pPr>
            <a:lvl3pPr algn="ctr">
              <a:defRPr/>
            </a:lvl3pPr>
            <a:lvl4pPr algn="ctr">
              <a:defRPr/>
            </a:lvl4pPr>
            <a:lvl5pPr algn="ct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9D7128B4-F868-4384-A8AA-473DA3516902}"/>
              </a:ext>
            </a:extLst>
          </p:cNvPr>
          <p:cNvSpPr>
            <a:spLocks noGrp="1"/>
          </p:cNvSpPr>
          <p:nvPr>
            <p:ph type="dt" sz="half" idx="10"/>
          </p:nvPr>
        </p:nvSpPr>
        <p:spPr/>
        <p:txBody>
          <a:bodyPr/>
          <a:lstStyle/>
          <a:p>
            <a:fld id="{FB7F6C47-B260-4BB6-8230-7D14D5CDE026}" type="datetimeFigureOut">
              <a:rPr lang="en-US" noProof="0" smtClean="0"/>
              <a:t>11/2/2021</a:t>
            </a:fld>
            <a:endParaRPr lang="en-US" noProof="0" dirty="0"/>
          </a:p>
        </p:txBody>
      </p:sp>
      <p:sp>
        <p:nvSpPr>
          <p:cNvPr id="8" name="Footer Placeholder 7">
            <a:extLst>
              <a:ext uri="{FF2B5EF4-FFF2-40B4-BE49-F238E27FC236}">
                <a16:creationId xmlns:a16="http://schemas.microsoft.com/office/drawing/2014/main" id="{84FF940D-9281-4C2A-BA62-E5854A11F99B}"/>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FB1454F-842C-4F51-A7E7-0335B2FB16F1}"/>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83694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ctr" anchorCtr="0">
            <a:noAutofit/>
          </a:bodyPr>
          <a:lstStyle/>
          <a:p>
            <a:r>
              <a:rPr lang="en-US" noProof="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r>
              <a:rPr lang="en-US" noProof="0" dirty="0"/>
              <a:t>Add a footer</a:t>
            </a:r>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FB7F6C47-B260-4BB6-8230-7D14D5CDE026}" type="datetimeFigureOut">
              <a:rPr lang="en-US" noProof="0" smtClean="0"/>
              <a:t>11/2/2021</a:t>
            </a:fld>
            <a:endParaRPr lang="en-US" noProof="0"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9481523"/>
      </p:ext>
    </p:extLst>
  </p:cSld>
  <p:clrMap bg1="lt1" tx1="dk1" bg2="lt2" tx2="dk2" accent1="accent1" accent2="accent2" accent3="accent3" accent4="accent4" accent5="accent5" accent6="accent6" hlink="hlink" folHlink="folHlink"/>
  <p:sldLayoutIdLst>
    <p:sldLayoutId id="2147483673" r:id="rId1"/>
    <p:sldLayoutId id="2147483676" r:id="rId2"/>
    <p:sldLayoutId id="2147483687" r:id="rId3"/>
    <p:sldLayoutId id="2147483688" r:id="rId4"/>
    <p:sldLayoutId id="2147483689" r:id="rId5"/>
    <p:sldLayoutId id="2147483681" r:id="rId6"/>
    <p:sldLayoutId id="2147483690" r:id="rId7"/>
    <p:sldLayoutId id="2147483682" r:id="rId8"/>
    <p:sldLayoutId id="2147483674" r:id="rId9"/>
    <p:sldLayoutId id="2147483675" r:id="rId10"/>
    <p:sldLayoutId id="2147483677" r:id="rId11"/>
    <p:sldLayoutId id="2147483678" r:id="rId12"/>
    <p:sldLayoutId id="2147483679" r:id="rId13"/>
    <p:sldLayoutId id="2147483680" r:id="rId14"/>
    <p:sldLayoutId id="2147483683" r:id="rId15"/>
    <p:sldLayoutId id="2147483684" r:id="rId16"/>
    <p:sldLayoutId id="2147483686" r:id="rId17"/>
  </p:sldLayoutIdLst>
  <p:txStyles>
    <p:titleStyle>
      <a:lvl1pPr algn="l" defTabSz="457200" rtl="0" eaLnBrk="1" latinLnBrk="0" hangingPunct="1">
        <a:spcBef>
          <a:spcPct val="0"/>
        </a:spcBef>
        <a:buNone/>
        <a:defRPr sz="4000" b="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SzPct val="80000"/>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SzPct val="80000"/>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SzPct val="80000"/>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bwMode="grayWhite">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37BC-7D91-4F83-845D-70080D7DD6FC}"/>
              </a:ext>
            </a:extLst>
          </p:cNvPr>
          <p:cNvSpPr>
            <a:spLocks noGrp="1"/>
          </p:cNvSpPr>
          <p:nvPr>
            <p:ph type="ctrTitle"/>
          </p:nvPr>
        </p:nvSpPr>
        <p:spPr bwMode="black"/>
        <p:txBody>
          <a:bodyPr/>
          <a:lstStyle/>
          <a:p>
            <a:r>
              <a:rPr lang="en-US" b="0" dirty="0"/>
              <a:t>Moral Injury</a:t>
            </a:r>
          </a:p>
        </p:txBody>
      </p:sp>
      <p:sp>
        <p:nvSpPr>
          <p:cNvPr id="3" name="Subtitle 2">
            <a:extLst>
              <a:ext uri="{FF2B5EF4-FFF2-40B4-BE49-F238E27FC236}">
                <a16:creationId xmlns:a16="http://schemas.microsoft.com/office/drawing/2014/main" id="{59E5DACC-1D74-41AD-B036-C015472B948F}"/>
              </a:ext>
            </a:extLst>
          </p:cNvPr>
          <p:cNvSpPr>
            <a:spLocks noGrp="1"/>
          </p:cNvSpPr>
          <p:nvPr>
            <p:ph type="subTitle" idx="1"/>
          </p:nvPr>
        </p:nvSpPr>
        <p:spPr>
          <a:xfrm>
            <a:off x="810000" y="5280846"/>
            <a:ext cx="10677149" cy="1019941"/>
          </a:xfrm>
        </p:spPr>
        <p:txBody>
          <a:bodyPr>
            <a:noAutofit/>
          </a:bodyPr>
          <a:lstStyle/>
          <a:p>
            <a:r>
              <a:rPr lang="en-US" sz="3200" dirty="0"/>
              <a:t>Damage to the ‘soul’</a:t>
            </a:r>
          </a:p>
        </p:txBody>
      </p:sp>
    </p:spTree>
    <p:extLst>
      <p:ext uri="{BB962C8B-B14F-4D97-AF65-F5344CB8AC3E}">
        <p14:creationId xmlns:p14="http://schemas.microsoft.com/office/powerpoint/2010/main" val="1613975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Please believe me</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418925" y="2431035"/>
            <a:ext cx="7963073" cy="3747328"/>
          </a:xfrm>
        </p:spPr>
      </p:pic>
    </p:spTree>
    <p:extLst>
      <p:ext uri="{BB962C8B-B14F-4D97-AF65-F5344CB8AC3E}">
        <p14:creationId xmlns:p14="http://schemas.microsoft.com/office/powerpoint/2010/main" val="1171822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B58F-1CF7-41B5-BF70-710D7AC7941C}"/>
              </a:ext>
            </a:extLst>
          </p:cNvPr>
          <p:cNvSpPr>
            <a:spLocks noGrp="1"/>
          </p:cNvSpPr>
          <p:nvPr>
            <p:ph type="title"/>
          </p:nvPr>
        </p:nvSpPr>
        <p:spPr>
          <a:xfrm>
            <a:off x="292894" y="447188"/>
            <a:ext cx="11651456" cy="970450"/>
          </a:xfrm>
        </p:spPr>
        <p:txBody>
          <a:bodyPr/>
          <a:lstStyle/>
          <a:p>
            <a:r>
              <a:rPr lang="en-US" sz="3600" dirty="0"/>
              <a:t>Defining Qualities of Post Traumatic Stress Disorder:</a:t>
            </a:r>
          </a:p>
        </p:txBody>
      </p:sp>
      <p:sp>
        <p:nvSpPr>
          <p:cNvPr id="3" name="Content Placeholder 2">
            <a:extLst>
              <a:ext uri="{FF2B5EF4-FFF2-40B4-BE49-F238E27FC236}">
                <a16:creationId xmlns:a16="http://schemas.microsoft.com/office/drawing/2014/main" id="{F3FF1311-DD92-45BA-B10F-C1A324C27B55}"/>
              </a:ext>
            </a:extLst>
          </p:cNvPr>
          <p:cNvSpPr>
            <a:spLocks noGrp="1"/>
          </p:cNvSpPr>
          <p:nvPr>
            <p:ph sz="half" idx="4294967295"/>
          </p:nvPr>
        </p:nvSpPr>
        <p:spPr>
          <a:xfrm>
            <a:off x="809625" y="2222500"/>
            <a:ext cx="6383655" cy="4311304"/>
          </a:xfrm>
        </p:spPr>
        <p:txBody>
          <a:bodyPr>
            <a:normAutofit/>
          </a:bodyPr>
          <a:lstStyle/>
          <a:p>
            <a:r>
              <a:rPr lang="en-GB" sz="2400" dirty="0"/>
              <a:t>flashbacks</a:t>
            </a:r>
          </a:p>
          <a:p>
            <a:r>
              <a:rPr lang="en-GB" sz="2400" dirty="0"/>
              <a:t>nightmares</a:t>
            </a:r>
          </a:p>
          <a:p>
            <a:r>
              <a:rPr lang="en-GB" sz="2400" dirty="0"/>
              <a:t>dissociative episodes</a:t>
            </a:r>
          </a:p>
          <a:p>
            <a:r>
              <a:rPr lang="en-GB" sz="2400" dirty="0"/>
              <a:t>hyper-vigilance</a:t>
            </a:r>
          </a:p>
          <a:p>
            <a:r>
              <a:rPr lang="en-GB" sz="2400" dirty="0"/>
              <a:t>PTSD is an immediate injury of trauma</a:t>
            </a:r>
          </a:p>
          <a:p>
            <a:pPr marL="0" indent="0">
              <a:buNone/>
            </a:pPr>
            <a:endParaRPr lang="en-US" dirty="0"/>
          </a:p>
        </p:txBody>
      </p:sp>
      <p:pic>
        <p:nvPicPr>
          <p:cNvPr id="6" name="Picture 5"/>
          <p:cNvPicPr>
            <a:picLocks noChangeAspect="1"/>
          </p:cNvPicPr>
          <p:nvPr/>
        </p:nvPicPr>
        <p:blipFill>
          <a:blip r:embed="rId3"/>
          <a:stretch>
            <a:fillRect/>
          </a:stretch>
        </p:blipFill>
        <p:spPr>
          <a:xfrm>
            <a:off x="8433088" y="2443547"/>
            <a:ext cx="2419350" cy="3429000"/>
          </a:xfrm>
          <a:prstGeom prst="rect">
            <a:avLst/>
          </a:prstGeom>
        </p:spPr>
      </p:pic>
    </p:spTree>
    <p:extLst>
      <p:ext uri="{BB962C8B-B14F-4D97-AF65-F5344CB8AC3E}">
        <p14:creationId xmlns:p14="http://schemas.microsoft.com/office/powerpoint/2010/main" val="2131043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F991-F57A-4013-96CA-D301A98AB703}"/>
              </a:ext>
            </a:extLst>
          </p:cNvPr>
          <p:cNvSpPr>
            <a:spLocks noGrp="1"/>
          </p:cNvSpPr>
          <p:nvPr>
            <p:ph type="title"/>
          </p:nvPr>
        </p:nvSpPr>
        <p:spPr/>
        <p:txBody>
          <a:bodyPr/>
          <a:lstStyle/>
          <a:p>
            <a:r>
              <a:rPr lang="en-GB" dirty="0"/>
              <a:t>PTSD and Moral Injury</a:t>
            </a:r>
          </a:p>
        </p:txBody>
      </p:sp>
      <p:sp>
        <p:nvSpPr>
          <p:cNvPr id="4" name="Content Placeholder 3">
            <a:extLst>
              <a:ext uri="{FF2B5EF4-FFF2-40B4-BE49-F238E27FC236}">
                <a16:creationId xmlns:a16="http://schemas.microsoft.com/office/drawing/2014/main" id="{34AAEFFA-DB2D-4720-94D0-EE8732B5E09B}"/>
              </a:ext>
            </a:extLst>
          </p:cNvPr>
          <p:cNvSpPr>
            <a:spLocks noGrp="1"/>
          </p:cNvSpPr>
          <p:nvPr>
            <p:ph sz="half" idx="1"/>
          </p:nvPr>
        </p:nvSpPr>
        <p:spPr>
          <a:xfrm>
            <a:off x="737224" y="2772048"/>
            <a:ext cx="10241756" cy="3638764"/>
          </a:xfrm>
        </p:spPr>
        <p:txBody>
          <a:bodyPr>
            <a:normAutofit lnSpcReduction="10000"/>
          </a:bodyPr>
          <a:lstStyle/>
          <a:p>
            <a:r>
              <a:rPr lang="en-GB" sz="2400" dirty="0"/>
              <a:t>While moral injury and post-traumatic stress can and often do coexist, they are not the same thing. Post-traumatic stress is primarily a fear-related response, caused by experiencing an overwhelming threat to life. Moral injury is usually characterised by shame and guilt, often leading to loss of identity and meaning. It is a deeper, spiritual condition – a soul-wound. </a:t>
            </a:r>
          </a:p>
          <a:p>
            <a:pPr marL="0" indent="0">
              <a:buNone/>
            </a:pPr>
            <a:endParaRPr lang="en-GB" dirty="0"/>
          </a:p>
          <a:p>
            <a:pPr marL="0" indent="0">
              <a:buNone/>
            </a:pPr>
            <a:endParaRPr lang="en-GB" dirty="0"/>
          </a:p>
          <a:p>
            <a:pPr marL="0" indent="0">
              <a:buNone/>
            </a:pPr>
            <a:endParaRPr lang="en-GB" dirty="0"/>
          </a:p>
          <a:p>
            <a:pPr marL="0" indent="0">
              <a:buNone/>
            </a:pPr>
            <a:r>
              <a:rPr lang="en-GB" dirty="0"/>
              <a:t>(O’Connor, 2021 – BACP Therapy Today)</a:t>
            </a:r>
          </a:p>
        </p:txBody>
      </p:sp>
    </p:spTree>
    <p:extLst>
      <p:ext uri="{BB962C8B-B14F-4D97-AF65-F5344CB8AC3E}">
        <p14:creationId xmlns:p14="http://schemas.microsoft.com/office/powerpoint/2010/main" val="1456605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65665-583F-4DD8-814D-FECA92009E9A}"/>
              </a:ext>
            </a:extLst>
          </p:cNvPr>
          <p:cNvSpPr>
            <a:spLocks noGrp="1"/>
          </p:cNvSpPr>
          <p:nvPr>
            <p:ph type="title"/>
          </p:nvPr>
        </p:nvSpPr>
        <p:spPr bwMode="white"/>
        <p:txBody>
          <a:bodyPr/>
          <a:lstStyle/>
          <a:p>
            <a:r>
              <a:rPr lang="en-US" sz="4000" dirty="0"/>
              <a:t>Moral Injury is not PTSD </a:t>
            </a:r>
            <a:br>
              <a:rPr lang="en-US" sz="4000" dirty="0"/>
            </a:br>
            <a:r>
              <a:rPr lang="en-US" sz="4000" dirty="0"/>
              <a:t>and does not respond to PTSD treatments</a:t>
            </a:r>
            <a:br>
              <a:rPr lang="en-US" sz="4000" dirty="0"/>
            </a:br>
            <a:br>
              <a:rPr lang="en-US" sz="4000" dirty="0"/>
            </a:br>
            <a:r>
              <a:rPr lang="en-GB" sz="2800" dirty="0"/>
              <a:t>” PTSD treatment is ineffective for a proportion of recipients, where Moral Injury features”  (</a:t>
            </a:r>
            <a:r>
              <a:rPr lang="en-GB" sz="2800" dirty="0" err="1"/>
              <a:t>Molendijk</a:t>
            </a:r>
            <a:r>
              <a:rPr lang="en-GB" sz="2800" dirty="0"/>
              <a:t> et al., 2018; Bryan et al., 2015; Koenig et al., 2019a, b)</a:t>
            </a:r>
            <a:endParaRPr lang="en-US" sz="2800" dirty="0"/>
          </a:p>
        </p:txBody>
      </p:sp>
    </p:spTree>
    <p:extLst>
      <p:ext uri="{BB962C8B-B14F-4D97-AF65-F5344CB8AC3E}">
        <p14:creationId xmlns:p14="http://schemas.microsoft.com/office/powerpoint/2010/main" val="3869094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srcRect t="10340" r="-2" b="15284"/>
          <a:stretch/>
        </p:blipFill>
        <p:spPr>
          <a:xfrm>
            <a:off x="6096000" y="10"/>
            <a:ext cx="6096000" cy="6857989"/>
          </a:xfrm>
          <a:custGeom>
            <a:avLst/>
            <a:gdLst>
              <a:gd name="connsiteX0" fmla="*/ 404916 w 6526400"/>
              <a:gd name="connsiteY0" fmla="*/ 0 h 6857999"/>
              <a:gd name="connsiteX1" fmla="*/ 1425163 w 6526400"/>
              <a:gd name="connsiteY1" fmla="*/ 0 h 6857999"/>
              <a:gd name="connsiteX2" fmla="*/ 2955534 w 6526400"/>
              <a:gd name="connsiteY2" fmla="*/ 0 h 6857999"/>
              <a:gd name="connsiteX3" fmla="*/ 6526400 w 6526400"/>
              <a:gd name="connsiteY3" fmla="*/ 0 h 6857999"/>
              <a:gd name="connsiteX4" fmla="*/ 6526400 w 6526400"/>
              <a:gd name="connsiteY4" fmla="*/ 6857999 h 6857999"/>
              <a:gd name="connsiteX5" fmla="*/ 404916 w 6526400"/>
              <a:gd name="connsiteY5" fmla="*/ 6857999 h 6857999"/>
              <a:gd name="connsiteX6" fmla="*/ 377830 w 6526400"/>
              <a:gd name="connsiteY6" fmla="*/ 2463800 h 6857999"/>
              <a:gd name="connsiteX7" fmla="*/ 0 w 6526400"/>
              <a:gd name="connsiteY7" fmla="*/ 2203407 h 6857999"/>
              <a:gd name="connsiteX8" fmla="*/ 391373 w 6526400"/>
              <a:gd name="connsiteY8" fmla="*/ 1854200 h 6857999"/>
              <a:gd name="connsiteX9" fmla="*/ 404916 w 6526400"/>
              <a:gd name="connsiteY9"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26400" h="6857999">
                <a:moveTo>
                  <a:pt x="404916" y="0"/>
                </a:moveTo>
                <a:lnTo>
                  <a:pt x="1425163" y="0"/>
                </a:lnTo>
                <a:lnTo>
                  <a:pt x="2955534" y="0"/>
                </a:lnTo>
                <a:lnTo>
                  <a:pt x="6526400" y="0"/>
                </a:lnTo>
                <a:lnTo>
                  <a:pt x="6526400" y="6857999"/>
                </a:lnTo>
                <a:lnTo>
                  <a:pt x="404916" y="6857999"/>
                </a:lnTo>
                <a:lnTo>
                  <a:pt x="377830" y="2463800"/>
                </a:lnTo>
                <a:lnTo>
                  <a:pt x="0" y="2203407"/>
                </a:lnTo>
                <a:lnTo>
                  <a:pt x="391373" y="1854200"/>
                </a:lnTo>
                <a:cubicBezTo>
                  <a:pt x="395887" y="1282700"/>
                  <a:pt x="400402" y="571500"/>
                  <a:pt x="404916" y="0"/>
                </a:cubicBezTo>
                <a:close/>
              </a:path>
            </a:pathLst>
          </a:custGeom>
          <a:noFill/>
          <a:ln/>
          <a:effectLst>
            <a:innerShdw blurRad="63500" dist="50800" dir="2700000">
              <a:prstClr val="black">
                <a:alpha val="50000"/>
              </a:prstClr>
            </a:innerShdw>
          </a:effectLst>
        </p:spPr>
      </p:pic>
      <p:sp>
        <p:nvSpPr>
          <p:cNvPr id="2" name="Title 1">
            <a:extLst>
              <a:ext uri="{FF2B5EF4-FFF2-40B4-BE49-F238E27FC236}">
                <a16:creationId xmlns:a16="http://schemas.microsoft.com/office/drawing/2014/main" id="{9916498D-2480-4101-BEA1-C21902705539}"/>
              </a:ext>
            </a:extLst>
          </p:cNvPr>
          <p:cNvSpPr>
            <a:spLocks noGrp="1"/>
          </p:cNvSpPr>
          <p:nvPr>
            <p:ph type="title"/>
          </p:nvPr>
        </p:nvSpPr>
        <p:spPr>
          <a:xfrm>
            <a:off x="590396" y="311813"/>
            <a:ext cx="5334448" cy="1453488"/>
          </a:xfrm>
        </p:spPr>
        <p:txBody>
          <a:bodyPr anchor="b">
            <a:normAutofit/>
          </a:bodyPr>
          <a:lstStyle/>
          <a:p>
            <a:r>
              <a:rPr lang="en-US" dirty="0"/>
              <a:t>What is Moral Injury?</a:t>
            </a:r>
          </a:p>
        </p:txBody>
      </p:sp>
      <p:sp>
        <p:nvSpPr>
          <p:cNvPr id="4" name="Content Placeholder 3">
            <a:extLst>
              <a:ext uri="{FF2B5EF4-FFF2-40B4-BE49-F238E27FC236}">
                <a16:creationId xmlns:a16="http://schemas.microsoft.com/office/drawing/2014/main" id="{9353A980-ADD3-49DF-ACFE-8E50E3F2ABCF}"/>
              </a:ext>
            </a:extLst>
          </p:cNvPr>
          <p:cNvSpPr>
            <a:spLocks noGrp="1"/>
          </p:cNvSpPr>
          <p:nvPr>
            <p:ph type="body" sz="half" idx="2"/>
          </p:nvPr>
        </p:nvSpPr>
        <p:spPr>
          <a:xfrm>
            <a:off x="342900" y="1907381"/>
            <a:ext cx="5581944" cy="4638806"/>
          </a:xfrm>
        </p:spPr>
        <p:txBody>
          <a:bodyPr anchor="t">
            <a:noAutofit/>
          </a:bodyPr>
          <a:lstStyle/>
          <a:p>
            <a:pPr>
              <a:lnSpc>
                <a:spcPct val="90000"/>
              </a:lnSpc>
            </a:pPr>
            <a:r>
              <a:rPr lang="en-US" sz="1800" dirty="0"/>
              <a:t>Most commonly associated with veterans.</a:t>
            </a:r>
          </a:p>
          <a:p>
            <a:pPr>
              <a:lnSpc>
                <a:spcPct val="90000"/>
              </a:lnSpc>
            </a:pPr>
            <a:r>
              <a:rPr lang="en-US" sz="1800" dirty="0"/>
              <a:t>Coined by Psychiatrist Dr Jonathan Shay (2003) when working with Vietnam veterans.</a:t>
            </a:r>
          </a:p>
          <a:p>
            <a:pPr>
              <a:lnSpc>
                <a:spcPct val="90000"/>
              </a:lnSpc>
            </a:pPr>
            <a:r>
              <a:rPr lang="en-GB" sz="1800" dirty="0"/>
              <a:t>The term “moral injury”, was used to describe how actions in conflict situations affected the person. This includes:</a:t>
            </a:r>
          </a:p>
          <a:p>
            <a:pPr lvl="1">
              <a:lnSpc>
                <a:spcPct val="90000"/>
              </a:lnSpc>
            </a:pPr>
            <a:r>
              <a:rPr lang="en-GB" sz="1800" dirty="0"/>
              <a:t>“perpetrating, failing to prevent, bearing witness to, or learning about acts that transgress deeply held moral beliefs and expectations.” </a:t>
            </a:r>
          </a:p>
          <a:p>
            <a:pPr>
              <a:lnSpc>
                <a:spcPct val="90000"/>
              </a:lnSpc>
            </a:pPr>
            <a:r>
              <a:rPr lang="en-US" sz="1800" dirty="0"/>
              <a:t>Described as “a four dimensional bio-psycho-social-spiritual infliction with a variety of interwoven symptoms” (Carey &amp; Hodgson, 2018).</a:t>
            </a:r>
          </a:p>
          <a:p>
            <a:pPr>
              <a:lnSpc>
                <a:spcPct val="90000"/>
              </a:lnSpc>
            </a:pPr>
            <a:r>
              <a:rPr lang="en-US" sz="1800" dirty="0"/>
              <a:t>A violation of morals, beliefs and values (Nash, 2013).</a:t>
            </a:r>
          </a:p>
        </p:txBody>
      </p:sp>
    </p:spTree>
    <p:extLst>
      <p:ext uri="{BB962C8B-B14F-4D97-AF65-F5344CB8AC3E}">
        <p14:creationId xmlns:p14="http://schemas.microsoft.com/office/powerpoint/2010/main" val="3895583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1CA2A315-1A97-4B47-AB84-145BA0441F28}"/>
              </a:ext>
            </a:extLst>
          </p:cNvPr>
          <p:cNvGraphicFramePr>
            <a:graphicFrameLocks noGrp="1"/>
          </p:cNvGraphicFramePr>
          <p:nvPr>
            <p:ph sz="half" idx="2"/>
            <p:extLst>
              <p:ext uri="{D42A27DB-BD31-4B8C-83A1-F6EECF244321}">
                <p14:modId xmlns:p14="http://schemas.microsoft.com/office/powerpoint/2010/main" val="248005274"/>
              </p:ext>
            </p:extLst>
          </p:nvPr>
        </p:nvGraphicFramePr>
        <p:xfrm>
          <a:off x="407194" y="2222287"/>
          <a:ext cx="11444287" cy="42999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821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BA4C6B2-951E-412A-A420-DD242B37D839}"/>
              </a:ext>
            </a:extLst>
          </p:cNvPr>
          <p:cNvSpPr>
            <a:spLocks noGrp="1"/>
          </p:cNvSpPr>
          <p:nvPr>
            <p:ph type="title"/>
          </p:nvPr>
        </p:nvSpPr>
        <p:spPr>
          <a:xfrm>
            <a:off x="810000" y="447188"/>
            <a:ext cx="10571998" cy="970450"/>
          </a:xfrm>
        </p:spPr>
        <p:txBody>
          <a:bodyPr/>
          <a:lstStyle/>
          <a:p>
            <a:r>
              <a:rPr lang="en-US" dirty="0"/>
              <a:t>An experiencer’s words:</a:t>
            </a:r>
          </a:p>
        </p:txBody>
      </p:sp>
      <p:sp>
        <p:nvSpPr>
          <p:cNvPr id="11" name="Content Placeholder 2">
            <a:extLst>
              <a:ext uri="{FF2B5EF4-FFF2-40B4-BE49-F238E27FC236}">
                <a16:creationId xmlns:a16="http://schemas.microsoft.com/office/drawing/2014/main" id="{B767C967-EFC3-4653-AF7F-33D1FFC1660C}"/>
              </a:ext>
            </a:extLst>
          </p:cNvPr>
          <p:cNvSpPr>
            <a:spLocks noGrp="1"/>
          </p:cNvSpPr>
          <p:nvPr>
            <p:ph sz="half" idx="2"/>
          </p:nvPr>
        </p:nvSpPr>
        <p:spPr>
          <a:xfrm>
            <a:off x="482138" y="2222286"/>
            <a:ext cx="11133513" cy="4433437"/>
          </a:xfrm>
        </p:spPr>
        <p:txBody>
          <a:bodyPr>
            <a:normAutofit/>
          </a:bodyPr>
          <a:lstStyle/>
          <a:p>
            <a:pPr marL="0" indent="0">
              <a:buNone/>
            </a:pPr>
            <a:r>
              <a:rPr lang="en-GB" dirty="0"/>
              <a:t>“</a:t>
            </a:r>
            <a:r>
              <a:rPr lang="en-GB" sz="2600" i="1" dirty="0"/>
              <a:t>The abuser apologies yet continues the perpetuation of abuse.</a:t>
            </a:r>
          </a:p>
          <a:p>
            <a:pPr marL="0" indent="0">
              <a:buNone/>
            </a:pPr>
            <a:r>
              <a:rPr lang="en-GB" sz="2600" i="1" dirty="0"/>
              <a:t>I continue to hold the consequences of these times.   In tribal times I would have been welcomed back into the tribe and a circle of understanding would have healed me.  Today’s military returning home will almost certainly feel ostracised and an outcast due to the large population of city and country not understanding the sacrifice of moral injury by the few on behalf of the many.</a:t>
            </a:r>
          </a:p>
          <a:p>
            <a:pPr marL="0" indent="0">
              <a:buNone/>
            </a:pPr>
            <a:r>
              <a:rPr lang="en-GB" sz="2600" i="1" dirty="0"/>
              <a:t>The armaments and political leadership will bask in the profit and sunshine.  The few will live a sort of life of betrayal and suffering</a:t>
            </a:r>
            <a:r>
              <a:rPr lang="en-GB" dirty="0"/>
              <a:t>”. </a:t>
            </a:r>
            <a:endParaRPr lang="en-US" dirty="0"/>
          </a:p>
        </p:txBody>
      </p:sp>
    </p:spTree>
    <p:extLst>
      <p:ext uri="{BB962C8B-B14F-4D97-AF65-F5344CB8AC3E}">
        <p14:creationId xmlns:p14="http://schemas.microsoft.com/office/powerpoint/2010/main" val="531855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7BA297C-EB0E-4AC3-B784-F8A342AC9E76}"/>
              </a:ext>
            </a:extLst>
          </p:cNvPr>
          <p:cNvPicPr>
            <a:picLocks noGrp="1" noChangeAspect="1"/>
          </p:cNvPicPr>
          <p:nvPr>
            <p:ph type="pic" idx="1"/>
          </p:nvPr>
        </p:nvPicPr>
        <p:blipFill rotWithShape="1">
          <a:blip r:embed="rId2"/>
          <a:srcRect l="14194" r="20694"/>
          <a:stretch/>
        </p:blipFill>
        <p:spPr>
          <a:xfrm>
            <a:off x="6096000" y="10"/>
            <a:ext cx="6096000" cy="6857989"/>
          </a:xfrm>
          <a:prstGeom prst="rect">
            <a:avLst/>
          </a:prstGeom>
          <a:noFill/>
        </p:spPr>
      </p:pic>
      <p:sp>
        <p:nvSpPr>
          <p:cNvPr id="4" name="Content Placeholder 3">
            <a:extLst>
              <a:ext uri="{FF2B5EF4-FFF2-40B4-BE49-F238E27FC236}">
                <a16:creationId xmlns:a16="http://schemas.microsoft.com/office/drawing/2014/main" id="{87FCDB28-1517-40CC-8F85-340DDEDCBF58}"/>
              </a:ext>
            </a:extLst>
          </p:cNvPr>
          <p:cNvSpPr>
            <a:spLocks noGrp="1"/>
          </p:cNvSpPr>
          <p:nvPr>
            <p:ph type="body" sz="half" idx="2"/>
          </p:nvPr>
        </p:nvSpPr>
        <p:spPr>
          <a:xfrm>
            <a:off x="590396" y="2057400"/>
            <a:ext cx="5334448" cy="3811588"/>
          </a:xfrm>
        </p:spPr>
        <p:txBody>
          <a:bodyPr anchor="t">
            <a:normAutofit/>
          </a:bodyPr>
          <a:lstStyle/>
          <a:p>
            <a:r>
              <a:rPr lang="en-GB" dirty="0"/>
              <a:t>Ideas have evolved over the intervening years and widened in terms of client group, such as first responders, health care workers and police officers.</a:t>
            </a:r>
          </a:p>
          <a:p>
            <a:pPr marL="0" indent="0">
              <a:buNone/>
            </a:pPr>
            <a:endParaRPr lang="en-GB" dirty="0"/>
          </a:p>
        </p:txBody>
      </p:sp>
    </p:spTree>
    <p:extLst>
      <p:ext uri="{BB962C8B-B14F-4D97-AF65-F5344CB8AC3E}">
        <p14:creationId xmlns:p14="http://schemas.microsoft.com/office/powerpoint/2010/main" val="3896020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4408A6B-A001-4C6F-AD7D-D9E420537D98}"/>
              </a:ext>
            </a:extLst>
          </p:cNvPr>
          <p:cNvPicPr>
            <a:picLocks noGrp="1" noChangeAspect="1"/>
          </p:cNvPicPr>
          <p:nvPr>
            <p:ph type="pic" idx="1"/>
          </p:nvPr>
        </p:nvPicPr>
        <p:blipFill rotWithShape="1">
          <a:blip r:embed="rId2"/>
          <a:srcRect l="12438" r="36895"/>
          <a:stretch/>
        </p:blipFill>
        <p:spPr>
          <a:xfrm>
            <a:off x="6096000" y="10"/>
            <a:ext cx="6096000" cy="6857989"/>
          </a:xfrm>
          <a:prstGeom prst="rect">
            <a:avLst/>
          </a:prstGeom>
          <a:noFill/>
        </p:spPr>
      </p:pic>
      <p:sp>
        <p:nvSpPr>
          <p:cNvPr id="2" name="Title 1"/>
          <p:cNvSpPr>
            <a:spLocks noGrp="1"/>
          </p:cNvSpPr>
          <p:nvPr>
            <p:ph type="title"/>
          </p:nvPr>
        </p:nvSpPr>
        <p:spPr>
          <a:xfrm>
            <a:off x="355920" y="224630"/>
            <a:ext cx="5334448" cy="776289"/>
          </a:xfrm>
        </p:spPr>
        <p:txBody>
          <a:bodyPr anchor="b">
            <a:normAutofit/>
          </a:bodyPr>
          <a:lstStyle/>
          <a:p>
            <a:r>
              <a:rPr lang="en-GB" sz="3600" dirty="0"/>
              <a:t>MI and Burnout</a:t>
            </a:r>
          </a:p>
        </p:txBody>
      </p:sp>
      <p:sp>
        <p:nvSpPr>
          <p:cNvPr id="4" name="Content Placeholder 3"/>
          <p:cNvSpPr>
            <a:spLocks noGrp="1"/>
          </p:cNvSpPr>
          <p:nvPr>
            <p:ph type="body" sz="half" idx="2"/>
          </p:nvPr>
        </p:nvSpPr>
        <p:spPr>
          <a:xfrm>
            <a:off x="121444" y="1221582"/>
            <a:ext cx="5803400" cy="5543550"/>
          </a:xfrm>
        </p:spPr>
        <p:txBody>
          <a:bodyPr anchor="t">
            <a:normAutofit/>
          </a:bodyPr>
          <a:lstStyle/>
          <a:p>
            <a:pPr lvl="0">
              <a:lnSpc>
                <a:spcPct val="90000"/>
              </a:lnSpc>
              <a:buClr>
                <a:srgbClr val="700000"/>
              </a:buClr>
            </a:pPr>
            <a:r>
              <a:rPr lang="en-GB" sz="1800" dirty="0"/>
              <a:t>‘Burnout’ is a moral injury, however, moral injury is not burnout.</a:t>
            </a:r>
          </a:p>
          <a:p>
            <a:pPr>
              <a:lnSpc>
                <a:spcPct val="90000"/>
              </a:lnSpc>
              <a:buClr>
                <a:srgbClr val="700000"/>
              </a:buClr>
            </a:pPr>
            <a:r>
              <a:rPr lang="en-GB" sz="1800" dirty="0"/>
              <a:t>“The moral injury of health care is not the offense of killing another human in the context of war. It is being unable to provide high-quality care and healing in the context of health care”.</a:t>
            </a:r>
          </a:p>
          <a:p>
            <a:pPr>
              <a:lnSpc>
                <a:spcPct val="90000"/>
              </a:lnSpc>
              <a:buClr>
                <a:srgbClr val="700000"/>
              </a:buClr>
            </a:pPr>
            <a:r>
              <a:rPr lang="en-GB" sz="1800" dirty="0"/>
              <a:t>Burnout is a ‘constellation of symptoms’ including: malaise, fatigue, frustration, cynicism, and inefficacy, that arise from “making excessive demands on energy, strength, or resources” in the workplace. (</a:t>
            </a:r>
            <a:r>
              <a:rPr lang="en-GB" sz="1800" dirty="0" err="1"/>
              <a:t>Freudenberger</a:t>
            </a:r>
            <a:r>
              <a:rPr lang="en-GB" sz="1800" dirty="0"/>
              <a:t>, 1975)</a:t>
            </a:r>
          </a:p>
          <a:p>
            <a:pPr>
              <a:lnSpc>
                <a:spcPct val="90000"/>
              </a:lnSpc>
              <a:buClr>
                <a:srgbClr val="700000"/>
              </a:buClr>
            </a:pPr>
            <a:r>
              <a:rPr lang="en-GB" sz="1800" dirty="0"/>
              <a:t>Burnout suggests that the problem resides within the individual, who is in some way deficient. </a:t>
            </a:r>
          </a:p>
          <a:p>
            <a:pPr>
              <a:lnSpc>
                <a:spcPct val="90000"/>
              </a:lnSpc>
              <a:buClr>
                <a:srgbClr val="700000"/>
              </a:buClr>
            </a:pPr>
            <a:r>
              <a:rPr lang="en-GB" sz="1800" dirty="0"/>
              <a:t>Moral injury, on the other hand, describes the challenge of simultaneously knowing what care patients need but being unable to provide it due to constraints that are beyond our control</a:t>
            </a:r>
          </a:p>
          <a:p>
            <a:pPr marL="0" lvl="0" indent="0">
              <a:lnSpc>
                <a:spcPct val="90000"/>
              </a:lnSpc>
              <a:buClr>
                <a:srgbClr val="700000"/>
              </a:buClr>
              <a:buNone/>
            </a:pPr>
            <a:r>
              <a:rPr lang="en-GB" sz="1400" dirty="0"/>
              <a:t>(Talbot SG, Dean W. Physicians aren’t ‘burning out.’ They’re suffering from moral injury https://www.statnews.com/2018/07/)</a:t>
            </a:r>
          </a:p>
          <a:p>
            <a:pPr>
              <a:lnSpc>
                <a:spcPct val="90000"/>
              </a:lnSpc>
            </a:pPr>
            <a:endParaRPr lang="en-GB" sz="1300" dirty="0"/>
          </a:p>
        </p:txBody>
      </p:sp>
    </p:spTree>
    <p:extLst>
      <p:ext uri="{BB962C8B-B14F-4D97-AF65-F5344CB8AC3E}">
        <p14:creationId xmlns:p14="http://schemas.microsoft.com/office/powerpoint/2010/main" val="232561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845E9E1-6A69-4D20-9788-E48D1DFCEAE3}"/>
              </a:ext>
            </a:extLst>
          </p:cNvPr>
          <p:cNvSpPr>
            <a:spLocks noGrp="1"/>
          </p:cNvSpPr>
          <p:nvPr>
            <p:ph type="title"/>
          </p:nvPr>
        </p:nvSpPr>
        <p:spPr>
          <a:xfrm>
            <a:off x="810000" y="447188"/>
            <a:ext cx="10571998" cy="970450"/>
          </a:xfrm>
        </p:spPr>
        <p:txBody>
          <a:bodyPr/>
          <a:lstStyle/>
          <a:p>
            <a:r>
              <a:rPr lang="en-US" dirty="0"/>
              <a:t>Post Traumatic Embitterment Disorder</a:t>
            </a:r>
          </a:p>
        </p:txBody>
      </p:sp>
      <p:sp>
        <p:nvSpPr>
          <p:cNvPr id="11" name="Content Placeholder 2">
            <a:extLst>
              <a:ext uri="{FF2B5EF4-FFF2-40B4-BE49-F238E27FC236}">
                <a16:creationId xmlns:a16="http://schemas.microsoft.com/office/drawing/2014/main" id="{F8822A15-30FF-4C87-AE7F-A2A46AE3F930}"/>
              </a:ext>
            </a:extLst>
          </p:cNvPr>
          <p:cNvSpPr>
            <a:spLocks noGrp="1"/>
          </p:cNvSpPr>
          <p:nvPr>
            <p:ph sz="half" idx="2"/>
          </p:nvPr>
        </p:nvSpPr>
        <p:spPr>
          <a:xfrm>
            <a:off x="235744" y="2207420"/>
            <a:ext cx="11694319" cy="4509264"/>
          </a:xfrm>
        </p:spPr>
        <p:txBody>
          <a:bodyPr>
            <a:normAutofit fontScale="77500" lnSpcReduction="20000"/>
          </a:bodyPr>
          <a:lstStyle/>
          <a:p>
            <a:r>
              <a:rPr lang="en-GB" dirty="0"/>
              <a:t>Organisational injustice, betrayal, moral transgression, wrongdoing, or breach/compromise of deeply held values and beliefs can manifest in frontline staff as Post Traumatic Embitterment Disorder (PTED), Moral Injury and/or PTSD.</a:t>
            </a:r>
          </a:p>
          <a:p>
            <a:r>
              <a:rPr lang="en-GB" dirty="0"/>
              <a:t>In a study by Carter (2021, PTED and Moral Injury are fundamentally the same and could not be discriminated from each other. </a:t>
            </a:r>
          </a:p>
          <a:p>
            <a:r>
              <a:rPr lang="en-GB" dirty="0"/>
              <a:t>The constructs of PTED and Moral Injury can be assimilated into that of PTSD, rather than exist as comorbid conditions. </a:t>
            </a:r>
          </a:p>
          <a:p>
            <a:r>
              <a:rPr lang="en-GB" dirty="0"/>
              <a:t>Chronic embitterment is of clinical significance and often a symptom of PTSD, which may be inextricably linked to the traumatic incident(s) and often expressed as persistent blame of self or others, </a:t>
            </a:r>
          </a:p>
          <a:p>
            <a:r>
              <a:rPr lang="en-GB" dirty="0"/>
              <a:t>in DSM-5 diagnostic criteria for PTSD, D2 and D3. Chronic embitterment and moral pain can maintain PTSD symptoms. </a:t>
            </a:r>
          </a:p>
          <a:p>
            <a:pPr marL="0" indent="0">
              <a:buNone/>
            </a:pPr>
            <a:r>
              <a:rPr lang="en-GB" sz="1800" dirty="0"/>
              <a:t>(Carter, C. (2021) International Journal of Law, Crime and Justice Volume 66, September 2021, 100483 </a:t>
            </a:r>
            <a:endParaRPr lang="en-US" sz="1800" dirty="0"/>
          </a:p>
        </p:txBody>
      </p:sp>
    </p:spTree>
    <p:extLst>
      <p:ext uri="{BB962C8B-B14F-4D97-AF65-F5344CB8AC3E}">
        <p14:creationId xmlns:p14="http://schemas.microsoft.com/office/powerpoint/2010/main" val="2151629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74A48-DF7F-4565-9440-F1262DD22FCD}"/>
              </a:ext>
            </a:extLst>
          </p:cNvPr>
          <p:cNvSpPr>
            <a:spLocks noGrp="1"/>
          </p:cNvSpPr>
          <p:nvPr>
            <p:ph type="title"/>
          </p:nvPr>
        </p:nvSpPr>
        <p:spPr/>
        <p:txBody>
          <a:bodyPr/>
          <a:lstStyle/>
          <a:p>
            <a:r>
              <a:rPr lang="en-GB" dirty="0"/>
              <a:t>PTED continued</a:t>
            </a:r>
          </a:p>
        </p:txBody>
      </p:sp>
      <p:sp>
        <p:nvSpPr>
          <p:cNvPr id="3" name="Content Placeholder 2">
            <a:extLst>
              <a:ext uri="{FF2B5EF4-FFF2-40B4-BE49-F238E27FC236}">
                <a16:creationId xmlns:a16="http://schemas.microsoft.com/office/drawing/2014/main" id="{0AA84088-45B3-44D9-8D2D-2311D88B9C46}"/>
              </a:ext>
            </a:extLst>
          </p:cNvPr>
          <p:cNvSpPr>
            <a:spLocks noGrp="1"/>
          </p:cNvSpPr>
          <p:nvPr>
            <p:ph sz="half" idx="2"/>
          </p:nvPr>
        </p:nvSpPr>
        <p:spPr>
          <a:xfrm>
            <a:off x="865419" y="2588047"/>
            <a:ext cx="10571998" cy="3879255"/>
          </a:xfrm>
        </p:spPr>
        <p:txBody>
          <a:bodyPr>
            <a:normAutofit lnSpcReduction="10000"/>
          </a:bodyPr>
          <a:lstStyle/>
          <a:p>
            <a:r>
              <a:rPr lang="en-GB" dirty="0"/>
              <a:t>A sense of betrayal is a factor in Moral Injury (Koenig et al., 2018a, b)  and a ‘critically important predictor’ of PTSD (De Prince, 2001), </a:t>
            </a:r>
          </a:p>
          <a:p>
            <a:r>
              <a:rPr lang="en-GB" dirty="0"/>
              <a:t>Anger, hatred, and disdain are traits of PTED, as well as aggressive tendencies and social conflicts (Linden &amp; </a:t>
            </a:r>
            <a:r>
              <a:rPr lang="en-GB" dirty="0" err="1"/>
              <a:t>Maercker</a:t>
            </a:r>
            <a:r>
              <a:rPr lang="en-GB" dirty="0"/>
              <a:t>, 2011)</a:t>
            </a:r>
          </a:p>
          <a:p>
            <a:r>
              <a:rPr lang="en-GB" dirty="0"/>
              <a:t>Loss of trust, cynicism and viewing others negatively are risk factors for developing PTED (Linden &amp; </a:t>
            </a:r>
            <a:r>
              <a:rPr lang="en-GB" dirty="0" err="1"/>
              <a:t>Maercker</a:t>
            </a:r>
            <a:r>
              <a:rPr lang="en-GB" dirty="0"/>
              <a:t>, 2011)</a:t>
            </a:r>
          </a:p>
          <a:p>
            <a:endParaRPr lang="en-GB" dirty="0"/>
          </a:p>
        </p:txBody>
      </p:sp>
    </p:spTree>
    <p:extLst>
      <p:ext uri="{BB962C8B-B14F-4D97-AF65-F5344CB8AC3E}">
        <p14:creationId xmlns:p14="http://schemas.microsoft.com/office/powerpoint/2010/main" val="12819582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114C1-46DA-41DF-875B-7D4E53D061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00FAEE-9A0B-42F0-A44E-55161CC89676}"/>
              </a:ext>
            </a:extLst>
          </p:cNvPr>
          <p:cNvSpPr>
            <a:spLocks noGrp="1"/>
          </p:cNvSpPr>
          <p:nvPr>
            <p:ph sz="half" idx="2"/>
          </p:nvPr>
        </p:nvSpPr>
        <p:spPr/>
        <p:txBody>
          <a:bodyPr/>
          <a:lstStyle/>
          <a:p>
            <a:r>
              <a:rPr lang="en-GB" dirty="0"/>
              <a:t>Failure to recognise the impact of chronic embitterment and moral transgressions on the mental health of  employees, may prevent individuals from accessing appropriate treatment (Carter, 2021)</a:t>
            </a:r>
          </a:p>
        </p:txBody>
      </p:sp>
    </p:spTree>
    <p:extLst>
      <p:ext uri="{BB962C8B-B14F-4D97-AF65-F5344CB8AC3E}">
        <p14:creationId xmlns:p14="http://schemas.microsoft.com/office/powerpoint/2010/main" val="1314833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injured soul"/>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r="6977"/>
          <a:stretch/>
        </p:blipFill>
        <p:spPr bwMode="auto">
          <a:xfrm>
            <a:off x="6096000" y="10"/>
            <a:ext cx="6096000" cy="6857989"/>
          </a:xfrm>
          <a:prstGeom prst="rect">
            <a:avLst/>
          </a:prstGeom>
          <a:solidFill>
            <a:srgbClr val="FFFFFF"/>
          </a:solidFill>
        </p:spPr>
      </p:pic>
      <p:sp>
        <p:nvSpPr>
          <p:cNvPr id="2" name="Title 1"/>
          <p:cNvSpPr>
            <a:spLocks noGrp="1"/>
          </p:cNvSpPr>
          <p:nvPr>
            <p:ph type="title"/>
          </p:nvPr>
        </p:nvSpPr>
        <p:spPr>
          <a:xfrm>
            <a:off x="590396" y="311813"/>
            <a:ext cx="5334448" cy="1453488"/>
          </a:xfrm>
        </p:spPr>
        <p:txBody>
          <a:bodyPr anchor="b">
            <a:normAutofit/>
          </a:bodyPr>
          <a:lstStyle/>
          <a:p>
            <a:r>
              <a:rPr lang="en-GB" dirty="0"/>
              <a:t>MI – A wounded soul?</a:t>
            </a:r>
          </a:p>
        </p:txBody>
      </p:sp>
      <p:sp>
        <p:nvSpPr>
          <p:cNvPr id="4" name="Content Placeholder 3"/>
          <p:cNvSpPr>
            <a:spLocks noGrp="1"/>
          </p:cNvSpPr>
          <p:nvPr>
            <p:ph type="body" sz="half" idx="2"/>
          </p:nvPr>
        </p:nvSpPr>
        <p:spPr>
          <a:xfrm>
            <a:off x="383227" y="2400300"/>
            <a:ext cx="5334448" cy="3350419"/>
          </a:xfrm>
        </p:spPr>
        <p:txBody>
          <a:bodyPr anchor="t">
            <a:normAutofit/>
          </a:bodyPr>
          <a:lstStyle/>
          <a:p>
            <a:pPr marL="0" indent="0">
              <a:buNone/>
            </a:pPr>
            <a:r>
              <a:rPr lang="en-GB" sz="2800" dirty="0"/>
              <a:t>Journalist Diane Silver describes MI as “a deep soul wound that pierces a person’s identity, sense of morality, and relationship to society.”</a:t>
            </a:r>
          </a:p>
          <a:p>
            <a:pPr marL="0" indent="0">
              <a:buNone/>
            </a:pPr>
            <a:endParaRPr lang="en-GB" dirty="0"/>
          </a:p>
        </p:txBody>
      </p:sp>
    </p:spTree>
    <p:extLst>
      <p:ext uri="{BB962C8B-B14F-4D97-AF65-F5344CB8AC3E}">
        <p14:creationId xmlns:p14="http://schemas.microsoft.com/office/powerpoint/2010/main" val="504172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6E933-0023-4C20-969F-DAD143C62C2A}"/>
              </a:ext>
            </a:extLst>
          </p:cNvPr>
          <p:cNvSpPr>
            <a:spLocks noGrp="1"/>
          </p:cNvSpPr>
          <p:nvPr>
            <p:ph type="title"/>
          </p:nvPr>
        </p:nvSpPr>
        <p:spPr>
          <a:xfrm>
            <a:off x="810000" y="447188"/>
            <a:ext cx="10571998" cy="970450"/>
          </a:xfrm>
        </p:spPr>
        <p:txBody>
          <a:bodyPr anchor="ctr">
            <a:normAutofit/>
          </a:bodyPr>
          <a:lstStyle/>
          <a:p>
            <a:r>
              <a:rPr lang="en-GB"/>
              <a:t>The role of forgiveness in MI</a:t>
            </a:r>
            <a:endParaRPr lang="en-GB" dirty="0"/>
          </a:p>
        </p:txBody>
      </p:sp>
      <p:pic>
        <p:nvPicPr>
          <p:cNvPr id="5" name="Content Placeholder 4">
            <a:extLst>
              <a:ext uri="{FF2B5EF4-FFF2-40B4-BE49-F238E27FC236}">
                <a16:creationId xmlns:a16="http://schemas.microsoft.com/office/drawing/2014/main" id="{0AC34517-DEAE-4E1E-AC6B-CAE2F9849D2F}"/>
              </a:ext>
            </a:extLst>
          </p:cNvPr>
          <p:cNvPicPr>
            <a:picLocks noGrp="1" noChangeAspect="1"/>
          </p:cNvPicPr>
          <p:nvPr>
            <p:ph sz="half" idx="2"/>
          </p:nvPr>
        </p:nvPicPr>
        <p:blipFill rotWithShape="1">
          <a:blip r:embed="rId2"/>
          <a:srcRect t="3218" r="-3" b="210"/>
          <a:stretch/>
        </p:blipFill>
        <p:spPr>
          <a:xfrm>
            <a:off x="8054114" y="2489573"/>
            <a:ext cx="3574067" cy="2503605"/>
          </a:xfrm>
          <a:prstGeom prst="rect">
            <a:avLst/>
          </a:prstGeom>
          <a:noFill/>
        </p:spPr>
      </p:pic>
      <p:sp>
        <p:nvSpPr>
          <p:cNvPr id="16" name="Content Placeholder 3">
            <a:extLst>
              <a:ext uri="{FF2B5EF4-FFF2-40B4-BE49-F238E27FC236}">
                <a16:creationId xmlns:a16="http://schemas.microsoft.com/office/drawing/2014/main" id="{1BCCCBA7-2423-4A8A-AAE9-BFFA0BCBFA74}"/>
              </a:ext>
            </a:extLst>
          </p:cNvPr>
          <p:cNvSpPr>
            <a:spLocks noGrp="1"/>
          </p:cNvSpPr>
          <p:nvPr>
            <p:ph sz="half" idx="1"/>
          </p:nvPr>
        </p:nvSpPr>
        <p:spPr>
          <a:xfrm>
            <a:off x="344658" y="2222286"/>
            <a:ext cx="7269799" cy="4255885"/>
          </a:xfrm>
        </p:spPr>
        <p:txBody>
          <a:bodyPr>
            <a:normAutofit lnSpcReduction="10000"/>
          </a:bodyPr>
          <a:lstStyle/>
          <a:p>
            <a:r>
              <a:rPr lang="en-US" dirty="0"/>
              <a:t>Forgiveness is the ‘cornerstone’ of the healing process (Purcell et al, 2018)</a:t>
            </a:r>
          </a:p>
          <a:p>
            <a:r>
              <a:rPr lang="en-GB" dirty="0"/>
              <a:t>Forgiveness of the self is a powerful, if partial, intervention that can facilitate healing from moral injury.</a:t>
            </a:r>
          </a:p>
          <a:p>
            <a:r>
              <a:rPr lang="en-GB" dirty="0"/>
              <a:t> it is a crucial springboard to the reaffirmation of violated values and the reconstitution of an integrated moral identity</a:t>
            </a:r>
          </a:p>
          <a:p>
            <a:r>
              <a:rPr lang="en-GB" dirty="0"/>
              <a:t>May not repair the underlying conditions that leave so many soldiers affected by moral injury, but it can give the opportunity to find a liveable path forward.</a:t>
            </a:r>
          </a:p>
          <a:p>
            <a:r>
              <a:rPr lang="en-GB" dirty="0"/>
              <a:t>Therapists/clinicians can play a crucial role in facilitating the process of self-forgiveness by creating a space for open and compassionate exploration of painful moral traumas, and help clients chart a course toward the renewal of their moral self.</a:t>
            </a:r>
          </a:p>
        </p:txBody>
      </p:sp>
    </p:spTree>
    <p:extLst>
      <p:ext uri="{BB962C8B-B14F-4D97-AF65-F5344CB8AC3E}">
        <p14:creationId xmlns:p14="http://schemas.microsoft.com/office/powerpoint/2010/main" val="2558480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447188"/>
            <a:ext cx="11549149" cy="970450"/>
          </a:xfrm>
        </p:spPr>
        <p:txBody>
          <a:bodyPr/>
          <a:lstStyle/>
          <a:p>
            <a:r>
              <a:rPr lang="en-GB" sz="3600" dirty="0"/>
              <a:t>Implications for therapists and how to work with MI</a:t>
            </a:r>
          </a:p>
        </p:txBody>
      </p:sp>
      <p:sp>
        <p:nvSpPr>
          <p:cNvPr id="3" name="Rectangle 2"/>
          <p:cNvSpPr/>
          <p:nvPr/>
        </p:nvSpPr>
        <p:spPr>
          <a:xfrm>
            <a:off x="587880" y="2502053"/>
            <a:ext cx="11016239" cy="4370427"/>
          </a:xfrm>
          <a:prstGeom prst="rect">
            <a:avLst/>
          </a:prstGeom>
        </p:spPr>
        <p:txBody>
          <a:bodyPr wrap="square">
            <a:spAutoFit/>
          </a:bodyPr>
          <a:lstStyle/>
          <a:p>
            <a:pPr>
              <a:buFont typeface="Arial" panose="020B0604020202020204" pitchFamily="34" charset="0"/>
              <a:buChar char="•"/>
            </a:pPr>
            <a:r>
              <a:rPr lang="en-GB" sz="2000" dirty="0">
                <a:solidFill>
                  <a:srgbClr val="000000"/>
                </a:solidFill>
                <a:latin typeface="Calibri" panose="020F0502020204030204" pitchFamily="34" charset="0"/>
              </a:rPr>
              <a:t>Clients are likely to carry a sense of betrayal of trust in leaders of figures or authority. Consider how the client views the role of the therapist – route of referral.</a:t>
            </a:r>
          </a:p>
          <a:p>
            <a:endParaRPr lang="en-GB" sz="2000" dirty="0">
              <a:solidFill>
                <a:srgbClr val="000000"/>
              </a:solidFill>
              <a:latin typeface="Calibri" panose="020F0502020204030204" pitchFamily="34" charset="0"/>
            </a:endParaRPr>
          </a:p>
          <a:p>
            <a:pPr>
              <a:buFont typeface="Arial" panose="020B0604020202020204" pitchFamily="34" charset="0"/>
              <a:buChar char="•"/>
            </a:pPr>
            <a:r>
              <a:rPr lang="en-GB" sz="2000" dirty="0">
                <a:solidFill>
                  <a:srgbClr val="000000"/>
                </a:solidFill>
                <a:latin typeface="Calibri" panose="020F0502020204030204" pitchFamily="34" charset="0"/>
              </a:rPr>
              <a:t>If MI is a ‘wound to the soul’, consider the implications of violation of moral, cultural, religious and/or other deeply held beliefs which may be present. </a:t>
            </a:r>
          </a:p>
          <a:p>
            <a:endParaRPr lang="en-GB" sz="2000" dirty="0">
              <a:solidFill>
                <a:srgbClr val="000000"/>
              </a:solidFill>
              <a:latin typeface="Calibri" panose="020F0502020204030204" pitchFamily="34" charset="0"/>
            </a:endParaRPr>
          </a:p>
          <a:p>
            <a:pPr>
              <a:buFont typeface="Arial" panose="020B0604020202020204" pitchFamily="34" charset="0"/>
              <a:buChar char="•"/>
            </a:pPr>
            <a:r>
              <a:rPr lang="en-GB" sz="2000" dirty="0">
                <a:solidFill>
                  <a:srgbClr val="000000"/>
                </a:solidFill>
                <a:latin typeface="Calibri" panose="020F0502020204030204" pitchFamily="34" charset="0"/>
              </a:rPr>
              <a:t>Moral Injury does not have to come from a specific traumatic event but can evolve over time.</a:t>
            </a:r>
          </a:p>
          <a:p>
            <a:endParaRPr lang="en-GB" sz="2000" dirty="0">
              <a:solidFill>
                <a:srgbClr val="000000"/>
              </a:solidFill>
              <a:latin typeface="Calibri" panose="020F0502020204030204" pitchFamily="34" charset="0"/>
            </a:endParaRPr>
          </a:p>
          <a:p>
            <a:pPr>
              <a:buFont typeface="Arial" panose="020B0604020202020204" pitchFamily="34" charset="0"/>
              <a:buChar char="•"/>
            </a:pPr>
            <a:r>
              <a:rPr lang="en-GB" sz="2000" dirty="0">
                <a:solidFill>
                  <a:srgbClr val="000000"/>
                </a:solidFill>
                <a:latin typeface="Calibri" panose="020F0502020204030204" pitchFamily="34" charset="0"/>
              </a:rPr>
              <a:t>Work needs a robust foundation of trust and rapport so shameful information can be shared without condemnation or fear of condemnation.</a:t>
            </a:r>
          </a:p>
          <a:p>
            <a:endParaRPr lang="en-GB" sz="2000" dirty="0">
              <a:solidFill>
                <a:srgbClr val="000000"/>
              </a:solidFill>
              <a:latin typeface="Calibri" panose="020F0502020204030204" pitchFamily="34" charset="0"/>
            </a:endParaRPr>
          </a:p>
          <a:p>
            <a:pPr>
              <a:buFont typeface="Arial" panose="020B0604020202020204" pitchFamily="34" charset="0"/>
              <a:buChar char="•"/>
            </a:pPr>
            <a:r>
              <a:rPr lang="en-GB" sz="2000" dirty="0">
                <a:solidFill>
                  <a:srgbClr val="000000"/>
                </a:solidFill>
                <a:latin typeface="Calibri" panose="020F0502020204030204" pitchFamily="34" charset="0"/>
              </a:rPr>
              <a:t>The therapist must not convey any expression of disgust or fear, and cannot show condemnation at what is said</a:t>
            </a:r>
          </a:p>
          <a:p>
            <a:endParaRPr lang="en-GB"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9685273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client may need to:</a:t>
            </a:r>
          </a:p>
        </p:txBody>
      </p:sp>
      <p:sp>
        <p:nvSpPr>
          <p:cNvPr id="3" name="Rectangle 2"/>
          <p:cNvSpPr/>
          <p:nvPr/>
        </p:nvSpPr>
        <p:spPr>
          <a:xfrm>
            <a:off x="354676" y="2426017"/>
            <a:ext cx="11283141" cy="4431983"/>
          </a:xfrm>
          <a:prstGeom prst="rect">
            <a:avLst/>
          </a:prstGeom>
        </p:spPr>
        <p:txBody>
          <a:bodyPr wrap="square">
            <a:spAutoFit/>
          </a:bodyPr>
          <a:lstStyle/>
          <a:p>
            <a:pPr>
              <a:buFont typeface="Arial" panose="020B0604020202020204" pitchFamily="34" charset="0"/>
              <a:buChar char="•"/>
            </a:pPr>
            <a:r>
              <a:rPr lang="en-GB" sz="2400" dirty="0">
                <a:solidFill>
                  <a:srgbClr val="000000"/>
                </a:solidFill>
                <a:latin typeface="Calibri" panose="020F0502020204030204" pitchFamily="34" charset="0"/>
              </a:rPr>
              <a:t>Be provided with education about the process can help - talk about moral injury and its impact.</a:t>
            </a:r>
          </a:p>
          <a:p>
            <a:pPr>
              <a:buFont typeface="Arial" panose="020B0604020202020204" pitchFamily="34" charset="0"/>
              <a:buChar char="•"/>
            </a:pPr>
            <a:endParaRPr lang="en-GB" sz="2400" dirty="0">
              <a:solidFill>
                <a:srgbClr val="000000"/>
              </a:solidFill>
              <a:latin typeface="Calibri" panose="020F0502020204030204" pitchFamily="34" charset="0"/>
            </a:endParaRPr>
          </a:p>
          <a:p>
            <a:pPr>
              <a:buFont typeface="Arial" panose="020B0604020202020204" pitchFamily="34" charset="0"/>
              <a:buChar char="•"/>
            </a:pPr>
            <a:r>
              <a:rPr lang="en-GB" sz="2400" dirty="0">
                <a:solidFill>
                  <a:srgbClr val="000000"/>
                </a:solidFill>
                <a:latin typeface="Calibri" panose="020F0502020204030204" pitchFamily="34" charset="0"/>
              </a:rPr>
              <a:t>Know that sharing of painful content can promote health.</a:t>
            </a:r>
          </a:p>
          <a:p>
            <a:pPr>
              <a:buFont typeface="Arial" panose="020B0604020202020204" pitchFamily="34" charset="0"/>
              <a:buChar char="•"/>
            </a:pPr>
            <a:endParaRPr lang="en-GB" sz="2400" dirty="0">
              <a:solidFill>
                <a:srgbClr val="000000"/>
              </a:solidFill>
              <a:latin typeface="Calibri" panose="020F0502020204030204" pitchFamily="34" charset="0"/>
            </a:endParaRPr>
          </a:p>
          <a:p>
            <a:pPr>
              <a:buFont typeface="Arial" panose="020B0604020202020204" pitchFamily="34" charset="0"/>
              <a:buChar char="•"/>
            </a:pPr>
            <a:r>
              <a:rPr lang="en-GB" sz="2400" dirty="0">
                <a:solidFill>
                  <a:srgbClr val="000000"/>
                </a:solidFill>
                <a:latin typeface="Calibri" panose="020F0502020204030204" pitchFamily="34" charset="0"/>
              </a:rPr>
              <a:t>Share detailed disclosure of the event including feelings and beliefs support the process but at the pace of the client.</a:t>
            </a:r>
          </a:p>
          <a:p>
            <a:pPr>
              <a:buFont typeface="Arial" panose="020B0604020202020204" pitchFamily="34" charset="0"/>
              <a:buChar char="•"/>
            </a:pPr>
            <a:endParaRPr lang="en-GB" sz="2400" dirty="0">
              <a:solidFill>
                <a:srgbClr val="000000"/>
              </a:solidFill>
              <a:latin typeface="Calibri" panose="020F0502020204030204" pitchFamily="34" charset="0"/>
            </a:endParaRPr>
          </a:p>
          <a:p>
            <a:pPr>
              <a:buFont typeface="Arial" panose="020B0604020202020204" pitchFamily="34" charset="0"/>
              <a:buChar char="•"/>
            </a:pPr>
            <a:r>
              <a:rPr lang="en-GB" sz="2400" dirty="0">
                <a:solidFill>
                  <a:srgbClr val="000000"/>
                </a:solidFill>
                <a:latin typeface="Calibri" panose="020F0502020204030204" pitchFamily="34" charset="0"/>
              </a:rPr>
              <a:t>Use imaginal dialogue with a compassionate moral authority e.g. chair work (Gestalt/EFT) for a real-time conversation with imagined compassionate, generous, supportive, forgiving moral authority (re-writing the ‘narrative’)</a:t>
            </a:r>
          </a:p>
          <a:p>
            <a:endParaRPr lang="en-GB" dirty="0">
              <a:solidFill>
                <a:srgbClr val="000000"/>
              </a:solidFill>
              <a:latin typeface="Calibri" panose="020F0502020204030204" pitchFamily="34" charset="0"/>
            </a:endParaRPr>
          </a:p>
        </p:txBody>
      </p:sp>
    </p:spTree>
    <p:extLst>
      <p:ext uri="{BB962C8B-B14F-4D97-AF65-F5344CB8AC3E}">
        <p14:creationId xmlns:p14="http://schemas.microsoft.com/office/powerpoint/2010/main" val="2388818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Emerging research ….</a:t>
            </a:r>
          </a:p>
        </p:txBody>
      </p:sp>
      <p:sp>
        <p:nvSpPr>
          <p:cNvPr id="4" name="TextBox 3">
            <a:extLst>
              <a:ext uri="{FF2B5EF4-FFF2-40B4-BE49-F238E27FC236}">
                <a16:creationId xmlns:a16="http://schemas.microsoft.com/office/drawing/2014/main" id="{DBBA56C4-151A-4637-B9CC-2564C715CC23}"/>
              </a:ext>
            </a:extLst>
          </p:cNvPr>
          <p:cNvSpPr txBox="1"/>
          <p:nvPr/>
        </p:nvSpPr>
        <p:spPr>
          <a:xfrm>
            <a:off x="446115" y="2694769"/>
            <a:ext cx="11299767" cy="2862322"/>
          </a:xfrm>
          <a:prstGeom prst="rect">
            <a:avLst/>
          </a:prstGeom>
          <a:noFill/>
        </p:spPr>
        <p:txBody>
          <a:bodyPr wrap="square">
            <a:spAutoFit/>
          </a:bodyPr>
          <a:lstStyle/>
          <a:p>
            <a:pPr marL="285750" indent="-285750">
              <a:buFont typeface="Arial" panose="020B0604020202020204" pitchFamily="34" charset="0"/>
              <a:buChar char="•"/>
            </a:pPr>
            <a:r>
              <a:rPr lang="en-GB" dirty="0"/>
              <a:t>“Constructs of Moral Injury, such as MIES (Moral Injury Events Scale), MISS-M (Moral Injury Symptom Scale – Military), EMIS-M (Expressions of Moral Injury Scale) do not reflect or identify all the symptoms and causes associated with this condition. </a:t>
            </a:r>
          </a:p>
          <a:p>
            <a:endParaRPr lang="en-GB" dirty="0"/>
          </a:p>
          <a:p>
            <a:pPr marL="285750" indent="-285750">
              <a:buFont typeface="Arial" panose="020B0604020202020204" pitchFamily="34" charset="0"/>
              <a:buChar char="•"/>
            </a:pPr>
            <a:r>
              <a:rPr lang="en-GB" dirty="0"/>
              <a:t>There is not currently a diagnostic criteria for Moral Injury. Carey and Hodgson (2018) state, “there have been eighteen different concepts of Moral Injury since psychiatrist, Jonathan Shay coined the term. Therefore, there is not yet an agreed construct of Moral Injury” (Carter, 2021)</a:t>
            </a:r>
          </a:p>
          <a:p>
            <a:endParaRPr lang="en-GB" dirty="0"/>
          </a:p>
          <a:p>
            <a:pPr marL="285750" indent="-285750">
              <a:buFont typeface="Arial" panose="020B0604020202020204" pitchFamily="34" charset="0"/>
              <a:buChar char="•"/>
            </a:pPr>
            <a:r>
              <a:rPr lang="en-GB" dirty="0"/>
              <a:t>Moral Injury and PTED are not yet formally recognised, though there is research to suggest these conditions exist and are of clinical significance. </a:t>
            </a:r>
          </a:p>
        </p:txBody>
      </p:sp>
    </p:spTree>
    <p:extLst>
      <p:ext uri="{BB962C8B-B14F-4D97-AF65-F5344CB8AC3E}">
        <p14:creationId xmlns:p14="http://schemas.microsoft.com/office/powerpoint/2010/main" val="3153282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629A1F7F-0326-4BB4-A648-887F6315561C}"/>
              </a:ext>
            </a:extLst>
          </p:cNvPr>
          <p:cNvPicPr>
            <a:picLocks noChangeAspect="1"/>
          </p:cNvPicPr>
          <p:nvPr/>
        </p:nvPicPr>
        <p:blipFill rotWithShape="1">
          <a:blip r:embed="rId3"/>
          <a:srcRect t="18001" b="10561"/>
          <a:stretch/>
        </p:blipFill>
        <p:spPr>
          <a:xfrm>
            <a:off x="5683348" y="10"/>
            <a:ext cx="6508652" cy="6857989"/>
          </a:xfrm>
          <a:custGeom>
            <a:avLst/>
            <a:gdLst>
              <a:gd name="connsiteX0" fmla="*/ 404916 w 6526400"/>
              <a:gd name="connsiteY0" fmla="*/ 0 h 6857999"/>
              <a:gd name="connsiteX1" fmla="*/ 1425163 w 6526400"/>
              <a:gd name="connsiteY1" fmla="*/ 0 h 6857999"/>
              <a:gd name="connsiteX2" fmla="*/ 2955534 w 6526400"/>
              <a:gd name="connsiteY2" fmla="*/ 0 h 6857999"/>
              <a:gd name="connsiteX3" fmla="*/ 6526400 w 6526400"/>
              <a:gd name="connsiteY3" fmla="*/ 0 h 6857999"/>
              <a:gd name="connsiteX4" fmla="*/ 6526400 w 6526400"/>
              <a:gd name="connsiteY4" fmla="*/ 6857999 h 6857999"/>
              <a:gd name="connsiteX5" fmla="*/ 404916 w 6526400"/>
              <a:gd name="connsiteY5" fmla="*/ 6857999 h 6857999"/>
              <a:gd name="connsiteX6" fmla="*/ 377830 w 6526400"/>
              <a:gd name="connsiteY6" fmla="*/ 2463800 h 6857999"/>
              <a:gd name="connsiteX7" fmla="*/ 0 w 6526400"/>
              <a:gd name="connsiteY7" fmla="*/ 2203407 h 6857999"/>
              <a:gd name="connsiteX8" fmla="*/ 391373 w 6526400"/>
              <a:gd name="connsiteY8" fmla="*/ 1854200 h 6857999"/>
              <a:gd name="connsiteX9" fmla="*/ 404916 w 6526400"/>
              <a:gd name="connsiteY9"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26400" h="6857999">
                <a:moveTo>
                  <a:pt x="404916" y="0"/>
                </a:moveTo>
                <a:lnTo>
                  <a:pt x="1425163" y="0"/>
                </a:lnTo>
                <a:lnTo>
                  <a:pt x="2955534" y="0"/>
                </a:lnTo>
                <a:lnTo>
                  <a:pt x="6526400" y="0"/>
                </a:lnTo>
                <a:lnTo>
                  <a:pt x="6526400" y="6857999"/>
                </a:lnTo>
                <a:lnTo>
                  <a:pt x="404916" y="6857999"/>
                </a:lnTo>
                <a:lnTo>
                  <a:pt x="377830" y="2463800"/>
                </a:lnTo>
                <a:lnTo>
                  <a:pt x="0" y="2203407"/>
                </a:lnTo>
                <a:lnTo>
                  <a:pt x="391373" y="1854200"/>
                </a:lnTo>
                <a:cubicBezTo>
                  <a:pt x="395887" y="1282700"/>
                  <a:pt x="400402" y="571500"/>
                  <a:pt x="404916" y="0"/>
                </a:cubicBezTo>
                <a:close/>
              </a:path>
            </a:pathLst>
          </a:custGeom>
          <a:noFill/>
          <a:ln/>
          <a:effectLst>
            <a:innerShdw blurRad="63500" dist="50800" dir="2700000">
              <a:prstClr val="black">
                <a:alpha val="50000"/>
              </a:prstClr>
            </a:innerShdw>
          </a:effectLst>
        </p:spPr>
      </p:pic>
      <p:pic>
        <p:nvPicPr>
          <p:cNvPr id="2" name="Picture 1">
            <a:extLst>
              <a:ext uri="{FF2B5EF4-FFF2-40B4-BE49-F238E27FC236}">
                <a16:creationId xmlns:a16="http://schemas.microsoft.com/office/drawing/2014/main" id="{EFAB6FE6-822D-4E3C-8D5E-40ADD5D1B231}"/>
              </a:ext>
            </a:extLst>
          </p:cNvPr>
          <p:cNvPicPr>
            <a:picLocks noChangeAspect="1"/>
          </p:cNvPicPr>
          <p:nvPr/>
        </p:nvPicPr>
        <p:blipFill>
          <a:blip r:embed="rId4"/>
          <a:stretch>
            <a:fillRect/>
          </a:stretch>
        </p:blipFill>
        <p:spPr>
          <a:xfrm>
            <a:off x="369734" y="3190436"/>
            <a:ext cx="5313614" cy="2774266"/>
          </a:xfrm>
          <a:prstGeom prst="rect">
            <a:avLst/>
          </a:prstGeom>
        </p:spPr>
      </p:pic>
    </p:spTree>
    <p:extLst>
      <p:ext uri="{BB962C8B-B14F-4D97-AF65-F5344CB8AC3E}">
        <p14:creationId xmlns:p14="http://schemas.microsoft.com/office/powerpoint/2010/main" val="38041187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Default">
      <a:dk1>
        <a:srgbClr val="000000"/>
      </a:dk1>
      <a:lt1>
        <a:sysClr val="window" lastClr="FFFFFF"/>
      </a:lt1>
      <a:dk2>
        <a:srgbClr val="3F3F3F"/>
      </a:dk2>
      <a:lt2>
        <a:srgbClr val="E7E6E6"/>
      </a:lt2>
      <a:accent1>
        <a:srgbClr val="700000"/>
      </a:accent1>
      <a:accent2>
        <a:srgbClr val="ED7D31"/>
      </a:accent2>
      <a:accent3>
        <a:srgbClr val="A5A5A5"/>
      </a:accent3>
      <a:accent4>
        <a:srgbClr val="FFC000"/>
      </a:accent4>
      <a:accent5>
        <a:srgbClr val="700000"/>
      </a:accent5>
      <a:accent6>
        <a:srgbClr val="978869"/>
      </a:accent6>
      <a:hlink>
        <a:srgbClr val="FFC000"/>
      </a:hlink>
      <a:folHlink>
        <a:srgbClr val="7F7F7F"/>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F45182065_Persuasive speech outline_RVA_v3" id="{9991F312-7BAB-436D-8583-A5078171179B}" vid="{06C31F6F-9DBF-4ED0-83AC-3AFD01C902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bf13d2f1-3fb4-4d24-806f-713eb38c1b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c2d1e722f6203ba233fb8000bccfb810">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59ef00970ee6f294c90ab2c374dbf485"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E580CA-3EBF-40A1-848D-12B3B18BB82E}">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a3276f14-397d-4ed7-b8c7-ece791485ff1"/>
    <ds:schemaRef ds:uri="http://purl.org/dc/elements/1.1/"/>
    <ds:schemaRef ds:uri="http://schemas.microsoft.com/office/2006/metadata/properties"/>
    <ds:schemaRef ds:uri="bf13d2f1-3fb4-4d24-806f-713eb38c1b0e"/>
    <ds:schemaRef ds:uri="http://www.w3.org/XML/1998/namespace"/>
    <ds:schemaRef ds:uri="http://purl.org/dc/terms/"/>
  </ds:schemaRefs>
</ds:datastoreItem>
</file>

<file path=customXml/itemProps2.xml><?xml version="1.0" encoding="utf-8"?>
<ds:datastoreItem xmlns:ds="http://schemas.openxmlformats.org/officeDocument/2006/customXml" ds:itemID="{99A0FB75-2DC0-41F8-9602-F83475C3A4C5}">
  <ds:schemaRefs>
    <ds:schemaRef ds:uri="http://schemas.microsoft.com/sharepoint/v3/contenttype/forms"/>
  </ds:schemaRefs>
</ds:datastoreItem>
</file>

<file path=customXml/itemProps3.xml><?xml version="1.0" encoding="utf-8"?>
<ds:datastoreItem xmlns:ds="http://schemas.openxmlformats.org/officeDocument/2006/customXml" ds:itemID="{220F483E-EC77-4E6F-AC78-888E4551A9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Persuasive speech outline </Template>
  <TotalTime>0</TotalTime>
  <Words>1779</Words>
  <Application>Microsoft Office PowerPoint</Application>
  <PresentationFormat>Widescreen</PresentationFormat>
  <Paragraphs>104</Paragraphs>
  <Slides>19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Tahoma</vt:lpstr>
      <vt:lpstr>Wingdings 2</vt:lpstr>
      <vt:lpstr>Quotable</vt:lpstr>
      <vt:lpstr>Moral Injury</vt:lpstr>
      <vt:lpstr>Please believe me</vt:lpstr>
      <vt:lpstr>Defining Qualities of Post Traumatic Stress Disorder:</vt:lpstr>
      <vt:lpstr>PTSD and Moral Injury</vt:lpstr>
      <vt:lpstr>Moral Injury is not PTSD  and does not respond to PTSD treatments  ” PTSD treatment is ineffective for a proportion of recipients, where Moral Injury features”  (Molendijk et al., 2018; Bryan et al., 2015; Koenig et al., 2019a, b)</vt:lpstr>
      <vt:lpstr>What is Moral Injury?</vt:lpstr>
      <vt:lpstr>PowerPoint Presentation</vt:lpstr>
      <vt:lpstr>An experiencer’s words:</vt:lpstr>
      <vt:lpstr>PowerPoint Presentation</vt:lpstr>
      <vt:lpstr>MI and Burnout</vt:lpstr>
      <vt:lpstr>Post Traumatic Embitterment Disorder</vt:lpstr>
      <vt:lpstr>PTED continued</vt:lpstr>
      <vt:lpstr>PowerPoint Presentation</vt:lpstr>
      <vt:lpstr>MI – A wounded soul?</vt:lpstr>
      <vt:lpstr>The role of forgiveness in MI</vt:lpstr>
      <vt:lpstr>Implications for therapists and how to work with MI</vt:lpstr>
      <vt:lpstr>The client may need to:</vt:lpstr>
      <vt:lpstr>Emerging research ….</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2021-07-22T15:16:36Z</dcterms:created>
  <dcterms:modified xsi:type="dcterms:W3CDTF">2021-11-02T10:23:05Z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