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6" r:id="rId2"/>
    <p:sldId id="259" r:id="rId3"/>
    <p:sldId id="262" r:id="rId4"/>
    <p:sldId id="268" r:id="rId5"/>
    <p:sldId id="267" r:id="rId6"/>
    <p:sldId id="260" r:id="rId7"/>
    <p:sldId id="261" r:id="rId8"/>
    <p:sldId id="264" r:id="rId9"/>
    <p:sldId id="263" r:id="rId10"/>
    <p:sldId id="258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jor Jalloh" initials="SJ" lastIdx="3" clrIdx="0">
    <p:extLst>
      <p:ext uri="{19B8F6BF-5375-455C-9EA6-DF929625EA0E}">
        <p15:presenceInfo xmlns:p15="http://schemas.microsoft.com/office/powerpoint/2012/main" userId="S::1920818@student.uwtsd.ac.uk::6798dea9-4f24-4b3e-a31c-ab74b2888f8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2D1B57-1FBA-7857-0420-61C5F94151A6}" v="16" dt="2022-12-01T17:27:14.645"/>
    <p1510:client id="{13C1D3E1-52CF-4C14-937F-E3A832A24583}" v="223" dt="2022-11-15T13:40:34.028"/>
    <p1510:client id="{649791FE-46DB-EDBF-3F66-892D2E0725CC}" v="23" dt="2022-11-15T13:51:37.096"/>
    <p1510:client id="{BAA71DD1-A01B-4815-9031-1DE46C14C1B6}" v="17" dt="2022-12-01T17:15:09.406"/>
    <p1510:client id="{E942E66D-59D2-4741-9DE8-D89BC55048A6}" v="449" dt="2022-11-16T17:09:00.859"/>
    <p1510:client id="{ED7F09CC-ABB8-831F-CE23-43D4693119D7}" v="13" dt="2022-12-01T17:33:27.3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DFCD1B-7568-4BCA-9138-E529FE02E09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09995EB-012F-4A27-985D-8871C1B5A925}">
      <dgm:prSet/>
      <dgm:spPr/>
      <dgm:t>
        <a:bodyPr/>
        <a:lstStyle/>
        <a:p>
          <a:r>
            <a:rPr lang="en-GB"/>
            <a:t>Tesco brand </a:t>
          </a:r>
          <a:endParaRPr lang="en-US"/>
        </a:p>
      </dgm:t>
    </dgm:pt>
    <dgm:pt modelId="{65970C61-2EF6-4ABE-AD6E-DE3781195127}" type="parTrans" cxnId="{036B346C-6FBC-44F5-8884-643BA52A9902}">
      <dgm:prSet/>
      <dgm:spPr/>
      <dgm:t>
        <a:bodyPr/>
        <a:lstStyle/>
        <a:p>
          <a:endParaRPr lang="en-US"/>
        </a:p>
      </dgm:t>
    </dgm:pt>
    <dgm:pt modelId="{D9371C8F-414F-4E6A-BD1C-E76794D7EE82}" type="sibTrans" cxnId="{036B346C-6FBC-44F5-8884-643BA52A9902}">
      <dgm:prSet/>
      <dgm:spPr/>
      <dgm:t>
        <a:bodyPr/>
        <a:lstStyle/>
        <a:p>
          <a:endParaRPr lang="en-US"/>
        </a:p>
      </dgm:t>
    </dgm:pt>
    <dgm:pt modelId="{3285DD34-A4AC-4ADA-B406-F2C9350E9270}">
      <dgm:prSet/>
      <dgm:spPr/>
      <dgm:t>
        <a:bodyPr/>
        <a:lstStyle/>
        <a:p>
          <a:r>
            <a:rPr lang="en-GB"/>
            <a:t>What is Human Resourcing</a:t>
          </a:r>
          <a:endParaRPr lang="en-US"/>
        </a:p>
      </dgm:t>
    </dgm:pt>
    <dgm:pt modelId="{A9CE527A-85EE-4041-995E-BC98BEE936BF}" type="parTrans" cxnId="{A438C7AC-75FA-4681-835B-06F70F9C3A16}">
      <dgm:prSet/>
      <dgm:spPr/>
      <dgm:t>
        <a:bodyPr/>
        <a:lstStyle/>
        <a:p>
          <a:endParaRPr lang="en-US"/>
        </a:p>
      </dgm:t>
    </dgm:pt>
    <dgm:pt modelId="{7FE1A74C-3493-461C-B7E5-BA5E638A507F}" type="sibTrans" cxnId="{A438C7AC-75FA-4681-835B-06F70F9C3A16}">
      <dgm:prSet/>
      <dgm:spPr/>
      <dgm:t>
        <a:bodyPr/>
        <a:lstStyle/>
        <a:p>
          <a:endParaRPr lang="en-US"/>
        </a:p>
      </dgm:t>
    </dgm:pt>
    <dgm:pt modelId="{FBE6B189-ED5A-4F8A-AC2C-224258849307}">
      <dgm:prSet/>
      <dgm:spPr/>
      <dgm:t>
        <a:bodyPr/>
        <a:lstStyle/>
        <a:p>
          <a:r>
            <a:rPr lang="en-GB"/>
            <a:t>HR Role</a:t>
          </a:r>
          <a:endParaRPr lang="en-US"/>
        </a:p>
      </dgm:t>
    </dgm:pt>
    <dgm:pt modelId="{13216BAD-A39B-4728-979E-21E1ABB88EC0}" type="parTrans" cxnId="{8EDDD3CF-3A89-46A2-B276-E43457BCAA55}">
      <dgm:prSet/>
      <dgm:spPr/>
      <dgm:t>
        <a:bodyPr/>
        <a:lstStyle/>
        <a:p>
          <a:endParaRPr lang="en-US"/>
        </a:p>
      </dgm:t>
    </dgm:pt>
    <dgm:pt modelId="{6F8FD6ED-3350-420C-BADE-9C80840E91B8}" type="sibTrans" cxnId="{8EDDD3CF-3A89-46A2-B276-E43457BCAA55}">
      <dgm:prSet/>
      <dgm:spPr/>
      <dgm:t>
        <a:bodyPr/>
        <a:lstStyle/>
        <a:p>
          <a:endParaRPr lang="en-US"/>
        </a:p>
      </dgm:t>
    </dgm:pt>
    <dgm:pt modelId="{04DF2964-4FE2-4A69-840D-8C6F953EFA26}">
      <dgm:prSet/>
      <dgm:spPr/>
      <dgm:t>
        <a:bodyPr/>
        <a:lstStyle/>
        <a:p>
          <a:r>
            <a:rPr lang="en-GB"/>
            <a:t>What is diversity</a:t>
          </a:r>
          <a:endParaRPr lang="en-US"/>
        </a:p>
      </dgm:t>
    </dgm:pt>
    <dgm:pt modelId="{133C0DE3-14A2-49FF-9EC4-D9CC770D5EE0}" type="parTrans" cxnId="{9A7FC8E1-817F-42B1-BD9F-6E3D98B51825}">
      <dgm:prSet/>
      <dgm:spPr/>
      <dgm:t>
        <a:bodyPr/>
        <a:lstStyle/>
        <a:p>
          <a:endParaRPr lang="en-US"/>
        </a:p>
      </dgm:t>
    </dgm:pt>
    <dgm:pt modelId="{CC2A0CD0-B905-4751-87B6-95E80151A12F}" type="sibTrans" cxnId="{9A7FC8E1-817F-42B1-BD9F-6E3D98B51825}">
      <dgm:prSet/>
      <dgm:spPr/>
      <dgm:t>
        <a:bodyPr/>
        <a:lstStyle/>
        <a:p>
          <a:endParaRPr lang="en-US"/>
        </a:p>
      </dgm:t>
    </dgm:pt>
    <dgm:pt modelId="{4D72CFB3-8854-4E49-8625-2FEE131532D1}">
      <dgm:prSet/>
      <dgm:spPr/>
      <dgm:t>
        <a:bodyPr/>
        <a:lstStyle/>
        <a:p>
          <a:r>
            <a:rPr lang="en-GB"/>
            <a:t>HR role in diversity</a:t>
          </a:r>
          <a:endParaRPr lang="en-US"/>
        </a:p>
      </dgm:t>
    </dgm:pt>
    <dgm:pt modelId="{1C8A20B0-C2CC-4447-ACEC-5C6B0C6889EB}" type="parTrans" cxnId="{A2DE3151-58C2-4609-AFA0-3BC929E5BAF8}">
      <dgm:prSet/>
      <dgm:spPr/>
      <dgm:t>
        <a:bodyPr/>
        <a:lstStyle/>
        <a:p>
          <a:endParaRPr lang="en-US"/>
        </a:p>
      </dgm:t>
    </dgm:pt>
    <dgm:pt modelId="{1C6E830C-3EAB-4FD1-BC19-6CA5F1E5CFCE}" type="sibTrans" cxnId="{A2DE3151-58C2-4609-AFA0-3BC929E5BAF8}">
      <dgm:prSet/>
      <dgm:spPr/>
      <dgm:t>
        <a:bodyPr/>
        <a:lstStyle/>
        <a:p>
          <a:endParaRPr lang="en-US"/>
        </a:p>
      </dgm:t>
    </dgm:pt>
    <dgm:pt modelId="{F57E6AC9-DACE-4C82-88D8-5E67CFECD366}">
      <dgm:prSet/>
      <dgm:spPr/>
      <dgm:t>
        <a:bodyPr/>
        <a:lstStyle/>
        <a:p>
          <a:r>
            <a:rPr lang="en-GB"/>
            <a:t>Promoting Diversity</a:t>
          </a:r>
          <a:endParaRPr lang="en-US"/>
        </a:p>
      </dgm:t>
    </dgm:pt>
    <dgm:pt modelId="{F6AB7CCF-FDEF-4FD4-8E54-6925B4157FE1}" type="parTrans" cxnId="{68E8C391-06B3-45E4-B1FA-3840E6052CC8}">
      <dgm:prSet/>
      <dgm:spPr/>
      <dgm:t>
        <a:bodyPr/>
        <a:lstStyle/>
        <a:p>
          <a:endParaRPr lang="en-US"/>
        </a:p>
      </dgm:t>
    </dgm:pt>
    <dgm:pt modelId="{3852EA98-282D-4CFD-9868-04EA096C22C4}" type="sibTrans" cxnId="{68E8C391-06B3-45E4-B1FA-3840E6052CC8}">
      <dgm:prSet/>
      <dgm:spPr/>
      <dgm:t>
        <a:bodyPr/>
        <a:lstStyle/>
        <a:p>
          <a:endParaRPr lang="en-US"/>
        </a:p>
      </dgm:t>
    </dgm:pt>
    <dgm:pt modelId="{49513BC1-3779-4C26-8DA9-DBC96F21E078}">
      <dgm:prSet/>
      <dgm:spPr/>
      <dgm:t>
        <a:bodyPr/>
        <a:lstStyle/>
        <a:p>
          <a:r>
            <a:rPr lang="en-GB"/>
            <a:t>What is flexible work</a:t>
          </a:r>
          <a:endParaRPr lang="en-US"/>
        </a:p>
      </dgm:t>
    </dgm:pt>
    <dgm:pt modelId="{2E268E70-0AA3-4122-96EE-94431A203BC2}" type="parTrans" cxnId="{4C74F3D5-D8D6-401A-8D3D-7CFA2EA94E67}">
      <dgm:prSet/>
      <dgm:spPr/>
      <dgm:t>
        <a:bodyPr/>
        <a:lstStyle/>
        <a:p>
          <a:endParaRPr lang="en-US"/>
        </a:p>
      </dgm:t>
    </dgm:pt>
    <dgm:pt modelId="{87020DD9-925B-46C3-BAE7-EEB267183497}" type="sibTrans" cxnId="{4C74F3D5-D8D6-401A-8D3D-7CFA2EA94E67}">
      <dgm:prSet/>
      <dgm:spPr/>
      <dgm:t>
        <a:bodyPr/>
        <a:lstStyle/>
        <a:p>
          <a:endParaRPr lang="en-US"/>
        </a:p>
      </dgm:t>
    </dgm:pt>
    <dgm:pt modelId="{D5BC4761-9A4D-440E-A656-97242D7476CB}">
      <dgm:prSet/>
      <dgm:spPr/>
      <dgm:t>
        <a:bodyPr/>
        <a:lstStyle/>
        <a:p>
          <a:r>
            <a:rPr lang="en-GB"/>
            <a:t>Positives of flexibile work  for employess</a:t>
          </a:r>
          <a:endParaRPr lang="en-US"/>
        </a:p>
      </dgm:t>
    </dgm:pt>
    <dgm:pt modelId="{FC99D2F8-E4EC-4FEC-A394-2D5B6445EEC2}" type="parTrans" cxnId="{DE74F8E0-2D98-4890-82CD-F38BEFBD2D4F}">
      <dgm:prSet/>
      <dgm:spPr/>
      <dgm:t>
        <a:bodyPr/>
        <a:lstStyle/>
        <a:p>
          <a:endParaRPr lang="en-US"/>
        </a:p>
      </dgm:t>
    </dgm:pt>
    <dgm:pt modelId="{552B748E-BB54-4162-BFEE-3256A6D12C78}" type="sibTrans" cxnId="{DE74F8E0-2D98-4890-82CD-F38BEFBD2D4F}">
      <dgm:prSet/>
      <dgm:spPr/>
      <dgm:t>
        <a:bodyPr/>
        <a:lstStyle/>
        <a:p>
          <a:endParaRPr lang="en-US"/>
        </a:p>
      </dgm:t>
    </dgm:pt>
    <dgm:pt modelId="{3E31292A-FB4B-43F5-9242-FA8541D42430}">
      <dgm:prSet/>
      <dgm:spPr/>
      <dgm:t>
        <a:bodyPr/>
        <a:lstStyle/>
        <a:p>
          <a:r>
            <a:rPr lang="en-GB"/>
            <a:t>Positives of flexibile work for the company </a:t>
          </a:r>
          <a:endParaRPr lang="en-US"/>
        </a:p>
      </dgm:t>
    </dgm:pt>
    <dgm:pt modelId="{54373D7C-184E-437D-9642-4851D00D113D}" type="parTrans" cxnId="{FD162392-3DBC-4BDD-9377-067DA575F82B}">
      <dgm:prSet/>
      <dgm:spPr/>
      <dgm:t>
        <a:bodyPr/>
        <a:lstStyle/>
        <a:p>
          <a:endParaRPr lang="en-US"/>
        </a:p>
      </dgm:t>
    </dgm:pt>
    <dgm:pt modelId="{0D8C4F55-1687-427C-B894-D0FB76767904}" type="sibTrans" cxnId="{FD162392-3DBC-4BDD-9377-067DA575F82B}">
      <dgm:prSet/>
      <dgm:spPr/>
      <dgm:t>
        <a:bodyPr/>
        <a:lstStyle/>
        <a:p>
          <a:endParaRPr lang="en-US"/>
        </a:p>
      </dgm:t>
    </dgm:pt>
    <dgm:pt modelId="{F18BF616-F6DA-41A6-98A4-78D4AE51CA4A}" type="pres">
      <dgm:prSet presAssocID="{0EDFCD1B-7568-4BCA-9138-E529FE02E09D}" presName="linear" presStyleCnt="0">
        <dgm:presLayoutVars>
          <dgm:animLvl val="lvl"/>
          <dgm:resizeHandles val="exact"/>
        </dgm:presLayoutVars>
      </dgm:prSet>
      <dgm:spPr/>
    </dgm:pt>
    <dgm:pt modelId="{57DDCA69-71BD-4385-84A1-8D0DBB488A80}" type="pres">
      <dgm:prSet presAssocID="{009995EB-012F-4A27-985D-8871C1B5A925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7611AF42-3907-4C50-A54E-D4889B247F36}" type="pres">
      <dgm:prSet presAssocID="{D9371C8F-414F-4E6A-BD1C-E76794D7EE82}" presName="spacer" presStyleCnt="0"/>
      <dgm:spPr/>
    </dgm:pt>
    <dgm:pt modelId="{7EC96456-5122-4CB9-9CB8-C5D11EC7A3BE}" type="pres">
      <dgm:prSet presAssocID="{3285DD34-A4AC-4ADA-B406-F2C9350E9270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9C8C9833-9183-4706-95B8-785AFB5DBA49}" type="pres">
      <dgm:prSet presAssocID="{7FE1A74C-3493-461C-B7E5-BA5E638A507F}" presName="spacer" presStyleCnt="0"/>
      <dgm:spPr/>
    </dgm:pt>
    <dgm:pt modelId="{501E4232-848E-4631-A524-89C8FF034873}" type="pres">
      <dgm:prSet presAssocID="{FBE6B189-ED5A-4F8A-AC2C-224258849307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5746A5CE-9D21-4B50-95FE-19E7AC40950D}" type="pres">
      <dgm:prSet presAssocID="{6F8FD6ED-3350-420C-BADE-9C80840E91B8}" presName="spacer" presStyleCnt="0"/>
      <dgm:spPr/>
    </dgm:pt>
    <dgm:pt modelId="{77ADE21F-0416-454E-8AE9-D90771937735}" type="pres">
      <dgm:prSet presAssocID="{04DF2964-4FE2-4A69-840D-8C6F953EFA26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00624EB8-9CF7-4DFC-8A31-B358B3FCEBD8}" type="pres">
      <dgm:prSet presAssocID="{CC2A0CD0-B905-4751-87B6-95E80151A12F}" presName="spacer" presStyleCnt="0"/>
      <dgm:spPr/>
    </dgm:pt>
    <dgm:pt modelId="{FAD91872-440F-4B71-A397-9FB9375FA7B9}" type="pres">
      <dgm:prSet presAssocID="{4D72CFB3-8854-4E49-8625-2FEE131532D1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8535B78D-1EFC-4B22-A5EA-0FEDDE5A3331}" type="pres">
      <dgm:prSet presAssocID="{1C6E830C-3EAB-4FD1-BC19-6CA5F1E5CFCE}" presName="spacer" presStyleCnt="0"/>
      <dgm:spPr/>
    </dgm:pt>
    <dgm:pt modelId="{754EC3C2-3AC5-4AC8-A3CA-D9B77FD6538E}" type="pres">
      <dgm:prSet presAssocID="{F57E6AC9-DACE-4C82-88D8-5E67CFECD366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B143C2FD-19AE-44E3-AD6D-841E23BF5938}" type="pres">
      <dgm:prSet presAssocID="{3852EA98-282D-4CFD-9868-04EA096C22C4}" presName="spacer" presStyleCnt="0"/>
      <dgm:spPr/>
    </dgm:pt>
    <dgm:pt modelId="{ECB0A582-4A58-4FBF-8DDC-C81FC9540CB1}" type="pres">
      <dgm:prSet presAssocID="{49513BC1-3779-4C26-8DA9-DBC96F21E078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EE0129EA-AF89-4E3B-968A-E986AAACCFC3}" type="pres">
      <dgm:prSet presAssocID="{87020DD9-925B-46C3-BAE7-EEB267183497}" presName="spacer" presStyleCnt="0"/>
      <dgm:spPr/>
    </dgm:pt>
    <dgm:pt modelId="{B064058B-F1A3-4A2E-90D0-0354459B5B6A}" type="pres">
      <dgm:prSet presAssocID="{D5BC4761-9A4D-440E-A656-97242D7476CB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1E4E8EDD-C383-4924-BE02-7D6350635312}" type="pres">
      <dgm:prSet presAssocID="{552B748E-BB54-4162-BFEE-3256A6D12C78}" presName="spacer" presStyleCnt="0"/>
      <dgm:spPr/>
    </dgm:pt>
    <dgm:pt modelId="{4BE3B56F-4A48-4E4F-B131-5DC0601109A2}" type="pres">
      <dgm:prSet presAssocID="{3E31292A-FB4B-43F5-9242-FA8541D42430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F82B833C-DC75-49EE-9A5E-7C59D1BF672F}" type="presOf" srcId="{3E31292A-FB4B-43F5-9242-FA8541D42430}" destId="{4BE3B56F-4A48-4E4F-B131-5DC0601109A2}" srcOrd="0" destOrd="0" presId="urn:microsoft.com/office/officeart/2005/8/layout/vList2"/>
    <dgm:cxn modelId="{C239CB5D-AC4F-4966-8493-A481E5936648}" type="presOf" srcId="{0EDFCD1B-7568-4BCA-9138-E529FE02E09D}" destId="{F18BF616-F6DA-41A6-98A4-78D4AE51CA4A}" srcOrd="0" destOrd="0" presId="urn:microsoft.com/office/officeart/2005/8/layout/vList2"/>
    <dgm:cxn modelId="{D8A55D69-A138-4156-B071-C5B1BFE0E58C}" type="presOf" srcId="{F57E6AC9-DACE-4C82-88D8-5E67CFECD366}" destId="{754EC3C2-3AC5-4AC8-A3CA-D9B77FD6538E}" srcOrd="0" destOrd="0" presId="urn:microsoft.com/office/officeart/2005/8/layout/vList2"/>
    <dgm:cxn modelId="{036B346C-6FBC-44F5-8884-643BA52A9902}" srcId="{0EDFCD1B-7568-4BCA-9138-E529FE02E09D}" destId="{009995EB-012F-4A27-985D-8871C1B5A925}" srcOrd="0" destOrd="0" parTransId="{65970C61-2EF6-4ABE-AD6E-DE3781195127}" sibTransId="{D9371C8F-414F-4E6A-BD1C-E76794D7EE82}"/>
    <dgm:cxn modelId="{A2DE3151-58C2-4609-AFA0-3BC929E5BAF8}" srcId="{0EDFCD1B-7568-4BCA-9138-E529FE02E09D}" destId="{4D72CFB3-8854-4E49-8625-2FEE131532D1}" srcOrd="4" destOrd="0" parTransId="{1C8A20B0-C2CC-4447-ACEC-5C6B0C6889EB}" sibTransId="{1C6E830C-3EAB-4FD1-BC19-6CA5F1E5CFCE}"/>
    <dgm:cxn modelId="{8433B87E-1050-4123-A1D3-67639C87CD3E}" type="presOf" srcId="{009995EB-012F-4A27-985D-8871C1B5A925}" destId="{57DDCA69-71BD-4385-84A1-8D0DBB488A80}" srcOrd="0" destOrd="0" presId="urn:microsoft.com/office/officeart/2005/8/layout/vList2"/>
    <dgm:cxn modelId="{8B07A485-C5DB-4F33-A470-888B90DBBD7F}" type="presOf" srcId="{D5BC4761-9A4D-440E-A656-97242D7476CB}" destId="{B064058B-F1A3-4A2E-90D0-0354459B5B6A}" srcOrd="0" destOrd="0" presId="urn:microsoft.com/office/officeart/2005/8/layout/vList2"/>
    <dgm:cxn modelId="{DA7E4C8F-B59E-4671-9C41-D06D4AA9C607}" type="presOf" srcId="{49513BC1-3779-4C26-8DA9-DBC96F21E078}" destId="{ECB0A582-4A58-4FBF-8DDC-C81FC9540CB1}" srcOrd="0" destOrd="0" presId="urn:microsoft.com/office/officeart/2005/8/layout/vList2"/>
    <dgm:cxn modelId="{68E8C391-06B3-45E4-B1FA-3840E6052CC8}" srcId="{0EDFCD1B-7568-4BCA-9138-E529FE02E09D}" destId="{F57E6AC9-DACE-4C82-88D8-5E67CFECD366}" srcOrd="5" destOrd="0" parTransId="{F6AB7CCF-FDEF-4FD4-8E54-6925B4157FE1}" sibTransId="{3852EA98-282D-4CFD-9868-04EA096C22C4}"/>
    <dgm:cxn modelId="{FD162392-3DBC-4BDD-9377-067DA575F82B}" srcId="{0EDFCD1B-7568-4BCA-9138-E529FE02E09D}" destId="{3E31292A-FB4B-43F5-9242-FA8541D42430}" srcOrd="8" destOrd="0" parTransId="{54373D7C-184E-437D-9642-4851D00D113D}" sibTransId="{0D8C4F55-1687-427C-B894-D0FB76767904}"/>
    <dgm:cxn modelId="{A438C7AC-75FA-4681-835B-06F70F9C3A16}" srcId="{0EDFCD1B-7568-4BCA-9138-E529FE02E09D}" destId="{3285DD34-A4AC-4ADA-B406-F2C9350E9270}" srcOrd="1" destOrd="0" parTransId="{A9CE527A-85EE-4041-995E-BC98BEE936BF}" sibTransId="{7FE1A74C-3493-461C-B7E5-BA5E638A507F}"/>
    <dgm:cxn modelId="{ECDFD9BE-3A6F-4371-ACB0-EA76E11BE287}" type="presOf" srcId="{3285DD34-A4AC-4ADA-B406-F2C9350E9270}" destId="{7EC96456-5122-4CB9-9CB8-C5D11EC7A3BE}" srcOrd="0" destOrd="0" presId="urn:microsoft.com/office/officeart/2005/8/layout/vList2"/>
    <dgm:cxn modelId="{8EDDD3CF-3A89-46A2-B276-E43457BCAA55}" srcId="{0EDFCD1B-7568-4BCA-9138-E529FE02E09D}" destId="{FBE6B189-ED5A-4F8A-AC2C-224258849307}" srcOrd="2" destOrd="0" parTransId="{13216BAD-A39B-4728-979E-21E1ABB88EC0}" sibTransId="{6F8FD6ED-3350-420C-BADE-9C80840E91B8}"/>
    <dgm:cxn modelId="{5851F6D3-2508-4569-91BD-B8A2CE489EE6}" type="presOf" srcId="{4D72CFB3-8854-4E49-8625-2FEE131532D1}" destId="{FAD91872-440F-4B71-A397-9FB9375FA7B9}" srcOrd="0" destOrd="0" presId="urn:microsoft.com/office/officeart/2005/8/layout/vList2"/>
    <dgm:cxn modelId="{4C74F3D5-D8D6-401A-8D3D-7CFA2EA94E67}" srcId="{0EDFCD1B-7568-4BCA-9138-E529FE02E09D}" destId="{49513BC1-3779-4C26-8DA9-DBC96F21E078}" srcOrd="6" destOrd="0" parTransId="{2E268E70-0AA3-4122-96EE-94431A203BC2}" sibTransId="{87020DD9-925B-46C3-BAE7-EEB267183497}"/>
    <dgm:cxn modelId="{DE74F8E0-2D98-4890-82CD-F38BEFBD2D4F}" srcId="{0EDFCD1B-7568-4BCA-9138-E529FE02E09D}" destId="{D5BC4761-9A4D-440E-A656-97242D7476CB}" srcOrd="7" destOrd="0" parTransId="{FC99D2F8-E4EC-4FEC-A394-2D5B6445EEC2}" sibTransId="{552B748E-BB54-4162-BFEE-3256A6D12C78}"/>
    <dgm:cxn modelId="{9A7FC8E1-817F-42B1-BD9F-6E3D98B51825}" srcId="{0EDFCD1B-7568-4BCA-9138-E529FE02E09D}" destId="{04DF2964-4FE2-4A69-840D-8C6F953EFA26}" srcOrd="3" destOrd="0" parTransId="{133C0DE3-14A2-49FF-9EC4-D9CC770D5EE0}" sibTransId="{CC2A0CD0-B905-4751-87B6-95E80151A12F}"/>
    <dgm:cxn modelId="{DA540AEF-59E7-48AB-88D9-E7F088FB4BF7}" type="presOf" srcId="{FBE6B189-ED5A-4F8A-AC2C-224258849307}" destId="{501E4232-848E-4631-A524-89C8FF034873}" srcOrd="0" destOrd="0" presId="urn:microsoft.com/office/officeart/2005/8/layout/vList2"/>
    <dgm:cxn modelId="{982D5AFF-93FE-4726-B2DE-C381123DB170}" type="presOf" srcId="{04DF2964-4FE2-4A69-840D-8C6F953EFA26}" destId="{77ADE21F-0416-454E-8AE9-D90771937735}" srcOrd="0" destOrd="0" presId="urn:microsoft.com/office/officeart/2005/8/layout/vList2"/>
    <dgm:cxn modelId="{5FF7FDD4-AE35-405D-BF24-7B36E1BAD30D}" type="presParOf" srcId="{F18BF616-F6DA-41A6-98A4-78D4AE51CA4A}" destId="{57DDCA69-71BD-4385-84A1-8D0DBB488A80}" srcOrd="0" destOrd="0" presId="urn:microsoft.com/office/officeart/2005/8/layout/vList2"/>
    <dgm:cxn modelId="{6688A074-8B8D-4BCF-B892-2F56A63326F2}" type="presParOf" srcId="{F18BF616-F6DA-41A6-98A4-78D4AE51CA4A}" destId="{7611AF42-3907-4C50-A54E-D4889B247F36}" srcOrd="1" destOrd="0" presId="urn:microsoft.com/office/officeart/2005/8/layout/vList2"/>
    <dgm:cxn modelId="{F300BB2C-D30E-4555-9608-E043508C0750}" type="presParOf" srcId="{F18BF616-F6DA-41A6-98A4-78D4AE51CA4A}" destId="{7EC96456-5122-4CB9-9CB8-C5D11EC7A3BE}" srcOrd="2" destOrd="0" presId="urn:microsoft.com/office/officeart/2005/8/layout/vList2"/>
    <dgm:cxn modelId="{F8EDDBBC-F0E7-4452-9CC5-8E70ACD10BA2}" type="presParOf" srcId="{F18BF616-F6DA-41A6-98A4-78D4AE51CA4A}" destId="{9C8C9833-9183-4706-95B8-785AFB5DBA49}" srcOrd="3" destOrd="0" presId="urn:microsoft.com/office/officeart/2005/8/layout/vList2"/>
    <dgm:cxn modelId="{8B4CECC1-327F-4DB5-ABCF-EA3A304D2DEA}" type="presParOf" srcId="{F18BF616-F6DA-41A6-98A4-78D4AE51CA4A}" destId="{501E4232-848E-4631-A524-89C8FF034873}" srcOrd="4" destOrd="0" presId="urn:microsoft.com/office/officeart/2005/8/layout/vList2"/>
    <dgm:cxn modelId="{47247E4A-BB09-44B3-A54B-1CA92168C933}" type="presParOf" srcId="{F18BF616-F6DA-41A6-98A4-78D4AE51CA4A}" destId="{5746A5CE-9D21-4B50-95FE-19E7AC40950D}" srcOrd="5" destOrd="0" presId="urn:microsoft.com/office/officeart/2005/8/layout/vList2"/>
    <dgm:cxn modelId="{0D578F73-D667-458E-B91B-395EFD23BFC7}" type="presParOf" srcId="{F18BF616-F6DA-41A6-98A4-78D4AE51CA4A}" destId="{77ADE21F-0416-454E-8AE9-D90771937735}" srcOrd="6" destOrd="0" presId="urn:microsoft.com/office/officeart/2005/8/layout/vList2"/>
    <dgm:cxn modelId="{A6247739-2421-41DA-9CC6-3601BD5157DA}" type="presParOf" srcId="{F18BF616-F6DA-41A6-98A4-78D4AE51CA4A}" destId="{00624EB8-9CF7-4DFC-8A31-B358B3FCEBD8}" srcOrd="7" destOrd="0" presId="urn:microsoft.com/office/officeart/2005/8/layout/vList2"/>
    <dgm:cxn modelId="{61F54F04-B55E-4228-B7F0-A3DF1F974B68}" type="presParOf" srcId="{F18BF616-F6DA-41A6-98A4-78D4AE51CA4A}" destId="{FAD91872-440F-4B71-A397-9FB9375FA7B9}" srcOrd="8" destOrd="0" presId="urn:microsoft.com/office/officeart/2005/8/layout/vList2"/>
    <dgm:cxn modelId="{A6D31C14-0517-4C3D-916B-C934A77467B4}" type="presParOf" srcId="{F18BF616-F6DA-41A6-98A4-78D4AE51CA4A}" destId="{8535B78D-1EFC-4B22-A5EA-0FEDDE5A3331}" srcOrd="9" destOrd="0" presId="urn:microsoft.com/office/officeart/2005/8/layout/vList2"/>
    <dgm:cxn modelId="{EB400CCF-6DEE-4F64-9CD9-3CFFA375B6E4}" type="presParOf" srcId="{F18BF616-F6DA-41A6-98A4-78D4AE51CA4A}" destId="{754EC3C2-3AC5-4AC8-A3CA-D9B77FD6538E}" srcOrd="10" destOrd="0" presId="urn:microsoft.com/office/officeart/2005/8/layout/vList2"/>
    <dgm:cxn modelId="{6B7A29FB-D2B7-4C95-B13B-D961A162BB1B}" type="presParOf" srcId="{F18BF616-F6DA-41A6-98A4-78D4AE51CA4A}" destId="{B143C2FD-19AE-44E3-AD6D-841E23BF5938}" srcOrd="11" destOrd="0" presId="urn:microsoft.com/office/officeart/2005/8/layout/vList2"/>
    <dgm:cxn modelId="{C5B9F285-7FC3-4923-B888-46F1E961ED13}" type="presParOf" srcId="{F18BF616-F6DA-41A6-98A4-78D4AE51CA4A}" destId="{ECB0A582-4A58-4FBF-8DDC-C81FC9540CB1}" srcOrd="12" destOrd="0" presId="urn:microsoft.com/office/officeart/2005/8/layout/vList2"/>
    <dgm:cxn modelId="{FC85F808-5BF6-46AC-A8E3-A5F0908339AB}" type="presParOf" srcId="{F18BF616-F6DA-41A6-98A4-78D4AE51CA4A}" destId="{EE0129EA-AF89-4E3B-968A-E986AAACCFC3}" srcOrd="13" destOrd="0" presId="urn:microsoft.com/office/officeart/2005/8/layout/vList2"/>
    <dgm:cxn modelId="{8ECF52F3-2D31-4D97-8DA2-E7421EF1E681}" type="presParOf" srcId="{F18BF616-F6DA-41A6-98A4-78D4AE51CA4A}" destId="{B064058B-F1A3-4A2E-90D0-0354459B5B6A}" srcOrd="14" destOrd="0" presId="urn:microsoft.com/office/officeart/2005/8/layout/vList2"/>
    <dgm:cxn modelId="{9CE506A6-7563-4EED-86C9-A95984D438D4}" type="presParOf" srcId="{F18BF616-F6DA-41A6-98A4-78D4AE51CA4A}" destId="{1E4E8EDD-C383-4924-BE02-7D6350635312}" srcOrd="15" destOrd="0" presId="urn:microsoft.com/office/officeart/2005/8/layout/vList2"/>
    <dgm:cxn modelId="{4A540D2A-B565-4304-AC43-9A7AFEA4A081}" type="presParOf" srcId="{F18BF616-F6DA-41A6-98A4-78D4AE51CA4A}" destId="{4BE3B56F-4A48-4E4F-B131-5DC0601109A2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849704-3E78-48F8-9D4E-9623201F483D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70BA700-71B7-4C8F-A0EE-6289F1A5D418}">
      <dgm:prSet/>
      <dgm:spPr/>
      <dgm:t>
        <a:bodyPr/>
        <a:lstStyle/>
        <a:p>
          <a:r>
            <a:rPr lang="en-GB" b="0" i="0" dirty="0"/>
            <a:t>Financial benefits</a:t>
          </a:r>
          <a:endParaRPr lang="en-US" dirty="0"/>
        </a:p>
      </dgm:t>
    </dgm:pt>
    <dgm:pt modelId="{6980AFBF-1205-4FB2-93F7-4B03536E9FC6}" type="parTrans" cxnId="{08EC0D9D-F63D-44D3-88E6-A5B3A242F28A}">
      <dgm:prSet/>
      <dgm:spPr/>
      <dgm:t>
        <a:bodyPr/>
        <a:lstStyle/>
        <a:p>
          <a:endParaRPr lang="en-US"/>
        </a:p>
      </dgm:t>
    </dgm:pt>
    <dgm:pt modelId="{39557B46-A228-4D3F-B3EE-5F8FECB3742E}" type="sibTrans" cxnId="{08EC0D9D-F63D-44D3-88E6-A5B3A242F28A}">
      <dgm:prSet/>
      <dgm:spPr/>
      <dgm:t>
        <a:bodyPr/>
        <a:lstStyle/>
        <a:p>
          <a:endParaRPr lang="en-US"/>
        </a:p>
      </dgm:t>
    </dgm:pt>
    <dgm:pt modelId="{C128738E-BB02-4295-8F86-BA27611D49B6}">
      <dgm:prSet/>
      <dgm:spPr/>
      <dgm:t>
        <a:bodyPr/>
        <a:lstStyle/>
        <a:p>
          <a:pPr rtl="0"/>
          <a:r>
            <a:rPr lang="en-GB" b="0" i="0" dirty="0">
              <a:latin typeface="Calibri Light" panose="020F0302020204030204"/>
            </a:rPr>
            <a:t>(Ken Gosnell 2022)</a:t>
          </a:r>
          <a:r>
            <a:rPr lang="en-GB" b="0" i="0" dirty="0"/>
            <a:t>Working remotely has financial advantages as well, as it reduces overhead costs and eliminates the need for office space and other resources in the workplace</a:t>
          </a:r>
          <a:r>
            <a:rPr lang="en-GB" b="0" i="0" dirty="0">
              <a:latin typeface="Calibri Light" panose="020F0302020204030204"/>
            </a:rPr>
            <a:t>.</a:t>
          </a:r>
          <a:endParaRPr lang="en-US" dirty="0"/>
        </a:p>
      </dgm:t>
    </dgm:pt>
    <dgm:pt modelId="{A4245BF3-895A-4021-A2C8-3B925BADAD0F}" type="parTrans" cxnId="{64B8819A-5EBC-46A6-952D-B6F3504F743B}">
      <dgm:prSet/>
      <dgm:spPr/>
      <dgm:t>
        <a:bodyPr/>
        <a:lstStyle/>
        <a:p>
          <a:endParaRPr lang="en-US"/>
        </a:p>
      </dgm:t>
    </dgm:pt>
    <dgm:pt modelId="{D0F04A75-1C1B-476E-A2D2-444222C7BFEA}" type="sibTrans" cxnId="{64B8819A-5EBC-46A6-952D-B6F3504F743B}">
      <dgm:prSet/>
      <dgm:spPr/>
      <dgm:t>
        <a:bodyPr/>
        <a:lstStyle/>
        <a:p>
          <a:endParaRPr lang="en-US"/>
        </a:p>
      </dgm:t>
    </dgm:pt>
    <dgm:pt modelId="{F753FDD7-7444-46DD-8909-0AC32785DD0B}" type="pres">
      <dgm:prSet presAssocID="{C0849704-3E78-48F8-9D4E-9623201F483D}" presName="Name0" presStyleCnt="0">
        <dgm:presLayoutVars>
          <dgm:dir/>
          <dgm:animLvl val="lvl"/>
          <dgm:resizeHandles val="exact"/>
        </dgm:presLayoutVars>
      </dgm:prSet>
      <dgm:spPr/>
    </dgm:pt>
    <dgm:pt modelId="{420A6C2E-9774-467B-9495-2BA975977D5D}" type="pres">
      <dgm:prSet presAssocID="{C128738E-BB02-4295-8F86-BA27611D49B6}" presName="boxAndChildren" presStyleCnt="0"/>
      <dgm:spPr/>
    </dgm:pt>
    <dgm:pt modelId="{F15D2F8E-4993-4BCF-BE9E-CD3109F77BD6}" type="pres">
      <dgm:prSet presAssocID="{C128738E-BB02-4295-8F86-BA27611D49B6}" presName="parentTextBox" presStyleLbl="node1" presStyleIdx="0" presStyleCnt="2"/>
      <dgm:spPr/>
    </dgm:pt>
    <dgm:pt modelId="{5CA2D4BD-95EA-49BD-A9FF-B84AB81E14EE}" type="pres">
      <dgm:prSet presAssocID="{39557B46-A228-4D3F-B3EE-5F8FECB3742E}" presName="sp" presStyleCnt="0"/>
      <dgm:spPr/>
    </dgm:pt>
    <dgm:pt modelId="{2B776171-F223-4814-8D59-60ADC63462C2}" type="pres">
      <dgm:prSet presAssocID="{370BA700-71B7-4C8F-A0EE-6289F1A5D418}" presName="arrowAndChildren" presStyleCnt="0"/>
      <dgm:spPr/>
    </dgm:pt>
    <dgm:pt modelId="{1936AFB9-21D9-4109-9FA2-D71C7EF8FEFA}" type="pres">
      <dgm:prSet presAssocID="{370BA700-71B7-4C8F-A0EE-6289F1A5D418}" presName="parentTextArrow" presStyleLbl="node1" presStyleIdx="1" presStyleCnt="2"/>
      <dgm:spPr/>
    </dgm:pt>
  </dgm:ptLst>
  <dgm:cxnLst>
    <dgm:cxn modelId="{94CC3402-1348-4FF0-9D99-E931B83A3589}" type="presOf" srcId="{C0849704-3E78-48F8-9D4E-9623201F483D}" destId="{F753FDD7-7444-46DD-8909-0AC32785DD0B}" srcOrd="0" destOrd="0" presId="urn:microsoft.com/office/officeart/2005/8/layout/process4"/>
    <dgm:cxn modelId="{95910B7C-B2C2-4875-A93F-A29083D10CA8}" type="presOf" srcId="{C128738E-BB02-4295-8F86-BA27611D49B6}" destId="{F15D2F8E-4993-4BCF-BE9E-CD3109F77BD6}" srcOrd="0" destOrd="0" presId="urn:microsoft.com/office/officeart/2005/8/layout/process4"/>
    <dgm:cxn modelId="{64B8819A-5EBC-46A6-952D-B6F3504F743B}" srcId="{C0849704-3E78-48F8-9D4E-9623201F483D}" destId="{C128738E-BB02-4295-8F86-BA27611D49B6}" srcOrd="1" destOrd="0" parTransId="{A4245BF3-895A-4021-A2C8-3B925BADAD0F}" sibTransId="{D0F04A75-1C1B-476E-A2D2-444222C7BFEA}"/>
    <dgm:cxn modelId="{08EC0D9D-F63D-44D3-88E6-A5B3A242F28A}" srcId="{C0849704-3E78-48F8-9D4E-9623201F483D}" destId="{370BA700-71B7-4C8F-A0EE-6289F1A5D418}" srcOrd="0" destOrd="0" parTransId="{6980AFBF-1205-4FB2-93F7-4B03536E9FC6}" sibTransId="{39557B46-A228-4D3F-B3EE-5F8FECB3742E}"/>
    <dgm:cxn modelId="{286761FF-F4A5-4B1D-BB58-B5E113C7AEBC}" type="presOf" srcId="{370BA700-71B7-4C8F-A0EE-6289F1A5D418}" destId="{1936AFB9-21D9-4109-9FA2-D71C7EF8FEFA}" srcOrd="0" destOrd="0" presId="urn:microsoft.com/office/officeart/2005/8/layout/process4"/>
    <dgm:cxn modelId="{9091F808-1CFF-4031-AB45-D13F7FD097BB}" type="presParOf" srcId="{F753FDD7-7444-46DD-8909-0AC32785DD0B}" destId="{420A6C2E-9774-467B-9495-2BA975977D5D}" srcOrd="0" destOrd="0" presId="urn:microsoft.com/office/officeart/2005/8/layout/process4"/>
    <dgm:cxn modelId="{C0923A12-12C6-43F0-99A2-25C6065EAC26}" type="presParOf" srcId="{420A6C2E-9774-467B-9495-2BA975977D5D}" destId="{F15D2F8E-4993-4BCF-BE9E-CD3109F77BD6}" srcOrd="0" destOrd="0" presId="urn:microsoft.com/office/officeart/2005/8/layout/process4"/>
    <dgm:cxn modelId="{B14E7E0D-23E7-4AD3-8F56-DF3F5D07BCA1}" type="presParOf" srcId="{F753FDD7-7444-46DD-8909-0AC32785DD0B}" destId="{5CA2D4BD-95EA-49BD-A9FF-B84AB81E14EE}" srcOrd="1" destOrd="0" presId="urn:microsoft.com/office/officeart/2005/8/layout/process4"/>
    <dgm:cxn modelId="{8A42B0AC-CCD7-4AA5-B452-2EDB918C40AE}" type="presParOf" srcId="{F753FDD7-7444-46DD-8909-0AC32785DD0B}" destId="{2B776171-F223-4814-8D59-60ADC63462C2}" srcOrd="2" destOrd="0" presId="urn:microsoft.com/office/officeart/2005/8/layout/process4"/>
    <dgm:cxn modelId="{1766A6C0-917D-4847-9ACF-01BF50BC833C}" type="presParOf" srcId="{2B776171-F223-4814-8D59-60ADC63462C2}" destId="{1936AFB9-21D9-4109-9FA2-D71C7EF8FEF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DDCA69-71BD-4385-84A1-8D0DBB488A80}">
      <dsp:nvSpPr>
        <dsp:cNvPr id="0" name=""/>
        <dsp:cNvSpPr/>
      </dsp:nvSpPr>
      <dsp:spPr>
        <a:xfrm>
          <a:off x="0" y="4936"/>
          <a:ext cx="6263640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Tesco brand </a:t>
          </a:r>
          <a:endParaRPr lang="en-US" sz="2300" kern="1200"/>
        </a:p>
      </dsp:txBody>
      <dsp:txXfrm>
        <a:off x="26930" y="31866"/>
        <a:ext cx="6209780" cy="497795"/>
      </dsp:txXfrm>
    </dsp:sp>
    <dsp:sp modelId="{7EC96456-5122-4CB9-9CB8-C5D11EC7A3BE}">
      <dsp:nvSpPr>
        <dsp:cNvPr id="0" name=""/>
        <dsp:cNvSpPr/>
      </dsp:nvSpPr>
      <dsp:spPr>
        <a:xfrm>
          <a:off x="0" y="622831"/>
          <a:ext cx="6263640" cy="551655"/>
        </a:xfrm>
        <a:prstGeom prst="roundRect">
          <a:avLst/>
        </a:prstGeom>
        <a:solidFill>
          <a:schemeClr val="accent5">
            <a:hueOff val="-844818"/>
            <a:satOff val="-2177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What is Human Resourcing</a:t>
          </a:r>
          <a:endParaRPr lang="en-US" sz="2300" kern="1200"/>
        </a:p>
      </dsp:txBody>
      <dsp:txXfrm>
        <a:off x="26930" y="649761"/>
        <a:ext cx="6209780" cy="497795"/>
      </dsp:txXfrm>
    </dsp:sp>
    <dsp:sp modelId="{501E4232-848E-4631-A524-89C8FF034873}">
      <dsp:nvSpPr>
        <dsp:cNvPr id="0" name=""/>
        <dsp:cNvSpPr/>
      </dsp:nvSpPr>
      <dsp:spPr>
        <a:xfrm>
          <a:off x="0" y="1240726"/>
          <a:ext cx="6263640" cy="551655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HR Role</a:t>
          </a:r>
          <a:endParaRPr lang="en-US" sz="2300" kern="1200"/>
        </a:p>
      </dsp:txBody>
      <dsp:txXfrm>
        <a:off x="26930" y="1267656"/>
        <a:ext cx="6209780" cy="497795"/>
      </dsp:txXfrm>
    </dsp:sp>
    <dsp:sp modelId="{77ADE21F-0416-454E-8AE9-D90771937735}">
      <dsp:nvSpPr>
        <dsp:cNvPr id="0" name=""/>
        <dsp:cNvSpPr/>
      </dsp:nvSpPr>
      <dsp:spPr>
        <a:xfrm>
          <a:off x="0" y="1858621"/>
          <a:ext cx="6263640" cy="551655"/>
        </a:xfrm>
        <a:prstGeom prst="roundRect">
          <a:avLst/>
        </a:prstGeom>
        <a:solidFill>
          <a:schemeClr val="accent5">
            <a:hueOff val="-2534453"/>
            <a:satOff val="-6532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What is diversity</a:t>
          </a:r>
          <a:endParaRPr lang="en-US" sz="2300" kern="1200"/>
        </a:p>
      </dsp:txBody>
      <dsp:txXfrm>
        <a:off x="26930" y="1885551"/>
        <a:ext cx="6209780" cy="497795"/>
      </dsp:txXfrm>
    </dsp:sp>
    <dsp:sp modelId="{FAD91872-440F-4B71-A397-9FB9375FA7B9}">
      <dsp:nvSpPr>
        <dsp:cNvPr id="0" name=""/>
        <dsp:cNvSpPr/>
      </dsp:nvSpPr>
      <dsp:spPr>
        <a:xfrm>
          <a:off x="0" y="2476516"/>
          <a:ext cx="6263640" cy="551655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HR role in diversity</a:t>
          </a:r>
          <a:endParaRPr lang="en-US" sz="2300" kern="1200"/>
        </a:p>
      </dsp:txBody>
      <dsp:txXfrm>
        <a:off x="26930" y="2503446"/>
        <a:ext cx="6209780" cy="497795"/>
      </dsp:txXfrm>
    </dsp:sp>
    <dsp:sp modelId="{754EC3C2-3AC5-4AC8-A3CA-D9B77FD6538E}">
      <dsp:nvSpPr>
        <dsp:cNvPr id="0" name=""/>
        <dsp:cNvSpPr/>
      </dsp:nvSpPr>
      <dsp:spPr>
        <a:xfrm>
          <a:off x="0" y="3094411"/>
          <a:ext cx="6263640" cy="551655"/>
        </a:xfrm>
        <a:prstGeom prst="roundRect">
          <a:avLst/>
        </a:prstGeom>
        <a:solidFill>
          <a:schemeClr val="accent5">
            <a:hueOff val="-4224089"/>
            <a:satOff val="-10887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Promoting Diversity</a:t>
          </a:r>
          <a:endParaRPr lang="en-US" sz="2300" kern="1200"/>
        </a:p>
      </dsp:txBody>
      <dsp:txXfrm>
        <a:off x="26930" y="3121341"/>
        <a:ext cx="6209780" cy="497795"/>
      </dsp:txXfrm>
    </dsp:sp>
    <dsp:sp modelId="{ECB0A582-4A58-4FBF-8DDC-C81FC9540CB1}">
      <dsp:nvSpPr>
        <dsp:cNvPr id="0" name=""/>
        <dsp:cNvSpPr/>
      </dsp:nvSpPr>
      <dsp:spPr>
        <a:xfrm>
          <a:off x="0" y="3712306"/>
          <a:ext cx="6263640" cy="551655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What is flexible work</a:t>
          </a:r>
          <a:endParaRPr lang="en-US" sz="2300" kern="1200"/>
        </a:p>
      </dsp:txBody>
      <dsp:txXfrm>
        <a:off x="26930" y="3739236"/>
        <a:ext cx="6209780" cy="497795"/>
      </dsp:txXfrm>
    </dsp:sp>
    <dsp:sp modelId="{B064058B-F1A3-4A2E-90D0-0354459B5B6A}">
      <dsp:nvSpPr>
        <dsp:cNvPr id="0" name=""/>
        <dsp:cNvSpPr/>
      </dsp:nvSpPr>
      <dsp:spPr>
        <a:xfrm>
          <a:off x="0" y="4330201"/>
          <a:ext cx="6263640" cy="551655"/>
        </a:xfrm>
        <a:prstGeom prst="roundRect">
          <a:avLst/>
        </a:prstGeom>
        <a:solidFill>
          <a:schemeClr val="accent5">
            <a:hueOff val="-5913725"/>
            <a:satOff val="-15242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Positives of flexibile work  for employess</a:t>
          </a:r>
          <a:endParaRPr lang="en-US" sz="2300" kern="1200"/>
        </a:p>
      </dsp:txBody>
      <dsp:txXfrm>
        <a:off x="26930" y="4357131"/>
        <a:ext cx="6209780" cy="497795"/>
      </dsp:txXfrm>
    </dsp:sp>
    <dsp:sp modelId="{4BE3B56F-4A48-4E4F-B131-5DC0601109A2}">
      <dsp:nvSpPr>
        <dsp:cNvPr id="0" name=""/>
        <dsp:cNvSpPr/>
      </dsp:nvSpPr>
      <dsp:spPr>
        <a:xfrm>
          <a:off x="0" y="4948096"/>
          <a:ext cx="6263640" cy="55165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Positives of flexibile work for the company </a:t>
          </a:r>
          <a:endParaRPr lang="en-US" sz="2300" kern="1200"/>
        </a:p>
      </dsp:txBody>
      <dsp:txXfrm>
        <a:off x="26930" y="4975026"/>
        <a:ext cx="6209780" cy="497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5D2F8E-4993-4BCF-BE9E-CD3109F77BD6}">
      <dsp:nvSpPr>
        <dsp:cNvPr id="0" name=""/>
        <dsp:cNvSpPr/>
      </dsp:nvSpPr>
      <dsp:spPr>
        <a:xfrm>
          <a:off x="0" y="3322370"/>
          <a:ext cx="6263640" cy="21798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>
              <a:latin typeface="Calibri Light" panose="020F0302020204030204"/>
            </a:rPr>
            <a:t>(Ken Gosnell 2022)</a:t>
          </a:r>
          <a:r>
            <a:rPr lang="en-GB" sz="2500" b="0" i="0" kern="1200" dirty="0"/>
            <a:t>Working remotely has financial advantages as well, as it reduces overhead costs and eliminates the need for office space and other resources in the workplace</a:t>
          </a:r>
          <a:r>
            <a:rPr lang="en-GB" sz="2500" b="0" i="0" kern="1200" dirty="0">
              <a:latin typeface="Calibri Light" panose="020F0302020204030204"/>
            </a:rPr>
            <a:t>.</a:t>
          </a:r>
          <a:endParaRPr lang="en-US" sz="2500" kern="1200" dirty="0"/>
        </a:p>
      </dsp:txBody>
      <dsp:txXfrm>
        <a:off x="0" y="3322370"/>
        <a:ext cx="6263640" cy="2179834"/>
      </dsp:txXfrm>
    </dsp:sp>
    <dsp:sp modelId="{1936AFB9-21D9-4109-9FA2-D71C7EF8FEFA}">
      <dsp:nvSpPr>
        <dsp:cNvPr id="0" name=""/>
        <dsp:cNvSpPr/>
      </dsp:nvSpPr>
      <dsp:spPr>
        <a:xfrm rot="10800000">
          <a:off x="0" y="2482"/>
          <a:ext cx="6263640" cy="3352586"/>
        </a:xfrm>
        <a:prstGeom prst="upArrowCallou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/>
            <a:t>Financial benefits</a:t>
          </a:r>
          <a:endParaRPr lang="en-US" sz="2500" kern="1200" dirty="0"/>
        </a:p>
      </dsp:txBody>
      <dsp:txXfrm rot="10800000">
        <a:off x="0" y="2482"/>
        <a:ext cx="6263640" cy="21784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DF1517-C93C-4345-B190-A1CFCF15B1D0}" type="datetimeFigureOut">
              <a:rPr lang="en-US"/>
              <a:t>12/1/2022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7A14D1-88DF-9142-B4C8-BB5F82CD88C6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922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67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359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292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007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906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252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37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954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176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545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4743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8210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tescomedia/13871303095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vhirsch.com/blog/2010/01/15/tescos-best-seller-is-an-18-99-no-name-handset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edforest.net/2021/03/11/job-opening-etifor-is-seeking-an-environmental-bid-proposal-writer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viantart.com/tehspikey/art/School-Diversity-Poster-658640450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leadership/leadership-hiring-trends-in-india-23263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esc-introtocollegereadingandwriting/chapter/conformity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global.com/article/changethegame/infographic-benefits-of-flexible-work-environment-23254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nversation.com/more-workplace-flexibility-could-boost-employee-efficiency-as-america-ages-33164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Human_resources" TargetMode="External"/><Relationship Id="rId7" Type="http://schemas.openxmlformats.org/officeDocument/2006/relationships/hyperlink" Target="https://www.business.com/articles/remote-work-good-for-business/" TargetMode="External"/><Relationship Id="rId2" Type="http://schemas.openxmlformats.org/officeDocument/2006/relationships/hyperlink" Target="http://Thttps:/en.wikipedia.org/wiki/Tesc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ipd.co.uk/knowledge/fundamentals/relations/flexible-working/factsheet#gref" TargetMode="External"/><Relationship Id="rId5" Type="http://schemas.openxmlformats.org/officeDocument/2006/relationships/hyperlink" Target="https://www.tescoplc.com/sustainability/documents/policies/flexible-working-at-tesco/" TargetMode="External"/><Relationship Id="rId4" Type="http://schemas.openxmlformats.org/officeDocument/2006/relationships/hyperlink" Target="https://www.tesco-careers.com/explore-our-world/everyones-welcom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A picture containing text, building, person, sign&#10;&#10;Description automatically generated">
            <a:extLst>
              <a:ext uri="{FF2B5EF4-FFF2-40B4-BE49-F238E27FC236}">
                <a16:creationId xmlns:a16="http://schemas.microsoft.com/office/drawing/2014/main" id="{EE5F07F7-52B3-29F2-2B4A-FA461BAA01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21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5" name="Rectangle 27">
            <a:extLst>
              <a:ext uri="{FF2B5EF4-FFF2-40B4-BE49-F238E27FC236}">
                <a16:creationId xmlns:a16="http://schemas.microsoft.com/office/drawing/2014/main" id="{D38A241E-0395-41E5-8607-BAA2799A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1" y="4892040"/>
            <a:ext cx="12191999" cy="1965960"/>
          </a:xfrm>
          <a:prstGeom prst="rect">
            <a:avLst/>
          </a:prstGeom>
          <a:solidFill>
            <a:schemeClr val="bg1">
              <a:alpha val="72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969264" y="5154168"/>
            <a:ext cx="6973204" cy="1261872"/>
          </a:xfrm>
        </p:spPr>
        <p:txBody>
          <a:bodyPr anchor="ctr">
            <a:normAutofit/>
          </a:bodyPr>
          <a:lstStyle/>
          <a:p>
            <a:pPr algn="l"/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</a:rPr>
              <a:t>Introduction </a:t>
            </a:r>
          </a:p>
        </p:txBody>
      </p:sp>
      <p:sp>
        <p:nvSpPr>
          <p:cNvPr id="3" name="SubTitle"/>
          <p:cNvSpPr>
            <a:spLocks noGrp="1"/>
          </p:cNvSpPr>
          <p:nvPr>
            <p:ph type="subTitle" idx="1"/>
          </p:nvPr>
        </p:nvSpPr>
        <p:spPr>
          <a:xfrm>
            <a:off x="8458200" y="5154168"/>
            <a:ext cx="2892986" cy="12618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endParaRPr lang="en-GB" sz="1700">
              <a:solidFill>
                <a:schemeClr val="tx2"/>
              </a:solidFill>
              <a:cs typeface="Calibri"/>
            </a:endParaRPr>
          </a:p>
          <a:p>
            <a:pPr algn="l">
              <a:spcAft>
                <a:spcPts val="600"/>
              </a:spcAft>
            </a:pPr>
            <a:r>
              <a:rPr lang="en-US" sz="1700" b="1" dirty="0">
                <a:solidFill>
                  <a:schemeClr val="tx2"/>
                </a:solidFill>
              </a:rPr>
              <a:t>HR Manager for Tesco </a:t>
            </a:r>
            <a:r>
              <a:rPr lang="en-US" sz="1700" dirty="0">
                <a:solidFill>
                  <a:schemeClr val="tx2"/>
                </a:solidFill>
              </a:rPr>
              <a:t>
</a:t>
            </a:r>
            <a:endParaRPr lang="en-US" sz="1700" dirty="0">
              <a:solidFill>
                <a:schemeClr val="tx2"/>
              </a:solidFill>
              <a:cs typeface="Calibri"/>
            </a:endParaRPr>
          </a:p>
        </p:txBody>
      </p:sp>
      <p:cxnSp>
        <p:nvCxnSpPr>
          <p:cNvPr id="26" name="Straight Connector 29">
            <a:extLst>
              <a:ext uri="{FF2B5EF4-FFF2-40B4-BE49-F238E27FC236}">
                <a16:creationId xmlns:a16="http://schemas.microsoft.com/office/drawing/2014/main" id="{CE352288-84AD-4CA8-BCD5-76C29D34E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38160" y="5325066"/>
            <a:ext cx="0" cy="9144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AB099F9-1057-FCCA-BC89-B6221244B946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418532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2517E-5B98-E8A6-02F6-BBB14E883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Table of content </a:t>
            </a:r>
            <a:endParaRPr lang="en-US" sz="6000">
              <a:solidFill>
                <a:schemeClr val="bg1"/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4EE4E02-35A6-E2A5-DDC1-377A0C17DF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8425369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2795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E48AFA-8884-4F68-A44F-D2C1E8609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969D19A6-08CB-498C-93EC-3FFB021FC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94F3EBDE-71D2-FF2E-803B-6137932998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9914" y="715497"/>
            <a:ext cx="10872172" cy="2935486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AAAE8-8129-C9C6-7875-ADBB5FB63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497" y="4083878"/>
            <a:ext cx="10901304" cy="213065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b="0" i="0" dirty="0">
                <a:effectLst/>
                <a:ea typeface="+mn-lt"/>
                <a:cs typeface="+mn-lt"/>
              </a:rPr>
              <a:t>Tesco is </a:t>
            </a:r>
            <a:r>
              <a:rPr lang="en-GB" dirty="0">
                <a:ea typeface="+mn-lt"/>
                <a:cs typeface="+mn-lt"/>
              </a:rPr>
              <a:t>a British</a:t>
            </a:r>
            <a:r>
              <a:rPr lang="en-GB" b="0" i="0" dirty="0">
                <a:effectLst/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</a:rPr>
              <a:t>company that sells food and other items, and it is based </a:t>
            </a:r>
            <a:r>
              <a:rPr lang="en-GB" b="0" i="0" dirty="0">
                <a:effectLst/>
                <a:ea typeface="+mn-lt"/>
                <a:cs typeface="+mn-lt"/>
              </a:rPr>
              <a:t>in England</a:t>
            </a:r>
            <a:r>
              <a:rPr lang="en-GB" dirty="0">
                <a:ea typeface="+mn-lt"/>
                <a:cs typeface="+mn-lt"/>
              </a:rPr>
              <a:t> in the United Kingdom. </a:t>
            </a:r>
            <a:endParaRPr lang="en-GB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Tesco has grown abroad throughout the 1990s, with operations in 11 different countries. (WIKI 2022) </a:t>
            </a:r>
            <a:endParaRPr lang="en-GB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It is the market leader in groceries in the UK, where it has a market share of roughly 28.4%. (WIKI 2022) </a:t>
            </a:r>
            <a:endParaRPr lang="en-GB"/>
          </a:p>
          <a:p>
            <a:endParaRPr lang="en-GB" dirty="0">
              <a:latin typeface="Calibri"/>
              <a:ea typeface="Open Sans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282536-3B7A-42B3-4D53-DAE56C668FD2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1746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1" descr="Text&#10;&#10;Description automatically generated">
            <a:extLst>
              <a:ext uri="{FF2B5EF4-FFF2-40B4-BE49-F238E27FC236}">
                <a16:creationId xmlns:a16="http://schemas.microsoft.com/office/drawing/2014/main" id="{9F5042F7-621D-F7CB-399C-7F7E6601A5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7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32DA08-ECA5-8422-EF52-329013AF0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What is Human resources </a:t>
            </a:r>
            <a:endParaRPr lang="en-US" sz="360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04EDF-4816-1B09-7E3C-3EE637553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24" y="3427469"/>
            <a:ext cx="4800839" cy="3065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ea typeface="+mn-lt"/>
                <a:cs typeface="+mn-lt"/>
              </a:rPr>
              <a:t>(WIKI 2022)Tasks pertaining to </a:t>
            </a:r>
            <a:r>
              <a:rPr lang="en-GB" sz="1800" b="0" i="0" dirty="0">
                <a:effectLst/>
                <a:ea typeface="+mn-lt"/>
                <a:cs typeface="+mn-lt"/>
              </a:rPr>
              <a:t>human resource management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 sz="1800" dirty="0">
              <a:latin typeface="Roboto"/>
              <a:ea typeface="Roboto"/>
              <a:cs typeface="Roboto"/>
            </a:endParaRPr>
          </a:p>
          <a:p>
            <a:endParaRPr lang="en-GB"/>
          </a:p>
          <a:p>
            <a:r>
              <a:rPr lang="en-GB" sz="1800" dirty="0">
                <a:ea typeface="+mn-lt"/>
                <a:cs typeface="+mn-lt"/>
              </a:rPr>
              <a:t>includes </a:t>
            </a:r>
            <a:r>
              <a:rPr lang="en-GB" sz="1800" i="0" dirty="0">
                <a:effectLst/>
                <a:ea typeface="+mn-lt"/>
                <a:cs typeface="+mn-lt"/>
              </a:rPr>
              <a:t>hiring, training, and </a:t>
            </a:r>
            <a:r>
              <a:rPr lang="en-GB" sz="1800" dirty="0">
                <a:ea typeface="+mn-lt"/>
                <a:cs typeface="+mn-lt"/>
              </a:rPr>
              <a:t>continuing to support </a:t>
            </a:r>
            <a:r>
              <a:rPr lang="en-GB" sz="1800" i="0" dirty="0">
                <a:effectLst/>
                <a:ea typeface="+mn-lt"/>
                <a:cs typeface="+mn-lt"/>
              </a:rPr>
              <a:t>new </a:t>
            </a:r>
            <a:r>
              <a:rPr lang="en-GB" sz="1800" dirty="0">
                <a:ea typeface="+mn-lt"/>
                <a:cs typeface="+mn-lt"/>
              </a:rPr>
              <a:t>personnel once they have been hired</a:t>
            </a:r>
            <a:r>
              <a:rPr lang="en-GB" sz="1800" b="0" i="0" dirty="0">
                <a:effectLst/>
                <a:ea typeface="+mn-lt"/>
                <a:cs typeface="+mn-lt"/>
              </a:rPr>
              <a:t>. </a:t>
            </a:r>
            <a:r>
              <a:rPr lang="en-GB" sz="1800" dirty="0">
                <a:ea typeface="+mn-lt"/>
                <a:cs typeface="+mn-lt"/>
              </a:rPr>
              <a:t>Its responsibilities include reviewing </a:t>
            </a:r>
            <a:r>
              <a:rPr lang="en-GB" sz="1800" b="0" i="0" dirty="0">
                <a:effectLst/>
                <a:ea typeface="+mn-lt"/>
                <a:cs typeface="+mn-lt"/>
              </a:rPr>
              <a:t>resumes. </a:t>
            </a:r>
            <a:r>
              <a:rPr lang="en-GB" sz="1800" dirty="0">
                <a:ea typeface="+mn-lt"/>
                <a:cs typeface="+mn-lt"/>
              </a:rPr>
              <a:t>keeping a record </a:t>
            </a:r>
            <a:r>
              <a:rPr lang="en-GB" sz="1800" b="0" i="0" dirty="0">
                <a:effectLst/>
                <a:ea typeface="+mn-lt"/>
                <a:cs typeface="+mn-lt"/>
              </a:rPr>
              <a:t>of </a:t>
            </a:r>
            <a:r>
              <a:rPr lang="en-GB" sz="1800" dirty="0">
                <a:ea typeface="+mn-lt"/>
                <a:cs typeface="+mn-lt"/>
              </a:rPr>
              <a:t>personnel information. </a:t>
            </a:r>
            <a:endParaRPr lang="en-GB"/>
          </a:p>
          <a:p>
            <a:endParaRPr lang="en-GB" sz="1800" dirty="0">
              <a:latin typeface="Calibri"/>
              <a:ea typeface="Roboto"/>
              <a:cs typeface="Calibri"/>
            </a:endParaRPr>
          </a:p>
          <a:p>
            <a:endParaRPr lang="en-GB" sz="1800" dirty="0"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159793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91C8F-47E0-2D0E-4EEA-F2D681A19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What is diversity </a:t>
            </a:r>
            <a:endParaRPr lang="en-US" sz="5400"/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5DF86-6E78-E575-3D12-15BDC98DE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b="0" i="0" dirty="0">
                <a:effectLst/>
                <a:latin typeface="Roboto"/>
                <a:ea typeface="Roboto"/>
                <a:cs typeface="Roboto"/>
              </a:rPr>
              <a:t>Diversity is </a:t>
            </a:r>
            <a:r>
              <a:rPr lang="en-GB" sz="2200" dirty="0">
                <a:ea typeface="+mn-lt"/>
                <a:cs typeface="+mn-lt"/>
              </a:rPr>
              <a:t>recognition </a:t>
            </a:r>
            <a:r>
              <a:rPr lang="en-GB" sz="2200" b="0" i="0" dirty="0">
                <a:effectLst/>
                <a:latin typeface="Roboto"/>
                <a:ea typeface="Roboto"/>
                <a:cs typeface="Roboto"/>
              </a:rPr>
              <a:t>to differentiate groups and people from one another. · </a:t>
            </a:r>
            <a:endParaRPr lang="en-US" sz="2200" dirty="0">
              <a:latin typeface="Roboto"/>
              <a:ea typeface="Roboto"/>
              <a:cs typeface="Roboto"/>
            </a:endParaRPr>
          </a:p>
          <a:p>
            <a:r>
              <a:rPr lang="en-GB" sz="2200" b="0" i="0" dirty="0">
                <a:effectLst/>
                <a:latin typeface="Roboto"/>
                <a:ea typeface="Roboto"/>
                <a:cs typeface="Roboto"/>
              </a:rPr>
              <a:t>Understanding</a:t>
            </a:r>
            <a:r>
              <a:rPr lang="en-GB" sz="2200" dirty="0">
                <a:latin typeface="Roboto"/>
                <a:ea typeface="Roboto"/>
                <a:cs typeface="Roboto"/>
              </a:rPr>
              <a:t> and Recognising</a:t>
            </a:r>
            <a:r>
              <a:rPr lang="en-GB" sz="2200" b="0" i="0" dirty="0">
                <a:effectLst/>
                <a:latin typeface="Roboto"/>
                <a:ea typeface="Roboto"/>
                <a:cs typeface="Roboto"/>
              </a:rPr>
              <a:t> our differences.</a:t>
            </a:r>
            <a:endParaRPr lang="en-US" sz="2200" dirty="0">
              <a:latin typeface="Roboto"/>
              <a:ea typeface="Roboto"/>
              <a:cs typeface="Roboto"/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88F824A6-C6C5-445A-1771-CCAFFDCF6D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785" r="18518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7638251-93DB-E8B7-2129-D6A48D7960B6}"/>
              </a:ext>
            </a:extLst>
          </p:cNvPr>
          <p:cNvSpPr txBox="1"/>
          <p:nvPr/>
        </p:nvSpPr>
        <p:spPr>
          <a:xfrm>
            <a:off x="9718246" y="6657945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54795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8A3F7D-0828-21A8-9A6F-8143DE54C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/>
              <a:t>HR role in diversity </a:t>
            </a:r>
            <a:endParaRPr lang="en-US" sz="5400" b="1"/>
          </a:p>
        </p:txBody>
      </p:sp>
      <p:sp>
        <p:nvSpPr>
          <p:cNvPr id="7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7942A-8DE0-9897-104F-50E702C60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rgbClr val="FF0000"/>
                </a:solidFill>
                <a:ea typeface="+mn-lt"/>
                <a:cs typeface="+mn-lt"/>
              </a:rPr>
              <a:t>   Responsibility of HR leaders. </a:t>
            </a:r>
            <a:endParaRPr lang="en-GB" sz="2200" dirty="0">
              <a:solidFill>
                <a:srgbClr val="FF0000"/>
              </a:solidFill>
              <a:ea typeface="Roboto"/>
              <a:cs typeface="+mn-lt"/>
            </a:endParaRPr>
          </a:p>
          <a:p>
            <a:r>
              <a:rPr lang="en-GB" sz="2200" dirty="0">
                <a:ea typeface="+mn-lt"/>
                <a:cs typeface="+mn-lt"/>
              </a:rPr>
              <a:t>Improved objective decision-making.</a:t>
            </a:r>
            <a:endParaRPr lang="en-GB" sz="2200" dirty="0">
              <a:latin typeface="Calibri"/>
              <a:ea typeface="Roboto"/>
              <a:cs typeface="Calibri"/>
            </a:endParaRPr>
          </a:p>
          <a:p>
            <a:r>
              <a:rPr lang="en-GB" sz="2200" dirty="0">
                <a:ea typeface="+mn-lt"/>
                <a:cs typeface="+mn-lt"/>
              </a:rPr>
              <a:t>combating </a:t>
            </a:r>
            <a:r>
              <a:rPr lang="en-GB" sz="2200" b="0" i="0" dirty="0">
                <a:effectLst/>
                <a:ea typeface="+mn-lt"/>
                <a:cs typeface="+mn-lt"/>
              </a:rPr>
              <a:t>workplace </a:t>
            </a:r>
            <a:r>
              <a:rPr lang="en-GB" sz="2200" dirty="0">
                <a:ea typeface="+mn-lt"/>
                <a:cs typeface="+mn-lt"/>
              </a:rPr>
              <a:t>discrimination </a:t>
            </a:r>
            <a:r>
              <a:rPr lang="en-GB" sz="2200" b="0" i="0" dirty="0">
                <a:effectLst/>
                <a:ea typeface="+mn-lt"/>
                <a:cs typeface="+mn-lt"/>
              </a:rPr>
              <a:t>and</a:t>
            </a:r>
            <a:r>
              <a:rPr lang="en-GB" sz="2200" dirty="0">
                <a:ea typeface="+mn-lt"/>
                <a:cs typeface="+mn-lt"/>
              </a:rPr>
              <a:t> promoting </a:t>
            </a:r>
            <a:r>
              <a:rPr lang="en-GB" sz="2200" b="0" i="0" dirty="0">
                <a:effectLst/>
                <a:ea typeface="+mn-lt"/>
                <a:cs typeface="+mn-lt"/>
              </a:rPr>
              <a:t>inclusive </a:t>
            </a:r>
            <a:r>
              <a:rPr lang="en-GB" sz="2200" dirty="0">
                <a:ea typeface="+mn-lt"/>
                <a:cs typeface="+mn-lt"/>
              </a:rPr>
              <a:t>workplaces.</a:t>
            </a:r>
            <a:endParaRPr lang="en-US" dirty="0">
              <a:ea typeface="+mn-lt"/>
              <a:cs typeface="+mn-lt"/>
            </a:endParaRPr>
          </a:p>
          <a:p>
            <a:r>
              <a:rPr lang="en-GB" sz="2200" dirty="0">
                <a:ea typeface="+mn-lt"/>
                <a:cs typeface="+mn-lt"/>
              </a:rPr>
              <a:t>Presenting chances to </a:t>
            </a:r>
            <a:r>
              <a:rPr lang="en-GB" sz="2200" b="0" i="0" dirty="0">
                <a:effectLst/>
                <a:ea typeface="+mn-lt"/>
                <a:cs typeface="+mn-lt"/>
              </a:rPr>
              <a:t>all </a:t>
            </a:r>
            <a:r>
              <a:rPr lang="en-GB" sz="2200" dirty="0">
                <a:ea typeface="+mn-lt"/>
                <a:cs typeface="+mn-lt"/>
              </a:rPr>
              <a:t>workers</a:t>
            </a:r>
            <a:r>
              <a:rPr lang="en-GB" sz="2200" b="0" i="0" dirty="0">
                <a:effectLst/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</p:txBody>
      </p:sp>
      <p:pic>
        <p:nvPicPr>
          <p:cNvPr id="19" name="Picture 19" descr="Icon&#10;&#10;Description automatically generated">
            <a:extLst>
              <a:ext uri="{FF2B5EF4-FFF2-40B4-BE49-F238E27FC236}">
                <a16:creationId xmlns:a16="http://schemas.microsoft.com/office/drawing/2014/main" id="{CDD74D47-C6C6-6336-28FE-9CABEF5921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960" r="2235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FB6579E-1CE2-81D0-CE5C-D6F4D820CD97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33650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76D4C2-36B4-D417-7441-6BD5BA8E9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Promoting Diversity </a:t>
            </a:r>
            <a:endParaRPr lang="en-US" sz="5400"/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379B0-188B-3AEA-EE6F-C9CB17E2D4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 dirty="0">
                <a:ea typeface="+mn-lt"/>
                <a:cs typeface="+mn-lt"/>
              </a:rPr>
              <a:t>We</a:t>
            </a:r>
            <a:r>
              <a:rPr lang="en-GB" sz="2000" b="0" i="0" dirty="0">
                <a:effectLst/>
                <a:ea typeface="+mn-lt"/>
                <a:cs typeface="+mn-lt"/>
              </a:rPr>
              <a:t> </a:t>
            </a:r>
            <a:r>
              <a:rPr lang="en-GB" sz="2000" dirty="0">
                <a:ea typeface="+mn-lt"/>
                <a:cs typeface="+mn-lt"/>
              </a:rPr>
              <a:t>put a lot of effort into developing </a:t>
            </a:r>
            <a:r>
              <a:rPr lang="en-GB" sz="2000" b="0" i="0" dirty="0">
                <a:effectLst/>
                <a:ea typeface="+mn-lt"/>
                <a:cs typeface="+mn-lt"/>
              </a:rPr>
              <a:t>a </a:t>
            </a:r>
            <a:r>
              <a:rPr lang="en-GB" sz="2000" dirty="0">
                <a:ea typeface="+mn-lt"/>
                <a:cs typeface="+mn-lt"/>
              </a:rPr>
              <a:t>staff </a:t>
            </a:r>
            <a:r>
              <a:rPr lang="en-GB" sz="2000" b="0" i="0" dirty="0">
                <a:effectLst/>
                <a:ea typeface="+mn-lt"/>
                <a:cs typeface="+mn-lt"/>
              </a:rPr>
              <a:t>that </a:t>
            </a:r>
            <a:r>
              <a:rPr lang="en-GB" sz="2000" dirty="0">
                <a:ea typeface="+mn-lt"/>
                <a:cs typeface="+mn-lt"/>
              </a:rPr>
              <a:t>represents </a:t>
            </a:r>
            <a:r>
              <a:rPr lang="en-GB" sz="2000" b="0" i="0" dirty="0">
                <a:effectLst/>
                <a:ea typeface="+mn-lt"/>
                <a:cs typeface="+mn-lt"/>
              </a:rPr>
              <a:t>our </a:t>
            </a:r>
            <a:r>
              <a:rPr lang="en-GB" sz="2000" dirty="0">
                <a:ea typeface="+mn-lt"/>
                <a:cs typeface="+mn-lt"/>
              </a:rPr>
              <a:t>clients both domestically and internationally (TESCO 2022). </a:t>
            </a:r>
            <a:endParaRPr lang="en-US" sz="2000" dirty="0">
              <a:cs typeface="Calibri" panose="020F0502020204030204"/>
            </a:endParaRPr>
          </a:p>
          <a:p>
            <a:r>
              <a:rPr lang="en-GB" sz="2000" dirty="0">
                <a:ea typeface="+mn-lt"/>
                <a:cs typeface="+mn-lt"/>
              </a:rPr>
              <a:t>Tesco objective </a:t>
            </a:r>
            <a:r>
              <a:rPr lang="en-GB" sz="2000" b="0" i="0" dirty="0">
                <a:effectLst/>
                <a:ea typeface="+mn-lt"/>
                <a:cs typeface="+mn-lt"/>
              </a:rPr>
              <a:t>is to </a:t>
            </a:r>
            <a:r>
              <a:rPr lang="en-GB" sz="2000" dirty="0">
                <a:ea typeface="+mn-lt"/>
                <a:cs typeface="+mn-lt"/>
              </a:rPr>
              <a:t>attract </a:t>
            </a:r>
            <a:r>
              <a:rPr lang="en-GB" sz="2000" b="0" i="0" dirty="0">
                <a:effectLst/>
                <a:ea typeface="+mn-lt"/>
                <a:cs typeface="+mn-lt"/>
              </a:rPr>
              <a:t>and </a:t>
            </a:r>
            <a:r>
              <a:rPr lang="en-GB" sz="2000" dirty="0">
                <a:ea typeface="+mn-lt"/>
                <a:cs typeface="+mn-lt"/>
              </a:rPr>
              <a:t>accept </a:t>
            </a:r>
            <a:r>
              <a:rPr lang="en-GB" sz="2000" b="0" i="0" dirty="0">
                <a:effectLst/>
                <a:ea typeface="+mn-lt"/>
                <a:cs typeface="+mn-lt"/>
              </a:rPr>
              <a:t>a </a:t>
            </a:r>
            <a:r>
              <a:rPr lang="en-GB" sz="2000" dirty="0">
                <a:ea typeface="+mn-lt"/>
                <a:cs typeface="+mn-lt"/>
              </a:rPr>
              <a:t>wide range </a:t>
            </a:r>
            <a:r>
              <a:rPr lang="en-GB" sz="2000" b="0" i="0" dirty="0">
                <a:effectLst/>
                <a:ea typeface="+mn-lt"/>
                <a:cs typeface="+mn-lt"/>
              </a:rPr>
              <a:t>of </a:t>
            </a:r>
            <a:r>
              <a:rPr lang="en-GB" sz="2000" dirty="0">
                <a:ea typeface="+mn-lt"/>
                <a:cs typeface="+mn-lt"/>
              </a:rPr>
              <a:t>candidates </a:t>
            </a:r>
            <a:r>
              <a:rPr lang="en-GB" sz="2000" b="0" i="0" dirty="0">
                <a:effectLst/>
                <a:ea typeface="+mn-lt"/>
                <a:cs typeface="+mn-lt"/>
              </a:rPr>
              <a:t>from </a:t>
            </a:r>
            <a:r>
              <a:rPr lang="en-GB" sz="2000" dirty="0">
                <a:ea typeface="+mn-lt"/>
                <a:cs typeface="+mn-lt"/>
              </a:rPr>
              <a:t>different </a:t>
            </a:r>
            <a:r>
              <a:rPr lang="en-GB" sz="2000" b="0" i="0" dirty="0">
                <a:effectLst/>
                <a:ea typeface="+mn-lt"/>
                <a:cs typeface="+mn-lt"/>
              </a:rPr>
              <a:t>backgrounds.</a:t>
            </a:r>
            <a:endParaRPr lang="en-US" dirty="0">
              <a:ea typeface="+mn-lt"/>
              <a:cs typeface="+mn-lt"/>
            </a:endParaRPr>
          </a:p>
          <a:p>
            <a:r>
              <a:rPr lang="en-GB" sz="2000" b="0" i="0" dirty="0">
                <a:effectLst/>
                <a:ea typeface="+mn-lt"/>
                <a:cs typeface="+mn-lt"/>
              </a:rPr>
              <a:t>Managers </a:t>
            </a:r>
            <a:r>
              <a:rPr lang="en-GB" sz="2000" dirty="0">
                <a:ea typeface="+mn-lt"/>
                <a:cs typeface="+mn-lt"/>
              </a:rPr>
              <a:t>make sure </a:t>
            </a:r>
            <a:r>
              <a:rPr lang="en-GB" sz="2000" b="0" i="0" dirty="0">
                <a:effectLst/>
                <a:ea typeface="+mn-lt"/>
                <a:cs typeface="+mn-lt"/>
              </a:rPr>
              <a:t>that everyone has </a:t>
            </a:r>
            <a:r>
              <a:rPr lang="en-GB" sz="2000" dirty="0">
                <a:ea typeface="+mn-lt"/>
                <a:cs typeface="+mn-lt"/>
              </a:rPr>
              <a:t>contributed </a:t>
            </a:r>
            <a:r>
              <a:rPr lang="en-GB" sz="2000" b="0" i="0" dirty="0">
                <a:effectLst/>
                <a:ea typeface="+mn-lt"/>
                <a:cs typeface="+mn-lt"/>
              </a:rPr>
              <a:t>fully </a:t>
            </a:r>
            <a:r>
              <a:rPr lang="en-GB" sz="2000" dirty="0">
                <a:ea typeface="+mn-lt"/>
                <a:cs typeface="+mn-lt"/>
              </a:rPr>
              <a:t>to the </a:t>
            </a:r>
            <a:r>
              <a:rPr lang="en-GB" sz="2000" b="0" i="0" dirty="0">
                <a:effectLst/>
                <a:ea typeface="+mn-lt"/>
                <a:cs typeface="+mn-lt"/>
              </a:rPr>
              <a:t>learning process and </a:t>
            </a:r>
            <a:r>
              <a:rPr lang="en-GB" sz="2000" dirty="0">
                <a:ea typeface="+mn-lt"/>
                <a:cs typeface="+mn-lt"/>
              </a:rPr>
              <a:t>has the opportunity to reach</a:t>
            </a:r>
            <a:r>
              <a:rPr lang="en-GB" sz="2000" b="0" i="0" dirty="0">
                <a:effectLst/>
                <a:ea typeface="+mn-lt"/>
                <a:cs typeface="+mn-lt"/>
              </a:rPr>
              <a:t> their full potential.</a:t>
            </a:r>
            <a:endParaRPr lang="en-US" dirty="0">
              <a:ea typeface="+mn-lt"/>
              <a:cs typeface="+mn-lt"/>
            </a:endParaRP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6201F7F7-94C9-89E9-5681-60EF6247ED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585" r="4445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9A0092-4A82-7D0D-DDED-F46F5A963919}"/>
              </a:ext>
            </a:extLst>
          </p:cNvPr>
          <p:cNvSpPr txBox="1"/>
          <p:nvPr/>
        </p:nvSpPr>
        <p:spPr>
          <a:xfrm>
            <a:off x="9718246" y="6657945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84813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6BFB69-C206-BCE2-D285-3796CD63D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/>
              <a:t>What is flexible work</a:t>
            </a:r>
            <a:r>
              <a:rPr lang="en-GB" sz="5400"/>
              <a:t> </a:t>
            </a:r>
            <a:endParaRPr lang="en-US" sz="5400"/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EB53C-53C3-E435-CCB0-B1F040BFD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ea typeface="+mn-lt"/>
                <a:cs typeface="+mn-lt"/>
              </a:rPr>
              <a:t>Traditional office hours </a:t>
            </a:r>
            <a:r>
              <a:rPr lang="en-GB" sz="2200" i="0" dirty="0">
                <a:effectLst/>
                <a:ea typeface="+mn-lt"/>
                <a:cs typeface="+mn-lt"/>
              </a:rPr>
              <a:t>are not </a:t>
            </a:r>
            <a:r>
              <a:rPr lang="en-GB" sz="2200" dirty="0">
                <a:ea typeface="+mn-lt"/>
                <a:cs typeface="+mn-lt"/>
              </a:rPr>
              <a:t>required, and employees are free </a:t>
            </a:r>
            <a:r>
              <a:rPr lang="en-GB" sz="2200" i="0" dirty="0">
                <a:effectLst/>
                <a:ea typeface="+mn-lt"/>
                <a:cs typeface="+mn-lt"/>
              </a:rPr>
              <a:t>to </a:t>
            </a:r>
            <a:r>
              <a:rPr lang="en-GB" sz="2200" dirty="0">
                <a:ea typeface="+mn-lt"/>
                <a:cs typeface="+mn-lt"/>
              </a:rPr>
              <a:t>arrange </a:t>
            </a:r>
            <a:r>
              <a:rPr lang="en-GB" sz="2200" i="0" dirty="0">
                <a:effectLst/>
                <a:ea typeface="+mn-lt"/>
                <a:cs typeface="+mn-lt"/>
              </a:rPr>
              <a:t>their hours to </a:t>
            </a:r>
            <a:r>
              <a:rPr lang="en-GB" sz="2200" dirty="0">
                <a:ea typeface="+mn-lt"/>
                <a:cs typeface="+mn-lt"/>
              </a:rPr>
              <a:t>fit </a:t>
            </a:r>
            <a:r>
              <a:rPr lang="en-GB" sz="2200" i="0" dirty="0">
                <a:effectLst/>
                <a:ea typeface="+mn-lt"/>
                <a:cs typeface="+mn-lt"/>
              </a:rPr>
              <a:t>their </a:t>
            </a:r>
            <a:r>
              <a:rPr lang="en-GB" sz="2200" dirty="0">
                <a:ea typeface="+mn-lt"/>
                <a:cs typeface="+mn-lt"/>
              </a:rPr>
              <a:t>schedules and preferences</a:t>
            </a:r>
            <a:r>
              <a:rPr lang="en-GB" sz="2200" i="0" dirty="0">
                <a:effectLst/>
                <a:ea typeface="+mn-lt"/>
                <a:cs typeface="+mn-lt"/>
              </a:rPr>
              <a:t>, which may include </a:t>
            </a:r>
            <a:r>
              <a:rPr lang="en-GB" sz="2200" dirty="0">
                <a:ea typeface="+mn-lt"/>
                <a:cs typeface="+mn-lt"/>
              </a:rPr>
              <a:t>working</a:t>
            </a:r>
            <a:r>
              <a:rPr lang="en-GB" sz="2200" i="0" dirty="0">
                <a:effectLst/>
                <a:ea typeface="+mn-lt"/>
                <a:cs typeface="+mn-lt"/>
              </a:rPr>
              <a:t> from home</a:t>
            </a:r>
            <a:r>
              <a:rPr lang="en-GB" sz="2200" b="0" i="0" dirty="0">
                <a:effectLst/>
                <a:ea typeface="+mn-lt"/>
                <a:cs typeface="+mn-lt"/>
              </a:rPr>
              <a:t>.</a:t>
            </a:r>
            <a:endParaRPr lang="en-US" sz="2200" dirty="0">
              <a:ea typeface="+mn-lt"/>
              <a:cs typeface="+mn-lt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3DA0FD0-6437-8396-6D8B-48FD37C5D5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633" r="2394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1A1A51-B4A3-CF7B-604A-766E12DEF6D9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64259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A98623-5837-1C35-58C9-3B7FA1DA3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Flexible work at Tesco </a:t>
            </a:r>
            <a:endParaRPr lang="en-US" sz="5400"/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BF6D2-FA2D-C051-DC65-1F3BF7825A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fontAlgn="base">
              <a:buNone/>
            </a:pPr>
            <a:r>
              <a:rPr lang="en-GB" sz="2200" dirty="0">
                <a:ea typeface="+mn-lt"/>
                <a:cs typeface="+mn-lt"/>
              </a:rPr>
              <a:t>(TESCO 2022) In certain positions, our workers are permitted to </a:t>
            </a:r>
            <a:r>
              <a:rPr lang="en-GB" sz="2200" b="0" i="0" dirty="0">
                <a:effectLst/>
                <a:ea typeface="+mn-lt"/>
                <a:cs typeface="+mn-lt"/>
              </a:rPr>
              <a:t>work </a:t>
            </a:r>
            <a:r>
              <a:rPr lang="en-GB" sz="2200" dirty="0">
                <a:ea typeface="+mn-lt"/>
                <a:cs typeface="+mn-lt"/>
              </a:rPr>
              <a:t>a portion </a:t>
            </a:r>
            <a:r>
              <a:rPr lang="en-GB" sz="2200" b="0" i="0" dirty="0">
                <a:effectLst/>
                <a:ea typeface="+mn-lt"/>
                <a:cs typeface="+mn-lt"/>
              </a:rPr>
              <a:t>of </a:t>
            </a:r>
            <a:r>
              <a:rPr lang="en-GB" sz="2200" dirty="0">
                <a:ea typeface="+mn-lt"/>
                <a:cs typeface="+mn-lt"/>
              </a:rPr>
              <a:t>the week </a:t>
            </a:r>
            <a:r>
              <a:rPr lang="en-GB" sz="2200" b="0" i="0" dirty="0">
                <a:effectLst/>
                <a:ea typeface="+mn-lt"/>
                <a:cs typeface="+mn-lt"/>
              </a:rPr>
              <a:t>from home.</a:t>
            </a:r>
            <a:r>
              <a:rPr lang="en-GB" sz="2200" dirty="0">
                <a:ea typeface="+mn-lt"/>
                <a:cs typeface="+mn-lt"/>
              </a:rPr>
              <a:t> For instance, we combine working from home with the office at our workplaces.</a:t>
            </a:r>
            <a:endParaRPr lang="en-GB" sz="2200" b="0" i="0" dirty="0">
              <a:effectLst/>
              <a:latin typeface="Gotham Rounded Medium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03E85971-E130-DABE-7E4F-33D11F9F96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1706" r="1889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ABB0E88-92E7-FB4E-32B8-E8EE6E8D3526}"/>
              </a:ext>
            </a:extLst>
          </p:cNvPr>
          <p:cNvSpPr txBox="1"/>
          <p:nvPr/>
        </p:nvSpPr>
        <p:spPr>
          <a:xfrm>
            <a:off x="9851296" y="6657945"/>
            <a:ext cx="23407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07536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Positives of flexibility working </a:t>
            </a:r>
            <a:br>
              <a:rPr lang="en-GB" sz="4200"/>
            </a:br>
            <a:r>
              <a:rPr lang="en-GB" sz="4200"/>
              <a:t>For employees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Working from home </a:t>
            </a:r>
            <a:r>
              <a:rPr lang="en-GB" sz="2000" i="0" dirty="0">
                <a:effectLst/>
                <a:ea typeface="+mn-lt"/>
                <a:cs typeface="+mn-lt"/>
              </a:rPr>
              <a:t>can</a:t>
            </a:r>
            <a:r>
              <a:rPr lang="en-GB" sz="2000" dirty="0">
                <a:ea typeface="+mn-lt"/>
                <a:cs typeface="+mn-lt"/>
              </a:rPr>
              <a:t> lower absence rates and enable workers </a:t>
            </a:r>
            <a:r>
              <a:rPr lang="en-GB" sz="2000" i="0" dirty="0">
                <a:effectLst/>
                <a:ea typeface="+mn-lt"/>
                <a:cs typeface="+mn-lt"/>
              </a:rPr>
              <a:t>to </a:t>
            </a:r>
            <a:r>
              <a:rPr lang="en-GB" sz="2000" dirty="0">
                <a:ea typeface="+mn-lt"/>
                <a:cs typeface="+mn-lt"/>
              </a:rPr>
              <a:t>manage chronic health issues and disabilities (CIPD 2022) </a:t>
            </a:r>
            <a:endParaRPr lang="en-US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In addition to assisting with their mental health and stress,.</a:t>
            </a:r>
            <a:endParaRPr lang="en-GB" sz="2000" dirty="0"/>
          </a:p>
          <a:p>
            <a:pPr marL="0" indent="0">
              <a:buNone/>
            </a:pPr>
            <a:endParaRPr lang="en-GB" sz="1900" dirty="0">
              <a:ea typeface="+mn-lt"/>
              <a:cs typeface="+mn-lt"/>
            </a:endParaRPr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0464A5AD-0865-FE34-3A35-2489D18CD0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64" r="2491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79441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0B1B86-E625-93DF-1870-8C835B845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43" y="622503"/>
            <a:ext cx="5170278" cy="4479319"/>
          </a:xfrm>
        </p:spPr>
        <p:txBody>
          <a:bodyPr>
            <a:normAutofit/>
          </a:bodyPr>
          <a:lstStyle/>
          <a:p>
            <a:r>
              <a:rPr lang="en-GB" sz="5200" dirty="0"/>
              <a:t>Benefits of working From home for businesses</a:t>
            </a:r>
            <a:endParaRPr lang="en-US" sz="5200" dirty="0" err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2508BC-BBE1-FBE7-838C-7B75260145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8692228"/>
              </p:ext>
            </p:extLst>
          </p:nvPr>
        </p:nvGraphicFramePr>
        <p:xfrm>
          <a:off x="5291130" y="679769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5444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ABEE9-F29D-74FB-8CA7-036E0C662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823" y="-40615"/>
            <a:ext cx="9417133" cy="830758"/>
          </a:xfrm>
        </p:spPr>
        <p:txBody>
          <a:bodyPr/>
          <a:lstStyle/>
          <a:p>
            <a:r>
              <a:rPr lang="en-GB"/>
              <a:t>References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88A3B-98B8-1EDF-AA01-FB837CEDB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239" y="796430"/>
            <a:ext cx="11208327" cy="601388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000" u="sng" dirty="0">
                <a:ea typeface="+mn-lt"/>
                <a:cs typeface="+mn-lt"/>
                <a:hlinkClick r:id="rId2"/>
              </a:rPr>
              <a:t>(WIKI 2022)  TESCO Brand</a:t>
            </a:r>
            <a:endParaRPr lang="en-US" sz="1000" b="1">
              <a:ea typeface="+mn-lt"/>
              <a:cs typeface="+mn-lt"/>
            </a:endParaRPr>
          </a:p>
          <a:p>
            <a:pPr algn="just"/>
            <a:r>
              <a:rPr lang="en-US" sz="1000" i="1" dirty="0">
                <a:latin typeface="Arial"/>
                <a:ea typeface="+mn-lt"/>
                <a:cs typeface="Arial"/>
              </a:rPr>
              <a:t>Available at </a:t>
            </a:r>
            <a:r>
              <a:rPr lang="en-US" sz="1000" dirty="0">
                <a:ea typeface="+mn-lt"/>
                <a:cs typeface="+mn-lt"/>
              </a:rPr>
              <a:t>https://en.wikipedia.org/wiki/Tesco</a:t>
            </a:r>
            <a:endParaRPr lang="en-US" sz="1000" i="1" u="sng">
              <a:latin typeface="Arial"/>
              <a:cs typeface="Arial"/>
            </a:endParaRPr>
          </a:p>
          <a:p>
            <a:pPr algn="just"/>
            <a:r>
              <a:rPr lang="en-US" sz="1000" i="1" dirty="0">
                <a:latin typeface="Arial"/>
                <a:ea typeface="+mn-lt"/>
                <a:cs typeface="Arial"/>
              </a:rPr>
              <a:t>Accessed 15th November</a:t>
            </a:r>
            <a:endParaRPr lang="en-US" sz="1000" i="1" dirty="0">
              <a:latin typeface="Arial"/>
              <a:cs typeface="Arial"/>
            </a:endParaRPr>
          </a:p>
          <a:p>
            <a:pPr algn="just"/>
            <a:endParaRPr lang="en-US" sz="1000" i="1" dirty="0">
              <a:latin typeface="Arial"/>
              <a:cs typeface="Arial"/>
            </a:endParaRPr>
          </a:p>
          <a:p>
            <a:pPr algn="just"/>
            <a:r>
              <a:rPr lang="en-US" sz="1000" i="1" dirty="0">
                <a:latin typeface="Arial"/>
                <a:ea typeface="+mn-lt"/>
                <a:cs typeface="Arial"/>
              </a:rPr>
              <a:t>(WIKI 2022) Human Resources</a:t>
            </a:r>
          </a:p>
          <a:p>
            <a:pPr algn="just"/>
            <a:r>
              <a:rPr lang="en-US" sz="1000" dirty="0">
                <a:ea typeface="+mn-lt"/>
                <a:cs typeface="+mn-lt"/>
                <a:hlinkClick r:id="rId3"/>
              </a:rPr>
              <a:t>https://en.wikipedia.org/wiki/Human_resources</a:t>
            </a:r>
            <a:endParaRPr lang="en-US" sz="1000" i="1" dirty="0">
              <a:latin typeface="Arial"/>
              <a:cs typeface="Arial"/>
            </a:endParaRPr>
          </a:p>
          <a:p>
            <a:pPr algn="just"/>
            <a:r>
              <a:rPr lang="en-US" sz="1000" dirty="0">
                <a:latin typeface="Calibri"/>
                <a:cs typeface="Calibri"/>
              </a:rPr>
              <a:t>Accessed 16th November</a:t>
            </a:r>
          </a:p>
          <a:p>
            <a:pPr algn="just"/>
            <a:endParaRPr lang="en-US" sz="1000" dirty="0">
              <a:latin typeface="Calibri"/>
              <a:cs typeface="Calibri"/>
            </a:endParaRPr>
          </a:p>
          <a:p>
            <a:pPr algn="just"/>
            <a:r>
              <a:rPr lang="en-US" sz="1000" dirty="0">
                <a:latin typeface="Calibri"/>
                <a:cs typeface="Calibri"/>
              </a:rPr>
              <a:t>(TESCO 2022) Promoting diversity</a:t>
            </a:r>
          </a:p>
          <a:p>
            <a:pPr algn="just"/>
            <a:r>
              <a:rPr lang="en-US" sz="1000" dirty="0">
                <a:ea typeface="+mn-lt"/>
                <a:cs typeface="+mn-lt"/>
                <a:hlinkClick r:id="rId4"/>
              </a:rPr>
              <a:t>https://www.tesco-careers.com/explore-our-world/everyones-welcome/</a:t>
            </a:r>
            <a:endParaRPr lang="en-US" sz="1000" dirty="0">
              <a:latin typeface="Calibri"/>
              <a:cs typeface="Calibri"/>
            </a:endParaRPr>
          </a:p>
          <a:p>
            <a:pPr algn="just"/>
            <a:r>
              <a:rPr lang="en-US" sz="1000" dirty="0">
                <a:latin typeface="Calibri"/>
                <a:cs typeface="Calibri"/>
              </a:rPr>
              <a:t>Accessed 15th November</a:t>
            </a:r>
          </a:p>
          <a:p>
            <a:pPr algn="just"/>
            <a:endParaRPr lang="en-US" sz="1000" dirty="0">
              <a:latin typeface="Calibri"/>
              <a:cs typeface="Calibri"/>
            </a:endParaRPr>
          </a:p>
          <a:p>
            <a:pPr algn="just"/>
            <a:r>
              <a:rPr lang="en-US" sz="1000" dirty="0">
                <a:latin typeface="Calibri"/>
                <a:cs typeface="Calibri"/>
              </a:rPr>
              <a:t>(TESCO 2022) Flexible Work at Tesco</a:t>
            </a:r>
          </a:p>
          <a:p>
            <a:pPr algn="just"/>
            <a:r>
              <a:rPr lang="en-US" sz="1000" dirty="0">
                <a:ea typeface="+mn-lt"/>
                <a:cs typeface="+mn-lt"/>
                <a:hlinkClick r:id="rId5"/>
              </a:rPr>
              <a:t>https://www.tescoplc.com/sustainability/documents/policies/flexible-working-at-tesco/</a:t>
            </a:r>
            <a:endParaRPr lang="en-US" sz="1000" dirty="0">
              <a:ea typeface="+mn-lt"/>
              <a:cs typeface="+mn-lt"/>
            </a:endParaRPr>
          </a:p>
          <a:p>
            <a:pPr algn="just"/>
            <a:r>
              <a:rPr lang="en-US" sz="1000" dirty="0">
                <a:latin typeface="Calibri"/>
                <a:cs typeface="Calibri"/>
              </a:rPr>
              <a:t>Accessed 16th November</a:t>
            </a:r>
          </a:p>
          <a:p>
            <a:pPr algn="just"/>
            <a:endParaRPr lang="en-US" sz="1000" dirty="0">
              <a:latin typeface="Calibri"/>
              <a:cs typeface="Calibri"/>
            </a:endParaRPr>
          </a:p>
          <a:p>
            <a:pPr algn="just"/>
            <a:r>
              <a:rPr lang="en-US" sz="1000" dirty="0">
                <a:ea typeface="+mn-lt"/>
                <a:cs typeface="+mn-lt"/>
              </a:rPr>
              <a:t>(CIPD 2022) Positives of flexibility work for employees.</a:t>
            </a:r>
          </a:p>
          <a:p>
            <a:pPr algn="just"/>
            <a:r>
              <a:rPr lang="en-US" sz="1000" dirty="0">
                <a:ea typeface="+mn-lt"/>
                <a:cs typeface="+mn-lt"/>
                <a:hlinkClick r:id="rId6"/>
              </a:rPr>
              <a:t>https://www.cipd.co.uk/knowledge/fundamentals/relations/flexible-working/factsheet#gref</a:t>
            </a:r>
            <a:endParaRPr lang="en-US" sz="1000" dirty="0">
              <a:latin typeface="Calibri"/>
              <a:cs typeface="Calibri"/>
            </a:endParaRPr>
          </a:p>
          <a:p>
            <a:pPr algn="just"/>
            <a:r>
              <a:rPr lang="en-US" sz="1000" dirty="0">
                <a:latin typeface="Calibri"/>
                <a:cs typeface="Calibri"/>
              </a:rPr>
              <a:t>Accessed 16th November) </a:t>
            </a:r>
          </a:p>
          <a:p>
            <a:pPr marL="0" indent="0" algn="just">
              <a:buNone/>
            </a:pPr>
            <a:endParaRPr lang="en-US" sz="1000" dirty="0">
              <a:latin typeface="Calibri"/>
              <a:cs typeface="Calibri"/>
            </a:endParaRPr>
          </a:p>
          <a:p>
            <a:pPr algn="just"/>
            <a:r>
              <a:rPr lang="en-US" sz="1000" dirty="0">
                <a:latin typeface="Calibri"/>
                <a:cs typeface="Calibri"/>
              </a:rPr>
              <a:t>Ken Gosnell  (2022) </a:t>
            </a:r>
            <a:r>
              <a:rPr lang="en-US" sz="1000" dirty="0"/>
              <a:t>Why Remote Work Makes Good Business Sense</a:t>
            </a:r>
            <a:endParaRPr lang="en-US" sz="1000" dirty="0">
              <a:latin typeface="Calibri"/>
              <a:cs typeface="Calibri"/>
            </a:endParaRPr>
          </a:p>
          <a:p>
            <a:pPr algn="just"/>
            <a:r>
              <a:rPr lang="en-US" sz="1000" dirty="0">
                <a:ea typeface="+mn-lt"/>
                <a:cs typeface="+mn-lt"/>
                <a:hlinkClick r:id="rId7"/>
              </a:rPr>
              <a:t>https://www.business.com/articles/remote-work-good-for-business/</a:t>
            </a:r>
            <a:endParaRPr lang="en-US" sz="1000" dirty="0">
              <a:latin typeface="Calibri"/>
              <a:cs typeface="Calibri"/>
            </a:endParaRPr>
          </a:p>
          <a:p>
            <a:pPr algn="just"/>
            <a:r>
              <a:rPr lang="en-US" sz="1000" dirty="0">
                <a:latin typeface="Calibri"/>
                <a:cs typeface="Calibri"/>
              </a:rPr>
              <a:t>Accessed 17th November </a:t>
            </a:r>
          </a:p>
          <a:p>
            <a:pPr algn="just"/>
            <a:endParaRPr lang="en-US" sz="1000" dirty="0">
              <a:latin typeface="Calibri"/>
              <a:cs typeface="Calibri"/>
            </a:endParaRPr>
          </a:p>
          <a:p>
            <a:pPr algn="just"/>
            <a:endParaRPr lang="en-US" sz="1000" dirty="0">
              <a:latin typeface="Calibri"/>
              <a:cs typeface="Calibri"/>
            </a:endParaRPr>
          </a:p>
          <a:p>
            <a:pPr algn="just"/>
            <a:endParaRPr lang="en-US" sz="1000" dirty="0">
              <a:latin typeface="Calibri"/>
              <a:cs typeface="Calibri"/>
            </a:endParaRPr>
          </a:p>
          <a:p>
            <a:pPr algn="just"/>
            <a:endParaRPr lang="en-US" dirty="0">
              <a:latin typeface="Calibri"/>
              <a:cs typeface="Calibri"/>
            </a:endParaRPr>
          </a:p>
          <a:p>
            <a:pPr algn="just"/>
            <a:endParaRPr lang="en-US" dirty="0">
              <a:latin typeface="Calibri"/>
              <a:cs typeface="Calibri"/>
            </a:endParaRPr>
          </a:p>
          <a:p>
            <a:pPr algn="just"/>
            <a:endParaRPr lang="en-US" dirty="0">
              <a:latin typeface="Calibri"/>
              <a:cs typeface="Calibri"/>
            </a:endParaRPr>
          </a:p>
          <a:p>
            <a:pPr algn="just"/>
            <a:endParaRPr lang="en-US" dirty="0">
              <a:latin typeface="Calibri"/>
              <a:cs typeface="Calibri"/>
            </a:endParaRPr>
          </a:p>
          <a:p>
            <a:pPr algn="just"/>
            <a:endParaRPr lang="en-US" dirty="0">
              <a:latin typeface="Calibri"/>
              <a:cs typeface="Calibri"/>
            </a:endParaRPr>
          </a:p>
          <a:p>
            <a:pPr algn="just"/>
            <a:endParaRPr lang="en-US" i="1" dirty="0">
              <a:latin typeface="Arial"/>
              <a:cs typeface="Arial"/>
            </a:endParaRPr>
          </a:p>
          <a:p>
            <a:pPr algn="just"/>
            <a:endParaRPr lang="en-US" i="1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276787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Introduction </vt:lpstr>
      <vt:lpstr>Table of content </vt:lpstr>
      <vt:lpstr>PowerPoint Presentation</vt:lpstr>
      <vt:lpstr>What is Human resources </vt:lpstr>
      <vt:lpstr>What is diversity </vt:lpstr>
      <vt:lpstr>HR role in diversity </vt:lpstr>
      <vt:lpstr>Promoting Diversity </vt:lpstr>
      <vt:lpstr>What is flexible work </vt:lpstr>
      <vt:lpstr>Flexible work at Tesco </vt:lpstr>
      <vt:lpstr>Positives of flexibility working  For employees</vt:lpstr>
      <vt:lpstr>Benefits of working From home for businesses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</dc:title>
  <dc:creator>Sajor Jalloh</dc:creator>
  <cp:lastModifiedBy>Sajor Jalloh</cp:lastModifiedBy>
  <cp:revision>333</cp:revision>
  <dcterms:created xsi:type="dcterms:W3CDTF">2022-11-12T11:24:22Z</dcterms:created>
  <dcterms:modified xsi:type="dcterms:W3CDTF">2022-12-01T17:35:52Z</dcterms:modified>
</cp:coreProperties>
</file>