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8"/>
  </p:notesMasterIdLst>
  <p:sldIdLst>
    <p:sldId id="280" r:id="rId2"/>
    <p:sldId id="373" r:id="rId3"/>
    <p:sldId id="374" r:id="rId4"/>
    <p:sldId id="376" r:id="rId5"/>
    <p:sldId id="375" r:id="rId6"/>
    <p:sldId id="377" r:id="rId7"/>
    <p:sldId id="334" r:id="rId8"/>
    <p:sldId id="260" r:id="rId9"/>
    <p:sldId id="379" r:id="rId10"/>
    <p:sldId id="294" r:id="rId11"/>
    <p:sldId id="339" r:id="rId12"/>
    <p:sldId id="335" r:id="rId13"/>
    <p:sldId id="340" r:id="rId14"/>
    <p:sldId id="341" r:id="rId15"/>
    <p:sldId id="342" r:id="rId16"/>
    <p:sldId id="333" r:id="rId17"/>
    <p:sldId id="343" r:id="rId18"/>
    <p:sldId id="344" r:id="rId19"/>
    <p:sldId id="345" r:id="rId20"/>
    <p:sldId id="398" r:id="rId21"/>
    <p:sldId id="378" r:id="rId22"/>
    <p:sldId id="346" r:id="rId23"/>
    <p:sldId id="347" r:id="rId24"/>
    <p:sldId id="348" r:id="rId25"/>
    <p:sldId id="349" r:id="rId26"/>
    <p:sldId id="350" r:id="rId27"/>
    <p:sldId id="351" r:id="rId28"/>
    <p:sldId id="352" r:id="rId29"/>
    <p:sldId id="353" r:id="rId30"/>
    <p:sldId id="354" r:id="rId31"/>
    <p:sldId id="355" r:id="rId32"/>
    <p:sldId id="356" r:id="rId33"/>
    <p:sldId id="357" r:id="rId34"/>
    <p:sldId id="358" r:id="rId35"/>
    <p:sldId id="359" r:id="rId36"/>
    <p:sldId id="360" r:id="rId37"/>
    <p:sldId id="361" r:id="rId38"/>
    <p:sldId id="362" r:id="rId39"/>
    <p:sldId id="363" r:id="rId40"/>
    <p:sldId id="364" r:id="rId41"/>
    <p:sldId id="365" r:id="rId42"/>
    <p:sldId id="366" r:id="rId43"/>
    <p:sldId id="367" r:id="rId44"/>
    <p:sldId id="368" r:id="rId45"/>
    <p:sldId id="369" r:id="rId46"/>
    <p:sldId id="370" r:id="rId47"/>
    <p:sldId id="371" r:id="rId48"/>
    <p:sldId id="380" r:id="rId49"/>
    <p:sldId id="381" r:id="rId50"/>
    <p:sldId id="382" r:id="rId51"/>
    <p:sldId id="386" r:id="rId52"/>
    <p:sldId id="383" r:id="rId53"/>
    <p:sldId id="385" r:id="rId54"/>
    <p:sldId id="387" r:id="rId55"/>
    <p:sldId id="388" r:id="rId56"/>
    <p:sldId id="389" r:id="rId57"/>
    <p:sldId id="390" r:id="rId58"/>
    <p:sldId id="391" r:id="rId59"/>
    <p:sldId id="392" r:id="rId60"/>
    <p:sldId id="393" r:id="rId61"/>
    <p:sldId id="394" r:id="rId62"/>
    <p:sldId id="395" r:id="rId63"/>
    <p:sldId id="396" r:id="rId64"/>
    <p:sldId id="397" r:id="rId65"/>
    <p:sldId id="372" r:id="rId66"/>
    <p:sldId id="337"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400"/>
  </p:normalViewPr>
  <p:slideViewPr>
    <p:cSldViewPr snapToGrid="0" snapToObjects="1">
      <p:cViewPr varScale="1">
        <p:scale>
          <a:sx n="101" d="100"/>
          <a:sy n="101" d="100"/>
        </p:scale>
        <p:origin x="51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_rels/data1.xml.rels><?xml version="1.0" encoding="UTF-8" standalone="yes"?>
<Relationships xmlns="http://schemas.openxmlformats.org/package/2006/relationships"><Relationship Id="rId1" Type="http://schemas.openxmlformats.org/officeDocument/2006/relationships/hyperlink" Target="https://www.unicef.org.uk/rights-respecting-schools/resources/teaching-resources/best-practice-case-studies/"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unicef.org.uk/rights-respecting-schools/resources/teaching-resources/best-practice-case-studies/"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11BA76-FFAF-4998-A42D-39706F26ED7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DFA38A7-B73C-4C77-AEE4-0D2FB62D8A2F}">
      <dgm:prSet/>
      <dgm:spPr/>
      <dgm:t>
        <a:bodyPr/>
        <a:lstStyle/>
        <a:p>
          <a:r>
            <a:rPr lang="en-US" dirty="0">
              <a:hlinkClick xmlns:r="http://schemas.openxmlformats.org/officeDocument/2006/relationships" r:id="rId1"/>
            </a:rPr>
            <a:t>https://www.unicef.org.uk/rights-respecting-schools/resources/teaching-resources/best-practice-case-studies/</a:t>
          </a:r>
          <a:endParaRPr lang="en-US" dirty="0"/>
        </a:p>
      </dgm:t>
    </dgm:pt>
    <dgm:pt modelId="{AFB55999-F9E6-4714-A7EB-AA9746923697}" type="parTrans" cxnId="{7908049A-FDA4-4A24-825C-DE9EF8525B3D}">
      <dgm:prSet/>
      <dgm:spPr/>
      <dgm:t>
        <a:bodyPr/>
        <a:lstStyle/>
        <a:p>
          <a:endParaRPr lang="en-US"/>
        </a:p>
      </dgm:t>
    </dgm:pt>
    <dgm:pt modelId="{4160F1C3-0148-4BF4-9E8A-36F15D90D757}" type="sibTrans" cxnId="{7908049A-FDA4-4A24-825C-DE9EF8525B3D}">
      <dgm:prSet/>
      <dgm:spPr/>
      <dgm:t>
        <a:bodyPr/>
        <a:lstStyle/>
        <a:p>
          <a:endParaRPr lang="en-US"/>
        </a:p>
      </dgm:t>
    </dgm:pt>
    <dgm:pt modelId="{32F786BB-DEFB-4FC6-815C-F62C461F0635}">
      <dgm:prSet/>
      <dgm:spPr/>
      <dgm:t>
        <a:bodyPr/>
        <a:lstStyle/>
        <a:p>
          <a:r>
            <a:rPr lang="en-US" dirty="0"/>
            <a:t>Read a Case Study from a Primary School Setting</a:t>
          </a:r>
        </a:p>
      </dgm:t>
    </dgm:pt>
    <dgm:pt modelId="{656AD9A2-495F-4D78-AE12-833C72ADD4F7}" type="parTrans" cxnId="{1E580F1F-04E1-4AE4-9F2E-84FECF898DCF}">
      <dgm:prSet/>
      <dgm:spPr/>
      <dgm:t>
        <a:bodyPr/>
        <a:lstStyle/>
        <a:p>
          <a:endParaRPr lang="en-US"/>
        </a:p>
      </dgm:t>
    </dgm:pt>
    <dgm:pt modelId="{E8669E50-6964-429E-AA45-58E8FDAB40A1}" type="sibTrans" cxnId="{1E580F1F-04E1-4AE4-9F2E-84FECF898DCF}">
      <dgm:prSet/>
      <dgm:spPr/>
      <dgm:t>
        <a:bodyPr/>
        <a:lstStyle/>
        <a:p>
          <a:endParaRPr lang="en-US"/>
        </a:p>
      </dgm:t>
    </dgm:pt>
    <dgm:pt modelId="{6C62C579-7BE3-4EFE-9013-6ECA74D5DB0F}">
      <dgm:prSet/>
      <dgm:spPr/>
      <dgm:t>
        <a:bodyPr/>
        <a:lstStyle/>
        <a:p>
          <a:r>
            <a:rPr lang="en-US" dirty="0"/>
            <a:t>Research  </a:t>
          </a:r>
          <a:r>
            <a:rPr lang="en-GB" dirty="0"/>
            <a:t>h</a:t>
          </a:r>
          <a:r>
            <a:rPr lang="en-GB" b="0" i="0" dirty="0"/>
            <a:t>ow do children’s rights impact their wellbeing? </a:t>
          </a:r>
          <a:endParaRPr lang="en-US" dirty="0"/>
        </a:p>
      </dgm:t>
    </dgm:pt>
    <dgm:pt modelId="{63FFFCA5-CDDA-495F-B548-869E9B33E99D}" type="parTrans" cxnId="{8541213E-314B-4436-8C17-CF0F4F22F4C8}">
      <dgm:prSet/>
      <dgm:spPr/>
      <dgm:t>
        <a:bodyPr/>
        <a:lstStyle/>
        <a:p>
          <a:endParaRPr lang="en-US"/>
        </a:p>
      </dgm:t>
    </dgm:pt>
    <dgm:pt modelId="{7B4DCC42-F2EA-44E6-8821-95A99CE1ED4C}" type="sibTrans" cxnId="{8541213E-314B-4436-8C17-CF0F4F22F4C8}">
      <dgm:prSet/>
      <dgm:spPr/>
      <dgm:t>
        <a:bodyPr/>
        <a:lstStyle/>
        <a:p>
          <a:endParaRPr lang="en-US"/>
        </a:p>
      </dgm:t>
    </dgm:pt>
    <dgm:pt modelId="{CE794001-3D00-754C-981F-C59A70DD3288}" type="pres">
      <dgm:prSet presAssocID="{E811BA76-FFAF-4998-A42D-39706F26ED74}" presName="vert0" presStyleCnt="0">
        <dgm:presLayoutVars>
          <dgm:dir/>
          <dgm:animOne val="branch"/>
          <dgm:animLvl val="lvl"/>
        </dgm:presLayoutVars>
      </dgm:prSet>
      <dgm:spPr/>
    </dgm:pt>
    <dgm:pt modelId="{25C3CA83-6C72-AF47-A09C-51DC59067553}" type="pres">
      <dgm:prSet presAssocID="{3DFA38A7-B73C-4C77-AEE4-0D2FB62D8A2F}" presName="thickLine" presStyleLbl="alignNode1" presStyleIdx="0" presStyleCnt="3"/>
      <dgm:spPr/>
    </dgm:pt>
    <dgm:pt modelId="{B7A930DB-3F3A-6B4C-8CD0-B690057CFBA5}" type="pres">
      <dgm:prSet presAssocID="{3DFA38A7-B73C-4C77-AEE4-0D2FB62D8A2F}" presName="horz1" presStyleCnt="0"/>
      <dgm:spPr/>
    </dgm:pt>
    <dgm:pt modelId="{D0E6D964-6529-8144-960E-2CFBA3A2AC67}" type="pres">
      <dgm:prSet presAssocID="{3DFA38A7-B73C-4C77-AEE4-0D2FB62D8A2F}" presName="tx1" presStyleLbl="revTx" presStyleIdx="0" presStyleCnt="3"/>
      <dgm:spPr/>
    </dgm:pt>
    <dgm:pt modelId="{183ECC49-BC98-7B4F-B641-B2A25D2D4820}" type="pres">
      <dgm:prSet presAssocID="{3DFA38A7-B73C-4C77-AEE4-0D2FB62D8A2F}" presName="vert1" presStyleCnt="0"/>
      <dgm:spPr/>
    </dgm:pt>
    <dgm:pt modelId="{E96885BB-3536-9645-BCAA-998E4D496E9A}" type="pres">
      <dgm:prSet presAssocID="{32F786BB-DEFB-4FC6-815C-F62C461F0635}" presName="thickLine" presStyleLbl="alignNode1" presStyleIdx="1" presStyleCnt="3"/>
      <dgm:spPr/>
    </dgm:pt>
    <dgm:pt modelId="{C3EEE6B4-0880-194A-A969-7D2ACED8D5E9}" type="pres">
      <dgm:prSet presAssocID="{32F786BB-DEFB-4FC6-815C-F62C461F0635}" presName="horz1" presStyleCnt="0"/>
      <dgm:spPr/>
    </dgm:pt>
    <dgm:pt modelId="{064B1FC2-87AC-2C41-99AF-0A5F2BC33BD3}" type="pres">
      <dgm:prSet presAssocID="{32F786BB-DEFB-4FC6-815C-F62C461F0635}" presName="tx1" presStyleLbl="revTx" presStyleIdx="1" presStyleCnt="3"/>
      <dgm:spPr/>
    </dgm:pt>
    <dgm:pt modelId="{174E6B8C-588E-0444-A4CE-CB760A8C0362}" type="pres">
      <dgm:prSet presAssocID="{32F786BB-DEFB-4FC6-815C-F62C461F0635}" presName="vert1" presStyleCnt="0"/>
      <dgm:spPr/>
    </dgm:pt>
    <dgm:pt modelId="{CCBD7F27-1F36-544C-98C5-9224A88E3CB0}" type="pres">
      <dgm:prSet presAssocID="{6C62C579-7BE3-4EFE-9013-6ECA74D5DB0F}" presName="thickLine" presStyleLbl="alignNode1" presStyleIdx="2" presStyleCnt="3"/>
      <dgm:spPr/>
    </dgm:pt>
    <dgm:pt modelId="{D5C95147-6A7D-0949-B3C6-23A1BC4B2157}" type="pres">
      <dgm:prSet presAssocID="{6C62C579-7BE3-4EFE-9013-6ECA74D5DB0F}" presName="horz1" presStyleCnt="0"/>
      <dgm:spPr/>
    </dgm:pt>
    <dgm:pt modelId="{1504FEBF-6CF9-F94A-B23F-250A4BBA44C6}" type="pres">
      <dgm:prSet presAssocID="{6C62C579-7BE3-4EFE-9013-6ECA74D5DB0F}" presName="tx1" presStyleLbl="revTx" presStyleIdx="2" presStyleCnt="3"/>
      <dgm:spPr/>
    </dgm:pt>
    <dgm:pt modelId="{0065DE49-B25F-2441-9B1B-E48802B5F49C}" type="pres">
      <dgm:prSet presAssocID="{6C62C579-7BE3-4EFE-9013-6ECA74D5DB0F}" presName="vert1" presStyleCnt="0"/>
      <dgm:spPr/>
    </dgm:pt>
  </dgm:ptLst>
  <dgm:cxnLst>
    <dgm:cxn modelId="{1E580F1F-04E1-4AE4-9F2E-84FECF898DCF}" srcId="{E811BA76-FFAF-4998-A42D-39706F26ED74}" destId="{32F786BB-DEFB-4FC6-815C-F62C461F0635}" srcOrd="1" destOrd="0" parTransId="{656AD9A2-495F-4D78-AE12-833C72ADD4F7}" sibTransId="{E8669E50-6964-429E-AA45-58E8FDAB40A1}"/>
    <dgm:cxn modelId="{E985F13C-59D7-BD4C-B77D-027D404A3010}" type="presOf" srcId="{E811BA76-FFAF-4998-A42D-39706F26ED74}" destId="{CE794001-3D00-754C-981F-C59A70DD3288}" srcOrd="0" destOrd="0" presId="urn:microsoft.com/office/officeart/2008/layout/LinedList"/>
    <dgm:cxn modelId="{8541213E-314B-4436-8C17-CF0F4F22F4C8}" srcId="{E811BA76-FFAF-4998-A42D-39706F26ED74}" destId="{6C62C579-7BE3-4EFE-9013-6ECA74D5DB0F}" srcOrd="2" destOrd="0" parTransId="{63FFFCA5-CDDA-495F-B548-869E9B33E99D}" sibTransId="{7B4DCC42-F2EA-44E6-8821-95A99CE1ED4C}"/>
    <dgm:cxn modelId="{7908049A-FDA4-4A24-825C-DE9EF8525B3D}" srcId="{E811BA76-FFAF-4998-A42D-39706F26ED74}" destId="{3DFA38A7-B73C-4C77-AEE4-0D2FB62D8A2F}" srcOrd="0" destOrd="0" parTransId="{AFB55999-F9E6-4714-A7EB-AA9746923697}" sibTransId="{4160F1C3-0148-4BF4-9E8A-36F15D90D757}"/>
    <dgm:cxn modelId="{3F55FBBD-43A2-1B42-B950-0131DD53B08D}" type="presOf" srcId="{3DFA38A7-B73C-4C77-AEE4-0D2FB62D8A2F}" destId="{D0E6D964-6529-8144-960E-2CFBA3A2AC67}" srcOrd="0" destOrd="0" presId="urn:microsoft.com/office/officeart/2008/layout/LinedList"/>
    <dgm:cxn modelId="{06C7B8CB-52F7-CA4F-8378-56B35E01C299}" type="presOf" srcId="{32F786BB-DEFB-4FC6-815C-F62C461F0635}" destId="{064B1FC2-87AC-2C41-99AF-0A5F2BC33BD3}" srcOrd="0" destOrd="0" presId="urn:microsoft.com/office/officeart/2008/layout/LinedList"/>
    <dgm:cxn modelId="{F7DACFF4-0C06-364D-A50A-E68ADA7C05B1}" type="presOf" srcId="{6C62C579-7BE3-4EFE-9013-6ECA74D5DB0F}" destId="{1504FEBF-6CF9-F94A-B23F-250A4BBA44C6}" srcOrd="0" destOrd="0" presId="urn:microsoft.com/office/officeart/2008/layout/LinedList"/>
    <dgm:cxn modelId="{476BB79C-BB1F-EC4F-9A6A-6F2A9D5D9F2C}" type="presParOf" srcId="{CE794001-3D00-754C-981F-C59A70DD3288}" destId="{25C3CA83-6C72-AF47-A09C-51DC59067553}" srcOrd="0" destOrd="0" presId="urn:microsoft.com/office/officeart/2008/layout/LinedList"/>
    <dgm:cxn modelId="{102CD252-C7C9-1649-BE39-FE9FC02F1899}" type="presParOf" srcId="{CE794001-3D00-754C-981F-C59A70DD3288}" destId="{B7A930DB-3F3A-6B4C-8CD0-B690057CFBA5}" srcOrd="1" destOrd="0" presId="urn:microsoft.com/office/officeart/2008/layout/LinedList"/>
    <dgm:cxn modelId="{16E154E6-AE06-4548-A35A-8761791599B0}" type="presParOf" srcId="{B7A930DB-3F3A-6B4C-8CD0-B690057CFBA5}" destId="{D0E6D964-6529-8144-960E-2CFBA3A2AC67}" srcOrd="0" destOrd="0" presId="urn:microsoft.com/office/officeart/2008/layout/LinedList"/>
    <dgm:cxn modelId="{79A23188-B8E8-3B42-B7FF-74B3F8AA57E4}" type="presParOf" srcId="{B7A930DB-3F3A-6B4C-8CD0-B690057CFBA5}" destId="{183ECC49-BC98-7B4F-B641-B2A25D2D4820}" srcOrd="1" destOrd="0" presId="urn:microsoft.com/office/officeart/2008/layout/LinedList"/>
    <dgm:cxn modelId="{FD51F6C3-99B4-234D-9A4D-60FC0C5FFEA2}" type="presParOf" srcId="{CE794001-3D00-754C-981F-C59A70DD3288}" destId="{E96885BB-3536-9645-BCAA-998E4D496E9A}" srcOrd="2" destOrd="0" presId="urn:microsoft.com/office/officeart/2008/layout/LinedList"/>
    <dgm:cxn modelId="{8405B149-99F5-9844-AEF8-9B33E9AD3132}" type="presParOf" srcId="{CE794001-3D00-754C-981F-C59A70DD3288}" destId="{C3EEE6B4-0880-194A-A969-7D2ACED8D5E9}" srcOrd="3" destOrd="0" presId="urn:microsoft.com/office/officeart/2008/layout/LinedList"/>
    <dgm:cxn modelId="{C5245088-42A0-FA4C-AF3C-7A51795AF781}" type="presParOf" srcId="{C3EEE6B4-0880-194A-A969-7D2ACED8D5E9}" destId="{064B1FC2-87AC-2C41-99AF-0A5F2BC33BD3}" srcOrd="0" destOrd="0" presId="urn:microsoft.com/office/officeart/2008/layout/LinedList"/>
    <dgm:cxn modelId="{7DDA819B-7196-AA46-B2A1-DF1C2CC3331B}" type="presParOf" srcId="{C3EEE6B4-0880-194A-A969-7D2ACED8D5E9}" destId="{174E6B8C-588E-0444-A4CE-CB760A8C0362}" srcOrd="1" destOrd="0" presId="urn:microsoft.com/office/officeart/2008/layout/LinedList"/>
    <dgm:cxn modelId="{78E652ED-EE3C-5745-BD7A-CDD25FC10F82}" type="presParOf" srcId="{CE794001-3D00-754C-981F-C59A70DD3288}" destId="{CCBD7F27-1F36-544C-98C5-9224A88E3CB0}" srcOrd="4" destOrd="0" presId="urn:microsoft.com/office/officeart/2008/layout/LinedList"/>
    <dgm:cxn modelId="{569AF696-6BA8-6A4D-8B02-BB1D9A3FAC7B}" type="presParOf" srcId="{CE794001-3D00-754C-981F-C59A70DD3288}" destId="{D5C95147-6A7D-0949-B3C6-23A1BC4B2157}" srcOrd="5" destOrd="0" presId="urn:microsoft.com/office/officeart/2008/layout/LinedList"/>
    <dgm:cxn modelId="{4CCC4EB2-06E9-1B49-B1F2-294B318F665E}" type="presParOf" srcId="{D5C95147-6A7D-0949-B3C6-23A1BC4B2157}" destId="{1504FEBF-6CF9-F94A-B23F-250A4BBA44C6}" srcOrd="0" destOrd="0" presId="urn:microsoft.com/office/officeart/2008/layout/LinedList"/>
    <dgm:cxn modelId="{2A426300-EE6D-3F4A-8C0C-2C1B82412B62}" type="presParOf" srcId="{D5C95147-6A7D-0949-B3C6-23A1BC4B2157}" destId="{0065DE49-B25F-2441-9B1B-E48802B5F4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C3CA83-6C72-AF47-A09C-51DC59067553}">
      <dsp:nvSpPr>
        <dsp:cNvPr id="0" name=""/>
        <dsp:cNvSpPr/>
      </dsp:nvSpPr>
      <dsp:spPr>
        <a:xfrm>
          <a:off x="0" y="1323"/>
          <a:ext cx="108489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E6D964-6529-8144-960E-2CFBA3A2AC67}">
      <dsp:nvSpPr>
        <dsp:cNvPr id="0" name=""/>
        <dsp:cNvSpPr/>
      </dsp:nvSpPr>
      <dsp:spPr>
        <a:xfrm>
          <a:off x="0" y="1323"/>
          <a:ext cx="10848975" cy="902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hlinkClick xmlns:r="http://schemas.openxmlformats.org/officeDocument/2006/relationships" r:id="rId1"/>
            </a:rPr>
            <a:t>https://www.unicef.org.uk/rights-respecting-schools/resources/teaching-resources/best-practice-case-studies/</a:t>
          </a:r>
          <a:endParaRPr lang="en-US" sz="2500" kern="1200" dirty="0"/>
        </a:p>
      </dsp:txBody>
      <dsp:txXfrm>
        <a:off x="0" y="1323"/>
        <a:ext cx="10848975" cy="902572"/>
      </dsp:txXfrm>
    </dsp:sp>
    <dsp:sp modelId="{E96885BB-3536-9645-BCAA-998E4D496E9A}">
      <dsp:nvSpPr>
        <dsp:cNvPr id="0" name=""/>
        <dsp:cNvSpPr/>
      </dsp:nvSpPr>
      <dsp:spPr>
        <a:xfrm>
          <a:off x="0" y="903895"/>
          <a:ext cx="108489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4B1FC2-87AC-2C41-99AF-0A5F2BC33BD3}">
      <dsp:nvSpPr>
        <dsp:cNvPr id="0" name=""/>
        <dsp:cNvSpPr/>
      </dsp:nvSpPr>
      <dsp:spPr>
        <a:xfrm>
          <a:off x="0" y="903895"/>
          <a:ext cx="10848975" cy="902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Read a Case Study from a Primary School Setting</a:t>
          </a:r>
        </a:p>
      </dsp:txBody>
      <dsp:txXfrm>
        <a:off x="0" y="903895"/>
        <a:ext cx="10848975" cy="902572"/>
      </dsp:txXfrm>
    </dsp:sp>
    <dsp:sp modelId="{CCBD7F27-1F36-544C-98C5-9224A88E3CB0}">
      <dsp:nvSpPr>
        <dsp:cNvPr id="0" name=""/>
        <dsp:cNvSpPr/>
      </dsp:nvSpPr>
      <dsp:spPr>
        <a:xfrm>
          <a:off x="0" y="1806468"/>
          <a:ext cx="108489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04FEBF-6CF9-F94A-B23F-250A4BBA44C6}">
      <dsp:nvSpPr>
        <dsp:cNvPr id="0" name=""/>
        <dsp:cNvSpPr/>
      </dsp:nvSpPr>
      <dsp:spPr>
        <a:xfrm>
          <a:off x="0" y="1806468"/>
          <a:ext cx="10848975" cy="902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Research  </a:t>
          </a:r>
          <a:r>
            <a:rPr lang="en-GB" sz="2500" kern="1200" dirty="0"/>
            <a:t>h</a:t>
          </a:r>
          <a:r>
            <a:rPr lang="en-GB" sz="2500" b="0" i="0" kern="1200" dirty="0"/>
            <a:t>ow do children’s rights impact their wellbeing? </a:t>
          </a:r>
          <a:endParaRPr lang="en-US" sz="2500" kern="1200" dirty="0"/>
        </a:p>
      </dsp:txBody>
      <dsp:txXfrm>
        <a:off x="0" y="1806468"/>
        <a:ext cx="10848975" cy="9025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197FA1-FEC9-B64A-8A69-E49F7B6C483F}" type="datetimeFigureOut">
              <a:rPr lang="en-US" smtClean="0"/>
              <a:t>10/15/25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5CD4A-272B-EB4E-AE3D-EA42329D0C4C}" type="slidenum">
              <a:rPr lang="en-US" smtClean="0"/>
              <a:t>‹#›</a:t>
            </a:fld>
            <a:endParaRPr lang="en-US"/>
          </a:p>
        </p:txBody>
      </p:sp>
    </p:spTree>
    <p:extLst>
      <p:ext uri="{BB962C8B-B14F-4D97-AF65-F5344CB8AC3E}">
        <p14:creationId xmlns:p14="http://schemas.microsoft.com/office/powerpoint/2010/main" val="2546089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792689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66</a:t>
            </a:fld>
            <a:endParaRPr lang="en-US"/>
          </a:p>
        </p:txBody>
      </p:sp>
    </p:spTree>
    <p:extLst>
      <p:ext uri="{BB962C8B-B14F-4D97-AF65-F5344CB8AC3E}">
        <p14:creationId xmlns:p14="http://schemas.microsoft.com/office/powerpoint/2010/main" val="1037577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46A2-DA41-1F4F-9229-678E7F8F1E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8588DD5-722A-7642-BE85-0B1363373B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E545FCC-DE4F-1547-9EB9-A84667CE9893}"/>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5" name="Footer Placeholder 4">
            <a:extLst>
              <a:ext uri="{FF2B5EF4-FFF2-40B4-BE49-F238E27FC236}">
                <a16:creationId xmlns:a16="http://schemas.microsoft.com/office/drawing/2014/main" id="{ED027856-B3FE-0B48-A8CC-07C20E20F5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F9DCE8-44B3-8A44-883A-FA3D1A84C198}"/>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3014710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EF2CD-1176-B74B-8ACE-7A3A9A49A5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350A54-F40C-1341-8972-934342117CC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32D45-200D-A24F-9F60-9C84A955B8DD}"/>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5" name="Footer Placeholder 4">
            <a:extLst>
              <a:ext uri="{FF2B5EF4-FFF2-40B4-BE49-F238E27FC236}">
                <a16:creationId xmlns:a16="http://schemas.microsoft.com/office/drawing/2014/main" id="{960BE3D8-06EC-954E-8C20-FF640C31DB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92705B-B14D-8649-B685-4BE0F005A3F8}"/>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437558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0C9CE-1BE6-BD43-959D-EF103487C7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6F22165-118B-DE41-BE2D-32915AA90A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1E38D94-7432-AE4C-9421-B5CA996C5F75}"/>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5" name="Footer Placeholder 4">
            <a:extLst>
              <a:ext uri="{FF2B5EF4-FFF2-40B4-BE49-F238E27FC236}">
                <a16:creationId xmlns:a16="http://schemas.microsoft.com/office/drawing/2014/main" id="{7F3BCDC1-D470-0243-9AC0-743A19B401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DC05A-1E03-334D-996F-E2D176F8D3E8}"/>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309426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0DC88-A843-E943-8040-F09FF16CDB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096F8C6-627A-8B46-B594-2CAE01623CD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10D466-B8F8-0341-A55C-66AF3A1337B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7251C1E-AA7E-C24F-8390-21C7C18BDEAB}"/>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6" name="Footer Placeholder 5">
            <a:extLst>
              <a:ext uri="{FF2B5EF4-FFF2-40B4-BE49-F238E27FC236}">
                <a16:creationId xmlns:a16="http://schemas.microsoft.com/office/drawing/2014/main" id="{44BEB917-C556-484E-BF49-19C8E6CFAB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57B266-89D0-B14A-B170-EC4174649C6C}"/>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352820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795B8-BF59-2F47-8165-2A4DEF7DD10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6F1E55A-67DF-E949-9508-A0BFD7CB95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C8073C2-0A1A-B34A-ACA3-84DAC67FEEB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2C7D3DD-7374-5B43-9F64-C491125EC9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3BE54F3-35CE-C145-9BE7-57791C383E8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9DC8D8-BBA8-E34F-B137-68D92C8B2A00}"/>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8" name="Footer Placeholder 7">
            <a:extLst>
              <a:ext uri="{FF2B5EF4-FFF2-40B4-BE49-F238E27FC236}">
                <a16:creationId xmlns:a16="http://schemas.microsoft.com/office/drawing/2014/main" id="{97BF54D5-6544-3E41-86CE-4337934C3D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892B96-692F-D242-9FDF-725177C345D6}"/>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330467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54CC4-2605-D94A-B199-2691D35F213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3A1BD8D-C521-5143-A8F3-B459F96BB73B}"/>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4" name="Footer Placeholder 3">
            <a:extLst>
              <a:ext uri="{FF2B5EF4-FFF2-40B4-BE49-F238E27FC236}">
                <a16:creationId xmlns:a16="http://schemas.microsoft.com/office/drawing/2014/main" id="{C0696F21-D1BE-C54B-99E5-609DC0AFEDC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ACF7FD5-B97E-5445-8B6D-4E7E20849836}"/>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2872577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FE9E43-7E3B-CE4D-9307-237AA233508C}"/>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3" name="Footer Placeholder 2">
            <a:extLst>
              <a:ext uri="{FF2B5EF4-FFF2-40B4-BE49-F238E27FC236}">
                <a16:creationId xmlns:a16="http://schemas.microsoft.com/office/drawing/2014/main" id="{55967177-71AC-4A42-B51B-41EADE36AFD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07AF772-7BD1-3646-B78D-03B6628D1705}"/>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41306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C1394-CBF5-C849-91E9-7DF003D719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9A1E0EA-7015-BD4D-AE6F-AAFA3B64CE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AC743B-FC91-024D-A099-4E75ADEF27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E4F344-DBD8-C149-B716-EC1C1A8D5DBF}"/>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6" name="Footer Placeholder 5">
            <a:extLst>
              <a:ext uri="{FF2B5EF4-FFF2-40B4-BE49-F238E27FC236}">
                <a16:creationId xmlns:a16="http://schemas.microsoft.com/office/drawing/2014/main" id="{9F0AF624-207D-864F-8B4F-162B3D789C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ADBEFC-89D0-0E42-B32E-CB184693B5C0}"/>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4223219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343AA-3E64-4240-A992-6EC43449BC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96B4C4A-4233-D54A-8635-E5D72841E0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5B250A-D045-334F-8755-07385AA1D4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7DB050-34DF-6B45-990E-9A1C563418B3}"/>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6" name="Footer Placeholder 5">
            <a:extLst>
              <a:ext uri="{FF2B5EF4-FFF2-40B4-BE49-F238E27FC236}">
                <a16:creationId xmlns:a16="http://schemas.microsoft.com/office/drawing/2014/main" id="{EF76BA59-1705-E444-AC44-954FFC3B11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0B19D9-A631-5A41-B170-9CD2796304FD}"/>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483785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03660-B69E-8F46-BA0F-66A02ACBE69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D1AAA10-94C2-7549-ABBC-904A3A03413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35FCFC-417A-D74B-912E-BE690805AD41}"/>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5" name="Footer Placeholder 4">
            <a:extLst>
              <a:ext uri="{FF2B5EF4-FFF2-40B4-BE49-F238E27FC236}">
                <a16:creationId xmlns:a16="http://schemas.microsoft.com/office/drawing/2014/main" id="{837C1357-89F7-A84E-96E5-6EFF72944F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162F91-B522-6F4E-8D44-97739CA04854}"/>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1632815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6E4D4D-3127-FE46-BE14-788D9DA220D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34514AF-279B-5947-AF08-7B7E78CAA71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DB6041-357D-7249-A98E-DB31295B7569}"/>
              </a:ext>
            </a:extLst>
          </p:cNvPr>
          <p:cNvSpPr>
            <a:spLocks noGrp="1"/>
          </p:cNvSpPr>
          <p:nvPr>
            <p:ph type="dt" sz="half" idx="10"/>
          </p:nvPr>
        </p:nvSpPr>
        <p:spPr/>
        <p:txBody>
          <a:bodyPr/>
          <a:lstStyle/>
          <a:p>
            <a:fld id="{D7789E8C-EA49-5545-BAEE-30F4084A78CE}" type="datetimeFigureOut">
              <a:rPr lang="en-US" smtClean="0"/>
              <a:t>10/15/25</a:t>
            </a:fld>
            <a:endParaRPr lang="en-US"/>
          </a:p>
        </p:txBody>
      </p:sp>
      <p:sp>
        <p:nvSpPr>
          <p:cNvPr id="5" name="Footer Placeholder 4">
            <a:extLst>
              <a:ext uri="{FF2B5EF4-FFF2-40B4-BE49-F238E27FC236}">
                <a16:creationId xmlns:a16="http://schemas.microsoft.com/office/drawing/2014/main" id="{B4316A54-8958-4E46-B63E-5C9A1BDD06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8CFC1C-2F34-7A44-BB4B-7F61CFA1704F}"/>
              </a:ext>
            </a:extLst>
          </p:cNvPr>
          <p:cNvSpPr>
            <a:spLocks noGrp="1"/>
          </p:cNvSpPr>
          <p:nvPr>
            <p:ph type="sldNum" sz="quarter" idx="12"/>
          </p:nvPr>
        </p:nvSpPr>
        <p:spPr/>
        <p:txBody>
          <a:bodyPr/>
          <a:lstStyle/>
          <a:p>
            <a:fld id="{5817D2FC-5444-E240-90DB-CD509962903D}" type="slidenum">
              <a:rPr lang="en-US" smtClean="0"/>
              <a:t>‹#›</a:t>
            </a:fld>
            <a:endParaRPr lang="en-US"/>
          </a:p>
        </p:txBody>
      </p:sp>
    </p:spTree>
    <p:extLst>
      <p:ext uri="{BB962C8B-B14F-4D97-AF65-F5344CB8AC3E}">
        <p14:creationId xmlns:p14="http://schemas.microsoft.com/office/powerpoint/2010/main" val="2142464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55517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072A09-E07F-C641-8752-F8F7AA85EC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81D9820-7CE1-D849-BFE5-D3AACCF6C9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AACB5E-2602-D84E-A58E-3E7CAF0202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789E8C-EA49-5545-BAEE-30F4084A78CE}" type="datetimeFigureOut">
              <a:rPr lang="en-US" smtClean="0"/>
              <a:t>10/15/25</a:t>
            </a:fld>
            <a:endParaRPr lang="en-US"/>
          </a:p>
        </p:txBody>
      </p:sp>
      <p:sp>
        <p:nvSpPr>
          <p:cNvPr id="5" name="Footer Placeholder 4">
            <a:extLst>
              <a:ext uri="{FF2B5EF4-FFF2-40B4-BE49-F238E27FC236}">
                <a16:creationId xmlns:a16="http://schemas.microsoft.com/office/drawing/2014/main" id="{342392FF-2A2B-4F42-B157-73B0DCF1C4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315C7F7-1AAA-6A48-B972-F46123C66D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17D2FC-5444-E240-90DB-CD509962903D}" type="slidenum">
              <a:rPr lang="en-US" smtClean="0"/>
              <a:t>‹#›</a:t>
            </a:fld>
            <a:endParaRPr lang="en-US"/>
          </a:p>
        </p:txBody>
      </p:sp>
    </p:spTree>
    <p:extLst>
      <p:ext uri="{BB962C8B-B14F-4D97-AF65-F5344CB8AC3E}">
        <p14:creationId xmlns:p14="http://schemas.microsoft.com/office/powerpoint/2010/main" val="2091678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qVHmRlqCTtc"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96hxNeRw8YM&amp;t=12s"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childcomwales.org.uk/wp-content/uploads/2022/04/CCfW-A2-Rights-Poster-ENGLISH-AW-Rocio.pdf" TargetMode="Externa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childcomwales.org.uk/wp-content/uploads/2017/01/42-Articles-A4-cards-ENG.pdf"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childcomwales.org.uk/wp-content/uploads/2017/01/42-Articles-A4-cards-ENG.pdf"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19.png"/><Relationship Id="rId2" Type="http://schemas.openxmlformats.org/officeDocument/2006/relationships/hyperlink" Target="https://www.childcomwales.org.uk/wp-content/uploads/2017/01/42-Articles-A4-cards-ENG.pdf" TargetMode="Externa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31.png"/><Relationship Id="rId4" Type="http://schemas.openxmlformats.org/officeDocument/2006/relationships/image" Target="../media/image30.png"/></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youtube.com/watch?v=kli9mIu7gmI"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diagramLayout" Target="../diagrams/layout1.xml"/><Relationship Id="rId7" Type="http://schemas.openxmlformats.org/officeDocument/2006/relationships/hyperlink" Target="https://www.unicef.org.uk/rights-respecting-schools/resources/teaching-resources/best-practice-case-studies/" TargetMode="Externa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110AE7-1D64-D24F-AE85-B0809D19BF61}"/>
              </a:ext>
            </a:extLst>
          </p:cNvPr>
          <p:cNvSpPr txBox="1"/>
          <p:nvPr/>
        </p:nvSpPr>
        <p:spPr>
          <a:xfrm>
            <a:off x="4640580" y="4549140"/>
            <a:ext cx="2552237" cy="707886"/>
          </a:xfrm>
          <a:prstGeom prst="rect">
            <a:avLst/>
          </a:prstGeom>
          <a:noFill/>
        </p:spPr>
        <p:txBody>
          <a:bodyPr wrap="none" rtlCol="0">
            <a:spAutoFit/>
          </a:bodyPr>
          <a:lstStyle/>
          <a:p>
            <a:r>
              <a:rPr lang="en-US" sz="4000" dirty="0">
                <a:solidFill>
                  <a:schemeClr val="bg1"/>
                </a:solidFill>
                <a:latin typeface="Chalkboard SE" panose="03050602040202020205" pitchFamily="66" charset="77"/>
              </a:rPr>
              <a:t>ECAD4016</a:t>
            </a:r>
          </a:p>
        </p:txBody>
      </p:sp>
      <p:sp>
        <p:nvSpPr>
          <p:cNvPr id="7" name="TextBox 6">
            <a:extLst>
              <a:ext uri="{FF2B5EF4-FFF2-40B4-BE49-F238E27FC236}">
                <a16:creationId xmlns:a16="http://schemas.microsoft.com/office/drawing/2014/main" id="{03B77937-7322-C244-B970-203ACBA0EF34}"/>
              </a:ext>
            </a:extLst>
          </p:cNvPr>
          <p:cNvSpPr txBox="1"/>
          <p:nvPr/>
        </p:nvSpPr>
        <p:spPr>
          <a:xfrm>
            <a:off x="3560336" y="1212014"/>
            <a:ext cx="4030399" cy="707886"/>
          </a:xfrm>
          <a:prstGeom prst="rect">
            <a:avLst/>
          </a:prstGeom>
          <a:noFill/>
        </p:spPr>
        <p:txBody>
          <a:bodyPr wrap="none" rtlCol="0">
            <a:spAutoFit/>
          </a:bodyPr>
          <a:lstStyle/>
          <a:p>
            <a:r>
              <a:rPr lang="en-US" sz="4000" dirty="0">
                <a:solidFill>
                  <a:schemeClr val="bg1"/>
                </a:solidFill>
                <a:latin typeface="Chalkboard SE" panose="03050602040202020205" pitchFamily="66" charset="77"/>
              </a:rPr>
              <a:t> Children’s rights</a:t>
            </a:r>
          </a:p>
        </p:txBody>
      </p:sp>
    </p:spTree>
    <p:extLst>
      <p:ext uri="{BB962C8B-B14F-4D97-AF65-F5344CB8AC3E}">
        <p14:creationId xmlns:p14="http://schemas.microsoft.com/office/powerpoint/2010/main" val="3186444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4E1AB2-E1C4-C942-8F2C-EC61F7772DE2}"/>
              </a:ext>
            </a:extLst>
          </p:cNvPr>
          <p:cNvPicPr>
            <a:picLocks noChangeAspect="1"/>
          </p:cNvPicPr>
          <p:nvPr/>
        </p:nvPicPr>
        <p:blipFill>
          <a:blip r:embed="rId2"/>
          <a:stretch>
            <a:fillRect/>
          </a:stretch>
        </p:blipFill>
        <p:spPr>
          <a:xfrm>
            <a:off x="2648090" y="0"/>
            <a:ext cx="6895820" cy="6858000"/>
          </a:xfrm>
          <a:prstGeom prst="rect">
            <a:avLst/>
          </a:prstGeom>
        </p:spPr>
      </p:pic>
    </p:spTree>
    <p:extLst>
      <p:ext uri="{BB962C8B-B14F-4D97-AF65-F5344CB8AC3E}">
        <p14:creationId xmlns:p14="http://schemas.microsoft.com/office/powerpoint/2010/main" val="338228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328225-F1D3-7F4F-B479-CFBC6CD02B34}"/>
              </a:ext>
            </a:extLst>
          </p:cNvPr>
          <p:cNvPicPr>
            <a:picLocks noChangeAspect="1"/>
          </p:cNvPicPr>
          <p:nvPr/>
        </p:nvPicPr>
        <p:blipFill>
          <a:blip r:embed="rId2"/>
          <a:stretch>
            <a:fillRect/>
          </a:stretch>
        </p:blipFill>
        <p:spPr>
          <a:xfrm>
            <a:off x="-1" y="0"/>
            <a:ext cx="7275217" cy="6858000"/>
          </a:xfrm>
          <a:prstGeom prst="rect">
            <a:avLst/>
          </a:prstGeom>
        </p:spPr>
      </p:pic>
      <p:sp>
        <p:nvSpPr>
          <p:cNvPr id="4" name="Rectangle 3">
            <a:extLst>
              <a:ext uri="{FF2B5EF4-FFF2-40B4-BE49-F238E27FC236}">
                <a16:creationId xmlns:a16="http://schemas.microsoft.com/office/drawing/2014/main" id="{02F7CC34-BB7B-B547-8914-C1DC0CED9BE8}"/>
              </a:ext>
            </a:extLst>
          </p:cNvPr>
          <p:cNvSpPr/>
          <p:nvPr/>
        </p:nvSpPr>
        <p:spPr>
          <a:xfrm>
            <a:off x="215338" y="94734"/>
            <a:ext cx="3273204" cy="769441"/>
          </a:xfrm>
          <a:prstGeom prst="rect">
            <a:avLst/>
          </a:prstGeom>
        </p:spPr>
        <p:txBody>
          <a:bodyPr wrap="none">
            <a:spAutoFit/>
          </a:bodyPr>
          <a:lstStyle/>
          <a:p>
            <a:pPr fontAlgn="base"/>
            <a:r>
              <a:rPr lang="en-GB" sz="4400" dirty="0">
                <a:solidFill>
                  <a:schemeClr val="bg1"/>
                </a:solidFill>
                <a:latin typeface="inherit"/>
              </a:rPr>
              <a:t>Human rights</a:t>
            </a:r>
            <a:endParaRPr lang="en-GB" sz="4400" b="0" i="0" dirty="0">
              <a:solidFill>
                <a:schemeClr val="bg1"/>
              </a:solidFill>
              <a:effectLst/>
              <a:latin typeface="Arial" panose="020B0604020202020204" pitchFamily="34" charset="0"/>
            </a:endParaRPr>
          </a:p>
        </p:txBody>
      </p:sp>
      <p:sp>
        <p:nvSpPr>
          <p:cNvPr id="5" name="TextBox 4">
            <a:extLst>
              <a:ext uri="{FF2B5EF4-FFF2-40B4-BE49-F238E27FC236}">
                <a16:creationId xmlns:a16="http://schemas.microsoft.com/office/drawing/2014/main" id="{D457DB34-0E7D-6F4C-AE63-241797DF2335}"/>
              </a:ext>
            </a:extLst>
          </p:cNvPr>
          <p:cNvSpPr txBox="1"/>
          <p:nvPr/>
        </p:nvSpPr>
        <p:spPr>
          <a:xfrm>
            <a:off x="7734300" y="2028616"/>
            <a:ext cx="4127500" cy="2800767"/>
          </a:xfrm>
          <a:prstGeom prst="rect">
            <a:avLst/>
          </a:prstGeom>
          <a:noFill/>
        </p:spPr>
        <p:txBody>
          <a:bodyPr wrap="square" rtlCol="0">
            <a:spAutoFit/>
          </a:bodyPr>
          <a:lstStyle/>
          <a:p>
            <a:pPr algn="ctr"/>
            <a:r>
              <a:rPr lang="en-GB" sz="4400" dirty="0"/>
              <a:t>Does every person have human rights now?</a:t>
            </a:r>
          </a:p>
        </p:txBody>
      </p:sp>
    </p:spTree>
    <p:extLst>
      <p:ext uri="{BB962C8B-B14F-4D97-AF65-F5344CB8AC3E}">
        <p14:creationId xmlns:p14="http://schemas.microsoft.com/office/powerpoint/2010/main" val="3133701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328225-F1D3-7F4F-B479-CFBC6CD02B34}"/>
              </a:ext>
            </a:extLst>
          </p:cNvPr>
          <p:cNvPicPr>
            <a:picLocks noChangeAspect="1"/>
          </p:cNvPicPr>
          <p:nvPr/>
        </p:nvPicPr>
        <p:blipFill>
          <a:blip r:embed="rId2"/>
          <a:stretch>
            <a:fillRect/>
          </a:stretch>
        </p:blipFill>
        <p:spPr>
          <a:xfrm>
            <a:off x="-1" y="0"/>
            <a:ext cx="7275217" cy="6858000"/>
          </a:xfrm>
          <a:prstGeom prst="rect">
            <a:avLst/>
          </a:prstGeom>
        </p:spPr>
      </p:pic>
      <p:sp>
        <p:nvSpPr>
          <p:cNvPr id="4" name="Rectangle 3">
            <a:extLst>
              <a:ext uri="{FF2B5EF4-FFF2-40B4-BE49-F238E27FC236}">
                <a16:creationId xmlns:a16="http://schemas.microsoft.com/office/drawing/2014/main" id="{02F7CC34-BB7B-B547-8914-C1DC0CED9BE8}"/>
              </a:ext>
            </a:extLst>
          </p:cNvPr>
          <p:cNvSpPr/>
          <p:nvPr/>
        </p:nvSpPr>
        <p:spPr>
          <a:xfrm>
            <a:off x="215338" y="94734"/>
            <a:ext cx="3273204" cy="769441"/>
          </a:xfrm>
          <a:prstGeom prst="rect">
            <a:avLst/>
          </a:prstGeom>
        </p:spPr>
        <p:txBody>
          <a:bodyPr wrap="none">
            <a:spAutoFit/>
          </a:bodyPr>
          <a:lstStyle/>
          <a:p>
            <a:pPr fontAlgn="base"/>
            <a:r>
              <a:rPr lang="en-GB" sz="4400" dirty="0">
                <a:solidFill>
                  <a:schemeClr val="bg1"/>
                </a:solidFill>
                <a:latin typeface="inherit"/>
              </a:rPr>
              <a:t>Human rights</a:t>
            </a:r>
            <a:endParaRPr lang="en-GB" sz="4400" b="0" i="0" dirty="0">
              <a:solidFill>
                <a:schemeClr val="bg1"/>
              </a:solidFill>
              <a:effectLst/>
              <a:latin typeface="Arial" panose="020B0604020202020204" pitchFamily="34" charset="0"/>
            </a:endParaRPr>
          </a:p>
        </p:txBody>
      </p:sp>
      <p:sp>
        <p:nvSpPr>
          <p:cNvPr id="5" name="TextBox 4">
            <a:extLst>
              <a:ext uri="{FF2B5EF4-FFF2-40B4-BE49-F238E27FC236}">
                <a16:creationId xmlns:a16="http://schemas.microsoft.com/office/drawing/2014/main" id="{D457DB34-0E7D-6F4C-AE63-241797DF2335}"/>
              </a:ext>
            </a:extLst>
          </p:cNvPr>
          <p:cNvSpPr txBox="1"/>
          <p:nvPr/>
        </p:nvSpPr>
        <p:spPr>
          <a:xfrm>
            <a:off x="7734300" y="2028616"/>
            <a:ext cx="4127500" cy="2800767"/>
          </a:xfrm>
          <a:prstGeom prst="rect">
            <a:avLst/>
          </a:prstGeom>
          <a:noFill/>
        </p:spPr>
        <p:txBody>
          <a:bodyPr wrap="square" rtlCol="0">
            <a:spAutoFit/>
          </a:bodyPr>
          <a:lstStyle/>
          <a:p>
            <a:pPr algn="ctr"/>
            <a:r>
              <a:rPr lang="en-GB" sz="4400" dirty="0"/>
              <a:t>When did this happen and why did it come about?</a:t>
            </a:r>
          </a:p>
        </p:txBody>
      </p:sp>
    </p:spTree>
    <p:extLst>
      <p:ext uri="{BB962C8B-B14F-4D97-AF65-F5344CB8AC3E}">
        <p14:creationId xmlns:p14="http://schemas.microsoft.com/office/powerpoint/2010/main" val="2271132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328225-F1D3-7F4F-B479-CFBC6CD02B34}"/>
              </a:ext>
            </a:extLst>
          </p:cNvPr>
          <p:cNvPicPr>
            <a:picLocks noChangeAspect="1"/>
          </p:cNvPicPr>
          <p:nvPr/>
        </p:nvPicPr>
        <p:blipFill>
          <a:blip r:embed="rId2"/>
          <a:stretch>
            <a:fillRect/>
          </a:stretch>
        </p:blipFill>
        <p:spPr>
          <a:xfrm>
            <a:off x="-1" y="0"/>
            <a:ext cx="7275217" cy="6858000"/>
          </a:xfrm>
          <a:prstGeom prst="rect">
            <a:avLst/>
          </a:prstGeom>
        </p:spPr>
      </p:pic>
      <p:sp>
        <p:nvSpPr>
          <p:cNvPr id="4" name="Rectangle 3">
            <a:extLst>
              <a:ext uri="{FF2B5EF4-FFF2-40B4-BE49-F238E27FC236}">
                <a16:creationId xmlns:a16="http://schemas.microsoft.com/office/drawing/2014/main" id="{02F7CC34-BB7B-B547-8914-C1DC0CED9BE8}"/>
              </a:ext>
            </a:extLst>
          </p:cNvPr>
          <p:cNvSpPr/>
          <p:nvPr/>
        </p:nvSpPr>
        <p:spPr>
          <a:xfrm>
            <a:off x="215338" y="94734"/>
            <a:ext cx="3273204" cy="769441"/>
          </a:xfrm>
          <a:prstGeom prst="rect">
            <a:avLst/>
          </a:prstGeom>
        </p:spPr>
        <p:txBody>
          <a:bodyPr wrap="none">
            <a:spAutoFit/>
          </a:bodyPr>
          <a:lstStyle/>
          <a:p>
            <a:pPr fontAlgn="base"/>
            <a:r>
              <a:rPr lang="en-GB" sz="4400" dirty="0">
                <a:solidFill>
                  <a:schemeClr val="bg1"/>
                </a:solidFill>
                <a:latin typeface="inherit"/>
              </a:rPr>
              <a:t>Human rights</a:t>
            </a:r>
            <a:endParaRPr lang="en-GB" sz="4400" b="0" i="0" dirty="0">
              <a:solidFill>
                <a:schemeClr val="bg1"/>
              </a:solidFill>
              <a:effectLst/>
              <a:latin typeface="Arial" panose="020B0604020202020204" pitchFamily="34" charset="0"/>
            </a:endParaRPr>
          </a:p>
        </p:txBody>
      </p:sp>
      <p:sp>
        <p:nvSpPr>
          <p:cNvPr id="5" name="TextBox 4">
            <a:extLst>
              <a:ext uri="{FF2B5EF4-FFF2-40B4-BE49-F238E27FC236}">
                <a16:creationId xmlns:a16="http://schemas.microsoft.com/office/drawing/2014/main" id="{D457DB34-0E7D-6F4C-AE63-241797DF2335}"/>
              </a:ext>
            </a:extLst>
          </p:cNvPr>
          <p:cNvSpPr txBox="1"/>
          <p:nvPr/>
        </p:nvSpPr>
        <p:spPr>
          <a:xfrm>
            <a:off x="7772400" y="203200"/>
            <a:ext cx="4127500" cy="5262979"/>
          </a:xfrm>
          <a:prstGeom prst="rect">
            <a:avLst/>
          </a:prstGeom>
          <a:noFill/>
        </p:spPr>
        <p:txBody>
          <a:bodyPr wrap="square" rtlCol="0">
            <a:spAutoFit/>
          </a:bodyPr>
          <a:lstStyle/>
          <a:p>
            <a:r>
              <a:rPr lang="en-GB" sz="2400" dirty="0"/>
              <a:t>Every person has human rights. </a:t>
            </a:r>
          </a:p>
          <a:p>
            <a:endParaRPr lang="en-GB" sz="2400" dirty="0"/>
          </a:p>
          <a:p>
            <a:r>
              <a:rPr lang="en-GB" sz="2400" dirty="0"/>
              <a:t>These were set out in the Universal Declaration of Human Rights in 1948. </a:t>
            </a:r>
          </a:p>
          <a:p>
            <a:endParaRPr lang="en-GB" sz="2400" dirty="0"/>
          </a:p>
          <a:p>
            <a:r>
              <a:rPr lang="en-GB" sz="2400" dirty="0"/>
              <a:t>This declaration was introduced as a response to the atrocities of World War 2.</a:t>
            </a:r>
          </a:p>
          <a:p>
            <a:endParaRPr lang="en-GB" sz="2400" dirty="0"/>
          </a:p>
          <a:p>
            <a:r>
              <a:rPr lang="en-GB" sz="2400" dirty="0"/>
              <a:t>It built on ideas about justice and fairness that had been in existence in many different societies and cultures.</a:t>
            </a:r>
            <a:endParaRPr lang="en-US" sz="2400" dirty="0"/>
          </a:p>
        </p:txBody>
      </p:sp>
    </p:spTree>
    <p:extLst>
      <p:ext uri="{BB962C8B-B14F-4D97-AF65-F5344CB8AC3E}">
        <p14:creationId xmlns:p14="http://schemas.microsoft.com/office/powerpoint/2010/main" val="3280459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328225-F1D3-7F4F-B479-CFBC6CD02B34}"/>
              </a:ext>
            </a:extLst>
          </p:cNvPr>
          <p:cNvPicPr>
            <a:picLocks noChangeAspect="1"/>
          </p:cNvPicPr>
          <p:nvPr/>
        </p:nvPicPr>
        <p:blipFill>
          <a:blip r:embed="rId2"/>
          <a:stretch>
            <a:fillRect/>
          </a:stretch>
        </p:blipFill>
        <p:spPr>
          <a:xfrm>
            <a:off x="-1" y="0"/>
            <a:ext cx="7275217" cy="6858000"/>
          </a:xfrm>
          <a:prstGeom prst="rect">
            <a:avLst/>
          </a:prstGeom>
        </p:spPr>
      </p:pic>
      <p:sp>
        <p:nvSpPr>
          <p:cNvPr id="4" name="Rectangle 3">
            <a:extLst>
              <a:ext uri="{FF2B5EF4-FFF2-40B4-BE49-F238E27FC236}">
                <a16:creationId xmlns:a16="http://schemas.microsoft.com/office/drawing/2014/main" id="{02F7CC34-BB7B-B547-8914-C1DC0CED9BE8}"/>
              </a:ext>
            </a:extLst>
          </p:cNvPr>
          <p:cNvSpPr/>
          <p:nvPr/>
        </p:nvSpPr>
        <p:spPr>
          <a:xfrm>
            <a:off x="215338" y="94734"/>
            <a:ext cx="3273204" cy="769441"/>
          </a:xfrm>
          <a:prstGeom prst="rect">
            <a:avLst/>
          </a:prstGeom>
        </p:spPr>
        <p:txBody>
          <a:bodyPr wrap="none">
            <a:spAutoFit/>
          </a:bodyPr>
          <a:lstStyle/>
          <a:p>
            <a:pPr fontAlgn="base"/>
            <a:r>
              <a:rPr lang="en-GB" sz="4400" dirty="0">
                <a:solidFill>
                  <a:schemeClr val="bg1"/>
                </a:solidFill>
                <a:latin typeface="inherit"/>
              </a:rPr>
              <a:t>Human rights</a:t>
            </a:r>
            <a:endParaRPr lang="en-GB" sz="4400" b="0" i="0" dirty="0">
              <a:solidFill>
                <a:schemeClr val="bg1"/>
              </a:solidFill>
              <a:effectLst/>
              <a:latin typeface="Arial" panose="020B0604020202020204" pitchFamily="34" charset="0"/>
            </a:endParaRPr>
          </a:p>
        </p:txBody>
      </p:sp>
      <p:sp>
        <p:nvSpPr>
          <p:cNvPr id="2" name="Rectangle 1">
            <a:extLst>
              <a:ext uri="{FF2B5EF4-FFF2-40B4-BE49-F238E27FC236}">
                <a16:creationId xmlns:a16="http://schemas.microsoft.com/office/drawing/2014/main" id="{7CA1EF98-47D1-FA4F-BABF-877957DF2BF0}"/>
              </a:ext>
            </a:extLst>
          </p:cNvPr>
          <p:cNvSpPr/>
          <p:nvPr/>
        </p:nvSpPr>
        <p:spPr>
          <a:xfrm>
            <a:off x="7874000" y="236885"/>
            <a:ext cx="3759200" cy="3539430"/>
          </a:xfrm>
          <a:prstGeom prst="rect">
            <a:avLst/>
          </a:prstGeom>
        </p:spPr>
        <p:txBody>
          <a:bodyPr wrap="square">
            <a:spAutoFit/>
          </a:bodyPr>
          <a:lstStyle/>
          <a:p>
            <a:pPr algn="ctr"/>
            <a:r>
              <a:rPr lang="en-GB" sz="3200" dirty="0">
                <a:solidFill>
                  <a:srgbClr val="00000D"/>
                </a:solidFill>
                <a:latin typeface="Arial" panose="020B0604020202020204" pitchFamily="34" charset="0"/>
              </a:rPr>
              <a:t>The Universal Declaration was not legally binding but it soon became the foundation of international human rights law.</a:t>
            </a:r>
            <a:endParaRPr lang="en-US" sz="3200" dirty="0"/>
          </a:p>
        </p:txBody>
      </p:sp>
      <p:sp>
        <p:nvSpPr>
          <p:cNvPr id="6" name="Rectangle 5">
            <a:extLst>
              <a:ext uri="{FF2B5EF4-FFF2-40B4-BE49-F238E27FC236}">
                <a16:creationId xmlns:a16="http://schemas.microsoft.com/office/drawing/2014/main" id="{DE9F5B30-BF98-5042-A8F2-938A225C3439}"/>
              </a:ext>
            </a:extLst>
          </p:cNvPr>
          <p:cNvSpPr/>
          <p:nvPr/>
        </p:nvSpPr>
        <p:spPr>
          <a:xfrm>
            <a:off x="7747000" y="5393035"/>
            <a:ext cx="4292600" cy="923330"/>
          </a:xfrm>
          <a:prstGeom prst="rect">
            <a:avLst/>
          </a:prstGeom>
        </p:spPr>
        <p:txBody>
          <a:bodyPr wrap="square">
            <a:spAutoFit/>
          </a:bodyPr>
          <a:lstStyle/>
          <a:p>
            <a:r>
              <a:rPr lang="en-GB" dirty="0">
                <a:solidFill>
                  <a:srgbClr val="00000D"/>
                </a:solidFill>
                <a:latin typeface="Arial" panose="020B0604020202020204" pitchFamily="34" charset="0"/>
              </a:rPr>
              <a:t>The </a:t>
            </a:r>
            <a:r>
              <a:rPr lang="en-GB" dirty="0">
                <a:solidFill>
                  <a:srgbClr val="00B050"/>
                </a:solidFill>
                <a:latin typeface="Arial" panose="020B0604020202020204" pitchFamily="34" charset="0"/>
              </a:rPr>
              <a:t>United Nations Conventions on the Rights of the Child </a:t>
            </a:r>
            <a:r>
              <a:rPr lang="en-GB" dirty="0">
                <a:solidFill>
                  <a:srgbClr val="00000D"/>
                </a:solidFill>
                <a:latin typeface="Arial" panose="020B0604020202020204" pitchFamily="34" charset="0"/>
              </a:rPr>
              <a:t>is part of this human rights law.</a:t>
            </a:r>
            <a:endParaRPr lang="en-US" dirty="0"/>
          </a:p>
        </p:txBody>
      </p:sp>
    </p:spTree>
    <p:extLst>
      <p:ext uri="{BB962C8B-B14F-4D97-AF65-F5344CB8AC3E}">
        <p14:creationId xmlns:p14="http://schemas.microsoft.com/office/powerpoint/2010/main" val="3189105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20762-5C29-7F46-B7C6-20E3C1CC0605}"/>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E80E2F3A-857B-1646-A205-350CEC6CD3EF}"/>
              </a:ext>
            </a:extLst>
          </p:cNvPr>
          <p:cNvSpPr>
            <a:spLocks noGrp="1"/>
          </p:cNvSpPr>
          <p:nvPr>
            <p:ph type="subTitle" idx="1"/>
          </p:nvPr>
        </p:nvSpPr>
        <p:spPr/>
        <p:txBody>
          <a:bodyPr/>
          <a:lstStyle/>
          <a:p>
            <a:endParaRPr lang="en-US"/>
          </a:p>
        </p:txBody>
      </p:sp>
      <p:pic>
        <p:nvPicPr>
          <p:cNvPr id="5" name="Picture 4">
            <a:hlinkClick r:id="rId2"/>
            <a:extLst>
              <a:ext uri="{FF2B5EF4-FFF2-40B4-BE49-F238E27FC236}">
                <a16:creationId xmlns:a16="http://schemas.microsoft.com/office/drawing/2014/main" id="{66C150F7-8399-4443-B84C-CC623BD15EDF}"/>
              </a:ext>
            </a:extLst>
          </p:cNvPr>
          <p:cNvPicPr>
            <a:picLocks noChangeAspect="1"/>
          </p:cNvPicPr>
          <p:nvPr/>
        </p:nvPicPr>
        <p:blipFill>
          <a:blip r:embed="rId3"/>
          <a:stretch>
            <a:fillRect/>
          </a:stretch>
        </p:blipFill>
        <p:spPr>
          <a:xfrm>
            <a:off x="1270668" y="165898"/>
            <a:ext cx="9650663" cy="5831510"/>
          </a:xfrm>
          <a:prstGeom prst="rect">
            <a:avLst/>
          </a:prstGeom>
        </p:spPr>
      </p:pic>
      <p:sp>
        <p:nvSpPr>
          <p:cNvPr id="6" name="Rectangle 5">
            <a:extLst>
              <a:ext uri="{FF2B5EF4-FFF2-40B4-BE49-F238E27FC236}">
                <a16:creationId xmlns:a16="http://schemas.microsoft.com/office/drawing/2014/main" id="{B0CB60E7-509F-C74D-85F5-88596D11E9CC}"/>
              </a:ext>
            </a:extLst>
          </p:cNvPr>
          <p:cNvSpPr/>
          <p:nvPr/>
        </p:nvSpPr>
        <p:spPr>
          <a:xfrm>
            <a:off x="3620129" y="6182546"/>
            <a:ext cx="4951740" cy="369332"/>
          </a:xfrm>
          <a:prstGeom prst="rect">
            <a:avLst/>
          </a:prstGeom>
        </p:spPr>
        <p:txBody>
          <a:bodyPr wrap="none">
            <a:spAutoFit/>
          </a:bodyPr>
          <a:lstStyle/>
          <a:p>
            <a:r>
              <a:rPr lang="en-US" dirty="0"/>
              <a:t>https://</a:t>
            </a:r>
            <a:r>
              <a:rPr lang="en-US" dirty="0" err="1"/>
              <a:t>www.youtube.com</a:t>
            </a:r>
            <a:r>
              <a:rPr lang="en-US" dirty="0"/>
              <a:t>/</a:t>
            </a:r>
            <a:r>
              <a:rPr lang="en-US" dirty="0" err="1"/>
              <a:t>watch?v</a:t>
            </a:r>
            <a:r>
              <a:rPr lang="en-US" dirty="0"/>
              <a:t>=</a:t>
            </a:r>
            <a:r>
              <a:rPr lang="en-US" dirty="0" err="1"/>
              <a:t>qVHmRlqCTtc</a:t>
            </a:r>
            <a:endParaRPr lang="en-US" dirty="0"/>
          </a:p>
        </p:txBody>
      </p:sp>
    </p:spTree>
    <p:extLst>
      <p:ext uri="{BB962C8B-B14F-4D97-AF65-F5344CB8AC3E}">
        <p14:creationId xmlns:p14="http://schemas.microsoft.com/office/powerpoint/2010/main" val="2607494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0414D9-0667-7541-B3A3-64C943088509}"/>
              </a:ext>
            </a:extLst>
          </p:cNvPr>
          <p:cNvPicPr>
            <a:picLocks noChangeAspect="1"/>
          </p:cNvPicPr>
          <p:nvPr/>
        </p:nvPicPr>
        <p:blipFill>
          <a:blip r:embed="rId2"/>
          <a:stretch>
            <a:fillRect/>
          </a:stretch>
        </p:blipFill>
        <p:spPr>
          <a:xfrm>
            <a:off x="6842459" y="337230"/>
            <a:ext cx="3713843" cy="5255088"/>
          </a:xfrm>
          <a:prstGeom prst="rect">
            <a:avLst/>
          </a:prstGeom>
        </p:spPr>
      </p:pic>
      <p:sp>
        <p:nvSpPr>
          <p:cNvPr id="10" name="TextBox 9">
            <a:extLst>
              <a:ext uri="{FF2B5EF4-FFF2-40B4-BE49-F238E27FC236}">
                <a16:creationId xmlns:a16="http://schemas.microsoft.com/office/drawing/2014/main" id="{80C5F3C6-7A3D-8C4F-9339-FFEFC05B9472}"/>
              </a:ext>
            </a:extLst>
          </p:cNvPr>
          <p:cNvSpPr txBox="1"/>
          <p:nvPr/>
        </p:nvSpPr>
        <p:spPr>
          <a:xfrm>
            <a:off x="6650538" y="5693990"/>
            <a:ext cx="4097684" cy="923330"/>
          </a:xfrm>
          <a:prstGeom prst="rect">
            <a:avLst/>
          </a:prstGeom>
          <a:noFill/>
        </p:spPr>
        <p:txBody>
          <a:bodyPr wrap="square" rtlCol="0">
            <a:spAutoFit/>
          </a:bodyPr>
          <a:lstStyle/>
          <a:p>
            <a:pPr algn="ctr"/>
            <a:r>
              <a:rPr lang="en-US" b="1" dirty="0"/>
              <a:t>Statutory</a:t>
            </a:r>
            <a:r>
              <a:rPr lang="en-US" dirty="0"/>
              <a:t> obligation for all adults working with children and young people 0-19 (Rights respected and enacted)</a:t>
            </a:r>
          </a:p>
        </p:txBody>
      </p:sp>
      <p:sp>
        <p:nvSpPr>
          <p:cNvPr id="11" name="TextBox 10">
            <a:extLst>
              <a:ext uri="{FF2B5EF4-FFF2-40B4-BE49-F238E27FC236}">
                <a16:creationId xmlns:a16="http://schemas.microsoft.com/office/drawing/2014/main" id="{4E53BDDE-7E41-0041-990D-02B170BB8FC3}"/>
              </a:ext>
            </a:extLst>
          </p:cNvPr>
          <p:cNvSpPr txBox="1"/>
          <p:nvPr/>
        </p:nvSpPr>
        <p:spPr>
          <a:xfrm>
            <a:off x="7865498" y="1957254"/>
            <a:ext cx="1667764" cy="707886"/>
          </a:xfrm>
          <a:prstGeom prst="rect">
            <a:avLst/>
          </a:prstGeom>
          <a:noFill/>
        </p:spPr>
        <p:txBody>
          <a:bodyPr wrap="none" rtlCol="0">
            <a:spAutoFit/>
          </a:bodyPr>
          <a:lstStyle/>
          <a:p>
            <a:r>
              <a:rPr lang="en-US" sz="4000" dirty="0"/>
              <a:t>UNCRC</a:t>
            </a:r>
          </a:p>
        </p:txBody>
      </p:sp>
    </p:spTree>
    <p:extLst>
      <p:ext uri="{BB962C8B-B14F-4D97-AF65-F5344CB8AC3E}">
        <p14:creationId xmlns:p14="http://schemas.microsoft.com/office/powerpoint/2010/main" val="2898371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0414D9-0667-7541-B3A3-64C943088509}"/>
              </a:ext>
            </a:extLst>
          </p:cNvPr>
          <p:cNvPicPr>
            <a:picLocks noChangeAspect="1"/>
          </p:cNvPicPr>
          <p:nvPr/>
        </p:nvPicPr>
        <p:blipFill>
          <a:blip r:embed="rId2"/>
          <a:stretch>
            <a:fillRect/>
          </a:stretch>
        </p:blipFill>
        <p:spPr>
          <a:xfrm>
            <a:off x="6842459" y="337230"/>
            <a:ext cx="3713843" cy="5255088"/>
          </a:xfrm>
          <a:prstGeom prst="rect">
            <a:avLst/>
          </a:prstGeom>
        </p:spPr>
      </p:pic>
      <p:sp>
        <p:nvSpPr>
          <p:cNvPr id="10" name="TextBox 9">
            <a:extLst>
              <a:ext uri="{FF2B5EF4-FFF2-40B4-BE49-F238E27FC236}">
                <a16:creationId xmlns:a16="http://schemas.microsoft.com/office/drawing/2014/main" id="{80C5F3C6-7A3D-8C4F-9339-FFEFC05B9472}"/>
              </a:ext>
            </a:extLst>
          </p:cNvPr>
          <p:cNvSpPr txBox="1"/>
          <p:nvPr/>
        </p:nvSpPr>
        <p:spPr>
          <a:xfrm>
            <a:off x="6650538" y="5693990"/>
            <a:ext cx="4097684" cy="923330"/>
          </a:xfrm>
          <a:prstGeom prst="rect">
            <a:avLst/>
          </a:prstGeom>
          <a:noFill/>
        </p:spPr>
        <p:txBody>
          <a:bodyPr wrap="square" rtlCol="0">
            <a:spAutoFit/>
          </a:bodyPr>
          <a:lstStyle/>
          <a:p>
            <a:pPr algn="ctr"/>
            <a:r>
              <a:rPr lang="en-US" b="1" dirty="0"/>
              <a:t>Statutory</a:t>
            </a:r>
            <a:r>
              <a:rPr lang="en-US" dirty="0"/>
              <a:t> obligation for all adults working with children and young people 0-19 (Rights respected and enacted)</a:t>
            </a:r>
          </a:p>
        </p:txBody>
      </p:sp>
      <p:sp>
        <p:nvSpPr>
          <p:cNvPr id="11" name="TextBox 10">
            <a:extLst>
              <a:ext uri="{FF2B5EF4-FFF2-40B4-BE49-F238E27FC236}">
                <a16:creationId xmlns:a16="http://schemas.microsoft.com/office/drawing/2014/main" id="{4E53BDDE-7E41-0041-990D-02B170BB8FC3}"/>
              </a:ext>
            </a:extLst>
          </p:cNvPr>
          <p:cNvSpPr txBox="1"/>
          <p:nvPr/>
        </p:nvSpPr>
        <p:spPr>
          <a:xfrm>
            <a:off x="7865498" y="1957254"/>
            <a:ext cx="1667764" cy="707886"/>
          </a:xfrm>
          <a:prstGeom prst="rect">
            <a:avLst/>
          </a:prstGeom>
          <a:noFill/>
        </p:spPr>
        <p:txBody>
          <a:bodyPr wrap="none" rtlCol="0">
            <a:spAutoFit/>
          </a:bodyPr>
          <a:lstStyle/>
          <a:p>
            <a:r>
              <a:rPr lang="en-US" sz="4000" dirty="0"/>
              <a:t>UNCRC</a:t>
            </a:r>
          </a:p>
        </p:txBody>
      </p:sp>
      <p:sp>
        <p:nvSpPr>
          <p:cNvPr id="2" name="Rectangle 1">
            <a:extLst>
              <a:ext uri="{FF2B5EF4-FFF2-40B4-BE49-F238E27FC236}">
                <a16:creationId xmlns:a16="http://schemas.microsoft.com/office/drawing/2014/main" id="{274D893C-1371-6B42-8C82-C8BD2E250FBF}"/>
              </a:ext>
            </a:extLst>
          </p:cNvPr>
          <p:cNvSpPr/>
          <p:nvPr/>
        </p:nvSpPr>
        <p:spPr>
          <a:xfrm>
            <a:off x="440238" y="495315"/>
            <a:ext cx="6057900" cy="4339650"/>
          </a:xfrm>
          <a:prstGeom prst="rect">
            <a:avLst/>
          </a:prstGeom>
        </p:spPr>
        <p:txBody>
          <a:bodyPr wrap="square">
            <a:spAutoFit/>
          </a:bodyPr>
          <a:lstStyle/>
          <a:p>
            <a:pPr algn="ctr"/>
            <a:r>
              <a:rPr lang="en-GB" sz="3600" b="1" dirty="0"/>
              <a:t>What does the UNCRC cover?</a:t>
            </a:r>
          </a:p>
          <a:p>
            <a:endParaRPr lang="en-GB" sz="2400" b="1" dirty="0"/>
          </a:p>
          <a:p>
            <a:r>
              <a:rPr lang="en-GB" sz="2400" dirty="0"/>
              <a:t>The Convention outlines children's rights to:</a:t>
            </a:r>
          </a:p>
          <a:p>
            <a:endParaRPr lang="en-GB" sz="2400" dirty="0"/>
          </a:p>
          <a:p>
            <a:pPr>
              <a:buFont typeface="Arial" panose="020B0604020202020204" pitchFamily="34" charset="0"/>
              <a:buChar char="•"/>
            </a:pPr>
            <a:r>
              <a:rPr lang="en-GB" sz="2400" dirty="0"/>
              <a:t>Survival and development</a:t>
            </a:r>
          </a:p>
          <a:p>
            <a:endParaRPr lang="en-GB" sz="2400" dirty="0"/>
          </a:p>
          <a:p>
            <a:pPr>
              <a:buFont typeface="Arial" panose="020B0604020202020204" pitchFamily="34" charset="0"/>
              <a:buChar char="•"/>
            </a:pPr>
            <a:r>
              <a:rPr lang="en-GB" sz="2400" dirty="0"/>
              <a:t>Education</a:t>
            </a:r>
          </a:p>
          <a:p>
            <a:endParaRPr lang="en-GB" sz="2400" dirty="0"/>
          </a:p>
          <a:p>
            <a:pPr>
              <a:buFont typeface="Arial" panose="020B0604020202020204" pitchFamily="34" charset="0"/>
              <a:buChar char="•"/>
            </a:pPr>
            <a:r>
              <a:rPr lang="en-GB" sz="2400" dirty="0"/>
              <a:t>Protection from abuse and exploitation</a:t>
            </a:r>
          </a:p>
          <a:p>
            <a:endParaRPr lang="en-GB" sz="2400" dirty="0"/>
          </a:p>
          <a:p>
            <a:pPr>
              <a:buFont typeface="Arial" panose="020B0604020202020204" pitchFamily="34" charset="0"/>
              <a:buChar char="•"/>
            </a:pPr>
            <a:r>
              <a:rPr lang="en-GB" sz="2400" dirty="0"/>
              <a:t>Participation in decisions affecting them</a:t>
            </a:r>
          </a:p>
        </p:txBody>
      </p:sp>
    </p:spTree>
    <p:extLst>
      <p:ext uri="{BB962C8B-B14F-4D97-AF65-F5344CB8AC3E}">
        <p14:creationId xmlns:p14="http://schemas.microsoft.com/office/powerpoint/2010/main" val="2460993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6A97AC-BC8E-7742-907D-D7A837A85FE1}"/>
              </a:ext>
            </a:extLst>
          </p:cNvPr>
          <p:cNvPicPr>
            <a:picLocks noChangeAspect="1"/>
          </p:cNvPicPr>
          <p:nvPr/>
        </p:nvPicPr>
        <p:blipFill>
          <a:blip r:embed="rId2"/>
          <a:stretch>
            <a:fillRect/>
          </a:stretch>
        </p:blipFill>
        <p:spPr>
          <a:xfrm>
            <a:off x="1" y="3102429"/>
            <a:ext cx="6654764" cy="3755571"/>
          </a:xfrm>
          <a:prstGeom prst="rect">
            <a:avLst/>
          </a:prstGeom>
        </p:spPr>
      </p:pic>
      <p:pic>
        <p:nvPicPr>
          <p:cNvPr id="7" name="Picture 6">
            <a:extLst>
              <a:ext uri="{FF2B5EF4-FFF2-40B4-BE49-F238E27FC236}">
                <a16:creationId xmlns:a16="http://schemas.microsoft.com/office/drawing/2014/main" id="{EB3AC7F9-C3B8-2849-B47E-9D0ED8FB4868}"/>
              </a:ext>
            </a:extLst>
          </p:cNvPr>
          <p:cNvPicPr>
            <a:picLocks noChangeAspect="1"/>
          </p:cNvPicPr>
          <p:nvPr/>
        </p:nvPicPr>
        <p:blipFill>
          <a:blip r:embed="rId3"/>
          <a:stretch>
            <a:fillRect/>
          </a:stretch>
        </p:blipFill>
        <p:spPr>
          <a:xfrm rot="19480634">
            <a:off x="2608465" y="744550"/>
            <a:ext cx="5143832" cy="4115066"/>
          </a:xfrm>
          <a:prstGeom prst="rect">
            <a:avLst/>
          </a:prstGeom>
        </p:spPr>
      </p:pic>
      <p:pic>
        <p:nvPicPr>
          <p:cNvPr id="9" name="Picture 8">
            <a:extLst>
              <a:ext uri="{FF2B5EF4-FFF2-40B4-BE49-F238E27FC236}">
                <a16:creationId xmlns:a16="http://schemas.microsoft.com/office/drawing/2014/main" id="{6D0414D9-0667-7541-B3A3-64C943088509}"/>
              </a:ext>
            </a:extLst>
          </p:cNvPr>
          <p:cNvPicPr>
            <a:picLocks noChangeAspect="1"/>
          </p:cNvPicPr>
          <p:nvPr/>
        </p:nvPicPr>
        <p:blipFill>
          <a:blip r:embed="rId4"/>
          <a:stretch>
            <a:fillRect/>
          </a:stretch>
        </p:blipFill>
        <p:spPr>
          <a:xfrm>
            <a:off x="6842459" y="337230"/>
            <a:ext cx="3713843" cy="5255088"/>
          </a:xfrm>
          <a:prstGeom prst="rect">
            <a:avLst/>
          </a:prstGeom>
        </p:spPr>
      </p:pic>
      <p:sp>
        <p:nvSpPr>
          <p:cNvPr id="10" name="TextBox 9">
            <a:extLst>
              <a:ext uri="{FF2B5EF4-FFF2-40B4-BE49-F238E27FC236}">
                <a16:creationId xmlns:a16="http://schemas.microsoft.com/office/drawing/2014/main" id="{80C5F3C6-7A3D-8C4F-9339-FFEFC05B9472}"/>
              </a:ext>
            </a:extLst>
          </p:cNvPr>
          <p:cNvSpPr txBox="1"/>
          <p:nvPr/>
        </p:nvSpPr>
        <p:spPr>
          <a:xfrm>
            <a:off x="6650538" y="5693990"/>
            <a:ext cx="4097684" cy="923330"/>
          </a:xfrm>
          <a:prstGeom prst="rect">
            <a:avLst/>
          </a:prstGeom>
          <a:noFill/>
        </p:spPr>
        <p:txBody>
          <a:bodyPr wrap="square" rtlCol="0">
            <a:spAutoFit/>
          </a:bodyPr>
          <a:lstStyle/>
          <a:p>
            <a:pPr algn="ctr"/>
            <a:r>
              <a:rPr lang="en-US" b="1" dirty="0"/>
              <a:t>Statutory</a:t>
            </a:r>
            <a:r>
              <a:rPr lang="en-US" dirty="0"/>
              <a:t> obligation for all adults working with children and young people 0-19 (Rights respected and enacted)</a:t>
            </a:r>
          </a:p>
        </p:txBody>
      </p:sp>
      <p:sp>
        <p:nvSpPr>
          <p:cNvPr id="11" name="TextBox 10">
            <a:extLst>
              <a:ext uri="{FF2B5EF4-FFF2-40B4-BE49-F238E27FC236}">
                <a16:creationId xmlns:a16="http://schemas.microsoft.com/office/drawing/2014/main" id="{4E53BDDE-7E41-0041-990D-02B170BB8FC3}"/>
              </a:ext>
            </a:extLst>
          </p:cNvPr>
          <p:cNvSpPr txBox="1"/>
          <p:nvPr/>
        </p:nvSpPr>
        <p:spPr>
          <a:xfrm>
            <a:off x="7865498" y="1957254"/>
            <a:ext cx="1667764" cy="707886"/>
          </a:xfrm>
          <a:prstGeom prst="rect">
            <a:avLst/>
          </a:prstGeom>
          <a:noFill/>
        </p:spPr>
        <p:txBody>
          <a:bodyPr wrap="none" rtlCol="0">
            <a:spAutoFit/>
          </a:bodyPr>
          <a:lstStyle/>
          <a:p>
            <a:r>
              <a:rPr lang="en-US" sz="4000" dirty="0"/>
              <a:t>UNCRC</a:t>
            </a:r>
          </a:p>
        </p:txBody>
      </p:sp>
      <p:sp>
        <p:nvSpPr>
          <p:cNvPr id="12" name="Rectangle 11">
            <a:extLst>
              <a:ext uri="{FF2B5EF4-FFF2-40B4-BE49-F238E27FC236}">
                <a16:creationId xmlns:a16="http://schemas.microsoft.com/office/drawing/2014/main" id="{E43EC463-9E71-4A42-9C20-9B6AAFE41921}"/>
              </a:ext>
            </a:extLst>
          </p:cNvPr>
          <p:cNvSpPr/>
          <p:nvPr/>
        </p:nvSpPr>
        <p:spPr>
          <a:xfrm>
            <a:off x="398037" y="372205"/>
            <a:ext cx="5498270" cy="1631216"/>
          </a:xfrm>
          <a:prstGeom prst="rect">
            <a:avLst/>
          </a:prstGeom>
        </p:spPr>
        <p:txBody>
          <a:bodyPr wrap="square">
            <a:spAutoFit/>
          </a:bodyPr>
          <a:lstStyle/>
          <a:p>
            <a:r>
              <a:rPr lang="en-GB" sz="2000" b="0" i="0" dirty="0">
                <a:solidFill>
                  <a:srgbClr val="1E1E1E"/>
                </a:solidFill>
                <a:effectLst/>
                <a:latin typeface="Roboto"/>
              </a:rPr>
              <a:t>The UN Convention on the Rights of the Child (UNCRC) is the most complete statement of children’s rights ever produced and is the most widely-ratified international human rights treaty in history.</a:t>
            </a:r>
            <a:endParaRPr lang="en-US" sz="2000" dirty="0"/>
          </a:p>
        </p:txBody>
      </p:sp>
    </p:spTree>
    <p:extLst>
      <p:ext uri="{BB962C8B-B14F-4D97-AF65-F5344CB8AC3E}">
        <p14:creationId xmlns:p14="http://schemas.microsoft.com/office/powerpoint/2010/main" val="3270732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733508">
            <a:off x="88899" y="61907"/>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5345757" y="114300"/>
            <a:ext cx="7641771" cy="4401205"/>
          </a:xfrm>
          <a:prstGeom prst="rect">
            <a:avLst/>
          </a:prstGeom>
          <a:noFill/>
        </p:spPr>
        <p:txBody>
          <a:bodyPr wrap="square" rtlCol="0">
            <a:spAutoFit/>
          </a:bodyPr>
          <a:lstStyle/>
          <a:p>
            <a:r>
              <a:rPr lang="en-US" sz="4000" dirty="0"/>
              <a:t>The most ratified convention </a:t>
            </a:r>
          </a:p>
          <a:p>
            <a:endParaRPr lang="en-US" sz="4000" dirty="0"/>
          </a:p>
          <a:p>
            <a:r>
              <a:rPr lang="en-GB" sz="4000" dirty="0"/>
              <a:t>As of 29 September 2022, </a:t>
            </a:r>
            <a:r>
              <a:rPr lang="en-GB" sz="4000" b="1" dirty="0"/>
              <a:t>196 countries</a:t>
            </a:r>
            <a:r>
              <a:rPr lang="en-GB" sz="4000" dirty="0"/>
              <a:t> are parties to the treaty…can you guess the only country to not have ratified the convention yet?</a:t>
            </a:r>
            <a:endParaRPr lang="en-US" sz="4000" dirty="0"/>
          </a:p>
        </p:txBody>
      </p:sp>
    </p:spTree>
    <p:extLst>
      <p:ext uri="{BB962C8B-B14F-4D97-AF65-F5344CB8AC3E}">
        <p14:creationId xmlns:p14="http://schemas.microsoft.com/office/powerpoint/2010/main" val="1478104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C77075-2CF0-C241-A672-4984D5AB9B1B}"/>
              </a:ext>
            </a:extLst>
          </p:cNvPr>
          <p:cNvPicPr>
            <a:picLocks noChangeAspect="1"/>
          </p:cNvPicPr>
          <p:nvPr/>
        </p:nvPicPr>
        <p:blipFill>
          <a:blip r:embed="rId2"/>
          <a:stretch>
            <a:fillRect/>
          </a:stretch>
        </p:blipFill>
        <p:spPr>
          <a:xfrm>
            <a:off x="0" y="0"/>
            <a:ext cx="12404558" cy="9314300"/>
          </a:xfrm>
          <a:prstGeom prst="rect">
            <a:avLst/>
          </a:prstGeom>
        </p:spPr>
      </p:pic>
    </p:spTree>
    <p:extLst>
      <p:ext uri="{BB962C8B-B14F-4D97-AF65-F5344CB8AC3E}">
        <p14:creationId xmlns:p14="http://schemas.microsoft.com/office/powerpoint/2010/main" val="571284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20810375">
            <a:off x="7322455" y="71112"/>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496172" y="499180"/>
            <a:ext cx="5904627" cy="5509200"/>
          </a:xfrm>
          <a:prstGeom prst="rect">
            <a:avLst/>
          </a:prstGeom>
          <a:noFill/>
        </p:spPr>
        <p:txBody>
          <a:bodyPr wrap="square" rtlCol="0">
            <a:spAutoFit/>
          </a:bodyPr>
          <a:lstStyle/>
          <a:p>
            <a:r>
              <a:rPr lang="en-GB" sz="3200" dirty="0"/>
              <a:t>The Convention has </a:t>
            </a:r>
            <a:r>
              <a:rPr lang="en-GB" sz="3200" dirty="0">
                <a:solidFill>
                  <a:srgbClr val="00B050"/>
                </a:solidFill>
              </a:rPr>
              <a:t>54 articles </a:t>
            </a:r>
            <a:r>
              <a:rPr lang="en-GB" sz="3200" dirty="0"/>
              <a:t>that cover all aspects of a child’s life and set out the </a:t>
            </a:r>
            <a:r>
              <a:rPr lang="en-GB" sz="3200" dirty="0">
                <a:solidFill>
                  <a:srgbClr val="00B050"/>
                </a:solidFill>
              </a:rPr>
              <a:t>civil, political, economic, social and cultural rights</a:t>
            </a:r>
            <a:r>
              <a:rPr lang="en-GB" sz="3200" dirty="0"/>
              <a:t> that </a:t>
            </a:r>
            <a:r>
              <a:rPr lang="en-GB" sz="3200" dirty="0">
                <a:solidFill>
                  <a:srgbClr val="FF0000"/>
                </a:solidFill>
              </a:rPr>
              <a:t>all children everywhere </a:t>
            </a:r>
            <a:r>
              <a:rPr lang="en-GB" sz="3200" dirty="0"/>
              <a:t>are entitled to. </a:t>
            </a:r>
          </a:p>
          <a:p>
            <a:endParaRPr lang="en-GB" sz="3200" dirty="0"/>
          </a:p>
          <a:p>
            <a:r>
              <a:rPr lang="en-GB" sz="3200" dirty="0"/>
              <a:t>It also explains how adults and governments must work together to make sure all children can enjoy all their rights.</a:t>
            </a:r>
            <a:endParaRPr lang="en-US" sz="3200" dirty="0"/>
          </a:p>
        </p:txBody>
      </p:sp>
    </p:spTree>
    <p:extLst>
      <p:ext uri="{BB962C8B-B14F-4D97-AF65-F5344CB8AC3E}">
        <p14:creationId xmlns:p14="http://schemas.microsoft.com/office/powerpoint/2010/main" val="4250563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20810375">
            <a:off x="7322455" y="71112"/>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496172" y="1284575"/>
            <a:ext cx="5904627" cy="4524315"/>
          </a:xfrm>
          <a:prstGeom prst="rect">
            <a:avLst/>
          </a:prstGeom>
          <a:noFill/>
        </p:spPr>
        <p:txBody>
          <a:bodyPr wrap="square" rtlCol="0">
            <a:spAutoFit/>
          </a:bodyPr>
          <a:lstStyle/>
          <a:p>
            <a:r>
              <a:rPr lang="en-GB" sz="3200" dirty="0">
                <a:latin typeface="Roboto" panose="02000000000000000000" pitchFamily="2" charset="0"/>
              </a:rPr>
              <a:t>Every child has rights “without discrimination of any kind, irrespective of the child’s parent’s or legal guardian’s race, colour, sex, language, religion, political or other opinion, national, ethnic or social origin, property, disability, birth or other status” (Article 2).</a:t>
            </a:r>
          </a:p>
        </p:txBody>
      </p:sp>
    </p:spTree>
    <p:extLst>
      <p:ext uri="{BB962C8B-B14F-4D97-AF65-F5344CB8AC3E}">
        <p14:creationId xmlns:p14="http://schemas.microsoft.com/office/powerpoint/2010/main" val="2900611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733508">
            <a:off x="88899" y="61907"/>
            <a:ext cx="4613729" cy="656840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5562326" y="1112921"/>
            <a:ext cx="6276748" cy="5016758"/>
          </a:xfrm>
          <a:prstGeom prst="rect">
            <a:avLst/>
          </a:prstGeom>
          <a:noFill/>
        </p:spPr>
        <p:txBody>
          <a:bodyPr wrap="square" rtlCol="0">
            <a:spAutoFit/>
          </a:bodyPr>
          <a:lstStyle/>
          <a:p>
            <a:r>
              <a:rPr lang="en-GB" sz="3200" dirty="0">
                <a:solidFill>
                  <a:srgbClr val="00B050"/>
                </a:solidFill>
                <a:latin typeface="Roboto" panose="02000000000000000000" pitchFamily="2" charset="0"/>
              </a:rPr>
              <a:t>The Convention must be seen as a whole</a:t>
            </a:r>
            <a:r>
              <a:rPr lang="en-GB" sz="3200" dirty="0">
                <a:latin typeface="Roboto" panose="02000000000000000000" pitchFamily="2" charset="0"/>
              </a:rPr>
              <a:t>: all the rights are linked and </a:t>
            </a:r>
            <a:r>
              <a:rPr lang="en-GB" sz="3200" dirty="0">
                <a:solidFill>
                  <a:srgbClr val="FF0000"/>
                </a:solidFill>
                <a:latin typeface="Roboto" panose="02000000000000000000" pitchFamily="2" charset="0"/>
              </a:rPr>
              <a:t>no right is more important than another. </a:t>
            </a:r>
            <a:r>
              <a:rPr lang="en-GB" sz="3200" dirty="0">
                <a:latin typeface="Roboto" panose="02000000000000000000" pitchFamily="2" charset="0"/>
              </a:rPr>
              <a:t>The right to relax and play (Article 31) and the right to freedom of expression (Article 13) have equal importance as the right to be safe from violence (Article 19) and the right to education (Article 28).</a:t>
            </a:r>
          </a:p>
        </p:txBody>
      </p:sp>
    </p:spTree>
    <p:extLst>
      <p:ext uri="{BB962C8B-B14F-4D97-AF65-F5344CB8AC3E}">
        <p14:creationId xmlns:p14="http://schemas.microsoft.com/office/powerpoint/2010/main" val="3841831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407FE5C-C7D0-DC46-8A3B-4F68F6C52710}"/>
              </a:ext>
            </a:extLst>
          </p:cNvPr>
          <p:cNvPicPr>
            <a:picLocks noChangeAspect="1"/>
          </p:cNvPicPr>
          <p:nvPr/>
        </p:nvPicPr>
        <p:blipFill>
          <a:blip r:embed="rId2"/>
          <a:stretch>
            <a:fillRect/>
          </a:stretch>
        </p:blipFill>
        <p:spPr>
          <a:xfrm rot="20810375">
            <a:off x="7322455" y="71112"/>
            <a:ext cx="4613729" cy="6568400"/>
          </a:xfrm>
          <a:prstGeom prst="rect">
            <a:avLst/>
          </a:prstGeom>
        </p:spPr>
      </p:pic>
      <p:pic>
        <p:nvPicPr>
          <p:cNvPr id="5" name="Picture 4">
            <a:extLst>
              <a:ext uri="{FF2B5EF4-FFF2-40B4-BE49-F238E27FC236}">
                <a16:creationId xmlns:a16="http://schemas.microsoft.com/office/drawing/2014/main" id="{8BFB58B1-9FED-0E4B-AE2A-CCE6E4E31277}"/>
              </a:ext>
            </a:extLst>
          </p:cNvPr>
          <p:cNvPicPr>
            <a:picLocks noChangeAspect="1"/>
          </p:cNvPicPr>
          <p:nvPr/>
        </p:nvPicPr>
        <p:blipFill>
          <a:blip r:embed="rId3"/>
          <a:stretch>
            <a:fillRect/>
          </a:stretch>
        </p:blipFill>
        <p:spPr>
          <a:xfrm>
            <a:off x="-2634917" y="-938219"/>
            <a:ext cx="19228275" cy="7880440"/>
          </a:xfrm>
          <a:prstGeom prst="rect">
            <a:avLst/>
          </a:prstGeom>
        </p:spPr>
      </p:pic>
      <p:sp>
        <p:nvSpPr>
          <p:cNvPr id="4" name="TextBox 3">
            <a:extLst>
              <a:ext uri="{FF2B5EF4-FFF2-40B4-BE49-F238E27FC236}">
                <a16:creationId xmlns:a16="http://schemas.microsoft.com/office/drawing/2014/main" id="{0D13BF6F-1BCD-1D45-BAF5-E8323C4835B1}"/>
              </a:ext>
            </a:extLst>
          </p:cNvPr>
          <p:cNvSpPr txBox="1"/>
          <p:nvPr/>
        </p:nvSpPr>
        <p:spPr>
          <a:xfrm>
            <a:off x="341273" y="5640007"/>
            <a:ext cx="10017917" cy="1077218"/>
          </a:xfrm>
          <a:prstGeom prst="rect">
            <a:avLst/>
          </a:prstGeom>
          <a:noFill/>
        </p:spPr>
        <p:txBody>
          <a:bodyPr wrap="square" rtlCol="0">
            <a:spAutoFit/>
          </a:bodyPr>
          <a:lstStyle/>
          <a:p>
            <a:r>
              <a:rPr lang="en-GB" sz="3200" dirty="0"/>
              <a:t>We have Human rights, so why is it important that we have children’s rights also?</a:t>
            </a:r>
            <a:endParaRPr lang="en-US" sz="3200" dirty="0"/>
          </a:p>
        </p:txBody>
      </p:sp>
    </p:spTree>
    <p:extLst>
      <p:ext uri="{BB962C8B-B14F-4D97-AF65-F5344CB8AC3E}">
        <p14:creationId xmlns:p14="http://schemas.microsoft.com/office/powerpoint/2010/main" val="3846093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50E1FA5C-C039-294F-81E6-8ECC73B0DB68}"/>
              </a:ext>
            </a:extLst>
          </p:cNvPr>
          <p:cNvSpPr txBox="1">
            <a:spLocks/>
          </p:cNvSpPr>
          <p:nvPr/>
        </p:nvSpPr>
        <p:spPr>
          <a:xfrm>
            <a:off x="2621494" y="1338942"/>
            <a:ext cx="7730820" cy="551905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Children are more vulnerable to abuse and exploitation</a:t>
            </a:r>
          </a:p>
          <a:p>
            <a:pPr marL="457200" indent="-457200" defTabSz="868680">
              <a:lnSpc>
                <a:spcPct val="64000"/>
              </a:lnSpc>
              <a:spcBef>
                <a:spcPts val="900"/>
              </a:spcBef>
              <a:buFont typeface="+mj-lt"/>
              <a:buAutoNum type="arabicPeriod"/>
              <a:defRPr sz="1900">
                <a:solidFill>
                  <a:srgbClr val="DE0058"/>
                </a:solidFill>
              </a:defRPr>
            </a:pPr>
            <a:endParaRPr lang="en-GB" sz="3000" i="1" dirty="0">
              <a:solidFill>
                <a:schemeClr val="tx1">
                  <a:lumMod val="85000"/>
                  <a:lumOff val="15000"/>
                </a:schemeClr>
              </a:solidFill>
            </a:endParaRPr>
          </a:p>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Dependent on age, children are entirely or mostly dependent on adults – best interests not always considered</a:t>
            </a:r>
          </a:p>
          <a:p>
            <a:pPr marL="457200" indent="-457200" defTabSz="868680">
              <a:lnSpc>
                <a:spcPct val="64000"/>
              </a:lnSpc>
              <a:spcBef>
                <a:spcPts val="900"/>
              </a:spcBef>
              <a:buFont typeface="+mj-lt"/>
              <a:buAutoNum type="arabicPeriod"/>
              <a:defRPr sz="1900">
                <a:solidFill>
                  <a:srgbClr val="DE0058"/>
                </a:solidFill>
              </a:defRPr>
            </a:pPr>
            <a:endParaRPr lang="en-GB" sz="3000" i="1" dirty="0">
              <a:solidFill>
                <a:schemeClr val="tx1">
                  <a:lumMod val="85000"/>
                  <a:lumOff val="15000"/>
                </a:schemeClr>
              </a:solidFill>
            </a:endParaRPr>
          </a:p>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Children face an array of legal minimum ages at which they are considered capable of making decisions for themselves</a:t>
            </a:r>
          </a:p>
          <a:p>
            <a:pPr marL="457200" indent="-457200" defTabSz="868680">
              <a:lnSpc>
                <a:spcPct val="64000"/>
              </a:lnSpc>
              <a:spcBef>
                <a:spcPts val="900"/>
              </a:spcBef>
              <a:buFont typeface="+mj-lt"/>
              <a:buAutoNum type="arabicPeriod"/>
              <a:defRPr sz="1900">
                <a:solidFill>
                  <a:srgbClr val="DE0058"/>
                </a:solidFill>
              </a:defRPr>
            </a:pPr>
            <a:endParaRPr lang="en-GB" sz="3000" i="1" dirty="0">
              <a:solidFill>
                <a:schemeClr val="tx1">
                  <a:lumMod val="85000"/>
                  <a:lumOff val="15000"/>
                </a:schemeClr>
              </a:solidFill>
            </a:endParaRPr>
          </a:p>
          <a:p>
            <a:pPr marL="457200" indent="-457200" defTabSz="868680">
              <a:lnSpc>
                <a:spcPct val="64000"/>
              </a:lnSpc>
              <a:spcBef>
                <a:spcPts val="900"/>
              </a:spcBef>
              <a:buFont typeface="+mj-lt"/>
              <a:buAutoNum type="arabicPeriod"/>
              <a:defRPr sz="1900">
                <a:solidFill>
                  <a:srgbClr val="DE0058"/>
                </a:solidFill>
              </a:defRPr>
            </a:pPr>
            <a:r>
              <a:rPr lang="en-GB" sz="3000" i="1" dirty="0">
                <a:solidFill>
                  <a:schemeClr val="tx1">
                    <a:lumMod val="85000"/>
                    <a:lumOff val="15000"/>
                  </a:schemeClr>
                </a:solidFill>
              </a:rPr>
              <a:t>Children are often voiceless.</a:t>
            </a:r>
          </a:p>
          <a:p>
            <a:pPr marL="0" indent="0">
              <a:buFont typeface="Wingdings" panose="05000000000000000000" pitchFamily="2" charset="2"/>
              <a:buNone/>
              <a:defRPr/>
            </a:pPr>
            <a:endParaRPr lang="en-US" dirty="0"/>
          </a:p>
          <a:p>
            <a:endParaRPr lang="en-GB" dirty="0"/>
          </a:p>
        </p:txBody>
      </p:sp>
      <p:pic>
        <p:nvPicPr>
          <p:cNvPr id="4" name="Picture 3">
            <a:extLst>
              <a:ext uri="{FF2B5EF4-FFF2-40B4-BE49-F238E27FC236}">
                <a16:creationId xmlns:a16="http://schemas.microsoft.com/office/drawing/2014/main" id="{A051C066-D642-1642-809C-8E0C3A65508B}"/>
              </a:ext>
            </a:extLst>
          </p:cNvPr>
          <p:cNvPicPr>
            <a:picLocks noChangeAspect="1"/>
          </p:cNvPicPr>
          <p:nvPr/>
        </p:nvPicPr>
        <p:blipFill>
          <a:blip r:embed="rId2"/>
          <a:stretch>
            <a:fillRect/>
          </a:stretch>
        </p:blipFill>
        <p:spPr>
          <a:xfrm>
            <a:off x="482814" y="269602"/>
            <a:ext cx="2138680" cy="2138680"/>
          </a:xfrm>
          <a:prstGeom prst="rect">
            <a:avLst/>
          </a:prstGeom>
        </p:spPr>
      </p:pic>
      <p:pic>
        <p:nvPicPr>
          <p:cNvPr id="5" name="Picture 4">
            <a:extLst>
              <a:ext uri="{FF2B5EF4-FFF2-40B4-BE49-F238E27FC236}">
                <a16:creationId xmlns:a16="http://schemas.microsoft.com/office/drawing/2014/main" id="{DB8D7FD5-96C0-864A-95A8-F54FA08D660B}"/>
              </a:ext>
            </a:extLst>
          </p:cNvPr>
          <p:cNvPicPr>
            <a:picLocks noChangeAspect="1"/>
          </p:cNvPicPr>
          <p:nvPr/>
        </p:nvPicPr>
        <p:blipFill>
          <a:blip r:embed="rId2"/>
          <a:stretch>
            <a:fillRect/>
          </a:stretch>
        </p:blipFill>
        <p:spPr>
          <a:xfrm>
            <a:off x="9527754" y="4479652"/>
            <a:ext cx="2138680" cy="2138680"/>
          </a:xfrm>
          <a:prstGeom prst="rect">
            <a:avLst/>
          </a:prstGeom>
        </p:spPr>
      </p:pic>
    </p:spTree>
    <p:extLst>
      <p:ext uri="{BB962C8B-B14F-4D97-AF65-F5344CB8AC3E}">
        <p14:creationId xmlns:p14="http://schemas.microsoft.com/office/powerpoint/2010/main" val="3829235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18476D-99EB-314B-8CD4-71768A80041D}"/>
              </a:ext>
            </a:extLst>
          </p:cNvPr>
          <p:cNvSpPr txBox="1"/>
          <p:nvPr/>
        </p:nvSpPr>
        <p:spPr>
          <a:xfrm>
            <a:off x="279838" y="375557"/>
            <a:ext cx="11182819" cy="830997"/>
          </a:xfrm>
          <a:prstGeom prst="rect">
            <a:avLst/>
          </a:prstGeom>
          <a:noFill/>
        </p:spPr>
        <p:txBody>
          <a:bodyPr wrap="square" rtlCol="0">
            <a:spAutoFit/>
          </a:bodyPr>
          <a:lstStyle/>
          <a:p>
            <a:pPr algn="ctr"/>
            <a:r>
              <a:rPr lang="en-US" sz="2400" dirty="0"/>
              <a:t>Wales the first of the UK countries to appoint a children’s commissioner 2001, whose job it is to ensure that the UNCRC is enacted.  </a:t>
            </a:r>
          </a:p>
        </p:txBody>
      </p:sp>
      <p:pic>
        <p:nvPicPr>
          <p:cNvPr id="4" name="Picture 3">
            <a:extLst>
              <a:ext uri="{FF2B5EF4-FFF2-40B4-BE49-F238E27FC236}">
                <a16:creationId xmlns:a16="http://schemas.microsoft.com/office/drawing/2014/main" id="{6E590F2D-F0C0-3348-9B47-75BB988356E3}"/>
              </a:ext>
            </a:extLst>
          </p:cNvPr>
          <p:cNvPicPr>
            <a:picLocks noChangeAspect="1"/>
          </p:cNvPicPr>
          <p:nvPr/>
        </p:nvPicPr>
        <p:blipFill rotWithShape="1">
          <a:blip r:embed="rId2"/>
          <a:srcRect l="26282" t="31164" r="25874" b="6998"/>
          <a:stretch/>
        </p:blipFill>
        <p:spPr>
          <a:xfrm>
            <a:off x="3681585" y="1477996"/>
            <a:ext cx="4825601" cy="4677876"/>
          </a:xfrm>
          <a:prstGeom prst="rect">
            <a:avLst/>
          </a:prstGeom>
        </p:spPr>
      </p:pic>
    </p:spTree>
    <p:extLst>
      <p:ext uri="{BB962C8B-B14F-4D97-AF65-F5344CB8AC3E}">
        <p14:creationId xmlns:p14="http://schemas.microsoft.com/office/powerpoint/2010/main" val="3614220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D25680-9FE9-E34B-B030-2AA263494D2C}"/>
              </a:ext>
            </a:extLst>
          </p:cNvPr>
          <p:cNvPicPr>
            <a:picLocks noChangeAspect="1"/>
          </p:cNvPicPr>
          <p:nvPr/>
        </p:nvPicPr>
        <p:blipFill>
          <a:blip r:embed="rId2"/>
          <a:stretch>
            <a:fillRect/>
          </a:stretch>
        </p:blipFill>
        <p:spPr>
          <a:xfrm>
            <a:off x="0" y="0"/>
            <a:ext cx="13260793" cy="6860250"/>
          </a:xfrm>
          <a:prstGeom prst="rect">
            <a:avLst/>
          </a:prstGeom>
        </p:spPr>
      </p:pic>
      <p:sp>
        <p:nvSpPr>
          <p:cNvPr id="4" name="Rectangle 3">
            <a:extLst>
              <a:ext uri="{FF2B5EF4-FFF2-40B4-BE49-F238E27FC236}">
                <a16:creationId xmlns:a16="http://schemas.microsoft.com/office/drawing/2014/main" id="{1A161D2E-5C0B-6C4C-B150-B3C27D72BC8D}"/>
              </a:ext>
            </a:extLst>
          </p:cNvPr>
          <p:cNvSpPr/>
          <p:nvPr/>
        </p:nvSpPr>
        <p:spPr>
          <a:xfrm>
            <a:off x="141515" y="134622"/>
            <a:ext cx="3777342" cy="2585323"/>
          </a:xfrm>
          <a:prstGeom prst="rect">
            <a:avLst/>
          </a:prstGeom>
        </p:spPr>
        <p:txBody>
          <a:bodyPr wrap="square">
            <a:spAutoFit/>
          </a:bodyPr>
          <a:lstStyle/>
          <a:p>
            <a:r>
              <a:rPr lang="en-GB" b="0" i="0" dirty="0">
                <a:solidFill>
                  <a:srgbClr val="212529"/>
                </a:solidFill>
                <a:effectLst/>
                <a:latin typeface="VAGRounded"/>
              </a:rPr>
              <a:t>Rocio Cifuentes is the Children’s Commissioner for Wales.</a:t>
            </a:r>
          </a:p>
          <a:p>
            <a:endParaRPr lang="en-GB" b="0" i="0" dirty="0">
              <a:solidFill>
                <a:srgbClr val="212529"/>
              </a:solidFill>
              <a:effectLst/>
              <a:latin typeface="VAGRounded"/>
            </a:endParaRPr>
          </a:p>
          <a:p>
            <a:r>
              <a:rPr lang="en-GB" b="0" i="0" dirty="0">
                <a:solidFill>
                  <a:srgbClr val="212529"/>
                </a:solidFill>
                <a:effectLst/>
                <a:latin typeface="VAGRounded"/>
              </a:rPr>
              <a:t>She started in post in April 2022, and will be the Children’s Commissioner for seven years.</a:t>
            </a:r>
          </a:p>
          <a:p>
            <a:endParaRPr lang="en-GB" b="0" i="0" dirty="0">
              <a:solidFill>
                <a:srgbClr val="212529"/>
              </a:solidFill>
              <a:effectLst/>
              <a:latin typeface="VAGRounded"/>
            </a:endParaRPr>
          </a:p>
          <a:p>
            <a:r>
              <a:rPr lang="en-GB" b="0" i="0" dirty="0">
                <a:solidFill>
                  <a:srgbClr val="212529"/>
                </a:solidFill>
                <a:effectLst/>
                <a:latin typeface="VAGRounded"/>
              </a:rPr>
              <a:t>Her job is to promote and protect children’s rights in Wales.</a:t>
            </a:r>
          </a:p>
        </p:txBody>
      </p:sp>
      <p:sp>
        <p:nvSpPr>
          <p:cNvPr id="5" name="Rectangle 4">
            <a:extLst>
              <a:ext uri="{FF2B5EF4-FFF2-40B4-BE49-F238E27FC236}">
                <a16:creationId xmlns:a16="http://schemas.microsoft.com/office/drawing/2014/main" id="{7C5B16AA-7846-1341-BDFB-82BAE2DF346F}"/>
              </a:ext>
            </a:extLst>
          </p:cNvPr>
          <p:cNvSpPr/>
          <p:nvPr/>
        </p:nvSpPr>
        <p:spPr>
          <a:xfrm>
            <a:off x="141515" y="4328432"/>
            <a:ext cx="3572968" cy="923330"/>
          </a:xfrm>
          <a:prstGeom prst="rect">
            <a:avLst/>
          </a:prstGeom>
        </p:spPr>
        <p:txBody>
          <a:bodyPr wrap="square">
            <a:spAutoFit/>
          </a:bodyPr>
          <a:lstStyle/>
          <a:p>
            <a:r>
              <a:rPr lang="en-GB" dirty="0">
                <a:solidFill>
                  <a:srgbClr val="212529"/>
                </a:solidFill>
                <a:latin typeface="VAGRounded"/>
              </a:rPr>
              <a:t>Human rights are the things we need in order to survive and to fulfil our potential as human beings.</a:t>
            </a:r>
            <a:endParaRPr lang="en-GB" b="0" i="0" dirty="0">
              <a:solidFill>
                <a:srgbClr val="212529"/>
              </a:solidFill>
              <a:effectLst/>
              <a:latin typeface="VAGRounded"/>
            </a:endParaRPr>
          </a:p>
        </p:txBody>
      </p:sp>
      <p:sp>
        <p:nvSpPr>
          <p:cNvPr id="6" name="Rectangle 5">
            <a:extLst>
              <a:ext uri="{FF2B5EF4-FFF2-40B4-BE49-F238E27FC236}">
                <a16:creationId xmlns:a16="http://schemas.microsoft.com/office/drawing/2014/main" id="{9E7FF674-9BE5-5C49-9966-56D501B282B1}"/>
              </a:ext>
            </a:extLst>
          </p:cNvPr>
          <p:cNvSpPr/>
          <p:nvPr/>
        </p:nvSpPr>
        <p:spPr>
          <a:xfrm>
            <a:off x="8763001" y="1098008"/>
            <a:ext cx="3761014" cy="1477328"/>
          </a:xfrm>
          <a:prstGeom prst="rect">
            <a:avLst/>
          </a:prstGeom>
        </p:spPr>
        <p:txBody>
          <a:bodyPr wrap="square">
            <a:spAutoFit/>
          </a:bodyPr>
          <a:lstStyle/>
          <a:p>
            <a:r>
              <a:rPr lang="en-GB" b="0" i="0" dirty="0">
                <a:solidFill>
                  <a:srgbClr val="212529"/>
                </a:solidFill>
                <a:effectLst/>
                <a:latin typeface="VAGRounded"/>
              </a:rPr>
              <a:t>There are inherent, universal and indivisible and no one right is more important that another. They are </a:t>
            </a:r>
            <a:r>
              <a:rPr lang="en-GB" dirty="0"/>
              <a:t>inalienable as no one can take them away from you. </a:t>
            </a:r>
            <a:r>
              <a:rPr lang="en-GB" b="0" i="0" dirty="0">
                <a:solidFill>
                  <a:srgbClr val="212529"/>
                </a:solidFill>
                <a:effectLst/>
                <a:latin typeface="VAGRounded"/>
              </a:rPr>
              <a:t> </a:t>
            </a:r>
          </a:p>
        </p:txBody>
      </p:sp>
      <p:sp>
        <p:nvSpPr>
          <p:cNvPr id="7" name="Rectangle 6">
            <a:extLst>
              <a:ext uri="{FF2B5EF4-FFF2-40B4-BE49-F238E27FC236}">
                <a16:creationId xmlns:a16="http://schemas.microsoft.com/office/drawing/2014/main" id="{45994F18-6342-1C48-B995-00DFA29A4F23}"/>
              </a:ext>
            </a:extLst>
          </p:cNvPr>
          <p:cNvSpPr/>
          <p:nvPr/>
        </p:nvSpPr>
        <p:spPr>
          <a:xfrm>
            <a:off x="9896307" y="4328432"/>
            <a:ext cx="2872581" cy="646331"/>
          </a:xfrm>
          <a:prstGeom prst="rect">
            <a:avLst/>
          </a:prstGeom>
        </p:spPr>
        <p:txBody>
          <a:bodyPr wrap="none">
            <a:spAutoFit/>
          </a:bodyPr>
          <a:lstStyle/>
          <a:p>
            <a:r>
              <a:rPr lang="en-GB" dirty="0">
                <a:solidFill>
                  <a:srgbClr val="202124"/>
                </a:solidFill>
                <a:latin typeface="Google Sans"/>
              </a:rPr>
              <a:t>The are unconditional. </a:t>
            </a:r>
          </a:p>
          <a:p>
            <a:r>
              <a:rPr lang="en-GB" dirty="0">
                <a:solidFill>
                  <a:srgbClr val="202124"/>
                </a:solidFill>
                <a:latin typeface="Google Sans"/>
              </a:rPr>
              <a:t>(Rights and responsibilities?)</a:t>
            </a:r>
            <a:endParaRPr lang="en-US" dirty="0"/>
          </a:p>
        </p:txBody>
      </p:sp>
    </p:spTree>
    <p:extLst>
      <p:ext uri="{BB962C8B-B14F-4D97-AF65-F5344CB8AC3E}">
        <p14:creationId xmlns:p14="http://schemas.microsoft.com/office/powerpoint/2010/main" val="2843079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D25680-9FE9-E34B-B030-2AA263494D2C}"/>
              </a:ext>
            </a:extLst>
          </p:cNvPr>
          <p:cNvPicPr>
            <a:picLocks noChangeAspect="1"/>
          </p:cNvPicPr>
          <p:nvPr/>
        </p:nvPicPr>
        <p:blipFill>
          <a:blip r:embed="rId2"/>
          <a:stretch>
            <a:fillRect/>
          </a:stretch>
        </p:blipFill>
        <p:spPr>
          <a:xfrm>
            <a:off x="0" y="0"/>
            <a:ext cx="13260793" cy="6860250"/>
          </a:xfrm>
          <a:prstGeom prst="rect">
            <a:avLst/>
          </a:prstGeom>
        </p:spPr>
      </p:pic>
      <p:sp>
        <p:nvSpPr>
          <p:cNvPr id="2" name="Rectangle 1">
            <a:extLst>
              <a:ext uri="{FF2B5EF4-FFF2-40B4-BE49-F238E27FC236}">
                <a16:creationId xmlns:a16="http://schemas.microsoft.com/office/drawing/2014/main" id="{CCC7B625-6CA5-B949-AA7F-23DB17BC2CA6}"/>
              </a:ext>
            </a:extLst>
          </p:cNvPr>
          <p:cNvSpPr/>
          <p:nvPr/>
        </p:nvSpPr>
        <p:spPr>
          <a:xfrm>
            <a:off x="165100" y="125443"/>
            <a:ext cx="4178300" cy="4524315"/>
          </a:xfrm>
          <a:prstGeom prst="rect">
            <a:avLst/>
          </a:prstGeom>
        </p:spPr>
        <p:txBody>
          <a:bodyPr wrap="square">
            <a:spAutoFit/>
          </a:bodyPr>
          <a:lstStyle/>
          <a:p>
            <a:pPr fontAlgn="base"/>
            <a:r>
              <a:rPr lang="en-GB" b="1" dirty="0">
                <a:solidFill>
                  <a:srgbClr val="00000D"/>
                </a:solidFill>
                <a:latin typeface="Arial" panose="020B0604020202020204" pitchFamily="34" charset="0"/>
              </a:rPr>
              <a:t>The role of the Children’s Commissioner for Wales is set out in law, to:</a:t>
            </a:r>
          </a:p>
          <a:p>
            <a:pPr fontAlgn="base"/>
            <a:endParaRPr lang="en-GB" dirty="0">
              <a:solidFill>
                <a:srgbClr val="00000D"/>
              </a:solidFill>
              <a:latin typeface="Arial" panose="020B0604020202020204" pitchFamily="34" charset="0"/>
            </a:endParaRPr>
          </a:p>
          <a:p>
            <a:pPr fontAlgn="base">
              <a:buFont typeface="Arial" panose="020B0604020202020204" pitchFamily="34" charset="0"/>
              <a:buChar char="•"/>
            </a:pPr>
            <a:r>
              <a:rPr lang="en-GB" dirty="0">
                <a:solidFill>
                  <a:srgbClr val="00000D"/>
                </a:solidFill>
                <a:latin typeface="Arial" panose="020B0604020202020204" pitchFamily="34" charset="0"/>
              </a:rPr>
              <a:t>support children and young people to find out about children’s rights</a:t>
            </a:r>
          </a:p>
          <a:p>
            <a:pPr fontAlgn="base">
              <a:buFont typeface="Arial" panose="020B0604020202020204" pitchFamily="34" charset="0"/>
              <a:buChar char="•"/>
            </a:pPr>
            <a:endParaRPr lang="en-GB" dirty="0">
              <a:solidFill>
                <a:srgbClr val="00000D"/>
              </a:solidFill>
              <a:latin typeface="Arial" panose="020B0604020202020204" pitchFamily="34" charset="0"/>
            </a:endParaRPr>
          </a:p>
          <a:p>
            <a:pPr fontAlgn="base">
              <a:buFont typeface="Arial" panose="020B0604020202020204" pitchFamily="34" charset="0"/>
              <a:buChar char="•"/>
            </a:pPr>
            <a:r>
              <a:rPr lang="en-GB" dirty="0">
                <a:solidFill>
                  <a:srgbClr val="00000D"/>
                </a:solidFill>
                <a:latin typeface="Arial" panose="020B0604020202020204" pitchFamily="34" charset="0"/>
              </a:rPr>
              <a:t>listen to children and young people to find out what is important to them</a:t>
            </a:r>
          </a:p>
          <a:p>
            <a:pPr fontAlgn="base"/>
            <a:endParaRPr lang="en-GB" dirty="0">
              <a:solidFill>
                <a:srgbClr val="00000D"/>
              </a:solidFill>
              <a:latin typeface="Arial" panose="020B0604020202020204" pitchFamily="34" charset="0"/>
            </a:endParaRPr>
          </a:p>
          <a:p>
            <a:pPr fontAlgn="base">
              <a:buFont typeface="Arial" panose="020B0604020202020204" pitchFamily="34" charset="0"/>
              <a:buChar char="•"/>
            </a:pPr>
            <a:r>
              <a:rPr lang="en-GB" dirty="0">
                <a:solidFill>
                  <a:srgbClr val="00000D"/>
                </a:solidFill>
                <a:latin typeface="Arial" panose="020B0604020202020204" pitchFamily="34" charset="0"/>
              </a:rPr>
              <a:t>advise children, young people and those who care for them if they feel that they have nowhere else to go with their problems</a:t>
            </a:r>
          </a:p>
          <a:p>
            <a:pPr fontAlgn="base">
              <a:buFont typeface="Arial" panose="020B0604020202020204" pitchFamily="34" charset="0"/>
              <a:buChar char="•"/>
            </a:pPr>
            <a:endParaRPr lang="en-GB" dirty="0">
              <a:solidFill>
                <a:srgbClr val="00000D"/>
              </a:solidFill>
              <a:latin typeface="Arial" panose="020B0604020202020204" pitchFamily="34" charset="0"/>
            </a:endParaRPr>
          </a:p>
          <a:p>
            <a:pPr fontAlgn="base">
              <a:buFont typeface="Arial" panose="020B0604020202020204" pitchFamily="34" charset="0"/>
              <a:buChar char="•"/>
            </a:pPr>
            <a:endParaRPr lang="en-GB" dirty="0">
              <a:solidFill>
                <a:srgbClr val="00000D"/>
              </a:solidFill>
              <a:latin typeface="Arial" panose="020B0604020202020204" pitchFamily="34" charset="0"/>
            </a:endParaRPr>
          </a:p>
        </p:txBody>
      </p:sp>
      <p:sp>
        <p:nvSpPr>
          <p:cNvPr id="8" name="Rectangle 7">
            <a:extLst>
              <a:ext uri="{FF2B5EF4-FFF2-40B4-BE49-F238E27FC236}">
                <a16:creationId xmlns:a16="http://schemas.microsoft.com/office/drawing/2014/main" id="{AD22D56C-99C2-5949-83F2-1CB499C7E886}"/>
              </a:ext>
            </a:extLst>
          </p:cNvPr>
          <p:cNvSpPr/>
          <p:nvPr/>
        </p:nvSpPr>
        <p:spPr>
          <a:xfrm>
            <a:off x="8521700" y="394038"/>
            <a:ext cx="4025900" cy="3139321"/>
          </a:xfrm>
          <a:prstGeom prst="rect">
            <a:avLst/>
          </a:prstGeom>
        </p:spPr>
        <p:txBody>
          <a:bodyPr wrap="square">
            <a:spAutoFit/>
          </a:bodyPr>
          <a:lstStyle/>
          <a:p>
            <a:pPr fontAlgn="base">
              <a:buFont typeface="Arial" panose="020B0604020202020204" pitchFamily="34" charset="0"/>
              <a:buChar char="•"/>
            </a:pPr>
            <a:r>
              <a:rPr lang="en-GB" dirty="0">
                <a:solidFill>
                  <a:srgbClr val="00000D"/>
                </a:solidFill>
                <a:latin typeface="Arial" panose="020B0604020202020204" pitchFamily="34" charset="0"/>
              </a:rPr>
              <a:t>influence government and other organisations who say that they are going to make a difference to children’s lives, making sure that they keep their promises to children and young people</a:t>
            </a:r>
          </a:p>
          <a:p>
            <a:pPr fontAlgn="base"/>
            <a:endParaRPr lang="en-GB" dirty="0">
              <a:solidFill>
                <a:srgbClr val="00000D"/>
              </a:solidFill>
              <a:latin typeface="Arial" panose="020B0604020202020204" pitchFamily="34" charset="0"/>
            </a:endParaRPr>
          </a:p>
          <a:p>
            <a:pPr fontAlgn="base">
              <a:buFont typeface="Arial" panose="020B0604020202020204" pitchFamily="34" charset="0"/>
              <a:buChar char="•"/>
            </a:pPr>
            <a:r>
              <a:rPr lang="en-GB" dirty="0">
                <a:solidFill>
                  <a:srgbClr val="00000D"/>
                </a:solidFill>
                <a:latin typeface="Arial" panose="020B0604020202020204" pitchFamily="34" charset="0"/>
              </a:rPr>
              <a:t>speak up for children and young people nationally on important issues, acting as the children's champion in Wales</a:t>
            </a:r>
          </a:p>
        </p:txBody>
      </p:sp>
    </p:spTree>
    <p:extLst>
      <p:ext uri="{BB962C8B-B14F-4D97-AF65-F5344CB8AC3E}">
        <p14:creationId xmlns:p14="http://schemas.microsoft.com/office/powerpoint/2010/main" val="42676155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B762A9F1-A9F6-AF4A-A91F-66E969E3065B}"/>
              </a:ext>
            </a:extLst>
          </p:cNvPr>
          <p:cNvPicPr>
            <a:picLocks noChangeAspect="1"/>
          </p:cNvPicPr>
          <p:nvPr/>
        </p:nvPicPr>
        <p:blipFill>
          <a:blip r:embed="rId3"/>
          <a:stretch>
            <a:fillRect/>
          </a:stretch>
        </p:blipFill>
        <p:spPr>
          <a:xfrm>
            <a:off x="420847" y="0"/>
            <a:ext cx="11350305" cy="6858000"/>
          </a:xfrm>
          <a:prstGeom prst="rect">
            <a:avLst/>
          </a:prstGeom>
        </p:spPr>
      </p:pic>
      <p:sp>
        <p:nvSpPr>
          <p:cNvPr id="4" name="Rectangle 3">
            <a:extLst>
              <a:ext uri="{FF2B5EF4-FFF2-40B4-BE49-F238E27FC236}">
                <a16:creationId xmlns:a16="http://schemas.microsoft.com/office/drawing/2014/main" id="{95AEA02D-1747-6349-9FEE-0881F84B7D81}"/>
              </a:ext>
            </a:extLst>
          </p:cNvPr>
          <p:cNvSpPr/>
          <p:nvPr/>
        </p:nvSpPr>
        <p:spPr>
          <a:xfrm>
            <a:off x="4572348" y="6393934"/>
            <a:ext cx="5765104" cy="369332"/>
          </a:xfrm>
          <a:prstGeom prst="rect">
            <a:avLst/>
          </a:prstGeom>
        </p:spPr>
        <p:txBody>
          <a:bodyPr wrap="none">
            <a:spAutoFit/>
          </a:bodyPr>
          <a:lstStyle/>
          <a:p>
            <a:r>
              <a:rPr lang="en-US" dirty="0">
                <a:hlinkClick r:id="rId2"/>
              </a:rPr>
              <a:t>https://www.youtube.com/watch?v=96hxNeRw8YM&amp;t=12s</a:t>
            </a:r>
            <a:r>
              <a:rPr lang="en-US" dirty="0"/>
              <a:t> </a:t>
            </a:r>
          </a:p>
        </p:txBody>
      </p:sp>
    </p:spTree>
    <p:extLst>
      <p:ext uri="{BB962C8B-B14F-4D97-AF65-F5344CB8AC3E}">
        <p14:creationId xmlns:p14="http://schemas.microsoft.com/office/powerpoint/2010/main" val="88833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C14024E-3F95-174C-A140-DB5FD038ACF9}"/>
              </a:ext>
            </a:extLst>
          </p:cNvPr>
          <p:cNvPicPr>
            <a:picLocks noChangeAspect="1"/>
          </p:cNvPicPr>
          <p:nvPr/>
        </p:nvPicPr>
        <p:blipFill>
          <a:blip r:embed="rId3"/>
          <a:stretch>
            <a:fillRect/>
          </a:stretch>
        </p:blipFill>
        <p:spPr>
          <a:xfrm>
            <a:off x="5639998" y="538842"/>
            <a:ext cx="6074588" cy="4310743"/>
          </a:xfrm>
          <a:prstGeom prst="rect">
            <a:avLst/>
          </a:prstGeom>
        </p:spPr>
      </p:pic>
      <p:sp>
        <p:nvSpPr>
          <p:cNvPr id="4" name="Content Placeholder 3">
            <a:extLst>
              <a:ext uri="{FF2B5EF4-FFF2-40B4-BE49-F238E27FC236}">
                <a16:creationId xmlns:a16="http://schemas.microsoft.com/office/drawing/2014/main" id="{114346EE-43D5-E74C-8548-DEB5305EF63E}"/>
              </a:ext>
            </a:extLst>
          </p:cNvPr>
          <p:cNvSpPr txBox="1">
            <a:spLocks/>
          </p:cNvSpPr>
          <p:nvPr/>
        </p:nvSpPr>
        <p:spPr>
          <a:xfrm>
            <a:off x="560928" y="538842"/>
            <a:ext cx="4517258" cy="5929231"/>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i="1" dirty="0">
                <a:solidFill>
                  <a:schemeClr val="tx1">
                    <a:lumMod val="85000"/>
                    <a:lumOff val="15000"/>
                  </a:schemeClr>
                </a:solidFill>
              </a:rPr>
              <a:t>Ratified by the Welsh Government in 2004</a:t>
            </a:r>
          </a:p>
          <a:p>
            <a:pPr>
              <a:defRPr/>
            </a:pPr>
            <a:r>
              <a:rPr lang="en-US" i="1" dirty="0">
                <a:solidFill>
                  <a:schemeClr val="tx1">
                    <a:lumMod val="85000"/>
                    <a:lumOff val="15000"/>
                  </a:schemeClr>
                </a:solidFill>
              </a:rPr>
              <a:t>54 articles</a:t>
            </a:r>
          </a:p>
          <a:p>
            <a:pPr>
              <a:defRPr/>
            </a:pPr>
            <a:r>
              <a:rPr lang="en-US" i="1" dirty="0">
                <a:solidFill>
                  <a:schemeClr val="tx1">
                    <a:lumMod val="85000"/>
                    <a:lumOff val="15000"/>
                  </a:schemeClr>
                </a:solidFill>
              </a:rPr>
              <a:t>Articles 1–42 are relevant to children and young people’s rights (0-18)</a:t>
            </a:r>
          </a:p>
          <a:p>
            <a:pPr>
              <a:defRPr/>
            </a:pPr>
            <a:r>
              <a:rPr lang="en-US" i="1" dirty="0">
                <a:solidFill>
                  <a:schemeClr val="tx1">
                    <a:lumMod val="85000"/>
                    <a:lumOff val="15000"/>
                  </a:schemeClr>
                </a:solidFill>
              </a:rPr>
              <a:t>Articles 43-54 are relevant to authorities and refer to how these rights are implemented </a:t>
            </a:r>
          </a:p>
          <a:p>
            <a:pPr>
              <a:defRPr/>
            </a:pPr>
            <a:r>
              <a:rPr lang="en-US" i="1" dirty="0">
                <a:solidFill>
                  <a:schemeClr val="tx1">
                    <a:lumMod val="85000"/>
                    <a:lumOff val="15000"/>
                  </a:schemeClr>
                </a:solidFill>
              </a:rPr>
              <a:t>A duty on all those working with children and young people to ensure that these rights are being implemented</a:t>
            </a:r>
          </a:p>
          <a:p>
            <a:pPr marL="0" indent="0">
              <a:buFont typeface="Arial" panose="020B0604020202020204" pitchFamily="34" charset="0"/>
              <a:buNone/>
              <a:defRPr/>
            </a:pPr>
            <a:endParaRPr lang="en-US" dirty="0">
              <a:solidFill>
                <a:schemeClr val="bg1"/>
              </a:solidFill>
            </a:endParaRPr>
          </a:p>
          <a:p>
            <a:pPr marL="0" indent="0">
              <a:buFont typeface="Arial" panose="020B0604020202020204" pitchFamily="34" charset="0"/>
              <a:buNone/>
              <a:defRPr/>
            </a:pPr>
            <a:endParaRPr lang="en-US" b="1" i="1" dirty="0">
              <a:solidFill>
                <a:schemeClr val="bg1"/>
              </a:solidFill>
            </a:endParaRPr>
          </a:p>
          <a:p>
            <a:pPr>
              <a:defRPr/>
            </a:pPr>
            <a:endParaRPr lang="en-US" dirty="0"/>
          </a:p>
          <a:p>
            <a:endParaRPr lang="en-GB" dirty="0"/>
          </a:p>
        </p:txBody>
      </p:sp>
      <p:sp>
        <p:nvSpPr>
          <p:cNvPr id="5" name="TextBox 4">
            <a:extLst>
              <a:ext uri="{FF2B5EF4-FFF2-40B4-BE49-F238E27FC236}">
                <a16:creationId xmlns:a16="http://schemas.microsoft.com/office/drawing/2014/main" id="{83F8A0D9-092B-A84C-8975-DAB5D7B99BD4}"/>
              </a:ext>
            </a:extLst>
          </p:cNvPr>
          <p:cNvSpPr txBox="1"/>
          <p:nvPr/>
        </p:nvSpPr>
        <p:spPr>
          <a:xfrm>
            <a:off x="2585735" y="6283407"/>
            <a:ext cx="9278374" cy="369332"/>
          </a:xfrm>
          <a:prstGeom prst="rect">
            <a:avLst/>
          </a:prstGeom>
          <a:noFill/>
        </p:spPr>
        <p:txBody>
          <a:bodyPr wrap="none" rtlCol="0">
            <a:spAutoFit/>
          </a:bodyPr>
          <a:lstStyle/>
          <a:p>
            <a:r>
              <a:rPr lang="en-US" dirty="0"/>
              <a:t>IMPOSSIBLE TASK! Choose the 5 Most important for YOU as a student teacher and your classroom</a:t>
            </a:r>
          </a:p>
        </p:txBody>
      </p:sp>
      <p:pic>
        <p:nvPicPr>
          <p:cNvPr id="7" name="Picture 6">
            <a:extLst>
              <a:ext uri="{FF2B5EF4-FFF2-40B4-BE49-F238E27FC236}">
                <a16:creationId xmlns:a16="http://schemas.microsoft.com/office/drawing/2014/main" id="{62841D15-99B8-B548-B8FE-17546AB414A6}"/>
              </a:ext>
            </a:extLst>
          </p:cNvPr>
          <p:cNvPicPr>
            <a:picLocks noChangeAspect="1"/>
          </p:cNvPicPr>
          <p:nvPr/>
        </p:nvPicPr>
        <p:blipFill>
          <a:blip r:embed="rId4"/>
          <a:stretch>
            <a:fillRect/>
          </a:stretch>
        </p:blipFill>
        <p:spPr>
          <a:xfrm>
            <a:off x="5639998" y="3401832"/>
            <a:ext cx="6552002" cy="2696909"/>
          </a:xfrm>
          <a:prstGeom prst="rect">
            <a:avLst/>
          </a:prstGeom>
        </p:spPr>
      </p:pic>
    </p:spTree>
    <p:extLst>
      <p:ext uri="{BB962C8B-B14F-4D97-AF65-F5344CB8AC3E}">
        <p14:creationId xmlns:p14="http://schemas.microsoft.com/office/powerpoint/2010/main" val="8326109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FA67BE-2B7D-BC44-868C-F1B6BAC0D276}"/>
              </a:ext>
            </a:extLst>
          </p:cNvPr>
          <p:cNvPicPr>
            <a:picLocks noChangeAspect="1"/>
          </p:cNvPicPr>
          <p:nvPr/>
        </p:nvPicPr>
        <p:blipFill>
          <a:blip r:embed="rId2"/>
          <a:stretch>
            <a:fillRect/>
          </a:stretch>
        </p:blipFill>
        <p:spPr>
          <a:xfrm>
            <a:off x="0" y="0"/>
            <a:ext cx="12192000" cy="3923115"/>
          </a:xfrm>
          <a:prstGeom prst="rect">
            <a:avLst/>
          </a:prstGeom>
        </p:spPr>
      </p:pic>
      <p:sp>
        <p:nvSpPr>
          <p:cNvPr id="4" name="TextBox 3">
            <a:extLst>
              <a:ext uri="{FF2B5EF4-FFF2-40B4-BE49-F238E27FC236}">
                <a16:creationId xmlns:a16="http://schemas.microsoft.com/office/drawing/2014/main" id="{7E64A866-5BD8-ED43-8583-909B6E428A91}"/>
              </a:ext>
            </a:extLst>
          </p:cNvPr>
          <p:cNvSpPr txBox="1"/>
          <p:nvPr/>
        </p:nvSpPr>
        <p:spPr>
          <a:xfrm>
            <a:off x="3678190" y="4802233"/>
            <a:ext cx="4835619" cy="707886"/>
          </a:xfrm>
          <a:prstGeom prst="rect">
            <a:avLst/>
          </a:prstGeom>
          <a:noFill/>
        </p:spPr>
        <p:txBody>
          <a:bodyPr wrap="none" rtlCol="0">
            <a:spAutoFit/>
          </a:bodyPr>
          <a:lstStyle/>
          <a:p>
            <a:r>
              <a:rPr lang="en-US" sz="4000" dirty="0"/>
              <a:t>Ready to play a game?</a:t>
            </a:r>
          </a:p>
        </p:txBody>
      </p:sp>
    </p:spTree>
    <p:extLst>
      <p:ext uri="{BB962C8B-B14F-4D97-AF65-F5344CB8AC3E}">
        <p14:creationId xmlns:p14="http://schemas.microsoft.com/office/powerpoint/2010/main" val="15848043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90C40FE-B1F3-F84B-B06F-5B91E8B537B2}"/>
              </a:ext>
            </a:extLst>
          </p:cNvPr>
          <p:cNvPicPr>
            <a:picLocks noChangeAspect="1"/>
          </p:cNvPicPr>
          <p:nvPr/>
        </p:nvPicPr>
        <p:blipFill rotWithShape="1">
          <a:blip r:embed="rId3"/>
          <a:srcRect l="10694" t="21737" r="10162" b="31435"/>
          <a:stretch/>
        </p:blipFill>
        <p:spPr>
          <a:xfrm>
            <a:off x="3820886" y="1681843"/>
            <a:ext cx="4196443" cy="2939143"/>
          </a:xfrm>
          <a:prstGeom prst="rect">
            <a:avLst/>
          </a:prstGeom>
        </p:spPr>
      </p:pic>
    </p:spTree>
    <p:extLst>
      <p:ext uri="{BB962C8B-B14F-4D97-AF65-F5344CB8AC3E}">
        <p14:creationId xmlns:p14="http://schemas.microsoft.com/office/powerpoint/2010/main" val="156756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90C40FE-B1F3-F84B-B06F-5B91E8B537B2}"/>
              </a:ext>
            </a:extLst>
          </p:cNvPr>
          <p:cNvPicPr>
            <a:picLocks noChangeAspect="1"/>
          </p:cNvPicPr>
          <p:nvPr/>
        </p:nvPicPr>
        <p:blipFill>
          <a:blip r:embed="rId3"/>
          <a:stretch>
            <a:fillRect/>
          </a:stretch>
        </p:blipFill>
        <p:spPr>
          <a:xfrm>
            <a:off x="3253834" y="317553"/>
            <a:ext cx="5302337" cy="6276443"/>
          </a:xfrm>
          <a:prstGeom prst="rect">
            <a:avLst/>
          </a:prstGeom>
        </p:spPr>
      </p:pic>
    </p:spTree>
    <p:extLst>
      <p:ext uri="{BB962C8B-B14F-4D97-AF65-F5344CB8AC3E}">
        <p14:creationId xmlns:p14="http://schemas.microsoft.com/office/powerpoint/2010/main" val="10621535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A97409-B054-F34B-B3CE-347466FD2307}"/>
              </a:ext>
            </a:extLst>
          </p:cNvPr>
          <p:cNvPicPr>
            <a:picLocks noChangeAspect="1"/>
          </p:cNvPicPr>
          <p:nvPr/>
        </p:nvPicPr>
        <p:blipFill rotWithShape="1">
          <a:blip r:embed="rId2"/>
          <a:srcRect l="12922" t="24931" r="11130" b="40093"/>
          <a:stretch/>
        </p:blipFill>
        <p:spPr>
          <a:xfrm>
            <a:off x="4212771" y="1812472"/>
            <a:ext cx="3788229" cy="2269672"/>
          </a:xfrm>
          <a:prstGeom prst="rect">
            <a:avLst/>
          </a:prstGeom>
        </p:spPr>
      </p:pic>
    </p:spTree>
    <p:extLst>
      <p:ext uri="{BB962C8B-B14F-4D97-AF65-F5344CB8AC3E}">
        <p14:creationId xmlns:p14="http://schemas.microsoft.com/office/powerpoint/2010/main" val="2355093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A97409-B054-F34B-B3CE-347466FD2307}"/>
              </a:ext>
            </a:extLst>
          </p:cNvPr>
          <p:cNvPicPr>
            <a:picLocks noChangeAspect="1"/>
          </p:cNvPicPr>
          <p:nvPr/>
        </p:nvPicPr>
        <p:blipFill>
          <a:blip r:embed="rId2"/>
          <a:stretch>
            <a:fillRect/>
          </a:stretch>
        </p:blipFill>
        <p:spPr>
          <a:xfrm>
            <a:off x="3568189" y="194719"/>
            <a:ext cx="4987981" cy="6489067"/>
          </a:xfrm>
          <a:prstGeom prst="rect">
            <a:avLst/>
          </a:prstGeom>
        </p:spPr>
      </p:pic>
    </p:spTree>
    <p:extLst>
      <p:ext uri="{BB962C8B-B14F-4D97-AF65-F5344CB8AC3E}">
        <p14:creationId xmlns:p14="http://schemas.microsoft.com/office/powerpoint/2010/main" val="19871854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969504-694C-2F45-A7AB-413BE8906107}"/>
              </a:ext>
            </a:extLst>
          </p:cNvPr>
          <p:cNvPicPr>
            <a:picLocks noChangeAspect="1"/>
          </p:cNvPicPr>
          <p:nvPr/>
        </p:nvPicPr>
        <p:blipFill rotWithShape="1">
          <a:blip r:embed="rId2"/>
          <a:srcRect l="9794" t="24707" r="11482" b="40642"/>
          <a:stretch/>
        </p:blipFill>
        <p:spPr>
          <a:xfrm>
            <a:off x="4065814" y="1796143"/>
            <a:ext cx="3918857" cy="2237014"/>
          </a:xfrm>
          <a:prstGeom prst="rect">
            <a:avLst/>
          </a:prstGeom>
        </p:spPr>
      </p:pic>
    </p:spTree>
    <p:extLst>
      <p:ext uri="{BB962C8B-B14F-4D97-AF65-F5344CB8AC3E}">
        <p14:creationId xmlns:p14="http://schemas.microsoft.com/office/powerpoint/2010/main" val="23091948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3969504-694C-2F45-A7AB-413BE8906107}"/>
              </a:ext>
            </a:extLst>
          </p:cNvPr>
          <p:cNvPicPr>
            <a:picLocks noChangeAspect="1"/>
          </p:cNvPicPr>
          <p:nvPr/>
        </p:nvPicPr>
        <p:blipFill>
          <a:blip r:embed="rId2"/>
          <a:stretch>
            <a:fillRect/>
          </a:stretch>
        </p:blipFill>
        <p:spPr>
          <a:xfrm>
            <a:off x="3578210" y="201108"/>
            <a:ext cx="4977962" cy="6455795"/>
          </a:xfrm>
          <a:prstGeom prst="rect">
            <a:avLst/>
          </a:prstGeom>
        </p:spPr>
      </p:pic>
    </p:spTree>
    <p:extLst>
      <p:ext uri="{BB962C8B-B14F-4D97-AF65-F5344CB8AC3E}">
        <p14:creationId xmlns:p14="http://schemas.microsoft.com/office/powerpoint/2010/main" val="40944965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CDFB6D-26FD-394E-B8CC-B72D95A6F8B9}"/>
              </a:ext>
            </a:extLst>
          </p:cNvPr>
          <p:cNvPicPr>
            <a:picLocks noChangeAspect="1"/>
          </p:cNvPicPr>
          <p:nvPr/>
        </p:nvPicPr>
        <p:blipFill rotWithShape="1">
          <a:blip r:embed="rId2"/>
          <a:srcRect l="8600" t="24279" r="12550" b="40173"/>
          <a:stretch/>
        </p:blipFill>
        <p:spPr>
          <a:xfrm>
            <a:off x="4000500" y="1747157"/>
            <a:ext cx="4000500" cy="2334986"/>
          </a:xfrm>
          <a:prstGeom prst="rect">
            <a:avLst/>
          </a:prstGeom>
        </p:spPr>
      </p:pic>
    </p:spTree>
    <p:extLst>
      <p:ext uri="{BB962C8B-B14F-4D97-AF65-F5344CB8AC3E}">
        <p14:creationId xmlns:p14="http://schemas.microsoft.com/office/powerpoint/2010/main" val="33893895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CDFB6D-26FD-394E-B8CC-B72D95A6F8B9}"/>
              </a:ext>
            </a:extLst>
          </p:cNvPr>
          <p:cNvPicPr>
            <a:picLocks noChangeAspect="1"/>
          </p:cNvPicPr>
          <p:nvPr/>
        </p:nvPicPr>
        <p:blipFill>
          <a:blip r:embed="rId2"/>
          <a:stretch>
            <a:fillRect/>
          </a:stretch>
        </p:blipFill>
        <p:spPr>
          <a:xfrm>
            <a:off x="3564165" y="152314"/>
            <a:ext cx="5073650" cy="6568707"/>
          </a:xfrm>
          <a:prstGeom prst="rect">
            <a:avLst/>
          </a:prstGeom>
        </p:spPr>
      </p:pic>
    </p:spTree>
    <p:extLst>
      <p:ext uri="{BB962C8B-B14F-4D97-AF65-F5344CB8AC3E}">
        <p14:creationId xmlns:p14="http://schemas.microsoft.com/office/powerpoint/2010/main" val="32256172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E33916-EC10-DF43-8B20-A3E17D55B605}"/>
              </a:ext>
            </a:extLst>
          </p:cNvPr>
          <p:cNvPicPr>
            <a:picLocks noChangeAspect="1"/>
          </p:cNvPicPr>
          <p:nvPr/>
        </p:nvPicPr>
        <p:blipFill rotWithShape="1">
          <a:blip r:embed="rId2"/>
          <a:srcRect l="8072" t="24124" r="10873" b="39854"/>
          <a:stretch/>
        </p:blipFill>
        <p:spPr>
          <a:xfrm>
            <a:off x="4065814" y="1779814"/>
            <a:ext cx="4016830" cy="2302329"/>
          </a:xfrm>
          <a:prstGeom prst="rect">
            <a:avLst/>
          </a:prstGeom>
        </p:spPr>
      </p:pic>
    </p:spTree>
    <p:extLst>
      <p:ext uri="{BB962C8B-B14F-4D97-AF65-F5344CB8AC3E}">
        <p14:creationId xmlns:p14="http://schemas.microsoft.com/office/powerpoint/2010/main" val="3999333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E33916-EC10-DF43-8B20-A3E17D55B605}"/>
              </a:ext>
            </a:extLst>
          </p:cNvPr>
          <p:cNvPicPr>
            <a:picLocks noChangeAspect="1"/>
          </p:cNvPicPr>
          <p:nvPr/>
        </p:nvPicPr>
        <p:blipFill>
          <a:blip r:embed="rId2"/>
          <a:stretch>
            <a:fillRect/>
          </a:stretch>
        </p:blipFill>
        <p:spPr>
          <a:xfrm>
            <a:off x="3665763" y="237909"/>
            <a:ext cx="4955721" cy="6391491"/>
          </a:xfrm>
          <a:prstGeom prst="rect">
            <a:avLst/>
          </a:prstGeom>
        </p:spPr>
      </p:pic>
    </p:spTree>
    <p:extLst>
      <p:ext uri="{BB962C8B-B14F-4D97-AF65-F5344CB8AC3E}">
        <p14:creationId xmlns:p14="http://schemas.microsoft.com/office/powerpoint/2010/main" val="150919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C95B9F-FCBF-8E4A-A9B3-8F07E25C6C92}"/>
              </a:ext>
            </a:extLst>
          </p:cNvPr>
          <p:cNvPicPr>
            <a:picLocks noChangeAspect="1"/>
          </p:cNvPicPr>
          <p:nvPr/>
        </p:nvPicPr>
        <p:blipFill rotWithShape="1">
          <a:blip r:embed="rId2"/>
          <a:srcRect l="7856" t="25039" r="15558" b="40684"/>
          <a:stretch/>
        </p:blipFill>
        <p:spPr>
          <a:xfrm>
            <a:off x="3771900" y="1796143"/>
            <a:ext cx="3935186" cy="2302328"/>
          </a:xfrm>
          <a:prstGeom prst="rect">
            <a:avLst/>
          </a:prstGeom>
        </p:spPr>
      </p:pic>
    </p:spTree>
    <p:extLst>
      <p:ext uri="{BB962C8B-B14F-4D97-AF65-F5344CB8AC3E}">
        <p14:creationId xmlns:p14="http://schemas.microsoft.com/office/powerpoint/2010/main" val="41540292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C95B9F-FCBF-8E4A-A9B3-8F07E25C6C92}"/>
              </a:ext>
            </a:extLst>
          </p:cNvPr>
          <p:cNvPicPr>
            <a:picLocks noChangeAspect="1"/>
          </p:cNvPicPr>
          <p:nvPr/>
        </p:nvPicPr>
        <p:blipFill rotWithShape="1">
          <a:blip r:embed="rId2"/>
          <a:srcRect b="1787"/>
          <a:stretch/>
        </p:blipFill>
        <p:spPr>
          <a:xfrm>
            <a:off x="3368221" y="114300"/>
            <a:ext cx="5138272" cy="6596744"/>
          </a:xfrm>
          <a:prstGeom prst="rect">
            <a:avLst/>
          </a:prstGeom>
        </p:spPr>
      </p:pic>
    </p:spTree>
    <p:extLst>
      <p:ext uri="{BB962C8B-B14F-4D97-AF65-F5344CB8AC3E}">
        <p14:creationId xmlns:p14="http://schemas.microsoft.com/office/powerpoint/2010/main" val="804100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25DDBB-DB43-C54D-A00D-BB4BCF93027F}"/>
              </a:ext>
            </a:extLst>
          </p:cNvPr>
          <p:cNvPicPr>
            <a:picLocks noChangeAspect="1"/>
          </p:cNvPicPr>
          <p:nvPr/>
        </p:nvPicPr>
        <p:blipFill rotWithShape="1">
          <a:blip r:embed="rId2"/>
          <a:srcRect l="11180" t="24591" r="13438" b="40281"/>
          <a:stretch/>
        </p:blipFill>
        <p:spPr>
          <a:xfrm>
            <a:off x="4131128" y="1796143"/>
            <a:ext cx="3755571" cy="2269671"/>
          </a:xfrm>
          <a:prstGeom prst="rect">
            <a:avLst/>
          </a:prstGeom>
        </p:spPr>
      </p:pic>
    </p:spTree>
    <p:extLst>
      <p:ext uri="{BB962C8B-B14F-4D97-AF65-F5344CB8AC3E}">
        <p14:creationId xmlns:p14="http://schemas.microsoft.com/office/powerpoint/2010/main" val="20406262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25DDBB-DB43-C54D-A00D-BB4BCF93027F}"/>
              </a:ext>
            </a:extLst>
          </p:cNvPr>
          <p:cNvPicPr>
            <a:picLocks noChangeAspect="1"/>
          </p:cNvPicPr>
          <p:nvPr/>
        </p:nvPicPr>
        <p:blipFill>
          <a:blip r:embed="rId2"/>
          <a:stretch>
            <a:fillRect/>
          </a:stretch>
        </p:blipFill>
        <p:spPr>
          <a:xfrm>
            <a:off x="3574142" y="207339"/>
            <a:ext cx="4982030" cy="6461070"/>
          </a:xfrm>
          <a:prstGeom prst="rect">
            <a:avLst/>
          </a:prstGeom>
        </p:spPr>
      </p:pic>
    </p:spTree>
    <p:extLst>
      <p:ext uri="{BB962C8B-B14F-4D97-AF65-F5344CB8AC3E}">
        <p14:creationId xmlns:p14="http://schemas.microsoft.com/office/powerpoint/2010/main" val="10722227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3FA62D-2EC1-714F-9F82-13AF81E2F778}"/>
              </a:ext>
            </a:extLst>
          </p:cNvPr>
          <p:cNvPicPr>
            <a:picLocks noChangeAspect="1"/>
          </p:cNvPicPr>
          <p:nvPr/>
        </p:nvPicPr>
        <p:blipFill rotWithShape="1">
          <a:blip r:embed="rId2"/>
          <a:srcRect l="10331" t="24201" r="12198" b="39754"/>
          <a:stretch/>
        </p:blipFill>
        <p:spPr>
          <a:xfrm>
            <a:off x="4147457" y="1763486"/>
            <a:ext cx="3837214" cy="2318658"/>
          </a:xfrm>
          <a:prstGeom prst="rect">
            <a:avLst/>
          </a:prstGeom>
        </p:spPr>
      </p:pic>
    </p:spTree>
    <p:extLst>
      <p:ext uri="{BB962C8B-B14F-4D97-AF65-F5344CB8AC3E}">
        <p14:creationId xmlns:p14="http://schemas.microsoft.com/office/powerpoint/2010/main" val="11882990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3FA62D-2EC1-714F-9F82-13AF81E2F778}"/>
              </a:ext>
            </a:extLst>
          </p:cNvPr>
          <p:cNvPicPr>
            <a:picLocks noChangeAspect="1"/>
          </p:cNvPicPr>
          <p:nvPr/>
        </p:nvPicPr>
        <p:blipFill>
          <a:blip r:embed="rId2"/>
          <a:stretch>
            <a:fillRect/>
          </a:stretch>
        </p:blipFill>
        <p:spPr>
          <a:xfrm>
            <a:off x="3635828" y="206709"/>
            <a:ext cx="4953000" cy="6432670"/>
          </a:xfrm>
          <a:prstGeom prst="rect">
            <a:avLst/>
          </a:prstGeom>
        </p:spPr>
      </p:pic>
    </p:spTree>
    <p:extLst>
      <p:ext uri="{BB962C8B-B14F-4D97-AF65-F5344CB8AC3E}">
        <p14:creationId xmlns:p14="http://schemas.microsoft.com/office/powerpoint/2010/main" val="36454102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D2A201-BCA2-094B-8567-08EF8F0DBB25}"/>
              </a:ext>
            </a:extLst>
          </p:cNvPr>
          <p:cNvPicPr>
            <a:picLocks noChangeAspect="1"/>
          </p:cNvPicPr>
          <p:nvPr/>
        </p:nvPicPr>
        <p:blipFill rotWithShape="1">
          <a:blip r:embed="rId2"/>
          <a:srcRect l="13705" t="24187" r="16360" b="39797"/>
          <a:stretch/>
        </p:blipFill>
        <p:spPr>
          <a:xfrm>
            <a:off x="4425042" y="1747157"/>
            <a:ext cx="3559629" cy="2367643"/>
          </a:xfrm>
          <a:prstGeom prst="rect">
            <a:avLst/>
          </a:prstGeom>
        </p:spPr>
      </p:pic>
    </p:spTree>
    <p:extLst>
      <p:ext uri="{BB962C8B-B14F-4D97-AF65-F5344CB8AC3E}">
        <p14:creationId xmlns:p14="http://schemas.microsoft.com/office/powerpoint/2010/main" val="10889809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D2A201-BCA2-094B-8567-08EF8F0DBB25}"/>
              </a:ext>
            </a:extLst>
          </p:cNvPr>
          <p:cNvPicPr>
            <a:picLocks noChangeAspect="1"/>
          </p:cNvPicPr>
          <p:nvPr/>
        </p:nvPicPr>
        <p:blipFill>
          <a:blip r:embed="rId2"/>
          <a:stretch>
            <a:fillRect/>
          </a:stretch>
        </p:blipFill>
        <p:spPr>
          <a:xfrm>
            <a:off x="3727449" y="157109"/>
            <a:ext cx="5089979" cy="6573891"/>
          </a:xfrm>
          <a:prstGeom prst="rect">
            <a:avLst/>
          </a:prstGeom>
        </p:spPr>
      </p:pic>
    </p:spTree>
    <p:extLst>
      <p:ext uri="{BB962C8B-B14F-4D97-AF65-F5344CB8AC3E}">
        <p14:creationId xmlns:p14="http://schemas.microsoft.com/office/powerpoint/2010/main" val="187411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692517-5C26-BB4A-8848-C37C614B9F81}"/>
              </a:ext>
            </a:extLst>
          </p:cNvPr>
          <p:cNvPicPr>
            <a:picLocks noChangeAspect="1"/>
          </p:cNvPicPr>
          <p:nvPr/>
        </p:nvPicPr>
        <p:blipFill rotWithShape="1">
          <a:blip r:embed="rId2"/>
          <a:srcRect l="12180" t="24448" r="13561" b="39803"/>
          <a:stretch/>
        </p:blipFill>
        <p:spPr>
          <a:xfrm>
            <a:off x="4212770" y="1730829"/>
            <a:ext cx="3755573" cy="2334986"/>
          </a:xfrm>
          <a:prstGeom prst="rect">
            <a:avLst/>
          </a:prstGeom>
        </p:spPr>
      </p:pic>
    </p:spTree>
    <p:extLst>
      <p:ext uri="{BB962C8B-B14F-4D97-AF65-F5344CB8AC3E}">
        <p14:creationId xmlns:p14="http://schemas.microsoft.com/office/powerpoint/2010/main" val="33235544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692517-5C26-BB4A-8848-C37C614B9F81}"/>
              </a:ext>
            </a:extLst>
          </p:cNvPr>
          <p:cNvPicPr>
            <a:picLocks noChangeAspect="1"/>
          </p:cNvPicPr>
          <p:nvPr/>
        </p:nvPicPr>
        <p:blipFill>
          <a:blip r:embed="rId2"/>
          <a:stretch>
            <a:fillRect/>
          </a:stretch>
        </p:blipFill>
        <p:spPr>
          <a:xfrm>
            <a:off x="3596821" y="133974"/>
            <a:ext cx="5057321" cy="6531712"/>
          </a:xfrm>
          <a:prstGeom prst="rect">
            <a:avLst/>
          </a:prstGeom>
        </p:spPr>
      </p:pic>
    </p:spTree>
    <p:extLst>
      <p:ext uri="{BB962C8B-B14F-4D97-AF65-F5344CB8AC3E}">
        <p14:creationId xmlns:p14="http://schemas.microsoft.com/office/powerpoint/2010/main" val="83225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37078A-04D9-7249-A317-A46D00AF6539}"/>
              </a:ext>
            </a:extLst>
          </p:cNvPr>
          <p:cNvPicPr>
            <a:picLocks noChangeAspect="1"/>
          </p:cNvPicPr>
          <p:nvPr/>
        </p:nvPicPr>
        <p:blipFill>
          <a:blip r:embed="rId2"/>
          <a:stretch>
            <a:fillRect/>
          </a:stretch>
        </p:blipFill>
        <p:spPr>
          <a:xfrm>
            <a:off x="0" y="257944"/>
            <a:ext cx="12192000" cy="5035826"/>
          </a:xfrm>
          <a:prstGeom prst="rect">
            <a:avLst/>
          </a:prstGeom>
        </p:spPr>
      </p:pic>
      <p:pic>
        <p:nvPicPr>
          <p:cNvPr id="7" name="Picture 6">
            <a:extLst>
              <a:ext uri="{FF2B5EF4-FFF2-40B4-BE49-F238E27FC236}">
                <a16:creationId xmlns:a16="http://schemas.microsoft.com/office/drawing/2014/main" id="{7EE197E2-013C-E14B-B686-3A7B0EB0DAF7}"/>
              </a:ext>
            </a:extLst>
          </p:cNvPr>
          <p:cNvPicPr>
            <a:picLocks noChangeAspect="1"/>
          </p:cNvPicPr>
          <p:nvPr/>
        </p:nvPicPr>
        <p:blipFill>
          <a:blip r:embed="rId3"/>
          <a:stretch>
            <a:fillRect/>
          </a:stretch>
        </p:blipFill>
        <p:spPr>
          <a:xfrm rot="8470857">
            <a:off x="8466481" y="2760509"/>
            <a:ext cx="1038890" cy="785661"/>
          </a:xfrm>
          <a:prstGeom prst="rect">
            <a:avLst/>
          </a:prstGeom>
        </p:spPr>
      </p:pic>
    </p:spTree>
    <p:extLst>
      <p:ext uri="{BB962C8B-B14F-4D97-AF65-F5344CB8AC3E}">
        <p14:creationId xmlns:p14="http://schemas.microsoft.com/office/powerpoint/2010/main" val="37654328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E2015C4-F3C0-D944-AE40-15DFB68D8431}"/>
              </a:ext>
            </a:extLst>
          </p:cNvPr>
          <p:cNvPicPr>
            <a:picLocks noChangeAspect="1"/>
          </p:cNvPicPr>
          <p:nvPr/>
        </p:nvPicPr>
        <p:blipFill>
          <a:blip r:embed="rId3"/>
          <a:stretch>
            <a:fillRect/>
          </a:stretch>
        </p:blipFill>
        <p:spPr>
          <a:xfrm rot="20650039">
            <a:off x="233049" y="350210"/>
            <a:ext cx="3073068" cy="3637629"/>
          </a:xfrm>
          <a:prstGeom prst="rect">
            <a:avLst/>
          </a:prstGeom>
        </p:spPr>
      </p:pic>
      <p:pic>
        <p:nvPicPr>
          <p:cNvPr id="4" name="Picture 3">
            <a:extLst>
              <a:ext uri="{FF2B5EF4-FFF2-40B4-BE49-F238E27FC236}">
                <a16:creationId xmlns:a16="http://schemas.microsoft.com/office/drawing/2014/main" id="{02C835F0-E78B-2C4D-9711-077BD09F19D9}"/>
              </a:ext>
            </a:extLst>
          </p:cNvPr>
          <p:cNvPicPr>
            <a:picLocks noChangeAspect="1"/>
          </p:cNvPicPr>
          <p:nvPr/>
        </p:nvPicPr>
        <p:blipFill>
          <a:blip r:embed="rId4"/>
          <a:stretch>
            <a:fillRect/>
          </a:stretch>
        </p:blipFill>
        <p:spPr>
          <a:xfrm>
            <a:off x="3744051" y="5321"/>
            <a:ext cx="3659411" cy="4711492"/>
          </a:xfrm>
          <a:prstGeom prst="rect">
            <a:avLst/>
          </a:prstGeom>
        </p:spPr>
      </p:pic>
      <p:pic>
        <p:nvPicPr>
          <p:cNvPr id="8" name="Picture 7">
            <a:extLst>
              <a:ext uri="{FF2B5EF4-FFF2-40B4-BE49-F238E27FC236}">
                <a16:creationId xmlns:a16="http://schemas.microsoft.com/office/drawing/2014/main" id="{7B7DCA58-C3B6-664D-8B4D-679F052735E4}"/>
              </a:ext>
            </a:extLst>
          </p:cNvPr>
          <p:cNvPicPr>
            <a:picLocks noChangeAspect="1"/>
          </p:cNvPicPr>
          <p:nvPr/>
        </p:nvPicPr>
        <p:blipFill>
          <a:blip r:embed="rId5"/>
          <a:stretch>
            <a:fillRect/>
          </a:stretch>
        </p:blipFill>
        <p:spPr>
          <a:xfrm rot="20989818">
            <a:off x="561526" y="3792211"/>
            <a:ext cx="4064000" cy="5245100"/>
          </a:xfrm>
          <a:prstGeom prst="rect">
            <a:avLst/>
          </a:prstGeom>
        </p:spPr>
      </p:pic>
      <p:pic>
        <p:nvPicPr>
          <p:cNvPr id="10" name="Picture 9">
            <a:extLst>
              <a:ext uri="{FF2B5EF4-FFF2-40B4-BE49-F238E27FC236}">
                <a16:creationId xmlns:a16="http://schemas.microsoft.com/office/drawing/2014/main" id="{172062BB-6A29-6B4A-9EE0-623FAE87DB21}"/>
              </a:ext>
            </a:extLst>
          </p:cNvPr>
          <p:cNvPicPr>
            <a:picLocks noChangeAspect="1"/>
          </p:cNvPicPr>
          <p:nvPr/>
        </p:nvPicPr>
        <p:blipFill>
          <a:blip r:embed="rId6"/>
          <a:stretch>
            <a:fillRect/>
          </a:stretch>
        </p:blipFill>
        <p:spPr>
          <a:xfrm rot="735587">
            <a:off x="5390681" y="2881437"/>
            <a:ext cx="3578509" cy="4640879"/>
          </a:xfrm>
          <a:prstGeom prst="rect">
            <a:avLst/>
          </a:prstGeom>
        </p:spPr>
      </p:pic>
      <p:pic>
        <p:nvPicPr>
          <p:cNvPr id="13" name="Picture 12">
            <a:extLst>
              <a:ext uri="{FF2B5EF4-FFF2-40B4-BE49-F238E27FC236}">
                <a16:creationId xmlns:a16="http://schemas.microsoft.com/office/drawing/2014/main" id="{FFBE9EC8-A168-934D-934D-E58DAFE74F21}"/>
              </a:ext>
            </a:extLst>
          </p:cNvPr>
          <p:cNvPicPr>
            <a:picLocks noChangeAspect="1"/>
          </p:cNvPicPr>
          <p:nvPr/>
        </p:nvPicPr>
        <p:blipFill>
          <a:blip r:embed="rId7"/>
          <a:stretch>
            <a:fillRect/>
          </a:stretch>
        </p:blipFill>
        <p:spPr>
          <a:xfrm rot="346194">
            <a:off x="8597392" y="14105"/>
            <a:ext cx="3608100" cy="4693924"/>
          </a:xfrm>
          <a:prstGeom prst="rect">
            <a:avLst/>
          </a:prstGeom>
        </p:spPr>
      </p:pic>
    </p:spTree>
    <p:extLst>
      <p:ext uri="{BB962C8B-B14F-4D97-AF65-F5344CB8AC3E}">
        <p14:creationId xmlns:p14="http://schemas.microsoft.com/office/powerpoint/2010/main" val="11760615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B836436A-2500-9F49-B775-65A2DA842C17}"/>
              </a:ext>
            </a:extLst>
          </p:cNvPr>
          <p:cNvPicPr>
            <a:picLocks noChangeAspect="1"/>
          </p:cNvPicPr>
          <p:nvPr/>
        </p:nvPicPr>
        <p:blipFill>
          <a:blip r:embed="rId3"/>
          <a:stretch>
            <a:fillRect/>
          </a:stretch>
        </p:blipFill>
        <p:spPr>
          <a:xfrm>
            <a:off x="1231900" y="304800"/>
            <a:ext cx="9728200" cy="6248400"/>
          </a:xfrm>
          <a:prstGeom prst="rect">
            <a:avLst/>
          </a:prstGeom>
        </p:spPr>
      </p:pic>
    </p:spTree>
    <p:extLst>
      <p:ext uri="{BB962C8B-B14F-4D97-AF65-F5344CB8AC3E}">
        <p14:creationId xmlns:p14="http://schemas.microsoft.com/office/powerpoint/2010/main" val="20341815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AF9142-E1BA-BD43-8745-CDB9E930E6FC}"/>
              </a:ext>
            </a:extLst>
          </p:cNvPr>
          <p:cNvPicPr>
            <a:picLocks noChangeAspect="1"/>
          </p:cNvPicPr>
          <p:nvPr/>
        </p:nvPicPr>
        <p:blipFill>
          <a:blip r:embed="rId2"/>
          <a:stretch>
            <a:fillRect/>
          </a:stretch>
        </p:blipFill>
        <p:spPr>
          <a:xfrm>
            <a:off x="0" y="-424661"/>
            <a:ext cx="12507686" cy="7745304"/>
          </a:xfrm>
          <a:prstGeom prst="rect">
            <a:avLst/>
          </a:prstGeom>
        </p:spPr>
      </p:pic>
      <p:sp>
        <p:nvSpPr>
          <p:cNvPr id="4" name="TextBox 3">
            <a:extLst>
              <a:ext uri="{FF2B5EF4-FFF2-40B4-BE49-F238E27FC236}">
                <a16:creationId xmlns:a16="http://schemas.microsoft.com/office/drawing/2014/main" id="{B588DF54-CFDA-FD49-A1AC-7DCC7D4BE6D0}"/>
              </a:ext>
            </a:extLst>
          </p:cNvPr>
          <p:cNvSpPr txBox="1"/>
          <p:nvPr/>
        </p:nvSpPr>
        <p:spPr>
          <a:xfrm>
            <a:off x="1763485" y="1369210"/>
            <a:ext cx="1920206" cy="369332"/>
          </a:xfrm>
          <a:prstGeom prst="rect">
            <a:avLst/>
          </a:prstGeom>
          <a:noFill/>
        </p:spPr>
        <p:txBody>
          <a:bodyPr wrap="none" rtlCol="0">
            <a:spAutoFit/>
          </a:bodyPr>
          <a:lstStyle/>
          <a:p>
            <a:r>
              <a:rPr lang="en-US" dirty="0"/>
              <a:t>Classroom/ School</a:t>
            </a:r>
          </a:p>
        </p:txBody>
      </p:sp>
      <p:sp>
        <p:nvSpPr>
          <p:cNvPr id="5" name="TextBox 4">
            <a:extLst>
              <a:ext uri="{FF2B5EF4-FFF2-40B4-BE49-F238E27FC236}">
                <a16:creationId xmlns:a16="http://schemas.microsoft.com/office/drawing/2014/main" id="{FA49D984-48DE-C243-B2AB-86EF7BC59E82}"/>
              </a:ext>
            </a:extLst>
          </p:cNvPr>
          <p:cNvSpPr txBox="1"/>
          <p:nvPr/>
        </p:nvSpPr>
        <p:spPr>
          <a:xfrm>
            <a:off x="5078185" y="3094048"/>
            <a:ext cx="1667764" cy="707886"/>
          </a:xfrm>
          <a:prstGeom prst="rect">
            <a:avLst/>
          </a:prstGeom>
          <a:noFill/>
        </p:spPr>
        <p:txBody>
          <a:bodyPr wrap="none" rtlCol="0">
            <a:spAutoFit/>
          </a:bodyPr>
          <a:lstStyle/>
          <a:p>
            <a:r>
              <a:rPr lang="en-US" sz="4000" dirty="0"/>
              <a:t>UNCRC</a:t>
            </a:r>
          </a:p>
        </p:txBody>
      </p:sp>
      <p:sp>
        <p:nvSpPr>
          <p:cNvPr id="6" name="TextBox 5">
            <a:extLst>
              <a:ext uri="{FF2B5EF4-FFF2-40B4-BE49-F238E27FC236}">
                <a16:creationId xmlns:a16="http://schemas.microsoft.com/office/drawing/2014/main" id="{A142E4A7-192F-3C45-8AA9-2BDCD7E2C07A}"/>
              </a:ext>
            </a:extLst>
          </p:cNvPr>
          <p:cNvSpPr txBox="1"/>
          <p:nvPr/>
        </p:nvSpPr>
        <p:spPr>
          <a:xfrm>
            <a:off x="2326685" y="1877786"/>
            <a:ext cx="793807" cy="369332"/>
          </a:xfrm>
          <a:prstGeom prst="rect">
            <a:avLst/>
          </a:prstGeom>
          <a:noFill/>
        </p:spPr>
        <p:txBody>
          <a:bodyPr wrap="none" rtlCol="0">
            <a:spAutoFit/>
          </a:bodyPr>
          <a:lstStyle/>
          <a:p>
            <a:r>
              <a:rPr lang="en-US" dirty="0"/>
              <a:t>Article</a:t>
            </a:r>
          </a:p>
        </p:txBody>
      </p:sp>
      <p:sp>
        <p:nvSpPr>
          <p:cNvPr id="8" name="Rectangle 7">
            <a:extLst>
              <a:ext uri="{FF2B5EF4-FFF2-40B4-BE49-F238E27FC236}">
                <a16:creationId xmlns:a16="http://schemas.microsoft.com/office/drawing/2014/main" id="{A6732377-3737-BB41-BA65-5F8B329AA123}"/>
              </a:ext>
            </a:extLst>
          </p:cNvPr>
          <p:cNvSpPr/>
          <p:nvPr/>
        </p:nvSpPr>
        <p:spPr>
          <a:xfrm>
            <a:off x="5078185" y="207219"/>
            <a:ext cx="1466555" cy="369332"/>
          </a:xfrm>
          <a:prstGeom prst="rect">
            <a:avLst/>
          </a:prstGeom>
        </p:spPr>
        <p:txBody>
          <a:bodyPr wrap="none">
            <a:spAutoFit/>
          </a:bodyPr>
          <a:lstStyle/>
          <a:p>
            <a:r>
              <a:rPr lang="en-GB" altLang="en-US" dirty="0">
                <a:solidFill>
                  <a:srgbClr val="000000"/>
                </a:solidFill>
                <a:latin typeface="Calibri" panose="020F0502020204030204" pitchFamily="34" charset="0"/>
              </a:rPr>
              <a:t> Anti Bullying </a:t>
            </a:r>
            <a:endParaRPr lang="en-US" dirty="0"/>
          </a:p>
        </p:txBody>
      </p:sp>
      <p:sp>
        <p:nvSpPr>
          <p:cNvPr id="9" name="Rectangle 8">
            <a:extLst>
              <a:ext uri="{FF2B5EF4-FFF2-40B4-BE49-F238E27FC236}">
                <a16:creationId xmlns:a16="http://schemas.microsoft.com/office/drawing/2014/main" id="{7FA309E7-90AF-204C-BA3C-63B91420611A}"/>
              </a:ext>
            </a:extLst>
          </p:cNvPr>
          <p:cNvSpPr/>
          <p:nvPr/>
        </p:nvSpPr>
        <p:spPr>
          <a:xfrm>
            <a:off x="5271089" y="576551"/>
            <a:ext cx="1080745" cy="369332"/>
          </a:xfrm>
          <a:prstGeom prst="rect">
            <a:avLst/>
          </a:prstGeom>
        </p:spPr>
        <p:txBody>
          <a:bodyPr wrap="none">
            <a:spAutoFit/>
          </a:bodyPr>
          <a:lstStyle/>
          <a:p>
            <a:r>
              <a:rPr lang="en-GB" altLang="en-US" dirty="0">
                <a:solidFill>
                  <a:srgbClr val="000000"/>
                </a:solidFill>
                <a:latin typeface="Calibri" panose="020F0502020204030204" pitchFamily="34" charset="0"/>
              </a:rPr>
              <a:t>Article 19</a:t>
            </a:r>
            <a:endParaRPr lang="en-US" dirty="0"/>
          </a:p>
        </p:txBody>
      </p:sp>
    </p:spTree>
    <p:extLst>
      <p:ext uri="{BB962C8B-B14F-4D97-AF65-F5344CB8AC3E}">
        <p14:creationId xmlns:p14="http://schemas.microsoft.com/office/powerpoint/2010/main" val="8283651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7A4A7F-8293-8642-A8B1-8F51D56A7AE1}"/>
              </a:ext>
            </a:extLst>
          </p:cNvPr>
          <p:cNvPicPr>
            <a:picLocks noChangeAspect="1"/>
          </p:cNvPicPr>
          <p:nvPr/>
        </p:nvPicPr>
        <p:blipFill>
          <a:blip r:embed="rId2"/>
          <a:stretch>
            <a:fillRect/>
          </a:stretch>
        </p:blipFill>
        <p:spPr>
          <a:xfrm>
            <a:off x="0" y="1343271"/>
            <a:ext cx="12192000" cy="3914529"/>
          </a:xfrm>
          <a:prstGeom prst="rect">
            <a:avLst/>
          </a:prstGeom>
        </p:spPr>
      </p:pic>
    </p:spTree>
    <p:extLst>
      <p:ext uri="{BB962C8B-B14F-4D97-AF65-F5344CB8AC3E}">
        <p14:creationId xmlns:p14="http://schemas.microsoft.com/office/powerpoint/2010/main" val="30262888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D00221-74E0-3E45-8FD7-A3BE78A49E67}"/>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35899768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3BA10C-FDAA-A34C-98BA-3F2AA72DA165}"/>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6705439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D40D8F-E037-F340-B02C-661AD25286E2}"/>
              </a:ext>
            </a:extLst>
          </p:cNvPr>
          <p:cNvPicPr>
            <a:picLocks noChangeAspect="1"/>
          </p:cNvPicPr>
          <p:nvPr/>
        </p:nvPicPr>
        <p:blipFill>
          <a:blip r:embed="rId2"/>
          <a:stretch>
            <a:fillRect/>
          </a:stretch>
        </p:blipFill>
        <p:spPr>
          <a:xfrm>
            <a:off x="0" y="498947"/>
            <a:ext cx="12192000" cy="5860106"/>
          </a:xfrm>
          <a:prstGeom prst="rect">
            <a:avLst/>
          </a:prstGeom>
        </p:spPr>
      </p:pic>
    </p:spTree>
    <p:extLst>
      <p:ext uri="{BB962C8B-B14F-4D97-AF65-F5344CB8AC3E}">
        <p14:creationId xmlns:p14="http://schemas.microsoft.com/office/powerpoint/2010/main" val="31923589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538744-45B7-6A4E-AF28-97023884D184}"/>
              </a:ext>
            </a:extLst>
          </p:cNvPr>
          <p:cNvPicPr>
            <a:picLocks noChangeAspect="1"/>
          </p:cNvPicPr>
          <p:nvPr/>
        </p:nvPicPr>
        <p:blipFill>
          <a:blip r:embed="rId2"/>
          <a:stretch>
            <a:fillRect/>
          </a:stretch>
        </p:blipFill>
        <p:spPr>
          <a:xfrm>
            <a:off x="-31266" y="355600"/>
            <a:ext cx="12102616" cy="6070600"/>
          </a:xfrm>
          <a:prstGeom prst="rect">
            <a:avLst/>
          </a:prstGeom>
        </p:spPr>
      </p:pic>
    </p:spTree>
    <p:extLst>
      <p:ext uri="{BB962C8B-B14F-4D97-AF65-F5344CB8AC3E}">
        <p14:creationId xmlns:p14="http://schemas.microsoft.com/office/powerpoint/2010/main" val="21684589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FFB471-EB8F-264B-BCAA-6D2C16D0C812}"/>
              </a:ext>
            </a:extLst>
          </p:cNvPr>
          <p:cNvPicPr>
            <a:picLocks noChangeAspect="1"/>
          </p:cNvPicPr>
          <p:nvPr/>
        </p:nvPicPr>
        <p:blipFill>
          <a:blip r:embed="rId2"/>
          <a:stretch>
            <a:fillRect/>
          </a:stretch>
        </p:blipFill>
        <p:spPr>
          <a:xfrm>
            <a:off x="0" y="498947"/>
            <a:ext cx="12192000" cy="5860106"/>
          </a:xfrm>
          <a:prstGeom prst="rect">
            <a:avLst/>
          </a:prstGeom>
        </p:spPr>
      </p:pic>
    </p:spTree>
    <p:extLst>
      <p:ext uri="{BB962C8B-B14F-4D97-AF65-F5344CB8AC3E}">
        <p14:creationId xmlns:p14="http://schemas.microsoft.com/office/powerpoint/2010/main" val="19025882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3C18D05-45DC-B349-8E9E-115DC510BB2C}"/>
              </a:ext>
            </a:extLst>
          </p:cNvPr>
          <p:cNvPicPr>
            <a:picLocks noChangeAspect="1"/>
          </p:cNvPicPr>
          <p:nvPr/>
        </p:nvPicPr>
        <p:blipFill>
          <a:blip r:embed="rId2"/>
          <a:stretch>
            <a:fillRect/>
          </a:stretch>
        </p:blipFill>
        <p:spPr>
          <a:xfrm>
            <a:off x="0" y="498947"/>
            <a:ext cx="12192000" cy="5860106"/>
          </a:xfrm>
          <a:prstGeom prst="rect">
            <a:avLst/>
          </a:prstGeom>
        </p:spPr>
      </p:pic>
      <p:pic>
        <p:nvPicPr>
          <p:cNvPr id="4" name="Picture 3">
            <a:extLst>
              <a:ext uri="{FF2B5EF4-FFF2-40B4-BE49-F238E27FC236}">
                <a16:creationId xmlns:a16="http://schemas.microsoft.com/office/drawing/2014/main" id="{381ADCAD-F881-1345-91CD-723066011298}"/>
              </a:ext>
            </a:extLst>
          </p:cNvPr>
          <p:cNvPicPr>
            <a:picLocks noChangeAspect="1"/>
          </p:cNvPicPr>
          <p:nvPr/>
        </p:nvPicPr>
        <p:blipFill>
          <a:blip r:embed="rId3"/>
          <a:stretch>
            <a:fillRect/>
          </a:stretch>
        </p:blipFill>
        <p:spPr>
          <a:xfrm>
            <a:off x="7740650" y="1930400"/>
            <a:ext cx="4203700" cy="2032000"/>
          </a:xfrm>
          <a:prstGeom prst="rect">
            <a:avLst/>
          </a:prstGeom>
        </p:spPr>
      </p:pic>
    </p:spTree>
    <p:extLst>
      <p:ext uri="{BB962C8B-B14F-4D97-AF65-F5344CB8AC3E}">
        <p14:creationId xmlns:p14="http://schemas.microsoft.com/office/powerpoint/2010/main" val="38885159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6BED62E-FA3F-7541-99D7-C904780E443E}"/>
              </a:ext>
            </a:extLst>
          </p:cNvPr>
          <p:cNvPicPr>
            <a:picLocks noChangeAspect="1"/>
          </p:cNvPicPr>
          <p:nvPr/>
        </p:nvPicPr>
        <p:blipFill>
          <a:blip r:embed="rId2"/>
          <a:stretch>
            <a:fillRect/>
          </a:stretch>
        </p:blipFill>
        <p:spPr>
          <a:xfrm>
            <a:off x="0" y="498947"/>
            <a:ext cx="12192000" cy="5860106"/>
          </a:xfrm>
          <a:prstGeom prst="rect">
            <a:avLst/>
          </a:prstGeom>
        </p:spPr>
      </p:pic>
    </p:spTree>
    <p:extLst>
      <p:ext uri="{BB962C8B-B14F-4D97-AF65-F5344CB8AC3E}">
        <p14:creationId xmlns:p14="http://schemas.microsoft.com/office/powerpoint/2010/main" val="372641482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F8EDEB-5B06-504F-AFF7-5EC63668F938}"/>
              </a:ext>
            </a:extLst>
          </p:cNvPr>
          <p:cNvPicPr>
            <a:picLocks noChangeAspect="1"/>
          </p:cNvPicPr>
          <p:nvPr/>
        </p:nvPicPr>
        <p:blipFill>
          <a:blip r:embed="rId2"/>
          <a:stretch>
            <a:fillRect/>
          </a:stretch>
        </p:blipFill>
        <p:spPr>
          <a:xfrm>
            <a:off x="0" y="498947"/>
            <a:ext cx="12192000" cy="5860106"/>
          </a:xfrm>
          <a:prstGeom prst="rect">
            <a:avLst/>
          </a:prstGeom>
        </p:spPr>
      </p:pic>
      <p:pic>
        <p:nvPicPr>
          <p:cNvPr id="5" name="Picture 4">
            <a:extLst>
              <a:ext uri="{FF2B5EF4-FFF2-40B4-BE49-F238E27FC236}">
                <a16:creationId xmlns:a16="http://schemas.microsoft.com/office/drawing/2014/main" id="{DBF871FA-B685-2146-B95C-1FEEB3082A2E}"/>
              </a:ext>
            </a:extLst>
          </p:cNvPr>
          <p:cNvPicPr>
            <a:picLocks noChangeAspect="1"/>
          </p:cNvPicPr>
          <p:nvPr/>
        </p:nvPicPr>
        <p:blipFill>
          <a:blip r:embed="rId3"/>
          <a:stretch>
            <a:fillRect/>
          </a:stretch>
        </p:blipFill>
        <p:spPr>
          <a:xfrm>
            <a:off x="8051800" y="2082800"/>
            <a:ext cx="4140200" cy="2692400"/>
          </a:xfrm>
          <a:prstGeom prst="rect">
            <a:avLst/>
          </a:prstGeom>
        </p:spPr>
      </p:pic>
    </p:spTree>
    <p:extLst>
      <p:ext uri="{BB962C8B-B14F-4D97-AF65-F5344CB8AC3E}">
        <p14:creationId xmlns:p14="http://schemas.microsoft.com/office/powerpoint/2010/main" val="10927006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3BEA70D-FA40-DD4E-97E9-EC156EE795E1}"/>
              </a:ext>
            </a:extLst>
          </p:cNvPr>
          <p:cNvPicPr>
            <a:picLocks noChangeAspect="1"/>
          </p:cNvPicPr>
          <p:nvPr/>
        </p:nvPicPr>
        <p:blipFill>
          <a:blip r:embed="rId2"/>
          <a:stretch>
            <a:fillRect/>
          </a:stretch>
        </p:blipFill>
        <p:spPr>
          <a:xfrm>
            <a:off x="0" y="498947"/>
            <a:ext cx="12192000" cy="5860106"/>
          </a:xfrm>
          <a:prstGeom prst="rect">
            <a:avLst/>
          </a:prstGeom>
        </p:spPr>
      </p:pic>
    </p:spTree>
    <p:extLst>
      <p:ext uri="{BB962C8B-B14F-4D97-AF65-F5344CB8AC3E}">
        <p14:creationId xmlns:p14="http://schemas.microsoft.com/office/powerpoint/2010/main" val="3328390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55B6EE4-FFC9-774D-9F49-2F1BB231AA2D}"/>
              </a:ext>
            </a:extLst>
          </p:cNvPr>
          <p:cNvPicPr>
            <a:picLocks noChangeAspect="1"/>
          </p:cNvPicPr>
          <p:nvPr/>
        </p:nvPicPr>
        <p:blipFill>
          <a:blip r:embed="rId2"/>
          <a:stretch>
            <a:fillRect/>
          </a:stretch>
        </p:blipFill>
        <p:spPr>
          <a:xfrm>
            <a:off x="0" y="498947"/>
            <a:ext cx="12192000" cy="5860106"/>
          </a:xfrm>
          <a:prstGeom prst="rect">
            <a:avLst/>
          </a:prstGeom>
        </p:spPr>
      </p:pic>
      <p:pic>
        <p:nvPicPr>
          <p:cNvPr id="5" name="Picture 4">
            <a:extLst>
              <a:ext uri="{FF2B5EF4-FFF2-40B4-BE49-F238E27FC236}">
                <a16:creationId xmlns:a16="http://schemas.microsoft.com/office/drawing/2014/main" id="{76DEC477-4E92-A24D-B7D8-47F8843A8A0F}"/>
              </a:ext>
            </a:extLst>
          </p:cNvPr>
          <p:cNvPicPr>
            <a:picLocks noChangeAspect="1"/>
          </p:cNvPicPr>
          <p:nvPr/>
        </p:nvPicPr>
        <p:blipFill>
          <a:blip r:embed="rId3"/>
          <a:stretch>
            <a:fillRect/>
          </a:stretch>
        </p:blipFill>
        <p:spPr>
          <a:xfrm>
            <a:off x="8064500" y="2768600"/>
            <a:ext cx="4127500" cy="1930400"/>
          </a:xfrm>
          <a:prstGeom prst="rect">
            <a:avLst/>
          </a:prstGeom>
        </p:spPr>
      </p:pic>
    </p:spTree>
    <p:extLst>
      <p:ext uri="{BB962C8B-B14F-4D97-AF65-F5344CB8AC3E}">
        <p14:creationId xmlns:p14="http://schemas.microsoft.com/office/powerpoint/2010/main" val="3956798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305838C-A3B2-E242-8A9D-C332CA2A592B}"/>
              </a:ext>
            </a:extLst>
          </p:cNvPr>
          <p:cNvPicPr>
            <a:picLocks noChangeAspect="1"/>
          </p:cNvPicPr>
          <p:nvPr/>
        </p:nvPicPr>
        <p:blipFill>
          <a:blip r:embed="rId2"/>
          <a:stretch>
            <a:fillRect/>
          </a:stretch>
        </p:blipFill>
        <p:spPr>
          <a:xfrm>
            <a:off x="0" y="498947"/>
            <a:ext cx="12192000" cy="5860106"/>
          </a:xfrm>
          <a:prstGeom prst="rect">
            <a:avLst/>
          </a:prstGeom>
        </p:spPr>
      </p:pic>
    </p:spTree>
    <p:extLst>
      <p:ext uri="{BB962C8B-B14F-4D97-AF65-F5344CB8AC3E}">
        <p14:creationId xmlns:p14="http://schemas.microsoft.com/office/powerpoint/2010/main" val="285352019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D9E3F9-961F-7848-ABC7-5D6529DA247D}"/>
              </a:ext>
            </a:extLst>
          </p:cNvPr>
          <p:cNvPicPr>
            <a:picLocks noChangeAspect="1"/>
          </p:cNvPicPr>
          <p:nvPr/>
        </p:nvPicPr>
        <p:blipFill>
          <a:blip r:embed="rId2"/>
          <a:stretch>
            <a:fillRect/>
          </a:stretch>
        </p:blipFill>
        <p:spPr>
          <a:xfrm>
            <a:off x="0" y="498947"/>
            <a:ext cx="12192000" cy="5860106"/>
          </a:xfrm>
          <a:prstGeom prst="rect">
            <a:avLst/>
          </a:prstGeom>
        </p:spPr>
      </p:pic>
      <p:pic>
        <p:nvPicPr>
          <p:cNvPr id="5" name="Picture 4">
            <a:extLst>
              <a:ext uri="{FF2B5EF4-FFF2-40B4-BE49-F238E27FC236}">
                <a16:creationId xmlns:a16="http://schemas.microsoft.com/office/drawing/2014/main" id="{5AE25C6E-E6A9-1A47-81F0-F158F9E6C37A}"/>
              </a:ext>
            </a:extLst>
          </p:cNvPr>
          <p:cNvPicPr>
            <a:picLocks noChangeAspect="1"/>
          </p:cNvPicPr>
          <p:nvPr/>
        </p:nvPicPr>
        <p:blipFill>
          <a:blip r:embed="rId3"/>
          <a:stretch>
            <a:fillRect/>
          </a:stretch>
        </p:blipFill>
        <p:spPr>
          <a:xfrm>
            <a:off x="7924800" y="1612900"/>
            <a:ext cx="4267200" cy="5245100"/>
          </a:xfrm>
          <a:prstGeom prst="rect">
            <a:avLst/>
          </a:prstGeom>
        </p:spPr>
      </p:pic>
    </p:spTree>
    <p:extLst>
      <p:ext uri="{BB962C8B-B14F-4D97-AF65-F5344CB8AC3E}">
        <p14:creationId xmlns:p14="http://schemas.microsoft.com/office/powerpoint/2010/main" val="5040084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88F6E9-0D8D-7044-9AEC-C4086CC29ADD}"/>
              </a:ext>
            </a:extLst>
          </p:cNvPr>
          <p:cNvPicPr>
            <a:picLocks noChangeAspect="1"/>
          </p:cNvPicPr>
          <p:nvPr/>
        </p:nvPicPr>
        <p:blipFill>
          <a:blip r:embed="rId2"/>
          <a:stretch>
            <a:fillRect/>
          </a:stretch>
        </p:blipFill>
        <p:spPr>
          <a:xfrm>
            <a:off x="0" y="498947"/>
            <a:ext cx="12192000" cy="5860106"/>
          </a:xfrm>
          <a:prstGeom prst="rect">
            <a:avLst/>
          </a:prstGeom>
        </p:spPr>
      </p:pic>
    </p:spTree>
    <p:extLst>
      <p:ext uri="{BB962C8B-B14F-4D97-AF65-F5344CB8AC3E}">
        <p14:creationId xmlns:p14="http://schemas.microsoft.com/office/powerpoint/2010/main" val="24526826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07EE7A-A64F-5041-B1F6-F6F8491F06E1}"/>
              </a:ext>
            </a:extLst>
          </p:cNvPr>
          <p:cNvPicPr>
            <a:picLocks noChangeAspect="1"/>
          </p:cNvPicPr>
          <p:nvPr/>
        </p:nvPicPr>
        <p:blipFill>
          <a:blip r:embed="rId2"/>
          <a:stretch>
            <a:fillRect/>
          </a:stretch>
        </p:blipFill>
        <p:spPr>
          <a:xfrm>
            <a:off x="0" y="498947"/>
            <a:ext cx="12192000" cy="5860106"/>
          </a:xfrm>
          <a:prstGeom prst="rect">
            <a:avLst/>
          </a:prstGeom>
        </p:spPr>
      </p:pic>
      <p:pic>
        <p:nvPicPr>
          <p:cNvPr id="7" name="Picture 6">
            <a:extLst>
              <a:ext uri="{FF2B5EF4-FFF2-40B4-BE49-F238E27FC236}">
                <a16:creationId xmlns:a16="http://schemas.microsoft.com/office/drawing/2014/main" id="{641B3D8D-503B-5745-8C4B-8403F9AADBE6}"/>
              </a:ext>
            </a:extLst>
          </p:cNvPr>
          <p:cNvPicPr>
            <a:picLocks noChangeAspect="1"/>
          </p:cNvPicPr>
          <p:nvPr/>
        </p:nvPicPr>
        <p:blipFill>
          <a:blip r:embed="rId3"/>
          <a:stretch>
            <a:fillRect/>
          </a:stretch>
        </p:blipFill>
        <p:spPr>
          <a:xfrm>
            <a:off x="7874000" y="1536700"/>
            <a:ext cx="4318000" cy="5321300"/>
          </a:xfrm>
          <a:prstGeom prst="rect">
            <a:avLst/>
          </a:prstGeom>
        </p:spPr>
      </p:pic>
    </p:spTree>
    <p:extLst>
      <p:ext uri="{BB962C8B-B14F-4D97-AF65-F5344CB8AC3E}">
        <p14:creationId xmlns:p14="http://schemas.microsoft.com/office/powerpoint/2010/main" val="160365153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D76EDC-2FF3-004B-9BF9-3209B9E29AF3}"/>
              </a:ext>
            </a:extLst>
          </p:cNvPr>
          <p:cNvPicPr>
            <a:picLocks noChangeAspect="1"/>
          </p:cNvPicPr>
          <p:nvPr/>
        </p:nvPicPr>
        <p:blipFill>
          <a:blip r:embed="rId2"/>
          <a:stretch>
            <a:fillRect/>
          </a:stretch>
        </p:blipFill>
        <p:spPr>
          <a:xfrm>
            <a:off x="0" y="498947"/>
            <a:ext cx="12192000" cy="5860106"/>
          </a:xfrm>
          <a:prstGeom prst="rect">
            <a:avLst/>
          </a:prstGeom>
        </p:spPr>
      </p:pic>
    </p:spTree>
    <p:extLst>
      <p:ext uri="{BB962C8B-B14F-4D97-AF65-F5344CB8AC3E}">
        <p14:creationId xmlns:p14="http://schemas.microsoft.com/office/powerpoint/2010/main" val="179354505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35D4A0-A2F7-2A4B-9B89-6A2EC0B0F946}"/>
              </a:ext>
            </a:extLst>
          </p:cNvPr>
          <p:cNvPicPr>
            <a:picLocks noChangeAspect="1"/>
          </p:cNvPicPr>
          <p:nvPr/>
        </p:nvPicPr>
        <p:blipFill>
          <a:blip r:embed="rId2"/>
          <a:stretch>
            <a:fillRect/>
          </a:stretch>
        </p:blipFill>
        <p:spPr>
          <a:xfrm>
            <a:off x="0" y="498947"/>
            <a:ext cx="12192000" cy="5860106"/>
          </a:xfrm>
          <a:prstGeom prst="rect">
            <a:avLst/>
          </a:prstGeom>
        </p:spPr>
      </p:pic>
      <p:pic>
        <p:nvPicPr>
          <p:cNvPr id="5" name="Picture 4">
            <a:extLst>
              <a:ext uri="{FF2B5EF4-FFF2-40B4-BE49-F238E27FC236}">
                <a16:creationId xmlns:a16="http://schemas.microsoft.com/office/drawing/2014/main" id="{87D21C12-0229-C846-9605-204EF4733C31}"/>
              </a:ext>
            </a:extLst>
          </p:cNvPr>
          <p:cNvPicPr>
            <a:picLocks noChangeAspect="1"/>
          </p:cNvPicPr>
          <p:nvPr/>
        </p:nvPicPr>
        <p:blipFill>
          <a:blip r:embed="rId3"/>
          <a:stretch>
            <a:fillRect/>
          </a:stretch>
        </p:blipFill>
        <p:spPr>
          <a:xfrm>
            <a:off x="8089900" y="1797050"/>
            <a:ext cx="4102100" cy="2273300"/>
          </a:xfrm>
          <a:prstGeom prst="rect">
            <a:avLst/>
          </a:prstGeom>
        </p:spPr>
      </p:pic>
    </p:spTree>
    <p:extLst>
      <p:ext uri="{BB962C8B-B14F-4D97-AF65-F5344CB8AC3E}">
        <p14:creationId xmlns:p14="http://schemas.microsoft.com/office/powerpoint/2010/main" val="143110506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D7D4-54F7-0761-B3EB-F4BE130E6481}"/>
              </a:ext>
            </a:extLst>
          </p:cNvPr>
          <p:cNvSpPr>
            <a:spLocks noGrp="1"/>
          </p:cNvSpPr>
          <p:nvPr>
            <p:ph type="title"/>
          </p:nvPr>
        </p:nvSpPr>
        <p:spPr>
          <a:xfrm>
            <a:off x="566737" y="200025"/>
            <a:ext cx="1376363" cy="1325563"/>
          </a:xfrm>
        </p:spPr>
        <p:txBody>
          <a:bodyPr/>
          <a:lstStyle/>
          <a:p>
            <a:r>
              <a:rPr lang="en-US" dirty="0"/>
              <a:t>Task</a:t>
            </a:r>
          </a:p>
        </p:txBody>
      </p:sp>
      <p:graphicFrame>
        <p:nvGraphicFramePr>
          <p:cNvPr id="5" name="Content Placeholder 2">
            <a:extLst>
              <a:ext uri="{FF2B5EF4-FFF2-40B4-BE49-F238E27FC236}">
                <a16:creationId xmlns:a16="http://schemas.microsoft.com/office/drawing/2014/main" id="{1A6BC529-77FE-AB8A-CFAC-E2153A78D69C}"/>
              </a:ext>
            </a:extLst>
          </p:cNvPr>
          <p:cNvGraphicFramePr>
            <a:graphicFrameLocks noGrp="1"/>
          </p:cNvGraphicFramePr>
          <p:nvPr>
            <p:ph idx="1"/>
            <p:extLst/>
          </p:nvPr>
        </p:nvGraphicFramePr>
        <p:xfrm>
          <a:off x="838200" y="4414838"/>
          <a:ext cx="10848975" cy="2710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8C017784-A512-9240-B9FA-DB7AE6B419A4}"/>
              </a:ext>
            </a:extLst>
          </p:cNvPr>
          <p:cNvPicPr>
            <a:picLocks noChangeAspect="1"/>
          </p:cNvPicPr>
          <p:nvPr/>
        </p:nvPicPr>
        <p:blipFill>
          <a:blip r:embed="rId8"/>
          <a:stretch>
            <a:fillRect/>
          </a:stretch>
        </p:blipFill>
        <p:spPr>
          <a:xfrm>
            <a:off x="2707106" y="0"/>
            <a:ext cx="8313821" cy="4169604"/>
          </a:xfrm>
          <a:prstGeom prst="rect">
            <a:avLst/>
          </a:prstGeom>
        </p:spPr>
      </p:pic>
    </p:spTree>
    <p:extLst>
      <p:ext uri="{BB962C8B-B14F-4D97-AF65-F5344CB8AC3E}">
        <p14:creationId xmlns:p14="http://schemas.microsoft.com/office/powerpoint/2010/main" val="34672679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110AE7-1D64-D24F-AE85-B0809D19BF61}"/>
              </a:ext>
            </a:extLst>
          </p:cNvPr>
          <p:cNvSpPr txBox="1"/>
          <p:nvPr/>
        </p:nvSpPr>
        <p:spPr>
          <a:xfrm>
            <a:off x="4640580" y="4549140"/>
            <a:ext cx="2586285" cy="707886"/>
          </a:xfrm>
          <a:prstGeom prst="rect">
            <a:avLst/>
          </a:prstGeom>
          <a:noFill/>
        </p:spPr>
        <p:txBody>
          <a:bodyPr wrap="none" rtlCol="0">
            <a:spAutoFit/>
          </a:bodyPr>
          <a:lstStyle/>
          <a:p>
            <a:r>
              <a:rPr lang="en-US" sz="4000" dirty="0">
                <a:solidFill>
                  <a:schemeClr val="bg1"/>
                </a:solidFill>
                <a:latin typeface="Chalkboard SE" panose="03050602040202020205" pitchFamily="66" charset="77"/>
              </a:rPr>
              <a:t>ECAD4007</a:t>
            </a:r>
          </a:p>
        </p:txBody>
      </p:sp>
      <p:sp>
        <p:nvSpPr>
          <p:cNvPr id="7" name="TextBox 6">
            <a:extLst>
              <a:ext uri="{FF2B5EF4-FFF2-40B4-BE49-F238E27FC236}">
                <a16:creationId xmlns:a16="http://schemas.microsoft.com/office/drawing/2014/main" id="{03B77937-7322-C244-B970-203ACBA0EF34}"/>
              </a:ext>
            </a:extLst>
          </p:cNvPr>
          <p:cNvSpPr txBox="1"/>
          <p:nvPr/>
        </p:nvSpPr>
        <p:spPr>
          <a:xfrm>
            <a:off x="3757106" y="1200440"/>
            <a:ext cx="3834832" cy="707886"/>
          </a:xfrm>
          <a:prstGeom prst="rect">
            <a:avLst/>
          </a:prstGeom>
          <a:noFill/>
        </p:spPr>
        <p:txBody>
          <a:bodyPr wrap="none" rtlCol="0">
            <a:spAutoFit/>
          </a:bodyPr>
          <a:lstStyle/>
          <a:p>
            <a:r>
              <a:rPr lang="en-US" sz="4000" dirty="0">
                <a:solidFill>
                  <a:schemeClr val="bg1"/>
                </a:solidFill>
                <a:latin typeface="Chalkboard SE" panose="03050602040202020205" pitchFamily="66" charset="77"/>
              </a:rPr>
              <a:t>Children’s rights</a:t>
            </a:r>
          </a:p>
        </p:txBody>
      </p:sp>
    </p:spTree>
    <p:extLst>
      <p:ext uri="{BB962C8B-B14F-4D97-AF65-F5344CB8AC3E}">
        <p14:creationId xmlns:p14="http://schemas.microsoft.com/office/powerpoint/2010/main" val="716891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2971</TotalTime>
  <Words>920</Words>
  <Application>Microsoft Macintosh PowerPoint</Application>
  <PresentationFormat>Widescreen</PresentationFormat>
  <Paragraphs>95</Paragraphs>
  <Slides>66</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66</vt:i4>
      </vt:variant>
    </vt:vector>
  </HeadingPairs>
  <TitlesOfParts>
    <vt:vector size="76" baseType="lpstr">
      <vt:lpstr>Arial</vt:lpstr>
      <vt:lpstr>Calibri</vt:lpstr>
      <vt:lpstr>Calibri Light</vt:lpstr>
      <vt:lpstr>Chalkboard SE</vt:lpstr>
      <vt:lpstr>Google Sans</vt:lpstr>
      <vt:lpstr>inherit</vt:lpstr>
      <vt:lpstr>Roboto</vt:lpstr>
      <vt:lpstr>VAGRounded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Tom Cox</cp:lastModifiedBy>
  <cp:revision>58</cp:revision>
  <dcterms:created xsi:type="dcterms:W3CDTF">2022-09-30T19:33:00Z</dcterms:created>
  <dcterms:modified xsi:type="dcterms:W3CDTF">2025-10-15T12:24:39Z</dcterms:modified>
</cp:coreProperties>
</file>