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8B28510-30F2-B4CE-7979-2BACEAF78E6C}" v="243" dt="2022-11-16T23:36:10.23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roslav Farbar (2120452)" userId="S::2120452@student.uwtsd.ac.uk::614e84b6-7287-48d4-9311-bc8f8eb72895" providerId="AD" clId="Web-{78B28510-30F2-B4CE-7979-2BACEAF78E6C}"/>
    <pc:docChg chg="modSld">
      <pc:chgData name="Miroslav Farbar (2120452)" userId="S::2120452@student.uwtsd.ac.uk::614e84b6-7287-48d4-9311-bc8f8eb72895" providerId="AD" clId="Web-{78B28510-30F2-B4CE-7979-2BACEAF78E6C}" dt="2022-11-16T23:36:10.236" v="141" actId="20577"/>
      <pc:docMkLst>
        <pc:docMk/>
      </pc:docMkLst>
      <pc:sldChg chg="addSp modSp">
        <pc:chgData name="Miroslav Farbar (2120452)" userId="S::2120452@student.uwtsd.ac.uk::614e84b6-7287-48d4-9311-bc8f8eb72895" providerId="AD" clId="Web-{78B28510-30F2-B4CE-7979-2BACEAF78E6C}" dt="2022-11-16T23:36:10.236" v="141" actId="20577"/>
        <pc:sldMkLst>
          <pc:docMk/>
          <pc:sldMk cId="1489605024" sldId="256"/>
        </pc:sldMkLst>
        <pc:spChg chg="mod">
          <ac:chgData name="Miroslav Farbar (2120452)" userId="S::2120452@student.uwtsd.ac.uk::614e84b6-7287-48d4-9311-bc8f8eb72895" providerId="AD" clId="Web-{78B28510-30F2-B4CE-7979-2BACEAF78E6C}" dt="2022-11-16T23:29:13.276" v="32" actId="20577"/>
          <ac:spMkLst>
            <pc:docMk/>
            <pc:sldMk cId="1489605024" sldId="256"/>
            <ac:spMk id="2" creationId="{00000000-0000-0000-0000-000000000000}"/>
          </ac:spMkLst>
        </pc:spChg>
        <pc:spChg chg="add">
          <ac:chgData name="Miroslav Farbar (2120452)" userId="S::2120452@student.uwtsd.ac.uk::614e84b6-7287-48d4-9311-bc8f8eb72895" providerId="AD" clId="Web-{78B28510-30F2-B4CE-7979-2BACEAF78E6C}" dt="2022-11-16T23:28:46.836" v="0"/>
          <ac:spMkLst>
            <pc:docMk/>
            <pc:sldMk cId="1489605024" sldId="256"/>
            <ac:spMk id="3" creationId="{47EBE830-C9D9-14BA-18F9-82DBF7E53363}"/>
          </ac:spMkLst>
        </pc:spChg>
        <pc:spChg chg="add mod">
          <ac:chgData name="Miroslav Farbar (2120452)" userId="S::2120452@student.uwtsd.ac.uk::614e84b6-7287-48d4-9311-bc8f8eb72895" providerId="AD" clId="Web-{78B28510-30F2-B4CE-7979-2BACEAF78E6C}" dt="2022-11-16T23:36:10.236" v="141" actId="20577"/>
          <ac:spMkLst>
            <pc:docMk/>
            <pc:sldMk cId="1489605024" sldId="256"/>
            <ac:spMk id="4" creationId="{273A3A99-06D0-CD60-15A8-8E392B54D8D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72353" y="4543560"/>
            <a:ext cx="10993549" cy="1475013"/>
          </a:xfrm>
        </p:spPr>
        <p:txBody>
          <a:bodyPr>
            <a:normAutofit fontScale="90000"/>
          </a:bodyPr>
          <a:lstStyle/>
          <a:p>
            <a:br>
              <a:rPr lang="en-US">
                <a:solidFill>
                  <a:schemeClr val="bg1"/>
                </a:solidFill>
              </a:rPr>
            </a:br>
            <a:r>
              <a:rPr lang="en-US" b="1">
                <a:solidFill>
                  <a:schemeClr val="bg1"/>
                </a:solidFill>
              </a:rPr>
              <a:t>Module: Managing Enterprise in the 21st Century</a:t>
            </a:r>
            <a:br>
              <a:rPr lang="en-US">
                <a:solidFill>
                  <a:schemeClr val="bg1"/>
                </a:solidFill>
              </a:rPr>
            </a:br>
            <a:r>
              <a:rPr lang="en-US" b="1">
                <a:solidFill>
                  <a:schemeClr val="bg1"/>
                </a:solidFill>
              </a:rPr>
              <a:t>Module code: BMSW 4006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7EBE830-C9D9-14BA-18F9-82DBF7E53363}"/>
              </a:ext>
            </a:extLst>
          </p:cNvPr>
          <p:cNvSpPr txBox="1"/>
          <p:nvPr/>
        </p:nvSpPr>
        <p:spPr>
          <a:xfrm>
            <a:off x="6939643" y="4181103"/>
            <a:ext cx="180974" cy="3619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73A3A99-06D0-CD60-15A8-8E392B54D8DB}"/>
              </a:ext>
            </a:extLst>
          </p:cNvPr>
          <p:cNvSpPr txBox="1"/>
          <p:nvPr/>
        </p:nvSpPr>
        <p:spPr>
          <a:xfrm>
            <a:off x="804058" y="3278084"/>
            <a:ext cx="1053935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Student Name Miroslav </a:t>
            </a:r>
            <a:r>
              <a:rPr lang="en-GB" err="1"/>
              <a:t>Farbar</a:t>
            </a:r>
          </a:p>
          <a:p>
            <a:r>
              <a:rPr lang="en-GB"/>
              <a:t>Student ID 2120452</a:t>
            </a:r>
          </a:p>
          <a:p>
            <a:r>
              <a:rPr lang="en-GB"/>
              <a:t>Lecture name Dr Oluwaseun Olu Adegbite</a:t>
            </a:r>
          </a:p>
        </p:txBody>
      </p:sp>
    </p:spTree>
    <p:extLst>
      <p:ext uri="{BB962C8B-B14F-4D97-AF65-F5344CB8AC3E}">
        <p14:creationId xmlns:p14="http://schemas.microsoft.com/office/powerpoint/2010/main" val="14896050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Business/company over 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3" y="2180496"/>
            <a:ext cx="7535865" cy="3678303"/>
          </a:xfrm>
        </p:spPr>
        <p:txBody>
          <a:bodyPr>
            <a:normAutofit fontScale="92500"/>
          </a:bodyPr>
          <a:lstStyle/>
          <a:p>
            <a:pPr lvl="0" algn="just">
              <a:lnSpc>
                <a:spcPct val="200000"/>
              </a:lnSpc>
            </a:pPr>
            <a:r>
              <a:rPr lang="en-US" sz="2400"/>
              <a:t>Inter décor focuses on fulfilling the needs of the customer.</a:t>
            </a:r>
          </a:p>
          <a:p>
            <a:pPr lvl="0" algn="just">
              <a:lnSpc>
                <a:spcPct val="200000"/>
              </a:lnSpc>
            </a:pPr>
            <a:r>
              <a:rPr lang="en-US" sz="2400"/>
              <a:t>Proving high quality is one of the core objectives of the company. </a:t>
            </a:r>
          </a:p>
          <a:p>
            <a:pPr lvl="0" algn="just">
              <a:lnSpc>
                <a:spcPct val="200000"/>
              </a:lnSpc>
            </a:pPr>
            <a:r>
              <a:rPr lang="en-US" sz="2400"/>
              <a:t>The company focuses on the use of advanced technology. </a:t>
            </a:r>
          </a:p>
          <a:p>
            <a:pPr algn="just">
              <a:lnSpc>
                <a:spcPct val="200000"/>
              </a:lnSpc>
            </a:pPr>
            <a:endParaRPr lang="en-US" sz="2400"/>
          </a:p>
        </p:txBody>
      </p:sp>
      <p:pic>
        <p:nvPicPr>
          <p:cNvPr id="1026" name="Picture 2" descr="20 Interior Design Companies Employees Love Working For | Architectural  Diges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7058" y="2774656"/>
            <a:ext cx="3915066" cy="248998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74988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Product and services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 algn="just">
              <a:lnSpc>
                <a:spcPct val="150000"/>
              </a:lnSpc>
            </a:pPr>
            <a:r>
              <a:rPr lang="en-US" sz="2800"/>
              <a:t>The application will use augmented reality technology.</a:t>
            </a:r>
          </a:p>
          <a:p>
            <a:pPr lvl="0" algn="just">
              <a:lnSpc>
                <a:spcPct val="150000"/>
              </a:lnSpc>
            </a:pPr>
            <a:r>
              <a:rPr lang="en-US" sz="2800"/>
              <a:t>Through the app, a 3D image of the furniture in the desired place will be displayed. </a:t>
            </a:r>
          </a:p>
          <a:p>
            <a:pPr lvl="0" algn="just">
              <a:lnSpc>
                <a:spcPct val="150000"/>
              </a:lnSpc>
            </a:pPr>
            <a:r>
              <a:rPr lang="en-US" sz="2800"/>
              <a:t>With the application, users can insert 3D models into virtual spaces that can be viewed from all angles. </a:t>
            </a:r>
          </a:p>
          <a:p>
            <a:pPr algn="just">
              <a:lnSpc>
                <a:spcPct val="150000"/>
              </a:lnSpc>
            </a:pPr>
            <a:endParaRPr lang="en-US" sz="2800"/>
          </a:p>
        </p:txBody>
      </p:sp>
    </p:spTree>
    <p:extLst>
      <p:ext uri="{BB962C8B-B14F-4D97-AF65-F5344CB8AC3E}">
        <p14:creationId xmlns:p14="http://schemas.microsoft.com/office/powerpoint/2010/main" val="6719121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Market audit: </a:t>
            </a:r>
            <a:r>
              <a:rPr lang="en-US" err="1"/>
              <a:t>swot</a:t>
            </a:r>
            <a:r>
              <a:rPr lang="en-US"/>
              <a:t> analysis 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6195233"/>
              </p:ext>
            </p:extLst>
          </p:nvPr>
        </p:nvGraphicFramePr>
        <p:xfrm>
          <a:off x="1298917" y="2433833"/>
          <a:ext cx="9594166" cy="3528060"/>
        </p:xfrm>
        <a:graphic>
          <a:graphicData uri="http://schemas.openxmlformats.org/drawingml/2006/table">
            <a:tbl>
              <a:tblPr firstRow="1" firstCol="1" bandRow="1">
                <a:tableStyleId>{9DCAF9ED-07DC-4A11-8D7F-57B35C25682E}</a:tableStyleId>
              </a:tblPr>
              <a:tblGrid>
                <a:gridCol w="479708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79708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b="1">
                          <a:effectLst/>
                        </a:rPr>
                        <a:t>Strengths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b="1">
                          <a:effectLst/>
                        </a:rPr>
                        <a:t>Weaknesses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Calibri" panose="020F0502020204030204" pitchFamily="34" charset="0"/>
                        <a:buChar char="-"/>
                      </a:pPr>
                      <a:r>
                        <a:rPr lang="en-US" sz="1800" b="0">
                          <a:effectLst/>
                        </a:rPr>
                        <a:t>Intense knowledge related to interior designing</a:t>
                      </a:r>
                      <a:endParaRPr lang="en-US" sz="1600" b="0">
                        <a:effectLst/>
                      </a:endParaRPr>
                    </a:p>
                    <a:p>
                      <a:pPr marL="342900" marR="0" lvl="0" indent="-3429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Calibri" panose="020F0502020204030204" pitchFamily="34" charset="0"/>
                        <a:buChar char="-"/>
                      </a:pPr>
                      <a:r>
                        <a:rPr lang="en-US" sz="1800" b="0">
                          <a:effectLst/>
                        </a:rPr>
                        <a:t>Use of advanced technology</a:t>
                      </a:r>
                      <a:endParaRPr lang="en-US" sz="1600" b="0">
                        <a:effectLst/>
                      </a:endParaRPr>
                    </a:p>
                    <a:p>
                      <a:pPr marL="342900" marR="0" lvl="0" indent="-3429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Calibri" panose="020F0502020204030204" pitchFamily="34" charset="0"/>
                        <a:buChar char="-"/>
                      </a:pPr>
                      <a:r>
                        <a:rPr lang="en-US" sz="1800" b="0">
                          <a:effectLst/>
                        </a:rPr>
                        <a:t>Saves time and money</a:t>
                      </a:r>
                      <a:endParaRPr lang="en-US" sz="1600" b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Calibri" panose="020F0502020204030204" pitchFamily="34" charset="0"/>
                        <a:buChar char="-"/>
                      </a:pPr>
                      <a:r>
                        <a:rPr lang="en-US" sz="1800">
                          <a:effectLst/>
                        </a:rPr>
                        <a:t>Lack of experience in the market</a:t>
                      </a:r>
                      <a:endParaRPr lang="en-US" sz="1600">
                        <a:effectLst/>
                      </a:endParaRPr>
                    </a:p>
                    <a:p>
                      <a:pPr marL="342900" marR="0" lvl="0" indent="-3429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Calibri" panose="020F0502020204030204" pitchFamily="34" charset="0"/>
                        <a:buChar char="-"/>
                      </a:pPr>
                      <a:r>
                        <a:rPr lang="en-US" sz="1800">
                          <a:effectLst/>
                        </a:rPr>
                        <a:t>Limited market share</a:t>
                      </a:r>
                      <a:endParaRPr lang="en-US" sz="1600">
                        <a:effectLst/>
                      </a:endParaRPr>
                    </a:p>
                    <a:p>
                      <a:pPr marL="342900" marR="0" lvl="0" indent="-3429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Calibri" panose="020F0502020204030204" pitchFamily="34" charset="0"/>
                        <a:buChar char="-"/>
                      </a:pPr>
                      <a:r>
                        <a:rPr lang="en-US" sz="1800">
                          <a:effectLst/>
                        </a:rPr>
                        <a:t>Financial constraint</a:t>
                      </a:r>
                      <a:endParaRPr lang="en-US" sz="1600">
                        <a:effectLst/>
                      </a:endParaRPr>
                    </a:p>
                    <a:p>
                      <a:pPr marL="342900" marR="0" lvl="0" indent="-3429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Calibri" panose="020F0502020204030204" pitchFamily="34" charset="0"/>
                        <a:buChar char="-"/>
                      </a:pPr>
                      <a:r>
                        <a:rPr lang="en-US" sz="1800">
                          <a:effectLst/>
                        </a:rPr>
                        <a:t>Currently available for mobile phones only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Opportunities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b="1">
                          <a:effectLst/>
                        </a:rPr>
                        <a:t>Threats </a:t>
                      </a:r>
                      <a:endParaRPr lang="en-US" sz="16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Calibri" panose="020F0502020204030204" pitchFamily="34" charset="0"/>
                        <a:buChar char="-"/>
                      </a:pPr>
                      <a:r>
                        <a:rPr lang="en-US" sz="1800" b="0">
                          <a:effectLst/>
                        </a:rPr>
                        <a:t>Emphasis on providing other services</a:t>
                      </a:r>
                      <a:endParaRPr lang="en-US" sz="1600" b="0">
                        <a:effectLst/>
                      </a:endParaRPr>
                    </a:p>
                    <a:p>
                      <a:pPr marL="342900" marR="0" lvl="0" indent="-3429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Calibri" panose="020F0502020204030204" pitchFamily="34" charset="0"/>
                        <a:buChar char="-"/>
                      </a:pPr>
                      <a:r>
                        <a:rPr lang="en-US" sz="1800" b="0">
                          <a:effectLst/>
                        </a:rPr>
                        <a:t>Develop applications for laptops and computers as well</a:t>
                      </a:r>
                      <a:endParaRPr lang="en-US" sz="1600" b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Calibri" panose="020F0502020204030204" pitchFamily="34" charset="0"/>
                        <a:buChar char="-"/>
                      </a:pPr>
                      <a:r>
                        <a:rPr lang="en-US" sz="1800">
                          <a:effectLst/>
                        </a:rPr>
                        <a:t>Intense competition</a:t>
                      </a:r>
                      <a:endParaRPr lang="en-US" sz="1600">
                        <a:effectLst/>
                      </a:endParaRPr>
                    </a:p>
                    <a:p>
                      <a:pPr marL="342900" marR="0" lvl="0" indent="-3429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Calibri" panose="020F0502020204030204" pitchFamily="34" charset="0"/>
                        <a:buChar char="-"/>
                      </a:pPr>
                      <a:r>
                        <a:rPr lang="en-US" sz="1800">
                          <a:effectLst/>
                        </a:rPr>
                        <a:t>High risk of security</a:t>
                      </a:r>
                      <a:endParaRPr lang="en-US" sz="1600">
                        <a:effectLst/>
                      </a:endParaRPr>
                    </a:p>
                    <a:p>
                      <a:pPr marL="342900" marR="0" lvl="0" indent="-3429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Calibri" panose="020F0502020204030204" pitchFamily="34" charset="0"/>
                        <a:buChar char="-"/>
                      </a:pPr>
                      <a:r>
                        <a:rPr lang="en-US" sz="1800">
                          <a:effectLst/>
                        </a:rPr>
                        <a:t>The threat of bugs and application crashing 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644248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Market audit: pest analysis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0616007"/>
              </p:ext>
            </p:extLst>
          </p:nvPr>
        </p:nvGraphicFramePr>
        <p:xfrm>
          <a:off x="1402976" y="1945248"/>
          <a:ext cx="9386047" cy="4344164"/>
        </p:xfrm>
        <a:graphic>
          <a:graphicData uri="http://schemas.openxmlformats.org/drawingml/2006/table">
            <a:tbl>
              <a:tblPr firstRow="1" firstCol="1" bandRow="1">
                <a:tableStyleId>{9DCAF9ED-07DC-4A11-8D7F-57B35C25682E}</a:tableStyleId>
              </a:tblPr>
              <a:tblGrid>
                <a:gridCol w="243434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95169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39107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chemeClr val="tx1"/>
                          </a:solidFill>
                          <a:effectLst/>
                        </a:rPr>
                        <a:t>Political factors</a:t>
                      </a:r>
                      <a:endParaRPr lang="en-US" sz="14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55" marR="41955" marT="0" marB="0"/>
                </a:tc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Calibri" panose="020F0502020204030204" pitchFamily="34" charset="0"/>
                        <a:buChar char="-"/>
                      </a:pPr>
                      <a:r>
                        <a:rPr lang="en-US" sz="1400" b="0">
                          <a:solidFill>
                            <a:schemeClr val="tx1"/>
                          </a:solidFill>
                          <a:effectLst/>
                        </a:rPr>
                        <a:t>The United Kingdom has a stable political environment.</a:t>
                      </a:r>
                    </a:p>
                    <a:p>
                      <a:pPr marL="342900" marR="0" lvl="0" indent="-3429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Calibri" panose="020F0502020204030204" pitchFamily="34" charset="0"/>
                        <a:buChar char="-"/>
                      </a:pPr>
                      <a:r>
                        <a:rPr lang="en-US" sz="1400" b="0">
                          <a:solidFill>
                            <a:schemeClr val="tx1"/>
                          </a:solidFill>
                          <a:effectLst/>
                        </a:rPr>
                        <a:t>Government support helps businesses to grow (Gaber and Fisher, 2022).</a:t>
                      </a:r>
                    </a:p>
                    <a:p>
                      <a:pPr marL="342900" marR="0" lvl="0" indent="-3429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Calibri" panose="020F0502020204030204" pitchFamily="34" charset="0"/>
                        <a:buChar char="-"/>
                      </a:pPr>
                      <a:r>
                        <a:rPr lang="en-US" sz="1400" b="0">
                          <a:solidFill>
                            <a:schemeClr val="tx1"/>
                          </a:solidFill>
                          <a:effectLst/>
                        </a:rPr>
                        <a:t>Changes in government regulation related to the use of technology can affect the business.</a:t>
                      </a:r>
                      <a:endParaRPr lang="en-US" sz="1400" b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55" marR="41955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06929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Economic factors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55" marR="41955" marT="0" marB="0"/>
                </a:tc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Calibri" panose="020F0502020204030204" pitchFamily="34" charset="0"/>
                        <a:buChar char="-"/>
                      </a:pPr>
                      <a:r>
                        <a:rPr lang="en-US" sz="1400">
                          <a:effectLst/>
                        </a:rPr>
                        <a:t>The United Kingdom is referred to as the 6</a:t>
                      </a:r>
                      <a:r>
                        <a:rPr lang="en-US" sz="1400" baseline="30000">
                          <a:effectLst/>
                        </a:rPr>
                        <a:t>th</a:t>
                      </a:r>
                      <a:r>
                        <a:rPr lang="en-US" sz="1400">
                          <a:effectLst/>
                        </a:rPr>
                        <a:t> largest economy.</a:t>
                      </a:r>
                    </a:p>
                    <a:p>
                      <a:pPr marL="342900" marR="0" lvl="0" indent="-3429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Calibri" panose="020F0502020204030204" pitchFamily="34" charset="0"/>
                        <a:buChar char="-"/>
                      </a:pPr>
                      <a:r>
                        <a:rPr lang="en-US" sz="1400">
                          <a:effectLst/>
                        </a:rPr>
                        <a:t>As of 2021, the GDP of the UK was USD 3.187 trillion (Aum, Lee. and Shin 2021).  </a:t>
                      </a:r>
                    </a:p>
                    <a:p>
                      <a:pPr marL="342900" marR="0" lvl="0" indent="-3429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Calibri" panose="020F0502020204030204" pitchFamily="34" charset="0"/>
                        <a:buChar char="-"/>
                      </a:pPr>
                      <a:r>
                        <a:rPr lang="en-US" sz="1400">
                          <a:effectLst/>
                        </a:rPr>
                        <a:t>The popular destination of FDI.</a:t>
                      </a:r>
                    </a:p>
                    <a:p>
                      <a:pPr marL="342900" marR="0" lvl="0" indent="-3429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Calibri" panose="020F0502020204030204" pitchFamily="34" charset="0"/>
                        <a:buChar char="-"/>
                      </a:pPr>
                      <a:r>
                        <a:rPr lang="en-US" sz="1400">
                          <a:effectLst/>
                        </a:rPr>
                        <a:t>The revenue of interior designing is projected to grow at a CAGR of 1.3%. 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55" marR="41955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39107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Social factors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55" marR="41955" marT="0" marB="0"/>
                </a:tc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Calibri" panose="020F0502020204030204" pitchFamily="34" charset="0"/>
                        <a:buChar char="-"/>
                      </a:pPr>
                      <a:r>
                        <a:rPr lang="en-US" sz="1400">
                          <a:effectLst/>
                        </a:rPr>
                        <a:t>Interior designing activities in the UK have experienced significant growth.</a:t>
                      </a:r>
                    </a:p>
                    <a:p>
                      <a:pPr marL="342900" marR="0" lvl="0" indent="-3429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Calibri" panose="020F0502020204030204" pitchFamily="34" charset="0"/>
                        <a:buChar char="-"/>
                      </a:pPr>
                      <a:r>
                        <a:rPr lang="en-US" sz="1400">
                          <a:effectLst/>
                        </a:rPr>
                        <a:t>The use of technology is common among people for daily chores.</a:t>
                      </a:r>
                    </a:p>
                    <a:p>
                      <a:pPr marL="342900" marR="0" lvl="0" indent="-3429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Calibri" panose="020F0502020204030204" pitchFamily="34" charset="0"/>
                        <a:buChar char="-"/>
                      </a:pPr>
                      <a:r>
                        <a:rPr lang="en-US" sz="1400">
                          <a:effectLst/>
                        </a:rPr>
                        <a:t>People are shifting towards more convenient base shopping.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55" marR="41955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39107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Technological factors 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55" marR="41955" marT="0" marB="0"/>
                </a:tc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Calibri" panose="020F0502020204030204" pitchFamily="34" charset="0"/>
                        <a:buChar char="-"/>
                      </a:pPr>
                      <a:r>
                        <a:rPr lang="en-US" sz="1400">
                          <a:effectLst/>
                        </a:rPr>
                        <a:t>There is a steady increase in the adoption of advanced technologies for businesses. </a:t>
                      </a:r>
                    </a:p>
                    <a:p>
                      <a:pPr marL="342900" marR="0" lvl="0" indent="-3429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Calibri" panose="020F0502020204030204" pitchFamily="34" charset="0"/>
                        <a:buChar char="-"/>
                      </a:pPr>
                      <a:r>
                        <a:rPr lang="en-US" sz="1400">
                          <a:effectLst/>
                        </a:rPr>
                        <a:t>The technology sector is among the major contributor to GDP.</a:t>
                      </a:r>
                    </a:p>
                    <a:p>
                      <a:pPr marL="342900" marR="0" lvl="0" indent="-34290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Calibri" panose="020F0502020204030204" pitchFamily="34" charset="0"/>
                        <a:buChar char="-"/>
                      </a:pPr>
                      <a:r>
                        <a:rPr lang="en-US" sz="1400">
                          <a:effectLst/>
                        </a:rPr>
                        <a:t>The adoption of technologies like augmented reality helps businesses grow. 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55" marR="41955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783089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Target market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3" y="2180496"/>
            <a:ext cx="6155784" cy="3678303"/>
          </a:xfrm>
        </p:spPr>
        <p:txBody>
          <a:bodyPr/>
          <a:lstStyle/>
          <a:p>
            <a:pPr lvl="0"/>
            <a:r>
              <a:rPr lang="en-US" sz="2800"/>
              <a:t>Age: 25 years – 45 years</a:t>
            </a:r>
          </a:p>
          <a:p>
            <a:pPr lvl="0"/>
            <a:r>
              <a:rPr lang="en-US" sz="2800"/>
              <a:t>People working in corporate culture</a:t>
            </a:r>
          </a:p>
          <a:p>
            <a:pPr lvl="0"/>
            <a:r>
              <a:rPr lang="en-US" sz="2800"/>
              <a:t>Does not have time for shopping</a:t>
            </a:r>
          </a:p>
          <a:p>
            <a:pPr lvl="0"/>
            <a:r>
              <a:rPr lang="en-US" sz="2800"/>
              <a:t>Seeks for convenience</a:t>
            </a:r>
          </a:p>
          <a:p>
            <a:pPr lvl="0"/>
            <a:r>
              <a:rPr lang="en-US" sz="2800"/>
              <a:t>Small interior designing companies </a:t>
            </a:r>
          </a:p>
          <a:p>
            <a:pPr marL="0" indent="0">
              <a:buNone/>
            </a:pPr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36978" y="2283759"/>
            <a:ext cx="4562475" cy="31242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0084865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Market plan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7892425"/>
              </p:ext>
            </p:extLst>
          </p:nvPr>
        </p:nvGraphicFramePr>
        <p:xfrm>
          <a:off x="1618129" y="2846761"/>
          <a:ext cx="8955741" cy="3005836"/>
        </p:xfrm>
        <a:graphic>
          <a:graphicData uri="http://schemas.openxmlformats.org/drawingml/2006/table">
            <a:tbl>
              <a:tblPr firstRow="1" firstCol="1" bandRow="1">
                <a:tableStyleId>{9DCAF9ED-07DC-4A11-8D7F-57B35C25682E}</a:tableStyleId>
              </a:tblPr>
              <a:tblGrid>
                <a:gridCol w="301238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94335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Product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The app will provide a 3D representation of the furniture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Price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Value-based pricing will be adopted, with an annual fee of $120 will be charged.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Place 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The application will be available for iOS and Android users.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Promotion 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Social media platforms will be used </a:t>
                      </a:r>
                      <a:endParaRPr lang="en-US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953416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3" y="2180496"/>
            <a:ext cx="5416196" cy="3678303"/>
          </a:xfrm>
        </p:spPr>
        <p:txBody>
          <a:bodyPr/>
          <a:lstStyle/>
          <a:p>
            <a:pPr marL="0" indent="0">
              <a:buNone/>
            </a:pPr>
            <a:r>
              <a:rPr lang="en-US" sz="2000"/>
              <a:t>The management team for the business includes </a:t>
            </a:r>
          </a:p>
          <a:p>
            <a:pPr lvl="0"/>
            <a:r>
              <a:rPr lang="en-US" sz="2000"/>
              <a:t>UI/UX developer</a:t>
            </a:r>
          </a:p>
          <a:p>
            <a:pPr lvl="0"/>
            <a:r>
              <a:rPr lang="en-US" sz="2000"/>
              <a:t>Project manager</a:t>
            </a:r>
          </a:p>
          <a:p>
            <a:pPr lvl="0"/>
            <a:r>
              <a:rPr lang="en-US" sz="2000"/>
              <a:t>Developer</a:t>
            </a:r>
          </a:p>
          <a:p>
            <a:pPr lvl="0"/>
            <a:r>
              <a:rPr lang="en-US" sz="2000"/>
              <a:t>Quality assurance engineer</a:t>
            </a:r>
          </a:p>
          <a:p>
            <a:pPr lvl="0"/>
            <a:r>
              <a:rPr lang="en-US" sz="2000"/>
              <a:t>Marketing Manager </a:t>
            </a:r>
          </a:p>
          <a:p>
            <a:endParaRPr lang="en-US"/>
          </a:p>
        </p:txBody>
      </p:sp>
      <p:pic>
        <p:nvPicPr>
          <p:cNvPr id="4" name="Picture 3"/>
          <p:cNvPicPr/>
          <p:nvPr/>
        </p:nvPicPr>
        <p:blipFill>
          <a:blip r:embed="rId2"/>
          <a:stretch>
            <a:fillRect/>
          </a:stretch>
        </p:blipFill>
        <p:spPr>
          <a:xfrm>
            <a:off x="5580529" y="2867121"/>
            <a:ext cx="6030279" cy="283443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8434106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Financial plan: cost break up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397925"/>
              </p:ext>
            </p:extLst>
          </p:nvPr>
        </p:nvGraphicFramePr>
        <p:xfrm>
          <a:off x="814668" y="2935512"/>
          <a:ext cx="3543300" cy="2692530"/>
        </p:xfrm>
        <a:graphic>
          <a:graphicData uri="http://schemas.openxmlformats.org/drawingml/2006/table">
            <a:tbl>
              <a:tblPr firstRow="1" firstCol="1" bandRow="1">
                <a:tableStyleId>{9DCAF9ED-07DC-4A11-8D7F-57B35C25682E}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113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0002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u="sng">
                          <a:effectLst/>
                        </a:rPr>
                        <a:t> 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in £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Software and Web Development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10,000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License fee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2,000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Marketing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6,000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Other Equipment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2,000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Total Capital Requirements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20,000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1358174"/>
              </p:ext>
            </p:extLst>
          </p:nvPr>
        </p:nvGraphicFramePr>
        <p:xfrm>
          <a:off x="4545107" y="1863058"/>
          <a:ext cx="7207624" cy="4827341"/>
        </p:xfrm>
        <a:graphic>
          <a:graphicData uri="http://schemas.openxmlformats.org/drawingml/2006/table">
            <a:tbl>
              <a:tblPr firstRow="1" firstCol="1" bandRow="1">
                <a:tableStyleId>{9DCAF9ED-07DC-4A11-8D7F-57B35C25682E}</a:tableStyleId>
              </a:tblPr>
              <a:tblGrid>
                <a:gridCol w="180190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0190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0190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0190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2405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Marketing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Duration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Total Cost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US" sz="14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405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Print Marketing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Quarterly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6,000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US" sz="14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405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Social Media and Related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Monthly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4,800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Total Annual Salary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405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10,800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36,000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2405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US" sz="14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US" sz="14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US" sz="14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37,440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2405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Staff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Total Staff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Monthly Salary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44,928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2405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CEO (Self)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1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3000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29,952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2405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Finance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1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3120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148,320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2405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Marketing &amp; Sales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1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3744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US" sz="14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2405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Driver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1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2496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US" sz="14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2405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US" sz="14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6337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US" sz="14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US" sz="14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US" sz="14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US" sz="14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2405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Maintenance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Monthly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Total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US" sz="14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24058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Fueling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300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14400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US" sz="14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24058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Utilities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500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6,000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US" sz="14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24058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20,400</a:t>
                      </a:r>
                      <a:endParaRPr lang="en-US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US" sz="14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5" marR="56015" marT="0" marB="0" anchor="b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351387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Income statement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4616" y="2071967"/>
            <a:ext cx="8276243" cy="4449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77583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Sales projection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6069733"/>
              </p:ext>
            </p:extLst>
          </p:nvPr>
        </p:nvGraphicFramePr>
        <p:xfrm>
          <a:off x="1035134" y="2335214"/>
          <a:ext cx="10121732" cy="3524248"/>
        </p:xfrm>
        <a:graphic>
          <a:graphicData uri="http://schemas.openxmlformats.org/drawingml/2006/table">
            <a:tbl>
              <a:tblPr firstRow="1" firstCol="1" bandRow="1">
                <a:tableStyleId>{9DCAF9ED-07DC-4A11-8D7F-57B35C25682E}</a:tableStyleId>
              </a:tblPr>
              <a:tblGrid>
                <a:gridCol w="253043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3043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3043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53043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5173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Month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933" marR="62933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Total app downloads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933" marR="62933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Sales in £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933" marR="62933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% of Total Sales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933" marR="62933" marT="0" marB="0" anchor="b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51732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January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933" marR="62933" marT="0" marB="0" anchor="b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                        344.08 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933" marR="62933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21,505 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933" marR="62933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4%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933" marR="62933" marT="0" marB="0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51732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February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933" marR="62933" marT="0" marB="0" anchor="b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                             344 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933" marR="62933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21,505 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933" marR="62933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4%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933" marR="62933" marT="0" marB="0" anchor="b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51732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March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933" marR="62933" marT="0" marB="0" anchor="b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                             430 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933" marR="62933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25,806 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933" marR="62933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5%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933" marR="62933" marT="0" marB="0" anchor="b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51732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April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933" marR="62933" marT="0" marB="0" anchor="b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                             430 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933" marR="62933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25,806 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933" marR="62933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5%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933" marR="62933" marT="0" marB="0" anchor="b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51732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May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933" marR="62933" marT="0" marB="0" anchor="b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                             430 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933" marR="62933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34,408 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933" marR="62933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5%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933" marR="62933" marT="0" marB="0" anchor="b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51732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June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933" marR="62933" marT="0" marB="0" anchor="b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                             602 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933" marR="62933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34,408 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933" marR="62933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7%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933" marR="62933" marT="0" marB="0" anchor="b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51732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July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933" marR="62933" marT="0" marB="0" anchor="b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                             602 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933" marR="62933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34,408 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933" marR="62933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7%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933" marR="62933" marT="0" marB="0" anchor="b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51732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August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933" marR="62933" marT="0" marB="0" anchor="b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                             774 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933" marR="62933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43,010 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933" marR="62933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9%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933" marR="62933" marT="0" marB="0" anchor="b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51732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September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933" marR="62933" marT="0" marB="0" anchor="b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                             774 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933" marR="62933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43,010 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933" marR="62933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9%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933" marR="62933" marT="0" marB="0" anchor="b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51732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October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933" marR="62933" marT="0" marB="0" anchor="b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                             946 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933" marR="62933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43,010 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933" marR="62933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11%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933" marR="62933" marT="0" marB="0" anchor="b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51732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November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933" marR="62933" marT="0" marB="0" anchor="b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                             946 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933" marR="62933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51,612 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933" marR="62933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11%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933" marR="62933" marT="0" marB="0" anchor="b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51732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December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933" marR="62933" marT="0" marB="0" anchor="b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                          1,032 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933" marR="62933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51,612 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933" marR="62933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12%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933" marR="62933" marT="0" marB="0" anchor="b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51732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Total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933" marR="62933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7,656 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933" marR="62933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430,100 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933" marR="62933" marT="0" marB="0" anchor="b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en-US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933" marR="62933" marT="0" marB="0" anchor="b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975494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10239433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err="1"/>
              <a:t>Aum</a:t>
            </a:r>
            <a:r>
              <a:rPr lang="en-US"/>
              <a:t>, S., Lee, S.Y.T. and Shin, Y., 2021. Inequality of fear and self-quarantine: Is there a trade-off between GDP and public health?. </a:t>
            </a:r>
            <a:r>
              <a:rPr lang="en-US" i="1"/>
              <a:t>Journal of Public Economics</a:t>
            </a:r>
            <a:r>
              <a:rPr lang="en-US"/>
              <a:t>, </a:t>
            </a:r>
            <a:r>
              <a:rPr lang="en-US" i="1"/>
              <a:t>194</a:t>
            </a:r>
            <a:r>
              <a:rPr lang="en-US"/>
              <a:t>, p.104354.</a:t>
            </a:r>
          </a:p>
          <a:p>
            <a:r>
              <a:rPr lang="en-US" err="1"/>
              <a:t>Benzaghta</a:t>
            </a:r>
            <a:r>
              <a:rPr lang="en-US"/>
              <a:t>, M.A., </a:t>
            </a:r>
            <a:r>
              <a:rPr lang="en-US" err="1"/>
              <a:t>Elwalda</a:t>
            </a:r>
            <a:r>
              <a:rPr lang="en-US"/>
              <a:t>, A., </a:t>
            </a:r>
            <a:r>
              <a:rPr lang="en-US" err="1"/>
              <a:t>Mousa</a:t>
            </a:r>
            <a:r>
              <a:rPr lang="en-US"/>
              <a:t>, M.M., </a:t>
            </a:r>
            <a:r>
              <a:rPr lang="en-US" err="1"/>
              <a:t>Erkan</a:t>
            </a:r>
            <a:r>
              <a:rPr lang="en-US"/>
              <a:t>, I. and Rahman, M., 2021. SWOT analysis applications: An integrative literature review. </a:t>
            </a:r>
            <a:r>
              <a:rPr lang="en-US" i="1"/>
              <a:t>Journal of Global Business Insights</a:t>
            </a:r>
            <a:r>
              <a:rPr lang="en-US"/>
              <a:t>, </a:t>
            </a:r>
            <a:r>
              <a:rPr lang="en-US" i="1"/>
              <a:t>6</a:t>
            </a:r>
            <a:r>
              <a:rPr lang="en-US"/>
              <a:t>(1), pp.55-73.</a:t>
            </a:r>
          </a:p>
          <a:p>
            <a:r>
              <a:rPr lang="en-US"/>
              <a:t>Gaber, I. and Fisher, C., 2022. “Strategic lying”: The case of Brexit and the 2019 UK election. </a:t>
            </a:r>
            <a:r>
              <a:rPr lang="en-US" i="1"/>
              <a:t>The International Journal of Press/Politics</a:t>
            </a:r>
            <a:r>
              <a:rPr lang="en-US"/>
              <a:t>, </a:t>
            </a:r>
            <a:r>
              <a:rPr lang="en-US" i="1"/>
              <a:t>27</a:t>
            </a:r>
            <a:r>
              <a:rPr lang="en-US"/>
              <a:t>(2), pp.460-477.</a:t>
            </a:r>
          </a:p>
          <a:p>
            <a:r>
              <a:rPr lang="en-US"/>
              <a:t>Ho, JKK, 2014. Formulation of systemic PEST analysis for strategic analysis. </a:t>
            </a:r>
            <a:r>
              <a:rPr lang="en-US" i="1"/>
              <a:t>European academic research</a:t>
            </a:r>
            <a:r>
              <a:rPr lang="en-US"/>
              <a:t>, </a:t>
            </a:r>
            <a:r>
              <a:rPr lang="en-US" i="1"/>
              <a:t>2</a:t>
            </a:r>
            <a:r>
              <a:rPr lang="en-US"/>
              <a:t>(5), pp.6478-6492.</a:t>
            </a:r>
          </a:p>
          <a:p>
            <a:r>
              <a:rPr lang="en-US" err="1"/>
              <a:t>Sundari</a:t>
            </a:r>
            <a:r>
              <a:rPr lang="en-US"/>
              <a:t>, S., </a:t>
            </a:r>
            <a:r>
              <a:rPr lang="en-US" err="1"/>
              <a:t>Tarofder</a:t>
            </a:r>
            <a:r>
              <a:rPr lang="en-US"/>
              <a:t>, A., </a:t>
            </a:r>
            <a:r>
              <a:rPr lang="en-US" err="1"/>
              <a:t>Khatibi</a:t>
            </a:r>
            <a:r>
              <a:rPr lang="en-US"/>
              <a:t>, A. and </a:t>
            </a:r>
            <a:r>
              <a:rPr lang="en-US" err="1"/>
              <a:t>Tham</a:t>
            </a:r>
            <a:r>
              <a:rPr lang="en-US"/>
              <a:t>, J., 2019. Measuring the critical effect of marketing mix on customer loyalty through customer satisfaction in food and beverage products. </a:t>
            </a:r>
            <a:r>
              <a:rPr lang="en-US" i="1"/>
              <a:t>Management Science Letters</a:t>
            </a:r>
            <a:r>
              <a:rPr lang="en-US"/>
              <a:t>, </a:t>
            </a:r>
            <a:r>
              <a:rPr lang="en-US" i="1"/>
              <a:t>9</a:t>
            </a:r>
            <a:r>
              <a:rPr lang="en-US"/>
              <a:t>(9), pp.1385-1396.</a:t>
            </a:r>
          </a:p>
          <a:p>
            <a:r>
              <a:rPr lang="en-US" err="1"/>
              <a:t>Tabassi</a:t>
            </a:r>
            <a:r>
              <a:rPr lang="en-US"/>
              <a:t>, A.A., Abdullah, A. and </a:t>
            </a:r>
            <a:r>
              <a:rPr lang="en-US" err="1"/>
              <a:t>Bryde</a:t>
            </a:r>
            <a:r>
              <a:rPr lang="en-US"/>
              <a:t>, D.J., 2019. Conflict management, team coordination, and performance within temporary multicultural projects: Evidence from the construction industry. </a:t>
            </a:r>
            <a:r>
              <a:rPr lang="en-US" i="1"/>
              <a:t>Project Management Journal</a:t>
            </a:r>
            <a:r>
              <a:rPr lang="en-US"/>
              <a:t>, </a:t>
            </a:r>
            <a:r>
              <a:rPr lang="en-US" i="1"/>
              <a:t>50</a:t>
            </a:r>
            <a:r>
              <a:rPr lang="en-US"/>
              <a:t>(1), pp.101-114.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0164176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1A3260"/>
      </a:accent1>
      <a:accent2>
        <a:srgbClr val="4590B8"/>
      </a:accent2>
      <a:accent3>
        <a:srgbClr val="45CBE8"/>
      </a:accent3>
      <a:accent4>
        <a:srgbClr val="969FA7"/>
      </a:accent4>
      <a:accent5>
        <a:srgbClr val="A2C777"/>
      </a:accent5>
      <a:accent6>
        <a:srgbClr val="42955F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66F1C100-1D2B-4BEA-AD01-C4F230B3B96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TM03457464[[fn=Dividend]]</Template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Dividend</vt:lpstr>
      <vt:lpstr> Module: Managing Enterprise in the 21st Century Module code: BMSW 4006</vt:lpstr>
      <vt:lpstr>Business/company over view</vt:lpstr>
      <vt:lpstr>Product and services</vt:lpstr>
      <vt:lpstr>Market audit: swot analysis </vt:lpstr>
      <vt:lpstr>Market audit: pest analysis</vt:lpstr>
      <vt:lpstr>Target market</vt:lpstr>
      <vt:lpstr>Market plan</vt:lpstr>
      <vt:lpstr>PowerPoint Presentation</vt:lpstr>
      <vt:lpstr>Financial plan: cost break up</vt:lpstr>
      <vt:lpstr>Income statement</vt:lpstr>
      <vt:lpstr>Sales projection</vt:lpstr>
      <vt:lpstr>THANK YOU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Program: Certificate in Higher Education Skills for the Workplace Module: Managing Enterprise in the 21st Century Module code: BMSW 4006</dc:title>
  <dc:creator>Windows User</dc:creator>
  <cp:revision>1</cp:revision>
  <dcterms:created xsi:type="dcterms:W3CDTF">2022-11-12T19:35:17Z</dcterms:created>
  <dcterms:modified xsi:type="dcterms:W3CDTF">2022-11-16T23:36:41Z</dcterms:modified>
</cp:coreProperties>
</file>