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708" r:id="rId1"/>
  </p:sldMasterIdLst>
  <p:notesMasterIdLst>
    <p:notesMasterId r:id="rId20"/>
  </p:notesMasterIdLst>
  <p:sldIdLst>
    <p:sldId id="298" r:id="rId2"/>
    <p:sldId id="301" r:id="rId3"/>
    <p:sldId id="303" r:id="rId4"/>
    <p:sldId id="304" r:id="rId5"/>
    <p:sldId id="305" r:id="rId6"/>
    <p:sldId id="306" r:id="rId7"/>
    <p:sldId id="307" r:id="rId8"/>
    <p:sldId id="308" r:id="rId9"/>
    <p:sldId id="311" r:id="rId10"/>
    <p:sldId id="310" r:id="rId11"/>
    <p:sldId id="312" r:id="rId12"/>
    <p:sldId id="313" r:id="rId13"/>
    <p:sldId id="314" r:id="rId14"/>
    <p:sldId id="315" r:id="rId15"/>
    <p:sldId id="316" r:id="rId16"/>
    <p:sldId id="317" r:id="rId17"/>
    <p:sldId id="318" r:id="rId18"/>
    <p:sldId id="309"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43A7C7D-473F-488D-82DE-A47A2030DFA6}" type="datetimeFigureOut">
              <a:rPr lang="en-GB" smtClean="0"/>
              <a:pPr/>
              <a:t>27/03/2019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B4F1B5-A0D6-4F40-AA5F-A22940542B92}" type="slidenum">
              <a:rPr lang="en-GB" smtClean="0"/>
              <a:pPr/>
              <a:t>‹#›</a:t>
            </a:fld>
            <a:endParaRPr lang="en-GB"/>
          </a:p>
        </p:txBody>
      </p:sp>
    </p:spTree>
    <p:extLst>
      <p:ext uri="{BB962C8B-B14F-4D97-AF65-F5344CB8AC3E}">
        <p14:creationId xmlns:p14="http://schemas.microsoft.com/office/powerpoint/2010/main" val="3150144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1D8BD707-D9CF-40AE-B4C6-C98DA3205C09}" type="datetimeFigureOut">
              <a:rPr lang="en-US" smtClean="0"/>
              <a:pPr/>
              <a:t>3/27/2019</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1D8BD707-D9CF-40AE-B4C6-C98DA3205C09}" type="datetimeFigureOut">
              <a:rPr lang="en-US" smtClean="0"/>
              <a:pPr/>
              <a:t>3/27/2019</a:t>
            </a:fld>
            <a:endParaRPr lang="en-US"/>
          </a:p>
        </p:txBody>
      </p:sp>
      <p:sp>
        <p:nvSpPr>
          <p:cNvPr id="9" name="Slide Number Placeholder 8"/>
          <p:cNvSpPr>
            <a:spLocks noGrp="1"/>
          </p:cNvSpPr>
          <p:nvPr>
            <p:ph type="sldNum" sz="quarter" idx="15"/>
          </p:nvPr>
        </p:nvSpPr>
        <p:spPr/>
        <p:txBody>
          <a:bodyPr rtlCol="0"/>
          <a:lstStyle/>
          <a:p>
            <a:fld id="{B6F15528-21DE-4FAA-801E-634DDDAF4B2B}" type="slidenum">
              <a:rPr lang="en-US" smtClean="0"/>
              <a:pPr/>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1D8BD707-D9CF-40AE-B4C6-C98DA3205C09}" type="datetimeFigureOut">
              <a:rPr lang="en-US" smtClean="0"/>
              <a:pPr/>
              <a:t>3/27/2019</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3/27/2019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3/27/2019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1D8BD707-D9CF-40AE-B4C6-C98DA3205C09}" type="datetimeFigureOut">
              <a:rPr lang="en-US" smtClean="0"/>
              <a:pPr/>
              <a:t>3/27/2019</a:t>
            </a:fld>
            <a:endParaRPr lang="en-US"/>
          </a:p>
        </p:txBody>
      </p:sp>
      <p:sp>
        <p:nvSpPr>
          <p:cNvPr id="7" name="Slide Number Placeholder 6"/>
          <p:cNvSpPr>
            <a:spLocks noGrp="1"/>
          </p:cNvSpPr>
          <p:nvPr>
            <p:ph type="sldNum" sz="quarter" idx="11"/>
          </p:nvPr>
        </p:nvSpPr>
        <p:spPr/>
        <p:txBody>
          <a:bodyPr rtlCol="0"/>
          <a:lstStyle/>
          <a:p>
            <a:fld id="{B6F15528-21DE-4FAA-801E-634DDDAF4B2B}" type="slidenum">
              <a:rPr lang="en-US" smtClean="0"/>
              <a:pPr/>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3/27/2019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1D8BD707-D9CF-40AE-B4C6-C98DA3205C09}" type="datetimeFigureOut">
              <a:rPr lang="en-US" smtClean="0"/>
              <a:pPr/>
              <a:t>3/27/2019</a:t>
            </a:fld>
            <a:endParaRPr lang="en-US"/>
          </a:p>
        </p:txBody>
      </p:sp>
      <p:sp>
        <p:nvSpPr>
          <p:cNvPr id="22" name="Slide Number Placeholder 21"/>
          <p:cNvSpPr>
            <a:spLocks noGrp="1"/>
          </p:cNvSpPr>
          <p:nvPr>
            <p:ph type="sldNum" sz="quarter" idx="15"/>
          </p:nvPr>
        </p:nvSpPr>
        <p:spPr/>
        <p:txBody>
          <a:bodyPr rtlCol="0"/>
          <a:lstStyle/>
          <a:p>
            <a:fld id="{B6F15528-21DE-4FAA-801E-634DDDAF4B2B}" type="slidenum">
              <a:rPr lang="en-US" smtClean="0"/>
              <a:pPr/>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1D8BD707-D9CF-40AE-B4C6-C98DA3205C09}" type="datetimeFigureOut">
              <a:rPr lang="en-US" smtClean="0"/>
              <a:pPr/>
              <a:t>3/27/2019</a:t>
            </a:fld>
            <a:endParaRPr lang="en-US"/>
          </a:p>
        </p:txBody>
      </p:sp>
      <p:sp>
        <p:nvSpPr>
          <p:cNvPr id="18" name="Slide Number Placeholder 17"/>
          <p:cNvSpPr>
            <a:spLocks noGrp="1"/>
          </p:cNvSpPr>
          <p:nvPr>
            <p:ph type="sldNum" sz="quarter" idx="11"/>
          </p:nvPr>
        </p:nvSpPr>
        <p:spPr/>
        <p:txBody>
          <a:bodyPr rtlCol="0"/>
          <a:lstStyle/>
          <a:p>
            <a:fld id="{B6F15528-21DE-4FAA-801E-634DDDAF4B2B}" type="slidenum">
              <a:rPr lang="en-US" smtClean="0"/>
              <a:pPr/>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3/27/2019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1D8BD707-D9CF-40AE-B4C6-C98DA3205C09}" type="datetimeFigureOut">
              <a:rPr lang="en-US" smtClean="0"/>
              <a:pPr/>
              <a:t>3/27/2019</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6000" y="3124200"/>
            <a:ext cx="6172200" cy="838200"/>
          </a:xfrm>
        </p:spPr>
        <p:txBody>
          <a:bodyPr>
            <a:normAutofit/>
          </a:bodyPr>
          <a:lstStyle/>
          <a:p>
            <a:r>
              <a:rPr lang="en-GB" dirty="0" smtClean="0"/>
              <a:t> </a:t>
            </a:r>
            <a:r>
              <a:rPr lang="en-GB" dirty="0" smtClean="0"/>
              <a:t>Session7</a:t>
            </a:r>
            <a:endParaRPr lang="en-GB" dirty="0"/>
          </a:p>
        </p:txBody>
      </p:sp>
      <p:sp>
        <p:nvSpPr>
          <p:cNvPr id="3" name="Subtitle 2"/>
          <p:cNvSpPr>
            <a:spLocks noGrp="1"/>
          </p:cNvSpPr>
          <p:nvPr>
            <p:ph type="subTitle" idx="1"/>
          </p:nvPr>
        </p:nvSpPr>
        <p:spPr>
          <a:xfrm>
            <a:off x="2286000" y="4114800"/>
            <a:ext cx="6858000" cy="1066800"/>
          </a:xfrm>
        </p:spPr>
        <p:txBody>
          <a:bodyPr>
            <a:normAutofit/>
          </a:bodyPr>
          <a:lstStyle/>
          <a:p>
            <a:r>
              <a:rPr lang="en-GB" sz="3600" dirty="0"/>
              <a:t>Dao De and Immortality</a:t>
            </a:r>
            <a:endParaRPr lang="en-GB" sz="3600" dirty="0"/>
          </a:p>
        </p:txBody>
      </p:sp>
    </p:spTree>
    <p:extLst>
      <p:ext uri="{BB962C8B-B14F-4D97-AF65-F5344CB8AC3E}">
        <p14:creationId xmlns:p14="http://schemas.microsoft.com/office/powerpoint/2010/main" val="3506966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57200" y="274638"/>
            <a:ext cx="8305800" cy="639762"/>
          </a:xfrm>
        </p:spPr>
        <p:txBody>
          <a:bodyPr>
            <a:normAutofit/>
          </a:bodyPr>
          <a:lstStyle/>
          <a:p>
            <a:pPr eaLnBrk="1" hangingPunct="1"/>
            <a:r>
              <a:rPr lang="en-US" altLang="zh-CN" sz="2400" dirty="0" smtClean="0"/>
              <a:t>Common characteristic between Laozi and Zhuangzi</a:t>
            </a:r>
            <a:endParaRPr lang="zh-CN" altLang="en-US" sz="2400" dirty="0" smtClean="0"/>
          </a:p>
        </p:txBody>
      </p:sp>
      <p:sp>
        <p:nvSpPr>
          <p:cNvPr id="4099" name="Rectangle 3"/>
          <p:cNvSpPr>
            <a:spLocks noGrp="1" noChangeArrowheads="1"/>
          </p:cNvSpPr>
          <p:nvPr>
            <p:ph type="body" idx="1"/>
          </p:nvPr>
        </p:nvSpPr>
        <p:spPr>
          <a:xfrm>
            <a:off x="228600" y="1219200"/>
            <a:ext cx="8305800" cy="5486400"/>
          </a:xfrm>
        </p:spPr>
        <p:txBody>
          <a:bodyPr>
            <a:normAutofit lnSpcReduction="10000"/>
          </a:bodyPr>
          <a:lstStyle/>
          <a:p>
            <a:pPr eaLnBrk="1" hangingPunct="1">
              <a:lnSpc>
                <a:spcPct val="90000"/>
              </a:lnSpc>
            </a:pPr>
            <a:r>
              <a:rPr lang="en-GB" altLang="zh-CN" sz="2800" dirty="0" smtClean="0"/>
              <a:t>1. both consider human nature as originally good but it is the social institutions and civilization that corrupt this good nature. </a:t>
            </a:r>
          </a:p>
          <a:p>
            <a:pPr eaLnBrk="1" hangingPunct="1">
              <a:lnSpc>
                <a:spcPct val="90000"/>
              </a:lnSpc>
            </a:pPr>
            <a:r>
              <a:rPr lang="en-GB" altLang="zh-CN" sz="2800" dirty="0"/>
              <a:t> </a:t>
            </a:r>
            <a:r>
              <a:rPr lang="en-GB" altLang="zh-CN" sz="2800" dirty="0" smtClean="0"/>
              <a:t>  They advocated a natural life, against the so-called life of culture. To lead a natural life, we must abolish culture, abandon knowledge and technology</a:t>
            </a:r>
          </a:p>
          <a:p>
            <a:pPr eaLnBrk="1" hangingPunct="1">
              <a:lnSpc>
                <a:spcPct val="90000"/>
              </a:lnSpc>
            </a:pPr>
            <a:endParaRPr lang="en-GB" altLang="zh-CN" sz="2800" dirty="0" smtClean="0"/>
          </a:p>
          <a:p>
            <a:pPr eaLnBrk="1" hangingPunct="1">
              <a:lnSpc>
                <a:spcPct val="90000"/>
              </a:lnSpc>
            </a:pPr>
            <a:r>
              <a:rPr lang="en-GB" altLang="zh-CN" sz="2800" dirty="0" smtClean="0"/>
              <a:t>2. Both Lao and Chuang hold that the prime </a:t>
            </a:r>
            <a:r>
              <a:rPr lang="en-GB" altLang="zh-CN" sz="2800" dirty="0" smtClean="0"/>
              <a:t>truth—Tao/Dao </a:t>
            </a:r>
            <a:r>
              <a:rPr lang="en-GB" altLang="zh-CN" sz="2800" dirty="0" smtClean="0"/>
              <a:t>is impossible to attain through intellectual procedures. </a:t>
            </a:r>
          </a:p>
          <a:p>
            <a:pPr eaLnBrk="1" hangingPunct="1">
              <a:lnSpc>
                <a:spcPct val="90000"/>
              </a:lnSpc>
            </a:pPr>
            <a:r>
              <a:rPr lang="en-GB" altLang="zh-CN" sz="2800" dirty="0"/>
              <a:t> </a:t>
            </a:r>
            <a:r>
              <a:rPr lang="en-GB" altLang="zh-CN" sz="2800" dirty="0" smtClean="0"/>
              <a:t>    In order to attain to </a:t>
            </a:r>
            <a:r>
              <a:rPr lang="en-GB" altLang="zh-CN" sz="2800" dirty="0" smtClean="0"/>
              <a:t>Dao</a:t>
            </a:r>
            <a:r>
              <a:rPr lang="en-GB" altLang="zh-CN" sz="2800" dirty="0" smtClean="0"/>
              <a:t>, we must practise meditation, reduce desires, keep the mind in quietness and live a life according to nature</a:t>
            </a:r>
            <a:endParaRPr lang="zh-CN" altLang="en-US" sz="2800" dirty="0" smtClean="0"/>
          </a:p>
        </p:txBody>
      </p:sp>
    </p:spTree>
    <p:extLst>
      <p:ext uri="{BB962C8B-B14F-4D97-AF65-F5344CB8AC3E}">
        <p14:creationId xmlns:p14="http://schemas.microsoft.com/office/powerpoint/2010/main" val="21989582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57200" y="274638"/>
            <a:ext cx="7467600" cy="563562"/>
          </a:xfrm>
        </p:spPr>
        <p:txBody>
          <a:bodyPr>
            <a:normAutofit/>
          </a:bodyPr>
          <a:lstStyle/>
          <a:p>
            <a:pPr eaLnBrk="1" hangingPunct="1"/>
            <a:r>
              <a:rPr lang="en-US" altLang="zh-CN" sz="2400" dirty="0" smtClean="0"/>
              <a:t>Distinguishing point of Zhuang from Lao</a:t>
            </a:r>
          </a:p>
        </p:txBody>
      </p:sp>
      <p:sp>
        <p:nvSpPr>
          <p:cNvPr id="5123" name="Rectangle 3"/>
          <p:cNvSpPr>
            <a:spLocks noGrp="1" noChangeArrowheads="1"/>
          </p:cNvSpPr>
          <p:nvPr>
            <p:ph type="body" idx="1"/>
          </p:nvPr>
        </p:nvSpPr>
        <p:spPr>
          <a:xfrm>
            <a:off x="228600" y="1066800"/>
            <a:ext cx="7696200" cy="5562600"/>
          </a:xfrm>
        </p:spPr>
        <p:txBody>
          <a:bodyPr>
            <a:normAutofit fontScale="92500" lnSpcReduction="10000"/>
          </a:bodyPr>
          <a:lstStyle/>
          <a:p>
            <a:pPr eaLnBrk="1" hangingPunct="1">
              <a:lnSpc>
                <a:spcPct val="90000"/>
              </a:lnSpc>
            </a:pPr>
            <a:r>
              <a:rPr lang="zh-CN" altLang="en-GB" sz="2000" dirty="0" smtClean="0"/>
              <a:t>1. </a:t>
            </a:r>
            <a:r>
              <a:rPr lang="en-GB" altLang="zh-CN" sz="2000" dirty="0" smtClean="0"/>
              <a:t>Their conceptions of </a:t>
            </a:r>
            <a:r>
              <a:rPr lang="en-GB" altLang="zh-CN" sz="2000" dirty="0" smtClean="0"/>
              <a:t>Dao </a:t>
            </a:r>
            <a:r>
              <a:rPr lang="en-GB" altLang="zh-CN" sz="2000" dirty="0" smtClean="0"/>
              <a:t>is different. </a:t>
            </a:r>
          </a:p>
          <a:p>
            <a:pPr marL="0" indent="0" eaLnBrk="1" hangingPunct="1">
              <a:lnSpc>
                <a:spcPct val="90000"/>
              </a:lnSpc>
              <a:buNone/>
            </a:pPr>
            <a:r>
              <a:rPr lang="en-GB" altLang="zh-CN" sz="2000" dirty="0"/>
              <a:t> </a:t>
            </a:r>
            <a:r>
              <a:rPr lang="en-GB" altLang="zh-CN" sz="2000" dirty="0" smtClean="0"/>
              <a:t>       In Lao, the nature </a:t>
            </a:r>
            <a:r>
              <a:rPr lang="en-GB" altLang="zh-CN" sz="2000" smtClean="0"/>
              <a:t>of </a:t>
            </a:r>
            <a:r>
              <a:rPr lang="en-GB" altLang="zh-CN" sz="2000" smtClean="0"/>
              <a:t>Dao </a:t>
            </a:r>
            <a:r>
              <a:rPr lang="en-GB" altLang="zh-CN" sz="2000" dirty="0" smtClean="0"/>
              <a:t>is non-being.</a:t>
            </a:r>
            <a:r>
              <a:rPr lang="en-US" altLang="zh-CN" sz="2000" dirty="0" smtClean="0"/>
              <a:t> </a:t>
            </a:r>
          </a:p>
          <a:p>
            <a:pPr marL="0" indent="0" eaLnBrk="1" hangingPunct="1">
              <a:lnSpc>
                <a:spcPct val="90000"/>
              </a:lnSpc>
              <a:buNone/>
            </a:pPr>
            <a:r>
              <a:rPr lang="en-US" altLang="zh-CN" sz="2000" dirty="0"/>
              <a:t> </a:t>
            </a:r>
            <a:r>
              <a:rPr lang="en-US" altLang="zh-CN" sz="2000" dirty="0" smtClean="0"/>
              <a:t>       A</a:t>
            </a:r>
            <a:r>
              <a:rPr lang="en-GB" altLang="zh-CN" sz="2000" dirty="0" err="1" smtClean="0"/>
              <a:t>ccording</a:t>
            </a:r>
            <a:r>
              <a:rPr lang="en-GB" altLang="zh-CN" sz="2000" dirty="0" smtClean="0"/>
              <a:t> to Zhuang, being is nonbeing and  nonbeing is being, Tao is the unity of nonbeing and being.</a:t>
            </a:r>
            <a:r>
              <a:rPr lang="en-US" altLang="zh-CN" sz="2000" dirty="0" smtClean="0"/>
              <a:t> </a:t>
            </a:r>
          </a:p>
          <a:p>
            <a:pPr marL="0" indent="0" eaLnBrk="1" hangingPunct="1">
              <a:lnSpc>
                <a:spcPct val="90000"/>
              </a:lnSpc>
              <a:buNone/>
            </a:pPr>
            <a:endParaRPr lang="en-US" altLang="zh-CN" sz="2000" dirty="0" smtClean="0"/>
          </a:p>
          <a:p>
            <a:pPr eaLnBrk="1" hangingPunct="1">
              <a:lnSpc>
                <a:spcPct val="90000"/>
              </a:lnSpc>
            </a:pPr>
            <a:r>
              <a:rPr lang="zh-CN" altLang="en-GB" sz="2000" dirty="0" smtClean="0"/>
              <a:t>2. </a:t>
            </a:r>
            <a:r>
              <a:rPr lang="en-GB" altLang="zh-CN" sz="2000" dirty="0" smtClean="0"/>
              <a:t>They disagreed on how to lead a natural life. </a:t>
            </a:r>
          </a:p>
          <a:p>
            <a:pPr eaLnBrk="1" hangingPunct="1">
              <a:lnSpc>
                <a:spcPct val="90000"/>
              </a:lnSpc>
            </a:pPr>
            <a:r>
              <a:rPr lang="en-GB" altLang="zh-CN" sz="2000" dirty="0"/>
              <a:t> </a:t>
            </a:r>
            <a:r>
              <a:rPr lang="en-GB" altLang="zh-CN" sz="2000" dirty="0" smtClean="0"/>
              <a:t>    Both taught that a meaningful life cannot be found in civilised society but has to abandon laws, morality and all norms of life, and make sure that no culture nor techniques would hinder humans from living naturally.</a:t>
            </a:r>
            <a:r>
              <a:rPr lang="en-GB" altLang="zh-CN" sz="2800" dirty="0" smtClean="0"/>
              <a:t> </a:t>
            </a:r>
          </a:p>
          <a:p>
            <a:pPr eaLnBrk="1" hangingPunct="1">
              <a:lnSpc>
                <a:spcPct val="90000"/>
              </a:lnSpc>
            </a:pPr>
            <a:r>
              <a:rPr lang="en-GB" altLang="zh-CN" sz="1800" dirty="0" smtClean="0"/>
              <a:t>According to Lao, this should be achieved by setting up an ideal society, or return to the ancient society. Thus, although he propagated the simple life to repudiate human-made culture and civilization, Lao did not reject this world. Instead, he often gave advice to the rulers on how to govern the state, because for him government is needed, but it must rule by non-action.</a:t>
            </a:r>
          </a:p>
          <a:p>
            <a:pPr eaLnBrk="1" hangingPunct="1">
              <a:lnSpc>
                <a:spcPct val="90000"/>
              </a:lnSpc>
            </a:pPr>
            <a:r>
              <a:rPr lang="en-GB" altLang="zh-CN" sz="1800" dirty="0" smtClean="0"/>
              <a:t> </a:t>
            </a:r>
          </a:p>
          <a:p>
            <a:pPr eaLnBrk="1" hangingPunct="1">
              <a:lnSpc>
                <a:spcPct val="90000"/>
              </a:lnSpc>
            </a:pPr>
            <a:r>
              <a:rPr lang="en-GB" altLang="zh-CN" sz="1800" dirty="0" smtClean="0"/>
              <a:t>However, Zhuang Tzu showed a much stronger indifference to politics and government. For him, this world is hopeless, not only hopeless, but also damaging, therefore, retreats is the only way to reach the ideal life.</a:t>
            </a:r>
            <a:r>
              <a:rPr lang="en-US" altLang="zh-CN" sz="2800" dirty="0" smtClean="0"/>
              <a:t> </a:t>
            </a:r>
            <a:endParaRPr lang="zh-CN" altLang="en-US" sz="2800" dirty="0" smtClean="0"/>
          </a:p>
        </p:txBody>
      </p:sp>
    </p:spTree>
    <p:extLst>
      <p:ext uri="{BB962C8B-B14F-4D97-AF65-F5344CB8AC3E}">
        <p14:creationId xmlns:p14="http://schemas.microsoft.com/office/powerpoint/2010/main" val="31782658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74638"/>
            <a:ext cx="7467600" cy="868362"/>
          </a:xfrm>
        </p:spPr>
        <p:txBody>
          <a:bodyPr>
            <a:normAutofit fontScale="90000"/>
          </a:bodyPr>
          <a:lstStyle/>
          <a:p>
            <a:pPr eaLnBrk="1" hangingPunct="1"/>
            <a:r>
              <a:rPr lang="en-GB" altLang="zh-CN" dirty="0" smtClean="0"/>
              <a:t>There is no absolute self in Zhuangzi</a:t>
            </a:r>
            <a:r>
              <a:rPr lang="en-US" altLang="zh-CN" dirty="0" smtClean="0"/>
              <a:t> </a:t>
            </a:r>
            <a:endParaRPr lang="zh-CN" altLang="en-US" dirty="0" smtClean="0"/>
          </a:p>
        </p:txBody>
      </p:sp>
      <p:sp>
        <p:nvSpPr>
          <p:cNvPr id="10243" name="Rectangle 3"/>
          <p:cNvSpPr>
            <a:spLocks noGrp="1" noChangeArrowheads="1"/>
          </p:cNvSpPr>
          <p:nvPr>
            <p:ph type="body" idx="1"/>
          </p:nvPr>
        </p:nvSpPr>
        <p:spPr>
          <a:xfrm>
            <a:off x="304800" y="1752600"/>
            <a:ext cx="8077200" cy="5105400"/>
          </a:xfrm>
        </p:spPr>
        <p:txBody>
          <a:bodyPr/>
          <a:lstStyle/>
          <a:p>
            <a:pPr eaLnBrk="1" hangingPunct="1"/>
            <a:r>
              <a:rPr lang="en-GB" altLang="zh-CN" dirty="0" smtClean="0"/>
              <a:t>Zhuang’s dream of butterfly:</a:t>
            </a:r>
          </a:p>
          <a:p>
            <a:pPr eaLnBrk="1" hangingPunct="1"/>
            <a:endParaRPr lang="en-GB" altLang="zh-CN" dirty="0" smtClean="0"/>
          </a:p>
          <a:p>
            <a:pPr eaLnBrk="1" hangingPunct="1"/>
            <a:r>
              <a:rPr lang="en-GB" altLang="zh-CN" dirty="0" smtClean="0"/>
              <a:t>Once I, Chuang Chou, dreamed that I was a butterfly and was happy as a butterfly--- </a:t>
            </a:r>
          </a:p>
          <a:p>
            <a:pPr eaLnBrk="1" hangingPunct="1"/>
            <a:endParaRPr lang="en-GB" altLang="zh-CN" dirty="0"/>
          </a:p>
          <a:p>
            <a:pPr eaLnBrk="1" hangingPunct="1"/>
            <a:r>
              <a:rPr lang="en-GB" altLang="zh-CN" dirty="0" smtClean="0"/>
              <a:t>Suddenly I awoke, and there I was, visibly Chou. I don’t know whether it was Chou dreaming that he was butterfly or the butterfly dreaming it was Chou.’</a:t>
            </a:r>
          </a:p>
          <a:p>
            <a:pPr eaLnBrk="1" hangingPunct="1"/>
            <a:endParaRPr lang="zh-CN" altLang="en-US" dirty="0" smtClean="0"/>
          </a:p>
        </p:txBody>
      </p:sp>
    </p:spTree>
    <p:extLst>
      <p:ext uri="{BB962C8B-B14F-4D97-AF65-F5344CB8AC3E}">
        <p14:creationId xmlns:p14="http://schemas.microsoft.com/office/powerpoint/2010/main" val="20740975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274638"/>
            <a:ext cx="7467600" cy="639762"/>
          </a:xfrm>
        </p:spPr>
        <p:txBody>
          <a:bodyPr/>
          <a:lstStyle/>
          <a:p>
            <a:pPr eaLnBrk="1" hangingPunct="1"/>
            <a:r>
              <a:rPr lang="en-GB" altLang="zh-CN" b="1" dirty="0" smtClean="0"/>
              <a:t>Tao and Eternal Life</a:t>
            </a:r>
            <a:r>
              <a:rPr lang="en-US" altLang="zh-CN" dirty="0" smtClean="0"/>
              <a:t> </a:t>
            </a:r>
            <a:endParaRPr lang="zh-CN" altLang="en-US" dirty="0" smtClean="0"/>
          </a:p>
        </p:txBody>
      </p:sp>
      <p:sp>
        <p:nvSpPr>
          <p:cNvPr id="11267" name="Rectangle 3"/>
          <p:cNvSpPr>
            <a:spLocks noGrp="1" noChangeArrowheads="1"/>
          </p:cNvSpPr>
          <p:nvPr>
            <p:ph type="body" idx="1"/>
          </p:nvPr>
        </p:nvSpPr>
        <p:spPr>
          <a:xfrm>
            <a:off x="76200" y="1143000"/>
            <a:ext cx="8382000" cy="5330952"/>
          </a:xfrm>
        </p:spPr>
        <p:txBody>
          <a:bodyPr>
            <a:normAutofit lnSpcReduction="10000"/>
          </a:bodyPr>
          <a:lstStyle/>
          <a:p>
            <a:pPr eaLnBrk="1" hangingPunct="1">
              <a:lnSpc>
                <a:spcPct val="90000"/>
              </a:lnSpc>
            </a:pPr>
            <a:r>
              <a:rPr lang="en-GB" altLang="zh-CN" sz="2800" dirty="0" smtClean="0"/>
              <a:t>The ideal of man is to transcend this world and become unified with Tao, so there is no more differentiation between subject and object, life and death, the human and the divine.</a:t>
            </a:r>
            <a:r>
              <a:rPr lang="en-US" altLang="zh-CN" sz="2800" dirty="0" smtClean="0"/>
              <a:t> </a:t>
            </a:r>
          </a:p>
          <a:p>
            <a:pPr eaLnBrk="1" hangingPunct="1">
              <a:lnSpc>
                <a:spcPct val="90000"/>
              </a:lnSpc>
            </a:pPr>
            <a:endParaRPr lang="en-US" altLang="zh-CN" sz="2800" dirty="0" smtClean="0"/>
          </a:p>
          <a:p>
            <a:pPr eaLnBrk="1" hangingPunct="1">
              <a:lnSpc>
                <a:spcPct val="90000"/>
              </a:lnSpc>
            </a:pPr>
            <a:r>
              <a:rPr lang="en-GB" altLang="zh-CN" sz="2800" dirty="0" smtClean="0"/>
              <a:t>Chuang Tzu believed that the only way to be one with Tao is to merge one’s self into the Tao:</a:t>
            </a:r>
          </a:p>
          <a:p>
            <a:pPr eaLnBrk="1" hangingPunct="1">
              <a:lnSpc>
                <a:spcPct val="90000"/>
              </a:lnSpc>
            </a:pPr>
            <a:r>
              <a:rPr lang="en-GB" altLang="zh-CN" sz="2800" dirty="0" smtClean="0"/>
              <a:t>Through</a:t>
            </a:r>
          </a:p>
          <a:p>
            <a:pPr eaLnBrk="1" hangingPunct="1">
              <a:lnSpc>
                <a:spcPct val="90000"/>
              </a:lnSpc>
            </a:pPr>
            <a:r>
              <a:rPr lang="en-GB" altLang="zh-CN" sz="2800" dirty="0" smtClean="0"/>
              <a:t>1. fasting of the mind (</a:t>
            </a:r>
            <a:r>
              <a:rPr lang="en-GB" altLang="zh-CN" sz="2800" dirty="0" err="1" smtClean="0"/>
              <a:t>Hsin</a:t>
            </a:r>
            <a:r>
              <a:rPr lang="en-US" altLang="zh-CN" sz="2800" dirty="0" smtClean="0"/>
              <a:t>/</a:t>
            </a:r>
            <a:r>
              <a:rPr lang="en-US" altLang="zh-CN" sz="2800" dirty="0" err="1" smtClean="0"/>
              <a:t>xin</a:t>
            </a:r>
            <a:r>
              <a:rPr lang="en-GB" altLang="zh-CN" sz="2800" dirty="0" smtClean="0"/>
              <a:t> </a:t>
            </a:r>
            <a:r>
              <a:rPr lang="en-GB" altLang="zh-CN" sz="2800" dirty="0" err="1" smtClean="0"/>
              <a:t>Zhai</a:t>
            </a:r>
            <a:r>
              <a:rPr lang="en-GB" altLang="zh-CN" sz="2800" dirty="0" smtClean="0"/>
              <a:t>) and </a:t>
            </a:r>
          </a:p>
          <a:p>
            <a:pPr eaLnBrk="1" hangingPunct="1">
              <a:lnSpc>
                <a:spcPct val="90000"/>
              </a:lnSpc>
            </a:pPr>
            <a:r>
              <a:rPr lang="en-GB" altLang="zh-CN" sz="2800" dirty="0" smtClean="0"/>
              <a:t>2. sitting in forgetfulness (</a:t>
            </a:r>
            <a:r>
              <a:rPr lang="en-GB" altLang="zh-CN" sz="2800" dirty="0" err="1" smtClean="0"/>
              <a:t>zuo</a:t>
            </a:r>
            <a:r>
              <a:rPr lang="en-GB" altLang="zh-CN" sz="2800" dirty="0" smtClean="0"/>
              <a:t> </a:t>
            </a:r>
            <a:r>
              <a:rPr lang="en-GB" altLang="zh-CN" sz="2800" dirty="0" err="1" smtClean="0"/>
              <a:t>wang</a:t>
            </a:r>
            <a:r>
              <a:rPr lang="en-GB" altLang="zh-CN" sz="2800" dirty="0" smtClean="0"/>
              <a:t>), </a:t>
            </a:r>
          </a:p>
          <a:p>
            <a:pPr eaLnBrk="1" hangingPunct="1">
              <a:lnSpc>
                <a:spcPct val="90000"/>
              </a:lnSpc>
            </a:pPr>
            <a:endParaRPr lang="en-GB" altLang="zh-CN" sz="2800" dirty="0"/>
          </a:p>
          <a:p>
            <a:pPr eaLnBrk="1" hangingPunct="1">
              <a:lnSpc>
                <a:spcPct val="90000"/>
              </a:lnSpc>
            </a:pPr>
            <a:r>
              <a:rPr lang="en-GB" altLang="zh-CN" sz="2800" dirty="0" smtClean="0"/>
              <a:t>which means more or less the ways similar to meditation or contemplation in other tradition.</a:t>
            </a:r>
            <a:r>
              <a:rPr lang="en-US" altLang="zh-CN" sz="2800" dirty="0" smtClean="0"/>
              <a:t> </a:t>
            </a:r>
            <a:endParaRPr lang="zh-CN" altLang="en-US" sz="2800" dirty="0" smtClean="0"/>
          </a:p>
        </p:txBody>
      </p:sp>
    </p:spTree>
    <p:extLst>
      <p:ext uri="{BB962C8B-B14F-4D97-AF65-F5344CB8AC3E}">
        <p14:creationId xmlns:p14="http://schemas.microsoft.com/office/powerpoint/2010/main" val="132593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274638"/>
            <a:ext cx="7467600" cy="639762"/>
          </a:xfrm>
        </p:spPr>
        <p:txBody>
          <a:bodyPr/>
          <a:lstStyle/>
          <a:p>
            <a:pPr eaLnBrk="1" hangingPunct="1"/>
            <a:r>
              <a:rPr lang="en-GB" altLang="zh-CN" dirty="0" smtClean="0"/>
              <a:t>What is the fasting of the mind?</a:t>
            </a:r>
            <a:endParaRPr lang="zh-CN" altLang="en-US" dirty="0" smtClean="0"/>
          </a:p>
        </p:txBody>
      </p:sp>
      <p:sp>
        <p:nvSpPr>
          <p:cNvPr id="13315" name="Rectangle 3"/>
          <p:cNvSpPr>
            <a:spLocks noGrp="1" noChangeArrowheads="1"/>
          </p:cNvSpPr>
          <p:nvPr>
            <p:ph type="body" idx="1"/>
          </p:nvPr>
        </p:nvSpPr>
        <p:spPr>
          <a:xfrm>
            <a:off x="152400" y="1143000"/>
            <a:ext cx="8229600" cy="5715000"/>
          </a:xfrm>
        </p:spPr>
        <p:txBody>
          <a:bodyPr>
            <a:normAutofit/>
          </a:bodyPr>
          <a:lstStyle/>
          <a:p>
            <a:pPr eaLnBrk="1" hangingPunct="1">
              <a:lnSpc>
                <a:spcPct val="90000"/>
              </a:lnSpc>
              <a:buFontTx/>
              <a:buNone/>
            </a:pPr>
            <a:r>
              <a:rPr lang="zh-CN" altLang="en-GB" sz="2800" dirty="0" smtClean="0">
                <a:cs typeface="Times New Roman" panose="02020603050405020304" pitchFamily="18" charset="0"/>
              </a:rPr>
              <a:t>  </a:t>
            </a:r>
            <a:r>
              <a:rPr lang="en-GB" altLang="zh-CN" sz="2400" dirty="0" smtClean="0"/>
              <a:t>Fasting the mind/heart is to liberate the mind/heart from all external influences: </a:t>
            </a:r>
          </a:p>
          <a:p>
            <a:pPr eaLnBrk="1" hangingPunct="1">
              <a:lnSpc>
                <a:spcPct val="90000"/>
              </a:lnSpc>
              <a:buFontTx/>
              <a:buNone/>
            </a:pPr>
            <a:r>
              <a:rPr lang="en-GB" altLang="zh-CN" dirty="0"/>
              <a:t> </a:t>
            </a:r>
            <a:r>
              <a:rPr lang="en-GB" altLang="zh-CN" dirty="0" smtClean="0"/>
              <a:t> </a:t>
            </a:r>
            <a:r>
              <a:rPr lang="en-GB" altLang="zh-CN" sz="2400" dirty="0" smtClean="0"/>
              <a:t>‘</a:t>
            </a:r>
            <a:r>
              <a:rPr lang="en-GB" altLang="zh-CN" sz="2000" dirty="0" smtClean="0"/>
              <a:t>Concentrate your attention, listen not with your ears but with the heart; listen not with the heart but with </a:t>
            </a:r>
            <a:r>
              <a:rPr lang="en-GB" altLang="zh-CN" sz="2000" dirty="0" smtClean="0"/>
              <a:t>Chi/Qi. </a:t>
            </a:r>
            <a:r>
              <a:rPr lang="en-GB" altLang="zh-CN" sz="2000" dirty="0" smtClean="0"/>
              <a:t>The ears are limited to understanding, the heart is limited to applying itself to things. It is </a:t>
            </a:r>
            <a:r>
              <a:rPr lang="en-GB" altLang="zh-CN" sz="2000" dirty="0" smtClean="0"/>
              <a:t>Chi/Qi </a:t>
            </a:r>
            <a:r>
              <a:rPr lang="en-GB" altLang="zh-CN" sz="2000" dirty="0" smtClean="0"/>
              <a:t>which, when it is empty, grasps reality. The union with </a:t>
            </a:r>
            <a:r>
              <a:rPr lang="en-GB" altLang="zh-CN" sz="2000" dirty="0" smtClean="0"/>
              <a:t>Tao/Dao </a:t>
            </a:r>
            <a:r>
              <a:rPr lang="en-GB" altLang="zh-CN" sz="2000" dirty="0" smtClean="0"/>
              <a:t>cannot be achieved except in emptiness; the emptiness is the fasting of the mind/heart.’ </a:t>
            </a:r>
          </a:p>
          <a:p>
            <a:pPr eaLnBrk="1" hangingPunct="1">
              <a:lnSpc>
                <a:spcPct val="90000"/>
              </a:lnSpc>
              <a:buFontTx/>
              <a:buNone/>
            </a:pPr>
            <a:r>
              <a:rPr lang="en-GB" altLang="zh-CN" dirty="0"/>
              <a:t> </a:t>
            </a:r>
            <a:r>
              <a:rPr lang="en-GB" altLang="zh-CN" dirty="0" smtClean="0"/>
              <a:t> </a:t>
            </a:r>
          </a:p>
          <a:p>
            <a:pPr eaLnBrk="1" hangingPunct="1">
              <a:lnSpc>
                <a:spcPct val="90000"/>
              </a:lnSpc>
              <a:buFontTx/>
              <a:buNone/>
            </a:pPr>
            <a:r>
              <a:rPr lang="en-GB" altLang="zh-CN" sz="2400" dirty="0"/>
              <a:t> </a:t>
            </a:r>
            <a:r>
              <a:rPr lang="en-GB" altLang="zh-CN" sz="2400" dirty="0" smtClean="0"/>
              <a:t> Only in emptiness, we  can realize this unity and identify ourselves with it, we shall know that the members of our body are but parts of the universe, and </a:t>
            </a:r>
          </a:p>
          <a:p>
            <a:pPr eaLnBrk="1" hangingPunct="1">
              <a:lnSpc>
                <a:spcPct val="90000"/>
              </a:lnSpc>
              <a:buFontTx/>
              <a:buNone/>
            </a:pPr>
            <a:r>
              <a:rPr lang="en-GB" altLang="zh-CN" sz="2400" dirty="0" smtClean="0"/>
              <a:t>our life and death are but the succession of day and night, so that their changes cannot disturb our inner peace, and the worldly gain and loss, good fortunes and calamities should not trouble our mind.</a:t>
            </a:r>
          </a:p>
          <a:p>
            <a:pPr eaLnBrk="1" hangingPunct="1">
              <a:lnSpc>
                <a:spcPct val="90000"/>
              </a:lnSpc>
            </a:pPr>
            <a:endParaRPr lang="zh-CN" altLang="en-US" sz="2400" dirty="0" smtClean="0"/>
          </a:p>
        </p:txBody>
      </p:sp>
    </p:spTree>
    <p:extLst>
      <p:ext uri="{BB962C8B-B14F-4D97-AF65-F5344CB8AC3E}">
        <p14:creationId xmlns:p14="http://schemas.microsoft.com/office/powerpoint/2010/main" val="1370075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90330" y="-228600"/>
            <a:ext cx="7467600" cy="1143000"/>
          </a:xfrm>
        </p:spPr>
        <p:txBody>
          <a:bodyPr/>
          <a:lstStyle/>
          <a:p>
            <a:pPr eaLnBrk="1" hangingPunct="1"/>
            <a:r>
              <a:rPr lang="en-GB" altLang="zh-CN" dirty="0" smtClean="0"/>
              <a:t>The steps of fasting of the mind</a:t>
            </a:r>
            <a:endParaRPr lang="zh-CN" altLang="en-US" dirty="0" smtClean="0"/>
          </a:p>
        </p:txBody>
      </p:sp>
      <p:sp>
        <p:nvSpPr>
          <p:cNvPr id="14339" name="Rectangle 3"/>
          <p:cNvSpPr>
            <a:spLocks noGrp="1" noChangeArrowheads="1"/>
          </p:cNvSpPr>
          <p:nvPr>
            <p:ph type="body" idx="1"/>
          </p:nvPr>
        </p:nvSpPr>
        <p:spPr>
          <a:xfrm>
            <a:off x="152400" y="1066800"/>
            <a:ext cx="7848600" cy="5791200"/>
          </a:xfrm>
        </p:spPr>
        <p:txBody>
          <a:bodyPr>
            <a:normAutofit fontScale="92500"/>
          </a:bodyPr>
          <a:lstStyle/>
          <a:p>
            <a:pPr eaLnBrk="1" hangingPunct="1">
              <a:lnSpc>
                <a:spcPct val="90000"/>
              </a:lnSpc>
            </a:pPr>
            <a:r>
              <a:rPr lang="en-GB" altLang="zh-CN" sz="2400" dirty="0" smtClean="0"/>
              <a:t>This is a gradual process and consists of several steps: </a:t>
            </a:r>
          </a:p>
          <a:p>
            <a:pPr eaLnBrk="1" hangingPunct="1">
              <a:lnSpc>
                <a:spcPct val="90000"/>
              </a:lnSpc>
            </a:pPr>
            <a:r>
              <a:rPr lang="en-GB" altLang="zh-CN" sz="2400" dirty="0" smtClean="0"/>
              <a:t>union with the beginning,</a:t>
            </a:r>
          </a:p>
          <a:p>
            <a:pPr eaLnBrk="1" hangingPunct="1">
              <a:lnSpc>
                <a:spcPct val="90000"/>
              </a:lnSpc>
            </a:pPr>
            <a:r>
              <a:rPr lang="en-GB" altLang="zh-CN" sz="2400" dirty="0" smtClean="0"/>
              <a:t>&lt;Returning to the origin state of </a:t>
            </a:r>
            <a:r>
              <a:rPr lang="en-GB" altLang="zh-CN" sz="2400" dirty="0" err="1" smtClean="0"/>
              <a:t>Te</a:t>
            </a:r>
            <a:r>
              <a:rPr lang="en-GB" altLang="zh-CN" sz="2400" dirty="0" smtClean="0"/>
              <a:t>/De</a:t>
            </a:r>
            <a:endParaRPr lang="en-GB" altLang="zh-CN" sz="2400" dirty="0" smtClean="0"/>
          </a:p>
          <a:p>
            <a:pPr eaLnBrk="1" hangingPunct="1">
              <a:lnSpc>
                <a:spcPct val="90000"/>
              </a:lnSpc>
            </a:pPr>
            <a:r>
              <a:rPr lang="en-GB" altLang="zh-CN" sz="2400" dirty="0" smtClean="0"/>
              <a:t>&lt; Cultivation of one’s nature. </a:t>
            </a:r>
          </a:p>
          <a:p>
            <a:pPr eaLnBrk="1" hangingPunct="1">
              <a:lnSpc>
                <a:spcPct val="90000"/>
              </a:lnSpc>
            </a:pPr>
            <a:endParaRPr lang="en-GB" altLang="zh-CN" sz="2400" dirty="0" smtClean="0"/>
          </a:p>
          <a:p>
            <a:pPr eaLnBrk="1" hangingPunct="1">
              <a:lnSpc>
                <a:spcPct val="90000"/>
              </a:lnSpc>
            </a:pPr>
            <a:r>
              <a:rPr lang="en-GB" altLang="zh-CN" sz="2400" dirty="0" smtClean="0"/>
              <a:t>In one chapter, Chuang Tzu describes such a process of fasting the mind/heart as this:</a:t>
            </a:r>
          </a:p>
          <a:p>
            <a:pPr eaLnBrk="1" hangingPunct="1">
              <a:lnSpc>
                <a:spcPct val="90000"/>
              </a:lnSpc>
            </a:pPr>
            <a:r>
              <a:rPr lang="en-GB" altLang="zh-CN" sz="2400" dirty="0" smtClean="0"/>
              <a:t> </a:t>
            </a:r>
            <a:r>
              <a:rPr lang="en-GB" altLang="zh-CN" sz="2200" dirty="0" smtClean="0"/>
              <a:t>‘after 3 days, he was able to detach himself from the external world; after 7days he could detach himself from the things around him; after 9days, he could detach himself from his own existence. </a:t>
            </a:r>
          </a:p>
          <a:p>
            <a:pPr eaLnBrk="1" hangingPunct="1">
              <a:lnSpc>
                <a:spcPct val="90000"/>
              </a:lnSpc>
            </a:pPr>
            <a:r>
              <a:rPr lang="en-GB" altLang="zh-CN" sz="2200" dirty="0" smtClean="0"/>
              <a:t>After he was detached from his own existence, he attained luminous perception, he saw that which is unique. </a:t>
            </a:r>
          </a:p>
          <a:p>
            <a:pPr eaLnBrk="1" hangingPunct="1">
              <a:lnSpc>
                <a:spcPct val="90000"/>
              </a:lnSpc>
            </a:pPr>
            <a:r>
              <a:rPr lang="en-GB" altLang="zh-CN" sz="2200" dirty="0" smtClean="0"/>
              <a:t>After seeing that which is unique, he was able to arrive at a condition in which there was neither past nor present. </a:t>
            </a:r>
          </a:p>
          <a:p>
            <a:pPr eaLnBrk="1" hangingPunct="1">
              <a:lnSpc>
                <a:spcPct val="90000"/>
              </a:lnSpc>
            </a:pPr>
            <a:r>
              <a:rPr lang="en-GB" altLang="zh-CN" sz="2200" dirty="0" smtClean="0"/>
              <a:t>Finally he attained the condition in which there is neither life nor death.’ (chapter6)</a:t>
            </a:r>
            <a:endParaRPr lang="zh-CN" altLang="en-US" sz="2200" dirty="0" smtClean="0"/>
          </a:p>
        </p:txBody>
      </p:sp>
    </p:spTree>
    <p:extLst>
      <p:ext uri="{BB962C8B-B14F-4D97-AF65-F5344CB8AC3E}">
        <p14:creationId xmlns:p14="http://schemas.microsoft.com/office/powerpoint/2010/main" val="4065356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57200" y="274638"/>
            <a:ext cx="7467600" cy="639762"/>
          </a:xfrm>
        </p:spPr>
        <p:txBody>
          <a:bodyPr/>
          <a:lstStyle/>
          <a:p>
            <a:pPr eaLnBrk="1" hangingPunct="1"/>
            <a:r>
              <a:rPr lang="en-GB" altLang="zh-CN" dirty="0" smtClean="0"/>
              <a:t>True Man or True Persons</a:t>
            </a:r>
            <a:endParaRPr lang="zh-CN" altLang="en-US" dirty="0" smtClean="0"/>
          </a:p>
        </p:txBody>
      </p:sp>
      <p:sp>
        <p:nvSpPr>
          <p:cNvPr id="15363" name="Rectangle 3"/>
          <p:cNvSpPr>
            <a:spLocks noGrp="1" noChangeArrowheads="1"/>
          </p:cNvSpPr>
          <p:nvPr>
            <p:ph type="body" idx="1"/>
          </p:nvPr>
        </p:nvSpPr>
        <p:spPr>
          <a:xfrm>
            <a:off x="0" y="1219200"/>
            <a:ext cx="8077200" cy="5486400"/>
          </a:xfrm>
        </p:spPr>
        <p:txBody>
          <a:bodyPr>
            <a:normAutofit lnSpcReduction="10000"/>
          </a:bodyPr>
          <a:lstStyle/>
          <a:p>
            <a:pPr eaLnBrk="1" hangingPunct="1">
              <a:lnSpc>
                <a:spcPct val="90000"/>
              </a:lnSpc>
            </a:pPr>
            <a:r>
              <a:rPr lang="en-GB" altLang="zh-CN" sz="2400" dirty="0" smtClean="0"/>
              <a:t>Cultivating one’s nature and fasting one’s mind/heart, one is able to become a true person. </a:t>
            </a:r>
          </a:p>
          <a:p>
            <a:pPr eaLnBrk="1" hangingPunct="1">
              <a:lnSpc>
                <a:spcPct val="90000"/>
              </a:lnSpc>
            </a:pPr>
            <a:endParaRPr lang="en-GB" altLang="zh-CN" sz="2400" dirty="0" smtClean="0"/>
          </a:p>
          <a:p>
            <a:pPr eaLnBrk="1" hangingPunct="1">
              <a:lnSpc>
                <a:spcPct val="90000"/>
              </a:lnSpc>
            </a:pPr>
            <a:r>
              <a:rPr lang="en-GB" altLang="zh-CN" sz="2400" dirty="0" smtClean="0"/>
              <a:t>A true person is one who has attained </a:t>
            </a:r>
            <a:r>
              <a:rPr lang="en-GB" altLang="zh-CN" sz="2400" dirty="0" smtClean="0"/>
              <a:t>Tao/Dao, </a:t>
            </a:r>
            <a:r>
              <a:rPr lang="en-GB" altLang="zh-CN" sz="2400" dirty="0" smtClean="0"/>
              <a:t>meaning being the one with the </a:t>
            </a:r>
            <a:r>
              <a:rPr lang="en-GB" altLang="zh-CN" dirty="0" smtClean="0"/>
              <a:t>T</a:t>
            </a:r>
            <a:r>
              <a:rPr lang="en-GB" altLang="zh-CN" sz="2400" dirty="0" smtClean="0"/>
              <a:t>ao/Dao, </a:t>
            </a:r>
            <a:r>
              <a:rPr lang="en-GB" altLang="zh-CN" sz="2400" dirty="0" smtClean="0"/>
              <a:t>by detaching himself from the worldly  worries and concerns, by following nature and by acting freely. </a:t>
            </a:r>
          </a:p>
          <a:p>
            <a:pPr eaLnBrk="1" hangingPunct="1">
              <a:lnSpc>
                <a:spcPct val="90000"/>
              </a:lnSpc>
            </a:pPr>
            <a:endParaRPr lang="en-GB" altLang="zh-CN" sz="2000" dirty="0" smtClean="0"/>
          </a:p>
          <a:p>
            <a:pPr eaLnBrk="1" hangingPunct="1">
              <a:lnSpc>
                <a:spcPct val="90000"/>
              </a:lnSpc>
            </a:pPr>
            <a:r>
              <a:rPr lang="en-GB" altLang="zh-CN" sz="2000" dirty="0" smtClean="0"/>
              <a:t>Chuang Tzu deliberately put the image of a true person against the background of the ancient times, when the man-made culture has not yet corrupted the natural way of the world. </a:t>
            </a:r>
          </a:p>
          <a:p>
            <a:pPr eaLnBrk="1" hangingPunct="1">
              <a:lnSpc>
                <a:spcPct val="90000"/>
              </a:lnSpc>
            </a:pPr>
            <a:r>
              <a:rPr lang="en-GB" altLang="zh-CN" sz="2000" dirty="0" smtClean="0"/>
              <a:t>According to him, the true person of ancient times did not resist against his desire, did not boast his richness, and did not arrange his plan. He could commit an error but not regret it, and could enjoy his success and not boast about it. He could climb up to a high place and not be frightened, could enter into the deep water and not get wet, and could jump into the fire and not get burned. His knowledge could ascend all the way up to the Tao.(chapter 6)</a:t>
            </a:r>
            <a:r>
              <a:rPr lang="en-US" altLang="zh-CN" sz="2000" dirty="0" smtClean="0"/>
              <a:t> </a:t>
            </a:r>
            <a:endParaRPr lang="zh-CN" altLang="en-US" sz="2000" dirty="0" smtClean="0"/>
          </a:p>
        </p:txBody>
      </p:sp>
    </p:spTree>
    <p:extLst>
      <p:ext uri="{BB962C8B-B14F-4D97-AF65-F5344CB8AC3E}">
        <p14:creationId xmlns:p14="http://schemas.microsoft.com/office/powerpoint/2010/main" val="1692944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274638"/>
            <a:ext cx="7467600" cy="715962"/>
          </a:xfrm>
        </p:spPr>
        <p:txBody>
          <a:bodyPr/>
          <a:lstStyle/>
          <a:p>
            <a:pPr eaLnBrk="1" hangingPunct="1"/>
            <a:r>
              <a:rPr lang="en-US" altLang="zh-CN" dirty="0" smtClean="0"/>
              <a:t>Characteristic of the true person</a:t>
            </a:r>
          </a:p>
        </p:txBody>
      </p:sp>
      <p:sp>
        <p:nvSpPr>
          <p:cNvPr id="24579" name="Rectangle 3"/>
          <p:cNvSpPr>
            <a:spLocks noGrp="1" noChangeArrowheads="1"/>
          </p:cNvSpPr>
          <p:nvPr>
            <p:ph type="body" idx="1"/>
          </p:nvPr>
        </p:nvSpPr>
        <p:spPr/>
        <p:txBody>
          <a:bodyPr/>
          <a:lstStyle/>
          <a:p>
            <a:pPr eaLnBrk="1" hangingPunct="1"/>
            <a:r>
              <a:rPr lang="en-GB" altLang="zh-CN" sz="2800" dirty="0" smtClean="0"/>
              <a:t>A.  The true persons have no worries and anxieties.</a:t>
            </a:r>
            <a:r>
              <a:rPr lang="en-US" altLang="zh-CN" sz="2800" dirty="0" smtClean="0"/>
              <a:t> </a:t>
            </a:r>
          </a:p>
          <a:p>
            <a:pPr eaLnBrk="1" hangingPunct="1"/>
            <a:r>
              <a:rPr lang="en-GB" altLang="zh-CN" sz="2800" dirty="0" smtClean="0"/>
              <a:t>B.  The true persons have overcome the fear of death.</a:t>
            </a:r>
            <a:r>
              <a:rPr lang="en-US" altLang="zh-CN" sz="2800" dirty="0" smtClean="0"/>
              <a:t> </a:t>
            </a:r>
          </a:p>
          <a:p>
            <a:pPr eaLnBrk="1" hangingPunct="1"/>
            <a:r>
              <a:rPr lang="en-GB" altLang="zh-CN" sz="2800" dirty="0" smtClean="0"/>
              <a:t>C.  The true persons are not only an achievement in spiritual cultivation but they are also invincible and immortal in their body.</a:t>
            </a:r>
            <a:r>
              <a:rPr lang="en-US" altLang="zh-CN" sz="2800" dirty="0" smtClean="0"/>
              <a:t> </a:t>
            </a:r>
          </a:p>
          <a:p>
            <a:pPr eaLnBrk="1" hangingPunct="1"/>
            <a:r>
              <a:rPr lang="en-US" altLang="zh-CN" sz="2800" dirty="0" smtClean="0"/>
              <a:t>D.  </a:t>
            </a:r>
            <a:r>
              <a:rPr lang="en-GB" altLang="zh-CN" sz="2800" dirty="0" smtClean="0"/>
              <a:t>The true persons are those who have attained </a:t>
            </a:r>
            <a:r>
              <a:rPr lang="en-GB" altLang="zh-CN" sz="2800" dirty="0" smtClean="0"/>
              <a:t>Tao/Dao.</a:t>
            </a:r>
            <a:r>
              <a:rPr lang="en-US" altLang="zh-CN" sz="2800" dirty="0" smtClean="0"/>
              <a:t> </a:t>
            </a:r>
            <a:endParaRPr lang="en-US" altLang="zh-CN" sz="2800" dirty="0" smtClean="0"/>
          </a:p>
        </p:txBody>
      </p:sp>
    </p:spTree>
    <p:extLst>
      <p:ext uri="{BB962C8B-B14F-4D97-AF65-F5344CB8AC3E}">
        <p14:creationId xmlns:p14="http://schemas.microsoft.com/office/powerpoint/2010/main" val="29799461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zh-CN" dirty="0" smtClean="0"/>
              <a:t>True Person or Immortals</a:t>
            </a:r>
            <a:r>
              <a:rPr lang="en-US" altLang="zh-CN" dirty="0" smtClean="0"/>
              <a:t> </a:t>
            </a:r>
            <a:endParaRPr lang="zh-CN" altLang="en-US" dirty="0" smtClean="0"/>
          </a:p>
        </p:txBody>
      </p:sp>
      <p:sp>
        <p:nvSpPr>
          <p:cNvPr id="22531" name="Rectangle 3"/>
          <p:cNvSpPr>
            <a:spLocks noGrp="1" noChangeArrowheads="1"/>
          </p:cNvSpPr>
          <p:nvPr>
            <p:ph type="body" idx="1"/>
          </p:nvPr>
        </p:nvSpPr>
        <p:spPr/>
        <p:txBody>
          <a:bodyPr/>
          <a:lstStyle/>
          <a:p>
            <a:pPr eaLnBrk="1" hangingPunct="1">
              <a:lnSpc>
                <a:spcPct val="90000"/>
              </a:lnSpc>
            </a:pPr>
            <a:r>
              <a:rPr lang="en-GB" altLang="zh-CN" sz="2000" dirty="0" smtClean="0"/>
              <a:t>The immortals in later </a:t>
            </a:r>
            <a:r>
              <a:rPr lang="en-GB" altLang="zh-CN" sz="2000" dirty="0" smtClean="0"/>
              <a:t>Taoist/Daoist  </a:t>
            </a:r>
            <a:r>
              <a:rPr lang="en-GB" altLang="zh-CN" sz="2000" dirty="0" smtClean="0"/>
              <a:t>religion was a further development and transformation of the philosophical ideal propagated in the classic of </a:t>
            </a:r>
            <a:r>
              <a:rPr lang="en-GB" altLang="zh-CN" sz="2000" dirty="0" smtClean="0"/>
              <a:t>Taoist/Daoist </a:t>
            </a:r>
            <a:r>
              <a:rPr lang="en-GB" altLang="zh-CN" sz="2000" dirty="0" smtClean="0"/>
              <a:t>philosophy.</a:t>
            </a:r>
            <a:r>
              <a:rPr lang="en-US" altLang="zh-CN" sz="2000" dirty="0" smtClean="0"/>
              <a:t> </a:t>
            </a:r>
          </a:p>
          <a:p>
            <a:pPr eaLnBrk="1" hangingPunct="1">
              <a:lnSpc>
                <a:spcPct val="90000"/>
              </a:lnSpc>
            </a:pPr>
            <a:r>
              <a:rPr lang="en-GB" altLang="zh-CN" sz="2000" dirty="0" smtClean="0"/>
              <a:t>In Confucianism the sage who takes it as his responsibility to bring peace and harmony to the world is the final goal of self-cultivation, while in Taoist literature the true person or immortal is the embodiment of being one with </a:t>
            </a:r>
            <a:r>
              <a:rPr lang="en-GB" altLang="zh-CN" sz="2000" dirty="0" smtClean="0"/>
              <a:t>Tao/Dao.</a:t>
            </a:r>
            <a:r>
              <a:rPr lang="en-US" altLang="zh-CN" sz="2000" dirty="0" smtClean="0"/>
              <a:t> </a:t>
            </a:r>
            <a:endParaRPr lang="en-US" altLang="zh-CN" sz="2000" dirty="0" smtClean="0"/>
          </a:p>
          <a:p>
            <a:pPr eaLnBrk="1" hangingPunct="1">
              <a:lnSpc>
                <a:spcPct val="90000"/>
              </a:lnSpc>
            </a:pPr>
            <a:endParaRPr lang="en-US" altLang="zh-CN" sz="2000" dirty="0" smtClean="0"/>
          </a:p>
          <a:p>
            <a:pPr eaLnBrk="1" hangingPunct="1">
              <a:lnSpc>
                <a:spcPct val="90000"/>
              </a:lnSpc>
            </a:pPr>
            <a:r>
              <a:rPr lang="en-GB" altLang="zh-CN" sz="2000" dirty="0" smtClean="0"/>
              <a:t>True in this phrase is ‘</a:t>
            </a:r>
            <a:r>
              <a:rPr lang="en-GB" altLang="zh-CN" sz="2000" dirty="0" err="1" smtClean="0"/>
              <a:t>zhen</a:t>
            </a:r>
            <a:r>
              <a:rPr lang="en-GB" altLang="zh-CN" sz="2000" dirty="0" smtClean="0"/>
              <a:t>’, related to spiritual perfection and to death. It is defined in the </a:t>
            </a:r>
            <a:r>
              <a:rPr lang="en-GB" altLang="zh-CN" sz="2000" i="1" dirty="0" err="1" smtClean="0"/>
              <a:t>Shou</a:t>
            </a:r>
            <a:r>
              <a:rPr lang="en-GB" altLang="zh-CN" sz="2000" i="1" dirty="0" smtClean="0"/>
              <a:t> Wen </a:t>
            </a:r>
            <a:r>
              <a:rPr lang="en-GB" altLang="zh-CN" sz="2000" i="1" dirty="0" err="1" smtClean="0"/>
              <a:t>Jie</a:t>
            </a:r>
            <a:r>
              <a:rPr lang="en-GB" altLang="zh-CN" sz="2000" i="1" dirty="0" smtClean="0"/>
              <a:t> </a:t>
            </a:r>
            <a:r>
              <a:rPr lang="en-GB" altLang="zh-CN" sz="2000" i="1" dirty="0" err="1" smtClean="0"/>
              <a:t>Zi</a:t>
            </a:r>
            <a:r>
              <a:rPr lang="en-GB" altLang="zh-CN" sz="2000" dirty="0" smtClean="0"/>
              <a:t>, an ancient Chinese dictionary, as ‘an immortal changing form and ascending to Heaven.’</a:t>
            </a:r>
          </a:p>
          <a:p>
            <a:pPr eaLnBrk="1" hangingPunct="1">
              <a:lnSpc>
                <a:spcPct val="90000"/>
              </a:lnSpc>
            </a:pPr>
            <a:r>
              <a:rPr lang="en-GB" altLang="zh-CN" sz="2000" dirty="0" smtClean="0"/>
              <a:t> The ‘immortal’ in this case is a person who is </a:t>
            </a:r>
            <a:r>
              <a:rPr lang="en-GB" altLang="zh-CN" sz="2000" dirty="0" err="1" smtClean="0"/>
              <a:t>xian</a:t>
            </a:r>
            <a:r>
              <a:rPr lang="en-GB" altLang="zh-CN" sz="2000" dirty="0" smtClean="0"/>
              <a:t>(</a:t>
            </a:r>
            <a:r>
              <a:rPr lang="zh-CN" altLang="en-GB" sz="2000" dirty="0" smtClean="0"/>
              <a:t>人), </a:t>
            </a:r>
            <a:r>
              <a:rPr lang="en-GB" altLang="zh-CN" sz="2000" dirty="0" smtClean="0"/>
              <a:t>whose cognate </a:t>
            </a:r>
            <a:r>
              <a:rPr lang="en-GB" altLang="zh-CN" sz="2000" dirty="0" err="1" smtClean="0"/>
              <a:t>qian</a:t>
            </a:r>
            <a:r>
              <a:rPr lang="en-GB" altLang="zh-CN" sz="2000" dirty="0" smtClean="0"/>
              <a:t> ( </a:t>
            </a:r>
            <a:r>
              <a:rPr lang="zh-CN" altLang="en-GB" sz="2000" dirty="0" smtClean="0"/>
              <a:t>迁 ) </a:t>
            </a:r>
            <a:r>
              <a:rPr lang="en-GB" altLang="zh-CN" sz="2000" dirty="0" smtClean="0"/>
              <a:t>is defined as ‘rising high’ in the sense of ‘flying on fire’, a person being burnt and ascending to the sky</a:t>
            </a:r>
            <a:r>
              <a:rPr lang="en-US" altLang="zh-CN" sz="2000" dirty="0" smtClean="0"/>
              <a:t> </a:t>
            </a:r>
            <a:endParaRPr lang="zh-CN" altLang="en-US" sz="2000" dirty="0" smtClean="0"/>
          </a:p>
        </p:txBody>
      </p:sp>
    </p:spTree>
    <p:extLst>
      <p:ext uri="{BB962C8B-B14F-4D97-AF65-F5344CB8AC3E}">
        <p14:creationId xmlns:p14="http://schemas.microsoft.com/office/powerpoint/2010/main" val="6407270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 y="0"/>
            <a:ext cx="7467600" cy="990600"/>
          </a:xfrm>
        </p:spPr>
        <p:txBody>
          <a:bodyPr>
            <a:normAutofit fontScale="90000"/>
          </a:bodyPr>
          <a:lstStyle/>
          <a:p>
            <a:pPr eaLnBrk="1" hangingPunct="1"/>
            <a:r>
              <a:rPr lang="en-US" altLang="zh-CN" dirty="0" smtClean="0"/>
              <a:t>Why following Dao is the only way to attain Immortality?</a:t>
            </a:r>
          </a:p>
        </p:txBody>
      </p:sp>
      <p:sp>
        <p:nvSpPr>
          <p:cNvPr id="26627" name="Rectangle 3"/>
          <p:cNvSpPr>
            <a:spLocks noGrp="1" noChangeArrowheads="1"/>
          </p:cNvSpPr>
          <p:nvPr>
            <p:ph type="body" idx="1"/>
          </p:nvPr>
        </p:nvSpPr>
        <p:spPr>
          <a:xfrm>
            <a:off x="76200" y="1447800"/>
            <a:ext cx="8305800" cy="5334000"/>
          </a:xfrm>
        </p:spPr>
        <p:txBody>
          <a:bodyPr>
            <a:normAutofit/>
          </a:bodyPr>
          <a:lstStyle/>
          <a:p>
            <a:pPr eaLnBrk="1" hangingPunct="1">
              <a:lnSpc>
                <a:spcPct val="90000"/>
              </a:lnSpc>
            </a:pPr>
            <a:r>
              <a:rPr lang="en-GB" altLang="zh-CN" sz="2000" dirty="0" smtClean="0"/>
              <a:t>Attaining to </a:t>
            </a:r>
            <a:r>
              <a:rPr lang="en-GB" altLang="zh-CN" sz="2000" dirty="0" smtClean="0"/>
              <a:t>Tao/Dao </a:t>
            </a:r>
            <a:r>
              <a:rPr lang="en-GB" altLang="zh-CN" sz="2000" dirty="0" smtClean="0"/>
              <a:t>is a metaphor for the integrity and harmony of the cosmos and the origin of all things and beings, including human beings, in the cosmos.</a:t>
            </a:r>
            <a:r>
              <a:rPr lang="en-US" altLang="zh-CN" sz="2000" dirty="0" smtClean="0"/>
              <a:t> </a:t>
            </a:r>
          </a:p>
          <a:p>
            <a:pPr eaLnBrk="1" hangingPunct="1">
              <a:lnSpc>
                <a:spcPct val="90000"/>
              </a:lnSpc>
            </a:pPr>
            <a:r>
              <a:rPr lang="en-GB" altLang="zh-CN" sz="2000" dirty="0" smtClean="0"/>
              <a:t>Tao/Dao </a:t>
            </a:r>
            <a:r>
              <a:rPr lang="en-GB" altLang="zh-CN" sz="2000" dirty="0" smtClean="0"/>
              <a:t>is not external to human person, which one can obtain only by giving up one’s being. Tao is the internal core of a being or </a:t>
            </a:r>
            <a:r>
              <a:rPr lang="en-GB" altLang="zh-CN" sz="2000" dirty="0" smtClean="0"/>
              <a:t>thing and </a:t>
            </a:r>
            <a:r>
              <a:rPr lang="en-GB" altLang="zh-CN" sz="2000" dirty="0" smtClean="0"/>
              <a:t>exists and functions within beings and in the process of person-making</a:t>
            </a:r>
          </a:p>
          <a:p>
            <a:pPr eaLnBrk="1" hangingPunct="1">
              <a:lnSpc>
                <a:spcPct val="90000"/>
              </a:lnSpc>
            </a:pPr>
            <a:r>
              <a:rPr lang="en-GB" altLang="zh-CN" sz="2000" dirty="0" smtClean="0"/>
              <a:t> </a:t>
            </a:r>
          </a:p>
          <a:p>
            <a:pPr eaLnBrk="1" hangingPunct="1">
              <a:lnSpc>
                <a:spcPct val="90000"/>
              </a:lnSpc>
            </a:pPr>
            <a:r>
              <a:rPr lang="en-GB" altLang="zh-CN" sz="2000" dirty="0" smtClean="0"/>
              <a:t>In this sense, cultivation of </a:t>
            </a:r>
            <a:r>
              <a:rPr lang="en-GB" altLang="zh-CN" sz="2000" dirty="0" smtClean="0"/>
              <a:t>Tao/Dao </a:t>
            </a:r>
            <a:r>
              <a:rPr lang="en-GB" altLang="zh-CN" sz="2000" dirty="0" smtClean="0"/>
              <a:t>in </a:t>
            </a:r>
            <a:r>
              <a:rPr lang="en-GB" altLang="zh-CN" sz="2000" dirty="0" smtClean="0"/>
              <a:t>Taoism/Daoism </a:t>
            </a:r>
            <a:r>
              <a:rPr lang="en-GB" altLang="zh-CN" sz="2000" dirty="0" smtClean="0"/>
              <a:t>is deemed a process of self-transformation(although it is believed in religious Taoism that Tao is given to humans by the heavenly deities). </a:t>
            </a:r>
          </a:p>
          <a:p>
            <a:pPr eaLnBrk="1" hangingPunct="1">
              <a:lnSpc>
                <a:spcPct val="90000"/>
              </a:lnSpc>
            </a:pPr>
            <a:r>
              <a:rPr lang="en-GB" altLang="zh-CN" sz="2000" dirty="0" smtClean="0"/>
              <a:t>Cultivating Tao and its power (de, </a:t>
            </a:r>
            <a:r>
              <a:rPr lang="en-GB" altLang="zh-CN" sz="2000" dirty="0" err="1" smtClean="0"/>
              <a:t>te</a:t>
            </a:r>
            <a:r>
              <a:rPr lang="en-GB" altLang="zh-CN" sz="2000" dirty="0" smtClean="0"/>
              <a:t>) is thus taken to be the way the temporal to the eternal, from man-made culture to the natural way, and from degenerating to one’s end to returning to one’s</a:t>
            </a:r>
            <a:r>
              <a:rPr lang="en-GB" altLang="zh-CN" sz="2800" dirty="0" smtClean="0"/>
              <a:t> </a:t>
            </a:r>
            <a:r>
              <a:rPr lang="en-GB" altLang="zh-CN" sz="2000" dirty="0" smtClean="0"/>
              <a:t>beginning</a:t>
            </a:r>
            <a:r>
              <a:rPr lang="en-US" altLang="zh-CN" sz="2000" dirty="0" smtClean="0"/>
              <a:t> </a:t>
            </a:r>
            <a:endParaRPr lang="zh-CN" altLang="en-US" sz="2000" dirty="0" smtClean="0"/>
          </a:p>
        </p:txBody>
      </p:sp>
    </p:spTree>
    <p:extLst>
      <p:ext uri="{BB962C8B-B14F-4D97-AF65-F5344CB8AC3E}">
        <p14:creationId xmlns:p14="http://schemas.microsoft.com/office/powerpoint/2010/main" val="11458480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457200" y="274638"/>
            <a:ext cx="7924800" cy="487362"/>
          </a:xfrm>
        </p:spPr>
        <p:txBody>
          <a:bodyPr>
            <a:normAutofit/>
          </a:bodyPr>
          <a:lstStyle/>
          <a:p>
            <a:pPr eaLnBrk="1" hangingPunct="1"/>
            <a:r>
              <a:rPr lang="en-GB" altLang="zh-CN" sz="2400" dirty="0" smtClean="0"/>
              <a:t>To cultivate Tao is the same as to cultivate </a:t>
            </a:r>
            <a:r>
              <a:rPr lang="en-GB" altLang="zh-CN" sz="2400" dirty="0" err="1" smtClean="0"/>
              <a:t>Te</a:t>
            </a:r>
            <a:endParaRPr lang="zh-CN" altLang="en-US" sz="2400" dirty="0" smtClean="0"/>
          </a:p>
        </p:txBody>
      </p:sp>
      <p:sp>
        <p:nvSpPr>
          <p:cNvPr id="27651" name="Rectangle 3"/>
          <p:cNvSpPr>
            <a:spLocks noGrp="1" noChangeArrowheads="1"/>
          </p:cNvSpPr>
          <p:nvPr>
            <p:ph type="body" idx="1"/>
          </p:nvPr>
        </p:nvSpPr>
        <p:spPr>
          <a:xfrm>
            <a:off x="152400" y="914400"/>
            <a:ext cx="8153400" cy="5715000"/>
          </a:xfrm>
        </p:spPr>
        <p:txBody>
          <a:bodyPr>
            <a:normAutofit lnSpcReduction="10000"/>
          </a:bodyPr>
          <a:lstStyle/>
          <a:p>
            <a:pPr eaLnBrk="1" hangingPunct="1">
              <a:lnSpc>
                <a:spcPct val="90000"/>
              </a:lnSpc>
            </a:pPr>
            <a:r>
              <a:rPr lang="en-GB" altLang="zh-CN" sz="2800" dirty="0" smtClean="0"/>
              <a:t>De (</a:t>
            </a:r>
            <a:r>
              <a:rPr lang="en-GB" altLang="zh-CN" sz="2800" dirty="0" err="1" smtClean="0"/>
              <a:t>Te</a:t>
            </a:r>
            <a:r>
              <a:rPr lang="en-GB" altLang="zh-CN" sz="2800" dirty="0" smtClean="0"/>
              <a:t>)is the power and individualization of the Universal and eternal Tao. </a:t>
            </a:r>
          </a:p>
          <a:p>
            <a:pPr eaLnBrk="1" hangingPunct="1">
              <a:lnSpc>
                <a:spcPct val="90000"/>
              </a:lnSpc>
            </a:pPr>
            <a:r>
              <a:rPr lang="en-GB" altLang="zh-CN" sz="2800" dirty="0" smtClean="0"/>
              <a:t>It is possible for humans to cultivate </a:t>
            </a:r>
            <a:r>
              <a:rPr lang="en-GB" altLang="zh-CN" sz="2800" dirty="0" err="1" smtClean="0"/>
              <a:t>Te</a:t>
            </a:r>
            <a:r>
              <a:rPr lang="en-GB" altLang="zh-CN" sz="2800" dirty="0" smtClean="0"/>
              <a:t> because </a:t>
            </a:r>
            <a:r>
              <a:rPr lang="en-GB" altLang="zh-CN" sz="2800" dirty="0" err="1" smtClean="0"/>
              <a:t>Te</a:t>
            </a:r>
            <a:r>
              <a:rPr lang="en-GB" altLang="zh-CN" sz="2800" dirty="0" smtClean="0"/>
              <a:t> has been in human person, in human community and in the cosmos. </a:t>
            </a:r>
          </a:p>
          <a:p>
            <a:pPr eaLnBrk="1" hangingPunct="1">
              <a:lnSpc>
                <a:spcPct val="90000"/>
              </a:lnSpc>
            </a:pPr>
            <a:endParaRPr lang="en-GB" altLang="zh-CN" sz="2800" dirty="0" smtClean="0"/>
          </a:p>
          <a:p>
            <a:pPr eaLnBrk="1" hangingPunct="1">
              <a:lnSpc>
                <a:spcPct val="90000"/>
              </a:lnSpc>
            </a:pPr>
            <a:r>
              <a:rPr lang="en-GB" altLang="zh-CN" sz="2800" dirty="0" smtClean="0"/>
              <a:t>The more cultivation one does, the more one is in unity with the power of Tao: </a:t>
            </a:r>
          </a:p>
          <a:p>
            <a:pPr eaLnBrk="1" hangingPunct="1">
              <a:lnSpc>
                <a:spcPct val="90000"/>
              </a:lnSpc>
            </a:pPr>
            <a:r>
              <a:rPr lang="en-GB" altLang="zh-CN" sz="2800" dirty="0" smtClean="0"/>
              <a:t>Cultivate </a:t>
            </a:r>
            <a:r>
              <a:rPr lang="en-GB" altLang="zh-CN" sz="2800" dirty="0" err="1" smtClean="0"/>
              <a:t>te</a:t>
            </a:r>
            <a:r>
              <a:rPr lang="en-GB" altLang="zh-CN" sz="2800" dirty="0" smtClean="0"/>
              <a:t> in the self, </a:t>
            </a:r>
            <a:r>
              <a:rPr lang="en-GB" altLang="zh-CN" sz="2800" dirty="0" err="1" smtClean="0"/>
              <a:t>te</a:t>
            </a:r>
            <a:r>
              <a:rPr lang="en-GB" altLang="zh-CN" sz="2800" dirty="0" smtClean="0"/>
              <a:t> will be real; cultivate it in the family, </a:t>
            </a:r>
            <a:r>
              <a:rPr lang="en-GB" altLang="zh-CN" sz="2800" dirty="0" err="1" smtClean="0"/>
              <a:t>Te</a:t>
            </a:r>
            <a:r>
              <a:rPr lang="en-GB" altLang="zh-CN" sz="2800" dirty="0" smtClean="0"/>
              <a:t> will be rich; cultivate </a:t>
            </a:r>
            <a:r>
              <a:rPr lang="en-GB" altLang="zh-CN" sz="2800" dirty="0" err="1" smtClean="0"/>
              <a:t>te</a:t>
            </a:r>
            <a:r>
              <a:rPr lang="en-GB" altLang="zh-CN" sz="2800" dirty="0" smtClean="0"/>
              <a:t> in the village, </a:t>
            </a:r>
            <a:r>
              <a:rPr lang="en-GB" altLang="zh-CN" sz="2800" dirty="0" err="1" smtClean="0"/>
              <a:t>Te</a:t>
            </a:r>
            <a:r>
              <a:rPr lang="en-GB" altLang="zh-CN" sz="2800" dirty="0" smtClean="0"/>
              <a:t> will grow; cultivate </a:t>
            </a:r>
            <a:r>
              <a:rPr lang="en-GB" altLang="zh-CN" sz="2800" dirty="0" err="1" smtClean="0"/>
              <a:t>te</a:t>
            </a:r>
            <a:r>
              <a:rPr lang="en-GB" altLang="zh-CN" sz="2800" dirty="0" smtClean="0"/>
              <a:t> in nation, </a:t>
            </a:r>
            <a:r>
              <a:rPr lang="en-GB" altLang="zh-CN" sz="2800" dirty="0" err="1" smtClean="0"/>
              <a:t>Te</a:t>
            </a:r>
            <a:r>
              <a:rPr lang="en-GB" altLang="zh-CN" sz="2800" dirty="0" smtClean="0"/>
              <a:t> will abundant; cultivate </a:t>
            </a:r>
            <a:r>
              <a:rPr lang="en-GB" altLang="zh-CN" sz="2800" dirty="0" err="1" smtClean="0"/>
              <a:t>te</a:t>
            </a:r>
            <a:r>
              <a:rPr lang="en-GB" altLang="zh-CN" sz="2800" dirty="0" smtClean="0"/>
              <a:t> in the universe, </a:t>
            </a:r>
            <a:r>
              <a:rPr lang="en-GB" altLang="zh-CN" sz="2800" dirty="0" err="1" smtClean="0"/>
              <a:t>Te</a:t>
            </a:r>
            <a:r>
              <a:rPr lang="en-GB" altLang="zh-CN" sz="2800" dirty="0" smtClean="0"/>
              <a:t> will be everywhere. (Tao </a:t>
            </a:r>
            <a:r>
              <a:rPr lang="en-GB" altLang="zh-CN" sz="2800" dirty="0" err="1" smtClean="0"/>
              <a:t>Te</a:t>
            </a:r>
            <a:r>
              <a:rPr lang="en-GB" altLang="zh-CN" sz="2800" dirty="0" smtClean="0"/>
              <a:t> Ching, Chapter 54)</a:t>
            </a:r>
          </a:p>
          <a:p>
            <a:pPr eaLnBrk="1" hangingPunct="1">
              <a:lnSpc>
                <a:spcPct val="90000"/>
              </a:lnSpc>
            </a:pPr>
            <a:endParaRPr lang="en-GB" altLang="zh-CN" sz="2800" dirty="0" smtClean="0"/>
          </a:p>
          <a:p>
            <a:pPr eaLnBrk="1" hangingPunct="1">
              <a:lnSpc>
                <a:spcPct val="90000"/>
              </a:lnSpc>
            </a:pPr>
            <a:endParaRPr lang="zh-CN" altLang="en-US" sz="2800" dirty="0" smtClean="0"/>
          </a:p>
        </p:txBody>
      </p:sp>
    </p:spTree>
    <p:extLst>
      <p:ext uri="{BB962C8B-B14F-4D97-AF65-F5344CB8AC3E}">
        <p14:creationId xmlns:p14="http://schemas.microsoft.com/office/powerpoint/2010/main" val="42507652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457200" y="274638"/>
            <a:ext cx="7467600" cy="715962"/>
          </a:xfrm>
        </p:spPr>
        <p:txBody>
          <a:bodyPr/>
          <a:lstStyle/>
          <a:p>
            <a:pPr eaLnBrk="1" hangingPunct="1"/>
            <a:r>
              <a:rPr lang="en-US" altLang="zh-CN" dirty="0" smtClean="0"/>
              <a:t>Ways to Cultivate Dao and De</a:t>
            </a:r>
          </a:p>
        </p:txBody>
      </p:sp>
      <p:sp>
        <p:nvSpPr>
          <p:cNvPr id="28675" name="Rectangle 3"/>
          <p:cNvSpPr>
            <a:spLocks noGrp="1" noChangeArrowheads="1"/>
          </p:cNvSpPr>
          <p:nvPr>
            <p:ph type="body" idx="1"/>
          </p:nvPr>
        </p:nvSpPr>
        <p:spPr>
          <a:xfrm>
            <a:off x="76200" y="1219200"/>
            <a:ext cx="8458200" cy="5410200"/>
          </a:xfrm>
        </p:spPr>
        <p:txBody>
          <a:bodyPr>
            <a:normAutofit lnSpcReduction="10000"/>
          </a:bodyPr>
          <a:lstStyle/>
          <a:p>
            <a:pPr eaLnBrk="1" hangingPunct="1"/>
            <a:r>
              <a:rPr lang="en-GB" altLang="zh-CN" sz="2400" dirty="0" smtClean="0"/>
              <a:t>the first step is to cultivate Dao and De within one’s own being and existence. Cultivation of </a:t>
            </a:r>
            <a:r>
              <a:rPr lang="en-GB" altLang="zh-CN" sz="2400" dirty="0" smtClean="0"/>
              <a:t>Dao </a:t>
            </a:r>
            <a:r>
              <a:rPr lang="en-GB" altLang="zh-CN" sz="2400" dirty="0" smtClean="0"/>
              <a:t>is a process of transforming one’s self</a:t>
            </a:r>
          </a:p>
          <a:p>
            <a:pPr eaLnBrk="1" hangingPunct="1"/>
            <a:endParaRPr lang="en-GB" altLang="zh-CN" sz="2400" dirty="0" smtClean="0"/>
          </a:p>
          <a:p>
            <a:pPr eaLnBrk="1" hangingPunct="1"/>
            <a:r>
              <a:rPr lang="en-GB" altLang="zh-CN" sz="2400" dirty="0" smtClean="0"/>
              <a:t>To go back to the origin of one’s being, one has to follow an unusual way. This is a process from complication to simplicity, and from the cultural to the natural. </a:t>
            </a:r>
          </a:p>
          <a:p>
            <a:pPr eaLnBrk="1" hangingPunct="1"/>
            <a:endParaRPr lang="en-GB" altLang="zh-CN" sz="2400" dirty="0" smtClean="0"/>
          </a:p>
          <a:p>
            <a:pPr eaLnBrk="1" hangingPunct="1"/>
            <a:r>
              <a:rPr lang="en-GB" altLang="zh-CN" sz="2400" dirty="0" smtClean="0"/>
              <a:t>To return to one’s babyhood is to clear up one’s knowledge which </a:t>
            </a:r>
            <a:r>
              <a:rPr lang="en-GB" altLang="zh-CN" sz="2400" dirty="0" smtClean="0"/>
              <a:t>Daoism </a:t>
            </a:r>
            <a:r>
              <a:rPr lang="en-GB" altLang="zh-CN" sz="2400" dirty="0" smtClean="0"/>
              <a:t>regards useless and harmful to one’s eternal happiness. </a:t>
            </a:r>
          </a:p>
          <a:p>
            <a:pPr eaLnBrk="1" hangingPunct="1"/>
            <a:endParaRPr lang="en-GB" altLang="zh-CN" dirty="0"/>
          </a:p>
          <a:p>
            <a:pPr eaLnBrk="1" hangingPunct="1"/>
            <a:r>
              <a:rPr lang="en-GB" altLang="zh-CN" sz="2400" dirty="0" smtClean="0"/>
              <a:t>This is a </a:t>
            </a:r>
            <a:r>
              <a:rPr lang="en-GB" altLang="zh-CN" sz="2400" dirty="0" smtClean="0"/>
              <a:t>Daoist </a:t>
            </a:r>
            <a:r>
              <a:rPr lang="en-GB" altLang="zh-CN" sz="2400" dirty="0" smtClean="0"/>
              <a:t>way to resolve the paradox between knowledge and happiness. </a:t>
            </a:r>
            <a:endParaRPr lang="zh-CN" altLang="en-US" sz="2400" dirty="0" smtClean="0"/>
          </a:p>
        </p:txBody>
      </p:sp>
    </p:spTree>
    <p:extLst>
      <p:ext uri="{BB962C8B-B14F-4D97-AF65-F5344CB8AC3E}">
        <p14:creationId xmlns:p14="http://schemas.microsoft.com/office/powerpoint/2010/main" val="31354481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57200" y="274638"/>
            <a:ext cx="7467600" cy="563562"/>
          </a:xfrm>
        </p:spPr>
        <p:txBody>
          <a:bodyPr>
            <a:normAutofit/>
          </a:bodyPr>
          <a:lstStyle/>
          <a:p>
            <a:pPr eaLnBrk="1" hangingPunct="1"/>
            <a:r>
              <a:rPr lang="en-GB" altLang="zh-CN" sz="2400" dirty="0" err="1" smtClean="0"/>
              <a:t>Ko</a:t>
            </a:r>
            <a:r>
              <a:rPr lang="en-GB" altLang="zh-CN" sz="2400" dirty="0" smtClean="0"/>
              <a:t> Hung’</a:t>
            </a:r>
            <a:r>
              <a:rPr lang="en-US" altLang="zh-CN" sz="2400" dirty="0" smtClean="0"/>
              <a:t>s description of heavenly immortals</a:t>
            </a:r>
          </a:p>
        </p:txBody>
      </p:sp>
      <p:sp>
        <p:nvSpPr>
          <p:cNvPr id="11267" name="Rectangle 3"/>
          <p:cNvSpPr>
            <a:spLocks noGrp="1" noChangeArrowheads="1"/>
          </p:cNvSpPr>
          <p:nvPr>
            <p:ph type="body" idx="1"/>
          </p:nvPr>
        </p:nvSpPr>
        <p:spPr/>
        <p:txBody>
          <a:bodyPr>
            <a:normAutofit lnSpcReduction="10000"/>
          </a:bodyPr>
          <a:lstStyle/>
          <a:p>
            <a:pPr eaLnBrk="1" hangingPunct="1"/>
            <a:r>
              <a:rPr lang="en-GB" altLang="zh-CN" sz="2400" smtClean="0"/>
              <a:t>Some immortals ascend to the clouds, their bodies upright and they fly among the clouds without the beating of wings; </a:t>
            </a:r>
          </a:p>
          <a:p>
            <a:pPr eaLnBrk="1" hangingPunct="1"/>
            <a:r>
              <a:rPr lang="en-GB" altLang="zh-CN" sz="2400" smtClean="0"/>
              <a:t>some glide across the clouds vapour by harnessing a dragon and ascend up to the very steps of Heaven; </a:t>
            </a:r>
          </a:p>
          <a:p>
            <a:pPr eaLnBrk="1" hangingPunct="1"/>
            <a:r>
              <a:rPr lang="en-GB" altLang="zh-CN" sz="2400" smtClean="0"/>
              <a:t>some transform themselves into animals and foam through the azure clouds; </a:t>
            </a:r>
          </a:p>
          <a:p>
            <a:pPr eaLnBrk="1" hangingPunct="1"/>
            <a:r>
              <a:rPr lang="en-GB" altLang="zh-CN" sz="2400" smtClean="0"/>
              <a:t>yet others dive deep into rivers and oceans, or flutter on wings to the peaks of famous mountains.’ </a:t>
            </a:r>
          </a:p>
          <a:p>
            <a:pPr eaLnBrk="1" hangingPunct="1"/>
            <a:r>
              <a:rPr lang="en-GB" altLang="zh-CN" sz="2400" smtClean="0"/>
              <a:t>(</a:t>
            </a:r>
            <a:r>
              <a:rPr lang="en-GB" altLang="zh-CN" sz="2400" i="1" smtClean="0"/>
              <a:t>The River Encyclopaedia of Eastern Philosophy and Religion</a:t>
            </a:r>
            <a:r>
              <a:rPr lang="en-GB" altLang="zh-CN" sz="2400" smtClean="0"/>
              <a:t>, 1989, p.137).</a:t>
            </a:r>
            <a:r>
              <a:rPr lang="en-US" altLang="zh-CN" sz="2400" smtClean="0"/>
              <a:t> </a:t>
            </a:r>
            <a:endParaRPr lang="zh-CN" altLang="en-US" sz="2400" smtClean="0"/>
          </a:p>
        </p:txBody>
      </p:sp>
    </p:spTree>
    <p:extLst>
      <p:ext uri="{BB962C8B-B14F-4D97-AF65-F5344CB8AC3E}">
        <p14:creationId xmlns:p14="http://schemas.microsoft.com/office/powerpoint/2010/main" val="6611237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274638"/>
            <a:ext cx="7467600" cy="639762"/>
          </a:xfrm>
        </p:spPr>
        <p:txBody>
          <a:bodyPr>
            <a:normAutofit/>
          </a:bodyPr>
          <a:lstStyle/>
          <a:p>
            <a:pPr eaLnBrk="1" hangingPunct="1"/>
            <a:r>
              <a:rPr lang="en-GB" altLang="zh-CN" sz="2000" b="1" dirty="0" smtClean="0"/>
              <a:t>Common Characteristics</a:t>
            </a:r>
            <a:r>
              <a:rPr lang="en-US" altLang="zh-CN" sz="2000" b="1" dirty="0" smtClean="0"/>
              <a:t> of Immortality</a:t>
            </a:r>
            <a:r>
              <a:rPr lang="en-US" altLang="zh-CN" sz="2000" dirty="0" smtClean="0"/>
              <a:t> </a:t>
            </a:r>
            <a:endParaRPr lang="zh-CN" altLang="en-US" sz="2000" dirty="0" smtClean="0"/>
          </a:p>
        </p:txBody>
      </p:sp>
      <p:sp>
        <p:nvSpPr>
          <p:cNvPr id="8195" name="Rectangle 3"/>
          <p:cNvSpPr>
            <a:spLocks noGrp="1" noChangeArrowheads="1"/>
          </p:cNvSpPr>
          <p:nvPr>
            <p:ph type="body" idx="1"/>
          </p:nvPr>
        </p:nvSpPr>
        <p:spPr>
          <a:xfrm>
            <a:off x="152400" y="1143000"/>
            <a:ext cx="7924800" cy="5638800"/>
          </a:xfrm>
        </p:spPr>
        <p:txBody>
          <a:bodyPr>
            <a:normAutofit lnSpcReduction="10000"/>
          </a:bodyPr>
          <a:lstStyle/>
          <a:p>
            <a:pPr eaLnBrk="1" hangingPunct="1">
              <a:lnSpc>
                <a:spcPct val="90000"/>
              </a:lnSpc>
            </a:pPr>
            <a:r>
              <a:rPr lang="en-GB" altLang="zh-CN" sz="2000" dirty="0" smtClean="0">
                <a:cs typeface="Times New Roman" panose="02020603050405020304" pitchFamily="18" charset="0"/>
              </a:rPr>
              <a:t> </a:t>
            </a:r>
            <a:r>
              <a:rPr lang="en-GB" altLang="zh-CN" sz="2000" dirty="0" smtClean="0"/>
              <a:t>They possess an indefinite prolongation of life; their body is </a:t>
            </a:r>
            <a:r>
              <a:rPr lang="en-GB" altLang="zh-CN" sz="2000" dirty="0" smtClean="0"/>
              <a:t>incredible, </a:t>
            </a:r>
            <a:r>
              <a:rPr lang="en-GB" altLang="zh-CN" sz="2000" dirty="0" smtClean="0"/>
              <a:t>and any violence, fire or water cannot harm them, at the same time their body and face remain the same as when they became immortals. </a:t>
            </a:r>
          </a:p>
          <a:p>
            <a:pPr eaLnBrk="1" hangingPunct="1">
              <a:lnSpc>
                <a:spcPct val="90000"/>
              </a:lnSpc>
            </a:pPr>
            <a:endParaRPr lang="en-GB" altLang="zh-CN" sz="2000" dirty="0" smtClean="0"/>
          </a:p>
          <a:p>
            <a:pPr eaLnBrk="1" hangingPunct="1">
              <a:lnSpc>
                <a:spcPct val="90000"/>
              </a:lnSpc>
            </a:pPr>
            <a:r>
              <a:rPr lang="en-GB" altLang="zh-CN" sz="2000" dirty="0" smtClean="0"/>
              <a:t>Their spirit and body have been combined into a perfect unity. Being immortals, they still have their body. However, their body now can be transformed into any shape at their will, for example, a tree, a mountain or even invisible air or light; </a:t>
            </a:r>
          </a:p>
          <a:p>
            <a:pPr eaLnBrk="1" hangingPunct="1">
              <a:lnSpc>
                <a:spcPct val="90000"/>
              </a:lnSpc>
            </a:pPr>
            <a:endParaRPr lang="en-GB" altLang="zh-CN" sz="2000" dirty="0" smtClean="0"/>
          </a:p>
          <a:p>
            <a:pPr eaLnBrk="1" hangingPunct="1">
              <a:lnSpc>
                <a:spcPct val="90000"/>
              </a:lnSpc>
            </a:pPr>
            <a:r>
              <a:rPr lang="en-GB" altLang="zh-CN" sz="2000" dirty="0" smtClean="0"/>
              <a:t>Immortals have all kinds of supernatural powers, for example, to evoke rain, to call in the wind, to make thunder and lightening, depending their relations to the gods who are in charge of these; </a:t>
            </a:r>
          </a:p>
          <a:p>
            <a:pPr eaLnBrk="1" hangingPunct="1">
              <a:lnSpc>
                <a:spcPct val="90000"/>
              </a:lnSpc>
            </a:pPr>
            <a:endParaRPr lang="en-GB" altLang="zh-CN" sz="2000" dirty="0" smtClean="0"/>
          </a:p>
          <a:p>
            <a:pPr eaLnBrk="1" hangingPunct="1">
              <a:lnSpc>
                <a:spcPct val="90000"/>
              </a:lnSpc>
            </a:pPr>
            <a:r>
              <a:rPr lang="en-GB" altLang="zh-CN" sz="2000" dirty="0" smtClean="0"/>
              <a:t>Immortals are moral and ready to help other people. Above all the benevolent immortals show is that they will pass on the everlasting life blessing to creatures and methods to cultivate </a:t>
            </a:r>
            <a:r>
              <a:rPr lang="en-GB" altLang="zh-CN" sz="2000" dirty="0" smtClean="0"/>
              <a:t>Dao</a:t>
            </a:r>
            <a:r>
              <a:rPr lang="en-GB" altLang="zh-CN" sz="2000" dirty="0" smtClean="0"/>
              <a:t>, sharing their immortality with others.</a:t>
            </a:r>
          </a:p>
          <a:p>
            <a:pPr eaLnBrk="1" hangingPunct="1">
              <a:lnSpc>
                <a:spcPct val="90000"/>
              </a:lnSpc>
            </a:pPr>
            <a:endParaRPr lang="zh-CN" altLang="en-US" sz="2000" dirty="0" smtClean="0"/>
          </a:p>
        </p:txBody>
      </p:sp>
    </p:spTree>
    <p:extLst>
      <p:ext uri="{BB962C8B-B14F-4D97-AF65-F5344CB8AC3E}">
        <p14:creationId xmlns:p14="http://schemas.microsoft.com/office/powerpoint/2010/main" val="5488188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US" altLang="zh-CN" smtClean="0"/>
              <a:t>Immortality and Longevity</a:t>
            </a:r>
          </a:p>
        </p:txBody>
      </p:sp>
      <p:sp>
        <p:nvSpPr>
          <p:cNvPr id="5123" name="Rectangle 3"/>
          <p:cNvSpPr>
            <a:spLocks noGrp="1" noChangeArrowheads="1"/>
          </p:cNvSpPr>
          <p:nvPr>
            <p:ph type="body" idx="1"/>
          </p:nvPr>
        </p:nvSpPr>
        <p:spPr>
          <a:xfrm>
            <a:off x="304800" y="1600200"/>
            <a:ext cx="7620000" cy="5029200"/>
          </a:xfrm>
        </p:spPr>
        <p:txBody>
          <a:bodyPr/>
          <a:lstStyle/>
          <a:p>
            <a:pPr eaLnBrk="1" hangingPunct="1">
              <a:lnSpc>
                <a:spcPct val="90000"/>
              </a:lnSpc>
            </a:pPr>
            <a:r>
              <a:rPr lang="en-GB" altLang="zh-CN" dirty="0" smtClean="0"/>
              <a:t>Longevity consists of maintaining one’s health, slowing down the aging process, living without illness and pain, and dying peacefully without bothering other people</a:t>
            </a:r>
          </a:p>
          <a:p>
            <a:pPr eaLnBrk="1" hangingPunct="1">
              <a:lnSpc>
                <a:spcPct val="90000"/>
              </a:lnSpc>
            </a:pPr>
            <a:endParaRPr lang="en-GB" altLang="zh-CN" dirty="0" smtClean="0"/>
          </a:p>
          <a:p>
            <a:pPr eaLnBrk="1" hangingPunct="1">
              <a:lnSpc>
                <a:spcPct val="90000"/>
              </a:lnSpc>
            </a:pPr>
            <a:r>
              <a:rPr lang="en-GB" altLang="zh-CN" dirty="0" smtClean="0"/>
              <a:t> Longevity thus is taken as the first step in one’s cultivation of immortality and is symbolic of the attainability of immortality </a:t>
            </a:r>
          </a:p>
          <a:p>
            <a:pPr eaLnBrk="1" hangingPunct="1">
              <a:lnSpc>
                <a:spcPct val="90000"/>
              </a:lnSpc>
            </a:pPr>
            <a:endParaRPr lang="en-GB" altLang="zh-CN" dirty="0"/>
          </a:p>
          <a:p>
            <a:pPr eaLnBrk="1" hangingPunct="1">
              <a:lnSpc>
                <a:spcPct val="90000"/>
              </a:lnSpc>
            </a:pPr>
            <a:r>
              <a:rPr lang="en-GB" altLang="zh-CN" dirty="0" smtClean="0"/>
              <a:t>Daoist </a:t>
            </a:r>
            <a:r>
              <a:rPr lang="en-GB" altLang="zh-CN" dirty="0" err="1" smtClean="0"/>
              <a:t>Yangsheng</a:t>
            </a:r>
            <a:r>
              <a:rPr lang="en-GB" altLang="zh-CN" dirty="0" smtClean="0"/>
              <a:t> is to cultivate ones longevity and than immortality</a:t>
            </a:r>
          </a:p>
          <a:p>
            <a:pPr eaLnBrk="1" hangingPunct="1">
              <a:lnSpc>
                <a:spcPct val="90000"/>
              </a:lnSpc>
            </a:pPr>
            <a:endParaRPr lang="zh-CN" altLang="en-US" dirty="0" smtClean="0"/>
          </a:p>
        </p:txBody>
      </p:sp>
    </p:spTree>
    <p:extLst>
      <p:ext uri="{BB962C8B-B14F-4D97-AF65-F5344CB8AC3E}">
        <p14:creationId xmlns:p14="http://schemas.microsoft.com/office/powerpoint/2010/main" val="8175053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57200" y="274638"/>
            <a:ext cx="7848600" cy="715962"/>
          </a:xfrm>
        </p:spPr>
        <p:txBody>
          <a:bodyPr>
            <a:normAutofit/>
          </a:bodyPr>
          <a:lstStyle/>
          <a:p>
            <a:pPr eaLnBrk="1" hangingPunct="1"/>
            <a:r>
              <a:rPr lang="en-US" altLang="zh-CN" sz="2400" b="1" dirty="0" smtClean="0"/>
              <a:t>The </a:t>
            </a:r>
            <a:r>
              <a:rPr lang="en-US" altLang="zh-CN" sz="2400" b="1" dirty="0" err="1" smtClean="0"/>
              <a:t>centre</a:t>
            </a:r>
            <a:r>
              <a:rPr lang="en-US" altLang="zh-CN" sz="2400" b="1" dirty="0" smtClean="0"/>
              <a:t> and base of Daoism religion</a:t>
            </a:r>
          </a:p>
        </p:txBody>
      </p:sp>
      <p:sp>
        <p:nvSpPr>
          <p:cNvPr id="4099" name="Rectangle 3"/>
          <p:cNvSpPr>
            <a:spLocks noGrp="1" noChangeArrowheads="1"/>
          </p:cNvSpPr>
          <p:nvPr>
            <p:ph type="body" idx="1"/>
          </p:nvPr>
        </p:nvSpPr>
        <p:spPr/>
        <p:txBody>
          <a:bodyPr/>
          <a:lstStyle/>
          <a:p>
            <a:pPr eaLnBrk="1" hangingPunct="1"/>
            <a:r>
              <a:rPr lang="en-GB" altLang="zh-CN" sz="2800" dirty="0" smtClean="0"/>
              <a:t>To gain eternal life is the centre and ideal for </a:t>
            </a:r>
            <a:r>
              <a:rPr lang="en-GB" altLang="zh-CN" sz="2800" dirty="0" smtClean="0"/>
              <a:t>Daoist </a:t>
            </a:r>
            <a:r>
              <a:rPr lang="en-GB" altLang="zh-CN" sz="2800" dirty="0" smtClean="0"/>
              <a:t>religion. </a:t>
            </a:r>
          </a:p>
          <a:p>
            <a:pPr eaLnBrk="1" hangingPunct="1"/>
            <a:r>
              <a:rPr lang="en-GB" altLang="zh-CN" sz="2800" dirty="0" smtClean="0"/>
              <a:t>Taoism as a religion is based on the possibility of immortality. </a:t>
            </a:r>
          </a:p>
          <a:p>
            <a:pPr eaLnBrk="1" hangingPunct="1"/>
            <a:r>
              <a:rPr lang="en-GB" altLang="zh-CN" sz="2800" dirty="0" smtClean="0"/>
              <a:t>Immortality is desired in its full sense, both of the bodily life and the spiritual life.</a:t>
            </a:r>
          </a:p>
          <a:p>
            <a:pPr eaLnBrk="1" hangingPunct="1"/>
            <a:r>
              <a:rPr lang="en-GB" altLang="zh-CN" sz="2800" dirty="0" smtClean="0"/>
              <a:t>However, immortality as eternal life is not attainable unless one first achieves longevity</a:t>
            </a:r>
            <a:r>
              <a:rPr lang="en-US" altLang="zh-CN" sz="2800" dirty="0" smtClean="0"/>
              <a:t> </a:t>
            </a:r>
            <a:endParaRPr lang="zh-CN" altLang="en-US" sz="2800" dirty="0" smtClean="0"/>
          </a:p>
        </p:txBody>
      </p:sp>
    </p:spTree>
    <p:extLst>
      <p:ext uri="{BB962C8B-B14F-4D97-AF65-F5344CB8AC3E}">
        <p14:creationId xmlns:p14="http://schemas.microsoft.com/office/powerpoint/2010/main" val="33091119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274638"/>
            <a:ext cx="7467600" cy="639762"/>
          </a:xfrm>
        </p:spPr>
        <p:txBody>
          <a:bodyPr>
            <a:normAutofit/>
          </a:bodyPr>
          <a:lstStyle/>
          <a:p>
            <a:pPr eaLnBrk="1" hangingPunct="1"/>
            <a:r>
              <a:rPr lang="en-GB" altLang="zh-CN" sz="2400" b="1" dirty="0" smtClean="0"/>
              <a:t>Daoist Attitude towards life and death</a:t>
            </a:r>
            <a:r>
              <a:rPr lang="en-US" altLang="zh-CN" sz="2400" dirty="0" smtClean="0"/>
              <a:t> </a:t>
            </a:r>
            <a:endParaRPr lang="zh-CN" altLang="en-US" sz="2400" dirty="0" smtClean="0"/>
          </a:p>
        </p:txBody>
      </p:sp>
      <p:sp>
        <p:nvSpPr>
          <p:cNvPr id="16387" name="Rectangle 3"/>
          <p:cNvSpPr>
            <a:spLocks noGrp="1" noChangeArrowheads="1"/>
          </p:cNvSpPr>
          <p:nvPr>
            <p:ph type="body" idx="1"/>
          </p:nvPr>
        </p:nvSpPr>
        <p:spPr>
          <a:xfrm>
            <a:off x="152400" y="1447800"/>
            <a:ext cx="7772400" cy="5026152"/>
          </a:xfrm>
        </p:spPr>
        <p:txBody>
          <a:bodyPr/>
          <a:lstStyle/>
          <a:p>
            <a:pPr eaLnBrk="1" hangingPunct="1"/>
            <a:r>
              <a:rPr lang="en-GB" altLang="zh-CN" dirty="0" smtClean="0"/>
              <a:t>Summarily, the Daoist attitude to life and death has three aspects: </a:t>
            </a:r>
          </a:p>
          <a:p>
            <a:pPr eaLnBrk="1" hangingPunct="1"/>
            <a:endParaRPr lang="en-GB" altLang="zh-CN" dirty="0" smtClean="0"/>
          </a:p>
          <a:p>
            <a:pPr eaLnBrk="1" hangingPunct="1"/>
            <a:r>
              <a:rPr lang="en-GB" altLang="zh-CN" dirty="0" smtClean="0"/>
              <a:t>1. Life is more important than wealth and power; </a:t>
            </a:r>
          </a:p>
          <a:p>
            <a:pPr eaLnBrk="1" hangingPunct="1"/>
            <a:endParaRPr lang="en-GB" altLang="zh-CN" dirty="0" smtClean="0"/>
          </a:p>
          <a:p>
            <a:pPr eaLnBrk="1" hangingPunct="1"/>
            <a:r>
              <a:rPr lang="en-GB" altLang="zh-CN" dirty="0" smtClean="0"/>
              <a:t>2.death is to return to nature; </a:t>
            </a:r>
          </a:p>
          <a:p>
            <a:pPr eaLnBrk="1" hangingPunct="1"/>
            <a:endParaRPr lang="en-GB" altLang="zh-CN" dirty="0" smtClean="0"/>
          </a:p>
          <a:p>
            <a:pPr eaLnBrk="1" hangingPunct="1"/>
            <a:r>
              <a:rPr lang="en-GB" altLang="zh-CN" dirty="0" smtClean="0"/>
              <a:t>3. life and death are one link of the eternal and constant process of transformation.</a:t>
            </a:r>
          </a:p>
          <a:p>
            <a:pPr eaLnBrk="1" hangingPunct="1"/>
            <a:endParaRPr lang="zh-CN" altLang="en-US" dirty="0" smtClean="0"/>
          </a:p>
        </p:txBody>
      </p:sp>
    </p:spTree>
    <p:extLst>
      <p:ext uri="{BB962C8B-B14F-4D97-AF65-F5344CB8AC3E}">
        <p14:creationId xmlns:p14="http://schemas.microsoft.com/office/powerpoint/2010/main" val="42051414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5420</TotalTime>
  <Words>1914</Words>
  <Application>Microsoft Office PowerPoint</Application>
  <PresentationFormat>On-screen Show (4:3)</PresentationFormat>
  <Paragraphs>121</Paragraphs>
  <Slides>18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宋体</vt:lpstr>
      <vt:lpstr>华文楷体</vt:lpstr>
      <vt:lpstr>Calibri</vt:lpstr>
      <vt:lpstr>Century Schoolbook</vt:lpstr>
      <vt:lpstr>Times New Roman</vt:lpstr>
      <vt:lpstr>Wingdings</vt:lpstr>
      <vt:lpstr>Wingdings 2</vt:lpstr>
      <vt:lpstr>Oriel</vt:lpstr>
      <vt:lpstr> Session7</vt:lpstr>
      <vt:lpstr>Common characteristic between Laozi and Zhuangzi</vt:lpstr>
      <vt:lpstr>Distinguishing point of Zhuang from Lao</vt:lpstr>
      <vt:lpstr>There is no absolute self in Zhuangzi </vt:lpstr>
      <vt:lpstr>Tao and Eternal Life </vt:lpstr>
      <vt:lpstr>What is the fasting of the mind?</vt:lpstr>
      <vt:lpstr>The steps of fasting of the mind</vt:lpstr>
      <vt:lpstr>True Man or True Persons</vt:lpstr>
      <vt:lpstr>Characteristic of the true person</vt:lpstr>
      <vt:lpstr>True Person or Immortals </vt:lpstr>
      <vt:lpstr>Why following Dao is the only way to attain Immortality?</vt:lpstr>
      <vt:lpstr>To cultivate Tao is the same as to cultivate Te</vt:lpstr>
      <vt:lpstr>Ways to Cultivate Dao and De</vt:lpstr>
      <vt:lpstr>Ko Hung’s description of heavenly immortals</vt:lpstr>
      <vt:lpstr>Common Characteristics of Immortality </vt:lpstr>
      <vt:lpstr>Immortality and Longevity</vt:lpstr>
      <vt:lpstr>The centre and base of Daoism religion</vt:lpstr>
      <vt:lpstr>Daoist Attitude towards life and death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two</dc:title>
  <dc:creator>Yanxia Zhao</dc:creator>
  <cp:lastModifiedBy>Yanxia Zhao</cp:lastModifiedBy>
  <cp:revision>261</cp:revision>
  <dcterms:created xsi:type="dcterms:W3CDTF">2006-08-16T00:00:00Z</dcterms:created>
  <dcterms:modified xsi:type="dcterms:W3CDTF">2019-03-27T08:53:48Z</dcterms:modified>
</cp:coreProperties>
</file>