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8" r:id="rId3"/>
    <p:sldId id="266" r:id="rId4"/>
    <p:sldId id="267" r:id="rId5"/>
    <p:sldId id="268" r:id="rId6"/>
    <p:sldId id="269" r:id="rId7"/>
    <p:sldId id="270" r:id="rId8"/>
    <p:sldId id="271" r:id="rId9"/>
    <p:sldId id="272" r:id="rId10"/>
    <p:sldId id="273" r:id="rId11"/>
    <p:sldId id="274" r:id="rId12"/>
    <p:sldId id="275" r:id="rId13"/>
    <p:sldId id="276" r:id="rId14"/>
    <p:sldId id="277" r:id="rId15"/>
    <p:sldId id="279" r:id="rId16"/>
    <p:sldId id="265" r:id="rId17"/>
  </p:sldIdLst>
  <p:sldSz cx="18288000" cy="10287000"/>
  <p:notesSz cx="6858000" cy="9144000"/>
  <p:embeddedFontLst>
    <p:embeddedFont>
      <p:font typeface="Poppins" panose="00000500000000000000" pitchFamily="2" charset="0"/>
      <p:regular r:id="rId19"/>
      <p:bold r:id="rId20"/>
      <p:italic r:id="rId21"/>
      <p:boldItalic r:id="rId22"/>
    </p:embeddedFont>
    <p:embeddedFont>
      <p:font typeface="Poppins Bold" panose="00000800000000000000" pitchFamily="2" charset="0"/>
      <p:regular r:id="rId23"/>
      <p:bold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B853D0-6D29-4523-ABB8-B045ADCED768}" v="82" dt="2025-11-18T10:43:52.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8" autoAdjust="0"/>
    <p:restoredTop sz="81699" autoAdjust="0"/>
  </p:normalViewPr>
  <p:slideViewPr>
    <p:cSldViewPr>
      <p:cViewPr varScale="1">
        <p:scale>
          <a:sx n="49" d="100"/>
          <a:sy n="49" d="100"/>
        </p:scale>
        <p:origin x="51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54DED2-70FF-4EA0-B017-6E3BD4328DE5}" type="datetimeFigureOut">
              <a:rPr lang="en-IN" smtClean="0"/>
              <a:t>18-11-2025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3ACCEA-AA2C-47BB-8A96-476E365EF3F3}" type="slidenum">
              <a:rPr lang="en-IN" smtClean="0"/>
              <a:t>‹#›</a:t>
            </a:fld>
            <a:endParaRPr lang="en-IN"/>
          </a:p>
        </p:txBody>
      </p:sp>
    </p:spTree>
    <p:extLst>
      <p:ext uri="{BB962C8B-B14F-4D97-AF65-F5344CB8AC3E}">
        <p14:creationId xmlns:p14="http://schemas.microsoft.com/office/powerpoint/2010/main" val="2930699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3ACCEA-AA2C-47BB-8A96-476E365EF3F3}" type="slidenum">
              <a:rPr lang="en-IN" smtClean="0"/>
              <a:t>2</a:t>
            </a:fld>
            <a:endParaRPr lang="en-IN"/>
          </a:p>
        </p:txBody>
      </p:sp>
    </p:spTree>
    <p:extLst>
      <p:ext uri="{BB962C8B-B14F-4D97-AF65-F5344CB8AC3E}">
        <p14:creationId xmlns:p14="http://schemas.microsoft.com/office/powerpoint/2010/main" val="2323867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D3ACCEA-AA2C-47BB-8A96-476E365EF3F3}" type="slidenum">
              <a:rPr lang="en-IN" smtClean="0"/>
              <a:t>13</a:t>
            </a:fld>
            <a:endParaRPr lang="en-IN"/>
          </a:p>
        </p:txBody>
      </p:sp>
    </p:spTree>
    <p:extLst>
      <p:ext uri="{BB962C8B-B14F-4D97-AF65-F5344CB8AC3E}">
        <p14:creationId xmlns:p14="http://schemas.microsoft.com/office/powerpoint/2010/main" val="3748711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B556D-FC29-A573-BC44-D7F569B98B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85F19B-9C7E-D5BF-E0C6-FD1165744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8330B-2D0E-9CEA-01E8-A53EC41624D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E083CBDE-F9A4-1ED6-1329-0F7F6284AD5F}"/>
              </a:ext>
            </a:extLst>
          </p:cNvPr>
          <p:cNvSpPr>
            <a:spLocks noGrp="1"/>
          </p:cNvSpPr>
          <p:nvPr>
            <p:ph type="sldNum" sz="quarter" idx="5"/>
          </p:nvPr>
        </p:nvSpPr>
        <p:spPr/>
        <p:txBody>
          <a:bodyPr/>
          <a:lstStyle/>
          <a:p>
            <a:fld id="{6D3ACCEA-AA2C-47BB-8A96-476E365EF3F3}" type="slidenum">
              <a:rPr lang="en-IN" smtClean="0"/>
              <a:t>14</a:t>
            </a:fld>
            <a:endParaRPr lang="en-IN"/>
          </a:p>
        </p:txBody>
      </p:sp>
    </p:spTree>
    <p:extLst>
      <p:ext uri="{BB962C8B-B14F-4D97-AF65-F5344CB8AC3E}">
        <p14:creationId xmlns:p14="http://schemas.microsoft.com/office/powerpoint/2010/main" val="4248412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D87F7-2A9B-E88E-F4D7-E21835C8D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DDBF2-5FF1-072A-8414-B1AF6B0DAB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82705E-D508-7CC1-A1CD-16F3C14DDE9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47729EA7-3B6A-7A54-2CD8-20C4CC5D8F85}"/>
              </a:ext>
            </a:extLst>
          </p:cNvPr>
          <p:cNvSpPr>
            <a:spLocks noGrp="1"/>
          </p:cNvSpPr>
          <p:nvPr>
            <p:ph type="sldNum" sz="quarter" idx="5"/>
          </p:nvPr>
        </p:nvSpPr>
        <p:spPr/>
        <p:txBody>
          <a:bodyPr/>
          <a:lstStyle/>
          <a:p>
            <a:fld id="{6D3ACCEA-AA2C-47BB-8A96-476E365EF3F3}" type="slidenum">
              <a:rPr lang="en-IN" smtClean="0"/>
              <a:t>15</a:t>
            </a:fld>
            <a:endParaRPr lang="en-IN"/>
          </a:p>
        </p:txBody>
      </p:sp>
    </p:spTree>
    <p:extLst>
      <p:ext uri="{BB962C8B-B14F-4D97-AF65-F5344CB8AC3E}">
        <p14:creationId xmlns:p14="http://schemas.microsoft.com/office/powerpoint/2010/main" val="3608207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4419600" y="3703147"/>
            <a:ext cx="11305941" cy="1231106"/>
          </a:xfrm>
          <a:prstGeom prst="rect">
            <a:avLst/>
          </a:prstGeom>
        </p:spPr>
        <p:txBody>
          <a:bodyPr wrap="square" lIns="0" tIns="0" rIns="0" bIns="0" rtlCol="0" anchor="t">
            <a:spAutoFit/>
          </a:bodyPr>
          <a:lstStyle/>
          <a:p>
            <a:pPr algn="ctr"/>
            <a:r>
              <a:rPr lang="en-US" sz="4000" b="1" dirty="0">
                <a:solidFill>
                  <a:srgbClr val="000000"/>
                </a:solidFill>
                <a:latin typeface="Poppins Bold"/>
                <a:ea typeface="Poppins Bold"/>
                <a:cs typeface="Poppins Bold"/>
                <a:sym typeface="Poppins Bold"/>
              </a:rPr>
              <a:t>Shrewsbury and Telford Hospital NHS Trust (UK) Maternity Scandal</a:t>
            </a:r>
          </a:p>
        </p:txBody>
      </p:sp>
      <p:sp>
        <p:nvSpPr>
          <p:cNvPr id="17" name="TextBox 17"/>
          <p:cNvSpPr txBox="1"/>
          <p:nvPr/>
        </p:nvSpPr>
        <p:spPr>
          <a:xfrm>
            <a:off x="484254" y="416716"/>
            <a:ext cx="17346546" cy="2462213"/>
          </a:xfrm>
          <a:prstGeom prst="rect">
            <a:avLst/>
          </a:prstGeom>
        </p:spPr>
        <p:txBody>
          <a:bodyPr wrap="square" lIns="0" tIns="0" rIns="0" bIns="0" rtlCol="0" anchor="t">
            <a:spAutoFit/>
          </a:bodyPr>
          <a:lstStyle/>
          <a:p>
            <a:pPr algn="ctr"/>
            <a:r>
              <a:rPr lang="en-US" sz="8000" b="1" dirty="0">
                <a:solidFill>
                  <a:srgbClr val="67C0B3"/>
                </a:solidFill>
                <a:latin typeface="Poppins Bold"/>
                <a:ea typeface="Poppins Bold"/>
                <a:cs typeface="Poppins Bold"/>
                <a:sym typeface="Poppins Bold"/>
              </a:rPr>
              <a:t>LCHS7006 Quality Assurance and Service Improvements</a:t>
            </a:r>
          </a:p>
        </p:txBody>
      </p:sp>
      <p:sp>
        <p:nvSpPr>
          <p:cNvPr id="2" name="TextBox 1">
            <a:extLst>
              <a:ext uri="{FF2B5EF4-FFF2-40B4-BE49-F238E27FC236}">
                <a16:creationId xmlns:a16="http://schemas.microsoft.com/office/drawing/2014/main" id="{343871D2-200A-42F6-9C0A-E6B10E85AFF5}"/>
              </a:ext>
            </a:extLst>
          </p:cNvPr>
          <p:cNvSpPr txBox="1"/>
          <p:nvPr/>
        </p:nvSpPr>
        <p:spPr>
          <a:xfrm>
            <a:off x="4990340" y="5970542"/>
            <a:ext cx="8305800" cy="1323439"/>
          </a:xfrm>
          <a:prstGeom prst="rect">
            <a:avLst/>
          </a:prstGeom>
          <a:noFill/>
        </p:spPr>
        <p:txBody>
          <a:bodyPr wrap="square" rtlCol="0">
            <a:spAutoFit/>
          </a:bodyPr>
          <a:lstStyle/>
          <a:p>
            <a:r>
              <a:rPr lang="en-US" sz="4000" b="1" dirty="0"/>
              <a:t>Student Name: Ajay </a:t>
            </a:r>
            <a:r>
              <a:rPr lang="en-US" sz="4000" b="1" dirty="0" err="1"/>
              <a:t>Bavabahi</a:t>
            </a:r>
            <a:r>
              <a:rPr lang="en-US" sz="4000" b="1" dirty="0"/>
              <a:t> </a:t>
            </a:r>
            <a:r>
              <a:rPr lang="en-US" sz="4000" b="1" dirty="0" err="1"/>
              <a:t>Mayani</a:t>
            </a:r>
            <a:r>
              <a:rPr lang="en-GB" sz="4000" b="1" dirty="0"/>
              <a:t> </a:t>
            </a:r>
            <a:endParaRPr lang="en-US" sz="4000" b="1" dirty="0"/>
          </a:p>
          <a:p>
            <a:r>
              <a:rPr lang="en-US" sz="4000" b="1" dirty="0"/>
              <a:t>Student ID: 2434363</a:t>
            </a:r>
            <a:endParaRPr lang="en-GB" sz="4000" b="1" dirty="0"/>
          </a:p>
        </p:txBody>
      </p:sp>
      <p:pic>
        <p:nvPicPr>
          <p:cNvPr id="3" name="Picture 2" descr="A logo with text on it&#10;&#10;AI-generated content may be incorrect.">
            <a:extLst>
              <a:ext uri="{FF2B5EF4-FFF2-40B4-BE49-F238E27FC236}">
                <a16:creationId xmlns:a16="http://schemas.microsoft.com/office/drawing/2014/main" id="{BCE68604-710E-9889-76C0-7B7AEA3619D0}"/>
              </a:ext>
            </a:extLst>
          </p:cNvPr>
          <p:cNvPicPr>
            <a:picLocks noChangeAspect="1"/>
          </p:cNvPicPr>
          <p:nvPr/>
        </p:nvPicPr>
        <p:blipFill>
          <a:blip r:embed="rId2"/>
          <a:stretch>
            <a:fillRect/>
          </a:stretch>
        </p:blipFill>
        <p:spPr>
          <a:xfrm>
            <a:off x="12128500" y="6784975"/>
            <a:ext cx="5937250" cy="3265487"/>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2A2B0B0-A66E-416F-97AC-C2B81443EB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400" y="4107189"/>
            <a:ext cx="6041797" cy="3657081"/>
          </a:xfrm>
          <a:prstGeom prst="rect">
            <a:avLst/>
          </a:prstGeom>
        </p:spPr>
      </p:pic>
      <p:sp>
        <p:nvSpPr>
          <p:cNvPr id="3" name="Freeform 3"/>
          <p:cNvSpPr/>
          <p:nvPr/>
        </p:nvSpPr>
        <p:spPr>
          <a:xfrm>
            <a:off x="865000" y="62673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4" name="Group 4"/>
          <p:cNvGrpSpPr/>
          <p:nvPr/>
        </p:nvGrpSpPr>
        <p:grpSpPr>
          <a:xfrm>
            <a:off x="533400" y="1812991"/>
            <a:ext cx="17754600" cy="2045594"/>
            <a:chOff x="0" y="0"/>
            <a:chExt cx="2947847" cy="538757"/>
          </a:xfrm>
        </p:grpSpPr>
        <p:sp>
          <p:nvSpPr>
            <p:cNvPr id="5" name="Freeform 5"/>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p:cNvSpPr txBox="1"/>
          <p:nvPr/>
        </p:nvSpPr>
        <p:spPr>
          <a:xfrm>
            <a:off x="1167588" y="2239214"/>
            <a:ext cx="1452549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Introduction and Case Context</a:t>
            </a:r>
          </a:p>
        </p:txBody>
      </p:sp>
      <p:sp>
        <p:nvSpPr>
          <p:cNvPr id="10" name="TextBox 10"/>
          <p:cNvSpPr txBox="1"/>
          <p:nvPr/>
        </p:nvSpPr>
        <p:spPr>
          <a:xfrm>
            <a:off x="6858000" y="4544965"/>
            <a:ext cx="11192606" cy="3467039"/>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on systemic maternity failures at Shrewsbury and Telford Hospital NHS Trust in the United Kingdom (UK) highlighted improper CTG monitoring, delayed admission or transfer of patients for emergency interventions, and cursory investigations afterwards to avoid external scrutiny as key levers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scope of this presentation is to focus on avoidable maternal and neonatal deaths, mitigation of the challenges of ignored concerns, and poor governance as well.</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FA4CD-301F-B29E-2E85-A998F32C3A0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0BA17CDF-D4C2-6CC4-100A-291C67DD9CFE}"/>
              </a:ext>
            </a:extLst>
          </p:cNvPr>
          <p:cNvSpPr/>
          <p:nvPr/>
        </p:nvSpPr>
        <p:spPr>
          <a:xfrm>
            <a:off x="16992600" y="47697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29F54FD5-97A5-3533-0550-E2925AF0FA70}"/>
              </a:ext>
            </a:extLst>
          </p:cNvPr>
          <p:cNvGrpSpPr/>
          <p:nvPr/>
        </p:nvGrpSpPr>
        <p:grpSpPr>
          <a:xfrm>
            <a:off x="533400" y="1812991"/>
            <a:ext cx="17754600" cy="2045594"/>
            <a:chOff x="0" y="0"/>
            <a:chExt cx="2947847" cy="538757"/>
          </a:xfrm>
        </p:grpSpPr>
        <p:sp>
          <p:nvSpPr>
            <p:cNvPr id="5" name="Freeform 5">
              <a:extLst>
                <a:ext uri="{FF2B5EF4-FFF2-40B4-BE49-F238E27FC236}">
                  <a16:creationId xmlns:a16="http://schemas.microsoft.com/office/drawing/2014/main" id="{F328C876-8395-6E0D-4ABF-4B73112D0E06}"/>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A1F62EE0-3F8C-638D-24C4-A3FA9CF9056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BCE28C85-2F35-ACF9-D019-100FA5D6F344}"/>
              </a:ext>
            </a:extLst>
          </p:cNvPr>
          <p:cNvSpPr txBox="1"/>
          <p:nvPr/>
        </p:nvSpPr>
        <p:spPr>
          <a:xfrm>
            <a:off x="1167588" y="2239214"/>
            <a:ext cx="1452549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Aim of the Presentation</a:t>
            </a:r>
          </a:p>
        </p:txBody>
      </p:sp>
      <p:grpSp>
        <p:nvGrpSpPr>
          <p:cNvPr id="8" name="Group 8">
            <a:extLst>
              <a:ext uri="{FF2B5EF4-FFF2-40B4-BE49-F238E27FC236}">
                <a16:creationId xmlns:a16="http://schemas.microsoft.com/office/drawing/2014/main" id="{4D0E814B-833B-33DD-1F3D-3BB747FE6444}"/>
              </a:ext>
            </a:extLst>
          </p:cNvPr>
          <p:cNvGrpSpPr/>
          <p:nvPr/>
        </p:nvGrpSpPr>
        <p:grpSpPr>
          <a:xfrm>
            <a:off x="533400" y="4107189"/>
            <a:ext cx="5976954" cy="3657081"/>
            <a:chOff x="0" y="0"/>
            <a:chExt cx="925987" cy="566578"/>
          </a:xfrm>
        </p:grpSpPr>
        <p:sp>
          <p:nvSpPr>
            <p:cNvPr id="9" name="Freeform 9">
              <a:extLst>
                <a:ext uri="{FF2B5EF4-FFF2-40B4-BE49-F238E27FC236}">
                  <a16:creationId xmlns:a16="http://schemas.microsoft.com/office/drawing/2014/main" id="{17643B51-A8B1-7DD1-C13E-0267443E4758}"/>
                </a:ext>
              </a:extLst>
            </p:cNvPr>
            <p:cNvSpPr/>
            <p:nvPr/>
          </p:nvSpPr>
          <p:spPr>
            <a:xfrm>
              <a:off x="0" y="0"/>
              <a:ext cx="925987" cy="566578"/>
            </a:xfrm>
            <a:custGeom>
              <a:avLst/>
              <a:gdLst/>
              <a:ahLst/>
              <a:cxnLst/>
              <a:rect l="l" t="t" r="r" b="b"/>
              <a:pathLst>
                <a:path w="925987" h="566578">
                  <a:moveTo>
                    <a:pt x="0" y="0"/>
                  </a:moveTo>
                  <a:lnTo>
                    <a:pt x="925987" y="0"/>
                  </a:lnTo>
                  <a:lnTo>
                    <a:pt x="925987" y="566578"/>
                  </a:lnTo>
                  <a:lnTo>
                    <a:pt x="0" y="566578"/>
                  </a:lnTo>
                  <a:close/>
                </a:path>
              </a:pathLst>
            </a:custGeom>
            <a:blipFill>
              <a:blip r:embed="rId4"/>
              <a:stretch>
                <a:fillRect t="-3014" b="-3014"/>
              </a:stretch>
            </a:blipFill>
          </p:spPr>
          <p:txBody>
            <a:bodyPr/>
            <a:lstStyle/>
            <a:p>
              <a:endParaRPr lang="en-IN"/>
            </a:p>
          </p:txBody>
        </p:sp>
      </p:grpSp>
      <p:sp>
        <p:nvSpPr>
          <p:cNvPr id="10" name="TextBox 10">
            <a:extLst>
              <a:ext uri="{FF2B5EF4-FFF2-40B4-BE49-F238E27FC236}">
                <a16:creationId xmlns:a16="http://schemas.microsoft.com/office/drawing/2014/main" id="{BB1EE61D-83D7-4CFC-2949-AF542E5A846C}"/>
              </a:ext>
            </a:extLst>
          </p:cNvPr>
          <p:cNvSpPr txBox="1"/>
          <p:nvPr/>
        </p:nvSpPr>
        <p:spPr>
          <a:xfrm>
            <a:off x="6858000" y="4544965"/>
            <a:ext cx="11192606" cy="3903056"/>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One of the aims of this presentation is to evaluate the models of quality assurance and system improvement.</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second aim of this presentation is to </a:t>
            </a:r>
            <a:r>
              <a:rPr lang="en-US" sz="2449" dirty="0" err="1">
                <a:solidFill>
                  <a:srgbClr val="000000"/>
                </a:solidFill>
                <a:latin typeface="Poppins"/>
                <a:ea typeface="Poppins"/>
                <a:cs typeface="Poppins"/>
                <a:sym typeface="Poppins"/>
              </a:rPr>
              <a:t>analyse</a:t>
            </a:r>
            <a:r>
              <a:rPr lang="en-US" sz="2449" dirty="0">
                <a:solidFill>
                  <a:srgbClr val="000000"/>
                </a:solidFill>
                <a:latin typeface="Poppins"/>
                <a:ea typeface="Poppins"/>
                <a:cs typeface="Poppins"/>
                <a:sym typeface="Poppins"/>
              </a:rPr>
              <a:t> the policy factors that are highly influential and impactful in shaping the delivery and safety of the entire healthcare system in the country.</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final aim of this presentation is to apply the systems theory so that a few evidence-based recommendations can be developed and suggested to the appropriate authority of the healthcare system in the UK.</a:t>
            </a:r>
          </a:p>
        </p:txBody>
      </p:sp>
    </p:spTree>
    <p:extLst>
      <p:ext uri="{BB962C8B-B14F-4D97-AF65-F5344CB8AC3E}">
        <p14:creationId xmlns:p14="http://schemas.microsoft.com/office/powerpoint/2010/main" val="1377651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4F7B4-1B56-F77A-6CB0-D6F930C1E3E0}"/>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29754C74-F25F-23BD-CB2F-3034A9A468C7}"/>
              </a:ext>
            </a:extLst>
          </p:cNvPr>
          <p:cNvSpPr/>
          <p:nvPr/>
        </p:nvSpPr>
        <p:spPr>
          <a:xfrm>
            <a:off x="16515235" y="9227221"/>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7166377F-C053-4BC9-BCD3-D35096315FB1}"/>
              </a:ext>
            </a:extLst>
          </p:cNvPr>
          <p:cNvGrpSpPr/>
          <p:nvPr/>
        </p:nvGrpSpPr>
        <p:grpSpPr>
          <a:xfrm>
            <a:off x="838200" y="1701269"/>
            <a:ext cx="17243543" cy="2269037"/>
            <a:chOff x="0" y="0"/>
            <a:chExt cx="2947847" cy="538757"/>
          </a:xfrm>
        </p:grpSpPr>
        <p:sp>
          <p:nvSpPr>
            <p:cNvPr id="5" name="Freeform 5">
              <a:extLst>
                <a:ext uri="{FF2B5EF4-FFF2-40B4-BE49-F238E27FC236}">
                  <a16:creationId xmlns:a16="http://schemas.microsoft.com/office/drawing/2014/main" id="{F508CBAE-D1E5-FE4A-4CDE-3FE81BC75F5A}"/>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8AA6D4F4-6C8D-EF07-9F0D-27432E25EED7}"/>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F7358F0C-6E96-A1C3-06C1-2AC407971017}"/>
              </a:ext>
            </a:extLst>
          </p:cNvPr>
          <p:cNvSpPr txBox="1"/>
          <p:nvPr/>
        </p:nvSpPr>
        <p:spPr>
          <a:xfrm>
            <a:off x="1158993" y="1609843"/>
            <a:ext cx="1659446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Timeline and Key Facts of the Maternity Scandal</a:t>
            </a:r>
          </a:p>
        </p:txBody>
      </p:sp>
      <p:sp>
        <p:nvSpPr>
          <p:cNvPr id="10" name="TextBox 10">
            <a:extLst>
              <a:ext uri="{FF2B5EF4-FFF2-40B4-BE49-F238E27FC236}">
                <a16:creationId xmlns:a16="http://schemas.microsoft.com/office/drawing/2014/main" id="{4B517A2F-A588-AB2D-8CAA-6B8011DF347A}"/>
              </a:ext>
            </a:extLst>
          </p:cNvPr>
          <p:cNvSpPr txBox="1"/>
          <p:nvPr/>
        </p:nvSpPr>
        <p:spPr>
          <a:xfrm>
            <a:off x="1167588" y="4533900"/>
            <a:ext cx="16587012"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observed that during the preparation of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approximately 23 families submitted their negative reviews on maternity care in the UK healthcare system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However, between 2000 and 2019, the number grew to approximately 1,500 families that went through the same negative experiences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In the year 2017, upon receiving a request from the Secretary of State for Health and Social Care, the National Health Service (NHS) commissioned its first probing team (Bright, 2025).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important to note here that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was actually published in the year 2022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Some of the common themes that came up through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point to a lack of staff training, flawed risk management systems, and weak clinical governance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Apart from these, the shortage of staff members and poor culture also came up through the report.</a:t>
            </a:r>
          </a:p>
        </p:txBody>
      </p:sp>
    </p:spTree>
    <p:extLst>
      <p:ext uri="{BB962C8B-B14F-4D97-AF65-F5344CB8AC3E}">
        <p14:creationId xmlns:p14="http://schemas.microsoft.com/office/powerpoint/2010/main" val="3791728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976C6-C069-9F74-7D1B-4CAA8EF4093F}"/>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DCB58EB5-997A-4057-38FF-D3FA3DB4BB26}"/>
              </a:ext>
            </a:extLst>
          </p:cNvPr>
          <p:cNvSpPr/>
          <p:nvPr/>
        </p:nvSpPr>
        <p:spPr>
          <a:xfrm>
            <a:off x="856532" y="9407542"/>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442DD025-F5AD-77A1-A7BB-D0C0B57DEBF2}"/>
              </a:ext>
            </a:extLst>
          </p:cNvPr>
          <p:cNvGrpSpPr/>
          <p:nvPr/>
        </p:nvGrpSpPr>
        <p:grpSpPr>
          <a:xfrm>
            <a:off x="152400" y="1331233"/>
            <a:ext cx="18135600" cy="2527352"/>
            <a:chOff x="0" y="0"/>
            <a:chExt cx="2947847" cy="538757"/>
          </a:xfrm>
        </p:grpSpPr>
        <p:sp>
          <p:nvSpPr>
            <p:cNvPr id="5" name="Freeform 5">
              <a:extLst>
                <a:ext uri="{FF2B5EF4-FFF2-40B4-BE49-F238E27FC236}">
                  <a16:creationId xmlns:a16="http://schemas.microsoft.com/office/drawing/2014/main" id="{C910751B-BF7D-CEB9-CDA4-CE93353A42A9}"/>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B7616939-A8BF-6F7F-F176-9D06A3B8483C}"/>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5CF36955-5118-13D9-7124-628ABC8E6FB0}"/>
              </a:ext>
            </a:extLst>
          </p:cNvPr>
          <p:cNvSpPr txBox="1"/>
          <p:nvPr/>
        </p:nvSpPr>
        <p:spPr>
          <a:xfrm>
            <a:off x="922460" y="1408684"/>
            <a:ext cx="165954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Theoretical Lens - Systems Theory and Swiss-Cheese Model</a:t>
            </a:r>
          </a:p>
        </p:txBody>
      </p:sp>
      <p:sp>
        <p:nvSpPr>
          <p:cNvPr id="10" name="TextBox 10">
            <a:extLst>
              <a:ext uri="{FF2B5EF4-FFF2-40B4-BE49-F238E27FC236}">
                <a16:creationId xmlns:a16="http://schemas.microsoft.com/office/drawing/2014/main" id="{87F67F73-D308-6702-1022-BB1EBF032C83}"/>
              </a:ext>
            </a:extLst>
          </p:cNvPr>
          <p:cNvSpPr txBox="1"/>
          <p:nvPr/>
        </p:nvSpPr>
        <p:spPr>
          <a:xfrm>
            <a:off x="322150" y="4082066"/>
            <a:ext cx="10651879" cy="5641801"/>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300" dirty="0">
                <a:solidFill>
                  <a:srgbClr val="000000"/>
                </a:solidFill>
                <a:latin typeface="Poppins"/>
                <a:ea typeface="Poppins"/>
                <a:cs typeface="Poppins"/>
                <a:sym typeface="Poppins"/>
              </a:rPr>
              <a:t>Going by the explanation given by Jason and Bobak (2022) on the functionality of the systems theory, especially in the context of improving intervention outcomes, it becomes clear that the change of any individual system component among people, </a:t>
            </a:r>
            <a:r>
              <a:rPr lang="en-US" sz="2300" dirty="0" err="1">
                <a:solidFill>
                  <a:srgbClr val="000000"/>
                </a:solidFill>
                <a:latin typeface="Poppins"/>
                <a:ea typeface="Poppins"/>
                <a:cs typeface="Poppins"/>
                <a:sym typeface="Poppins"/>
              </a:rPr>
              <a:t>organisation</a:t>
            </a:r>
            <a:r>
              <a:rPr lang="en-US" sz="2300" dirty="0">
                <a:solidFill>
                  <a:srgbClr val="000000"/>
                </a:solidFill>
                <a:latin typeface="Poppins"/>
                <a:ea typeface="Poppins"/>
                <a:cs typeface="Poppins"/>
                <a:sym typeface="Poppins"/>
              </a:rPr>
              <a:t>, group, society, or community can affect others.</a:t>
            </a:r>
          </a:p>
          <a:p>
            <a:pPr marL="342900" indent="-342900" algn="just">
              <a:lnSpc>
                <a:spcPts val="3429"/>
              </a:lnSpc>
              <a:buFont typeface="Arial" panose="020B0604020202020204" pitchFamily="34" charset="0"/>
              <a:buChar char="•"/>
            </a:pPr>
            <a:r>
              <a:rPr lang="en-US" sz="2300" dirty="0">
                <a:solidFill>
                  <a:srgbClr val="000000"/>
                </a:solidFill>
                <a:latin typeface="Poppins"/>
                <a:ea typeface="Poppins"/>
                <a:cs typeface="Poppins"/>
                <a:sym typeface="Poppins"/>
              </a:rPr>
              <a:t>Thus, it helps to understand how multiple </a:t>
            </a:r>
            <a:r>
              <a:rPr lang="en-US" sz="2300" dirty="0" err="1">
                <a:solidFill>
                  <a:srgbClr val="000000"/>
                </a:solidFill>
                <a:latin typeface="Poppins"/>
                <a:ea typeface="Poppins"/>
                <a:cs typeface="Poppins"/>
                <a:sym typeface="Poppins"/>
              </a:rPr>
              <a:t>defence</a:t>
            </a:r>
            <a:r>
              <a:rPr lang="en-US" sz="2300" dirty="0">
                <a:solidFill>
                  <a:srgbClr val="000000"/>
                </a:solidFill>
                <a:latin typeface="Poppins"/>
                <a:ea typeface="Poppins"/>
                <a:cs typeface="Poppins"/>
                <a:sym typeface="Poppins"/>
              </a:rPr>
              <a:t> layers failed together to lead to the maternity scandal at the hospital.</a:t>
            </a:r>
          </a:p>
          <a:p>
            <a:pPr marL="342900" indent="-342900" algn="just">
              <a:lnSpc>
                <a:spcPts val="3429"/>
              </a:lnSpc>
              <a:buFont typeface="Arial" panose="020B0604020202020204" pitchFamily="34" charset="0"/>
              <a:buChar char="•"/>
            </a:pPr>
            <a:r>
              <a:rPr lang="en-US" sz="2300" dirty="0">
                <a:solidFill>
                  <a:srgbClr val="000000"/>
                </a:solidFill>
                <a:latin typeface="Poppins"/>
                <a:ea typeface="Poppins"/>
                <a:cs typeface="Poppins"/>
                <a:sym typeface="Poppins"/>
              </a:rPr>
              <a:t>Additionally, according to the theory of active and latent failures, popularly known as the Swiss-cheese model, failure in a complex system such as the healthcare system is generally caused by unsafe regulations, preconditions of unsafe regulations, lack or absence of supervision, and </a:t>
            </a:r>
            <a:r>
              <a:rPr lang="en-US" sz="2300" dirty="0" err="1">
                <a:solidFill>
                  <a:srgbClr val="000000"/>
                </a:solidFill>
                <a:latin typeface="Poppins"/>
                <a:ea typeface="Poppins"/>
                <a:cs typeface="Poppins"/>
                <a:sym typeface="Poppins"/>
              </a:rPr>
              <a:t>organisational</a:t>
            </a:r>
            <a:r>
              <a:rPr lang="en-US" sz="2300" dirty="0">
                <a:solidFill>
                  <a:srgbClr val="000000"/>
                </a:solidFill>
                <a:latin typeface="Poppins"/>
                <a:ea typeface="Poppins"/>
                <a:cs typeface="Poppins"/>
                <a:sym typeface="Poppins"/>
              </a:rPr>
              <a:t> influences (Wiegmann et al., 2022; </a:t>
            </a:r>
            <a:r>
              <a:rPr lang="en-US" sz="2300" dirty="0" err="1">
                <a:solidFill>
                  <a:srgbClr val="000000"/>
                </a:solidFill>
                <a:latin typeface="Poppins"/>
                <a:ea typeface="Poppins"/>
                <a:cs typeface="Poppins"/>
                <a:sym typeface="Poppins"/>
              </a:rPr>
              <a:t>Wiegmann</a:t>
            </a:r>
            <a:r>
              <a:rPr lang="en-US" sz="2300" dirty="0">
                <a:solidFill>
                  <a:srgbClr val="000000"/>
                </a:solidFill>
                <a:latin typeface="Poppins"/>
                <a:ea typeface="Poppins"/>
                <a:cs typeface="Poppins"/>
                <a:sym typeface="Poppins"/>
              </a:rPr>
              <a:t> et al. 2022).</a:t>
            </a:r>
          </a:p>
        </p:txBody>
      </p:sp>
      <p:pic>
        <p:nvPicPr>
          <p:cNvPr id="8" name="Picture 7">
            <a:extLst>
              <a:ext uri="{FF2B5EF4-FFF2-40B4-BE49-F238E27FC236}">
                <a16:creationId xmlns:a16="http://schemas.microsoft.com/office/drawing/2014/main" id="{8C1C2ABC-72EC-48AB-817C-177FCE5723BC}"/>
              </a:ext>
            </a:extLst>
          </p:cNvPr>
          <p:cNvPicPr>
            <a:picLocks noChangeAspect="1"/>
          </p:cNvPicPr>
          <p:nvPr/>
        </p:nvPicPr>
        <p:blipFill rotWithShape="1">
          <a:blip r:embed="rId4">
            <a:extLst>
              <a:ext uri="{28A0092B-C50C-407E-A947-70E740481C1C}">
                <a14:useLocalDpi xmlns:a14="http://schemas.microsoft.com/office/drawing/2010/main" val="0"/>
              </a:ext>
            </a:extLst>
          </a:blip>
          <a:srcRect l="9381" t="11568" r="8756" b="13998"/>
          <a:stretch/>
        </p:blipFill>
        <p:spPr>
          <a:xfrm>
            <a:off x="11078321" y="4250410"/>
            <a:ext cx="7163235" cy="3663640"/>
          </a:xfrm>
          <a:prstGeom prst="rect">
            <a:avLst/>
          </a:prstGeom>
        </p:spPr>
      </p:pic>
      <p:sp>
        <p:nvSpPr>
          <p:cNvPr id="9" name="TextBox 8">
            <a:extLst>
              <a:ext uri="{FF2B5EF4-FFF2-40B4-BE49-F238E27FC236}">
                <a16:creationId xmlns:a16="http://schemas.microsoft.com/office/drawing/2014/main" id="{93810B78-29BC-41B3-85E9-AE0051CF043C}"/>
              </a:ext>
            </a:extLst>
          </p:cNvPr>
          <p:cNvSpPr txBox="1"/>
          <p:nvPr/>
        </p:nvSpPr>
        <p:spPr>
          <a:xfrm>
            <a:off x="13983053" y="8878316"/>
            <a:ext cx="1353769" cy="369332"/>
          </a:xfrm>
          <a:prstGeom prst="rect">
            <a:avLst/>
          </a:prstGeom>
          <a:noFill/>
        </p:spPr>
        <p:txBody>
          <a:bodyPr wrap="none" rtlCol="0">
            <a:spAutoFit/>
          </a:bodyPr>
          <a:lstStyle/>
          <a:p>
            <a:pPr algn="ctr"/>
            <a:r>
              <a:rPr lang="en-GB" b="1" dirty="0"/>
              <a:t>Self-Created</a:t>
            </a:r>
          </a:p>
        </p:txBody>
      </p:sp>
    </p:spTree>
    <p:extLst>
      <p:ext uri="{BB962C8B-B14F-4D97-AF65-F5344CB8AC3E}">
        <p14:creationId xmlns:p14="http://schemas.microsoft.com/office/powerpoint/2010/main" val="3503558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6A630-A598-083C-A537-2381F713F1AD}"/>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657FF405-4957-47C8-AE26-0369DC86A7D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50364" y="4307226"/>
            <a:ext cx="6337094" cy="5103474"/>
          </a:xfrm>
          <a:prstGeom prst="rect">
            <a:avLst/>
          </a:prstGeom>
        </p:spPr>
      </p:pic>
      <p:sp>
        <p:nvSpPr>
          <p:cNvPr id="3" name="Freeform 3">
            <a:extLst>
              <a:ext uri="{FF2B5EF4-FFF2-40B4-BE49-F238E27FC236}">
                <a16:creationId xmlns:a16="http://schemas.microsoft.com/office/drawing/2014/main" id="{5C94A589-5A45-F526-EF98-A881FF499B62}"/>
              </a:ext>
            </a:extLst>
          </p:cNvPr>
          <p:cNvSpPr/>
          <p:nvPr/>
        </p:nvSpPr>
        <p:spPr>
          <a:xfrm>
            <a:off x="271119" y="19050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8F85EAED-874E-FDA6-2AB7-16275B4DD6AC}"/>
              </a:ext>
            </a:extLst>
          </p:cNvPr>
          <p:cNvGrpSpPr/>
          <p:nvPr/>
        </p:nvGrpSpPr>
        <p:grpSpPr>
          <a:xfrm>
            <a:off x="0" y="1273620"/>
            <a:ext cx="18288000" cy="2584965"/>
            <a:chOff x="0" y="0"/>
            <a:chExt cx="2947847" cy="538757"/>
          </a:xfrm>
        </p:grpSpPr>
        <p:sp>
          <p:nvSpPr>
            <p:cNvPr id="5" name="Freeform 5">
              <a:extLst>
                <a:ext uri="{FF2B5EF4-FFF2-40B4-BE49-F238E27FC236}">
                  <a16:creationId xmlns:a16="http://schemas.microsoft.com/office/drawing/2014/main" id="{71B1E8E6-7A8D-86D4-B480-E5F79A05DBB5}"/>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FF980B28-A53E-7A00-762B-E9668F078C4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2488BEBA-FA45-1D36-EB5A-DDDDE316645F}"/>
              </a:ext>
            </a:extLst>
          </p:cNvPr>
          <p:cNvSpPr txBox="1"/>
          <p:nvPr/>
        </p:nvSpPr>
        <p:spPr>
          <a:xfrm>
            <a:off x="590640" y="1273620"/>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Mapping System Failure using Systems Theory</a:t>
            </a:r>
          </a:p>
        </p:txBody>
      </p:sp>
      <p:sp>
        <p:nvSpPr>
          <p:cNvPr id="10" name="TextBox 10">
            <a:extLst>
              <a:ext uri="{FF2B5EF4-FFF2-40B4-BE49-F238E27FC236}">
                <a16:creationId xmlns:a16="http://schemas.microsoft.com/office/drawing/2014/main" id="{F69309CA-66FC-FC47-3D94-C1C9F93729D4}"/>
              </a:ext>
            </a:extLst>
          </p:cNvPr>
          <p:cNvSpPr txBox="1"/>
          <p:nvPr/>
        </p:nvSpPr>
        <p:spPr>
          <a:xfrm>
            <a:off x="6858000" y="4544965"/>
            <a:ext cx="11192606" cy="4339073"/>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highlighted that there was a culture of "them and us" that existed between the midwifery staff members and the consultants that prevented the timely escalation of critical cases to senior clinicians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This clearly indicates the failure in the people component of the healthcare system.</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the systems theory indicates that failure in one component can adversely impact others, it is exactly highlighted through the 201 deaths resulting from care issues, and an additional 29 cases of brain injuries suffered by babies (BBC, 2022a).</a:t>
            </a:r>
          </a:p>
        </p:txBody>
      </p:sp>
    </p:spTree>
    <p:extLst>
      <p:ext uri="{BB962C8B-B14F-4D97-AF65-F5344CB8AC3E}">
        <p14:creationId xmlns:p14="http://schemas.microsoft.com/office/powerpoint/2010/main" val="3959893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39A23-4932-B41B-9232-52C09EC3C593}"/>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20103063-52EC-EB24-C4C2-F7C65D44C501}"/>
              </a:ext>
            </a:extLst>
          </p:cNvPr>
          <p:cNvSpPr/>
          <p:nvPr/>
        </p:nvSpPr>
        <p:spPr>
          <a:xfrm>
            <a:off x="16840200" y="622085"/>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9C5B255B-EC78-843E-5518-C5A5A0AB1A96}"/>
              </a:ext>
            </a:extLst>
          </p:cNvPr>
          <p:cNvGrpSpPr/>
          <p:nvPr/>
        </p:nvGrpSpPr>
        <p:grpSpPr>
          <a:xfrm>
            <a:off x="516213" y="1580015"/>
            <a:ext cx="17780380" cy="2467637"/>
            <a:chOff x="0" y="0"/>
            <a:chExt cx="2947847" cy="538757"/>
          </a:xfrm>
        </p:grpSpPr>
        <p:sp>
          <p:nvSpPr>
            <p:cNvPr id="5" name="Freeform 5">
              <a:extLst>
                <a:ext uri="{FF2B5EF4-FFF2-40B4-BE49-F238E27FC236}">
                  <a16:creationId xmlns:a16="http://schemas.microsoft.com/office/drawing/2014/main" id="{CDAD1D06-2FB8-C337-0632-CE71080CC152}"/>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168CBD8E-1E51-B562-5A59-087D33C1BC24}"/>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ADCB5595-036D-F6AB-7161-755E2200EF5B}"/>
              </a:ext>
            </a:extLst>
          </p:cNvPr>
          <p:cNvSpPr txBox="1"/>
          <p:nvPr/>
        </p:nvSpPr>
        <p:spPr>
          <a:xfrm>
            <a:off x="1133721" y="1610837"/>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Root Cause Analysis through a System Lens</a:t>
            </a:r>
          </a:p>
        </p:txBody>
      </p:sp>
      <p:sp>
        <p:nvSpPr>
          <p:cNvPr id="10" name="TextBox 10">
            <a:extLst>
              <a:ext uri="{FF2B5EF4-FFF2-40B4-BE49-F238E27FC236}">
                <a16:creationId xmlns:a16="http://schemas.microsoft.com/office/drawing/2014/main" id="{2C1C4911-909B-9A1E-A1A8-0F1DBDB7B7B8}"/>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One of the root causes that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found is that there exists a significant training and staffing gap between midwives and the core medical workforce, which is adversely impacting the entire work conditions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review report also identified the existence of a weak risk management system, including incident reporting, developing action plans, and learning from incidents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insights derived from the review report help to understand the other root cause as well, which is the lack of safety culture, and weak policy and procedure review procedures (Norman, Stock and Harmer, 2022).</a:t>
            </a:r>
          </a:p>
        </p:txBody>
      </p:sp>
      <p:pic>
        <p:nvPicPr>
          <p:cNvPr id="19" name="Picture 18">
            <a:extLst>
              <a:ext uri="{FF2B5EF4-FFF2-40B4-BE49-F238E27FC236}">
                <a16:creationId xmlns:a16="http://schemas.microsoft.com/office/drawing/2014/main" id="{DCFC9C6D-5326-44D2-85F9-5C56BE901E48}"/>
              </a:ext>
            </a:extLst>
          </p:cNvPr>
          <p:cNvPicPr>
            <a:picLocks noChangeAspect="1"/>
          </p:cNvPicPr>
          <p:nvPr/>
        </p:nvPicPr>
        <p:blipFill rotWithShape="1">
          <a:blip r:embed="rId4">
            <a:extLst>
              <a:ext uri="{28A0092B-C50C-407E-A947-70E740481C1C}">
                <a14:useLocalDpi xmlns:a14="http://schemas.microsoft.com/office/drawing/2010/main" val="0"/>
              </a:ext>
            </a:extLst>
          </a:blip>
          <a:srcRect l="12550" r="14287"/>
          <a:stretch/>
        </p:blipFill>
        <p:spPr>
          <a:xfrm>
            <a:off x="497324" y="4107188"/>
            <a:ext cx="6172200" cy="5303511"/>
          </a:xfrm>
          <a:prstGeom prst="rect">
            <a:avLst/>
          </a:prstGeom>
        </p:spPr>
      </p:pic>
    </p:spTree>
    <p:extLst>
      <p:ext uri="{BB962C8B-B14F-4D97-AF65-F5344CB8AC3E}">
        <p14:creationId xmlns:p14="http://schemas.microsoft.com/office/powerpoint/2010/main" val="24482934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70505-F9E7-DA17-E4D2-A628E4034A88}"/>
            </a:ext>
          </a:extLst>
        </p:cNvPr>
        <p:cNvGrpSpPr/>
        <p:nvPr/>
      </p:nvGrpSpPr>
      <p:grpSpPr>
        <a:xfrm>
          <a:off x="0" y="0"/>
          <a:ext cx="0" cy="0"/>
          <a:chOff x="0" y="0"/>
          <a:chExt cx="0" cy="0"/>
        </a:xfrm>
      </p:grpSpPr>
      <p:grpSp>
        <p:nvGrpSpPr>
          <p:cNvPr id="3" name="Group 4">
            <a:extLst>
              <a:ext uri="{FF2B5EF4-FFF2-40B4-BE49-F238E27FC236}">
                <a16:creationId xmlns:a16="http://schemas.microsoft.com/office/drawing/2014/main" id="{EBA451B0-8254-F7DF-36DB-2513A6C128EE}"/>
              </a:ext>
            </a:extLst>
          </p:cNvPr>
          <p:cNvGrpSpPr/>
          <p:nvPr/>
        </p:nvGrpSpPr>
        <p:grpSpPr>
          <a:xfrm>
            <a:off x="12397" y="12787"/>
            <a:ext cx="18270034" cy="2537702"/>
            <a:chOff x="0" y="0"/>
            <a:chExt cx="2947847" cy="538757"/>
          </a:xfrm>
        </p:grpSpPr>
        <p:sp>
          <p:nvSpPr>
            <p:cNvPr id="4" name="Freeform 5">
              <a:extLst>
                <a:ext uri="{FF2B5EF4-FFF2-40B4-BE49-F238E27FC236}">
                  <a16:creationId xmlns:a16="http://schemas.microsoft.com/office/drawing/2014/main" id="{9F4C5BE6-086D-22E9-150E-1DDA94855462}"/>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12" name="TextBox 6">
              <a:extLst>
                <a:ext uri="{FF2B5EF4-FFF2-40B4-BE49-F238E27FC236}">
                  <a16:creationId xmlns:a16="http://schemas.microsoft.com/office/drawing/2014/main" id="{DF75B214-FFA3-5F2D-60C7-784C62B34F48}"/>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167C4879-4A9A-9856-C345-30A50EF0007C}"/>
              </a:ext>
            </a:extLst>
          </p:cNvPr>
          <p:cNvSpPr txBox="1"/>
          <p:nvPr/>
        </p:nvSpPr>
        <p:spPr>
          <a:xfrm>
            <a:off x="373554" y="66214"/>
            <a:ext cx="14279032" cy="2510059"/>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Fishbone Diagram of Systemic Categories</a:t>
            </a:r>
          </a:p>
        </p:txBody>
      </p:sp>
      <p:sp>
        <p:nvSpPr>
          <p:cNvPr id="10" name="TextBox 10">
            <a:extLst>
              <a:ext uri="{FF2B5EF4-FFF2-40B4-BE49-F238E27FC236}">
                <a16:creationId xmlns:a16="http://schemas.microsoft.com/office/drawing/2014/main" id="{B49451C9-536A-871B-45F9-BC2325390BDE}"/>
              </a:ext>
            </a:extLst>
          </p:cNvPr>
          <p:cNvSpPr txBox="1"/>
          <p:nvPr/>
        </p:nvSpPr>
        <p:spPr>
          <a:xfrm>
            <a:off x="7924800" y="2933700"/>
            <a:ext cx="10088033" cy="521553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The Ishikawa diagram, also popularly known as the fishbone diagram, aims at unveiling the root causes of a problem by visually arranging the potential causes into specific categories (Majka, 2023; </a:t>
            </a:r>
            <a:r>
              <a:rPr lang="en-US" sz="2400" dirty="0" err="1">
                <a:solidFill>
                  <a:srgbClr val="000000"/>
                </a:solidFill>
                <a:latin typeface="Poppins"/>
                <a:ea typeface="Poppins"/>
                <a:cs typeface="Poppins"/>
                <a:sym typeface="Poppins"/>
              </a:rPr>
              <a:t>Kumah</a:t>
            </a:r>
            <a:r>
              <a:rPr lang="en-US" sz="2400" dirty="0">
                <a:solidFill>
                  <a:srgbClr val="000000"/>
                </a:solidFill>
                <a:latin typeface="Poppins"/>
                <a:ea typeface="Poppins"/>
                <a:cs typeface="Poppins"/>
                <a:sym typeface="Poppins"/>
              </a:rPr>
              <a:t> et al. 2024).</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One of the root causes that is identified indicates the staffing problem</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In addition to this, inadequate training aggravated the issue, also because incompetent staff members did not know the escalation protocols, leading to deaths.</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The </a:t>
            </a:r>
            <a:r>
              <a:rPr lang="en-US" sz="2400" dirty="0" err="1">
                <a:solidFill>
                  <a:srgbClr val="000000"/>
                </a:solidFill>
                <a:latin typeface="Poppins"/>
                <a:ea typeface="Poppins"/>
                <a:cs typeface="Poppins"/>
                <a:sym typeface="Poppins"/>
              </a:rPr>
              <a:t>organisational</a:t>
            </a:r>
            <a:r>
              <a:rPr lang="en-US" sz="2400" dirty="0">
                <a:solidFill>
                  <a:srgbClr val="000000"/>
                </a:solidFill>
                <a:latin typeface="Poppins"/>
                <a:ea typeface="Poppins"/>
                <a:cs typeface="Poppins"/>
                <a:sym typeface="Poppins"/>
              </a:rPr>
              <a:t> culture of promoting natural birth, and suppressing any concerns raised by the patients or their families, and weak leadership.</a:t>
            </a:r>
          </a:p>
        </p:txBody>
      </p:sp>
      <p:pic>
        <p:nvPicPr>
          <p:cNvPr id="2" name="Picture 1">
            <a:extLst>
              <a:ext uri="{FF2B5EF4-FFF2-40B4-BE49-F238E27FC236}">
                <a16:creationId xmlns:a16="http://schemas.microsoft.com/office/drawing/2014/main" id="{F0B6B38E-D8CA-07DF-5FF3-7CF678953990}"/>
              </a:ext>
            </a:extLst>
          </p:cNvPr>
          <p:cNvPicPr>
            <a:picLocks noChangeAspect="1"/>
          </p:cNvPicPr>
          <p:nvPr/>
        </p:nvPicPr>
        <p:blipFill>
          <a:blip r:embed="rId2"/>
          <a:stretch>
            <a:fillRect/>
          </a:stretch>
        </p:blipFill>
        <p:spPr>
          <a:xfrm>
            <a:off x="199692" y="3216020"/>
            <a:ext cx="7596716" cy="5121958"/>
          </a:xfrm>
          <a:prstGeom prst="rect">
            <a:avLst/>
          </a:prstGeom>
        </p:spPr>
      </p:pic>
      <p:sp>
        <p:nvSpPr>
          <p:cNvPr id="5" name="Freeform 3">
            <a:extLst>
              <a:ext uri="{FF2B5EF4-FFF2-40B4-BE49-F238E27FC236}">
                <a16:creationId xmlns:a16="http://schemas.microsoft.com/office/drawing/2014/main" id="{81EBBE9D-AD40-498A-BF3C-ABC03D926F14}"/>
              </a:ext>
            </a:extLst>
          </p:cNvPr>
          <p:cNvSpPr/>
          <p:nvPr/>
        </p:nvSpPr>
        <p:spPr>
          <a:xfrm>
            <a:off x="16764000" y="9413578"/>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1" name="TextBox 10">
            <a:extLst>
              <a:ext uri="{FF2B5EF4-FFF2-40B4-BE49-F238E27FC236}">
                <a16:creationId xmlns:a16="http://schemas.microsoft.com/office/drawing/2014/main" id="{B1D51EFD-B2E6-4322-9EC4-F0439EFD6EC0}"/>
              </a:ext>
            </a:extLst>
          </p:cNvPr>
          <p:cNvSpPr txBox="1"/>
          <p:nvPr/>
        </p:nvSpPr>
        <p:spPr>
          <a:xfrm>
            <a:off x="3048000" y="8694332"/>
            <a:ext cx="1353769" cy="369332"/>
          </a:xfrm>
          <a:prstGeom prst="rect">
            <a:avLst/>
          </a:prstGeom>
          <a:noFill/>
        </p:spPr>
        <p:txBody>
          <a:bodyPr wrap="none" rtlCol="0">
            <a:spAutoFit/>
          </a:bodyPr>
          <a:lstStyle/>
          <a:p>
            <a:pPr algn="ctr"/>
            <a:r>
              <a:rPr lang="en-GB" b="1" dirty="0"/>
              <a:t>Self-Created</a:t>
            </a:r>
          </a:p>
        </p:txBody>
      </p:sp>
    </p:spTree>
    <p:extLst>
      <p:ext uri="{BB962C8B-B14F-4D97-AF65-F5344CB8AC3E}">
        <p14:creationId xmlns:p14="http://schemas.microsoft.com/office/powerpoint/2010/main" val="827640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2ED27-5DA3-206D-D501-0B917E5D5E89}"/>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35AC256E-13EB-453E-803A-4BCC1BE50A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3476852"/>
            <a:ext cx="6124377" cy="4708325"/>
          </a:xfrm>
          <a:prstGeom prst="rect">
            <a:avLst/>
          </a:prstGeom>
        </p:spPr>
      </p:pic>
      <p:sp>
        <p:nvSpPr>
          <p:cNvPr id="3" name="Freeform 3">
            <a:extLst>
              <a:ext uri="{FF2B5EF4-FFF2-40B4-BE49-F238E27FC236}">
                <a16:creationId xmlns:a16="http://schemas.microsoft.com/office/drawing/2014/main" id="{DE5603E4-147A-1486-58E8-F132F533FCB7}"/>
              </a:ext>
            </a:extLst>
          </p:cNvPr>
          <p:cNvSpPr/>
          <p:nvPr/>
        </p:nvSpPr>
        <p:spPr>
          <a:xfrm>
            <a:off x="266700" y="8572500"/>
            <a:ext cx="1226268" cy="1124511"/>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FA223083-A21D-963E-C5A2-4F1C3E135DEE}"/>
              </a:ext>
            </a:extLst>
          </p:cNvPr>
          <p:cNvGrpSpPr/>
          <p:nvPr/>
        </p:nvGrpSpPr>
        <p:grpSpPr>
          <a:xfrm>
            <a:off x="265238" y="437878"/>
            <a:ext cx="18022762" cy="2625825"/>
            <a:chOff x="0" y="-47625"/>
            <a:chExt cx="2947847" cy="618785"/>
          </a:xfrm>
        </p:grpSpPr>
        <p:sp>
          <p:nvSpPr>
            <p:cNvPr id="5" name="Freeform 5">
              <a:extLst>
                <a:ext uri="{FF2B5EF4-FFF2-40B4-BE49-F238E27FC236}">
                  <a16:creationId xmlns:a16="http://schemas.microsoft.com/office/drawing/2014/main" id="{BAD15F6B-4E0F-ABCD-0EED-4225B14D1237}"/>
                </a:ext>
              </a:extLst>
            </p:cNvPr>
            <p:cNvSpPr/>
            <p:nvPr/>
          </p:nvSpPr>
          <p:spPr>
            <a:xfrm>
              <a:off x="0" y="32403"/>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CE1D74AC-3AA8-F332-BE49-7B628D3D8C8E}"/>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5F008D59-7759-4501-3DE9-370F9DCFE09F}"/>
              </a:ext>
            </a:extLst>
          </p:cNvPr>
          <p:cNvSpPr txBox="1"/>
          <p:nvPr/>
        </p:nvSpPr>
        <p:spPr>
          <a:xfrm>
            <a:off x="685800" y="699781"/>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Application of the Donabedian Model</a:t>
            </a:r>
          </a:p>
        </p:txBody>
      </p:sp>
      <p:sp>
        <p:nvSpPr>
          <p:cNvPr id="10" name="TextBox 10">
            <a:extLst>
              <a:ext uri="{FF2B5EF4-FFF2-40B4-BE49-F238E27FC236}">
                <a16:creationId xmlns:a16="http://schemas.microsoft.com/office/drawing/2014/main" id="{F08E0980-6C17-0C64-C682-D8D598DEFB31}"/>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Donabedian model, when applied in the healthcare system, helps to unravel the differences between actual performance and the expected performance, focusing on quality improvements (</a:t>
            </a:r>
            <a:r>
              <a:rPr lang="en-US" sz="2449" dirty="0" err="1">
                <a:solidFill>
                  <a:srgbClr val="000000"/>
                </a:solidFill>
                <a:latin typeface="Poppins"/>
                <a:ea typeface="Poppins"/>
                <a:cs typeface="Poppins"/>
                <a:sym typeface="Poppins"/>
              </a:rPr>
              <a:t>Sharew</a:t>
            </a:r>
            <a:r>
              <a:rPr lang="en-US" sz="2449" dirty="0">
                <a:solidFill>
                  <a:srgbClr val="000000"/>
                </a:solidFill>
                <a:latin typeface="Poppins"/>
                <a:ea typeface="Poppins"/>
                <a:cs typeface="Poppins"/>
                <a:sym typeface="Poppins"/>
              </a:rPr>
              <a:t> et al., 2020).</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structural aspect of the model suggests that staffing levels and governance frameworks need to be at their best (</a:t>
            </a:r>
            <a:r>
              <a:rPr lang="en-US" sz="2449" dirty="0" err="1">
                <a:solidFill>
                  <a:srgbClr val="000000"/>
                </a:solidFill>
                <a:latin typeface="Poppins"/>
                <a:ea typeface="Poppins"/>
                <a:cs typeface="Poppins"/>
                <a:sym typeface="Poppins"/>
              </a:rPr>
              <a:t>Tossaint-Schoenmakers</a:t>
            </a:r>
            <a:r>
              <a:rPr lang="en-US" sz="2449" dirty="0">
                <a:solidFill>
                  <a:srgbClr val="000000"/>
                </a:solidFill>
                <a:latin typeface="Poppins"/>
                <a:ea typeface="Poppins"/>
                <a:cs typeface="Poppins"/>
                <a:sym typeface="Poppins"/>
              </a:rPr>
              <a:t> et al. 2021).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Besides, healthcare facilities require the acquisition of quality equipment.</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process aspect of the model </a:t>
            </a:r>
            <a:r>
              <a:rPr lang="en-US" sz="2449" dirty="0" err="1">
                <a:solidFill>
                  <a:srgbClr val="000000"/>
                </a:solidFill>
                <a:latin typeface="Poppins"/>
                <a:ea typeface="Poppins"/>
                <a:cs typeface="Poppins"/>
                <a:sym typeface="Poppins"/>
              </a:rPr>
              <a:t>emphasises</a:t>
            </a:r>
            <a:r>
              <a:rPr lang="en-US" sz="2449" dirty="0">
                <a:solidFill>
                  <a:srgbClr val="000000"/>
                </a:solidFill>
                <a:latin typeface="Poppins"/>
                <a:ea typeface="Poppins"/>
                <a:cs typeface="Poppins"/>
                <a:sym typeface="Poppins"/>
              </a:rPr>
              <a:t> improving the clinical assessment, incident learning, and escalation matrices.</a:t>
            </a:r>
          </a:p>
        </p:txBody>
      </p:sp>
    </p:spTree>
    <p:extLst>
      <p:ext uri="{BB962C8B-B14F-4D97-AF65-F5344CB8AC3E}">
        <p14:creationId xmlns:p14="http://schemas.microsoft.com/office/powerpoint/2010/main" val="1451403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EE339-068D-4571-A4DE-FDC96BA01D49}"/>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D46D40CB-2395-CAF1-7D57-B12C311DA688}"/>
              </a:ext>
            </a:extLst>
          </p:cNvPr>
          <p:cNvSpPr/>
          <p:nvPr/>
        </p:nvSpPr>
        <p:spPr>
          <a:xfrm>
            <a:off x="271119" y="310974"/>
            <a:ext cx="1481481" cy="111132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CD82422D-C755-E57E-80E1-9A97A10A6916}"/>
              </a:ext>
            </a:extLst>
          </p:cNvPr>
          <p:cNvGrpSpPr/>
          <p:nvPr/>
        </p:nvGrpSpPr>
        <p:grpSpPr>
          <a:xfrm>
            <a:off x="2064057" y="1812991"/>
            <a:ext cx="16223943" cy="2045594"/>
            <a:chOff x="0" y="0"/>
            <a:chExt cx="2947847" cy="538757"/>
          </a:xfrm>
        </p:grpSpPr>
        <p:sp>
          <p:nvSpPr>
            <p:cNvPr id="5" name="Freeform 5">
              <a:extLst>
                <a:ext uri="{FF2B5EF4-FFF2-40B4-BE49-F238E27FC236}">
                  <a16:creationId xmlns:a16="http://schemas.microsoft.com/office/drawing/2014/main" id="{1A7D30EF-3929-A51D-C1D3-AD2940705B08}"/>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1583EBE8-FF62-60A3-895E-8B27D9026CE5}"/>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D8917F0C-3D4B-D978-9122-8FEDF110AB30}"/>
              </a:ext>
            </a:extLst>
          </p:cNvPr>
          <p:cNvSpPr txBox="1"/>
          <p:nvPr/>
        </p:nvSpPr>
        <p:spPr>
          <a:xfrm>
            <a:off x="2217695" y="2220723"/>
            <a:ext cx="1662087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Policy and Governance Failures</a:t>
            </a:r>
          </a:p>
        </p:txBody>
      </p:sp>
      <p:sp>
        <p:nvSpPr>
          <p:cNvPr id="10" name="TextBox 10">
            <a:extLst>
              <a:ext uri="{FF2B5EF4-FFF2-40B4-BE49-F238E27FC236}">
                <a16:creationId xmlns:a16="http://schemas.microsoft.com/office/drawing/2014/main" id="{EE048B48-FD2E-491F-773B-2D6BE8DAE2B4}"/>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NHS is found to have published a care bundle, titled “Saving Babies’ Lives”, which aimed at lowering perinatal deaths (NHS, 2025).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However, the scandal involving the </a:t>
            </a:r>
            <a:r>
              <a:rPr lang="en-US" sz="2449" dirty="0" err="1">
                <a:solidFill>
                  <a:srgbClr val="000000"/>
                </a:solidFill>
                <a:latin typeface="Poppins"/>
                <a:ea typeface="Poppins"/>
                <a:cs typeface="Poppins"/>
                <a:sym typeface="Poppins"/>
              </a:rPr>
              <a:t>SaTH</a:t>
            </a:r>
            <a:r>
              <a:rPr lang="en-US" sz="2449" dirty="0">
                <a:solidFill>
                  <a:srgbClr val="000000"/>
                </a:solidFill>
                <a:latin typeface="Poppins"/>
                <a:ea typeface="Poppins"/>
                <a:cs typeface="Poppins"/>
                <a:sym typeface="Poppins"/>
              </a:rPr>
              <a:t> care facility suggests that the national safety guideline was poorly adopted.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This also underscores a visible disconnect between policy intent and front-line implementation (Dobson,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Drawing insights from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it can be said that weak regulatory follow-up to avoid external scrutiny shows a failure to take ownership of the fatal incidents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group culture among the employees hindered reporting of incident data, leading to board oversight as well (UK Gov, 2022). </a:t>
            </a:r>
          </a:p>
        </p:txBody>
      </p:sp>
      <p:pic>
        <p:nvPicPr>
          <p:cNvPr id="19" name="Picture 18">
            <a:extLst>
              <a:ext uri="{FF2B5EF4-FFF2-40B4-BE49-F238E27FC236}">
                <a16:creationId xmlns:a16="http://schemas.microsoft.com/office/drawing/2014/main" id="{F6C3C853-8C3E-4ADA-AE57-844B34478E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400" y="4222400"/>
            <a:ext cx="6036477" cy="5301462"/>
          </a:xfrm>
          <a:prstGeom prst="rect">
            <a:avLst/>
          </a:prstGeom>
        </p:spPr>
      </p:pic>
    </p:spTree>
    <p:extLst>
      <p:ext uri="{BB962C8B-B14F-4D97-AF65-F5344CB8AC3E}">
        <p14:creationId xmlns:p14="http://schemas.microsoft.com/office/powerpoint/2010/main" val="3035506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00F7C-4433-84AF-4032-2E074B676D4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8022DE08-55CE-6625-4439-AD32513BB4AD}"/>
              </a:ext>
            </a:extLst>
          </p:cNvPr>
          <p:cNvSpPr/>
          <p:nvPr/>
        </p:nvSpPr>
        <p:spPr>
          <a:xfrm>
            <a:off x="17124831" y="245193"/>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EFF397ED-8C29-1A5A-D387-9484073D8A0F}"/>
              </a:ext>
            </a:extLst>
          </p:cNvPr>
          <p:cNvGrpSpPr/>
          <p:nvPr/>
        </p:nvGrpSpPr>
        <p:grpSpPr>
          <a:xfrm>
            <a:off x="499532" y="1129733"/>
            <a:ext cx="17521768" cy="2630727"/>
            <a:chOff x="0" y="0"/>
            <a:chExt cx="2947847" cy="538757"/>
          </a:xfrm>
        </p:grpSpPr>
        <p:sp>
          <p:nvSpPr>
            <p:cNvPr id="5" name="Freeform 5">
              <a:extLst>
                <a:ext uri="{FF2B5EF4-FFF2-40B4-BE49-F238E27FC236}">
                  <a16:creationId xmlns:a16="http://schemas.microsoft.com/office/drawing/2014/main" id="{E936E3EC-C001-5907-0B72-ADC44745A48C}"/>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97F87E66-D974-08B9-4FEE-018E19DFE7AF}"/>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142BC277-FE4A-DD32-96C0-E345DCA4D1BE}"/>
              </a:ext>
            </a:extLst>
          </p:cNvPr>
          <p:cNvSpPr txBox="1"/>
          <p:nvPr/>
        </p:nvSpPr>
        <p:spPr>
          <a:xfrm>
            <a:off x="914400" y="1129734"/>
            <a:ext cx="1781777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Impact on Quality, Efficiency, and Equity</a:t>
            </a:r>
          </a:p>
        </p:txBody>
      </p:sp>
      <p:grpSp>
        <p:nvGrpSpPr>
          <p:cNvPr id="8" name="Group 8">
            <a:extLst>
              <a:ext uri="{FF2B5EF4-FFF2-40B4-BE49-F238E27FC236}">
                <a16:creationId xmlns:a16="http://schemas.microsoft.com/office/drawing/2014/main" id="{271A7486-3C15-BC97-861D-1DDE8C78E726}"/>
              </a:ext>
            </a:extLst>
          </p:cNvPr>
          <p:cNvGrpSpPr/>
          <p:nvPr/>
        </p:nvGrpSpPr>
        <p:grpSpPr>
          <a:xfrm>
            <a:off x="533400" y="4107189"/>
            <a:ext cx="5976954" cy="5282629"/>
            <a:chOff x="0" y="0"/>
            <a:chExt cx="925987" cy="566578"/>
          </a:xfrm>
        </p:grpSpPr>
        <p:sp>
          <p:nvSpPr>
            <p:cNvPr id="9" name="Freeform 9">
              <a:extLst>
                <a:ext uri="{FF2B5EF4-FFF2-40B4-BE49-F238E27FC236}">
                  <a16:creationId xmlns:a16="http://schemas.microsoft.com/office/drawing/2014/main" id="{50231946-C40D-5B22-9C16-0679A8EBB2FA}"/>
                </a:ext>
              </a:extLst>
            </p:cNvPr>
            <p:cNvSpPr/>
            <p:nvPr/>
          </p:nvSpPr>
          <p:spPr>
            <a:xfrm>
              <a:off x="0" y="0"/>
              <a:ext cx="925987" cy="566578"/>
            </a:xfrm>
            <a:custGeom>
              <a:avLst/>
              <a:gdLst/>
              <a:ahLst/>
              <a:cxnLst/>
              <a:rect l="l" t="t" r="r" b="b"/>
              <a:pathLst>
                <a:path w="925987" h="566578">
                  <a:moveTo>
                    <a:pt x="0" y="0"/>
                  </a:moveTo>
                  <a:lnTo>
                    <a:pt x="925987" y="0"/>
                  </a:lnTo>
                  <a:lnTo>
                    <a:pt x="925987" y="566578"/>
                  </a:lnTo>
                  <a:lnTo>
                    <a:pt x="0" y="566578"/>
                  </a:lnTo>
                  <a:close/>
                </a:path>
              </a:pathLst>
            </a:custGeom>
            <a:blipFill>
              <a:blip r:embed="rId4"/>
              <a:stretch>
                <a:fillRect t="-3014" b="-3014"/>
              </a:stretch>
            </a:blipFill>
          </p:spPr>
          <p:txBody>
            <a:bodyPr/>
            <a:lstStyle/>
            <a:p>
              <a:endParaRPr lang="en-IN"/>
            </a:p>
          </p:txBody>
        </p:sp>
      </p:grpSp>
      <p:sp>
        <p:nvSpPr>
          <p:cNvPr id="10" name="TextBox 10">
            <a:extLst>
              <a:ext uri="{FF2B5EF4-FFF2-40B4-BE49-F238E27FC236}">
                <a16:creationId xmlns:a16="http://schemas.microsoft.com/office/drawing/2014/main" id="{04DF1EF6-5AAB-D1B9-BBC9-9E3C2090DFC2}"/>
              </a:ext>
            </a:extLst>
          </p:cNvPr>
          <p:cNvSpPr txBox="1"/>
          <p:nvPr/>
        </p:nvSpPr>
        <p:spPr>
          <a:xfrm>
            <a:off x="6828694" y="4039411"/>
            <a:ext cx="11192606" cy="390934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biggest NHS maternity scandal is observed to have eroded public trust through repeated failure for over two decades, which was caused by the loss of safe standards at the care facility (BBC, 2022b).</a:t>
            </a:r>
          </a:p>
          <a:p>
            <a:pPr algn="just">
              <a:lnSpc>
                <a:spcPts val="3429"/>
              </a:lnSpc>
            </a:pPr>
            <a:endParaRPr lang="en-US" sz="2449" dirty="0">
              <a:solidFill>
                <a:srgbClr val="000000"/>
              </a:solidFill>
              <a:latin typeface="Poppins"/>
              <a:ea typeface="Poppins"/>
              <a:cs typeface="Poppins"/>
              <a:sym typeface="Poppins"/>
            </a:endParaRP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other impacts of such an incident include bearing the costs of litigation and experiencing service disruptions because of repeated audits. Some of the audits are the Clinical group's review in 2013, the NHS litigation authority's assessment in 2014, and in 2015 (UK Gov, 2022). </a:t>
            </a:r>
          </a:p>
        </p:txBody>
      </p:sp>
    </p:spTree>
    <p:extLst>
      <p:ext uri="{BB962C8B-B14F-4D97-AF65-F5344CB8AC3E}">
        <p14:creationId xmlns:p14="http://schemas.microsoft.com/office/powerpoint/2010/main" val="3066545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A37E1-3550-D8C7-C60B-C83FA8F6278C}"/>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9BED126B-3AA1-CBD5-40C7-3DAFB329C260}"/>
              </a:ext>
            </a:extLst>
          </p:cNvPr>
          <p:cNvSpPr/>
          <p:nvPr/>
        </p:nvSpPr>
        <p:spPr>
          <a:xfrm>
            <a:off x="16687800" y="942074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A1B2296C-B70E-B9F9-B2C8-63A7FBA642FB}"/>
              </a:ext>
            </a:extLst>
          </p:cNvPr>
          <p:cNvGrpSpPr/>
          <p:nvPr/>
        </p:nvGrpSpPr>
        <p:grpSpPr>
          <a:xfrm>
            <a:off x="470227" y="1812991"/>
            <a:ext cx="17817773" cy="2045594"/>
            <a:chOff x="0" y="0"/>
            <a:chExt cx="2947847" cy="538757"/>
          </a:xfrm>
        </p:grpSpPr>
        <p:sp>
          <p:nvSpPr>
            <p:cNvPr id="5" name="Freeform 5">
              <a:extLst>
                <a:ext uri="{FF2B5EF4-FFF2-40B4-BE49-F238E27FC236}">
                  <a16:creationId xmlns:a16="http://schemas.microsoft.com/office/drawing/2014/main" id="{B50CEBA9-D39D-48EF-1121-704A4167ACDD}"/>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C7B9D220-7C0C-AEB7-6C51-9B66F0F32454}"/>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3FFB9ECB-F74D-70B0-51C7-72FDD66AAE39}"/>
              </a:ext>
            </a:extLst>
          </p:cNvPr>
          <p:cNvSpPr txBox="1"/>
          <p:nvPr/>
        </p:nvSpPr>
        <p:spPr>
          <a:xfrm>
            <a:off x="1821075" y="2239214"/>
            <a:ext cx="17817773"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Immediate Corrective Actions</a:t>
            </a:r>
          </a:p>
        </p:txBody>
      </p:sp>
      <p:sp>
        <p:nvSpPr>
          <p:cNvPr id="10" name="TextBox 10">
            <a:extLst>
              <a:ext uri="{FF2B5EF4-FFF2-40B4-BE49-F238E27FC236}">
                <a16:creationId xmlns:a16="http://schemas.microsoft.com/office/drawing/2014/main" id="{653D95A0-20CA-B577-0980-4130CA4B70BB}"/>
              </a:ext>
            </a:extLst>
          </p:cNvPr>
          <p:cNvSpPr txBox="1"/>
          <p:nvPr/>
        </p:nvSpPr>
        <p:spPr>
          <a:xfrm>
            <a:off x="6828694" y="4039411"/>
            <a:ext cx="11192606" cy="3903056"/>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immediate corrective actions, it is suggested that all of the essential actions highlighted in the review report, such as financing the maternity workforce, arranging their training, keeping a safe staffing level, and empowering staff members to escalate situations as and when necessary, need to be implemented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In addition to these, restoring feedback loops across departments that actually function can be considered as another immediate corrective action to mitigate escalation challenges and improve incident response as well.</a:t>
            </a:r>
          </a:p>
        </p:txBody>
      </p:sp>
      <p:pic>
        <p:nvPicPr>
          <p:cNvPr id="14" name="Picture 13">
            <a:extLst>
              <a:ext uri="{FF2B5EF4-FFF2-40B4-BE49-F238E27FC236}">
                <a16:creationId xmlns:a16="http://schemas.microsoft.com/office/drawing/2014/main" id="{30A0E690-87FA-4B15-9CE4-2FFF40E6FF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262" y="4610100"/>
            <a:ext cx="6096000" cy="3185160"/>
          </a:xfrm>
          <a:prstGeom prst="rect">
            <a:avLst/>
          </a:prstGeom>
        </p:spPr>
      </p:pic>
    </p:spTree>
    <p:extLst>
      <p:ext uri="{BB962C8B-B14F-4D97-AF65-F5344CB8AC3E}">
        <p14:creationId xmlns:p14="http://schemas.microsoft.com/office/powerpoint/2010/main" val="496582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A1DD8-EE6C-2F31-E865-1DA558ABCFE4}"/>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B4A58B5F-0C37-4C16-B8FC-C71EB49122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619" y="4445291"/>
            <a:ext cx="5555448" cy="5086322"/>
          </a:xfrm>
          <a:prstGeom prst="rect">
            <a:avLst/>
          </a:prstGeom>
        </p:spPr>
      </p:pic>
      <p:sp>
        <p:nvSpPr>
          <p:cNvPr id="3" name="Freeform 3">
            <a:extLst>
              <a:ext uri="{FF2B5EF4-FFF2-40B4-BE49-F238E27FC236}">
                <a16:creationId xmlns:a16="http://schemas.microsoft.com/office/drawing/2014/main" id="{226950D7-4B06-C9B9-4CBF-A0AAC7FAEBF3}"/>
              </a:ext>
            </a:extLst>
          </p:cNvPr>
          <p:cNvSpPr/>
          <p:nvPr/>
        </p:nvSpPr>
        <p:spPr>
          <a:xfrm>
            <a:off x="16768423" y="260348"/>
            <a:ext cx="1053583" cy="123590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E2883A1D-7D76-0007-4C39-1123A1E79D6C}"/>
              </a:ext>
            </a:extLst>
          </p:cNvPr>
          <p:cNvGrpSpPr/>
          <p:nvPr/>
        </p:nvGrpSpPr>
        <p:grpSpPr>
          <a:xfrm>
            <a:off x="228600" y="1812991"/>
            <a:ext cx="18059400" cy="2540100"/>
            <a:chOff x="0" y="0"/>
            <a:chExt cx="2947847" cy="538757"/>
          </a:xfrm>
        </p:grpSpPr>
        <p:sp>
          <p:nvSpPr>
            <p:cNvPr id="5" name="Freeform 5">
              <a:extLst>
                <a:ext uri="{FF2B5EF4-FFF2-40B4-BE49-F238E27FC236}">
                  <a16:creationId xmlns:a16="http://schemas.microsoft.com/office/drawing/2014/main" id="{DA603A8D-77D3-801A-6BF4-8DB6D2225F77}"/>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849166ED-8D23-0487-C2B2-94E5ECD436F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65F5D4E7-3E05-0EDD-55EB-0FE25B8AEF22}"/>
              </a:ext>
            </a:extLst>
          </p:cNvPr>
          <p:cNvSpPr txBox="1"/>
          <p:nvPr/>
        </p:nvSpPr>
        <p:spPr>
          <a:xfrm>
            <a:off x="650619" y="1746806"/>
            <a:ext cx="1781777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Long-term Recommendations using Systems Thinking</a:t>
            </a:r>
          </a:p>
        </p:txBody>
      </p:sp>
      <p:sp>
        <p:nvSpPr>
          <p:cNvPr id="10" name="TextBox 10">
            <a:extLst>
              <a:ext uri="{FF2B5EF4-FFF2-40B4-BE49-F238E27FC236}">
                <a16:creationId xmlns:a16="http://schemas.microsoft.com/office/drawing/2014/main" id="{8FA5F6E2-9163-156B-8BD0-57B56D2FA281}"/>
              </a:ext>
            </a:extLst>
          </p:cNvPr>
          <p:cNvSpPr txBox="1"/>
          <p:nvPr/>
        </p:nvSpPr>
        <p:spPr>
          <a:xfrm>
            <a:off x="6629400" y="4794434"/>
            <a:ext cx="11192606" cy="3903056"/>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long-term recommendations, it is recommended to plan for developing a funded workforce and to remove structural bottlenecks.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also recommended to deploy an inter-trust data learning network that can help in monitoring and improving maternity outcomes.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the need of the hour for the NHS to offer its employees the assurance of psychological safety and create a culture of open communication as well.</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needs to be included in the </a:t>
            </a:r>
            <a:r>
              <a:rPr lang="en-US" sz="2449" dirty="0" err="1">
                <a:solidFill>
                  <a:srgbClr val="000000"/>
                </a:solidFill>
                <a:latin typeface="Poppins"/>
                <a:ea typeface="Poppins"/>
                <a:cs typeface="Poppins"/>
                <a:sym typeface="Poppins"/>
              </a:rPr>
              <a:t>organisational</a:t>
            </a:r>
            <a:r>
              <a:rPr lang="en-US" sz="2449" dirty="0">
                <a:solidFill>
                  <a:srgbClr val="000000"/>
                </a:solidFill>
                <a:latin typeface="Poppins"/>
                <a:ea typeface="Poppins"/>
                <a:cs typeface="Poppins"/>
                <a:sym typeface="Poppins"/>
              </a:rPr>
              <a:t> culture to review what is learned after encountering every serious incident.</a:t>
            </a:r>
          </a:p>
        </p:txBody>
      </p:sp>
    </p:spTree>
    <p:extLst>
      <p:ext uri="{BB962C8B-B14F-4D97-AF65-F5344CB8AC3E}">
        <p14:creationId xmlns:p14="http://schemas.microsoft.com/office/powerpoint/2010/main" val="17328813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D4CFF-01E7-C0DD-99FD-DCBDC4AECA64}"/>
            </a:ext>
          </a:extLst>
        </p:cNvPr>
        <p:cNvGrpSpPr/>
        <p:nvPr/>
      </p:nvGrpSpPr>
      <p:grpSpPr>
        <a:xfrm>
          <a:off x="0" y="0"/>
          <a:ext cx="0" cy="0"/>
          <a:chOff x="0" y="0"/>
          <a:chExt cx="0" cy="0"/>
        </a:xfrm>
      </p:grpSpPr>
      <p:grpSp>
        <p:nvGrpSpPr>
          <p:cNvPr id="9" name="Group 4">
            <a:extLst>
              <a:ext uri="{FF2B5EF4-FFF2-40B4-BE49-F238E27FC236}">
                <a16:creationId xmlns:a16="http://schemas.microsoft.com/office/drawing/2014/main" id="{0224B1E1-4022-E8FB-308C-0B92F62C2D85}"/>
              </a:ext>
            </a:extLst>
          </p:cNvPr>
          <p:cNvGrpSpPr/>
          <p:nvPr/>
        </p:nvGrpSpPr>
        <p:grpSpPr>
          <a:xfrm>
            <a:off x="9525000" y="674514"/>
            <a:ext cx="8052634" cy="2273878"/>
            <a:chOff x="0" y="0"/>
            <a:chExt cx="2947847" cy="538757"/>
          </a:xfrm>
        </p:grpSpPr>
        <p:sp>
          <p:nvSpPr>
            <p:cNvPr id="14" name="Freeform 5">
              <a:extLst>
                <a:ext uri="{FF2B5EF4-FFF2-40B4-BE49-F238E27FC236}">
                  <a16:creationId xmlns:a16="http://schemas.microsoft.com/office/drawing/2014/main" id="{6EE46B56-30E9-B73E-5417-FDC302359081}"/>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15" name="TextBox 6">
              <a:extLst>
                <a:ext uri="{FF2B5EF4-FFF2-40B4-BE49-F238E27FC236}">
                  <a16:creationId xmlns:a16="http://schemas.microsoft.com/office/drawing/2014/main" id="{415F200A-8690-F4E6-A247-8829F6658060}"/>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grpSp>
        <p:nvGrpSpPr>
          <p:cNvPr id="4" name="Group 4">
            <a:extLst>
              <a:ext uri="{FF2B5EF4-FFF2-40B4-BE49-F238E27FC236}">
                <a16:creationId xmlns:a16="http://schemas.microsoft.com/office/drawing/2014/main" id="{55349E65-7F5E-4250-03F2-DF9BAAB34B04}"/>
              </a:ext>
            </a:extLst>
          </p:cNvPr>
          <p:cNvGrpSpPr/>
          <p:nvPr/>
        </p:nvGrpSpPr>
        <p:grpSpPr>
          <a:xfrm>
            <a:off x="710366" y="691702"/>
            <a:ext cx="8052634" cy="2256690"/>
            <a:chOff x="0" y="0"/>
            <a:chExt cx="2947847" cy="538757"/>
          </a:xfrm>
        </p:grpSpPr>
        <p:sp>
          <p:nvSpPr>
            <p:cNvPr id="5" name="Freeform 5">
              <a:extLst>
                <a:ext uri="{FF2B5EF4-FFF2-40B4-BE49-F238E27FC236}">
                  <a16:creationId xmlns:a16="http://schemas.microsoft.com/office/drawing/2014/main" id="{A6630DF6-907C-B56F-AB44-EA336BB183F3}"/>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229C4A24-7735-5322-DDD2-99A52BE1AD7F}"/>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3E18EE46-3815-8AC2-FDC8-4B79F22DAE1D}"/>
              </a:ext>
            </a:extLst>
          </p:cNvPr>
          <p:cNvSpPr txBox="1"/>
          <p:nvPr/>
        </p:nvSpPr>
        <p:spPr>
          <a:xfrm>
            <a:off x="1295400" y="1108980"/>
            <a:ext cx="10022538" cy="1211037"/>
          </a:xfrm>
          <a:prstGeom prst="rect">
            <a:avLst/>
          </a:prstGeom>
        </p:spPr>
        <p:txBody>
          <a:bodyPr wrap="square" lIns="0" tIns="0" rIns="0" bIns="0" rtlCol="0" anchor="t">
            <a:spAutoFit/>
          </a:bodyPr>
          <a:lstStyle/>
          <a:p>
            <a:pPr algn="l">
              <a:lnSpc>
                <a:spcPts val="9770"/>
              </a:lnSpc>
            </a:pPr>
            <a:r>
              <a:rPr lang="en-US" sz="6979" b="1" dirty="0">
                <a:latin typeface="Poppins Bold"/>
                <a:ea typeface="Poppins Bold"/>
                <a:cs typeface="Poppins Bold"/>
                <a:sym typeface="Poppins Bold"/>
              </a:rPr>
              <a:t>Conclusion</a:t>
            </a:r>
          </a:p>
        </p:txBody>
      </p:sp>
      <p:sp>
        <p:nvSpPr>
          <p:cNvPr id="10" name="TextBox 10">
            <a:extLst>
              <a:ext uri="{FF2B5EF4-FFF2-40B4-BE49-F238E27FC236}">
                <a16:creationId xmlns:a16="http://schemas.microsoft.com/office/drawing/2014/main" id="{4052F1BB-28F8-C1F8-E976-4229294B4857}"/>
              </a:ext>
            </a:extLst>
          </p:cNvPr>
          <p:cNvSpPr txBox="1"/>
          <p:nvPr/>
        </p:nvSpPr>
        <p:spPr>
          <a:xfrm>
            <a:off x="457200" y="3280316"/>
            <a:ext cx="8433634" cy="6525441"/>
          </a:xfrm>
          <a:prstGeom prst="rect">
            <a:avLst/>
          </a:prstGeom>
          <a:ln>
            <a:noFill/>
          </a:ln>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The </a:t>
            </a:r>
            <a:r>
              <a:rPr lang="en-US" sz="2449" dirty="0" err="1">
                <a:latin typeface="Poppins"/>
                <a:ea typeface="Poppins"/>
                <a:cs typeface="Poppins"/>
                <a:sym typeface="Poppins"/>
              </a:rPr>
              <a:t>Ockenden</a:t>
            </a:r>
            <a:r>
              <a:rPr lang="en-US" sz="2449" dirty="0">
                <a:latin typeface="Poppins"/>
                <a:ea typeface="Poppins"/>
                <a:cs typeface="Poppins"/>
                <a:sym typeface="Poppins"/>
              </a:rPr>
              <a:t> case demonstrates a long-term systems failure, not isolated clinical errors.</a:t>
            </a:r>
          </a:p>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Breakdowns across clinical practice, leadership, governance, and regulation aligned to enable repeated harm.</a:t>
            </a:r>
          </a:p>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Systems Theory shows how collapsed feedback loops prevented early detection and learning.</a:t>
            </a:r>
          </a:p>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Swiss-Cheese, RCA and Donabedian together highlight latent weaknesses across all subsystem layers.</a:t>
            </a:r>
          </a:p>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Sustained improvement will require cultural change, robust data systems, and stronger policy enforcement.</a:t>
            </a:r>
          </a:p>
          <a:p>
            <a:pPr marL="342900" indent="-342900" algn="just">
              <a:lnSpc>
                <a:spcPts val="3429"/>
              </a:lnSpc>
              <a:buFont typeface="Arial" panose="020B0604020202020204" pitchFamily="34" charset="0"/>
              <a:buChar char="•"/>
            </a:pPr>
            <a:r>
              <a:rPr lang="en-US" sz="2449" dirty="0">
                <a:latin typeface="Poppins"/>
                <a:ea typeface="Poppins"/>
                <a:cs typeface="Poppins"/>
                <a:sym typeface="Poppins"/>
              </a:rPr>
              <a:t>A system that listens, learns, and adapts is essential to prevent recurrence.</a:t>
            </a:r>
          </a:p>
        </p:txBody>
      </p:sp>
      <p:sp>
        <p:nvSpPr>
          <p:cNvPr id="2" name="TextBox 7">
            <a:extLst>
              <a:ext uri="{FF2B5EF4-FFF2-40B4-BE49-F238E27FC236}">
                <a16:creationId xmlns:a16="http://schemas.microsoft.com/office/drawing/2014/main" id="{C8F759C1-38F3-C42F-E0A2-2B76628BECBA}"/>
              </a:ext>
            </a:extLst>
          </p:cNvPr>
          <p:cNvSpPr txBox="1"/>
          <p:nvPr/>
        </p:nvSpPr>
        <p:spPr>
          <a:xfrm>
            <a:off x="10210800" y="480602"/>
            <a:ext cx="10822716" cy="246779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Structure of Component 2</a:t>
            </a:r>
          </a:p>
        </p:txBody>
      </p:sp>
      <p:sp>
        <p:nvSpPr>
          <p:cNvPr id="17" name="TextBox 16">
            <a:extLst>
              <a:ext uri="{FF2B5EF4-FFF2-40B4-BE49-F238E27FC236}">
                <a16:creationId xmlns:a16="http://schemas.microsoft.com/office/drawing/2014/main" id="{B529EBF9-8E88-5D05-F6E3-D27B3D2D2F4D}"/>
              </a:ext>
            </a:extLst>
          </p:cNvPr>
          <p:cNvSpPr txBox="1"/>
          <p:nvPr/>
        </p:nvSpPr>
        <p:spPr>
          <a:xfrm>
            <a:off x="9525000" y="3377377"/>
            <a:ext cx="8305800" cy="6617774"/>
          </a:xfrm>
          <a:prstGeom prst="rect">
            <a:avLst/>
          </a:prstGeom>
          <a:noFill/>
        </p:spPr>
        <p:txBody>
          <a:bodyPr wrap="square">
            <a:spAutoFit/>
          </a:bodyPr>
          <a:lstStyle/>
          <a:p>
            <a:pPr algn="just">
              <a:lnSpc>
                <a:spcPts val="3429"/>
              </a:lnSpc>
            </a:pPr>
            <a:r>
              <a:rPr lang="en-US" sz="2449" dirty="0">
                <a:latin typeface="Poppins"/>
                <a:cs typeface="Poppins"/>
                <a:sym typeface="Poppins"/>
              </a:rPr>
              <a:t>1.	Executive summary (policy ask + key recommendations)</a:t>
            </a:r>
          </a:p>
          <a:p>
            <a:pPr algn="just">
              <a:lnSpc>
                <a:spcPts val="3429"/>
              </a:lnSpc>
            </a:pPr>
            <a:r>
              <a:rPr lang="en-US" sz="2449" dirty="0">
                <a:latin typeface="Poppins"/>
                <a:cs typeface="Poppins"/>
                <a:sym typeface="Poppins"/>
              </a:rPr>
              <a:t>2.	Introduction &amp; case selection rationale (</a:t>
            </a:r>
            <a:r>
              <a:rPr lang="en-US" sz="2449" dirty="0" err="1">
                <a:latin typeface="Poppins"/>
                <a:cs typeface="Poppins"/>
                <a:sym typeface="Poppins"/>
              </a:rPr>
              <a:t>Ockenden</a:t>
            </a:r>
            <a:r>
              <a:rPr lang="en-US" sz="2449" dirty="0">
                <a:latin typeface="Poppins"/>
                <a:cs typeface="Poppins"/>
                <a:sym typeface="Poppins"/>
              </a:rPr>
              <a:t> context).</a:t>
            </a:r>
          </a:p>
          <a:p>
            <a:pPr algn="just">
              <a:lnSpc>
                <a:spcPts val="3429"/>
              </a:lnSpc>
            </a:pPr>
            <a:r>
              <a:rPr lang="en-US" sz="2449" dirty="0">
                <a:latin typeface="Poppins"/>
                <a:cs typeface="Poppins"/>
                <a:sym typeface="Poppins"/>
              </a:rPr>
              <a:t>3.	Methods (models used: Swiss-cheese, RCA, fishbone, Donabedian)</a:t>
            </a:r>
          </a:p>
          <a:p>
            <a:pPr algn="just">
              <a:lnSpc>
                <a:spcPts val="3429"/>
              </a:lnSpc>
            </a:pPr>
            <a:r>
              <a:rPr lang="en-US" sz="2449" dirty="0">
                <a:latin typeface="Poppins"/>
                <a:cs typeface="Poppins"/>
                <a:sym typeface="Poppins"/>
              </a:rPr>
              <a:t>4.	Findings — mapped root causes (with diagrams)</a:t>
            </a:r>
          </a:p>
          <a:p>
            <a:pPr algn="just">
              <a:lnSpc>
                <a:spcPts val="3429"/>
              </a:lnSpc>
            </a:pPr>
            <a:r>
              <a:rPr lang="en-US" sz="2449" dirty="0">
                <a:latin typeface="Poppins"/>
                <a:cs typeface="Poppins"/>
                <a:sym typeface="Poppins"/>
              </a:rPr>
              <a:t>5.	Policy analysis — national &amp; local drivers, regulatory gaps.</a:t>
            </a:r>
          </a:p>
          <a:p>
            <a:pPr algn="just">
              <a:lnSpc>
                <a:spcPts val="3429"/>
              </a:lnSpc>
            </a:pPr>
            <a:r>
              <a:rPr lang="en-US" sz="2449" dirty="0">
                <a:latin typeface="Poppins"/>
                <a:cs typeface="Poppins"/>
                <a:sym typeface="Poppins"/>
              </a:rPr>
              <a:t>6.	Recommendations — short &amp; long term + implementation plan.</a:t>
            </a:r>
          </a:p>
          <a:p>
            <a:pPr algn="just">
              <a:lnSpc>
                <a:spcPts val="3429"/>
              </a:lnSpc>
            </a:pPr>
            <a:r>
              <a:rPr lang="en-US" sz="2449" dirty="0">
                <a:latin typeface="Poppins"/>
                <a:cs typeface="Poppins"/>
                <a:sym typeface="Poppins"/>
              </a:rPr>
              <a:t>7.	Monitoring &amp; evaluation framework (KPIs + timeline)</a:t>
            </a:r>
          </a:p>
          <a:p>
            <a:pPr algn="just">
              <a:lnSpc>
                <a:spcPts val="3429"/>
              </a:lnSpc>
            </a:pPr>
            <a:r>
              <a:rPr lang="en-US" sz="2449" dirty="0">
                <a:latin typeface="Poppins"/>
                <a:cs typeface="Poppins"/>
                <a:sym typeface="Poppins"/>
              </a:rPr>
              <a:t>8.	Conclusion and limitations.</a:t>
            </a:r>
          </a:p>
        </p:txBody>
      </p:sp>
    </p:spTree>
    <p:extLst>
      <p:ext uri="{BB962C8B-B14F-4D97-AF65-F5344CB8AC3E}">
        <p14:creationId xmlns:p14="http://schemas.microsoft.com/office/powerpoint/2010/main" val="16167982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1C89C-2467-DB98-5E87-64505F1AB58B}"/>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5810F9B8-CDE1-8241-F9C4-E2B7E02BDEBA}"/>
              </a:ext>
            </a:extLst>
          </p:cNvPr>
          <p:cNvSpPr txBox="1"/>
          <p:nvPr/>
        </p:nvSpPr>
        <p:spPr>
          <a:xfrm>
            <a:off x="6138878" y="0"/>
            <a:ext cx="6614055"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References</a:t>
            </a:r>
          </a:p>
        </p:txBody>
      </p:sp>
      <p:sp>
        <p:nvSpPr>
          <p:cNvPr id="10" name="TextBox 10">
            <a:extLst>
              <a:ext uri="{FF2B5EF4-FFF2-40B4-BE49-F238E27FC236}">
                <a16:creationId xmlns:a16="http://schemas.microsoft.com/office/drawing/2014/main" id="{CF7B2DD7-D4B5-35DB-D842-3484FBC87EBD}"/>
              </a:ext>
            </a:extLst>
          </p:cNvPr>
          <p:cNvSpPr txBox="1"/>
          <p:nvPr/>
        </p:nvSpPr>
        <p:spPr>
          <a:xfrm>
            <a:off x="362892" y="1638300"/>
            <a:ext cx="17562216" cy="8725466"/>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BBC. (2022a). Shrewsbury maternity scandal: Repeated failures led to deaths [Online]. Available at: https://www.bbc.com/news/uk-england-shropshire-60925959 [Accessed on: 12.11.2025]</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BBC. (2022b). Shrewsbury maternity report: Uncovering the biggest NHS maternity scandal [Online]. Available at: https://www.bbc.com/news/uk-60957400 [Accessed on: 12.11.2025]</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Bright, M., 2025. Whistleblowing in an empty room. Index on Censorship, 54(1), pp.52-57.</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Dobson, J., 2022. Ignoring women’s experience led to the NHS’s biggest maternity scandal. </a:t>
            </a:r>
            <a:r>
              <a:rPr lang="en-US" sz="2100" i="1" dirty="0">
                <a:solidFill>
                  <a:srgbClr val="000000"/>
                </a:solidFill>
                <a:latin typeface="Poppins"/>
                <a:ea typeface="Poppins"/>
                <a:cs typeface="Poppins"/>
                <a:sym typeface="Poppins"/>
              </a:rPr>
              <a:t>BMJ</a:t>
            </a:r>
            <a:r>
              <a:rPr lang="en-US" sz="2100" dirty="0">
                <a:solidFill>
                  <a:srgbClr val="000000"/>
                </a:solidFill>
                <a:latin typeface="Poppins"/>
                <a:ea typeface="Poppins"/>
                <a:cs typeface="Poppins"/>
                <a:sym typeface="Poppins"/>
              </a:rPr>
              <a:t>, 2022(377).</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Jason, L. A., and Bobak, T. (2022). Using systems theory to improve intervention outcomes. Professional Psychology: Research and Practice, 53(4), 415.</a:t>
            </a:r>
          </a:p>
          <a:p>
            <a:pPr marL="342900" indent="-342900" algn="just">
              <a:buFont typeface="Arial" panose="020B0604020202020204" pitchFamily="34" charset="0"/>
              <a:buChar char="•"/>
            </a:pPr>
            <a:r>
              <a:rPr lang="en-US" sz="2100" dirty="0" err="1">
                <a:solidFill>
                  <a:srgbClr val="000000"/>
                </a:solidFill>
                <a:latin typeface="Poppins"/>
                <a:ea typeface="Poppins"/>
                <a:cs typeface="Poppins"/>
                <a:sym typeface="Poppins"/>
              </a:rPr>
              <a:t>Kumah</a:t>
            </a:r>
            <a:r>
              <a:rPr lang="en-US" sz="2100" dirty="0">
                <a:solidFill>
                  <a:srgbClr val="000000"/>
                </a:solidFill>
                <a:latin typeface="Poppins"/>
                <a:ea typeface="Poppins"/>
                <a:cs typeface="Poppins"/>
                <a:sym typeface="Poppins"/>
              </a:rPr>
              <a:t>, A., Nwogu, C.N., </a:t>
            </a:r>
            <a:r>
              <a:rPr lang="en-US" sz="2100" dirty="0" err="1">
                <a:solidFill>
                  <a:srgbClr val="000000"/>
                </a:solidFill>
                <a:latin typeface="Poppins"/>
                <a:ea typeface="Poppins"/>
                <a:cs typeface="Poppins"/>
                <a:sym typeface="Poppins"/>
              </a:rPr>
              <a:t>Issah</a:t>
            </a:r>
            <a:r>
              <a:rPr lang="en-US" sz="2100" dirty="0">
                <a:solidFill>
                  <a:srgbClr val="000000"/>
                </a:solidFill>
                <a:latin typeface="Poppins"/>
                <a:ea typeface="Poppins"/>
                <a:cs typeface="Poppins"/>
                <a:sym typeface="Poppins"/>
              </a:rPr>
              <a:t>, A.R., </a:t>
            </a:r>
            <a:r>
              <a:rPr lang="en-US" sz="2100" dirty="0" err="1">
                <a:solidFill>
                  <a:srgbClr val="000000"/>
                </a:solidFill>
                <a:latin typeface="Poppins"/>
                <a:ea typeface="Poppins"/>
                <a:cs typeface="Poppins"/>
                <a:sym typeface="Poppins"/>
              </a:rPr>
              <a:t>Obot</a:t>
            </a:r>
            <a:r>
              <a:rPr lang="en-US" sz="2100" dirty="0">
                <a:solidFill>
                  <a:srgbClr val="000000"/>
                </a:solidFill>
                <a:latin typeface="Poppins"/>
                <a:ea typeface="Poppins"/>
                <a:cs typeface="Poppins"/>
                <a:sym typeface="Poppins"/>
              </a:rPr>
              <a:t>, E., </a:t>
            </a:r>
            <a:r>
              <a:rPr lang="en-US" sz="2100" dirty="0" err="1">
                <a:solidFill>
                  <a:srgbClr val="000000"/>
                </a:solidFill>
                <a:latin typeface="Poppins"/>
                <a:ea typeface="Poppins"/>
                <a:cs typeface="Poppins"/>
                <a:sym typeface="Poppins"/>
              </a:rPr>
              <a:t>Kanamitie</a:t>
            </a:r>
            <a:r>
              <a:rPr lang="en-US" sz="2100" dirty="0">
                <a:solidFill>
                  <a:srgbClr val="000000"/>
                </a:solidFill>
                <a:latin typeface="Poppins"/>
                <a:ea typeface="Poppins"/>
                <a:cs typeface="Poppins"/>
                <a:sym typeface="Poppins"/>
              </a:rPr>
              <a:t>, D.T., </a:t>
            </a:r>
            <a:r>
              <a:rPr lang="en-US" sz="2100" dirty="0" err="1">
                <a:solidFill>
                  <a:srgbClr val="000000"/>
                </a:solidFill>
                <a:latin typeface="Poppins"/>
                <a:ea typeface="Poppins"/>
                <a:cs typeface="Poppins"/>
                <a:sym typeface="Poppins"/>
              </a:rPr>
              <a:t>Sifa</a:t>
            </a:r>
            <a:r>
              <a:rPr lang="en-US" sz="2100" dirty="0">
                <a:solidFill>
                  <a:srgbClr val="000000"/>
                </a:solidFill>
                <a:latin typeface="Poppins"/>
                <a:ea typeface="Poppins"/>
                <a:cs typeface="Poppins"/>
                <a:sym typeface="Poppins"/>
              </a:rPr>
              <a:t>, J.S. and Aidoo, L.A., 2024. Cause-and-effect (fishbone) diagram: a tool for generating and organizing quality improvement ideas. Global journal on quality and safety in healthcare, 7(2), pp.85-87.</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Majka, M. (2023). Fishbone diagram. Pp.1-11.</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Norman, J.E., Stock, S.J. and Harmer, C., 2022. After the </a:t>
            </a:r>
            <a:r>
              <a:rPr lang="en-US" sz="2100" dirty="0" err="1">
                <a:solidFill>
                  <a:srgbClr val="000000"/>
                </a:solidFill>
                <a:latin typeface="Poppins"/>
                <a:ea typeface="Poppins"/>
                <a:cs typeface="Poppins"/>
                <a:sym typeface="Poppins"/>
              </a:rPr>
              <a:t>Ockenden</a:t>
            </a:r>
            <a:r>
              <a:rPr lang="en-US" sz="2100" dirty="0">
                <a:solidFill>
                  <a:srgbClr val="000000"/>
                </a:solidFill>
                <a:latin typeface="Poppins"/>
                <a:ea typeface="Poppins"/>
                <a:cs typeface="Poppins"/>
                <a:sym typeface="Poppins"/>
              </a:rPr>
              <a:t> review: a chance to reset maternal and perinatal care in the UK?. The Lancet, 399(10344), pp.2331-2333.</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NHS. (2025). Saving babies’ lives version two: A care bundle for reducing perinatal mortality [Online]. Available at: https://www.england.nhs.uk/publication/saving-babies-lives-version-two-a-care-bundle-for-reducing-perinatal-mortality/ [Accessed on: 12.11.2025]</a:t>
            </a:r>
          </a:p>
          <a:p>
            <a:pPr marL="342900" indent="-342900" algn="just">
              <a:buFont typeface="Arial" panose="020B0604020202020204" pitchFamily="34" charset="0"/>
              <a:buChar char="•"/>
            </a:pPr>
            <a:r>
              <a:rPr lang="en-US" sz="2100" dirty="0" err="1">
                <a:solidFill>
                  <a:srgbClr val="000000"/>
                </a:solidFill>
                <a:latin typeface="Poppins"/>
                <a:ea typeface="Poppins"/>
                <a:cs typeface="Poppins"/>
                <a:sym typeface="Poppins"/>
              </a:rPr>
              <a:t>Sharew</a:t>
            </a:r>
            <a:r>
              <a:rPr lang="en-US" sz="2100" dirty="0">
                <a:solidFill>
                  <a:srgbClr val="000000"/>
                </a:solidFill>
                <a:latin typeface="Poppins"/>
                <a:ea typeface="Poppins"/>
                <a:cs typeface="Poppins"/>
                <a:sym typeface="Poppins"/>
              </a:rPr>
              <a:t>, Y., </a:t>
            </a:r>
            <a:r>
              <a:rPr lang="en-US" sz="2100" dirty="0" err="1">
                <a:solidFill>
                  <a:srgbClr val="000000"/>
                </a:solidFill>
                <a:latin typeface="Poppins"/>
                <a:ea typeface="Poppins"/>
                <a:cs typeface="Poppins"/>
                <a:sym typeface="Poppins"/>
              </a:rPr>
              <a:t>Mullu</a:t>
            </a:r>
            <a:r>
              <a:rPr lang="en-US" sz="2100" dirty="0">
                <a:solidFill>
                  <a:srgbClr val="000000"/>
                </a:solidFill>
                <a:latin typeface="Poppins"/>
                <a:ea typeface="Poppins"/>
                <a:cs typeface="Poppins"/>
                <a:sym typeface="Poppins"/>
              </a:rPr>
              <a:t>, G., Abebe, N., and </a:t>
            </a:r>
            <a:r>
              <a:rPr lang="en-US" sz="2100" dirty="0" err="1">
                <a:solidFill>
                  <a:srgbClr val="000000"/>
                </a:solidFill>
                <a:latin typeface="Poppins"/>
                <a:ea typeface="Poppins"/>
                <a:cs typeface="Poppins"/>
                <a:sym typeface="Poppins"/>
              </a:rPr>
              <a:t>Mehare</a:t>
            </a:r>
            <a:r>
              <a:rPr lang="en-US" sz="2100" dirty="0">
                <a:solidFill>
                  <a:srgbClr val="000000"/>
                </a:solidFill>
                <a:latin typeface="Poppins"/>
                <a:ea typeface="Poppins"/>
                <a:cs typeface="Poppins"/>
                <a:sym typeface="Poppins"/>
              </a:rPr>
              <a:t>, T. (2020). Quality of health care service assessment using Donabedian model in East </a:t>
            </a:r>
            <a:r>
              <a:rPr lang="en-US" sz="2100" dirty="0" err="1">
                <a:solidFill>
                  <a:srgbClr val="000000"/>
                </a:solidFill>
                <a:latin typeface="Poppins"/>
                <a:ea typeface="Poppins"/>
                <a:cs typeface="Poppins"/>
                <a:sym typeface="Poppins"/>
              </a:rPr>
              <a:t>Gojjam</a:t>
            </a:r>
            <a:r>
              <a:rPr lang="en-US" sz="2100" dirty="0">
                <a:solidFill>
                  <a:srgbClr val="000000"/>
                </a:solidFill>
                <a:latin typeface="Poppins"/>
                <a:ea typeface="Poppins"/>
                <a:cs typeface="Poppins"/>
                <a:sym typeface="Poppins"/>
              </a:rPr>
              <a:t> Zone, Northwest Ethiopia, 2018. African Journal of Medical and Health Sciences, 19(9), 157-165.</a:t>
            </a:r>
          </a:p>
          <a:p>
            <a:pPr marL="342900" indent="-342900" algn="just">
              <a:buFont typeface="Arial" panose="020B0604020202020204" pitchFamily="34" charset="0"/>
              <a:buChar char="•"/>
            </a:pPr>
            <a:r>
              <a:rPr lang="en-US" sz="2100" dirty="0" err="1">
                <a:solidFill>
                  <a:srgbClr val="000000"/>
                </a:solidFill>
                <a:latin typeface="Poppins"/>
                <a:ea typeface="Poppins"/>
                <a:cs typeface="Poppins"/>
                <a:sym typeface="Poppins"/>
              </a:rPr>
              <a:t>Tossaint-Schoenmakers</a:t>
            </a:r>
            <a:r>
              <a:rPr lang="en-US" sz="2100" dirty="0">
                <a:solidFill>
                  <a:srgbClr val="000000"/>
                </a:solidFill>
                <a:latin typeface="Poppins"/>
                <a:ea typeface="Poppins"/>
                <a:cs typeface="Poppins"/>
                <a:sym typeface="Poppins"/>
              </a:rPr>
              <a:t>, R., </a:t>
            </a:r>
            <a:r>
              <a:rPr lang="en-US" sz="2100" dirty="0" err="1">
                <a:solidFill>
                  <a:srgbClr val="000000"/>
                </a:solidFill>
                <a:latin typeface="Poppins"/>
                <a:ea typeface="Poppins"/>
                <a:cs typeface="Poppins"/>
                <a:sym typeface="Poppins"/>
              </a:rPr>
              <a:t>Versluis</a:t>
            </a:r>
            <a:r>
              <a:rPr lang="en-US" sz="2100" dirty="0">
                <a:solidFill>
                  <a:srgbClr val="000000"/>
                </a:solidFill>
                <a:latin typeface="Poppins"/>
                <a:ea typeface="Poppins"/>
                <a:cs typeface="Poppins"/>
                <a:sym typeface="Poppins"/>
              </a:rPr>
              <a:t>, A., Chavannes, N., </a:t>
            </a:r>
            <a:r>
              <a:rPr lang="en-US" sz="2100" dirty="0" err="1">
                <a:solidFill>
                  <a:srgbClr val="000000"/>
                </a:solidFill>
                <a:latin typeface="Poppins"/>
                <a:ea typeface="Poppins"/>
                <a:cs typeface="Poppins"/>
                <a:sym typeface="Poppins"/>
              </a:rPr>
              <a:t>Talboom</a:t>
            </a:r>
            <a:r>
              <a:rPr lang="en-US" sz="2100" dirty="0">
                <a:solidFill>
                  <a:srgbClr val="000000"/>
                </a:solidFill>
                <a:latin typeface="Poppins"/>
                <a:ea typeface="Poppins"/>
                <a:cs typeface="Poppins"/>
                <a:sym typeface="Poppins"/>
              </a:rPr>
              <a:t>-Kamp, E. and </a:t>
            </a:r>
            <a:r>
              <a:rPr lang="en-US" sz="2100" dirty="0" err="1">
                <a:solidFill>
                  <a:srgbClr val="000000"/>
                </a:solidFill>
                <a:latin typeface="Poppins"/>
                <a:ea typeface="Poppins"/>
                <a:cs typeface="Poppins"/>
                <a:sym typeface="Poppins"/>
              </a:rPr>
              <a:t>Kasteleyn</a:t>
            </a:r>
            <a:r>
              <a:rPr lang="en-US" sz="2100" dirty="0">
                <a:solidFill>
                  <a:srgbClr val="000000"/>
                </a:solidFill>
                <a:latin typeface="Poppins"/>
                <a:ea typeface="Poppins"/>
                <a:cs typeface="Poppins"/>
                <a:sym typeface="Poppins"/>
              </a:rPr>
              <a:t>, M., 2021. The challenge of integrating eHealth into health care: systematic literature review of the Donabedian model of structure, process, and outcome. Journal of medical Internet research, 23(5), p.e27180.</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UK Gov. (2022). </a:t>
            </a:r>
            <a:r>
              <a:rPr lang="en-US" sz="2100" dirty="0" err="1">
                <a:solidFill>
                  <a:srgbClr val="000000"/>
                </a:solidFill>
                <a:latin typeface="Poppins"/>
                <a:ea typeface="Poppins"/>
                <a:cs typeface="Poppins"/>
                <a:sym typeface="Poppins"/>
              </a:rPr>
              <a:t>Ockenden</a:t>
            </a:r>
            <a:r>
              <a:rPr lang="en-US" sz="2100" dirty="0">
                <a:solidFill>
                  <a:srgbClr val="000000"/>
                </a:solidFill>
                <a:latin typeface="Poppins"/>
                <a:ea typeface="Poppins"/>
                <a:cs typeface="Poppins"/>
                <a:sym typeface="Poppins"/>
              </a:rPr>
              <a:t> review: summary of findings, conclusions and essential actions [Online]. Available at: https://www.gov.uk/government/publications/final-report-of-the-ockenden-review/ockenden-review-summary-of-findings-conclusions-and-essential-actions [Accessed on: 17.11.2025]</a:t>
            </a:r>
          </a:p>
          <a:p>
            <a:pPr marL="342900" indent="-342900" algn="just">
              <a:buFont typeface="Arial" panose="020B0604020202020204" pitchFamily="34" charset="0"/>
              <a:buChar char="•"/>
            </a:pPr>
            <a:r>
              <a:rPr lang="en-US" sz="2100" dirty="0">
                <a:solidFill>
                  <a:srgbClr val="000000"/>
                </a:solidFill>
                <a:latin typeface="Poppins"/>
                <a:ea typeface="Poppins"/>
                <a:cs typeface="Poppins"/>
                <a:sym typeface="Poppins"/>
              </a:rPr>
              <a:t>Wiegmann, D. A., Wood, L. J., Cohen, T. N., and Shappell, S. A. (2022). Understanding the “Swiss cheese model” and its application to patient safety. Journal of patient safety, 18(2), 119-123.</a:t>
            </a:r>
          </a:p>
        </p:txBody>
      </p:sp>
      <p:sp>
        <p:nvSpPr>
          <p:cNvPr id="4" name="Freeform 3">
            <a:extLst>
              <a:ext uri="{FF2B5EF4-FFF2-40B4-BE49-F238E27FC236}">
                <a16:creationId xmlns:a16="http://schemas.microsoft.com/office/drawing/2014/main" id="{57CD5F4E-2A1D-483F-B64C-29B91724854B}"/>
              </a:ext>
            </a:extLst>
          </p:cNvPr>
          <p:cNvSpPr/>
          <p:nvPr/>
        </p:nvSpPr>
        <p:spPr>
          <a:xfrm>
            <a:off x="16687800" y="9311767"/>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extLst>
      <p:ext uri="{BB962C8B-B14F-4D97-AF65-F5344CB8AC3E}">
        <p14:creationId xmlns:p14="http://schemas.microsoft.com/office/powerpoint/2010/main" val="3822678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9538129" y="1926718"/>
            <a:ext cx="5797800" cy="4387291"/>
          </a:xfrm>
          <a:prstGeom prst="rect">
            <a:avLst/>
          </a:prstGeom>
        </p:spPr>
        <p:txBody>
          <a:bodyPr wrap="square" lIns="0" tIns="0" rIns="0" bIns="0" rtlCol="0" anchor="t">
            <a:spAutoFit/>
          </a:bodyPr>
          <a:lstStyle/>
          <a:p>
            <a:pPr algn="l">
              <a:lnSpc>
                <a:spcPts val="16889"/>
              </a:lnSpc>
            </a:pPr>
            <a:endParaRPr/>
          </a:p>
          <a:p>
            <a:pPr algn="l">
              <a:lnSpc>
                <a:spcPts val="16889"/>
              </a:lnSpc>
            </a:pPr>
            <a:r>
              <a:rPr lang="en-US" sz="16558" b="1">
                <a:solidFill>
                  <a:srgbClr val="000000"/>
                </a:solidFill>
                <a:latin typeface="Poppins Bold"/>
                <a:ea typeface="Poppins Bold"/>
                <a:cs typeface="Poppins Bold"/>
                <a:sym typeface="Poppins Bold"/>
              </a:rPr>
              <a:t>You</a:t>
            </a:r>
          </a:p>
        </p:txBody>
      </p:sp>
      <p:sp>
        <p:nvSpPr>
          <p:cNvPr id="11" name="TextBox 11"/>
          <p:cNvSpPr txBox="1"/>
          <p:nvPr/>
        </p:nvSpPr>
        <p:spPr>
          <a:xfrm>
            <a:off x="2422310" y="4121954"/>
            <a:ext cx="9024763" cy="2396538"/>
          </a:xfrm>
          <a:prstGeom prst="rect">
            <a:avLst/>
          </a:prstGeom>
        </p:spPr>
        <p:txBody>
          <a:bodyPr lIns="0" tIns="0" rIns="0" bIns="0" rtlCol="0" anchor="t">
            <a:spAutoFit/>
          </a:bodyPr>
          <a:lstStyle/>
          <a:p>
            <a:pPr algn="l">
              <a:lnSpc>
                <a:spcPts val="16889"/>
              </a:lnSpc>
            </a:pPr>
            <a:r>
              <a:rPr lang="en-US" sz="16558" b="1">
                <a:solidFill>
                  <a:srgbClr val="67C0B3"/>
                </a:solidFill>
                <a:latin typeface="Poppins Bold"/>
                <a:ea typeface="Poppins Bold"/>
                <a:cs typeface="Poppins Bold"/>
                <a:sym typeface="Poppins Bold"/>
              </a:rPr>
              <a:t>Thank</a:t>
            </a:r>
          </a:p>
        </p:txBody>
      </p:sp>
      <p:sp>
        <p:nvSpPr>
          <p:cNvPr id="18" name="Freeform 18"/>
          <p:cNvSpPr/>
          <p:nvPr/>
        </p:nvSpPr>
        <p:spPr>
          <a:xfrm>
            <a:off x="864999" y="918210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1">
            <a:extLst>
              <a:ext uri="{FF2B5EF4-FFF2-40B4-BE49-F238E27FC236}">
                <a16:creationId xmlns:a16="http://schemas.microsoft.com/office/drawing/2014/main" id="{63940262-1BB1-48B8-B2BA-190F4B470480}"/>
              </a:ext>
            </a:extLst>
          </p:cNvPr>
          <p:cNvGrpSpPr/>
          <p:nvPr/>
        </p:nvGrpSpPr>
        <p:grpSpPr>
          <a:xfrm flipH="1">
            <a:off x="13789292" y="5286507"/>
            <a:ext cx="596189" cy="589781"/>
            <a:chOff x="0" y="0"/>
            <a:chExt cx="472214" cy="472214"/>
          </a:xfrm>
        </p:grpSpPr>
        <p:sp>
          <p:nvSpPr>
            <p:cNvPr id="13" name="Freeform 12">
              <a:extLst>
                <a:ext uri="{FF2B5EF4-FFF2-40B4-BE49-F238E27FC236}">
                  <a16:creationId xmlns:a16="http://schemas.microsoft.com/office/drawing/2014/main" id="{6DCFA786-CB70-4031-ACCD-BD2A524653C5}"/>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4" name="TextBox 13">
              <a:extLst>
                <a:ext uri="{FF2B5EF4-FFF2-40B4-BE49-F238E27FC236}">
                  <a16:creationId xmlns:a16="http://schemas.microsoft.com/office/drawing/2014/main" id="{BEE6E750-D7F2-426E-9774-B651790C48D1}"/>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grpSp>
        <p:nvGrpSpPr>
          <p:cNvPr id="15" name="Group 11">
            <a:extLst>
              <a:ext uri="{FF2B5EF4-FFF2-40B4-BE49-F238E27FC236}">
                <a16:creationId xmlns:a16="http://schemas.microsoft.com/office/drawing/2014/main" id="{ACD1EA17-4A54-4EC6-8D3A-46DC72BE3A40}"/>
              </a:ext>
            </a:extLst>
          </p:cNvPr>
          <p:cNvGrpSpPr/>
          <p:nvPr/>
        </p:nvGrpSpPr>
        <p:grpSpPr>
          <a:xfrm flipH="1">
            <a:off x="14621694" y="5291917"/>
            <a:ext cx="579001" cy="589781"/>
            <a:chOff x="0" y="0"/>
            <a:chExt cx="472214" cy="472214"/>
          </a:xfrm>
        </p:grpSpPr>
        <p:sp>
          <p:nvSpPr>
            <p:cNvPr id="16" name="Freeform 12">
              <a:extLst>
                <a:ext uri="{FF2B5EF4-FFF2-40B4-BE49-F238E27FC236}">
                  <a16:creationId xmlns:a16="http://schemas.microsoft.com/office/drawing/2014/main" id="{25E2EB51-860F-470F-8143-41FD1A10E55C}"/>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7" name="TextBox 13">
              <a:extLst>
                <a:ext uri="{FF2B5EF4-FFF2-40B4-BE49-F238E27FC236}">
                  <a16:creationId xmlns:a16="http://schemas.microsoft.com/office/drawing/2014/main" id="{9CD30916-4040-47F6-AEFF-EB3C2D2B0269}"/>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grpSp>
        <p:nvGrpSpPr>
          <p:cNvPr id="19" name="Group 11">
            <a:extLst>
              <a:ext uri="{FF2B5EF4-FFF2-40B4-BE49-F238E27FC236}">
                <a16:creationId xmlns:a16="http://schemas.microsoft.com/office/drawing/2014/main" id="{98503F5E-B5BE-448B-8EA9-687ACFD1CE05}"/>
              </a:ext>
            </a:extLst>
          </p:cNvPr>
          <p:cNvGrpSpPr/>
          <p:nvPr/>
        </p:nvGrpSpPr>
        <p:grpSpPr>
          <a:xfrm flipH="1">
            <a:off x="15436908" y="5291917"/>
            <a:ext cx="579001" cy="589781"/>
            <a:chOff x="0" y="0"/>
            <a:chExt cx="472214" cy="472214"/>
          </a:xfrm>
        </p:grpSpPr>
        <p:sp>
          <p:nvSpPr>
            <p:cNvPr id="20" name="Freeform 12">
              <a:extLst>
                <a:ext uri="{FF2B5EF4-FFF2-40B4-BE49-F238E27FC236}">
                  <a16:creationId xmlns:a16="http://schemas.microsoft.com/office/drawing/2014/main" id="{8F58E544-60B9-4307-9EB1-DE649403EFCB}"/>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24" name="TextBox 13">
              <a:extLst>
                <a:ext uri="{FF2B5EF4-FFF2-40B4-BE49-F238E27FC236}">
                  <a16:creationId xmlns:a16="http://schemas.microsoft.com/office/drawing/2014/main" id="{2EB1C456-1A9D-418C-BB6C-14B50E5C6641}"/>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500" fill="hold"/>
                                        <p:tgtEl>
                                          <p:spTgt spid="12"/>
                                        </p:tgtEl>
                                        <p:attrNameLst>
                                          <p:attrName>ppt_x</p:attrName>
                                        </p:attrNameLst>
                                      </p:cBhvr>
                                      <p:tavLst>
                                        <p:tav tm="0">
                                          <p:val>
                                            <p:strVal val="0-#ppt_w/2"/>
                                          </p:val>
                                        </p:tav>
                                        <p:tav tm="100000">
                                          <p:val>
                                            <p:strVal val="#ppt_x"/>
                                          </p:val>
                                        </p:tav>
                                      </p:tavLst>
                                    </p:anim>
                                    <p:anim calcmode="lin" valueType="num">
                                      <p:cBhvr additive="base">
                                        <p:cTn id="8" dur="1500" fill="hold"/>
                                        <p:tgtEl>
                                          <p:spTgt spid="1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1500" fill="hold"/>
                                        <p:tgtEl>
                                          <p:spTgt spid="15"/>
                                        </p:tgtEl>
                                        <p:attrNameLst>
                                          <p:attrName>ppt_x</p:attrName>
                                        </p:attrNameLst>
                                      </p:cBhvr>
                                      <p:tavLst>
                                        <p:tav tm="0">
                                          <p:val>
                                            <p:strVal val="0-#ppt_w/2"/>
                                          </p:val>
                                        </p:tav>
                                        <p:tav tm="100000">
                                          <p:val>
                                            <p:strVal val="#ppt_x"/>
                                          </p:val>
                                        </p:tav>
                                      </p:tavLst>
                                    </p:anim>
                                    <p:anim calcmode="lin" valueType="num">
                                      <p:cBhvr additive="base">
                                        <p:cTn id="12" dur="1500" fill="hold"/>
                                        <p:tgtEl>
                                          <p:spTgt spid="15"/>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1500" fill="hold"/>
                                        <p:tgtEl>
                                          <p:spTgt spid="19"/>
                                        </p:tgtEl>
                                        <p:attrNameLst>
                                          <p:attrName>ppt_x</p:attrName>
                                        </p:attrNameLst>
                                      </p:cBhvr>
                                      <p:tavLst>
                                        <p:tav tm="0">
                                          <p:val>
                                            <p:strVal val="0-#ppt_w/2"/>
                                          </p:val>
                                        </p:tav>
                                        <p:tav tm="100000">
                                          <p:val>
                                            <p:strVal val="#ppt_x"/>
                                          </p:val>
                                        </p:tav>
                                      </p:tavLst>
                                    </p:anim>
                                    <p:anim calcmode="lin" valueType="num">
                                      <p:cBhvr additive="base">
                                        <p:cTn id="16" dur="1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2124</Words>
  <Application>Microsoft Office PowerPoint</Application>
  <PresentationFormat>Custom</PresentationFormat>
  <Paragraphs>98</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52</cp:revision>
  <dcterms:created xsi:type="dcterms:W3CDTF">2006-08-16T00:00:00Z</dcterms:created>
  <dcterms:modified xsi:type="dcterms:W3CDTF">2025-11-18T10:44:37Z</dcterms:modified>
  <dc:identifier>DAG4f983MVE</dc:identifier>
</cp:coreProperties>
</file>