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62" r:id="rId2"/>
    <p:sldId id="257" r:id="rId3"/>
    <p:sldId id="279" r:id="rId4"/>
    <p:sldId id="270" r:id="rId5"/>
    <p:sldId id="286" r:id="rId6"/>
    <p:sldId id="261" r:id="rId7"/>
    <p:sldId id="271" r:id="rId8"/>
    <p:sldId id="280" r:id="rId9"/>
    <p:sldId id="272" r:id="rId10"/>
    <p:sldId id="281" r:id="rId11"/>
    <p:sldId id="283" r:id="rId12"/>
    <p:sldId id="285" r:id="rId13"/>
    <p:sldId id="284" r:id="rId14"/>
    <p:sldId id="282"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630" autoAdjust="0"/>
  </p:normalViewPr>
  <p:slideViewPr>
    <p:cSldViewPr snapToGrid="0">
      <p:cViewPr varScale="1">
        <p:scale>
          <a:sx n="50" d="100"/>
          <a:sy n="50" d="100"/>
        </p:scale>
        <p:origin x="1284" y="40"/>
      </p:cViewPr>
      <p:guideLst>
        <p:guide pos="3840"/>
        <p:guide orient="horz" pos="2160"/>
      </p:guideLst>
    </p:cSldViewPr>
  </p:slideViewPr>
  <p:notesTextViewPr>
    <p:cViewPr>
      <p:scale>
        <a:sx n="100" d="100"/>
        <a:sy n="100" d="100"/>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69E50-24C6-4156-8DAA-6DD0C1079C89}" type="doc">
      <dgm:prSet loTypeId="urn:microsoft.com/office/officeart/2005/8/layout/gear1" loCatId="relationship" qsTypeId="urn:microsoft.com/office/officeart/2005/8/quickstyle/simple1" qsCatId="simple" csTypeId="urn:microsoft.com/office/officeart/2005/8/colors/accent1_1" csCatId="accent1" phldr="1"/>
      <dgm:spPr/>
    </dgm:pt>
    <dgm:pt modelId="{DF72D2A9-E721-47DF-A758-78A445E0F3CE}" type="pres">
      <dgm:prSet presAssocID="{F1469E50-24C6-4156-8DAA-6DD0C1079C89}" presName="composite" presStyleCnt="0">
        <dgm:presLayoutVars>
          <dgm:chMax val="3"/>
          <dgm:animLvl val="lvl"/>
          <dgm:resizeHandles val="exact"/>
        </dgm:presLayoutVars>
      </dgm:prSet>
      <dgm:spPr/>
    </dgm:pt>
  </dgm:ptLst>
  <dgm:cxnLst>
    <dgm:cxn modelId="{C2825D01-7009-4C7A-9735-E3DA9B56907F}" type="presOf" srcId="{F1469E50-24C6-4156-8DAA-6DD0C1079C89}" destId="{DF72D2A9-E721-47DF-A758-78A445E0F3CE}" srcOrd="0"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6A0DD6C-1EEC-434E-8738-19764D1753E0}" type="datetime1">
              <a:rPr lang="en-GB" smtClean="0"/>
              <a:t>30/01/2026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98501B-77B5-4365-9881-C6E19A3C1E42}" type="slidenum">
              <a:rPr lang="en-GB" smtClean="0"/>
              <a:t>‹#›</a:t>
            </a:fld>
            <a:endParaRPr lang="en-GB" dirty="0"/>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913EA2E-1B6C-40D0-929F-2E08E212E4CA}" type="datetime1">
              <a:rPr lang="en-GB" noProof="0" smtClean="0"/>
              <a:t>30/01/2026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C8BD8E7-1312-41F3-99C4-6DA5AF891969}" type="slidenum">
              <a:rPr lang="en-GB" noProof="0" smtClean="0"/>
              <a:t>‹#›</a:t>
            </a:fld>
            <a:endParaRPr lang="en-GB" noProof="0" dirty="0"/>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Good afternoon, my name is Sahyra Khan, and I would like to present my independent project about women’s well-being and fitness community platform. </a:t>
            </a:r>
          </a:p>
        </p:txBody>
      </p:sp>
      <p:sp>
        <p:nvSpPr>
          <p:cNvPr id="4" name="Slide Number Placeholder 3"/>
          <p:cNvSpPr>
            <a:spLocks noGrp="1"/>
          </p:cNvSpPr>
          <p:nvPr>
            <p:ph type="sldNum" sz="quarter" idx="10"/>
          </p:nvPr>
        </p:nvSpPr>
        <p:spPr/>
        <p:txBody>
          <a:bodyPr/>
          <a:lstStyle/>
          <a:p>
            <a:pPr rtl="0"/>
            <a:fld id="{FC8BD8E7-1312-41F3-99C4-6DA5AF891969}" type="slidenum">
              <a:rPr lang="en-GB" smtClean="0"/>
              <a:t>1</a:t>
            </a:fld>
            <a:endParaRPr lang="en-GB" dirty="0"/>
          </a:p>
        </p:txBody>
      </p:sp>
    </p:spTree>
    <p:extLst>
      <p:ext uri="{BB962C8B-B14F-4D97-AF65-F5344CB8AC3E}">
        <p14:creationId xmlns:p14="http://schemas.microsoft.com/office/powerpoint/2010/main" val="3800197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This presentation outlines my project from the problem and objectives through to the system design, timeline, and conclusion.</a:t>
            </a:r>
          </a:p>
        </p:txBody>
      </p:sp>
      <p:sp>
        <p:nvSpPr>
          <p:cNvPr id="4" name="Slide Number Placeholder 3"/>
          <p:cNvSpPr>
            <a:spLocks noGrp="1"/>
          </p:cNvSpPr>
          <p:nvPr>
            <p:ph type="sldNum" sz="quarter" idx="10"/>
          </p:nvPr>
        </p:nvSpPr>
        <p:spPr/>
        <p:txBody>
          <a:bodyPr/>
          <a:lstStyle/>
          <a:p>
            <a:pPr rtl="0"/>
            <a:fld id="{FC8BD8E7-1312-41F3-99C4-6DA5AF891969}" type="slidenum">
              <a:rPr lang="en-GB" smtClean="0"/>
              <a:t>2</a:t>
            </a:fld>
            <a:endParaRPr lang="en-GB" dirty="0"/>
          </a:p>
        </p:txBody>
      </p:sp>
    </p:spTree>
    <p:extLst>
      <p:ext uri="{BB962C8B-B14F-4D97-AF65-F5344CB8AC3E}">
        <p14:creationId xmlns:p14="http://schemas.microsoft.com/office/powerpoint/2010/main" val="1538932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Women are at greater risk of health problems but often struggle to access fitness activities due to safety and limited suitable options. Since most fitness apps are not designed for women, a central platform can help women find safe local activities and support wellbeing and community.</a:t>
            </a:r>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3</a:t>
            </a:fld>
            <a:endParaRPr lang="en-GB" noProof="0" dirty="0"/>
          </a:p>
        </p:txBody>
      </p:sp>
    </p:spTree>
    <p:extLst>
      <p:ext uri="{BB962C8B-B14F-4D97-AF65-F5344CB8AC3E}">
        <p14:creationId xmlns:p14="http://schemas.microsoft.com/office/powerpoint/2010/main" val="302199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Regular fitness and wellbeing activities improve physical health, reduce mental health risks, and strengthen social connections. They also boost confidence and help reduce health inequalities, highlighting why accessible women-focused wellbeing opportunities are so important</a:t>
            </a:r>
            <a:r>
              <a:rPr lang="en-GB" dirty="0"/>
              <a:t>.</a:t>
            </a:r>
          </a:p>
        </p:txBody>
      </p:sp>
      <p:sp>
        <p:nvSpPr>
          <p:cNvPr id="4" name="Slide Number Placeholder 3"/>
          <p:cNvSpPr>
            <a:spLocks noGrp="1"/>
          </p:cNvSpPr>
          <p:nvPr>
            <p:ph type="sldNum" sz="quarter" idx="10"/>
          </p:nvPr>
        </p:nvSpPr>
        <p:spPr/>
        <p:txBody>
          <a:bodyPr/>
          <a:lstStyle/>
          <a:p>
            <a:pPr rtl="0"/>
            <a:fld id="{FC8BD8E7-1312-41F3-99C4-6DA5AF891969}" type="slidenum">
              <a:rPr lang="en-GB" smtClean="0"/>
              <a:t>4</a:t>
            </a:fld>
            <a:endParaRPr lang="en-GB" dirty="0"/>
          </a:p>
        </p:txBody>
      </p:sp>
    </p:spTree>
    <p:extLst>
      <p:ext uri="{BB962C8B-B14F-4D97-AF65-F5344CB8AC3E}">
        <p14:creationId xmlns:p14="http://schemas.microsoft.com/office/powerpoint/2010/main" val="294234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inactivity causes </a:t>
            </a:r>
            <a:r>
              <a:rPr lang="en-GB" b="1" dirty="0"/>
              <a:t>1 in 6 UK deaths</a:t>
            </a:r>
            <a:r>
              <a:rPr lang="en-GB" dirty="0"/>
              <a:t> and costs </a:t>
            </a:r>
            <a:r>
              <a:rPr lang="en-GB" b="1" dirty="0"/>
              <a:t>£7.4 billion per year</a:t>
            </a:r>
            <a:r>
              <a:rPr lang="en-GB" dirty="0"/>
              <a:t>.</a:t>
            </a:r>
          </a:p>
          <a:p>
            <a:r>
              <a:rPr lang="en-GB" dirty="0"/>
              <a:t>Activity-app users show </a:t>
            </a:r>
            <a:r>
              <a:rPr lang="en-GB" b="1" dirty="0"/>
              <a:t>5–18% lower risk</a:t>
            </a:r>
            <a:r>
              <a:rPr lang="en-GB" dirty="0"/>
              <a:t> of major chronic diseases.</a:t>
            </a:r>
          </a:p>
          <a:p>
            <a:r>
              <a:rPr lang="en-GB" b="1" dirty="0"/>
              <a:t>40–60% of women</a:t>
            </a:r>
            <a:r>
              <a:rPr lang="en-GB" dirty="0"/>
              <a:t> feel uncomfortable in gym environments.</a:t>
            </a:r>
          </a:p>
          <a:p>
            <a:r>
              <a:rPr lang="en-GB" b="1" dirty="0"/>
              <a:t>50–70% of fitness apps</a:t>
            </a:r>
            <a:r>
              <a:rPr lang="en-GB" dirty="0"/>
              <a:t> lack inclusive and personalised features for women.</a:t>
            </a:r>
          </a:p>
          <a:p>
            <a:endParaRPr lang="en-GB" dirty="0"/>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5</a:t>
            </a:fld>
            <a:endParaRPr lang="en-GB" noProof="0" dirty="0"/>
          </a:p>
        </p:txBody>
      </p:sp>
    </p:spTree>
    <p:extLst>
      <p:ext uri="{BB962C8B-B14F-4D97-AF65-F5344CB8AC3E}">
        <p14:creationId xmlns:p14="http://schemas.microsoft.com/office/powerpoint/2010/main" val="1600837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Although many fitness apps exist, they are not designed with women’s safety, comfort, or inclusivity in mind. Women are often left searching across multiple sources for suitable activities, which can be time-consuming and discouraging. This project responds to that gap by proposing a single, trusted platform that helps women easily find safe, local, women-only wellbeing opportunities.</a:t>
            </a:r>
          </a:p>
        </p:txBody>
      </p:sp>
      <p:sp>
        <p:nvSpPr>
          <p:cNvPr id="4" name="Slide Number Placeholder 3"/>
          <p:cNvSpPr>
            <a:spLocks noGrp="1"/>
          </p:cNvSpPr>
          <p:nvPr>
            <p:ph type="sldNum" sz="quarter" idx="10"/>
          </p:nvPr>
        </p:nvSpPr>
        <p:spPr/>
        <p:txBody>
          <a:bodyPr/>
          <a:lstStyle/>
          <a:p>
            <a:pPr rtl="0"/>
            <a:fld id="{FC8BD8E7-1312-41F3-99C4-6DA5AF891969}" type="slidenum">
              <a:rPr lang="en-GB" smtClean="0"/>
              <a:t>6</a:t>
            </a:fld>
            <a:endParaRPr lang="en-GB" dirty="0"/>
          </a:p>
        </p:txBody>
      </p:sp>
    </p:spTree>
    <p:extLst>
      <p:ext uri="{BB962C8B-B14F-4D97-AF65-F5344CB8AC3E}">
        <p14:creationId xmlns:p14="http://schemas.microsoft.com/office/powerpoint/2010/main" val="1690886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main goal of this project is to use technology to make it easier for women to access fitness and wellbeing opportunities that feel safe and welcoming. By bringing these activities into one central platform, the project encourages regular participation, supports healthier lifestyles, and helps women feel more connected within their communities.</a:t>
            </a:r>
          </a:p>
        </p:txBody>
      </p:sp>
      <p:sp>
        <p:nvSpPr>
          <p:cNvPr id="4" name="Slide Number Placeholder 3"/>
          <p:cNvSpPr>
            <a:spLocks noGrp="1"/>
          </p:cNvSpPr>
          <p:nvPr>
            <p:ph type="sldNum" sz="quarter" idx="10"/>
          </p:nvPr>
        </p:nvSpPr>
        <p:spPr/>
        <p:txBody>
          <a:bodyPr/>
          <a:lstStyle/>
          <a:p>
            <a:pPr rtl="0"/>
            <a:fld id="{FC8BD8E7-1312-41F3-99C4-6DA5AF891969}" type="slidenum">
              <a:rPr lang="en-GB" smtClean="0"/>
              <a:t>7</a:t>
            </a:fld>
            <a:endParaRPr lang="en-GB" dirty="0"/>
          </a:p>
        </p:txBody>
      </p:sp>
    </p:spTree>
    <p:extLst>
      <p:ext uri="{BB962C8B-B14F-4D97-AF65-F5344CB8AC3E}">
        <p14:creationId xmlns:p14="http://schemas.microsoft.com/office/powerpoint/2010/main" val="217239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This project creates a women‑focused wellbeing app with safety features, reviews, and event scheduling. Success is measured through feature completion, usability testing, and user feedback. It’s achievable with available tools and an Agile approach, and it directly supports safer, more inclusive wellbeing access for women within the project timeline.</a:t>
            </a:r>
            <a:endParaRPr lang="en-GB" dirty="0"/>
          </a:p>
          <a:p>
            <a:endParaRPr lang="en-GB" dirty="0"/>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8</a:t>
            </a:fld>
            <a:endParaRPr lang="en-GB" noProof="0" dirty="0"/>
          </a:p>
        </p:txBody>
      </p:sp>
    </p:spTree>
    <p:extLst>
      <p:ext uri="{BB962C8B-B14F-4D97-AF65-F5344CB8AC3E}">
        <p14:creationId xmlns:p14="http://schemas.microsoft.com/office/powerpoint/2010/main" val="784066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It means the system is built in small stages, improved through feedback, and kept flexible and user‑centred.</a:t>
            </a:r>
          </a:p>
        </p:txBody>
      </p:sp>
      <p:sp>
        <p:nvSpPr>
          <p:cNvPr id="4" name="Slide Number Placeholder 3"/>
          <p:cNvSpPr>
            <a:spLocks noGrp="1"/>
          </p:cNvSpPr>
          <p:nvPr>
            <p:ph type="sldNum" sz="quarter" idx="10"/>
          </p:nvPr>
        </p:nvSpPr>
        <p:spPr/>
        <p:txBody>
          <a:bodyPr/>
          <a:lstStyle/>
          <a:p>
            <a:pPr rtl="0"/>
            <a:fld id="{FC8BD8E7-1312-41F3-99C4-6DA5AF891969}" type="slidenum">
              <a:rPr lang="en-GB" smtClean="0"/>
              <a:t>9</a:t>
            </a:fld>
            <a:endParaRPr lang="en-GB" dirty="0"/>
          </a:p>
        </p:txBody>
      </p:sp>
    </p:spTree>
    <p:extLst>
      <p:ext uri="{BB962C8B-B14F-4D97-AF65-F5344CB8AC3E}">
        <p14:creationId xmlns:p14="http://schemas.microsoft.com/office/powerpoint/2010/main" val="3115890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system works using a </a:t>
            </a:r>
            <a:r>
              <a:rPr lang="en-GB" b="1" dirty="0"/>
              <a:t>client–server model</a:t>
            </a:r>
            <a:r>
              <a:rPr lang="en-GB" dirty="0"/>
              <a:t>.</a:t>
            </a:r>
          </a:p>
          <a:p>
            <a:r>
              <a:rPr lang="en-GB" dirty="0"/>
              <a:t>Users access the platform through a </a:t>
            </a:r>
            <a:r>
              <a:rPr lang="en-GB" b="1" dirty="0"/>
              <a:t>web or mobile app</a:t>
            </a:r>
            <a:r>
              <a:rPr lang="en-GB" dirty="0"/>
              <a:t>.</a:t>
            </a:r>
          </a:p>
          <a:p>
            <a:r>
              <a:rPr lang="en-GB" dirty="0"/>
              <a:t>The app lets users </a:t>
            </a:r>
            <a:r>
              <a:rPr lang="en-GB" b="1" dirty="0"/>
              <a:t>search for activities, book sessions, and read reviews</a:t>
            </a:r>
            <a:r>
              <a:rPr lang="en-GB" dirty="0"/>
              <a:t>.</a:t>
            </a:r>
          </a:p>
          <a:p>
            <a:r>
              <a:rPr lang="en-GB" dirty="0"/>
              <a:t>Behind the scenes, the system </a:t>
            </a:r>
            <a:r>
              <a:rPr lang="en-GB" b="1" dirty="0"/>
              <a:t>handles logins, security, and bookings</a:t>
            </a:r>
            <a:r>
              <a:rPr lang="en-GB" dirty="0"/>
              <a:t>.</a:t>
            </a:r>
          </a:p>
          <a:p>
            <a:r>
              <a:rPr lang="en-GB" dirty="0"/>
              <a:t>Admins manage </a:t>
            </a:r>
            <a:r>
              <a:rPr lang="en-GB" b="1" dirty="0"/>
              <a:t>approvals, reports, and moderation</a:t>
            </a:r>
            <a:r>
              <a:rPr lang="en-GB" dirty="0"/>
              <a:t>.</a:t>
            </a:r>
          </a:p>
          <a:p>
            <a:r>
              <a:rPr lang="en-GB" dirty="0"/>
              <a:t>All data is stored securely in a </a:t>
            </a:r>
            <a:r>
              <a:rPr lang="en-GB" b="1" dirty="0"/>
              <a:t>central database</a:t>
            </a:r>
            <a:r>
              <a:rPr lang="en-GB" dirty="0"/>
              <a:t>.</a:t>
            </a:r>
          </a:p>
          <a:p>
            <a:endParaRPr lang="en-GB" dirty="0"/>
          </a:p>
          <a:p>
            <a:r>
              <a:rPr lang="en-GB" dirty="0"/>
              <a:t>The system uses a </a:t>
            </a:r>
            <a:r>
              <a:rPr lang="en-GB" b="1" dirty="0"/>
              <a:t>web-based interface</a:t>
            </a:r>
            <a:r>
              <a:rPr lang="en-GB" dirty="0"/>
              <a:t> built with </a:t>
            </a:r>
            <a:r>
              <a:rPr lang="en-GB" b="1" dirty="0"/>
              <a:t>HTML, CSS, and JavaScript</a:t>
            </a:r>
            <a:r>
              <a:rPr lang="en-GB" dirty="0"/>
              <a:t>.</a:t>
            </a:r>
          </a:p>
          <a:p>
            <a:r>
              <a:rPr lang="en-GB" dirty="0"/>
              <a:t>The backend is developed using </a:t>
            </a:r>
            <a:r>
              <a:rPr lang="en-GB" b="1" dirty="0"/>
              <a:t>Flask in </a:t>
            </a:r>
            <a:r>
              <a:rPr lang="en-GB" b="1" dirty="0" err="1"/>
              <a:t>Pycham</a:t>
            </a:r>
            <a:r>
              <a:rPr lang="en-GB" dirty="0"/>
              <a:t> to handle user actions and security.</a:t>
            </a:r>
          </a:p>
          <a:p>
            <a:r>
              <a:rPr lang="en-GB" dirty="0"/>
              <a:t>All data is stored in an </a:t>
            </a:r>
            <a:r>
              <a:rPr lang="en-GB" b="1" dirty="0"/>
              <a:t>SQLite database</a:t>
            </a:r>
            <a:r>
              <a:rPr lang="en-GB" dirty="0"/>
              <a:t>, which is suitable for a prototype.</a:t>
            </a:r>
          </a:p>
          <a:p>
            <a:r>
              <a:rPr lang="en-GB" dirty="0"/>
              <a:t>The system is split into </a:t>
            </a:r>
            <a:r>
              <a:rPr lang="en-GB" b="1" dirty="0"/>
              <a:t>separate components</a:t>
            </a:r>
            <a:r>
              <a:rPr lang="en-GB" dirty="0"/>
              <a:t>, making it easy to maintain and scale in the future. </a:t>
            </a:r>
          </a:p>
          <a:p>
            <a:endParaRPr lang="en-GB" dirty="0"/>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10</a:t>
            </a:fld>
            <a:endParaRPr lang="en-GB" noProof="0" dirty="0"/>
          </a:p>
        </p:txBody>
      </p:sp>
    </p:spTree>
    <p:extLst>
      <p:ext uri="{BB962C8B-B14F-4D97-AF65-F5344CB8AC3E}">
        <p14:creationId xmlns:p14="http://schemas.microsoft.com/office/powerpoint/2010/main" val="3915560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Gantt chart outlines the project schedule from initial research and requirements through design, implementation, testing, and final submission, ensuring all phases are completed on time.</a:t>
            </a:r>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11</a:t>
            </a:fld>
            <a:endParaRPr lang="en-GB" noProof="0" dirty="0"/>
          </a:p>
        </p:txBody>
      </p:sp>
    </p:spTree>
    <p:extLst>
      <p:ext uri="{BB962C8B-B14F-4D97-AF65-F5344CB8AC3E}">
        <p14:creationId xmlns:p14="http://schemas.microsoft.com/office/powerpoint/2010/main" val="30098372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12</a:t>
            </a:fld>
            <a:endParaRPr lang="en-GB" noProof="0" dirty="0"/>
          </a:p>
        </p:txBody>
      </p:sp>
    </p:spTree>
    <p:extLst>
      <p:ext uri="{BB962C8B-B14F-4D97-AF65-F5344CB8AC3E}">
        <p14:creationId xmlns:p14="http://schemas.microsoft.com/office/powerpoint/2010/main" val="7899029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This project creates an online platform just for women, where they can safely find fitness and wellbeing activities. It focuses on making women feel comfortable and included by connecting them only with verified, women-only options</a:t>
            </a:r>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13</a:t>
            </a:fld>
            <a:endParaRPr lang="en-GB" noProof="0" dirty="0"/>
          </a:p>
        </p:txBody>
      </p:sp>
    </p:spTree>
    <p:extLst>
      <p:ext uri="{BB962C8B-B14F-4D97-AF65-F5344CB8AC3E}">
        <p14:creationId xmlns:p14="http://schemas.microsoft.com/office/powerpoint/2010/main" val="1663840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C8BD8E7-1312-41F3-99C4-6DA5AF891969}" type="slidenum">
              <a:rPr lang="en-GB" noProof="0" smtClean="0"/>
              <a:t>14</a:t>
            </a:fld>
            <a:endParaRPr lang="en-GB" noProof="0" dirty="0"/>
          </a:p>
        </p:txBody>
      </p:sp>
    </p:spTree>
    <p:extLst>
      <p:ext uri="{BB962C8B-B14F-4D97-AF65-F5344CB8AC3E}">
        <p14:creationId xmlns:p14="http://schemas.microsoft.com/office/powerpoint/2010/main" val="4040516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838200" y="1548245"/>
            <a:ext cx="10515600" cy="2240280"/>
          </a:xfrm>
        </p:spPr>
        <p:txBody>
          <a:bodyPr rtlCol="0" anchor="b">
            <a:normAutofit/>
          </a:bodyPr>
          <a:lstStyle>
            <a:lvl1pPr algn="ctr">
              <a:defRPr sz="4400">
                <a:solidFill>
                  <a:schemeClr val="bg1"/>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838200" y="3854659"/>
            <a:ext cx="10515600" cy="1143000"/>
          </a:xfrm>
        </p:spPr>
        <p:txBody>
          <a:bodyPr rtlCol="0">
            <a:normAutofit/>
          </a:bodyPr>
          <a:lstStyle>
            <a:lvl1pPr marL="0" indent="0" algn="ctr">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7988627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533400" y="5084483"/>
            <a:ext cx="11125200" cy="914400"/>
          </a:xfrm>
        </p:spPr>
        <p:txBody>
          <a:bodyPr rtlCol="0" anchor="b">
            <a:normAutofit/>
          </a:bodyPr>
          <a:lstStyle>
            <a:lvl1pPr algn="ctr">
              <a:defRPr sz="4400" spc="-50" baseline="0">
                <a:solidFill>
                  <a:schemeClr val="bg1"/>
                </a:solidFill>
              </a:defRPr>
            </a:lvl1pPr>
          </a:lstStyle>
          <a:p>
            <a:pPr rtl="0"/>
            <a:r>
              <a:rPr lang="en-GB" noProof="0"/>
              <a:t>Click to edit Master title style</a:t>
            </a:r>
            <a:endParaRPr lang="en-GB" noProof="0"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3" name="Subtitle 2"/>
          <p:cNvSpPr>
            <a:spLocks noGrp="1"/>
          </p:cNvSpPr>
          <p:nvPr>
            <p:ph type="subTitle" idx="1"/>
          </p:nvPr>
        </p:nvSpPr>
        <p:spPr>
          <a:xfrm>
            <a:off x="533400" y="6043123"/>
            <a:ext cx="11125200" cy="571500"/>
          </a:xfrm>
        </p:spPr>
        <p:txBody>
          <a:bodyPr rtlCol="0">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1463745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8FE6BCE8-7FDD-426F-B53B-55B3A248EC0F}" type="datetime1">
              <a:rPr lang="en-GB" noProof="0" smtClean="0"/>
              <a:t>30/01/2026</a:t>
            </a:fld>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831850" y="2483427"/>
            <a:ext cx="10515600" cy="2743200"/>
          </a:xfrm>
        </p:spPr>
        <p:txBody>
          <a:bodyPr rtlCol="0" anchor="b">
            <a:normAutofit/>
          </a:bodyPr>
          <a:lstStyle>
            <a:lvl1pPr algn="ctr">
              <a:defRPr sz="4400" spc="-50" baseline="0">
                <a:solidFill>
                  <a:schemeClr val="bg1"/>
                </a:solidFill>
              </a:defRPr>
            </a:lvl1pPr>
          </a:lstStyle>
          <a:p>
            <a:pPr rtl="0"/>
            <a:r>
              <a:rPr lang="en-GB" noProof="0"/>
              <a:t>Click to edit Master title style</a:t>
            </a:r>
            <a:endParaRPr lang="en-GB" noProof="0" dirty="0"/>
          </a:p>
        </p:txBody>
      </p:sp>
      <p:sp>
        <p:nvSpPr>
          <p:cNvPr id="5" name="Text Placeholder 4"/>
          <p:cNvSpPr>
            <a:spLocks noGrp="1"/>
          </p:cNvSpPr>
          <p:nvPr>
            <p:ph type="body" sz="quarter" idx="10"/>
          </p:nvPr>
        </p:nvSpPr>
        <p:spPr>
          <a:xfrm>
            <a:off x="835025" y="5257800"/>
            <a:ext cx="10515600" cy="914400"/>
          </a:xfrm>
        </p:spPr>
        <p:txBody>
          <a:bodyPr rtlCol="0">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rtl="0"/>
            <a:r>
              <a:rPr lang="en-GB" noProof="0"/>
              <a:t>Click to edit Master text styles</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524000" y="1714500"/>
            <a:ext cx="4495800" cy="446227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172200" y="1714500"/>
            <a:ext cx="4495800" cy="446227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F33B972F-277A-4D31-BF8B-C348B9CCB24E}" type="datetime1">
              <a:rPr lang="en-GB" noProof="0" smtClean="0"/>
              <a:t>30/01/2026</a:t>
            </a:fld>
            <a:endParaRPr lang="en-GB" noProof="0" dirty="0"/>
          </a:p>
        </p:txBody>
      </p:sp>
      <p:sp>
        <p:nvSpPr>
          <p:cNvPr id="7" name="Slide Number Placeholder 6"/>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1527048" y="1733162"/>
            <a:ext cx="4498848" cy="685800"/>
          </a:xfrm>
        </p:spPr>
        <p:txBody>
          <a:bodyPr rtlCol="0"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527048" y="2481943"/>
            <a:ext cx="4498848" cy="3690257"/>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172200" y="1733162"/>
            <a:ext cx="4498848" cy="685800"/>
          </a:xfrm>
        </p:spPr>
        <p:txBody>
          <a:bodyPr rtlCol="0"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2481943"/>
            <a:ext cx="4498848" cy="3690257"/>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7" name="Date Placeholder 6"/>
          <p:cNvSpPr>
            <a:spLocks noGrp="1"/>
          </p:cNvSpPr>
          <p:nvPr>
            <p:ph type="dt" sz="half" idx="10"/>
          </p:nvPr>
        </p:nvSpPr>
        <p:spPr/>
        <p:txBody>
          <a:bodyPr rtlCol="0"/>
          <a:lstStyle/>
          <a:p>
            <a:pPr rtl="0"/>
            <a:fld id="{F8ED9485-6343-4C2C-A543-BFCF5D4CF942}" type="datetime1">
              <a:rPr lang="en-GB" noProof="0" smtClean="0"/>
              <a:t>30/01/2026</a:t>
            </a:fld>
            <a:endParaRPr lang="en-GB" noProof="0" dirty="0"/>
          </a:p>
        </p:txBody>
      </p:sp>
      <p:sp>
        <p:nvSpPr>
          <p:cNvPr id="9" name="Slide Number Placeholder 8"/>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3" name="Date Placeholder 2"/>
          <p:cNvSpPr>
            <a:spLocks noGrp="1"/>
          </p:cNvSpPr>
          <p:nvPr>
            <p:ph type="dt" sz="half" idx="10"/>
          </p:nvPr>
        </p:nvSpPr>
        <p:spPr/>
        <p:txBody>
          <a:bodyPr rtlCol="0"/>
          <a:lstStyle/>
          <a:p>
            <a:pPr rtl="0"/>
            <a:fld id="{65129D19-7C21-4F3C-AA17-AC93B631D727}" type="datetime1">
              <a:rPr lang="en-GB" noProof="0" smtClean="0"/>
              <a:t>30/01/2026</a:t>
            </a:fld>
            <a:endParaRPr lang="en-GB" noProof="0" dirty="0"/>
          </a:p>
        </p:txBody>
      </p:sp>
      <p:sp>
        <p:nvSpPr>
          <p:cNvPr id="5" name="Slide Number Placeholder 4"/>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rtlCol="0" anchor="b">
            <a:normAutofit/>
          </a:bodyPr>
          <a:lstStyle>
            <a:lvl1pPr>
              <a:defRPr sz="300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530352" y="457200"/>
            <a:ext cx="7242111" cy="5715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51812" y="4590288"/>
            <a:ext cx="3514564" cy="1581912"/>
          </a:xfrm>
        </p:spPr>
        <p:txBody>
          <a:bodyPr rtlCol="0"/>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37D65EE-CC7E-4C02-8D6D-12356B202B9F}" type="datetime1">
              <a:rPr lang="en-GB" noProof="0" smtClean="0"/>
              <a:t>30/01/2026</a:t>
            </a:fld>
            <a:endParaRPr lang="en-GB" noProof="0" dirty="0"/>
          </a:p>
        </p:txBody>
      </p:sp>
      <p:sp>
        <p:nvSpPr>
          <p:cNvPr id="7" name="Slide Number Placeholder 6"/>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8532813" y="1683327"/>
            <a:ext cx="3125787" cy="2877260"/>
          </a:xfrm>
        </p:spPr>
        <p:txBody>
          <a:bodyPr rtlCol="0" anchor="b">
            <a:normAutofit/>
          </a:bodyPr>
          <a:lstStyle>
            <a:lvl1pPr>
              <a:defRPr sz="3000">
                <a:solidFill>
                  <a:schemeClr val="bg1"/>
                </a:solidFill>
              </a:defRPr>
            </a:lvl1pPr>
          </a:lstStyle>
          <a:p>
            <a:pPr rtl="0"/>
            <a:r>
              <a:rPr lang="en-GB" noProof="0"/>
              <a:t>Click to edit Master title style</a:t>
            </a:r>
            <a:endParaRPr lang="en-GB" noProof="0" dirty="0"/>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532813" y="4591761"/>
            <a:ext cx="3125787" cy="1580440"/>
          </a:xfrm>
        </p:spPr>
        <p:txBody>
          <a:bodyPr rtlCol="0"/>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939ECF6A-1D27-4F98-9958-F8A586827CBC}" type="datetime1">
              <a:rPr lang="en-GB" noProof="0" smtClean="0"/>
              <a:t>30/01/2026</a:t>
            </a:fld>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200"/>
            <a:ext cx="1943100" cy="5719762"/>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524000" y="457200"/>
            <a:ext cx="7048500" cy="5719762"/>
          </a:xfrm>
        </p:spPr>
        <p:txBody>
          <a:bodyPr vert="eaVert" rtlCol="0"/>
          <a:lstStyle>
            <a:lvl1pPr>
              <a:defRPr/>
            </a:lvl1pPr>
            <a:lvl5pP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C240C1A4-CA2B-46A3-9545-DE924E99ED4A}" type="datetime1">
              <a:rPr lang="en-GB" noProof="0" smtClean="0"/>
              <a:t>30/01/2026</a:t>
            </a:fld>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524000" y="1714500"/>
            <a:ext cx="9144000" cy="44577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Rectangle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Footer Placeholder 4"/>
          <p:cNvSpPr>
            <a:spLocks noGrp="1"/>
          </p:cNvSpPr>
          <p:nvPr>
            <p:ph type="ftr" sz="quarter" idx="3"/>
          </p:nvPr>
        </p:nvSpPr>
        <p:spPr>
          <a:xfrm>
            <a:off x="1523999" y="6601556"/>
            <a:ext cx="6491381" cy="228600"/>
          </a:xfrm>
          <a:prstGeom prst="rect">
            <a:avLst/>
          </a:prstGeom>
        </p:spPr>
        <p:txBody>
          <a:bodyPr vert="horz" lIns="91440" tIns="45720" rIns="91440" bIns="45720" rtlCol="0" anchor="ctr"/>
          <a:lstStyle>
            <a:lvl1pPr algn="l">
              <a:defRPr sz="1100">
                <a:solidFill>
                  <a:schemeClr val="bg1"/>
                </a:solidFill>
              </a:defRPr>
            </a:lvl1pPr>
          </a:lstStyle>
          <a:p>
            <a:pPr rtl="0"/>
            <a:r>
              <a:rPr lang="en-GB" noProof="0" dirty="0"/>
              <a:t>Add a footer</a:t>
            </a:r>
          </a:p>
        </p:txBody>
      </p:sp>
      <p:sp>
        <p:nvSpPr>
          <p:cNvPr id="4" name="Date Placeholder 3"/>
          <p:cNvSpPr>
            <a:spLocks noGrp="1"/>
          </p:cNvSpPr>
          <p:nvPr>
            <p:ph type="dt" sz="half" idx="2"/>
          </p:nvPr>
        </p:nvSpPr>
        <p:spPr>
          <a:xfrm>
            <a:off x="8187908" y="6601556"/>
            <a:ext cx="1534064" cy="228600"/>
          </a:xfrm>
          <a:prstGeom prst="rect">
            <a:avLst/>
          </a:prstGeom>
        </p:spPr>
        <p:txBody>
          <a:bodyPr vert="horz" lIns="91440" tIns="45720" rIns="91440" bIns="45720" rtlCol="0" anchor="ctr"/>
          <a:lstStyle>
            <a:lvl1pPr algn="r">
              <a:defRPr sz="1100">
                <a:solidFill>
                  <a:schemeClr val="bg1"/>
                </a:solidFill>
              </a:defRPr>
            </a:lvl1pPr>
          </a:lstStyle>
          <a:p>
            <a:pPr rtl="0"/>
            <a:fld id="{F2E7A9F9-586E-4325-A1D1-D543170C8335}" type="datetime1">
              <a:rPr lang="en-GB" noProof="0" smtClean="0"/>
              <a:t>30/01/2026</a:t>
            </a:fld>
            <a:endParaRPr lang="en-GB" noProof="0" dirty="0"/>
          </a:p>
        </p:txBody>
      </p:sp>
      <p:sp>
        <p:nvSpPr>
          <p:cNvPr id="6" name="Slide Number Placeholder 5"/>
          <p:cNvSpPr>
            <a:spLocks noGrp="1"/>
          </p:cNvSpPr>
          <p:nvPr>
            <p:ph type="sldNum" sz="quarter" idx="4"/>
          </p:nvPr>
        </p:nvSpPr>
        <p:spPr>
          <a:xfrm>
            <a:off x="9894499" y="6601556"/>
            <a:ext cx="773502" cy="228600"/>
          </a:xfrm>
          <a:prstGeom prst="rect">
            <a:avLst/>
          </a:prstGeom>
        </p:spPr>
        <p:txBody>
          <a:bodyPr vert="horz" lIns="91440" tIns="45720" rIns="91440" bIns="45720" rtlCol="0" anchor="ctr"/>
          <a:lstStyle>
            <a:lvl1pPr algn="r">
              <a:defRPr sz="1100">
                <a:solidFill>
                  <a:schemeClr val="bg1"/>
                </a:solidFill>
              </a:defRPr>
            </a:lvl1pPr>
          </a:lstStyle>
          <a:p>
            <a:pPr rtl="0"/>
            <a:fld id="{E31375A4-56A4-47D6-9801-1991572033F7}" type="slidenum">
              <a:rPr lang="en-GB" noProof="0" smtClean="0"/>
              <a:pPr/>
              <a:t>‹#›</a:t>
            </a:fld>
            <a:endParaRPr lang="en-GB" noProof="0"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400" kern="1200" cap="all" baseline="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600" kern="1200">
          <a:solidFill>
            <a:schemeClr val="tx1"/>
          </a:solidFill>
          <a:latin typeface="+mn-lt"/>
          <a:ea typeface="+mn-ea"/>
          <a:cs typeface="+mn-cs"/>
        </a:defRPr>
      </a:lvl3pPr>
      <a:lvl4pPr marL="118872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4pPr>
      <a:lvl5pPr marL="14630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5pPr>
      <a:lvl6pPr marL="16916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6pPr>
      <a:lvl7pPr marL="19202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7pPr>
      <a:lvl8pPr marL="21488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8pPr>
      <a:lvl9pPr marL="23774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4"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 TargetMode="External"/><Relationship Id="rId3" Type="http://schemas.openxmlformats.org/officeDocument/2006/relationships/hyperlink" Target="https://www.sciencedirect.com/science/article/pii/S2773065423000111" TargetMode="External"/><Relationship Id="rId7" Type="http://schemas.openxmlformats.org/officeDocument/2006/relationships/hyperlink" Target="https://www.sciencedirect.com/" TargetMode="Externa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hyperlink" Target="https://www.jmir.org/" TargetMode="External"/><Relationship Id="rId5" Type="http://schemas.openxmlformats.org/officeDocument/2006/relationships/hyperlink" Target="https://www.gov.uk/" TargetMode="External"/><Relationship Id="rId4" Type="http://schemas.openxmlformats.org/officeDocument/2006/relationships/hyperlink" Target="https://www.sportengland.org/research-and-data/research/social-value-and-return-investment-sport-and-physical-activit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99445"/>
            <a:ext cx="11125200" cy="1229230"/>
          </a:xfrm>
        </p:spPr>
        <p:txBody>
          <a:bodyPr rtlCol="0">
            <a:noAutofit/>
          </a:bodyPr>
          <a:lstStyle/>
          <a:p>
            <a:pPr algn="l">
              <a:lnSpc>
                <a:spcPct val="100000"/>
              </a:lnSpc>
            </a:pPr>
            <a:r>
              <a:rPr lang="en-GB" sz="2800" b="1" dirty="0">
                <a:solidFill>
                  <a:schemeClr val="accent1">
                    <a:lumMod val="75000"/>
                  </a:schemeClr>
                </a:solidFill>
                <a:latin typeface="Times New Roman" panose="02020603050405020304" pitchFamily="18" charset="0"/>
                <a:ea typeface="Yu Mincho Demibold" panose="020B0400000000000000" pitchFamily="18" charset="-128"/>
                <a:cs typeface="Times New Roman" panose="02020603050405020304" pitchFamily="18" charset="0"/>
              </a:rPr>
              <a:t>Women’s Wellbeing and Fitness Community Platform</a:t>
            </a:r>
            <a:endParaRPr lang="en-GB" sz="2800" dirty="0">
              <a:solidFill>
                <a:schemeClr val="accent1">
                  <a:lumMod val="75000"/>
                </a:schemeClr>
              </a:solidFill>
              <a:latin typeface="Times New Roman" panose="02020603050405020304" pitchFamily="18" charset="0"/>
              <a:ea typeface="Yu Mincho Demibold" panose="020B0400000000000000" pitchFamily="18" charset="-128"/>
              <a:cs typeface="Times New Roman" panose="02020603050405020304" pitchFamily="18" charset="0"/>
            </a:endParaRPr>
          </a:p>
        </p:txBody>
      </p:sp>
      <p:sp>
        <p:nvSpPr>
          <p:cNvPr id="3" name="Subtitle 2"/>
          <p:cNvSpPr>
            <a:spLocks noGrp="1"/>
          </p:cNvSpPr>
          <p:nvPr>
            <p:ph type="subTitle" idx="1"/>
          </p:nvPr>
        </p:nvSpPr>
        <p:spPr>
          <a:xfrm>
            <a:off x="3293808" y="4975122"/>
            <a:ext cx="8622890" cy="1582617"/>
          </a:xfrm>
        </p:spPr>
        <p:txBody>
          <a:bodyPr rtlCol="0">
            <a:normAutofit fontScale="62500" lnSpcReduction="20000"/>
          </a:bodyPr>
          <a:lstStyle/>
          <a:p>
            <a:pPr algn="l" rtl="0"/>
            <a:endParaRPr lang="en-GB" sz="2900" dirty="0">
              <a:latin typeface="Times New Roman" panose="02020603050405020304" pitchFamily="18" charset="0"/>
              <a:cs typeface="Times New Roman" panose="02020603050405020304" pitchFamily="18" charset="0"/>
            </a:endParaRPr>
          </a:p>
          <a:p>
            <a:pPr algn="l" rtl="0">
              <a:lnSpc>
                <a:spcPct val="170000"/>
              </a:lnSpc>
            </a:pPr>
            <a:r>
              <a:rPr lang="en-GB" sz="2900" b="1" dirty="0">
                <a:latin typeface="Times New Roman" panose="02020603050405020304" pitchFamily="18" charset="0"/>
                <a:cs typeface="Times New Roman" panose="02020603050405020304" pitchFamily="18" charset="0"/>
              </a:rPr>
              <a:t>Sahyra Khan 2237641 university of </a:t>
            </a:r>
            <a:r>
              <a:rPr lang="en-GB" sz="2900" b="1" dirty="0" err="1">
                <a:latin typeface="Times New Roman" panose="02020603050405020304" pitchFamily="18" charset="0"/>
                <a:cs typeface="Times New Roman" panose="02020603050405020304" pitchFamily="18" charset="0"/>
              </a:rPr>
              <a:t>wales</a:t>
            </a:r>
            <a:r>
              <a:rPr lang="en-GB" sz="2900" b="1" dirty="0">
                <a:latin typeface="Times New Roman" panose="02020603050405020304" pitchFamily="18" charset="0"/>
                <a:cs typeface="Times New Roman" panose="02020603050405020304" pitchFamily="18" charset="0"/>
              </a:rPr>
              <a:t> Trinity saint David</a:t>
            </a:r>
          </a:p>
          <a:p>
            <a:pPr algn="l" rtl="0">
              <a:lnSpc>
                <a:spcPct val="170000"/>
              </a:lnSpc>
            </a:pPr>
            <a:r>
              <a:rPr lang="en-GB" sz="2900" b="1" dirty="0">
                <a:latin typeface="Times New Roman" panose="02020603050405020304" pitchFamily="18" charset="0"/>
                <a:cs typeface="Times New Roman" panose="02020603050405020304" pitchFamily="18" charset="0"/>
              </a:rPr>
              <a:t>Module: ACCA6020 – Independent Project</a:t>
            </a:r>
          </a:p>
          <a:p>
            <a:pPr algn="l" rtl="0">
              <a:lnSpc>
                <a:spcPct val="170000"/>
              </a:lnSpc>
            </a:pPr>
            <a:r>
              <a:rPr lang="en-GB" sz="2900" b="1" dirty="0">
                <a:latin typeface="Times New Roman" panose="02020603050405020304" pitchFamily="18" charset="0"/>
                <a:cs typeface="Times New Roman" panose="02020603050405020304" pitchFamily="18" charset="0"/>
              </a:rPr>
              <a:t>Supervisor: Md </a:t>
            </a:r>
            <a:r>
              <a:rPr lang="en-GB" sz="2900" b="1" dirty="0" err="1">
                <a:latin typeface="Times New Roman" panose="02020603050405020304" pitchFamily="18" charset="0"/>
                <a:cs typeface="Times New Roman" panose="02020603050405020304" pitchFamily="18" charset="0"/>
              </a:rPr>
              <a:t>ShanTanu</a:t>
            </a:r>
            <a:r>
              <a:rPr lang="en-GB" sz="2900" b="1" dirty="0">
                <a:latin typeface="Times New Roman" panose="02020603050405020304" pitchFamily="18" charset="0"/>
                <a:cs typeface="Times New Roman" panose="02020603050405020304" pitchFamily="18" charset="0"/>
              </a:rPr>
              <a:t> </a:t>
            </a:r>
            <a:r>
              <a:rPr lang="en-GB" sz="2900" b="1" dirty="0" err="1">
                <a:latin typeface="Times New Roman" panose="02020603050405020304" pitchFamily="18" charset="0"/>
                <a:cs typeface="Times New Roman" panose="02020603050405020304" pitchFamily="18" charset="0"/>
              </a:rPr>
              <a:t>islam</a:t>
            </a:r>
            <a:endParaRPr lang="en-GB" sz="2900" b="1" dirty="0">
              <a:latin typeface="Times New Roman" panose="02020603050405020304" pitchFamily="18" charset="0"/>
              <a:cs typeface="Times New Roman" panose="02020603050405020304" pitchFamily="18" charset="0"/>
            </a:endParaRPr>
          </a:p>
          <a:p>
            <a:pPr algn="l" rtl="0"/>
            <a:endParaRPr lang="en-GB" sz="1300" b="1" dirty="0">
              <a:latin typeface="Times New Roman" panose="02020603050405020304" pitchFamily="18" charset="0"/>
              <a:cs typeface="Times New Roman" panose="02020603050405020304" pitchFamily="18" charset="0"/>
            </a:endParaRPr>
          </a:p>
          <a:p>
            <a:pPr rtl="0"/>
            <a:endParaRPr lang="en-GB" dirty="0"/>
          </a:p>
        </p:txBody>
      </p:sp>
      <p:pic>
        <p:nvPicPr>
          <p:cNvPr id="1026" name="Picture 2">
            <a:extLst>
              <a:ext uri="{FF2B5EF4-FFF2-40B4-BE49-F238E27FC236}">
                <a16:creationId xmlns:a16="http://schemas.microsoft.com/office/drawing/2014/main" id="{99930BBE-7712-931F-4523-31F1484CE6C3}"/>
              </a:ext>
            </a:extLst>
          </p:cNvPr>
          <p:cNvPicPr>
            <a:picLocks noGrp="1" noChangeAspect="1" noChangeArrowheads="1"/>
          </p:cNvPicPr>
          <p:nvPr>
            <p:ph type="pic" idx="10"/>
          </p:nvPr>
        </p:nvPicPr>
        <p:blipFill>
          <a:blip r:embed="rId3" cstate="print">
            <a:extLst>
              <a:ext uri="{28A0092B-C50C-407E-A947-70E740481C1C}">
                <a14:useLocalDpi xmlns:a14="http://schemas.microsoft.com/office/drawing/2010/main" val="0"/>
              </a:ext>
            </a:extLst>
          </a:blip>
          <a:srcRect l="21717" r="21717"/>
          <a:stretch>
            <a:fillRect/>
          </a:stretch>
        </p:blipFill>
        <p:spPr bwMode="auto">
          <a:xfrm>
            <a:off x="1317141" y="908011"/>
            <a:ext cx="4321659" cy="3517071"/>
          </a:xfrm>
          <a:prstGeom prst="rect">
            <a:avLst/>
          </a:prstGeom>
          <a:noFill/>
          <a:extLst>
            <a:ext uri="{909E8E84-426E-40DD-AFC4-6F175D3DCCD1}">
              <a14:hiddenFill xmlns:a14="http://schemas.microsoft.com/office/drawing/2010/main">
                <a:solidFill>
                  <a:srgbClr val="FFFFFF"/>
                </a:solidFill>
              </a14:hiddenFill>
            </a:ext>
          </a:extLst>
        </p:spPr>
      </p:pic>
      <p:sp>
        <p:nvSpPr>
          <p:cNvPr id="14" name="AutoShape 4">
            <a:extLst>
              <a:ext uri="{FF2B5EF4-FFF2-40B4-BE49-F238E27FC236}">
                <a16:creationId xmlns:a16="http://schemas.microsoft.com/office/drawing/2014/main" id="{45E5CFD9-9DBB-1B5E-18FF-D22BB06AA24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14">
            <a:extLst>
              <a:ext uri="{FF2B5EF4-FFF2-40B4-BE49-F238E27FC236}">
                <a16:creationId xmlns:a16="http://schemas.microsoft.com/office/drawing/2014/main" id="{4ACF9FFD-2FFE-088D-0F53-6D7F2C204D3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42" name="Picture 18">
            <a:extLst>
              <a:ext uri="{FF2B5EF4-FFF2-40B4-BE49-F238E27FC236}">
                <a16:creationId xmlns:a16="http://schemas.microsoft.com/office/drawing/2014/main" id="{618B88FE-95E0-275A-E6D5-69AE2258D8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908011"/>
            <a:ext cx="4474059" cy="34464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close-up of a sign&#10;&#10;AI-generated content may be incorrect.">
            <a:extLst>
              <a:ext uri="{FF2B5EF4-FFF2-40B4-BE49-F238E27FC236}">
                <a16:creationId xmlns:a16="http://schemas.microsoft.com/office/drawing/2014/main" id="{869B680D-E801-90A2-B418-CFBEFCE02D37}"/>
              </a:ext>
            </a:extLst>
          </p:cNvPr>
          <p:cNvPicPr>
            <a:picLocks noChangeAspect="1"/>
          </p:cNvPicPr>
          <p:nvPr/>
        </p:nvPicPr>
        <p:blipFill>
          <a:blip r:embed="rId5"/>
          <a:stretch>
            <a:fillRect/>
          </a:stretch>
        </p:blipFill>
        <p:spPr>
          <a:xfrm>
            <a:off x="533400" y="5224131"/>
            <a:ext cx="2047949" cy="1242588"/>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utoShape 7">
            <a:extLst>
              <a:ext uri="{FF2B5EF4-FFF2-40B4-BE49-F238E27FC236}">
                <a16:creationId xmlns:a16="http://schemas.microsoft.com/office/drawing/2014/main" id="{7DE99E7D-DDBC-4134-393B-DC0821F36CB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Box 12">
            <a:extLst>
              <a:ext uri="{FF2B5EF4-FFF2-40B4-BE49-F238E27FC236}">
                <a16:creationId xmlns:a16="http://schemas.microsoft.com/office/drawing/2014/main" id="{168F778D-7DC9-635E-6E4D-EAD6A792EB76}"/>
              </a:ext>
            </a:extLst>
          </p:cNvPr>
          <p:cNvSpPr txBox="1"/>
          <p:nvPr/>
        </p:nvSpPr>
        <p:spPr>
          <a:xfrm>
            <a:off x="941614" y="573410"/>
            <a:ext cx="10308771" cy="584775"/>
          </a:xfrm>
          <a:prstGeom prst="rect">
            <a:avLst/>
          </a:prstGeom>
          <a:noFill/>
        </p:spPr>
        <p:txBody>
          <a:bodyPr wrap="square">
            <a:spAutoFit/>
          </a:bodyPr>
          <a:lstStyle/>
          <a:p>
            <a:pPr>
              <a:buNone/>
            </a:pPr>
            <a:r>
              <a:rPr lang="en-GB" sz="3200" b="1" dirty="0">
                <a:solidFill>
                  <a:schemeClr val="accent1">
                    <a:lumMod val="75000"/>
                  </a:schemeClr>
                </a:solidFill>
                <a:latin typeface="Times New Roman" panose="02020603050405020304" pitchFamily="18" charset="0"/>
                <a:cs typeface="Times New Roman" panose="02020603050405020304" pitchFamily="18" charset="0"/>
              </a:rPr>
              <a:t>CONTENT</a:t>
            </a:r>
          </a:p>
        </p:txBody>
      </p:sp>
      <p:pic>
        <p:nvPicPr>
          <p:cNvPr id="2057" name="Picture 9">
            <a:extLst>
              <a:ext uri="{FF2B5EF4-FFF2-40B4-BE49-F238E27FC236}">
                <a16:creationId xmlns:a16="http://schemas.microsoft.com/office/drawing/2014/main" id="{173CEB25-2ADA-2669-1134-A696CA54F8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963"/>
          <a:stretch>
            <a:fillRect/>
          </a:stretch>
        </p:blipFill>
        <p:spPr bwMode="auto">
          <a:xfrm>
            <a:off x="4692156" y="1028700"/>
            <a:ext cx="5808439" cy="465071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0A7757-CB46-F69D-F745-C43CC1A2AB64}"/>
              </a:ext>
            </a:extLst>
          </p:cNvPr>
          <p:cNvSpPr txBox="1"/>
          <p:nvPr/>
        </p:nvSpPr>
        <p:spPr>
          <a:xfrm>
            <a:off x="1094014" y="1483390"/>
            <a:ext cx="5154386" cy="5028556"/>
          </a:xfrm>
          <a:prstGeom prst="rect">
            <a:avLst/>
          </a:prstGeom>
          <a:noFill/>
        </p:spPr>
        <p:txBody>
          <a:bodyPr wrap="square">
            <a:spAutoFit/>
          </a:bodyPr>
          <a:lstStyle/>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Introduction</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Problem Statement</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Aim</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Objectives</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 Design &amp; Methodology</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lang="en-US" altLang="en-US" dirty="0">
                <a:latin typeface="Times New Roman" panose="02020603050405020304" pitchFamily="18" charset="0"/>
                <a:cs typeface="Times New Roman" panose="02020603050405020304" pitchFamily="18" charset="0"/>
              </a:rPr>
              <a:t>Literature Review </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lang="en-US" altLang="en-US" dirty="0">
                <a:latin typeface="Times New Roman" panose="02020603050405020304" pitchFamily="18" charset="0"/>
                <a:cs typeface="Times New Roman" panose="02020603050405020304" pitchFamily="18" charset="0"/>
              </a:rPr>
              <a:t>Tools &amp; Technology</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indent="-285750" eaLnBrk="0" fontAlgn="base" hangingPunct="0">
              <a:lnSpc>
                <a:spcPct val="150000"/>
              </a:lnSpc>
              <a:spcBef>
                <a:spcPct val="0"/>
              </a:spcBef>
              <a:spcAft>
                <a:spcPct val="0"/>
              </a:spcAft>
              <a:buFont typeface="Wingdings" panose="05000000000000000000" pitchFamily="2" charset="2"/>
              <a:buChar char="§"/>
            </a:pPr>
            <a:r>
              <a:rPr lang="en-US" altLang="en-US" dirty="0">
                <a:latin typeface="Times New Roman" panose="02020603050405020304" pitchFamily="18" charset="0"/>
                <a:cs typeface="Times New Roman" panose="02020603050405020304" pitchFamily="18" charset="0"/>
              </a:rPr>
              <a:t>Deliverables</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System Model</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 Timeline</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Conclusion</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57C5F-8860-BE80-2A8D-4964B05451F5}"/>
              </a:ext>
            </a:extLst>
          </p:cNvPr>
          <p:cNvSpPr>
            <a:spLocks noGrp="1"/>
          </p:cNvSpPr>
          <p:nvPr>
            <p:ph type="title"/>
          </p:nvPr>
        </p:nvSpPr>
        <p:spPr>
          <a:xfrm>
            <a:off x="1678156" y="363443"/>
            <a:ext cx="9144000" cy="1143000"/>
          </a:xfrm>
        </p:spPr>
        <p:txBody>
          <a:bodyPr/>
          <a:lstStyle/>
          <a:p>
            <a:r>
              <a:rPr lang="en-GB" b="1" dirty="0">
                <a:latin typeface="Times New Roman" panose="02020603050405020304" pitchFamily="18" charset="0"/>
                <a:cs typeface="Times New Roman" panose="02020603050405020304" pitchFamily="18" charset="0"/>
              </a:rPr>
              <a:t>Introduction</a:t>
            </a:r>
            <a:r>
              <a:rPr lang="en-GB" dirty="0"/>
              <a:t> </a:t>
            </a:r>
          </a:p>
        </p:txBody>
      </p:sp>
      <p:sp>
        <p:nvSpPr>
          <p:cNvPr id="3" name="Content Placeholder 2">
            <a:extLst>
              <a:ext uri="{FF2B5EF4-FFF2-40B4-BE49-F238E27FC236}">
                <a16:creationId xmlns:a16="http://schemas.microsoft.com/office/drawing/2014/main" id="{78988C8E-EB71-EFB3-08BD-AF414309C864}"/>
              </a:ext>
            </a:extLst>
          </p:cNvPr>
          <p:cNvSpPr>
            <a:spLocks noGrp="1"/>
          </p:cNvSpPr>
          <p:nvPr>
            <p:ph idx="1"/>
          </p:nvPr>
        </p:nvSpPr>
        <p:spPr/>
        <p:txBody>
          <a:bodyPr/>
          <a:lstStyle/>
          <a:p>
            <a:pPr algn="just">
              <a:lnSpc>
                <a:spcPct val="100000"/>
              </a:lnSpc>
            </a:pPr>
            <a:r>
              <a:rPr lang="en-GB" dirty="0">
                <a:latin typeface="Times New Roman" panose="02020603050405020304" pitchFamily="18" charset="0"/>
                <a:cs typeface="Times New Roman" panose="02020603050405020304" pitchFamily="18" charset="0"/>
              </a:rPr>
              <a:t>Women experience higher health risks, including chronic conditions, depression, anxiety, heart disease, and many other illnesses [1]. </a:t>
            </a:r>
          </a:p>
          <a:p>
            <a:pPr algn="just">
              <a:lnSpc>
                <a:spcPct val="100000"/>
              </a:lnSpc>
            </a:pPr>
            <a:r>
              <a:rPr lang="en-GB" dirty="0">
                <a:latin typeface="Times New Roman" panose="02020603050405020304" pitchFamily="18" charset="0"/>
                <a:cs typeface="Times New Roman" panose="02020603050405020304" pitchFamily="18" charset="0"/>
              </a:rPr>
              <a:t>They face barriers to fitness: limited women-only options, safety concerns, and family or cultural responsibilities [2]. </a:t>
            </a:r>
          </a:p>
          <a:p>
            <a:pPr algn="just">
              <a:lnSpc>
                <a:spcPct val="100000"/>
              </a:lnSpc>
            </a:pPr>
            <a:r>
              <a:rPr lang="en-GB" dirty="0">
                <a:latin typeface="Times New Roman" panose="02020603050405020304" pitchFamily="18" charset="0"/>
                <a:cs typeface="Times New Roman" panose="02020603050405020304" pitchFamily="18" charset="0"/>
              </a:rPr>
              <a:t>Most fitness apps are generic and do not address women’s specific needs.</a:t>
            </a:r>
          </a:p>
          <a:p>
            <a:pPr algn="just">
              <a:lnSpc>
                <a:spcPct val="100000"/>
              </a:lnSpc>
            </a:pPr>
            <a:r>
              <a:rPr lang="en-GB" dirty="0">
                <a:latin typeface="Times New Roman" panose="02020603050405020304" pitchFamily="18" charset="0"/>
                <a:cs typeface="Times New Roman" panose="02020603050405020304" pitchFamily="18" charset="0"/>
              </a:rPr>
              <a:t>A centralised platform is needed to help women find safe, inclusive, local wellbeing activities.</a:t>
            </a:r>
          </a:p>
          <a:p>
            <a:pPr algn="just">
              <a:lnSpc>
                <a:spcPct val="100000"/>
              </a:lnSpc>
            </a:pPr>
            <a:r>
              <a:rPr lang="en-GB" dirty="0">
                <a:latin typeface="Times New Roman" panose="02020603050405020304" pitchFamily="18" charset="0"/>
                <a:cs typeface="Times New Roman" panose="02020603050405020304" pitchFamily="18" charset="0"/>
              </a:rPr>
              <a:t>This would support regular activity, confidence, and stronger community connections [3]. </a:t>
            </a:r>
          </a:p>
        </p:txBody>
      </p:sp>
    </p:spTree>
    <p:extLst>
      <p:ext uri="{BB962C8B-B14F-4D97-AF65-F5344CB8AC3E}">
        <p14:creationId xmlns:p14="http://schemas.microsoft.com/office/powerpoint/2010/main" val="2274053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82DD7405-EAF9-F871-351E-96A106F9EF3F}"/>
              </a:ext>
            </a:extLst>
          </p:cNvPr>
          <p:cNvSpPr>
            <a:spLocks noGrp="1"/>
          </p:cNvSpPr>
          <p:nvPr>
            <p:ph type="title"/>
          </p:nvPr>
        </p:nvSpPr>
        <p:spPr>
          <a:xfrm>
            <a:off x="8532813" y="1683327"/>
            <a:ext cx="3125787" cy="2877260"/>
          </a:xfrm>
        </p:spPr>
        <p:txBody>
          <a:bodyPr/>
          <a:lstStyle/>
          <a:p>
            <a:r>
              <a:rPr lang="en-US" dirty="0">
                <a:latin typeface="Times New Roman" panose="02020603050405020304" pitchFamily="18" charset="0"/>
                <a:cs typeface="Times New Roman" panose="02020603050405020304" pitchFamily="18" charset="0"/>
              </a:rPr>
              <a:t>Background </a:t>
            </a:r>
          </a:p>
        </p:txBody>
      </p:sp>
      <p:pic>
        <p:nvPicPr>
          <p:cNvPr id="11" name="Picture 10">
            <a:extLst>
              <a:ext uri="{FF2B5EF4-FFF2-40B4-BE49-F238E27FC236}">
                <a16:creationId xmlns:a16="http://schemas.microsoft.com/office/drawing/2014/main" id="{9C5FEB9F-6A9F-3871-14AE-FD60EC9FBBB0}"/>
              </a:ext>
            </a:extLst>
          </p:cNvPr>
          <p:cNvPicPr>
            <a:picLocks noChangeAspect="1"/>
          </p:cNvPicPr>
          <p:nvPr/>
        </p:nvPicPr>
        <p:blipFill>
          <a:blip r:embed="rId3"/>
          <a:srcRect t="17261" b="26235"/>
          <a:stretch>
            <a:fillRect/>
          </a:stretch>
        </p:blipFill>
        <p:spPr>
          <a:xfrm>
            <a:off x="203200" y="265160"/>
            <a:ext cx="7670800" cy="6275340"/>
          </a:xfrm>
          <a:prstGeom prst="rect">
            <a:avLst/>
          </a:prstGeom>
          <a:noFill/>
        </p:spPr>
      </p:pic>
      <p:sp>
        <p:nvSpPr>
          <p:cNvPr id="9" name="AutoShape 4">
            <a:extLst>
              <a:ext uri="{FF2B5EF4-FFF2-40B4-BE49-F238E27FC236}">
                <a16:creationId xmlns:a16="http://schemas.microsoft.com/office/drawing/2014/main" id="{AF230264-8314-ED7B-2A2C-5CE897E6DD3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Box 1">
            <a:extLst>
              <a:ext uri="{FF2B5EF4-FFF2-40B4-BE49-F238E27FC236}">
                <a16:creationId xmlns:a16="http://schemas.microsoft.com/office/drawing/2014/main" id="{08D7F5C2-6C0C-5161-4A43-F3B8271D25D7}"/>
              </a:ext>
            </a:extLst>
          </p:cNvPr>
          <p:cNvSpPr txBox="1"/>
          <p:nvPr/>
        </p:nvSpPr>
        <p:spPr>
          <a:xfrm>
            <a:off x="5435600" y="940832"/>
            <a:ext cx="673100" cy="369332"/>
          </a:xfrm>
          <a:prstGeom prst="rect">
            <a:avLst/>
          </a:prstGeom>
          <a:noFill/>
        </p:spPr>
        <p:txBody>
          <a:bodyPr wrap="square" rtlCol="0">
            <a:spAutoFit/>
          </a:bodyPr>
          <a:lstStyle/>
          <a:p>
            <a:r>
              <a:rPr lang="en-GB" dirty="0"/>
              <a:t>[4]. </a:t>
            </a:r>
          </a:p>
        </p:txBody>
      </p:sp>
      <p:sp>
        <p:nvSpPr>
          <p:cNvPr id="3" name="TextBox 2">
            <a:extLst>
              <a:ext uri="{FF2B5EF4-FFF2-40B4-BE49-F238E27FC236}">
                <a16:creationId xmlns:a16="http://schemas.microsoft.com/office/drawing/2014/main" id="{C07E406F-E625-F5BD-2F98-2670462BD8E1}"/>
              </a:ext>
            </a:extLst>
          </p:cNvPr>
          <p:cNvSpPr txBox="1"/>
          <p:nvPr/>
        </p:nvSpPr>
        <p:spPr>
          <a:xfrm>
            <a:off x="4597400" y="2266434"/>
            <a:ext cx="825500" cy="369332"/>
          </a:xfrm>
          <a:prstGeom prst="rect">
            <a:avLst/>
          </a:prstGeom>
          <a:noFill/>
        </p:spPr>
        <p:txBody>
          <a:bodyPr wrap="square" rtlCol="0">
            <a:spAutoFit/>
          </a:bodyPr>
          <a:lstStyle/>
          <a:p>
            <a:r>
              <a:rPr lang="en-GB" dirty="0"/>
              <a:t>[5].</a:t>
            </a:r>
          </a:p>
        </p:txBody>
      </p:sp>
      <p:sp>
        <p:nvSpPr>
          <p:cNvPr id="4" name="TextBox 3">
            <a:extLst>
              <a:ext uri="{FF2B5EF4-FFF2-40B4-BE49-F238E27FC236}">
                <a16:creationId xmlns:a16="http://schemas.microsoft.com/office/drawing/2014/main" id="{21F39695-4AD3-3892-FCB8-39C02AA69988}"/>
              </a:ext>
            </a:extLst>
          </p:cNvPr>
          <p:cNvSpPr txBox="1"/>
          <p:nvPr/>
        </p:nvSpPr>
        <p:spPr>
          <a:xfrm>
            <a:off x="6873875" y="3352800"/>
            <a:ext cx="644525" cy="369332"/>
          </a:xfrm>
          <a:prstGeom prst="rect">
            <a:avLst/>
          </a:prstGeom>
          <a:noFill/>
        </p:spPr>
        <p:txBody>
          <a:bodyPr wrap="square" rtlCol="0">
            <a:spAutoFit/>
          </a:bodyPr>
          <a:lstStyle/>
          <a:p>
            <a:r>
              <a:rPr lang="en-GB" dirty="0"/>
              <a:t>[6]. </a:t>
            </a:r>
          </a:p>
        </p:txBody>
      </p:sp>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8372F-B38A-A5BE-9852-2788CEC846F1}"/>
              </a:ext>
            </a:extLst>
          </p:cNvPr>
          <p:cNvSpPr>
            <a:spLocks noGrp="1"/>
          </p:cNvSpPr>
          <p:nvPr>
            <p:ph type="title"/>
          </p:nvPr>
        </p:nvSpPr>
        <p:spPr>
          <a:xfrm>
            <a:off x="1295400" y="332175"/>
            <a:ext cx="9144000" cy="1143000"/>
          </a:xfrm>
        </p:spPr>
        <p:txBody>
          <a:bodyPr>
            <a:normAutofit/>
          </a:bodyPr>
          <a:lstStyle/>
          <a:p>
            <a:pPr algn="ctr"/>
            <a:r>
              <a:rPr lang="en-GB" sz="3200" b="1" cap="none" dirty="0">
                <a:latin typeface="Times New Roman" panose="02020603050405020304" pitchFamily="18" charset="0"/>
                <a:cs typeface="Times New Roman" panose="02020603050405020304" pitchFamily="18" charset="0"/>
              </a:rPr>
              <a:t>LITERATURE REVIEW</a:t>
            </a:r>
          </a:p>
        </p:txBody>
      </p:sp>
      <p:pic>
        <p:nvPicPr>
          <p:cNvPr id="8" name="Picture 7" descr="A blue and white sign&#10;&#10;AI-generated content may be incorrect.">
            <a:extLst>
              <a:ext uri="{FF2B5EF4-FFF2-40B4-BE49-F238E27FC236}">
                <a16:creationId xmlns:a16="http://schemas.microsoft.com/office/drawing/2014/main" id="{74A3D38E-86CF-28ED-B70F-78E341E71F9E}"/>
              </a:ext>
            </a:extLst>
          </p:cNvPr>
          <p:cNvPicPr>
            <a:picLocks noChangeAspect="1"/>
          </p:cNvPicPr>
          <p:nvPr/>
        </p:nvPicPr>
        <p:blipFill>
          <a:blip r:embed="rId3"/>
          <a:stretch>
            <a:fillRect/>
          </a:stretch>
        </p:blipFill>
        <p:spPr>
          <a:xfrm>
            <a:off x="928471" y="5472773"/>
            <a:ext cx="3096057" cy="771633"/>
          </a:xfrm>
          <a:prstGeom prst="rect">
            <a:avLst/>
          </a:prstGeom>
        </p:spPr>
      </p:pic>
      <p:sp>
        <p:nvSpPr>
          <p:cNvPr id="10" name="TextBox 9">
            <a:extLst>
              <a:ext uri="{FF2B5EF4-FFF2-40B4-BE49-F238E27FC236}">
                <a16:creationId xmlns:a16="http://schemas.microsoft.com/office/drawing/2014/main" id="{4702D0DF-9EBA-BA91-C790-BF7E86B02E65}"/>
              </a:ext>
            </a:extLst>
          </p:cNvPr>
          <p:cNvSpPr txBox="1"/>
          <p:nvPr/>
        </p:nvSpPr>
        <p:spPr>
          <a:xfrm>
            <a:off x="4216400" y="5258426"/>
            <a:ext cx="6908800" cy="1015663"/>
          </a:xfrm>
          <a:prstGeom prst="rect">
            <a:avLst/>
          </a:prstGeom>
          <a:noFill/>
        </p:spPr>
        <p:txBody>
          <a:bodyPr wrap="square">
            <a:spAutoFit/>
          </a:bodyPr>
          <a:lstStyle/>
          <a:p>
            <a:pPr algn="just"/>
            <a:r>
              <a:rPr lang="en-GB" sz="1200" dirty="0"/>
              <a:t>Studies indicate that </a:t>
            </a:r>
            <a:r>
              <a:rPr lang="en-GB" sz="1200" b="1" dirty="0"/>
              <a:t>around 50–70% of fitness apps lack adequate personalization and accessibility features</a:t>
            </a:r>
            <a:r>
              <a:rPr lang="en-GB" sz="1200" dirty="0"/>
              <a:t>, which can reduce usability for women with different abilities and fitness levels. Research also shows that </a:t>
            </a:r>
            <a:r>
              <a:rPr lang="en-GB" sz="1200" b="1" dirty="0"/>
              <a:t>over 60% of female users rate personalization, simple navigation, and inclusive design as key factors</a:t>
            </a:r>
            <a:r>
              <a:rPr lang="en-GB" sz="1200" dirty="0"/>
              <a:t> for continued app use, while poor or non-inclusive design is linked to lower engagement and higher drop-out rates [10]. </a:t>
            </a:r>
            <a:endParaRPr lang="en-GB" sz="1200" b="1" dirty="0">
              <a:latin typeface="Times New Roman" panose="02020603050405020304" pitchFamily="18" charset="0"/>
              <a:cs typeface="Times New Roman" panose="02020603050405020304" pitchFamily="18" charset="0"/>
            </a:endParaRPr>
          </a:p>
        </p:txBody>
      </p:sp>
      <p:pic>
        <p:nvPicPr>
          <p:cNvPr id="12" name="Picture 11" descr="A close-up of a logo&#10;&#10;AI-generated content may be incorrect.">
            <a:extLst>
              <a:ext uri="{FF2B5EF4-FFF2-40B4-BE49-F238E27FC236}">
                <a16:creationId xmlns:a16="http://schemas.microsoft.com/office/drawing/2014/main" id="{16FC6D55-956D-B6E0-7316-77DE6E45D455}"/>
              </a:ext>
            </a:extLst>
          </p:cNvPr>
          <p:cNvPicPr>
            <a:picLocks noChangeAspect="1"/>
          </p:cNvPicPr>
          <p:nvPr/>
        </p:nvPicPr>
        <p:blipFill>
          <a:blip r:embed="rId4"/>
          <a:srcRect l="8602"/>
          <a:stretch>
            <a:fillRect/>
          </a:stretch>
        </p:blipFill>
        <p:spPr>
          <a:xfrm>
            <a:off x="928471" y="2801546"/>
            <a:ext cx="3096057" cy="1143001"/>
          </a:xfrm>
          <a:prstGeom prst="rect">
            <a:avLst/>
          </a:prstGeom>
        </p:spPr>
      </p:pic>
      <p:sp>
        <p:nvSpPr>
          <p:cNvPr id="14" name="TextBox 13">
            <a:extLst>
              <a:ext uri="{FF2B5EF4-FFF2-40B4-BE49-F238E27FC236}">
                <a16:creationId xmlns:a16="http://schemas.microsoft.com/office/drawing/2014/main" id="{EB4959BC-0616-C74D-E31C-6766AFE5BF0B}"/>
              </a:ext>
            </a:extLst>
          </p:cNvPr>
          <p:cNvSpPr txBox="1"/>
          <p:nvPr/>
        </p:nvSpPr>
        <p:spPr>
          <a:xfrm>
            <a:off x="4216400" y="2912791"/>
            <a:ext cx="6908800" cy="830997"/>
          </a:xfrm>
          <a:prstGeom prst="rect">
            <a:avLst/>
          </a:prstGeom>
          <a:noFill/>
        </p:spPr>
        <p:txBody>
          <a:bodyPr wrap="square">
            <a:spAutoFit/>
          </a:bodyPr>
          <a:lstStyle/>
          <a:p>
            <a:r>
              <a:rPr lang="en-GB" sz="1200" dirty="0"/>
              <a:t>People who use </a:t>
            </a:r>
            <a:r>
              <a:rPr lang="en-GB" sz="1200" b="1" dirty="0"/>
              <a:t>activity apps have lower risk of major chronic diseases</a:t>
            </a:r>
            <a:r>
              <a:rPr lang="en-GB" sz="1200" dirty="0"/>
              <a:t> compared with non-users:</a:t>
            </a:r>
            <a:br>
              <a:rPr lang="en-GB" sz="1200" dirty="0"/>
            </a:br>
            <a:r>
              <a:rPr lang="en-GB" sz="1200" dirty="0"/>
              <a:t>• </a:t>
            </a:r>
            <a:r>
              <a:rPr lang="en-GB" sz="1200" b="1" dirty="0"/>
              <a:t>5% lower risk of cardiovascular disease</a:t>
            </a:r>
            <a:br>
              <a:rPr lang="en-GB" sz="1200" dirty="0"/>
            </a:br>
            <a:r>
              <a:rPr lang="en-GB" sz="1200" dirty="0"/>
              <a:t>• </a:t>
            </a:r>
            <a:r>
              <a:rPr lang="en-GB" sz="1200" b="1" dirty="0"/>
              <a:t>9% lower risk of stroke</a:t>
            </a:r>
            <a:br>
              <a:rPr lang="en-GB" sz="1200" dirty="0"/>
            </a:br>
            <a:r>
              <a:rPr lang="en-GB" sz="1200" dirty="0"/>
              <a:t>• </a:t>
            </a:r>
            <a:r>
              <a:rPr lang="en-GB" sz="1200" b="1" dirty="0"/>
              <a:t>18% lower risk of type 2 diabetes</a:t>
            </a:r>
            <a:r>
              <a:rPr lang="en-GB" sz="1200" dirty="0"/>
              <a:t> for app users overall [8]. </a:t>
            </a:r>
            <a:endParaRPr lang="en-GB" sz="1200" b="1"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6F2220CC-C79C-BEBD-BB6F-877B3258217F}"/>
              </a:ext>
            </a:extLst>
          </p:cNvPr>
          <p:cNvSpPr txBox="1"/>
          <p:nvPr/>
        </p:nvSpPr>
        <p:spPr>
          <a:xfrm>
            <a:off x="4216400" y="4128432"/>
            <a:ext cx="6908800" cy="830997"/>
          </a:xfrm>
          <a:prstGeom prst="rect">
            <a:avLst/>
          </a:prstGeom>
          <a:noFill/>
        </p:spPr>
        <p:txBody>
          <a:bodyPr wrap="square">
            <a:spAutoFit/>
          </a:bodyPr>
          <a:lstStyle/>
          <a:p>
            <a:pPr algn="just"/>
            <a:r>
              <a:rPr lang="en-GB" sz="1200" dirty="0"/>
              <a:t>Research shows that </a:t>
            </a:r>
            <a:r>
              <a:rPr lang="en-GB" sz="1200" b="1" dirty="0"/>
              <a:t>around 40–60% of women feel uncomfortable or intimidated in gym environments</a:t>
            </a:r>
            <a:r>
              <a:rPr lang="en-GB" sz="1200" dirty="0"/>
              <a:t>, often due to male-dominated spaces and fear of being judged. Additionally, </a:t>
            </a:r>
            <a:r>
              <a:rPr lang="en-GB" sz="1200" b="1" dirty="0"/>
              <a:t>about 28% avoid free-weight areas</a:t>
            </a:r>
            <a:r>
              <a:rPr lang="en-GB" sz="1200" dirty="0"/>
              <a:t> because they perceive them as spaces for men. This highlights the need for more inclusive and welcoming fitness environments for women [9]. </a:t>
            </a:r>
            <a:endParaRPr lang="en-GB" sz="1200" b="1" dirty="0">
              <a:latin typeface="Times New Roman" panose="02020603050405020304" pitchFamily="18" charset="0"/>
              <a:cs typeface="Times New Roman" panose="02020603050405020304" pitchFamily="18" charset="0"/>
            </a:endParaRPr>
          </a:p>
        </p:txBody>
      </p:sp>
      <p:pic>
        <p:nvPicPr>
          <p:cNvPr id="18" name="Picture 17" descr="A white rectangular sign with orange text&#10;&#10;AI-generated content may be incorrect.">
            <a:extLst>
              <a:ext uri="{FF2B5EF4-FFF2-40B4-BE49-F238E27FC236}">
                <a16:creationId xmlns:a16="http://schemas.microsoft.com/office/drawing/2014/main" id="{0552B492-D6F5-072E-FDA5-0D8BDFFBE71C}"/>
              </a:ext>
            </a:extLst>
          </p:cNvPr>
          <p:cNvPicPr>
            <a:picLocks noChangeAspect="1"/>
          </p:cNvPicPr>
          <p:nvPr/>
        </p:nvPicPr>
        <p:blipFill>
          <a:blip r:embed="rId5"/>
          <a:stretch>
            <a:fillRect/>
          </a:stretch>
        </p:blipFill>
        <p:spPr>
          <a:xfrm>
            <a:off x="928470" y="4311339"/>
            <a:ext cx="3096057" cy="794641"/>
          </a:xfrm>
          <a:prstGeom prst="rect">
            <a:avLst/>
          </a:prstGeom>
        </p:spPr>
      </p:pic>
      <p:pic>
        <p:nvPicPr>
          <p:cNvPr id="20" name="Picture 19" descr="A blue background with white letters and green dots&#10;&#10;AI-generated content may be incorrect.">
            <a:extLst>
              <a:ext uri="{FF2B5EF4-FFF2-40B4-BE49-F238E27FC236}">
                <a16:creationId xmlns:a16="http://schemas.microsoft.com/office/drawing/2014/main" id="{1F914A9A-1B54-151B-1ABB-8DF4FDBD791D}"/>
              </a:ext>
            </a:extLst>
          </p:cNvPr>
          <p:cNvPicPr>
            <a:picLocks noChangeAspect="1"/>
          </p:cNvPicPr>
          <p:nvPr/>
        </p:nvPicPr>
        <p:blipFill>
          <a:blip r:embed="rId6"/>
          <a:stretch>
            <a:fillRect/>
          </a:stretch>
        </p:blipFill>
        <p:spPr>
          <a:xfrm>
            <a:off x="928471" y="1859819"/>
            <a:ext cx="3096057" cy="771633"/>
          </a:xfrm>
          <a:prstGeom prst="rect">
            <a:avLst/>
          </a:prstGeom>
        </p:spPr>
      </p:pic>
      <p:sp>
        <p:nvSpPr>
          <p:cNvPr id="22" name="TextBox 21">
            <a:extLst>
              <a:ext uri="{FF2B5EF4-FFF2-40B4-BE49-F238E27FC236}">
                <a16:creationId xmlns:a16="http://schemas.microsoft.com/office/drawing/2014/main" id="{E739A396-23FD-C67F-A0E5-28F4E096F4F8}"/>
              </a:ext>
            </a:extLst>
          </p:cNvPr>
          <p:cNvSpPr txBox="1"/>
          <p:nvPr/>
        </p:nvSpPr>
        <p:spPr>
          <a:xfrm>
            <a:off x="4216399" y="1859819"/>
            <a:ext cx="7047129" cy="830997"/>
          </a:xfrm>
          <a:prstGeom prst="rect">
            <a:avLst/>
          </a:prstGeom>
          <a:noFill/>
        </p:spPr>
        <p:txBody>
          <a:bodyPr wrap="square">
            <a:spAutoFit/>
          </a:bodyPr>
          <a:lstStyle/>
          <a:p>
            <a:pPr>
              <a:buNone/>
            </a:pPr>
            <a:r>
              <a:rPr lang="en-GB" sz="1200" dirty="0"/>
              <a:t>Physical inactivity contributes to </a:t>
            </a:r>
            <a:r>
              <a:rPr lang="en-GB" sz="1200" b="1" dirty="0"/>
              <a:t>1 in 6 UK deaths</a:t>
            </a:r>
            <a:r>
              <a:rPr lang="en-GB" sz="1200" dirty="0"/>
              <a:t> and costs around </a:t>
            </a:r>
            <a:r>
              <a:rPr lang="en-GB" sz="1200" b="1" dirty="0"/>
              <a:t>£7.4 billion annually</a:t>
            </a:r>
            <a:r>
              <a:rPr lang="en-GB" sz="1200" dirty="0"/>
              <a:t>, with the population now </a:t>
            </a:r>
            <a:r>
              <a:rPr lang="en-GB" sz="1200" b="1" dirty="0"/>
              <a:t>20% less active than in the 1960s</a:t>
            </a:r>
            <a:r>
              <a:rPr lang="en-GB" sz="1200" dirty="0"/>
              <a:t> and projected to be </a:t>
            </a:r>
            <a:r>
              <a:rPr lang="en-GB" sz="1200" b="1" dirty="0"/>
              <a:t>35% less active by 2030</a:t>
            </a:r>
            <a:r>
              <a:rPr lang="en-GB" sz="1200" dirty="0"/>
              <a:t>. Regular physical activity can help prevent or manage </a:t>
            </a:r>
            <a:r>
              <a:rPr lang="en-GB" sz="1200" b="1" dirty="0"/>
              <a:t>over 20 chronic conditions</a:t>
            </a:r>
            <a:r>
              <a:rPr lang="en-GB" sz="1200" dirty="0"/>
              <a:t>, reducing the risk of diseases such as </a:t>
            </a:r>
            <a:r>
              <a:rPr lang="en-GB" sz="1200" b="1" dirty="0"/>
              <a:t>heart disease, type 2 diabetes, certain cancers, and depression [7]. </a:t>
            </a:r>
            <a:endParaRPr lang="en-GB" sz="1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5970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109728"/>
            <a:ext cx="9144000" cy="1143000"/>
          </a:xfrm>
        </p:spPr>
        <p:txBody>
          <a:bodyPr rtlCol="0"/>
          <a:lstStyle/>
          <a:p>
            <a:pPr rtl="0"/>
            <a:r>
              <a:rPr lang="en-GB" b="1" dirty="0">
                <a:latin typeface="Times New Roman" panose="02020603050405020304" pitchFamily="18" charset="0"/>
                <a:cs typeface="Times New Roman" panose="02020603050405020304" pitchFamily="18" charset="0"/>
              </a:rPr>
              <a:t>Problem statement</a:t>
            </a:r>
          </a:p>
        </p:txBody>
      </p:sp>
      <p:sp>
        <p:nvSpPr>
          <p:cNvPr id="6" name="Content Placeholder 5">
            <a:extLst>
              <a:ext uri="{FF2B5EF4-FFF2-40B4-BE49-F238E27FC236}">
                <a16:creationId xmlns:a16="http://schemas.microsoft.com/office/drawing/2014/main" id="{538BAA25-3604-C910-79FC-9AA8B6E2AE1A}"/>
              </a:ext>
            </a:extLst>
          </p:cNvPr>
          <p:cNvSpPr>
            <a:spLocks noGrp="1"/>
          </p:cNvSpPr>
          <p:nvPr>
            <p:ph sz="half" idx="1"/>
          </p:nvPr>
        </p:nvSpPr>
        <p:spPr/>
        <p:txBody>
          <a:bodyPr>
            <a:normAutofit/>
          </a:bodyPr>
          <a:lstStyle/>
          <a:p>
            <a:pPr marL="45720" indent="0" algn="just">
              <a:lnSpc>
                <a:spcPct val="150000"/>
              </a:lnSpc>
              <a:buNone/>
            </a:pPr>
            <a:r>
              <a:rPr lang="en-GB" sz="1800" dirty="0">
                <a:latin typeface="Times New Roman" panose="02020603050405020304" pitchFamily="18" charset="0"/>
                <a:cs typeface="Times New Roman" panose="02020603050405020304" pitchFamily="18" charset="0"/>
              </a:rPr>
              <a:t>Women face significant barriers in accessing safe, inclusive, and reliable fitness and wellbeing opportunities. Existing digital platforms are generic and fail to cater to women’s specific needs. There is a need for a centralised, trusted online platform that connects women to local, women-only fitness and wellbeing activities, promoting accessibility, confidence, and overall health. </a:t>
            </a:r>
          </a:p>
        </p:txBody>
      </p:sp>
      <p:pic>
        <p:nvPicPr>
          <p:cNvPr id="3" name="Picture 2">
            <a:extLst>
              <a:ext uri="{FF2B5EF4-FFF2-40B4-BE49-F238E27FC236}">
                <a16:creationId xmlns:a16="http://schemas.microsoft.com/office/drawing/2014/main" id="{410D5BCA-033B-1BE5-03B8-EEA6C9D40BBF}"/>
              </a:ext>
            </a:extLst>
          </p:cNvPr>
          <p:cNvPicPr>
            <a:picLocks noChangeAspect="1"/>
          </p:cNvPicPr>
          <p:nvPr/>
        </p:nvPicPr>
        <p:blipFill>
          <a:blip r:embed="rId3"/>
          <a:stretch>
            <a:fillRect/>
          </a:stretch>
        </p:blipFill>
        <p:spPr>
          <a:xfrm>
            <a:off x="6438899" y="1981200"/>
            <a:ext cx="5000625" cy="3333750"/>
          </a:xfrm>
          <a:prstGeom prst="rect">
            <a:avLst/>
          </a:prstGeom>
        </p:spPr>
      </p:pic>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7523" y="681036"/>
            <a:ext cx="9144000" cy="1143000"/>
          </a:xfrm>
        </p:spPr>
        <p:txBody>
          <a:bodyPr rtlCol="0"/>
          <a:lstStyle/>
          <a:p>
            <a:r>
              <a:rPr lang="en-GB" b="1" dirty="0">
                <a:latin typeface="Times New Roman" panose="02020603050405020304" pitchFamily="18" charset="0"/>
                <a:cs typeface="Times New Roman" panose="02020603050405020304" pitchFamily="18" charset="0"/>
              </a:rPr>
              <a:t>Project Aim</a:t>
            </a:r>
          </a:p>
        </p:txBody>
      </p:sp>
      <p:sp>
        <p:nvSpPr>
          <p:cNvPr id="3" name="Content Placeholder 2"/>
          <p:cNvSpPr>
            <a:spLocks noGrp="1"/>
          </p:cNvSpPr>
          <p:nvPr>
            <p:ph sz="half" idx="1"/>
          </p:nvPr>
        </p:nvSpPr>
        <p:spPr>
          <a:xfrm>
            <a:off x="1317523" y="2127455"/>
            <a:ext cx="4495800" cy="4462272"/>
          </a:xfrm>
        </p:spPr>
        <p:txBody>
          <a:bodyPr rtlCol="0">
            <a:normAutofit/>
          </a:bodyPr>
          <a:lstStyle/>
          <a:p>
            <a:pPr marL="45720" indent="0" algn="just">
              <a:lnSpc>
                <a:spcPct val="150000"/>
              </a:lnSpc>
              <a:buNone/>
            </a:pPr>
            <a:r>
              <a:rPr lang="en-GB" sz="1800" dirty="0">
                <a:latin typeface="Times New Roman" panose="02020603050405020304" pitchFamily="18" charset="0"/>
                <a:cs typeface="Times New Roman" panose="02020603050405020304" pitchFamily="18" charset="0"/>
              </a:rPr>
              <a:t>The aim of this project is to create a centralised digital platform that helps women find safe, inclusive, local fitness and wellbeing activities. It aims to support regular participation, improving health and community engagement.</a:t>
            </a:r>
          </a:p>
        </p:txBody>
      </p:sp>
      <p:graphicFrame>
        <p:nvGraphicFramePr>
          <p:cNvPr id="6" name="Content Placeholder 5" descr="Gear diagram with a sequence of three steps to show interlocking ideas"/>
          <p:cNvGraphicFramePr>
            <a:graphicFrameLocks noGrp="1"/>
          </p:cNvGraphicFramePr>
          <p:nvPr>
            <p:ph sz="half" idx="2"/>
            <p:extLst>
              <p:ext uri="{D42A27DB-BD31-4B8C-83A1-F6EECF244321}">
                <p14:modId xmlns:p14="http://schemas.microsoft.com/office/powerpoint/2010/main" val="3062212942"/>
              </p:ext>
            </p:extLst>
          </p:nvPr>
        </p:nvGraphicFramePr>
        <p:xfrm>
          <a:off x="6172200" y="1714500"/>
          <a:ext cx="4495800" cy="4462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group of women smiling&#10;&#10;AI-generated content may be incorrect.">
            <a:extLst>
              <a:ext uri="{FF2B5EF4-FFF2-40B4-BE49-F238E27FC236}">
                <a16:creationId xmlns:a16="http://schemas.microsoft.com/office/drawing/2014/main" id="{5AA55693-A271-5368-B732-A8C3D5F780B1}"/>
              </a:ext>
            </a:extLst>
          </p:cNvPr>
          <p:cNvPicPr>
            <a:picLocks noChangeAspect="1"/>
          </p:cNvPicPr>
          <p:nvPr/>
        </p:nvPicPr>
        <p:blipFill>
          <a:blip r:embed="rId8"/>
          <a:stretch>
            <a:fillRect/>
          </a:stretch>
        </p:blipFill>
        <p:spPr>
          <a:xfrm>
            <a:off x="6638769" y="1840854"/>
            <a:ext cx="4495800" cy="3176291"/>
          </a:xfrm>
          <a:prstGeom prst="rect">
            <a:avLst/>
          </a:prstGeom>
        </p:spPr>
      </p:pic>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1007-FC73-1199-777B-FB801489AA4B}"/>
              </a:ext>
            </a:extLst>
          </p:cNvPr>
          <p:cNvSpPr>
            <a:spLocks noGrp="1"/>
          </p:cNvSpPr>
          <p:nvPr>
            <p:ph type="title"/>
          </p:nvPr>
        </p:nvSpPr>
        <p:spPr>
          <a:xfrm>
            <a:off x="1077686" y="314902"/>
            <a:ext cx="9144000" cy="1143000"/>
          </a:xfrm>
        </p:spPr>
        <p:txBody>
          <a:bodyPr anchor="b">
            <a:normAutofit/>
          </a:bodyPr>
          <a:lstStyle/>
          <a:p>
            <a:r>
              <a:rPr lang="en-GB" sz="2800" b="1" dirty="0">
                <a:latin typeface="Times New Roman" panose="02020603050405020304" pitchFamily="18" charset="0"/>
                <a:cs typeface="Times New Roman" panose="02020603050405020304" pitchFamily="18" charset="0"/>
              </a:rPr>
              <a:t>Project Objectives </a:t>
            </a:r>
          </a:p>
        </p:txBody>
      </p:sp>
      <p:sp>
        <p:nvSpPr>
          <p:cNvPr id="5" name="Rectangle 1">
            <a:extLst>
              <a:ext uri="{FF2B5EF4-FFF2-40B4-BE49-F238E27FC236}">
                <a16:creationId xmlns:a16="http://schemas.microsoft.com/office/drawing/2014/main" id="{91AB14ED-C209-9ED1-E203-8CA531FFB02E}"/>
              </a:ext>
            </a:extLst>
          </p:cNvPr>
          <p:cNvSpPr>
            <a:spLocks noGrp="1" noChangeArrowheads="1"/>
          </p:cNvSpPr>
          <p:nvPr>
            <p:ph sz="half" idx="2"/>
          </p:nvPr>
        </p:nvSpPr>
        <p:spPr bwMode="auto">
          <a:xfrm>
            <a:off x="6096000" y="1220071"/>
            <a:ext cx="5159827" cy="4549358"/>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25000" lnSpcReduction="20000"/>
          </a:bodyPr>
          <a:lstStyle/>
          <a:p>
            <a:pPr algn="just">
              <a:lnSpc>
                <a:spcPct val="170000"/>
              </a:lnSpc>
            </a:pPr>
            <a:r>
              <a:rPr lang="en-GB" sz="4800" b="1" dirty="0">
                <a:latin typeface="Times New Roman" panose="02020603050405020304" pitchFamily="18" charset="0"/>
                <a:cs typeface="Times New Roman" panose="02020603050405020304" pitchFamily="18" charset="0"/>
              </a:rPr>
              <a:t>Identify </a:t>
            </a:r>
            <a:r>
              <a:rPr lang="en-GB" sz="4800" dirty="0">
                <a:latin typeface="Times New Roman" panose="02020603050405020304" pitchFamily="18" charset="0"/>
                <a:cs typeface="Times New Roman" panose="02020603050405020304" pitchFamily="18" charset="0"/>
              </a:rPr>
              <a:t>gaps in existing fitness and wellbeing platforms for women and develop a centralised web app focused on women’s needs, including women-only verification, safety filters, reviews, and event scheduling [7]. </a:t>
            </a:r>
          </a:p>
          <a:p>
            <a:pPr algn="just">
              <a:lnSpc>
                <a:spcPct val="170000"/>
              </a:lnSpc>
            </a:pPr>
            <a:r>
              <a:rPr lang="en-GB" sz="4800" dirty="0">
                <a:latin typeface="Times New Roman" panose="02020603050405020304" pitchFamily="18" charset="0"/>
                <a:cs typeface="Times New Roman" panose="02020603050405020304" pitchFamily="18" charset="0"/>
              </a:rPr>
              <a:t>Success will be </a:t>
            </a:r>
            <a:r>
              <a:rPr lang="en-GB" sz="4800" b="1" dirty="0">
                <a:latin typeface="Times New Roman" panose="02020603050405020304" pitchFamily="18" charset="0"/>
                <a:cs typeface="Times New Roman" panose="02020603050405020304" pitchFamily="18" charset="0"/>
              </a:rPr>
              <a:t>measured </a:t>
            </a:r>
            <a:r>
              <a:rPr lang="en-GB" sz="4800" dirty="0">
                <a:latin typeface="Times New Roman" panose="02020603050405020304" pitchFamily="18" charset="0"/>
                <a:cs typeface="Times New Roman" panose="02020603050405020304" pitchFamily="18" charset="0"/>
              </a:rPr>
              <a:t>by the implementation of core features, completion of usability testing, and feedback gathered during alpha and beta testing.</a:t>
            </a:r>
          </a:p>
          <a:p>
            <a:pPr algn="just">
              <a:lnSpc>
                <a:spcPct val="170000"/>
              </a:lnSpc>
            </a:pPr>
            <a:r>
              <a:rPr lang="en-GB" sz="4800" dirty="0">
                <a:latin typeface="Times New Roman" panose="02020603050405020304" pitchFamily="18" charset="0"/>
                <a:cs typeface="Times New Roman" panose="02020603050405020304" pitchFamily="18" charset="0"/>
              </a:rPr>
              <a:t>The objectives are </a:t>
            </a:r>
            <a:r>
              <a:rPr lang="en-GB" sz="4800" b="1" dirty="0">
                <a:latin typeface="Times New Roman" panose="02020603050405020304" pitchFamily="18" charset="0"/>
                <a:cs typeface="Times New Roman" panose="02020603050405020304" pitchFamily="18" charset="0"/>
              </a:rPr>
              <a:t>achievable</a:t>
            </a:r>
            <a:r>
              <a:rPr lang="en-GB" sz="4800" dirty="0">
                <a:latin typeface="Times New Roman" panose="02020603050405020304" pitchFamily="18" charset="0"/>
                <a:cs typeface="Times New Roman" panose="02020603050405020304" pitchFamily="18" charset="0"/>
              </a:rPr>
              <a:t> using available tools, simulated data, and an Agile development approach suitable for an undergraduate project.</a:t>
            </a:r>
          </a:p>
          <a:p>
            <a:pPr algn="just">
              <a:lnSpc>
                <a:spcPct val="170000"/>
              </a:lnSpc>
            </a:pPr>
            <a:r>
              <a:rPr lang="en-GB" sz="4800" dirty="0">
                <a:latin typeface="Times New Roman" panose="02020603050405020304" pitchFamily="18" charset="0"/>
                <a:cs typeface="Times New Roman" panose="02020603050405020304" pitchFamily="18" charset="0"/>
              </a:rPr>
              <a:t>The project </a:t>
            </a:r>
            <a:r>
              <a:rPr lang="en-GB" sz="4800" b="1" dirty="0">
                <a:latin typeface="Times New Roman" panose="02020603050405020304" pitchFamily="18" charset="0"/>
                <a:cs typeface="Times New Roman" panose="02020603050405020304" pitchFamily="18" charset="0"/>
              </a:rPr>
              <a:t>directly addresses </a:t>
            </a:r>
            <a:r>
              <a:rPr lang="en-GB" sz="4800" dirty="0">
                <a:latin typeface="Times New Roman" panose="02020603050405020304" pitchFamily="18" charset="0"/>
                <a:cs typeface="Times New Roman" panose="02020603050405020304" pitchFamily="18" charset="0"/>
              </a:rPr>
              <a:t>barriers women face in accessing safe, inclusive, and culturally sensitive fitness and wellbeing opportunities.</a:t>
            </a:r>
          </a:p>
          <a:p>
            <a:pPr algn="just">
              <a:lnSpc>
                <a:spcPct val="170000"/>
              </a:lnSpc>
            </a:pPr>
            <a:r>
              <a:rPr lang="en-GB" sz="4800" dirty="0">
                <a:latin typeface="Times New Roman" panose="02020603050405020304" pitchFamily="18" charset="0"/>
                <a:cs typeface="Times New Roman" panose="02020603050405020304" pitchFamily="18" charset="0"/>
              </a:rPr>
              <a:t>The system will be designed, developed, tested, and refined within the </a:t>
            </a:r>
            <a:r>
              <a:rPr lang="en-GB" sz="4800" b="1" dirty="0">
                <a:latin typeface="Times New Roman" panose="02020603050405020304" pitchFamily="18" charset="0"/>
                <a:cs typeface="Times New Roman" panose="02020603050405020304" pitchFamily="18" charset="0"/>
              </a:rPr>
              <a:t>project timeline</a:t>
            </a:r>
            <a:r>
              <a:rPr lang="en-GB" sz="4800" dirty="0">
                <a:latin typeface="Times New Roman" panose="02020603050405020304" pitchFamily="18" charset="0"/>
                <a:cs typeface="Times New Roman" panose="02020603050405020304" pitchFamily="18" charset="0"/>
              </a:rPr>
              <a:t>, with progress delivered through scheduled Agile sprints. </a:t>
            </a:r>
          </a:p>
          <a:p>
            <a:pPr marL="0" marR="0" lvl="0" indent="0" defTabSz="914400" rtl="0" eaLnBrk="0" fontAlgn="base" latinLnBrk="0" hangingPunct="0">
              <a:lnSpc>
                <a:spcPct val="170000"/>
              </a:lnSpc>
              <a:spcBef>
                <a:spcPct val="0"/>
              </a:spcBef>
              <a:spcAft>
                <a:spcPts val="600"/>
              </a:spcAft>
              <a:buClrTx/>
              <a:buSzTx/>
              <a:buNone/>
              <a:tabLst/>
            </a:pPr>
            <a:endParaRPr lang="en-US" altLang="en-US" dirty="0">
              <a:latin typeface="Times New Roman" panose="02020603050405020304" pitchFamily="18" charset="0"/>
              <a:cs typeface="Times New Roman" panose="02020603050405020304" pitchFamily="18" charset="0"/>
            </a:endParaRPr>
          </a:p>
        </p:txBody>
      </p:sp>
      <p:pic>
        <p:nvPicPr>
          <p:cNvPr id="4099" name="Picture 3">
            <a:extLst>
              <a:ext uri="{FF2B5EF4-FFF2-40B4-BE49-F238E27FC236}">
                <a16:creationId xmlns:a16="http://schemas.microsoft.com/office/drawing/2014/main" id="{B34408B1-379B-7D97-B336-A36799C0A3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169"/>
          <a:stretch>
            <a:fillRect/>
          </a:stretch>
        </p:blipFill>
        <p:spPr bwMode="auto">
          <a:xfrm>
            <a:off x="1186542" y="1953985"/>
            <a:ext cx="4321629" cy="29500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1079126-E8AA-C935-A7CC-5C2C7347B613}"/>
              </a:ext>
            </a:extLst>
          </p:cNvPr>
          <p:cNvSpPr txBox="1"/>
          <p:nvPr/>
        </p:nvSpPr>
        <p:spPr>
          <a:xfrm>
            <a:off x="1077686" y="5030765"/>
            <a:ext cx="4321629" cy="338554"/>
          </a:xfrm>
          <a:prstGeom prst="rect">
            <a:avLst/>
          </a:prstGeom>
          <a:noFill/>
        </p:spPr>
        <p:txBody>
          <a:bodyPr wrap="square" rtlCol="0">
            <a:spAutoFit/>
          </a:bodyPr>
          <a:lstStyle/>
          <a:p>
            <a:pPr algn="ctr"/>
            <a:r>
              <a:rPr lang="en-GB" sz="1600" dirty="0">
                <a:latin typeface="Times New Roman" panose="02020603050405020304" pitchFamily="18" charset="0"/>
                <a:cs typeface="Times New Roman" panose="02020603050405020304" pitchFamily="18" charset="0"/>
              </a:rPr>
              <a:t>Health Care and Fitness Bridging The Gab</a:t>
            </a:r>
          </a:p>
        </p:txBody>
      </p:sp>
    </p:spTree>
    <p:extLst>
      <p:ext uri="{BB962C8B-B14F-4D97-AF65-F5344CB8AC3E}">
        <p14:creationId xmlns:p14="http://schemas.microsoft.com/office/powerpoint/2010/main" val="141223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0" y="457200"/>
            <a:ext cx="9144000" cy="1143000"/>
          </a:xfrm>
        </p:spPr>
        <p:txBody>
          <a:bodyPr rtlCol="0" anchor="b">
            <a:normAutofit/>
          </a:bodyPr>
          <a:lstStyle/>
          <a:p>
            <a:pPr rtl="0"/>
            <a:r>
              <a:rPr lang="en-GB" sz="3200" b="1" dirty="0">
                <a:latin typeface="Times New Roman" panose="02020603050405020304" pitchFamily="18" charset="0"/>
                <a:cs typeface="Times New Roman" panose="02020603050405020304" pitchFamily="18" charset="0"/>
              </a:rPr>
              <a:t>Methodology</a:t>
            </a:r>
            <a:r>
              <a:rPr lang="en-GB" sz="3200" dirty="0"/>
              <a:t> </a:t>
            </a:r>
          </a:p>
        </p:txBody>
      </p:sp>
      <p:sp>
        <p:nvSpPr>
          <p:cNvPr id="5" name="Rectangle 2">
            <a:extLst>
              <a:ext uri="{FF2B5EF4-FFF2-40B4-BE49-F238E27FC236}">
                <a16:creationId xmlns:a16="http://schemas.microsoft.com/office/drawing/2014/main" id="{2DB227C8-9A31-AE08-983F-AF35C0A40C64}"/>
              </a:ext>
            </a:extLst>
          </p:cNvPr>
          <p:cNvSpPr>
            <a:spLocks noGrp="1" noChangeArrowheads="1"/>
          </p:cNvSpPr>
          <p:nvPr>
            <p:ph sz="half" idx="1"/>
          </p:nvPr>
        </p:nvSpPr>
        <p:spPr bwMode="auto">
          <a:xfrm>
            <a:off x="1524000" y="1714500"/>
            <a:ext cx="4495800" cy="446227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Uses the Agile development methodology to support flexibility and continuous improvement.</a:t>
            </a:r>
          </a:p>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Development is divided into short sprints, each delivering or improving specific features.</a:t>
            </a:r>
          </a:p>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Regular feedback from users and stakeholders is used to refine the system.</a:t>
            </a:r>
          </a:p>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Ensures the platform remains user-focused and adaptable.</a:t>
            </a:r>
          </a:p>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Allows quick identification and resolution of issues.</a:t>
            </a:r>
          </a:p>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Supports the goal of creating an inclusive, accessible, and reliable wellbeing platform for women.</a:t>
            </a:r>
          </a:p>
        </p:txBody>
      </p:sp>
      <p:pic>
        <p:nvPicPr>
          <p:cNvPr id="3" name="Picture 2" descr="A diagram of a process&#10;&#10;AI-generated content may be incorrect.">
            <a:extLst>
              <a:ext uri="{FF2B5EF4-FFF2-40B4-BE49-F238E27FC236}">
                <a16:creationId xmlns:a16="http://schemas.microsoft.com/office/drawing/2014/main" id="{15AACC37-4F29-8C30-CCBF-DDE051D58665}"/>
              </a:ext>
            </a:extLst>
          </p:cNvPr>
          <p:cNvPicPr>
            <a:picLocks noChangeAspect="1"/>
          </p:cNvPicPr>
          <p:nvPr/>
        </p:nvPicPr>
        <p:blipFill>
          <a:blip r:embed="rId3"/>
          <a:srcRect t="12333"/>
          <a:stretch>
            <a:fillRect/>
          </a:stretch>
        </p:blipFill>
        <p:spPr>
          <a:xfrm>
            <a:off x="6266073" y="1831258"/>
            <a:ext cx="5009067" cy="3195483"/>
          </a:xfrm>
          <a:prstGeom prst="rect">
            <a:avLst/>
          </a:prstGeom>
        </p:spPr>
      </p:pic>
    </p:spTree>
    <p:extLst>
      <p:ext uri="{BB962C8B-B14F-4D97-AF65-F5344CB8AC3E}">
        <p14:creationId xmlns:p14="http://schemas.microsoft.com/office/powerpoint/2010/main" val="339639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5E7DA-BA96-1FFB-21B1-8F8855722F6A}"/>
              </a:ext>
            </a:extLst>
          </p:cNvPr>
          <p:cNvSpPr>
            <a:spLocks noGrp="1"/>
          </p:cNvSpPr>
          <p:nvPr>
            <p:ph type="title"/>
          </p:nvPr>
        </p:nvSpPr>
        <p:spPr>
          <a:xfrm>
            <a:off x="1445342" y="238433"/>
            <a:ext cx="9717958" cy="1143000"/>
          </a:xfrm>
        </p:spPr>
        <p:txBody>
          <a:bodyPr anchor="b">
            <a:normAutofit/>
          </a:bodyPr>
          <a:lstStyle/>
          <a:p>
            <a:r>
              <a:rPr lang="en-GB" sz="2800" b="1" dirty="0">
                <a:latin typeface="Times New Roman" panose="02020603050405020304" pitchFamily="18" charset="0"/>
                <a:cs typeface="Times New Roman" panose="02020603050405020304" pitchFamily="18" charset="0"/>
              </a:rPr>
              <a:t>Design overview</a:t>
            </a:r>
          </a:p>
        </p:txBody>
      </p:sp>
      <p:pic>
        <p:nvPicPr>
          <p:cNvPr id="5" name="Picture 4">
            <a:extLst>
              <a:ext uri="{FF2B5EF4-FFF2-40B4-BE49-F238E27FC236}">
                <a16:creationId xmlns:a16="http://schemas.microsoft.com/office/drawing/2014/main" id="{48B6436F-60E9-3BBD-7285-656090FFBF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445342" y="1649950"/>
            <a:ext cx="3646878" cy="4144180"/>
          </a:xfrm>
          <a:prstGeom prst="rect">
            <a:avLst/>
          </a:prstGeom>
          <a:noFill/>
          <a:ln>
            <a:solidFill>
              <a:schemeClr val="tx1"/>
            </a:solidFill>
            <a:prstDash val="solid"/>
          </a:ln>
        </p:spPr>
      </p:pic>
      <p:sp>
        <p:nvSpPr>
          <p:cNvPr id="8" name="TextBox 7">
            <a:extLst>
              <a:ext uri="{FF2B5EF4-FFF2-40B4-BE49-F238E27FC236}">
                <a16:creationId xmlns:a16="http://schemas.microsoft.com/office/drawing/2014/main" id="{C6CB7140-0989-C72C-33BD-1A1C13694E8E}"/>
              </a:ext>
            </a:extLst>
          </p:cNvPr>
          <p:cNvSpPr txBox="1"/>
          <p:nvPr/>
        </p:nvSpPr>
        <p:spPr>
          <a:xfrm>
            <a:off x="6096000" y="700709"/>
            <a:ext cx="4978400" cy="5259388"/>
          </a:xfrm>
          <a:prstGeom prst="rect">
            <a:avLst/>
          </a:prstGeom>
          <a:noFill/>
        </p:spPr>
        <p:txBody>
          <a:bodyPr wrap="square">
            <a:spAutoFit/>
          </a:bodyPr>
          <a:lstStyle/>
          <a:p>
            <a:pPr algn="just">
              <a:lnSpc>
                <a:spcPct val="150000"/>
              </a:lnSpc>
            </a:pPr>
            <a:r>
              <a:rPr lang="en-GB" sz="2800" b="1" dirty="0">
                <a:solidFill>
                  <a:schemeClr val="accent1">
                    <a:lumMod val="75000"/>
                  </a:schemeClr>
                </a:solidFill>
                <a:latin typeface="Times New Roman" panose="02020603050405020304" pitchFamily="18" charset="0"/>
                <a:cs typeface="Times New Roman" panose="02020603050405020304" pitchFamily="18" charset="0"/>
              </a:rPr>
              <a:t>TOOLS AND TECHNOLOGY </a:t>
            </a:r>
          </a:p>
          <a:p>
            <a:pPr algn="just">
              <a:lnSpc>
                <a:spcPct val="150000"/>
              </a:lnSpc>
            </a:pP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The system follows a client–server approach, where users interact with the platform through a web interface built using HTML, CSS, and JavaScript. The backend is developed using Python and Flask to manage user actions, security, and data processing. All information is stored in a SQLite database, which is suitable for a prototype. The system is structured into separate components to make it easy to maintain and scale in the future.</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00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5B6C1-486E-7982-F99E-BBDD17B83BC3}"/>
              </a:ext>
            </a:extLst>
          </p:cNvPr>
          <p:cNvSpPr>
            <a:spLocks noGrp="1"/>
          </p:cNvSpPr>
          <p:nvPr>
            <p:ph type="title"/>
          </p:nvPr>
        </p:nvSpPr>
        <p:spPr>
          <a:xfrm>
            <a:off x="1258413" y="319862"/>
            <a:ext cx="7010400" cy="833284"/>
          </a:xfrm>
        </p:spPr>
        <p:txBody>
          <a:bodyPr>
            <a:normAutofit/>
          </a:bodyPr>
          <a:lstStyle/>
          <a:p>
            <a:r>
              <a:rPr lang="en-GB" sz="2800" b="1" dirty="0">
                <a:latin typeface="Times New Roman" panose="02020603050405020304" pitchFamily="18" charset="0"/>
                <a:cs typeface="Times New Roman" panose="02020603050405020304" pitchFamily="18" charset="0"/>
              </a:rPr>
              <a:t>Project Timeline</a:t>
            </a:r>
          </a:p>
        </p:txBody>
      </p:sp>
      <p:pic>
        <p:nvPicPr>
          <p:cNvPr id="6" name="Picture 5" descr="A graph with different colored rectangles&#10;&#10;AI-generated content may be incorrect.">
            <a:extLst>
              <a:ext uri="{FF2B5EF4-FFF2-40B4-BE49-F238E27FC236}">
                <a16:creationId xmlns:a16="http://schemas.microsoft.com/office/drawing/2014/main" id="{42D67069-4809-F44B-408D-8177E5EB7D98}"/>
              </a:ext>
            </a:extLst>
          </p:cNvPr>
          <p:cNvPicPr>
            <a:picLocks noChangeAspect="1"/>
          </p:cNvPicPr>
          <p:nvPr/>
        </p:nvPicPr>
        <p:blipFill>
          <a:blip r:embed="rId3"/>
          <a:stretch>
            <a:fillRect/>
          </a:stretch>
        </p:blipFill>
        <p:spPr>
          <a:xfrm>
            <a:off x="1091381" y="1495286"/>
            <a:ext cx="9950245" cy="4714700"/>
          </a:xfrm>
          <a:prstGeom prst="rect">
            <a:avLst/>
          </a:prstGeom>
        </p:spPr>
      </p:pic>
      <p:cxnSp>
        <p:nvCxnSpPr>
          <p:cNvPr id="16" name="Straight Arrow Connector 15">
            <a:extLst>
              <a:ext uri="{FF2B5EF4-FFF2-40B4-BE49-F238E27FC236}">
                <a16:creationId xmlns:a16="http://schemas.microsoft.com/office/drawing/2014/main" id="{70DD4A9B-A76B-7140-A5C3-20704C72C37A}"/>
              </a:ext>
            </a:extLst>
          </p:cNvPr>
          <p:cNvCxnSpPr/>
          <p:nvPr/>
        </p:nvCxnSpPr>
        <p:spPr>
          <a:xfrm>
            <a:off x="7403691" y="2772697"/>
            <a:ext cx="0" cy="560438"/>
          </a:xfrm>
          <a:prstGeom prst="straightConnector1">
            <a:avLst/>
          </a:prstGeom>
          <a:ln w="19050" cap="flat" cmpd="sng" algn="ctr">
            <a:solidFill>
              <a:srgbClr val="FF00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993361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585C7-466A-AA67-4CF7-B4B742AAC3A0}"/>
              </a:ext>
            </a:extLst>
          </p:cNvPr>
          <p:cNvSpPr>
            <a:spLocks noGrp="1"/>
          </p:cNvSpPr>
          <p:nvPr>
            <p:ph type="title"/>
          </p:nvPr>
        </p:nvSpPr>
        <p:spPr>
          <a:xfrm>
            <a:off x="1143000" y="457200"/>
            <a:ext cx="9144000" cy="1143000"/>
          </a:xfrm>
        </p:spPr>
        <p:txBody>
          <a:bodyPr>
            <a:normAutofit/>
          </a:bodyPr>
          <a:lstStyle/>
          <a:p>
            <a:r>
              <a:rPr lang="en-GB" sz="3200" b="1" dirty="0">
                <a:latin typeface="Times New Roman" panose="02020603050405020304" pitchFamily="18" charset="0"/>
                <a:cs typeface="Times New Roman" panose="02020603050405020304" pitchFamily="18" charset="0"/>
              </a:rPr>
              <a:t>Deliverables </a:t>
            </a:r>
          </a:p>
        </p:txBody>
      </p:sp>
      <p:sp>
        <p:nvSpPr>
          <p:cNvPr id="6" name="TextBox 5">
            <a:extLst>
              <a:ext uri="{FF2B5EF4-FFF2-40B4-BE49-F238E27FC236}">
                <a16:creationId xmlns:a16="http://schemas.microsoft.com/office/drawing/2014/main" id="{CD1231BA-0FD7-9289-166B-E72D4479F763}"/>
              </a:ext>
            </a:extLst>
          </p:cNvPr>
          <p:cNvSpPr txBox="1"/>
          <p:nvPr/>
        </p:nvSpPr>
        <p:spPr>
          <a:xfrm>
            <a:off x="1143000" y="1790700"/>
            <a:ext cx="9144000" cy="3782061"/>
          </a:xfrm>
          <a:prstGeom prst="rect">
            <a:avLst/>
          </a:prstGeom>
          <a:noFill/>
        </p:spPr>
        <p:txBody>
          <a:bodyPr wrap="square">
            <a:spAutoFit/>
          </a:bodyPr>
          <a:lstStyle/>
          <a:p>
            <a:pPr algn="just">
              <a:lnSpc>
                <a:spcPct val="150000"/>
              </a:lnSpc>
            </a:pPr>
            <a:r>
              <a:rPr lang="en-GB" dirty="0">
                <a:latin typeface="Times New Roman" panose="02020603050405020304" pitchFamily="18" charset="0"/>
                <a:cs typeface="Times New Roman" panose="02020603050405020304" pitchFamily="18" charset="0"/>
              </a:rPr>
              <a:t>The final deliverable of this project will be a web application that demonstrates the core features of the women’s wellbeing platform. This will be supported by a comprehensive project report that documents the design process, development stages, key decisions, and challenges encountered. The report will also include user insights, system evaluation results, and practical recommendations for future improvements, along with guidelines on how the prototype could be scaled into a fully deployed platform. </a:t>
            </a:r>
          </a:p>
          <a:p>
            <a:pPr algn="just">
              <a:lnSpc>
                <a:spcPct val="150000"/>
              </a:lnSpc>
            </a:pP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316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996F1-2C4C-5EA6-E99E-DCBFECF85407}"/>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561A6C48-DA99-FDCD-E0BA-2FA3E2A94DF9}"/>
              </a:ext>
            </a:extLst>
          </p:cNvPr>
          <p:cNvSpPr>
            <a:spLocks noGrp="1"/>
          </p:cNvSpPr>
          <p:nvPr>
            <p:ph sz="half" idx="1"/>
          </p:nvPr>
        </p:nvSpPr>
        <p:spPr>
          <a:xfrm>
            <a:off x="1523999" y="1720644"/>
            <a:ext cx="8917859" cy="4456127"/>
          </a:xfrm>
        </p:spPr>
        <p:txBody>
          <a:bodyPr/>
          <a:lstStyle/>
          <a:p>
            <a:pPr marL="45720" indent="0" algn="just">
              <a:lnSpc>
                <a:spcPct val="150000"/>
              </a:lnSpc>
              <a:buNone/>
            </a:pPr>
            <a:r>
              <a:rPr lang="en-GB" dirty="0">
                <a:latin typeface="Times New Roman" panose="02020603050405020304" pitchFamily="18" charset="0"/>
                <a:cs typeface="Times New Roman" panose="02020603050405020304" pitchFamily="18" charset="0"/>
              </a:rPr>
              <a:t>This project addresses the lack of safe, inclusive, and women-focused fitness and wellbeing platforms by proposing a centralised digital solution. Using an Agile development approach, the platform aims to improve accessibility, trust, and engagement by connecting women to verified, women-only fitness and wellbeing opportunities.</a:t>
            </a:r>
          </a:p>
        </p:txBody>
      </p:sp>
    </p:spTree>
    <p:extLst>
      <p:ext uri="{BB962C8B-B14F-4D97-AF65-F5344CB8AC3E}">
        <p14:creationId xmlns:p14="http://schemas.microsoft.com/office/powerpoint/2010/main" val="2453748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F1679-2B75-78D5-2479-7B54A816FE68}"/>
              </a:ext>
            </a:extLst>
          </p:cNvPr>
          <p:cNvSpPr>
            <a:spLocks noGrp="1"/>
          </p:cNvSpPr>
          <p:nvPr>
            <p:ph type="title"/>
          </p:nvPr>
        </p:nvSpPr>
        <p:spPr>
          <a:xfrm>
            <a:off x="1524000" y="254000"/>
            <a:ext cx="9144000" cy="1143000"/>
          </a:xfrm>
        </p:spPr>
        <p:txBody>
          <a:bodyPr/>
          <a:lstStyle/>
          <a:p>
            <a:r>
              <a:rPr lang="en-GB" dirty="0">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3DEB9E78-F873-8DEE-FCF5-7902E2140E09}"/>
              </a:ext>
            </a:extLst>
          </p:cNvPr>
          <p:cNvSpPr>
            <a:spLocks noGrp="1"/>
          </p:cNvSpPr>
          <p:nvPr>
            <p:ph sz="half" idx="1"/>
          </p:nvPr>
        </p:nvSpPr>
        <p:spPr>
          <a:xfrm>
            <a:off x="1524000" y="1511300"/>
            <a:ext cx="9566787" cy="4813300"/>
          </a:xfrm>
        </p:spPr>
        <p:txBody>
          <a:bodyPr>
            <a:noAutofit/>
          </a:bodyPr>
          <a:lstStyle/>
          <a:p>
            <a:pPr marL="45720" indent="0" algn="just">
              <a:buNone/>
            </a:pPr>
            <a:r>
              <a:rPr lang="en-GB" sz="1100" dirty="0">
                <a:latin typeface="Times New Roman" panose="02020603050405020304" pitchFamily="18" charset="0"/>
                <a:cs typeface="Times New Roman" panose="02020603050405020304" pitchFamily="18" charset="0"/>
              </a:rPr>
              <a:t>[1] World Economic Forum and McKinsey Health Institute, </a:t>
            </a:r>
            <a:r>
              <a:rPr lang="en-GB" sz="1100" i="1" dirty="0">
                <a:latin typeface="Times New Roman" panose="02020603050405020304" pitchFamily="18" charset="0"/>
                <a:cs typeface="Times New Roman" panose="02020603050405020304" pitchFamily="18" charset="0"/>
              </a:rPr>
              <a:t>Closing the Women’s Health Gap: A $1 Trillion Opportunity to Improve Lives and Economies</a:t>
            </a:r>
            <a:r>
              <a:rPr lang="en-GB" sz="1100" dirty="0">
                <a:latin typeface="Times New Roman" panose="02020603050405020304" pitchFamily="18" charset="0"/>
                <a:cs typeface="Times New Roman" panose="02020603050405020304" pitchFamily="18" charset="0"/>
              </a:rPr>
              <a:t>, 2024.</a:t>
            </a:r>
          </a:p>
          <a:p>
            <a:pPr marL="45720" indent="0" algn="just">
              <a:buNone/>
            </a:pPr>
            <a:r>
              <a:rPr lang="en-GB" sz="1100" dirty="0">
                <a:latin typeface="Times New Roman" panose="02020603050405020304" pitchFamily="18" charset="0"/>
                <a:cs typeface="Times New Roman" panose="02020603050405020304" pitchFamily="18" charset="0"/>
              </a:rPr>
              <a:t>[2] Sport England, </a:t>
            </a:r>
            <a:r>
              <a:rPr lang="en-GB" sz="1100" i="1" dirty="0">
                <a:latin typeface="Times New Roman" panose="02020603050405020304" pitchFamily="18" charset="0"/>
                <a:cs typeface="Times New Roman" panose="02020603050405020304" pitchFamily="18" charset="0"/>
              </a:rPr>
              <a:t>Active Lives Survey 2023: Adult Report</a:t>
            </a:r>
            <a:r>
              <a:rPr lang="en-GB" sz="1100" dirty="0">
                <a:latin typeface="Times New Roman" panose="02020603050405020304" pitchFamily="18" charset="0"/>
                <a:cs typeface="Times New Roman" panose="02020603050405020304" pitchFamily="18" charset="0"/>
              </a:rPr>
              <a:t>, 2023.</a:t>
            </a:r>
          </a:p>
          <a:p>
            <a:pPr marL="45720" indent="0" algn="just">
              <a:buNone/>
            </a:pPr>
            <a:r>
              <a:rPr lang="en-GB" sz="1100" dirty="0">
                <a:latin typeface="Times New Roman" panose="02020603050405020304" pitchFamily="18" charset="0"/>
                <a:cs typeface="Times New Roman" panose="02020603050405020304" pitchFamily="18" charset="0"/>
              </a:rPr>
              <a:t>[3] Everest Group, </a:t>
            </a:r>
            <a:r>
              <a:rPr lang="en-GB" sz="1100" i="1" dirty="0">
                <a:latin typeface="Times New Roman" panose="02020603050405020304" pitchFamily="18" charset="0"/>
                <a:cs typeface="Times New Roman" panose="02020603050405020304" pitchFamily="18" charset="0"/>
              </a:rPr>
              <a:t>Digital Technologies Shaping the Future of Women’s Health</a:t>
            </a:r>
            <a:r>
              <a:rPr lang="en-GB" sz="1100" dirty="0">
                <a:latin typeface="Times New Roman" panose="02020603050405020304" pitchFamily="18" charset="0"/>
                <a:cs typeface="Times New Roman" panose="02020603050405020304" pitchFamily="18" charset="0"/>
              </a:rPr>
              <a:t>, 2024.</a:t>
            </a:r>
          </a:p>
          <a:p>
            <a:pPr marL="45720" indent="0" algn="just">
              <a:buNone/>
            </a:pPr>
            <a:r>
              <a:rPr lang="en-GB" sz="1100" dirty="0">
                <a:latin typeface="Times New Roman" panose="02020603050405020304" pitchFamily="18" charset="0"/>
                <a:cs typeface="Times New Roman" panose="02020603050405020304" pitchFamily="18" charset="0"/>
              </a:rPr>
              <a:t>[4] NHS Digital, </a:t>
            </a:r>
            <a:r>
              <a:rPr lang="en-GB" sz="1100" i="1" dirty="0">
                <a:latin typeface="Times New Roman" panose="02020603050405020304" pitchFamily="18" charset="0"/>
                <a:cs typeface="Times New Roman" panose="02020603050405020304" pitchFamily="18" charset="0"/>
              </a:rPr>
              <a:t>Physical Health Checks for People with Severe Mental Illness Directions 2020: Direction Specification</a:t>
            </a:r>
            <a:r>
              <a:rPr lang="en-GB" sz="1100" dirty="0">
                <a:latin typeface="Times New Roman" panose="02020603050405020304" pitchFamily="18" charset="0"/>
                <a:cs typeface="Times New Roman" panose="02020603050405020304" pitchFamily="18" charset="0"/>
              </a:rPr>
              <a:t>, NHS Digital, 2020. [Online]. Available: https://digital.nhs.uk/.../direction-specification. [Accessed: 26 Jan. 2026]. </a:t>
            </a:r>
          </a:p>
          <a:p>
            <a:pPr marL="45720" indent="0" algn="just">
              <a:buNone/>
            </a:pPr>
            <a:r>
              <a:rPr lang="en-GB" sz="1100" dirty="0">
                <a:latin typeface="Times New Roman" panose="02020603050405020304" pitchFamily="18" charset="0"/>
                <a:cs typeface="Times New Roman" panose="02020603050405020304" pitchFamily="18" charset="0"/>
              </a:rPr>
              <a:t>[5]. M. N. Wanjau, H. Möller, F. Haigh, A. Milat, R. Hayek, P. Lucas and J. L. Veerman, “Physical Activity and Depression and Anxiety Disorders: A Systematic Review of Reviews and Assessment of Causality,” </a:t>
            </a:r>
            <a:r>
              <a:rPr lang="en-GB" sz="1100" i="1" dirty="0">
                <a:latin typeface="Times New Roman" panose="02020603050405020304" pitchFamily="18" charset="0"/>
                <a:cs typeface="Times New Roman" panose="02020603050405020304" pitchFamily="18" charset="0"/>
              </a:rPr>
              <a:t>AJPM Focus</a:t>
            </a:r>
            <a:r>
              <a:rPr lang="en-GB" sz="1100" dirty="0">
                <a:latin typeface="Times New Roman" panose="02020603050405020304" pitchFamily="18" charset="0"/>
                <a:cs typeface="Times New Roman" panose="02020603050405020304" pitchFamily="18" charset="0"/>
              </a:rPr>
              <a:t>, vol. 2, no. 2, p. 100074, 2023. [Online]. Available: </a:t>
            </a:r>
            <a:r>
              <a:rPr lang="en-GB" sz="1100" dirty="0">
                <a:latin typeface="Times New Roman" panose="02020603050405020304" pitchFamily="18" charset="0"/>
                <a:cs typeface="Times New Roman" panose="02020603050405020304" pitchFamily="18" charset="0"/>
                <a:hlinkClick r:id="rId3"/>
              </a:rPr>
              <a:t>https://www.sciencedirect.com/science/article/pii/S2773065423000111</a:t>
            </a:r>
            <a:r>
              <a:rPr lang="en-GB" sz="1100" dirty="0">
                <a:latin typeface="Times New Roman" panose="02020603050405020304" pitchFamily="18" charset="0"/>
                <a:cs typeface="Times New Roman" panose="02020603050405020304" pitchFamily="18" charset="0"/>
              </a:rPr>
              <a:t>. [Accessed: 26 Jan. 2026].</a:t>
            </a:r>
          </a:p>
          <a:p>
            <a:pPr marL="45720" indent="0" algn="just">
              <a:buNone/>
            </a:pPr>
            <a:r>
              <a:rPr lang="en-GB" sz="1100" dirty="0">
                <a:latin typeface="Times New Roman" panose="02020603050405020304" pitchFamily="18" charset="0"/>
                <a:cs typeface="Times New Roman" panose="02020603050405020304" pitchFamily="18" charset="0"/>
              </a:rPr>
              <a:t>[6] Sport England, </a:t>
            </a:r>
            <a:r>
              <a:rPr lang="en-GB" sz="1100" i="1" dirty="0">
                <a:latin typeface="Times New Roman" panose="02020603050405020304" pitchFamily="18" charset="0"/>
                <a:cs typeface="Times New Roman" panose="02020603050405020304" pitchFamily="18" charset="0"/>
              </a:rPr>
              <a:t>Social value and return on investment of sport and physical activity</a:t>
            </a:r>
            <a:r>
              <a:rPr lang="en-GB" sz="1100" dirty="0">
                <a:latin typeface="Times New Roman" panose="02020603050405020304" pitchFamily="18" charset="0"/>
                <a:cs typeface="Times New Roman" panose="02020603050405020304" pitchFamily="18" charset="0"/>
              </a:rPr>
              <a:t>, Sport England, 2025. [Online]. Available: </a:t>
            </a:r>
            <a:r>
              <a:rPr lang="en-GB" sz="1100" dirty="0">
                <a:latin typeface="Times New Roman" panose="02020603050405020304" pitchFamily="18" charset="0"/>
                <a:cs typeface="Times New Roman" panose="02020603050405020304" pitchFamily="18" charset="0"/>
                <a:hlinkClick r:id="rId4"/>
              </a:rPr>
              <a:t>https://www.sportengland.org/research-and-data/research/social-value-and-return-investment-sport-and-physical-activity</a:t>
            </a:r>
            <a:r>
              <a:rPr lang="en-GB" sz="1100" dirty="0">
                <a:latin typeface="Times New Roman" panose="02020603050405020304" pitchFamily="18" charset="0"/>
                <a:cs typeface="Times New Roman" panose="02020603050405020304" pitchFamily="18" charset="0"/>
              </a:rPr>
              <a:t>. [Accessed: 26 Jan. 2026].</a:t>
            </a:r>
          </a:p>
          <a:p>
            <a:pPr marL="45720" indent="0" algn="just">
              <a:buNone/>
            </a:pPr>
            <a:r>
              <a:rPr lang="en-GB" sz="1100" dirty="0">
                <a:latin typeface="Times New Roman" panose="02020603050405020304" pitchFamily="18" charset="0"/>
                <a:cs typeface="Times New Roman" panose="02020603050405020304" pitchFamily="18" charset="0"/>
              </a:rPr>
              <a:t>[7] J. Brown and E. Richards, “Digital fitness apps and gendered wellbeing,” </a:t>
            </a:r>
            <a:r>
              <a:rPr lang="en-GB" sz="1100" i="1" dirty="0">
                <a:latin typeface="Times New Roman" panose="02020603050405020304" pitchFamily="18" charset="0"/>
                <a:cs typeface="Times New Roman" panose="02020603050405020304" pitchFamily="18" charset="0"/>
              </a:rPr>
              <a:t>Journal of Health and Digital Society</a:t>
            </a:r>
            <a:r>
              <a:rPr lang="en-GB" sz="1100" dirty="0">
                <a:latin typeface="Times New Roman" panose="02020603050405020304" pitchFamily="18" charset="0"/>
                <a:cs typeface="Times New Roman" panose="02020603050405020304" pitchFamily="18" charset="0"/>
              </a:rPr>
              <a:t>, vol. 8, no. 2, pp. 45–59, 2022.</a:t>
            </a:r>
          </a:p>
          <a:p>
            <a:pPr marL="45720" indent="0" algn="just">
              <a:lnSpc>
                <a:spcPct val="150000"/>
              </a:lnSpc>
              <a:buNone/>
            </a:pPr>
            <a:r>
              <a:rPr lang="en-US" altLang="en-US" sz="1400" dirty="0">
                <a:solidFill>
                  <a:schemeClr val="tx2"/>
                </a:solidFill>
                <a:latin typeface="Times New Roman" panose="02020603050405020304" pitchFamily="18" charset="0"/>
                <a:cs typeface="Times New Roman" panose="02020603050405020304" pitchFamily="18" charset="0"/>
              </a:rPr>
              <a:t>[8]  </a:t>
            </a:r>
            <a:r>
              <a:rPr lang="en-US" altLang="en-US" sz="1400" dirty="0">
                <a:solidFill>
                  <a:schemeClr val="tx2"/>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https://www.gov.uk</a:t>
            </a:r>
            <a:endParaRPr lang="en-US" altLang="en-US" sz="1400" dirty="0">
              <a:solidFill>
                <a:schemeClr val="tx2"/>
              </a:solidFill>
              <a:latin typeface="Times New Roman" panose="02020603050405020304" pitchFamily="18" charset="0"/>
              <a:cs typeface="Times New Roman" panose="02020603050405020304" pitchFamily="18" charset="0"/>
            </a:endParaRPr>
          </a:p>
          <a:p>
            <a:pPr marL="0" lvl="0" indent="0" algn="just" eaLnBrk="0" fontAlgn="base" hangingPunct="0">
              <a:lnSpc>
                <a:spcPct val="150000"/>
              </a:lnSpc>
              <a:spcBef>
                <a:spcPct val="0"/>
              </a:spcBef>
              <a:spcAft>
                <a:spcPct val="0"/>
              </a:spcAft>
              <a:buClrTx/>
              <a:buSzTx/>
              <a:buNone/>
            </a:pPr>
            <a:r>
              <a:rPr lang="en-US" altLang="en-US" sz="1400" dirty="0">
                <a:solidFill>
                  <a:schemeClr val="tx2"/>
                </a:solidFill>
                <a:latin typeface="Times New Roman" panose="02020603050405020304" pitchFamily="18" charset="0"/>
                <a:cs typeface="Times New Roman" panose="02020603050405020304" pitchFamily="18" charset="0"/>
              </a:rPr>
              <a:t> [9]  </a:t>
            </a:r>
            <a:r>
              <a:rPr lang="en-US" altLang="en-US" sz="1400" dirty="0">
                <a:solidFill>
                  <a:schemeClr val="tx2"/>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https://www.jmir.org</a:t>
            </a:r>
            <a:endParaRPr lang="en-US" altLang="en-US" sz="1400" dirty="0">
              <a:solidFill>
                <a:schemeClr val="tx2"/>
              </a:solidFill>
              <a:latin typeface="Times New Roman" panose="02020603050405020304" pitchFamily="18" charset="0"/>
              <a:cs typeface="Times New Roman" panose="02020603050405020304" pitchFamily="18" charset="0"/>
            </a:endParaRPr>
          </a:p>
          <a:p>
            <a:pPr marL="0" lvl="0" indent="0" algn="just" eaLnBrk="0" fontAlgn="base" hangingPunct="0">
              <a:lnSpc>
                <a:spcPct val="150000"/>
              </a:lnSpc>
              <a:spcBef>
                <a:spcPct val="0"/>
              </a:spcBef>
              <a:spcAft>
                <a:spcPct val="0"/>
              </a:spcAft>
              <a:buClrTx/>
              <a:buSzTx/>
              <a:buNone/>
            </a:pPr>
            <a:r>
              <a:rPr lang="en-US" altLang="en-US" sz="1400" dirty="0">
                <a:solidFill>
                  <a:schemeClr val="tx2"/>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[10]  https://www.sciencedirect.com</a:t>
            </a:r>
            <a:endParaRPr lang="en-US" altLang="en-US" sz="1400" dirty="0">
              <a:solidFill>
                <a:schemeClr val="tx2"/>
              </a:solidFill>
              <a:latin typeface="Times New Roman" panose="02020603050405020304" pitchFamily="18" charset="0"/>
              <a:cs typeface="Times New Roman" panose="02020603050405020304" pitchFamily="18" charset="0"/>
            </a:endParaRPr>
          </a:p>
          <a:p>
            <a:pPr marL="0" lvl="0" indent="0" algn="just" eaLnBrk="0" fontAlgn="base" hangingPunct="0">
              <a:lnSpc>
                <a:spcPct val="150000"/>
              </a:lnSpc>
              <a:spcBef>
                <a:spcPct val="0"/>
              </a:spcBef>
              <a:spcAft>
                <a:spcPct val="0"/>
              </a:spcAft>
              <a:buClrTx/>
              <a:buSzTx/>
              <a:buNone/>
            </a:pPr>
            <a:r>
              <a:rPr lang="en-US" altLang="en-US" sz="1400" dirty="0">
                <a:solidFill>
                  <a:schemeClr val="tx2"/>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[11] </a:t>
            </a:r>
            <a:r>
              <a:rPr lang="en-US" altLang="en-US" sz="1400" dirty="0">
                <a:solidFill>
                  <a:schemeClr val="tx2"/>
                </a:solidFill>
                <a:latin typeface="Times New Roman" panose="02020603050405020304" pitchFamily="18" charset="0"/>
                <a:cs typeface="Times New Roman" panose="02020603050405020304" pitchFamily="18" charset="0"/>
              </a:rPr>
              <a:t> </a:t>
            </a:r>
            <a:r>
              <a:rPr lang="en-US" altLang="en-US" sz="1400" dirty="0">
                <a:solidFill>
                  <a:schemeClr val="tx2"/>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https://www.researchgate.net</a:t>
            </a:r>
            <a:r>
              <a:rPr lang="en-US" altLang="en-US" sz="1400" dirty="0">
                <a:solidFill>
                  <a:schemeClr val="tx2"/>
                </a:solidFill>
                <a:latin typeface="Times New Roman" panose="02020603050405020304" pitchFamily="18" charset="0"/>
                <a:cs typeface="Times New Roman" panose="02020603050405020304" pitchFamily="18" charset="0"/>
              </a:rPr>
              <a:t> </a:t>
            </a:r>
          </a:p>
          <a:p>
            <a:pPr marL="0" lvl="0" indent="0" eaLnBrk="0" fontAlgn="base" hangingPunct="0">
              <a:lnSpc>
                <a:spcPct val="150000"/>
              </a:lnSpc>
              <a:spcBef>
                <a:spcPct val="0"/>
              </a:spcBef>
              <a:spcAft>
                <a:spcPct val="0"/>
              </a:spcAft>
              <a:buClrTx/>
              <a:buSzTx/>
              <a:buNone/>
            </a:pPr>
            <a:br>
              <a:rPr lang="en-US" altLang="en-US" sz="1400" dirty="0">
                <a:solidFill>
                  <a:schemeClr val="tx2"/>
                </a:solidFill>
                <a:latin typeface="Arial" panose="020B0604020202020204" pitchFamily="34" charset="0"/>
              </a:rPr>
            </a:br>
            <a:br>
              <a:rPr lang="en-US" altLang="en-US" sz="1400" dirty="0">
                <a:latin typeface="Arial" panose="020B0604020202020204" pitchFamily="34" charset="0"/>
              </a:rPr>
            </a:br>
            <a:endParaRPr lang="en-GB" sz="1400" dirty="0">
              <a:latin typeface="Times New Roman" panose="02020603050405020304" pitchFamily="18" charset="0"/>
              <a:cs typeface="Times New Roman" panose="02020603050405020304" pitchFamily="18" charset="0"/>
            </a:endParaRPr>
          </a:p>
          <a:p>
            <a:pPr marL="45720" indent="0">
              <a:buNone/>
            </a:pPr>
            <a:endParaRPr lang="en-GB" sz="1400" dirty="0">
              <a:latin typeface="Times New Roman" panose="02020603050405020304" pitchFamily="18" charset="0"/>
              <a:cs typeface="Times New Roman" panose="02020603050405020304" pitchFamily="18" charset="0"/>
            </a:endParaRPr>
          </a:p>
          <a:p>
            <a:pPr marL="45720" indent="0">
              <a:buNone/>
            </a:pPr>
            <a:endParaRPr lang="en-GB" sz="1400" dirty="0">
              <a:latin typeface="Times New Roman" panose="02020603050405020304" pitchFamily="18" charset="0"/>
              <a:cs typeface="Times New Roman" panose="02020603050405020304" pitchFamily="18" charset="0"/>
            </a:endParaRPr>
          </a:p>
          <a:p>
            <a:pPr marL="45720" indent="0">
              <a:buNone/>
            </a:pP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9875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ealth Fitness 16x9">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3278_TF02922391.potx" id="{FAC2315A-96C2-4164-890A-21E790F3E434}" vid="{36B40ED7-CA3D-4A0A-8054-2E3C7941079C}"/>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23806</TotalTime>
  <Words>1905</Words>
  <Application>Microsoft Office PowerPoint</Application>
  <PresentationFormat>Widescreen</PresentationFormat>
  <Paragraphs>114</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Health Fitness 16x9</vt:lpstr>
      <vt:lpstr>Women’s Wellbeing and Fitness Community Platform</vt:lpstr>
      <vt:lpstr>PowerPoint Presentation</vt:lpstr>
      <vt:lpstr>Introduction </vt:lpstr>
      <vt:lpstr>Background </vt:lpstr>
      <vt:lpstr>LITERATURE REVIEW</vt:lpstr>
      <vt:lpstr>Problem statement</vt:lpstr>
      <vt:lpstr>Project Aim</vt:lpstr>
      <vt:lpstr>Project Objectives </vt:lpstr>
      <vt:lpstr>Methodology </vt:lpstr>
      <vt:lpstr>Design overview</vt:lpstr>
      <vt:lpstr>Project Timeline</vt:lpstr>
      <vt:lpstr>Deliverables </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Sahyra Khan (2237641)</dc:creator>
  <cp:lastModifiedBy>Sahyra Khan (2237641)</cp:lastModifiedBy>
  <cp:revision>13</cp:revision>
  <dcterms:created xsi:type="dcterms:W3CDTF">2026-01-07T23:23:07Z</dcterms:created>
  <dcterms:modified xsi:type="dcterms:W3CDTF">2026-02-02T12:55:31Z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