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1.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72" r:id="rId1"/>
  </p:sldMasterIdLst>
  <p:notesMasterIdLst>
    <p:notesMasterId r:id="rId57"/>
  </p:notesMasterIdLst>
  <p:handoutMasterIdLst>
    <p:handoutMasterId r:id="rId58"/>
  </p:handoutMasterIdLst>
  <p:sldIdLst>
    <p:sldId id="375" r:id="rId2"/>
    <p:sldId id="376" r:id="rId3"/>
    <p:sldId id="377" r:id="rId4"/>
    <p:sldId id="378" r:id="rId5"/>
    <p:sldId id="379" r:id="rId6"/>
    <p:sldId id="380" r:id="rId7"/>
    <p:sldId id="381" r:id="rId8"/>
    <p:sldId id="382" r:id="rId9"/>
    <p:sldId id="383" r:id="rId10"/>
    <p:sldId id="384" r:id="rId11"/>
    <p:sldId id="385" r:id="rId12"/>
    <p:sldId id="386" r:id="rId13"/>
    <p:sldId id="387" r:id="rId14"/>
    <p:sldId id="388" r:id="rId15"/>
    <p:sldId id="389" r:id="rId16"/>
    <p:sldId id="390" r:id="rId17"/>
    <p:sldId id="391" r:id="rId18"/>
    <p:sldId id="392" r:id="rId19"/>
    <p:sldId id="393" r:id="rId20"/>
    <p:sldId id="394" r:id="rId21"/>
    <p:sldId id="396" r:id="rId22"/>
    <p:sldId id="397" r:id="rId23"/>
    <p:sldId id="398" r:id="rId24"/>
    <p:sldId id="399" r:id="rId25"/>
    <p:sldId id="400" r:id="rId26"/>
    <p:sldId id="404" r:id="rId27"/>
    <p:sldId id="405" r:id="rId28"/>
    <p:sldId id="269" r:id="rId29"/>
    <p:sldId id="406" r:id="rId30"/>
    <p:sldId id="407" r:id="rId31"/>
    <p:sldId id="408" r:id="rId32"/>
    <p:sldId id="361" r:id="rId33"/>
    <p:sldId id="368" r:id="rId34"/>
    <p:sldId id="345" r:id="rId35"/>
    <p:sldId id="352" r:id="rId36"/>
    <p:sldId id="364" r:id="rId37"/>
    <p:sldId id="365" r:id="rId38"/>
    <p:sldId id="369" r:id="rId39"/>
    <p:sldId id="354" r:id="rId40"/>
    <p:sldId id="370" r:id="rId41"/>
    <p:sldId id="351" r:id="rId42"/>
    <p:sldId id="291" r:id="rId43"/>
    <p:sldId id="318" r:id="rId44"/>
    <p:sldId id="325" r:id="rId45"/>
    <p:sldId id="320" r:id="rId46"/>
    <p:sldId id="321" r:id="rId47"/>
    <p:sldId id="299" r:id="rId48"/>
    <p:sldId id="355" r:id="rId49"/>
    <p:sldId id="371" r:id="rId50"/>
    <p:sldId id="372" r:id="rId51"/>
    <p:sldId id="373" r:id="rId52"/>
    <p:sldId id="374" r:id="rId53"/>
    <p:sldId id="349" r:id="rId54"/>
    <p:sldId id="348" r:id="rId55"/>
    <p:sldId id="367" r:id="rId56"/>
  </p:sldIdLst>
  <p:sldSz cx="9144000" cy="6858000" type="screen4x3"/>
  <p:notesSz cx="7099300" cy="10234613"/>
  <p:defaultTextStyle>
    <a:defPPr>
      <a:defRPr lang="en-GB"/>
    </a:defPPr>
    <a:lvl1pPr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6DBF6"/>
    <a:srgbClr val="E824DA"/>
    <a:srgbClr val="F6EB16"/>
    <a:srgbClr val="E12BD8"/>
    <a:srgbClr val="4545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88" autoAdjust="0"/>
    <p:restoredTop sz="70063" autoAdjust="0"/>
  </p:normalViewPr>
  <p:slideViewPr>
    <p:cSldViewPr snapToObjects="1">
      <p:cViewPr varScale="1">
        <p:scale>
          <a:sx n="44" d="100"/>
          <a:sy n="44" d="100"/>
        </p:scale>
        <p:origin x="1524" y="18"/>
      </p:cViewPr>
      <p:guideLst>
        <p:guide orient="horz" pos="2160"/>
        <p:guide pos="2880"/>
      </p:guideLst>
    </p:cSldViewPr>
  </p:slideViewPr>
  <p:notesTextViewPr>
    <p:cViewPr>
      <p:scale>
        <a:sx n="100" d="100"/>
        <a:sy n="100" d="100"/>
      </p:scale>
      <p:origin x="0" y="0"/>
    </p:cViewPr>
  </p:notesTextViewPr>
  <p:sorterViewPr>
    <p:cViewPr>
      <p:scale>
        <a:sx n="200" d="100"/>
        <a:sy n="200" d="100"/>
      </p:scale>
      <p:origin x="0" y="0"/>
    </p:cViewPr>
  </p:sorterViewPr>
  <p:notesViewPr>
    <p:cSldViewPr snapToObject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EA612E-4AE9-4267-B67E-19E0C8697D22}"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846736C2-1E58-42C7-AF6F-0C33C8E48E32}">
      <dgm:prSet phldrT="[Text]"/>
      <dgm:spPr/>
      <dgm:t>
        <a:bodyPr/>
        <a:lstStyle/>
        <a:p>
          <a:r>
            <a:rPr lang="en-US" dirty="0"/>
            <a:t>1</a:t>
          </a:r>
        </a:p>
      </dgm:t>
    </dgm:pt>
    <dgm:pt modelId="{86567CFB-8AE1-47A2-BD72-1EB6634E96B2}" type="parTrans" cxnId="{0A0AD308-9DCA-4CDD-A474-631DCE66F289}">
      <dgm:prSet/>
      <dgm:spPr/>
      <dgm:t>
        <a:bodyPr/>
        <a:lstStyle/>
        <a:p>
          <a:endParaRPr lang="en-US"/>
        </a:p>
      </dgm:t>
    </dgm:pt>
    <dgm:pt modelId="{F47650D2-C4F4-40C6-95FA-6F24CA5438E7}" type="sibTrans" cxnId="{0A0AD308-9DCA-4CDD-A474-631DCE66F289}">
      <dgm:prSet/>
      <dgm:spPr/>
      <dgm:t>
        <a:bodyPr/>
        <a:lstStyle/>
        <a:p>
          <a:endParaRPr lang="en-US"/>
        </a:p>
      </dgm:t>
    </dgm:pt>
    <dgm:pt modelId="{C68F6B69-78C6-4C22-9E05-A06624A553C2}">
      <dgm:prSet phldrT="[Text]"/>
      <dgm:spPr/>
      <dgm:t>
        <a:bodyPr/>
        <a:lstStyle/>
        <a:p>
          <a:r>
            <a:rPr lang="en-US" dirty="0"/>
            <a:t>Plan</a:t>
          </a:r>
        </a:p>
      </dgm:t>
    </dgm:pt>
    <dgm:pt modelId="{905C15FB-F770-463F-B8A9-5C15172E1F92}" type="parTrans" cxnId="{0159BCE7-271D-40ED-8829-C3C27C50041F}">
      <dgm:prSet/>
      <dgm:spPr/>
      <dgm:t>
        <a:bodyPr/>
        <a:lstStyle/>
        <a:p>
          <a:endParaRPr lang="en-US"/>
        </a:p>
      </dgm:t>
    </dgm:pt>
    <dgm:pt modelId="{630E35CA-066F-45D8-8D33-D56D10E41790}" type="sibTrans" cxnId="{0159BCE7-271D-40ED-8829-C3C27C50041F}">
      <dgm:prSet/>
      <dgm:spPr/>
      <dgm:t>
        <a:bodyPr/>
        <a:lstStyle/>
        <a:p>
          <a:endParaRPr lang="en-US"/>
        </a:p>
      </dgm:t>
    </dgm:pt>
    <dgm:pt modelId="{F06B85A8-6A60-4F28-8ACD-553A7C4EA1CD}">
      <dgm:prSet phldrT="[Text]"/>
      <dgm:spPr/>
      <dgm:t>
        <a:bodyPr/>
        <a:lstStyle/>
        <a:p>
          <a:r>
            <a:rPr lang="en-US" dirty="0"/>
            <a:t>3</a:t>
          </a:r>
        </a:p>
      </dgm:t>
    </dgm:pt>
    <dgm:pt modelId="{953B9CF0-0FA0-452F-B493-EA7052E06A14}" type="parTrans" cxnId="{D59749B1-1A8F-4F82-B2E2-71823D0C8A00}">
      <dgm:prSet/>
      <dgm:spPr/>
      <dgm:t>
        <a:bodyPr/>
        <a:lstStyle/>
        <a:p>
          <a:endParaRPr lang="en-US"/>
        </a:p>
      </dgm:t>
    </dgm:pt>
    <dgm:pt modelId="{BCE50E3B-D839-4D6E-A49A-AEEB02A3CC45}" type="sibTrans" cxnId="{D59749B1-1A8F-4F82-B2E2-71823D0C8A00}">
      <dgm:prSet/>
      <dgm:spPr/>
      <dgm:t>
        <a:bodyPr/>
        <a:lstStyle/>
        <a:p>
          <a:endParaRPr lang="en-US"/>
        </a:p>
      </dgm:t>
    </dgm:pt>
    <dgm:pt modelId="{628896EA-1312-4858-9C08-D8869019418F}">
      <dgm:prSet phldrT="[Text]"/>
      <dgm:spPr/>
      <dgm:t>
        <a:bodyPr/>
        <a:lstStyle/>
        <a:p>
          <a:r>
            <a:rPr lang="en-US" dirty="0"/>
            <a:t>Revise</a:t>
          </a:r>
        </a:p>
      </dgm:t>
    </dgm:pt>
    <dgm:pt modelId="{9F423C1B-397A-4C7F-BFA9-730AD5F765C1}" type="parTrans" cxnId="{5EA56B4E-20C8-43D1-99F8-C9993A6CFB2B}">
      <dgm:prSet/>
      <dgm:spPr/>
      <dgm:t>
        <a:bodyPr/>
        <a:lstStyle/>
        <a:p>
          <a:endParaRPr lang="en-US"/>
        </a:p>
      </dgm:t>
    </dgm:pt>
    <dgm:pt modelId="{54FFB03D-5883-4BB3-929D-3D97504BDB81}" type="sibTrans" cxnId="{5EA56B4E-20C8-43D1-99F8-C9993A6CFB2B}">
      <dgm:prSet/>
      <dgm:spPr/>
      <dgm:t>
        <a:bodyPr/>
        <a:lstStyle/>
        <a:p>
          <a:endParaRPr lang="en-US"/>
        </a:p>
      </dgm:t>
    </dgm:pt>
    <dgm:pt modelId="{8167F827-36C0-41C3-98B8-F55D684A5345}">
      <dgm:prSet/>
      <dgm:spPr/>
      <dgm:t>
        <a:bodyPr/>
        <a:lstStyle/>
        <a:p>
          <a:r>
            <a:rPr lang="en-US" dirty="0"/>
            <a:t>2</a:t>
          </a:r>
        </a:p>
      </dgm:t>
    </dgm:pt>
    <dgm:pt modelId="{7537E71F-68CF-450B-944C-9BD711F7E105}" type="parTrans" cxnId="{7EB32658-C277-4F58-A524-411485168BBC}">
      <dgm:prSet/>
      <dgm:spPr/>
      <dgm:t>
        <a:bodyPr/>
        <a:lstStyle/>
        <a:p>
          <a:endParaRPr lang="en-US"/>
        </a:p>
      </dgm:t>
    </dgm:pt>
    <dgm:pt modelId="{182B634C-DAA2-48A1-A1BC-11A1D4C80DA5}" type="sibTrans" cxnId="{7EB32658-C277-4F58-A524-411485168BBC}">
      <dgm:prSet/>
      <dgm:spPr/>
      <dgm:t>
        <a:bodyPr/>
        <a:lstStyle/>
        <a:p>
          <a:endParaRPr lang="en-US"/>
        </a:p>
      </dgm:t>
    </dgm:pt>
    <dgm:pt modelId="{A21588A8-F4D2-4512-B64D-31EEC40E20B0}">
      <dgm:prSet/>
      <dgm:spPr/>
      <dgm:t>
        <a:bodyPr/>
        <a:lstStyle/>
        <a:p>
          <a:r>
            <a:rPr lang="en-US" dirty="0"/>
            <a:t>Draft</a:t>
          </a:r>
        </a:p>
      </dgm:t>
    </dgm:pt>
    <dgm:pt modelId="{E5B72786-7E88-4E45-BAC9-3F613981BCEC}" type="parTrans" cxnId="{6C9F7891-6B69-483D-9903-0467E230A3D9}">
      <dgm:prSet/>
      <dgm:spPr/>
      <dgm:t>
        <a:bodyPr/>
        <a:lstStyle/>
        <a:p>
          <a:endParaRPr lang="en-US"/>
        </a:p>
      </dgm:t>
    </dgm:pt>
    <dgm:pt modelId="{6DD28A1F-AA1D-4E9A-B9FC-17C458A6AAE2}" type="sibTrans" cxnId="{6C9F7891-6B69-483D-9903-0467E230A3D9}">
      <dgm:prSet/>
      <dgm:spPr/>
      <dgm:t>
        <a:bodyPr/>
        <a:lstStyle/>
        <a:p>
          <a:endParaRPr lang="en-US"/>
        </a:p>
      </dgm:t>
    </dgm:pt>
    <dgm:pt modelId="{09146A5C-632C-4D24-BD85-D2D001DEF3B3}">
      <dgm:prSet phldrT="[Text]"/>
      <dgm:spPr/>
      <dgm:t>
        <a:bodyPr/>
        <a:lstStyle/>
        <a:p>
          <a:r>
            <a:rPr lang="en-US" dirty="0"/>
            <a:t>4</a:t>
          </a:r>
        </a:p>
      </dgm:t>
    </dgm:pt>
    <dgm:pt modelId="{259EFB8A-EE62-452F-9C86-AB80EA3B9884}" type="sibTrans" cxnId="{F59A1B5A-D1A3-4D59-854F-F4E7D3278F71}">
      <dgm:prSet/>
      <dgm:spPr/>
      <dgm:t>
        <a:bodyPr/>
        <a:lstStyle/>
        <a:p>
          <a:endParaRPr lang="en-US"/>
        </a:p>
      </dgm:t>
    </dgm:pt>
    <dgm:pt modelId="{A39C2668-131F-46A4-959D-049686953811}" type="parTrans" cxnId="{F59A1B5A-D1A3-4D59-854F-F4E7D3278F71}">
      <dgm:prSet/>
      <dgm:spPr/>
      <dgm:t>
        <a:bodyPr/>
        <a:lstStyle/>
        <a:p>
          <a:endParaRPr lang="en-US"/>
        </a:p>
      </dgm:t>
    </dgm:pt>
    <dgm:pt modelId="{F604B4DF-3CB9-426B-B691-2206FB29E2D5}">
      <dgm:prSet/>
      <dgm:spPr/>
      <dgm:t>
        <a:bodyPr/>
        <a:lstStyle/>
        <a:p>
          <a:r>
            <a:rPr lang="en-US" dirty="0"/>
            <a:t>Edit</a:t>
          </a:r>
        </a:p>
      </dgm:t>
    </dgm:pt>
    <dgm:pt modelId="{E2E85B03-328E-4E1D-BB35-CD0BD5AB05E0}" type="parTrans" cxnId="{CFDD11CD-9D10-4184-B286-63E77F7318C0}">
      <dgm:prSet/>
      <dgm:spPr/>
      <dgm:t>
        <a:bodyPr/>
        <a:lstStyle/>
        <a:p>
          <a:endParaRPr lang="en-US"/>
        </a:p>
      </dgm:t>
    </dgm:pt>
    <dgm:pt modelId="{2C6422DF-8079-4B33-84E7-B62755F7178B}" type="sibTrans" cxnId="{CFDD11CD-9D10-4184-B286-63E77F7318C0}">
      <dgm:prSet/>
      <dgm:spPr/>
      <dgm:t>
        <a:bodyPr/>
        <a:lstStyle/>
        <a:p>
          <a:endParaRPr lang="en-US"/>
        </a:p>
      </dgm:t>
    </dgm:pt>
    <dgm:pt modelId="{EF87BC93-8C7C-4AC7-8A48-52C231A7D558}" type="pres">
      <dgm:prSet presAssocID="{51EA612E-4AE9-4267-B67E-19E0C8697D22}" presName="linearFlow" presStyleCnt="0">
        <dgm:presLayoutVars>
          <dgm:dir/>
          <dgm:animLvl val="lvl"/>
          <dgm:resizeHandles val="exact"/>
        </dgm:presLayoutVars>
      </dgm:prSet>
      <dgm:spPr/>
      <dgm:t>
        <a:bodyPr/>
        <a:lstStyle/>
        <a:p>
          <a:endParaRPr lang="en-US"/>
        </a:p>
      </dgm:t>
    </dgm:pt>
    <dgm:pt modelId="{4F69076D-A860-43D8-BFF5-5E4CFBC249EA}" type="pres">
      <dgm:prSet presAssocID="{846736C2-1E58-42C7-AF6F-0C33C8E48E32}" presName="composite" presStyleCnt="0"/>
      <dgm:spPr/>
    </dgm:pt>
    <dgm:pt modelId="{A0A9CEBC-E3C4-4292-862F-6D84E01CDCD7}" type="pres">
      <dgm:prSet presAssocID="{846736C2-1E58-42C7-AF6F-0C33C8E48E32}" presName="parentText" presStyleLbl="alignNode1" presStyleIdx="0" presStyleCnt="4">
        <dgm:presLayoutVars>
          <dgm:chMax val="1"/>
          <dgm:bulletEnabled val="1"/>
        </dgm:presLayoutVars>
      </dgm:prSet>
      <dgm:spPr/>
      <dgm:t>
        <a:bodyPr/>
        <a:lstStyle/>
        <a:p>
          <a:endParaRPr lang="en-US"/>
        </a:p>
      </dgm:t>
    </dgm:pt>
    <dgm:pt modelId="{DB9A9548-C825-4394-ABF8-E3FB58CB61D4}" type="pres">
      <dgm:prSet presAssocID="{846736C2-1E58-42C7-AF6F-0C33C8E48E32}" presName="descendantText" presStyleLbl="alignAcc1" presStyleIdx="0" presStyleCnt="4">
        <dgm:presLayoutVars>
          <dgm:bulletEnabled val="1"/>
        </dgm:presLayoutVars>
      </dgm:prSet>
      <dgm:spPr/>
      <dgm:t>
        <a:bodyPr/>
        <a:lstStyle/>
        <a:p>
          <a:endParaRPr lang="en-US"/>
        </a:p>
      </dgm:t>
    </dgm:pt>
    <dgm:pt modelId="{96790606-E72C-4957-9914-C392B82B15BF}" type="pres">
      <dgm:prSet presAssocID="{F47650D2-C4F4-40C6-95FA-6F24CA5438E7}" presName="sp" presStyleCnt="0"/>
      <dgm:spPr/>
    </dgm:pt>
    <dgm:pt modelId="{D3920F16-7D9B-408A-956B-C85CC7B3B391}" type="pres">
      <dgm:prSet presAssocID="{8167F827-36C0-41C3-98B8-F55D684A5345}" presName="composite" presStyleCnt="0"/>
      <dgm:spPr/>
    </dgm:pt>
    <dgm:pt modelId="{AF665F63-E906-4B86-B890-7DDDAEABD8BF}" type="pres">
      <dgm:prSet presAssocID="{8167F827-36C0-41C3-98B8-F55D684A5345}" presName="parentText" presStyleLbl="alignNode1" presStyleIdx="1" presStyleCnt="4">
        <dgm:presLayoutVars>
          <dgm:chMax val="1"/>
          <dgm:bulletEnabled val="1"/>
        </dgm:presLayoutVars>
      </dgm:prSet>
      <dgm:spPr/>
      <dgm:t>
        <a:bodyPr/>
        <a:lstStyle/>
        <a:p>
          <a:endParaRPr lang="en-US"/>
        </a:p>
      </dgm:t>
    </dgm:pt>
    <dgm:pt modelId="{B20C00C3-DE55-4AE9-808D-7AD032CDE64C}" type="pres">
      <dgm:prSet presAssocID="{8167F827-36C0-41C3-98B8-F55D684A5345}" presName="descendantText" presStyleLbl="alignAcc1" presStyleIdx="1" presStyleCnt="4">
        <dgm:presLayoutVars>
          <dgm:bulletEnabled val="1"/>
        </dgm:presLayoutVars>
      </dgm:prSet>
      <dgm:spPr/>
      <dgm:t>
        <a:bodyPr/>
        <a:lstStyle/>
        <a:p>
          <a:endParaRPr lang="en-US"/>
        </a:p>
      </dgm:t>
    </dgm:pt>
    <dgm:pt modelId="{86116516-6B17-4097-8690-F5DB3A22D5E3}" type="pres">
      <dgm:prSet presAssocID="{182B634C-DAA2-48A1-A1BC-11A1D4C80DA5}" presName="sp" presStyleCnt="0"/>
      <dgm:spPr/>
    </dgm:pt>
    <dgm:pt modelId="{45ACEF38-3287-49E7-9A1B-B0D11B436C45}" type="pres">
      <dgm:prSet presAssocID="{F06B85A8-6A60-4F28-8ACD-553A7C4EA1CD}" presName="composite" presStyleCnt="0"/>
      <dgm:spPr/>
    </dgm:pt>
    <dgm:pt modelId="{15970ED9-9183-4FBA-892D-B633716BD2BF}" type="pres">
      <dgm:prSet presAssocID="{F06B85A8-6A60-4F28-8ACD-553A7C4EA1CD}" presName="parentText" presStyleLbl="alignNode1" presStyleIdx="2" presStyleCnt="4">
        <dgm:presLayoutVars>
          <dgm:chMax val="1"/>
          <dgm:bulletEnabled val="1"/>
        </dgm:presLayoutVars>
      </dgm:prSet>
      <dgm:spPr/>
      <dgm:t>
        <a:bodyPr/>
        <a:lstStyle/>
        <a:p>
          <a:endParaRPr lang="en-US"/>
        </a:p>
      </dgm:t>
    </dgm:pt>
    <dgm:pt modelId="{5B494F6A-E538-4F3A-BFA6-3340CCAB3A7F}" type="pres">
      <dgm:prSet presAssocID="{F06B85A8-6A60-4F28-8ACD-553A7C4EA1CD}" presName="descendantText" presStyleLbl="alignAcc1" presStyleIdx="2" presStyleCnt="4">
        <dgm:presLayoutVars>
          <dgm:bulletEnabled val="1"/>
        </dgm:presLayoutVars>
      </dgm:prSet>
      <dgm:spPr/>
      <dgm:t>
        <a:bodyPr/>
        <a:lstStyle/>
        <a:p>
          <a:endParaRPr lang="en-US"/>
        </a:p>
      </dgm:t>
    </dgm:pt>
    <dgm:pt modelId="{F7C08E29-A5F8-4E3E-9364-CB43F4AE742A}" type="pres">
      <dgm:prSet presAssocID="{BCE50E3B-D839-4D6E-A49A-AEEB02A3CC45}" presName="sp" presStyleCnt="0"/>
      <dgm:spPr/>
    </dgm:pt>
    <dgm:pt modelId="{24D25CBD-CD31-4EFD-88A6-C17F4DD484C8}" type="pres">
      <dgm:prSet presAssocID="{09146A5C-632C-4D24-BD85-D2D001DEF3B3}" presName="composite" presStyleCnt="0"/>
      <dgm:spPr/>
    </dgm:pt>
    <dgm:pt modelId="{9B7F5B79-ECBD-401D-8F66-99447AB6F002}" type="pres">
      <dgm:prSet presAssocID="{09146A5C-632C-4D24-BD85-D2D001DEF3B3}" presName="parentText" presStyleLbl="alignNode1" presStyleIdx="3" presStyleCnt="4">
        <dgm:presLayoutVars>
          <dgm:chMax val="1"/>
          <dgm:bulletEnabled val="1"/>
        </dgm:presLayoutVars>
      </dgm:prSet>
      <dgm:spPr/>
      <dgm:t>
        <a:bodyPr/>
        <a:lstStyle/>
        <a:p>
          <a:endParaRPr lang="en-US"/>
        </a:p>
      </dgm:t>
    </dgm:pt>
    <dgm:pt modelId="{9C400A3C-B15E-4BC7-95AE-AECEF242752C}" type="pres">
      <dgm:prSet presAssocID="{09146A5C-632C-4D24-BD85-D2D001DEF3B3}" presName="descendantText" presStyleLbl="alignAcc1" presStyleIdx="3" presStyleCnt="4">
        <dgm:presLayoutVars>
          <dgm:bulletEnabled val="1"/>
        </dgm:presLayoutVars>
      </dgm:prSet>
      <dgm:spPr/>
      <dgm:t>
        <a:bodyPr/>
        <a:lstStyle/>
        <a:p>
          <a:endParaRPr lang="en-US"/>
        </a:p>
      </dgm:t>
    </dgm:pt>
  </dgm:ptLst>
  <dgm:cxnLst>
    <dgm:cxn modelId="{CFDD11CD-9D10-4184-B286-63E77F7318C0}" srcId="{09146A5C-632C-4D24-BD85-D2D001DEF3B3}" destId="{F604B4DF-3CB9-426B-B691-2206FB29E2D5}" srcOrd="0" destOrd="0" parTransId="{E2E85B03-328E-4E1D-BB35-CD0BD5AB05E0}" sibTransId="{2C6422DF-8079-4B33-84E7-B62755F7178B}"/>
    <dgm:cxn modelId="{D59749B1-1A8F-4F82-B2E2-71823D0C8A00}" srcId="{51EA612E-4AE9-4267-B67E-19E0C8697D22}" destId="{F06B85A8-6A60-4F28-8ACD-553A7C4EA1CD}" srcOrd="2" destOrd="0" parTransId="{953B9CF0-0FA0-452F-B493-EA7052E06A14}" sibTransId="{BCE50E3B-D839-4D6E-A49A-AEEB02A3CC45}"/>
    <dgm:cxn modelId="{9394E38E-E044-9C43-A3BC-39795F71F334}" type="presOf" srcId="{51EA612E-4AE9-4267-B67E-19E0C8697D22}" destId="{EF87BC93-8C7C-4AC7-8A48-52C231A7D558}" srcOrd="0" destOrd="0" presId="urn:microsoft.com/office/officeart/2005/8/layout/chevron2"/>
    <dgm:cxn modelId="{1D5294A7-50B5-9F4D-B3D1-02EB556FB27B}" type="presOf" srcId="{846736C2-1E58-42C7-AF6F-0C33C8E48E32}" destId="{A0A9CEBC-E3C4-4292-862F-6D84E01CDCD7}" srcOrd="0" destOrd="0" presId="urn:microsoft.com/office/officeart/2005/8/layout/chevron2"/>
    <dgm:cxn modelId="{8387D2FC-87DE-B24A-9AE6-258BF09C1B76}" type="presOf" srcId="{F06B85A8-6A60-4F28-8ACD-553A7C4EA1CD}" destId="{15970ED9-9183-4FBA-892D-B633716BD2BF}" srcOrd="0" destOrd="0" presId="urn:microsoft.com/office/officeart/2005/8/layout/chevron2"/>
    <dgm:cxn modelId="{3B251A2C-AE7F-1A44-B1BA-8B036E252D9E}" type="presOf" srcId="{F604B4DF-3CB9-426B-B691-2206FB29E2D5}" destId="{9C400A3C-B15E-4BC7-95AE-AECEF242752C}" srcOrd="0" destOrd="0" presId="urn:microsoft.com/office/officeart/2005/8/layout/chevron2"/>
    <dgm:cxn modelId="{5C704B15-F1E6-B844-B0BF-29C678B5236F}" type="presOf" srcId="{09146A5C-632C-4D24-BD85-D2D001DEF3B3}" destId="{9B7F5B79-ECBD-401D-8F66-99447AB6F002}" srcOrd="0" destOrd="0" presId="urn:microsoft.com/office/officeart/2005/8/layout/chevron2"/>
    <dgm:cxn modelId="{0A0AD308-9DCA-4CDD-A474-631DCE66F289}" srcId="{51EA612E-4AE9-4267-B67E-19E0C8697D22}" destId="{846736C2-1E58-42C7-AF6F-0C33C8E48E32}" srcOrd="0" destOrd="0" parTransId="{86567CFB-8AE1-47A2-BD72-1EB6634E96B2}" sibTransId="{F47650D2-C4F4-40C6-95FA-6F24CA5438E7}"/>
    <dgm:cxn modelId="{AA7B7356-FE8F-0C4D-AA16-FCF7508C9DA9}" type="presOf" srcId="{C68F6B69-78C6-4C22-9E05-A06624A553C2}" destId="{DB9A9548-C825-4394-ABF8-E3FB58CB61D4}" srcOrd="0" destOrd="0" presId="urn:microsoft.com/office/officeart/2005/8/layout/chevron2"/>
    <dgm:cxn modelId="{7EB32658-C277-4F58-A524-411485168BBC}" srcId="{51EA612E-4AE9-4267-B67E-19E0C8697D22}" destId="{8167F827-36C0-41C3-98B8-F55D684A5345}" srcOrd="1" destOrd="0" parTransId="{7537E71F-68CF-450B-944C-9BD711F7E105}" sibTransId="{182B634C-DAA2-48A1-A1BC-11A1D4C80DA5}"/>
    <dgm:cxn modelId="{6C9F7891-6B69-483D-9903-0467E230A3D9}" srcId="{8167F827-36C0-41C3-98B8-F55D684A5345}" destId="{A21588A8-F4D2-4512-B64D-31EEC40E20B0}" srcOrd="0" destOrd="0" parTransId="{E5B72786-7E88-4E45-BAC9-3F613981BCEC}" sibTransId="{6DD28A1F-AA1D-4E9A-B9FC-17C458A6AAE2}"/>
    <dgm:cxn modelId="{F59A1B5A-D1A3-4D59-854F-F4E7D3278F71}" srcId="{51EA612E-4AE9-4267-B67E-19E0C8697D22}" destId="{09146A5C-632C-4D24-BD85-D2D001DEF3B3}" srcOrd="3" destOrd="0" parTransId="{A39C2668-131F-46A4-959D-049686953811}" sibTransId="{259EFB8A-EE62-452F-9C86-AB80EA3B9884}"/>
    <dgm:cxn modelId="{2329F1F0-BA9D-E840-A7D2-DEBB24CA1B3C}" type="presOf" srcId="{8167F827-36C0-41C3-98B8-F55D684A5345}" destId="{AF665F63-E906-4B86-B890-7DDDAEABD8BF}" srcOrd="0" destOrd="0" presId="urn:microsoft.com/office/officeart/2005/8/layout/chevron2"/>
    <dgm:cxn modelId="{5EA56B4E-20C8-43D1-99F8-C9993A6CFB2B}" srcId="{F06B85A8-6A60-4F28-8ACD-553A7C4EA1CD}" destId="{628896EA-1312-4858-9C08-D8869019418F}" srcOrd="0" destOrd="0" parTransId="{9F423C1B-397A-4C7F-BFA9-730AD5F765C1}" sibTransId="{54FFB03D-5883-4BB3-929D-3D97504BDB81}"/>
    <dgm:cxn modelId="{0159BCE7-271D-40ED-8829-C3C27C50041F}" srcId="{846736C2-1E58-42C7-AF6F-0C33C8E48E32}" destId="{C68F6B69-78C6-4C22-9E05-A06624A553C2}" srcOrd="0" destOrd="0" parTransId="{905C15FB-F770-463F-B8A9-5C15172E1F92}" sibTransId="{630E35CA-066F-45D8-8D33-D56D10E41790}"/>
    <dgm:cxn modelId="{072CED81-59F7-6C46-A0F3-38636D7193B3}" type="presOf" srcId="{A21588A8-F4D2-4512-B64D-31EEC40E20B0}" destId="{B20C00C3-DE55-4AE9-808D-7AD032CDE64C}" srcOrd="0" destOrd="0" presId="urn:microsoft.com/office/officeart/2005/8/layout/chevron2"/>
    <dgm:cxn modelId="{188718AB-95B9-C94B-BF4A-0443FB6798AE}" type="presOf" srcId="{628896EA-1312-4858-9C08-D8869019418F}" destId="{5B494F6A-E538-4F3A-BFA6-3340CCAB3A7F}" srcOrd="0" destOrd="0" presId="urn:microsoft.com/office/officeart/2005/8/layout/chevron2"/>
    <dgm:cxn modelId="{8DDFCBCC-F580-E74B-9CBB-7DC9269CB17C}" type="presParOf" srcId="{EF87BC93-8C7C-4AC7-8A48-52C231A7D558}" destId="{4F69076D-A860-43D8-BFF5-5E4CFBC249EA}" srcOrd="0" destOrd="0" presId="urn:microsoft.com/office/officeart/2005/8/layout/chevron2"/>
    <dgm:cxn modelId="{B410A602-2EA5-A849-97EA-93E11B0351F8}" type="presParOf" srcId="{4F69076D-A860-43D8-BFF5-5E4CFBC249EA}" destId="{A0A9CEBC-E3C4-4292-862F-6D84E01CDCD7}" srcOrd="0" destOrd="0" presId="urn:microsoft.com/office/officeart/2005/8/layout/chevron2"/>
    <dgm:cxn modelId="{BCF2EA0D-6C6E-944F-A4A4-8434A8C43A50}" type="presParOf" srcId="{4F69076D-A860-43D8-BFF5-5E4CFBC249EA}" destId="{DB9A9548-C825-4394-ABF8-E3FB58CB61D4}" srcOrd="1" destOrd="0" presId="urn:microsoft.com/office/officeart/2005/8/layout/chevron2"/>
    <dgm:cxn modelId="{A0EDEB9C-C892-E944-8A5C-A9AEE52A2E74}" type="presParOf" srcId="{EF87BC93-8C7C-4AC7-8A48-52C231A7D558}" destId="{96790606-E72C-4957-9914-C392B82B15BF}" srcOrd="1" destOrd="0" presId="urn:microsoft.com/office/officeart/2005/8/layout/chevron2"/>
    <dgm:cxn modelId="{C4C677A4-1D70-D34A-9675-A74AF9A41BE5}" type="presParOf" srcId="{EF87BC93-8C7C-4AC7-8A48-52C231A7D558}" destId="{D3920F16-7D9B-408A-956B-C85CC7B3B391}" srcOrd="2" destOrd="0" presId="urn:microsoft.com/office/officeart/2005/8/layout/chevron2"/>
    <dgm:cxn modelId="{29472F67-F3DB-BE42-BB3B-1D9AEE364B36}" type="presParOf" srcId="{D3920F16-7D9B-408A-956B-C85CC7B3B391}" destId="{AF665F63-E906-4B86-B890-7DDDAEABD8BF}" srcOrd="0" destOrd="0" presId="urn:microsoft.com/office/officeart/2005/8/layout/chevron2"/>
    <dgm:cxn modelId="{C2AAC2E4-56B9-8E4F-9A29-893CF32605F5}" type="presParOf" srcId="{D3920F16-7D9B-408A-956B-C85CC7B3B391}" destId="{B20C00C3-DE55-4AE9-808D-7AD032CDE64C}" srcOrd="1" destOrd="0" presId="urn:microsoft.com/office/officeart/2005/8/layout/chevron2"/>
    <dgm:cxn modelId="{AFF99CA9-67EC-894A-A045-FF1C569C5BC0}" type="presParOf" srcId="{EF87BC93-8C7C-4AC7-8A48-52C231A7D558}" destId="{86116516-6B17-4097-8690-F5DB3A22D5E3}" srcOrd="3" destOrd="0" presId="urn:microsoft.com/office/officeart/2005/8/layout/chevron2"/>
    <dgm:cxn modelId="{1D7266FB-1040-6648-BF48-8A6F57480F55}" type="presParOf" srcId="{EF87BC93-8C7C-4AC7-8A48-52C231A7D558}" destId="{45ACEF38-3287-49E7-9A1B-B0D11B436C45}" srcOrd="4" destOrd="0" presId="urn:microsoft.com/office/officeart/2005/8/layout/chevron2"/>
    <dgm:cxn modelId="{3213B772-45A3-8F4F-9C65-7A018EA7526F}" type="presParOf" srcId="{45ACEF38-3287-49E7-9A1B-B0D11B436C45}" destId="{15970ED9-9183-4FBA-892D-B633716BD2BF}" srcOrd="0" destOrd="0" presId="urn:microsoft.com/office/officeart/2005/8/layout/chevron2"/>
    <dgm:cxn modelId="{D5245C2F-4F5D-8349-B705-A30EF6ED4587}" type="presParOf" srcId="{45ACEF38-3287-49E7-9A1B-B0D11B436C45}" destId="{5B494F6A-E538-4F3A-BFA6-3340CCAB3A7F}" srcOrd="1" destOrd="0" presId="urn:microsoft.com/office/officeart/2005/8/layout/chevron2"/>
    <dgm:cxn modelId="{5F851FB6-5154-1947-8758-96B218F549F2}" type="presParOf" srcId="{EF87BC93-8C7C-4AC7-8A48-52C231A7D558}" destId="{F7C08E29-A5F8-4E3E-9364-CB43F4AE742A}" srcOrd="5" destOrd="0" presId="urn:microsoft.com/office/officeart/2005/8/layout/chevron2"/>
    <dgm:cxn modelId="{05F68F73-543E-A74F-9048-80FE05C0FF3C}" type="presParOf" srcId="{EF87BC93-8C7C-4AC7-8A48-52C231A7D558}" destId="{24D25CBD-CD31-4EFD-88A6-C17F4DD484C8}" srcOrd="6" destOrd="0" presId="urn:microsoft.com/office/officeart/2005/8/layout/chevron2"/>
    <dgm:cxn modelId="{8B83A4FB-FE7B-414E-97E1-7C8324D4176A}" type="presParOf" srcId="{24D25CBD-CD31-4EFD-88A6-C17F4DD484C8}" destId="{9B7F5B79-ECBD-401D-8F66-99447AB6F002}" srcOrd="0" destOrd="0" presId="urn:microsoft.com/office/officeart/2005/8/layout/chevron2"/>
    <dgm:cxn modelId="{094045F8-A14F-5B4F-8891-1C3DF1E62B60}" type="presParOf" srcId="{24D25CBD-CD31-4EFD-88A6-C17F4DD484C8}" destId="{9C400A3C-B15E-4BC7-95AE-AECEF242752C}"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9CEBC-E3C4-4292-862F-6D84E01CDCD7}">
      <dsp:nvSpPr>
        <dsp:cNvPr id="0" name=""/>
        <dsp:cNvSpPr/>
      </dsp:nvSpPr>
      <dsp:spPr>
        <a:xfrm rot="5400000">
          <a:off x="-169068" y="169670"/>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a:t>1</a:t>
          </a:r>
        </a:p>
      </dsp:txBody>
      <dsp:txXfrm rot="-5400000">
        <a:off x="1" y="395096"/>
        <a:ext cx="788987" cy="338137"/>
      </dsp:txXfrm>
    </dsp:sp>
    <dsp:sp modelId="{DB9A9548-C825-4394-ABF8-E3FB58CB61D4}">
      <dsp:nvSpPr>
        <dsp:cNvPr id="0" name=""/>
        <dsp:cNvSpPr/>
      </dsp:nvSpPr>
      <dsp:spPr>
        <a:xfrm rot="5400000">
          <a:off x="3076178" y="-2286589"/>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dirty="0"/>
            <a:t>Plan</a:t>
          </a:r>
        </a:p>
      </dsp:txBody>
      <dsp:txXfrm rot="-5400000">
        <a:off x="788988" y="36365"/>
        <a:ext cx="5271248" cy="661103"/>
      </dsp:txXfrm>
    </dsp:sp>
    <dsp:sp modelId="{AF665F63-E906-4B86-B890-7DDDAEABD8BF}">
      <dsp:nvSpPr>
        <dsp:cNvPr id="0" name=""/>
        <dsp:cNvSpPr/>
      </dsp:nvSpPr>
      <dsp:spPr>
        <a:xfrm rot="5400000">
          <a:off x="-169068" y="1148227"/>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a:t>2</a:t>
          </a:r>
        </a:p>
      </dsp:txBody>
      <dsp:txXfrm rot="-5400000">
        <a:off x="1" y="1373653"/>
        <a:ext cx="788987" cy="338137"/>
      </dsp:txXfrm>
    </dsp:sp>
    <dsp:sp modelId="{B20C00C3-DE55-4AE9-808D-7AD032CDE64C}">
      <dsp:nvSpPr>
        <dsp:cNvPr id="0" name=""/>
        <dsp:cNvSpPr/>
      </dsp:nvSpPr>
      <dsp:spPr>
        <a:xfrm rot="5400000">
          <a:off x="3076178" y="-1308031"/>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dirty="0"/>
            <a:t>Draft</a:t>
          </a:r>
        </a:p>
      </dsp:txBody>
      <dsp:txXfrm rot="-5400000">
        <a:off x="788988" y="1014923"/>
        <a:ext cx="5271248" cy="661103"/>
      </dsp:txXfrm>
    </dsp:sp>
    <dsp:sp modelId="{15970ED9-9183-4FBA-892D-B633716BD2BF}">
      <dsp:nvSpPr>
        <dsp:cNvPr id="0" name=""/>
        <dsp:cNvSpPr/>
      </dsp:nvSpPr>
      <dsp:spPr>
        <a:xfrm rot="5400000">
          <a:off x="-169068" y="2126784"/>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a:t>3</a:t>
          </a:r>
        </a:p>
      </dsp:txBody>
      <dsp:txXfrm rot="-5400000">
        <a:off x="1" y="2352210"/>
        <a:ext cx="788987" cy="338137"/>
      </dsp:txXfrm>
    </dsp:sp>
    <dsp:sp modelId="{5B494F6A-E538-4F3A-BFA6-3340CCAB3A7F}">
      <dsp:nvSpPr>
        <dsp:cNvPr id="0" name=""/>
        <dsp:cNvSpPr/>
      </dsp:nvSpPr>
      <dsp:spPr>
        <a:xfrm rot="5400000">
          <a:off x="3076178" y="-329474"/>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dirty="0"/>
            <a:t>Revise</a:t>
          </a:r>
        </a:p>
      </dsp:txBody>
      <dsp:txXfrm rot="-5400000">
        <a:off x="788988" y="1993480"/>
        <a:ext cx="5271248" cy="661103"/>
      </dsp:txXfrm>
    </dsp:sp>
    <dsp:sp modelId="{9B7F5B79-ECBD-401D-8F66-99447AB6F002}">
      <dsp:nvSpPr>
        <dsp:cNvPr id="0" name=""/>
        <dsp:cNvSpPr/>
      </dsp:nvSpPr>
      <dsp:spPr>
        <a:xfrm rot="5400000">
          <a:off x="-169068" y="3105342"/>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a:t>4</a:t>
          </a:r>
        </a:p>
      </dsp:txBody>
      <dsp:txXfrm rot="-5400000">
        <a:off x="1" y="3330768"/>
        <a:ext cx="788987" cy="338137"/>
      </dsp:txXfrm>
    </dsp:sp>
    <dsp:sp modelId="{9C400A3C-B15E-4BC7-95AE-AECEF242752C}">
      <dsp:nvSpPr>
        <dsp:cNvPr id="0" name=""/>
        <dsp:cNvSpPr/>
      </dsp:nvSpPr>
      <dsp:spPr>
        <a:xfrm rot="5400000">
          <a:off x="3076178" y="649083"/>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dirty="0"/>
            <a:t>Edit</a:t>
          </a:r>
        </a:p>
      </dsp:txBody>
      <dsp:txXfrm rot="-5400000">
        <a:off x="788988" y="2972037"/>
        <a:ext cx="5271248" cy="661103"/>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3A06C539-4D57-40B0-834F-08B2492AA487}"/>
              </a:ext>
            </a:extLst>
          </p:cNvPr>
          <p:cNvSpPr>
            <a:spLocks noGrp="1" noChangeArrowheads="1"/>
          </p:cNvSpPr>
          <p:nvPr>
            <p:ph type="hdr" sz="quarter"/>
          </p:nvPr>
        </p:nvSpPr>
        <p:spPr bwMode="auto">
          <a:xfrm>
            <a:off x="0" y="0"/>
            <a:ext cx="3076575" cy="512763"/>
          </a:xfrm>
          <a:prstGeom prst="rect">
            <a:avLst/>
          </a:prstGeom>
          <a:noFill/>
          <a:ln>
            <a:noFill/>
          </a:ln>
          <a:effectLst/>
          <a:extLst/>
        </p:spPr>
        <p:txBody>
          <a:bodyPr vert="horz" wrap="square" lIns="94768" tIns="47384" rIns="94768" bIns="47384" numCol="1" anchor="t" anchorCtr="0" compatLnSpc="1">
            <a:prstTxWarp prst="textNoShape">
              <a:avLst/>
            </a:prstTxWarp>
          </a:bodyPr>
          <a:lstStyle>
            <a:lvl1pPr defTabSz="473075" eaLnBrk="1" hangingPunct="1">
              <a:defRPr sz="1200">
                <a:latin typeface="Calibri" pitchFamily="34" charset="0"/>
                <a:ea typeface="+mn-ea"/>
              </a:defRPr>
            </a:lvl1pPr>
          </a:lstStyle>
          <a:p>
            <a:pPr>
              <a:defRPr/>
            </a:pPr>
            <a:endParaRPr lang="en-GB" altLang="en-US"/>
          </a:p>
        </p:txBody>
      </p:sp>
      <p:sp>
        <p:nvSpPr>
          <p:cNvPr id="36867" name="Rectangle 3">
            <a:extLst>
              <a:ext uri="{FF2B5EF4-FFF2-40B4-BE49-F238E27FC236}">
                <a16:creationId xmlns:a16="http://schemas.microsoft.com/office/drawing/2014/main" id="{169C0079-D4B0-4FD9-998A-7787100295CA}"/>
              </a:ext>
            </a:extLst>
          </p:cNvPr>
          <p:cNvSpPr>
            <a:spLocks noGrp="1" noChangeArrowheads="1"/>
          </p:cNvSpPr>
          <p:nvPr>
            <p:ph type="dt" sz="quarter" idx="1"/>
          </p:nvPr>
        </p:nvSpPr>
        <p:spPr bwMode="auto">
          <a:xfrm>
            <a:off x="4021138" y="0"/>
            <a:ext cx="3076575" cy="512763"/>
          </a:xfrm>
          <a:prstGeom prst="rect">
            <a:avLst/>
          </a:prstGeom>
          <a:noFill/>
          <a:ln>
            <a:noFill/>
          </a:ln>
          <a:effectLst/>
          <a:extLst/>
        </p:spPr>
        <p:txBody>
          <a:bodyPr vert="horz" wrap="square" lIns="94768" tIns="47384" rIns="94768" bIns="47384" numCol="1" anchor="t" anchorCtr="0" compatLnSpc="1">
            <a:prstTxWarp prst="textNoShape">
              <a:avLst/>
            </a:prstTxWarp>
          </a:bodyPr>
          <a:lstStyle>
            <a:lvl1pPr algn="r" defTabSz="473075" eaLnBrk="1" hangingPunct="1">
              <a:defRPr sz="1200">
                <a:latin typeface="Calibri" panose="020F0502020204030204" pitchFamily="34" charset="0"/>
                <a:ea typeface="ＭＳ Ｐゴシック" panose="020B0600070205080204" pitchFamily="34" charset="-128"/>
              </a:defRPr>
            </a:lvl1pPr>
          </a:lstStyle>
          <a:p>
            <a:pPr>
              <a:defRPr/>
            </a:pPr>
            <a:fld id="{9EF9D4FE-C016-4942-BF8A-F9E415B06173}" type="datetime1">
              <a:rPr lang="en-GB" altLang="en-US"/>
              <a:pPr>
                <a:defRPr/>
              </a:pPr>
              <a:t>17/10/2019</a:t>
            </a:fld>
            <a:endParaRPr lang="en-GB" altLang="en-US" dirty="0"/>
          </a:p>
        </p:txBody>
      </p:sp>
      <p:sp>
        <p:nvSpPr>
          <p:cNvPr id="36868" name="Rectangle 4">
            <a:extLst>
              <a:ext uri="{FF2B5EF4-FFF2-40B4-BE49-F238E27FC236}">
                <a16:creationId xmlns:a16="http://schemas.microsoft.com/office/drawing/2014/main" id="{C78AE9B9-647F-4B95-A561-66C68AEC28E7}"/>
              </a:ext>
            </a:extLst>
          </p:cNvPr>
          <p:cNvSpPr>
            <a:spLocks noGrp="1" noChangeArrowheads="1"/>
          </p:cNvSpPr>
          <p:nvPr>
            <p:ph type="ftr" sz="quarter" idx="2"/>
          </p:nvPr>
        </p:nvSpPr>
        <p:spPr bwMode="auto">
          <a:xfrm>
            <a:off x="0" y="9720263"/>
            <a:ext cx="3076575" cy="512762"/>
          </a:xfrm>
          <a:prstGeom prst="rect">
            <a:avLst/>
          </a:prstGeom>
          <a:noFill/>
          <a:ln>
            <a:noFill/>
          </a:ln>
          <a:effectLst/>
          <a:extLst/>
        </p:spPr>
        <p:txBody>
          <a:bodyPr vert="horz" wrap="square" lIns="94768" tIns="47384" rIns="94768" bIns="47384" numCol="1" anchor="b" anchorCtr="0" compatLnSpc="1">
            <a:prstTxWarp prst="textNoShape">
              <a:avLst/>
            </a:prstTxWarp>
          </a:bodyPr>
          <a:lstStyle>
            <a:lvl1pPr defTabSz="473075" eaLnBrk="1" hangingPunct="1">
              <a:defRPr sz="1200">
                <a:latin typeface="Calibri" pitchFamily="34" charset="0"/>
                <a:ea typeface="+mn-ea"/>
              </a:defRPr>
            </a:lvl1pPr>
          </a:lstStyle>
          <a:p>
            <a:pPr>
              <a:defRPr/>
            </a:pPr>
            <a:endParaRPr lang="en-GB" altLang="en-US"/>
          </a:p>
        </p:txBody>
      </p:sp>
      <p:sp>
        <p:nvSpPr>
          <p:cNvPr id="36869" name="Rectangle 5">
            <a:extLst>
              <a:ext uri="{FF2B5EF4-FFF2-40B4-BE49-F238E27FC236}">
                <a16:creationId xmlns:a16="http://schemas.microsoft.com/office/drawing/2014/main" id="{DC27ADF8-B36B-4135-929A-AE6635D5CB22}"/>
              </a:ext>
            </a:extLst>
          </p:cNvPr>
          <p:cNvSpPr>
            <a:spLocks noGrp="1" noChangeArrowheads="1"/>
          </p:cNvSpPr>
          <p:nvPr>
            <p:ph type="sldNum" sz="quarter" idx="3"/>
          </p:nvPr>
        </p:nvSpPr>
        <p:spPr bwMode="auto">
          <a:xfrm>
            <a:off x="4021138" y="9720263"/>
            <a:ext cx="3076575" cy="512762"/>
          </a:xfrm>
          <a:prstGeom prst="rect">
            <a:avLst/>
          </a:prstGeom>
          <a:noFill/>
          <a:ln>
            <a:noFill/>
          </a:ln>
          <a:effectLst/>
          <a:extLst/>
        </p:spPr>
        <p:txBody>
          <a:bodyPr vert="horz" wrap="square" lIns="94768" tIns="47384" rIns="94768" bIns="47384" numCol="1" anchor="b" anchorCtr="0" compatLnSpc="1">
            <a:prstTxWarp prst="textNoShape">
              <a:avLst/>
            </a:prstTxWarp>
          </a:bodyPr>
          <a:lstStyle>
            <a:lvl1pPr algn="r" defTabSz="473075" eaLnBrk="1" hangingPunct="1">
              <a:defRPr sz="1200">
                <a:latin typeface="Calibri" panose="020F0502020204030204" pitchFamily="34" charset="0"/>
                <a:ea typeface="ＭＳ Ｐゴシック" panose="020B0600070205080204" pitchFamily="34" charset="-128"/>
              </a:defRPr>
            </a:lvl1pPr>
          </a:lstStyle>
          <a:p>
            <a:pPr>
              <a:defRPr/>
            </a:pPr>
            <a:fld id="{E8D511D6-0D8F-46A4-B9CF-52AFA75CA08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6F932F5-F11E-4459-810A-E48219D191E2}"/>
              </a:ext>
            </a:extLst>
          </p:cNvPr>
          <p:cNvSpPr>
            <a:spLocks noGrp="1" noChangeArrowheads="1"/>
          </p:cNvSpPr>
          <p:nvPr>
            <p:ph type="hdr" sz="quarter"/>
          </p:nvPr>
        </p:nvSpPr>
        <p:spPr bwMode="auto">
          <a:xfrm>
            <a:off x="0" y="0"/>
            <a:ext cx="3076575" cy="512763"/>
          </a:xfrm>
          <a:prstGeom prst="rect">
            <a:avLst/>
          </a:prstGeom>
          <a:noFill/>
          <a:ln>
            <a:noFill/>
          </a:ln>
          <a:effectLst/>
          <a:extLst/>
        </p:spPr>
        <p:txBody>
          <a:bodyPr vert="horz" wrap="square" lIns="94768" tIns="47384" rIns="94768" bIns="47384" numCol="1" anchor="t" anchorCtr="0" compatLnSpc="1">
            <a:prstTxWarp prst="textNoShape">
              <a:avLst/>
            </a:prstTxWarp>
          </a:bodyPr>
          <a:lstStyle>
            <a:lvl1pPr defTabSz="473075" eaLnBrk="1" hangingPunct="1">
              <a:defRPr sz="1200">
                <a:latin typeface="Calibri" pitchFamily="34" charset="0"/>
                <a:ea typeface="+mn-ea"/>
              </a:defRPr>
            </a:lvl1pPr>
          </a:lstStyle>
          <a:p>
            <a:pPr>
              <a:defRPr/>
            </a:pPr>
            <a:endParaRPr lang="en-GB" altLang="en-US"/>
          </a:p>
        </p:txBody>
      </p:sp>
      <p:sp>
        <p:nvSpPr>
          <p:cNvPr id="20483" name="Rectangle 3">
            <a:extLst>
              <a:ext uri="{FF2B5EF4-FFF2-40B4-BE49-F238E27FC236}">
                <a16:creationId xmlns:a16="http://schemas.microsoft.com/office/drawing/2014/main" id="{A59A9665-B954-4767-9569-88A75F00389A}"/>
              </a:ext>
            </a:extLst>
          </p:cNvPr>
          <p:cNvSpPr>
            <a:spLocks noGrp="1" noChangeArrowheads="1"/>
          </p:cNvSpPr>
          <p:nvPr>
            <p:ph type="dt" idx="1"/>
          </p:nvPr>
        </p:nvSpPr>
        <p:spPr bwMode="auto">
          <a:xfrm>
            <a:off x="4021138" y="0"/>
            <a:ext cx="3076575" cy="512763"/>
          </a:xfrm>
          <a:prstGeom prst="rect">
            <a:avLst/>
          </a:prstGeom>
          <a:noFill/>
          <a:ln>
            <a:noFill/>
          </a:ln>
          <a:effectLst/>
          <a:extLst/>
        </p:spPr>
        <p:txBody>
          <a:bodyPr vert="horz" wrap="square" lIns="94768" tIns="47384" rIns="94768" bIns="47384" numCol="1" anchor="t" anchorCtr="0" compatLnSpc="1">
            <a:prstTxWarp prst="textNoShape">
              <a:avLst/>
            </a:prstTxWarp>
          </a:bodyPr>
          <a:lstStyle>
            <a:lvl1pPr algn="r" defTabSz="473075" eaLnBrk="1" hangingPunct="1">
              <a:defRPr sz="1200">
                <a:latin typeface="Calibri" panose="020F0502020204030204" pitchFamily="34" charset="0"/>
                <a:ea typeface="ＭＳ Ｐゴシック" panose="020B0600070205080204" pitchFamily="34" charset="-128"/>
              </a:defRPr>
            </a:lvl1pPr>
          </a:lstStyle>
          <a:p>
            <a:pPr>
              <a:defRPr/>
            </a:pPr>
            <a:fld id="{88AD51CE-D577-4407-BC13-2D8B42FC4ABA}" type="datetime1">
              <a:rPr lang="en-GB" altLang="en-US"/>
              <a:pPr>
                <a:defRPr/>
              </a:pPr>
              <a:t>17/10/2019</a:t>
            </a:fld>
            <a:endParaRPr lang="en-GB" altLang="en-US" dirty="0"/>
          </a:p>
        </p:txBody>
      </p:sp>
      <p:sp>
        <p:nvSpPr>
          <p:cNvPr id="13316" name="Rectangle 4">
            <a:extLst>
              <a:ext uri="{FF2B5EF4-FFF2-40B4-BE49-F238E27FC236}">
                <a16:creationId xmlns:a16="http://schemas.microsoft.com/office/drawing/2014/main" id="{35E592CF-3DBD-4D52-900C-E13295D5FBD7}"/>
              </a:ext>
            </a:extLst>
          </p:cNvPr>
          <p:cNvSpPr>
            <a:spLocks noGrp="1" noRot="1" noChangeAspect="1" noChangeArrowheads="1" noTextEdit="1"/>
          </p:cNvSpPr>
          <p:nvPr>
            <p:ph type="sldImg" idx="2"/>
          </p:nvPr>
        </p:nvSpPr>
        <p:spPr bwMode="auto">
          <a:xfrm>
            <a:off x="992188" y="768350"/>
            <a:ext cx="5116512" cy="38369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a:extLst>
              <a:ext uri="{FF2B5EF4-FFF2-40B4-BE49-F238E27FC236}">
                <a16:creationId xmlns:a16="http://schemas.microsoft.com/office/drawing/2014/main" id="{34E4BD30-D75B-492F-9FCF-FA40728B99F3}"/>
              </a:ext>
            </a:extLst>
          </p:cNvPr>
          <p:cNvSpPr>
            <a:spLocks noGrp="1" noChangeArrowheads="1"/>
          </p:cNvSpPr>
          <p:nvPr>
            <p:ph type="body" sz="quarter" idx="3"/>
          </p:nvPr>
        </p:nvSpPr>
        <p:spPr bwMode="auto">
          <a:xfrm>
            <a:off x="709613" y="4862513"/>
            <a:ext cx="5680075" cy="4603750"/>
          </a:xfrm>
          <a:prstGeom prst="rect">
            <a:avLst/>
          </a:prstGeom>
          <a:noFill/>
          <a:ln>
            <a:noFill/>
          </a:ln>
          <a:effectLst/>
          <a:extLst/>
        </p:spPr>
        <p:txBody>
          <a:bodyPr vert="horz" wrap="square" lIns="94768" tIns="47384" rIns="94768" bIns="47384"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20486" name="Rectangle 6">
            <a:extLst>
              <a:ext uri="{FF2B5EF4-FFF2-40B4-BE49-F238E27FC236}">
                <a16:creationId xmlns:a16="http://schemas.microsoft.com/office/drawing/2014/main" id="{671B25C2-8223-4101-A925-3095D090D60B}"/>
              </a:ext>
            </a:extLst>
          </p:cNvPr>
          <p:cNvSpPr>
            <a:spLocks noGrp="1" noChangeArrowheads="1"/>
          </p:cNvSpPr>
          <p:nvPr>
            <p:ph type="ftr" sz="quarter" idx="4"/>
          </p:nvPr>
        </p:nvSpPr>
        <p:spPr bwMode="auto">
          <a:xfrm>
            <a:off x="0" y="9720263"/>
            <a:ext cx="3076575" cy="512762"/>
          </a:xfrm>
          <a:prstGeom prst="rect">
            <a:avLst/>
          </a:prstGeom>
          <a:noFill/>
          <a:ln>
            <a:noFill/>
          </a:ln>
          <a:effectLst/>
          <a:extLst/>
        </p:spPr>
        <p:txBody>
          <a:bodyPr vert="horz" wrap="square" lIns="94768" tIns="47384" rIns="94768" bIns="47384" numCol="1" anchor="b" anchorCtr="0" compatLnSpc="1">
            <a:prstTxWarp prst="textNoShape">
              <a:avLst/>
            </a:prstTxWarp>
          </a:bodyPr>
          <a:lstStyle>
            <a:lvl1pPr defTabSz="473075" eaLnBrk="1" hangingPunct="1">
              <a:defRPr sz="1200">
                <a:latin typeface="Calibri" pitchFamily="34" charset="0"/>
                <a:ea typeface="+mn-ea"/>
              </a:defRPr>
            </a:lvl1pPr>
          </a:lstStyle>
          <a:p>
            <a:pPr>
              <a:defRPr/>
            </a:pPr>
            <a:endParaRPr lang="en-GB" altLang="en-US"/>
          </a:p>
        </p:txBody>
      </p:sp>
      <p:sp>
        <p:nvSpPr>
          <p:cNvPr id="20487" name="Rectangle 7">
            <a:extLst>
              <a:ext uri="{FF2B5EF4-FFF2-40B4-BE49-F238E27FC236}">
                <a16:creationId xmlns:a16="http://schemas.microsoft.com/office/drawing/2014/main" id="{527A155A-86FB-4E13-BD39-6E5F7AA4AF9C}"/>
              </a:ext>
            </a:extLst>
          </p:cNvPr>
          <p:cNvSpPr>
            <a:spLocks noGrp="1" noChangeArrowheads="1"/>
          </p:cNvSpPr>
          <p:nvPr>
            <p:ph type="sldNum" sz="quarter" idx="5"/>
          </p:nvPr>
        </p:nvSpPr>
        <p:spPr bwMode="auto">
          <a:xfrm>
            <a:off x="4021138" y="9720263"/>
            <a:ext cx="3076575" cy="512762"/>
          </a:xfrm>
          <a:prstGeom prst="rect">
            <a:avLst/>
          </a:prstGeom>
          <a:noFill/>
          <a:ln>
            <a:noFill/>
          </a:ln>
          <a:effectLst/>
          <a:extLst/>
        </p:spPr>
        <p:txBody>
          <a:bodyPr vert="horz" wrap="square" lIns="94768" tIns="47384" rIns="94768" bIns="47384" numCol="1" anchor="b" anchorCtr="0" compatLnSpc="1">
            <a:prstTxWarp prst="textNoShape">
              <a:avLst/>
            </a:prstTxWarp>
          </a:bodyPr>
          <a:lstStyle>
            <a:lvl1pPr algn="r" defTabSz="473075" eaLnBrk="1" hangingPunct="1">
              <a:defRPr sz="1200">
                <a:latin typeface="Calibri" panose="020F0502020204030204" pitchFamily="34" charset="0"/>
                <a:ea typeface="ＭＳ Ｐゴシック" panose="020B0600070205080204" pitchFamily="34" charset="-128"/>
              </a:defRPr>
            </a:lvl1pPr>
          </a:lstStyle>
          <a:p>
            <a:pPr>
              <a:defRPr/>
            </a:pPr>
            <a:fld id="{72BB2352-437A-4837-927E-EB18625D8A4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ＭＳ Ｐゴシック" pitchFamily="1" charset="-128"/>
        <a:cs typeface="ＭＳ Ｐゴシック" pitchFamily="1" charset="-128"/>
      </a:defRPr>
    </a:lvl1pPr>
    <a:lvl2pPr marL="457200" algn="l" rtl="0" eaLnBrk="0" fontAlgn="base" hangingPunct="0">
      <a:spcBef>
        <a:spcPct val="30000"/>
      </a:spcBef>
      <a:spcAft>
        <a:spcPct val="0"/>
      </a:spcAft>
      <a:defRPr sz="1200" kern="1200">
        <a:solidFill>
          <a:schemeClr val="tx1"/>
        </a:solidFill>
        <a:latin typeface="Calibri" pitchFamily="34" charset="0"/>
        <a:ea typeface="ＭＳ Ｐゴシック" pitchFamily="-100" charset="-128"/>
        <a:cs typeface="+mn-cs"/>
      </a:defRPr>
    </a:lvl2pPr>
    <a:lvl3pPr marL="914400" algn="l" rtl="0" eaLnBrk="0" fontAlgn="base" hangingPunct="0">
      <a:spcBef>
        <a:spcPct val="30000"/>
      </a:spcBef>
      <a:spcAft>
        <a:spcPct val="0"/>
      </a:spcAft>
      <a:defRPr sz="1200" kern="1200">
        <a:solidFill>
          <a:schemeClr val="tx1"/>
        </a:solidFill>
        <a:latin typeface="Calibri" pitchFamily="34" charset="0"/>
        <a:ea typeface="ＭＳ Ｐゴシック" pitchFamily="-100" charset="-128"/>
        <a:cs typeface="+mn-cs"/>
      </a:defRPr>
    </a:lvl3pPr>
    <a:lvl4pPr marL="1371600" algn="l" rtl="0" eaLnBrk="0" fontAlgn="base" hangingPunct="0">
      <a:spcBef>
        <a:spcPct val="30000"/>
      </a:spcBef>
      <a:spcAft>
        <a:spcPct val="0"/>
      </a:spcAft>
      <a:defRPr sz="1200" kern="1200">
        <a:solidFill>
          <a:schemeClr val="tx1"/>
        </a:solidFill>
        <a:latin typeface="Calibri" pitchFamily="34" charset="0"/>
        <a:ea typeface="ＭＳ Ｐゴシック" pitchFamily="-100" charset="-128"/>
        <a:cs typeface="+mn-cs"/>
      </a:defRPr>
    </a:lvl4pPr>
    <a:lvl5pPr marL="1828800" algn="l" rtl="0" eaLnBrk="0" fontAlgn="base" hangingPunct="0">
      <a:spcBef>
        <a:spcPct val="30000"/>
      </a:spcBef>
      <a:spcAft>
        <a:spcPct val="0"/>
      </a:spcAft>
      <a:defRPr sz="1200" kern="1200">
        <a:solidFill>
          <a:schemeClr val="tx1"/>
        </a:solidFill>
        <a:latin typeface="Calibri" pitchFamily="34" charset="0"/>
        <a:ea typeface="ＭＳ Ｐゴシック" pitchFamily="-100"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7B27622-4711-4EB3-82E2-7B8AA7D5CBDA}" type="slidenum">
              <a:rPr lang="en-GB" altLang="en-US" smtClean="0"/>
              <a:pPr>
                <a:spcBef>
                  <a:spcPct val="0"/>
                </a:spcBef>
              </a:pPr>
              <a:t>1</a:t>
            </a:fld>
            <a:endParaRPr lang="en-GB" altLang="en-US" smtClean="0"/>
          </a:p>
        </p:txBody>
      </p:sp>
    </p:spTree>
    <p:extLst>
      <p:ext uri="{BB962C8B-B14F-4D97-AF65-F5344CB8AC3E}">
        <p14:creationId xmlns:p14="http://schemas.microsoft.com/office/powerpoint/2010/main" val="26877958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DB8B75E-D375-4F85-AEFB-24CEADD828F4}" type="slidenum">
              <a:rPr lang="en-GB" altLang="en-US" smtClean="0"/>
              <a:pPr>
                <a:spcBef>
                  <a:spcPct val="0"/>
                </a:spcBef>
              </a:pPr>
              <a:t>2</a:t>
            </a:fld>
            <a:endParaRPr lang="en-GB" altLang="en-US" smtClean="0"/>
          </a:p>
        </p:txBody>
      </p:sp>
    </p:spTree>
    <p:extLst>
      <p:ext uri="{BB962C8B-B14F-4D97-AF65-F5344CB8AC3E}">
        <p14:creationId xmlns:p14="http://schemas.microsoft.com/office/powerpoint/2010/main" val="254916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xfrm>
            <a:off x="2605088" y="514350"/>
            <a:ext cx="3965575" cy="29733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t>So what is formative assessment in practice, this classroom formative assessment? Well there are three key processes:  Where the learning going, where the learner is right now, and how to get there.  You’ve got the row of the teacher, the peer, and the learner themselves.  That gives us a matrix of nine cells. :  And I could talk about the contents of each of these nine cells, but I think it makes sense to group some of these together.</a:t>
            </a:r>
          </a:p>
          <a:p>
            <a:r>
              <a:rPr lang="en-US" altLang="en-US" smtClean="0"/>
              <a:t>	The first one we call</a:t>
            </a:r>
            <a:r>
              <a:rPr lang="en-US" altLang="en-US" i="1" smtClean="0"/>
              <a:t>:  Clarifying, sharing, and understanding learning intentions.</a:t>
            </a:r>
            <a:r>
              <a:rPr lang="en-US" altLang="en-US" smtClean="0"/>
              <a:t>  This may be the most widely implemented, but the least well-done of all the strategies. In many districts now there is a policy there has to be a learning objective for every single lesson.  The teacher writes it up on the board, the students copy into their notebooks, and subsequently ignore it for the rest of the lesson, but it’s okay if an administrator walks past, you are covered, there is a success criteria up on the wall…continue explaining each of the five strategies, in general.</a:t>
            </a:r>
          </a:p>
          <a:p>
            <a:endParaRPr lang="en-US" altLang="en-US" smtClean="0"/>
          </a:p>
          <a:p>
            <a:r>
              <a:rPr lang="en-US" altLang="en-US" smtClean="0"/>
              <a:t>When done, turn it over to Robb, who will say a few words about how to get more information and what’s coming in the future.</a:t>
            </a: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B93950-ED41-45D5-BCFB-AA9DED053EA9}" type="slidenum">
              <a:rPr lang="en-US" altLang="en-US" smtClean="0">
                <a:latin typeface="Calibri" panose="020F0502020204030204" pitchFamily="34" charset="0"/>
              </a:rPr>
              <a:pPr/>
              <a:t>6</a:t>
            </a:fld>
            <a:endParaRPr lang="en-US" altLang="en-US" smtClean="0">
              <a:latin typeface="Calibri" panose="020F0502020204030204" pitchFamily="34" charset="0"/>
            </a:endParaRPr>
          </a:p>
        </p:txBody>
      </p:sp>
    </p:spTree>
    <p:extLst>
      <p:ext uri="{BB962C8B-B14F-4D97-AF65-F5344CB8AC3E}">
        <p14:creationId xmlns:p14="http://schemas.microsoft.com/office/powerpoint/2010/main" val="1124360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xfrm>
            <a:off x="2605088" y="514350"/>
            <a:ext cx="3965575" cy="29733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496CE5B-3C44-491D-88AE-D359B73C8192}" type="slidenum">
              <a:rPr lang="en-US" altLang="en-US" smtClean="0">
                <a:latin typeface="Calibri" panose="020F0502020204030204" pitchFamily="34" charset="0"/>
              </a:rPr>
              <a:pPr/>
              <a:t>7</a:t>
            </a:fld>
            <a:endParaRPr lang="en-US" altLang="en-US" smtClean="0">
              <a:latin typeface="Calibri" panose="020F0502020204030204" pitchFamily="34" charset="0"/>
            </a:endParaRPr>
          </a:p>
        </p:txBody>
      </p:sp>
    </p:spTree>
    <p:extLst>
      <p:ext uri="{BB962C8B-B14F-4D97-AF65-F5344CB8AC3E}">
        <p14:creationId xmlns:p14="http://schemas.microsoft.com/office/powerpoint/2010/main" val="2251512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bwMode="auto">
          <a:xfrm>
            <a:off x="2857500" y="514350"/>
            <a:ext cx="3429000" cy="2571750"/>
          </a:xfrm>
          <a:solidFill>
            <a:srgbClr val="FFFFFF"/>
          </a:solidFill>
          <a:ln>
            <a:solidFill>
              <a:srgbClr val="000000"/>
            </a:solidFill>
            <a:miter lim="800000"/>
            <a:headEnd/>
            <a:tailEnd/>
          </a:ln>
        </p:spPr>
      </p:sp>
      <p:sp>
        <p:nvSpPr>
          <p:cNvPr id="26627" name="Rectangle 3"/>
          <p:cNvSpPr>
            <a:spLocks noGrp="1" noChangeArrowheads="1"/>
          </p:cNvSpPr>
          <p:nvPr>
            <p:ph type="body" idx="1"/>
          </p:nvPr>
        </p:nvSpPr>
        <p:spPr bwMode="auto">
          <a:xfrm>
            <a:off x="1219200" y="3257550"/>
            <a:ext cx="6705600" cy="3086100"/>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605584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798969F-69F3-47E6-9158-B6EE2C9561CE}" type="slidenum">
              <a:rPr lang="en-GB" altLang="en-US" smtClean="0"/>
              <a:pPr>
                <a:spcBef>
                  <a:spcPct val="0"/>
                </a:spcBef>
              </a:pPr>
              <a:t>10</a:t>
            </a:fld>
            <a:endParaRPr lang="en-GB" altLang="en-US" smtClean="0"/>
          </a:p>
        </p:txBody>
      </p:sp>
    </p:spTree>
    <p:extLst>
      <p:ext uri="{BB962C8B-B14F-4D97-AF65-F5344CB8AC3E}">
        <p14:creationId xmlns:p14="http://schemas.microsoft.com/office/powerpoint/2010/main" val="856772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76F7CE3-D1B4-492D-9B1D-E01F836D0E90}" type="slidenum">
              <a:rPr lang="en-GB" altLang="en-US" smtClean="0">
                <a:latin typeface="Arial" panose="020B0604020202020204" pitchFamily="34" charset="0"/>
              </a:rPr>
              <a:pPr>
                <a:spcBef>
                  <a:spcPct val="0"/>
                </a:spcBef>
              </a:pPr>
              <a:t>11</a:t>
            </a:fld>
            <a:endParaRPr lang="en-GB" altLang="en-US" smtClean="0">
              <a:latin typeface="Arial" panose="020B0604020202020204" pitchFamily="34" charset="0"/>
            </a:endParaRPr>
          </a:p>
        </p:txBody>
      </p:sp>
      <p:sp>
        <p:nvSpPr>
          <p:cNvPr id="522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extLst>
      <p:ext uri="{BB962C8B-B14F-4D97-AF65-F5344CB8AC3E}">
        <p14:creationId xmlns:p14="http://schemas.microsoft.com/office/powerpoint/2010/main" val="2936007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BDE60A3-06DE-4717-8A12-5BD38FA42DFD}" type="slidenum">
              <a:rPr lang="en-GB" altLang="en-US" smtClean="0">
                <a:solidFill>
                  <a:srgbClr val="000000"/>
                </a:solidFill>
                <a:latin typeface="Arial" panose="020B0604020202020204" pitchFamily="34" charset="0"/>
              </a:rPr>
              <a:pPr>
                <a:spcBef>
                  <a:spcPct val="0"/>
                </a:spcBef>
              </a:pPr>
              <a:t>12</a:t>
            </a:fld>
            <a:endParaRPr lang="en-GB" altLang="en-US" smtClean="0">
              <a:solidFill>
                <a:srgbClr val="000000"/>
              </a:solidFill>
              <a:latin typeface="Arial" panose="020B0604020202020204" pitchFamily="34" charset="0"/>
            </a:endParaRPr>
          </a:p>
        </p:txBody>
      </p:sp>
      <p:sp>
        <p:nvSpPr>
          <p:cNvPr id="5427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extLst>
      <p:ext uri="{BB962C8B-B14F-4D97-AF65-F5344CB8AC3E}">
        <p14:creationId xmlns:p14="http://schemas.microsoft.com/office/powerpoint/2010/main" val="20874632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647FE18-D0B4-4D51-BFB5-74009AF80A80}" type="slidenum">
              <a:rPr lang="en-GB" altLang="en-US" smtClean="0"/>
              <a:pPr>
                <a:spcBef>
                  <a:spcPct val="0"/>
                </a:spcBef>
              </a:pPr>
              <a:t>13</a:t>
            </a:fld>
            <a:endParaRPr lang="en-GB" altLang="en-US" smtClean="0"/>
          </a:p>
        </p:txBody>
      </p:sp>
    </p:spTree>
    <p:extLst>
      <p:ext uri="{BB962C8B-B14F-4D97-AF65-F5344CB8AC3E}">
        <p14:creationId xmlns:p14="http://schemas.microsoft.com/office/powerpoint/2010/main" val="1395790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8292CAF-0AB8-414B-A3CF-C93F4A8D13E4}" type="slidenum">
              <a:rPr lang="en-GB" altLang="en-US" smtClean="0"/>
              <a:pPr>
                <a:spcBef>
                  <a:spcPct val="0"/>
                </a:spcBef>
              </a:pPr>
              <a:t>14</a:t>
            </a:fld>
            <a:endParaRPr lang="en-GB" altLang="en-US" smtClean="0"/>
          </a:p>
        </p:txBody>
      </p:sp>
    </p:spTree>
    <p:extLst>
      <p:ext uri="{BB962C8B-B14F-4D97-AF65-F5344CB8AC3E}">
        <p14:creationId xmlns:p14="http://schemas.microsoft.com/office/powerpoint/2010/main" val="26714106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4059D7F-9122-43FE-B2B0-8BD867E678E0}" type="slidenum">
              <a:rPr lang="en-GB" altLang="en-US" smtClean="0"/>
              <a:pPr>
                <a:spcBef>
                  <a:spcPct val="0"/>
                </a:spcBef>
              </a:pPr>
              <a:t>15</a:t>
            </a:fld>
            <a:endParaRPr lang="en-GB" altLang="en-US" smtClean="0"/>
          </a:p>
        </p:txBody>
      </p:sp>
    </p:spTree>
    <p:extLst>
      <p:ext uri="{BB962C8B-B14F-4D97-AF65-F5344CB8AC3E}">
        <p14:creationId xmlns:p14="http://schemas.microsoft.com/office/powerpoint/2010/main" val="6075696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6EFBF7A-02CE-41D3-A7E4-433895D5945D}" type="slidenum">
              <a:rPr lang="en-GB" altLang="en-US" smtClean="0">
                <a:solidFill>
                  <a:srgbClr val="000000"/>
                </a:solidFill>
                <a:latin typeface="Arial" panose="020B0604020202020204" pitchFamily="34" charset="0"/>
              </a:rPr>
              <a:pPr>
                <a:spcBef>
                  <a:spcPct val="0"/>
                </a:spcBef>
              </a:pPr>
              <a:t>16</a:t>
            </a:fld>
            <a:endParaRPr lang="en-GB" altLang="en-US" smtClean="0">
              <a:solidFill>
                <a:srgbClr val="000000"/>
              </a:solidFill>
              <a:latin typeface="Arial" panose="020B0604020202020204" pitchFamily="34" charset="0"/>
            </a:endParaRPr>
          </a:p>
        </p:txBody>
      </p:sp>
      <p:sp>
        <p:nvSpPr>
          <p:cNvPr id="7270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extLst>
      <p:ext uri="{BB962C8B-B14F-4D97-AF65-F5344CB8AC3E}">
        <p14:creationId xmlns:p14="http://schemas.microsoft.com/office/powerpoint/2010/main" val="11785925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839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9A80F91-216B-4C90-B8D0-11D5C4D368B9}" type="slidenum">
              <a:rPr lang="en-GB" altLang="en-US" smtClean="0"/>
              <a:pPr>
                <a:spcBef>
                  <a:spcPct val="0"/>
                </a:spcBef>
              </a:pPr>
              <a:t>17</a:t>
            </a:fld>
            <a:endParaRPr lang="en-GB" altLang="en-US" smtClean="0"/>
          </a:p>
        </p:txBody>
      </p:sp>
    </p:spTree>
    <p:extLst>
      <p:ext uri="{BB962C8B-B14F-4D97-AF65-F5344CB8AC3E}">
        <p14:creationId xmlns:p14="http://schemas.microsoft.com/office/powerpoint/2010/main" val="9984727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860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B721F68-36DD-4CEB-BBE5-3ECD2F358F5E}" type="slidenum">
              <a:rPr lang="en-GB" altLang="en-US" smtClean="0">
                <a:latin typeface="Arial" panose="020B0604020202020204" pitchFamily="34" charset="0"/>
              </a:rPr>
              <a:pPr>
                <a:spcBef>
                  <a:spcPct val="0"/>
                </a:spcBef>
              </a:pPr>
              <a:t>18</a:t>
            </a:fld>
            <a:endParaRPr lang="en-GB" altLang="en-US" smtClean="0">
              <a:latin typeface="Arial" panose="020B0604020202020204" pitchFamily="34" charset="0"/>
            </a:endParaRPr>
          </a:p>
        </p:txBody>
      </p:sp>
    </p:spTree>
    <p:extLst>
      <p:ext uri="{BB962C8B-B14F-4D97-AF65-F5344CB8AC3E}">
        <p14:creationId xmlns:p14="http://schemas.microsoft.com/office/powerpoint/2010/main" val="5058945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024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F0D9644-A1E1-430B-BD9E-454EB966F2D9}" type="slidenum">
              <a:rPr lang="en-GB" altLang="en-US" smtClean="0"/>
              <a:pPr>
                <a:spcBef>
                  <a:spcPct val="0"/>
                </a:spcBef>
              </a:pPr>
              <a:t>19</a:t>
            </a:fld>
            <a:endParaRPr lang="en-GB" altLang="en-US" smtClean="0"/>
          </a:p>
        </p:txBody>
      </p:sp>
    </p:spTree>
    <p:extLst>
      <p:ext uri="{BB962C8B-B14F-4D97-AF65-F5344CB8AC3E}">
        <p14:creationId xmlns:p14="http://schemas.microsoft.com/office/powerpoint/2010/main" val="15290966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05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1105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ABDEAB3-AF2E-4F1F-AA1A-129D960C8C75}" type="slidenum">
              <a:rPr lang="en-GB" altLang="en-US" smtClean="0">
                <a:latin typeface="Arial" panose="020B0604020202020204" pitchFamily="34" charset="0"/>
              </a:rPr>
              <a:pPr>
                <a:spcBef>
                  <a:spcPct val="0"/>
                </a:spcBef>
              </a:pPr>
              <a:t>20</a:t>
            </a:fld>
            <a:endParaRPr lang="en-GB" altLang="en-US" smtClean="0">
              <a:latin typeface="Arial" panose="020B0604020202020204" pitchFamily="34" charset="0"/>
            </a:endParaRPr>
          </a:p>
        </p:txBody>
      </p:sp>
    </p:spTree>
    <p:extLst>
      <p:ext uri="{BB962C8B-B14F-4D97-AF65-F5344CB8AC3E}">
        <p14:creationId xmlns:p14="http://schemas.microsoft.com/office/powerpoint/2010/main" val="11158300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46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1146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FE2F0C6-5B3A-412D-8EEE-B5EA307A6160}" type="slidenum">
              <a:rPr lang="en-GB" altLang="en-US" smtClean="0">
                <a:latin typeface="Arial" panose="020B0604020202020204" pitchFamily="34" charset="0"/>
              </a:rPr>
              <a:pPr>
                <a:spcBef>
                  <a:spcPct val="0"/>
                </a:spcBef>
              </a:pPr>
              <a:t>21</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3139663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67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167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4B12410-82B3-45F5-A2BE-3CD2D505EEB6}" type="slidenum">
              <a:rPr lang="en-GB" altLang="en-US" smtClean="0"/>
              <a:pPr>
                <a:spcBef>
                  <a:spcPct val="0"/>
                </a:spcBef>
              </a:pPr>
              <a:t>22</a:t>
            </a:fld>
            <a:endParaRPr lang="en-GB" altLang="en-US" smtClean="0"/>
          </a:p>
        </p:txBody>
      </p:sp>
    </p:spTree>
    <p:extLst>
      <p:ext uri="{BB962C8B-B14F-4D97-AF65-F5344CB8AC3E}">
        <p14:creationId xmlns:p14="http://schemas.microsoft.com/office/powerpoint/2010/main" val="5389761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87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187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559D6B5-E03B-476F-80D8-C05CD1C2701D}" type="slidenum">
              <a:rPr lang="en-GB" altLang="en-US" smtClean="0">
                <a:latin typeface="Arial" panose="020B0604020202020204" pitchFamily="34" charset="0"/>
              </a:rPr>
              <a:pPr>
                <a:spcBef>
                  <a:spcPct val="0"/>
                </a:spcBef>
              </a:pPr>
              <a:t>23</a:t>
            </a:fld>
            <a:endParaRPr lang="en-GB" altLang="en-US" smtClean="0">
              <a:latin typeface="Arial" panose="020B0604020202020204" pitchFamily="34" charset="0"/>
            </a:endParaRPr>
          </a:p>
        </p:txBody>
      </p:sp>
    </p:spTree>
    <p:extLst>
      <p:ext uri="{BB962C8B-B14F-4D97-AF65-F5344CB8AC3E}">
        <p14:creationId xmlns:p14="http://schemas.microsoft.com/office/powerpoint/2010/main" val="25002477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08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208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87B7671-6C6B-412F-BC57-D7EDBB3E8374}" type="slidenum">
              <a:rPr lang="en-GB" altLang="en-US" smtClean="0">
                <a:latin typeface="Arial" panose="020B0604020202020204" pitchFamily="34" charset="0"/>
              </a:rPr>
              <a:pPr>
                <a:spcBef>
                  <a:spcPct val="0"/>
                </a:spcBef>
              </a:pPr>
              <a:t>24</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5835835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8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228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E4D83AE-0B3E-4928-8AC5-B8024B35CF7C}" type="slidenum">
              <a:rPr lang="en-GB" altLang="en-US" smtClean="0"/>
              <a:pPr>
                <a:spcBef>
                  <a:spcPct val="0"/>
                </a:spcBef>
              </a:pPr>
              <a:t>25</a:t>
            </a:fld>
            <a:endParaRPr lang="en-GB" altLang="en-US" smtClean="0"/>
          </a:p>
        </p:txBody>
      </p:sp>
    </p:spTree>
    <p:extLst>
      <p:ext uri="{BB962C8B-B14F-4D97-AF65-F5344CB8AC3E}">
        <p14:creationId xmlns:p14="http://schemas.microsoft.com/office/powerpoint/2010/main" val="15278700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10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310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4432F75-5149-479B-BB9F-FE6BFAC4A598}" type="slidenum">
              <a:rPr lang="en-GB" altLang="en-US" smtClean="0">
                <a:latin typeface="Arial" panose="020B0604020202020204" pitchFamily="34" charset="0"/>
              </a:rPr>
              <a:pPr>
                <a:spcBef>
                  <a:spcPct val="0"/>
                </a:spcBef>
              </a:pPr>
              <a:t>26</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8174063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1331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CD97A1-3514-4F05-817C-1DD1C8AF2D89}" type="slidenum">
              <a:rPr lang="en-GB" altLang="en-US" smtClean="0">
                <a:latin typeface="Arial" panose="020B0604020202020204" pitchFamily="34" charset="0"/>
              </a:rPr>
              <a:pPr>
                <a:spcBef>
                  <a:spcPct val="0"/>
                </a:spcBef>
              </a:pPr>
              <a:t>27</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4930757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a:extLst>
              <a:ext uri="{FF2B5EF4-FFF2-40B4-BE49-F238E27FC236}">
                <a16:creationId xmlns:a16="http://schemas.microsoft.com/office/drawing/2014/main" id="{F3D05E02-192A-4A66-9B88-9AA1A415540C}"/>
              </a:ext>
            </a:extLst>
          </p:cNvPr>
          <p:cNvSpPr>
            <a:spLocks noGrp="1" noRot="1" noChangeAspect="1" noTextEdit="1"/>
          </p:cNvSpPr>
          <p:nvPr>
            <p:ph type="sldImg"/>
          </p:nvPr>
        </p:nvSpPr>
        <p:spPr>
          <a:xfrm>
            <a:off x="990600" y="768350"/>
            <a:ext cx="5118100" cy="3838575"/>
          </a:xfrm>
          <a:ln/>
        </p:spPr>
      </p:sp>
      <p:sp>
        <p:nvSpPr>
          <p:cNvPr id="16386" name="Notes Placeholder 2">
            <a:extLst>
              <a:ext uri="{FF2B5EF4-FFF2-40B4-BE49-F238E27FC236}">
                <a16:creationId xmlns:a16="http://schemas.microsoft.com/office/drawing/2014/main" id="{53B28F97-0CE4-484E-9368-8AE671B911E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ea typeface="ＭＳ Ｐゴシック" panose="020B0600070205080204" pitchFamily="34" charset="-128"/>
            </a:endParaRPr>
          </a:p>
        </p:txBody>
      </p:sp>
      <p:sp>
        <p:nvSpPr>
          <p:cNvPr id="16387" name="Slide Number Placeholder 3">
            <a:extLst>
              <a:ext uri="{FF2B5EF4-FFF2-40B4-BE49-F238E27FC236}">
                <a16:creationId xmlns:a16="http://schemas.microsoft.com/office/drawing/2014/main" id="{20225863-7346-4D31-B518-D3ACCAD441F4}"/>
              </a:ext>
            </a:extLst>
          </p:cNvPr>
          <p:cNvSpPr txBox="1">
            <a:spLocks noGrp="1"/>
          </p:cNvSpPr>
          <p:nvPr/>
        </p:nvSpPr>
        <p:spPr bwMode="auto">
          <a:xfrm>
            <a:off x="4022725" y="9720263"/>
            <a:ext cx="3074988" cy="51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68" tIns="47384" rIns="94768" bIns="47384" anchor="b"/>
          <a:lstStyle>
            <a:lvl1pPr defTabSz="947738">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defTabSz="947738">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defTabSz="947738">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defTabSz="947738">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defTabSz="947738">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947738"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947738"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947738"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947738"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lgn="r" eaLnBrk="1" hangingPunct="1">
              <a:spcBef>
                <a:spcPct val="0"/>
              </a:spcBef>
            </a:pPr>
            <a:fld id="{14F89106-981D-416F-8590-4BFFF54D4256}" type="slidenum">
              <a:rPr lang="en-GB" altLang="en-US">
                <a:latin typeface="Arial" panose="020B0604020202020204" pitchFamily="34" charset="0"/>
              </a:rPr>
              <a:pPr algn="r" eaLnBrk="1" hangingPunct="1">
                <a:spcBef>
                  <a:spcPct val="0"/>
                </a:spcBef>
              </a:pPr>
              <a:t>28</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1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51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2B3183D-09E0-4171-882A-3C2CBC569B48}" type="slidenum">
              <a:rPr lang="en-GB" altLang="en-US" smtClean="0"/>
              <a:pPr>
                <a:spcBef>
                  <a:spcPct val="0"/>
                </a:spcBef>
              </a:pPr>
              <a:t>29</a:t>
            </a:fld>
            <a:endParaRPr lang="en-GB" altLang="en-US" smtClean="0"/>
          </a:p>
        </p:txBody>
      </p:sp>
    </p:spTree>
    <p:extLst>
      <p:ext uri="{BB962C8B-B14F-4D97-AF65-F5344CB8AC3E}">
        <p14:creationId xmlns:p14="http://schemas.microsoft.com/office/powerpoint/2010/main" val="32774959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7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57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76EAFCE-6892-4A2F-AAFD-48EBBF69F537}" type="slidenum">
              <a:rPr lang="en-GB" altLang="en-US" smtClean="0">
                <a:latin typeface="Arial" panose="020B0604020202020204" pitchFamily="34" charset="0"/>
              </a:rPr>
              <a:pPr>
                <a:spcBef>
                  <a:spcPct val="0"/>
                </a:spcBef>
              </a:pPr>
              <a:t>30</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0798280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9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59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8030EF4-EFE5-44EE-8E9D-6310A6F5E66E}" type="slidenum">
              <a:rPr lang="en-GB" altLang="en-US" smtClean="0">
                <a:latin typeface="Arial" panose="020B0604020202020204" pitchFamily="34" charset="0"/>
              </a:rPr>
              <a:pPr>
                <a:spcBef>
                  <a:spcPct val="0"/>
                </a:spcBef>
              </a:pPr>
              <a:t>31</a:t>
            </a:fld>
            <a:endParaRPr lang="en-GB" altLang="en-US" smtClean="0">
              <a:latin typeface="Arial" panose="020B0604020202020204" pitchFamily="34" charset="0"/>
            </a:endParaRPr>
          </a:p>
        </p:txBody>
      </p:sp>
    </p:spTree>
    <p:extLst>
      <p:ext uri="{BB962C8B-B14F-4D97-AF65-F5344CB8AC3E}">
        <p14:creationId xmlns:p14="http://schemas.microsoft.com/office/powerpoint/2010/main" val="15773138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a:extLst>
              <a:ext uri="{FF2B5EF4-FFF2-40B4-BE49-F238E27FC236}">
                <a16:creationId xmlns:a16="http://schemas.microsoft.com/office/drawing/2014/main" id="{3CAF9029-7824-49FD-B81A-E939D8B6A41F}"/>
              </a:ext>
            </a:extLst>
          </p:cNvPr>
          <p:cNvSpPr>
            <a:spLocks noGrp="1" noRot="1" noChangeAspect="1" noTextEdit="1"/>
          </p:cNvSpPr>
          <p:nvPr>
            <p:ph type="sldImg"/>
          </p:nvPr>
        </p:nvSpPr>
        <p:spPr>
          <a:ln/>
        </p:spPr>
      </p:sp>
      <p:sp>
        <p:nvSpPr>
          <p:cNvPr id="52226" name="Notes Placeholder 2">
            <a:extLst>
              <a:ext uri="{FF2B5EF4-FFF2-40B4-BE49-F238E27FC236}">
                <a16:creationId xmlns:a16="http://schemas.microsoft.com/office/drawing/2014/main" id="{A37BC7CB-C9A8-4C80-8CDF-07791033627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52227" name="Slide Number Placeholder 3">
            <a:extLst>
              <a:ext uri="{FF2B5EF4-FFF2-40B4-BE49-F238E27FC236}">
                <a16:creationId xmlns:a16="http://schemas.microsoft.com/office/drawing/2014/main" id="{3DF394DE-B080-4182-B53C-73B6E51BF4D6}"/>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8242295-95AA-47B2-BC51-F77540C79CBC}" type="slidenum">
              <a:rPr lang="en-GB" altLang="en-US" smtClean="0">
                <a:latin typeface="Calibri" panose="020F0502020204030204" pitchFamily="34" charset="0"/>
              </a:rPr>
              <a:pPr/>
              <a:t>32</a:t>
            </a:fld>
            <a:endParaRPr lang="en-GB" altLang="en-US">
              <a:latin typeface="Calibri" panose="020F050202020403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 to try out some games</a:t>
            </a:r>
          </a:p>
        </p:txBody>
      </p:sp>
      <p:sp>
        <p:nvSpPr>
          <p:cNvPr id="4" name="Slide Number Placeholder 3"/>
          <p:cNvSpPr>
            <a:spLocks noGrp="1"/>
          </p:cNvSpPr>
          <p:nvPr>
            <p:ph type="sldNum" sz="quarter" idx="10"/>
          </p:nvPr>
        </p:nvSpPr>
        <p:spPr/>
        <p:txBody>
          <a:bodyPr/>
          <a:lstStyle/>
          <a:p>
            <a:fld id="{34363F00-7F05-4888-870A-A771EB1772FD}" type="slidenum">
              <a:rPr lang="en-GB" smtClean="0"/>
              <a:pPr/>
              <a:t>33</a:t>
            </a:fld>
            <a:endParaRPr lang="en-GB" dirty="0"/>
          </a:p>
        </p:txBody>
      </p:sp>
    </p:spTree>
    <p:extLst>
      <p:ext uri="{BB962C8B-B14F-4D97-AF65-F5344CB8AC3E}">
        <p14:creationId xmlns:p14="http://schemas.microsoft.com/office/powerpoint/2010/main" val="5626069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D036288B-C823-43C4-ABDF-6535BF7A3136}"/>
              </a:ext>
            </a:extLst>
          </p:cNvPr>
          <p:cNvSpPr>
            <a:spLocks noGrp="1" noRot="1" noChangeAspect="1" noTextEdit="1"/>
          </p:cNvSpPr>
          <p:nvPr>
            <p:ph type="sldImg"/>
          </p:nvPr>
        </p:nvSpPr>
        <p:spPr>
          <a:ln/>
        </p:spPr>
      </p:sp>
      <p:sp>
        <p:nvSpPr>
          <p:cNvPr id="19458" name="Notes Placeholder 2">
            <a:extLst>
              <a:ext uri="{FF2B5EF4-FFF2-40B4-BE49-F238E27FC236}">
                <a16:creationId xmlns:a16="http://schemas.microsoft.com/office/drawing/2014/main" id="{71B381C2-C9CD-47B2-AAF3-B90714F55EA9}"/>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ea typeface="ＭＳ Ｐゴシック" panose="020B0600070205080204" pitchFamily="34" charset="-128"/>
            </a:endParaRPr>
          </a:p>
        </p:txBody>
      </p:sp>
      <p:sp>
        <p:nvSpPr>
          <p:cNvPr id="19459" name="Slide Number Placeholder 3">
            <a:extLst>
              <a:ext uri="{FF2B5EF4-FFF2-40B4-BE49-F238E27FC236}">
                <a16:creationId xmlns:a16="http://schemas.microsoft.com/office/drawing/2014/main" id="{E865A9D6-C30E-41C7-A0A9-72BDD90D321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E83F098-916B-4F12-ACE3-39036BBA25F7}" type="slidenum">
              <a:rPr lang="en-GB" altLang="en-US" smtClean="0">
                <a:latin typeface="Calibri" panose="020F0502020204030204" pitchFamily="34" charset="0"/>
              </a:rPr>
              <a:pPr/>
              <a:t>35</a:t>
            </a:fld>
            <a:endParaRPr lang="en-GB" altLang="en-US">
              <a:latin typeface="Calibri" panose="020F050202020403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id="{2508B9E1-1B4A-4CD7-9616-6C03538343ED}"/>
              </a:ext>
            </a:extLst>
          </p:cNvPr>
          <p:cNvSpPr>
            <a:spLocks noGrp="1" noRot="1" noChangeAspect="1" noTextEdit="1"/>
          </p:cNvSpPr>
          <p:nvPr>
            <p:ph type="sldImg"/>
          </p:nvPr>
        </p:nvSpPr>
        <p:spPr>
          <a:ln/>
        </p:spPr>
      </p:sp>
      <p:sp>
        <p:nvSpPr>
          <p:cNvPr id="54274" name="Notes Placeholder 2">
            <a:extLst>
              <a:ext uri="{FF2B5EF4-FFF2-40B4-BE49-F238E27FC236}">
                <a16:creationId xmlns:a16="http://schemas.microsoft.com/office/drawing/2014/main" id="{DA41B4E2-3C00-4644-8529-305B054ECBC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69863" indent="-169863" defTabSz="909638">
              <a:buFontTx/>
              <a:buChar char="•"/>
            </a:pPr>
            <a:endParaRPr lang="en-US" altLang="en-US">
              <a:ea typeface="ＭＳ Ｐゴシック" panose="020B0600070205080204" pitchFamily="34" charset="-128"/>
            </a:endParaRPr>
          </a:p>
        </p:txBody>
      </p:sp>
      <p:sp>
        <p:nvSpPr>
          <p:cNvPr id="54275" name="Slide Number Placeholder 3">
            <a:extLst>
              <a:ext uri="{FF2B5EF4-FFF2-40B4-BE49-F238E27FC236}">
                <a16:creationId xmlns:a16="http://schemas.microsoft.com/office/drawing/2014/main" id="{AF08E5D8-1585-4057-AD87-A0CD7869CA29}"/>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2D0E5B1-47DA-4990-8A15-BEB686290834}" type="slidenum">
              <a:rPr lang="en-GB" altLang="en-US" smtClean="0">
                <a:latin typeface="Calibri" panose="020F0502020204030204" pitchFamily="34" charset="0"/>
              </a:rPr>
              <a:pPr/>
              <a:t>36</a:t>
            </a:fld>
            <a:endParaRPr lang="en-GB" altLang="en-US">
              <a:latin typeface="Calibri" panose="020F050202020403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GB" altLang="en-US" dirty="0">
                <a:latin typeface="Arial" panose="020B0604020202020204" pitchFamily="34" charset="0"/>
                <a:ea typeface="ＭＳ Ｐゴシック" panose="020B0600070205080204" pitchFamily="34" charset="-128"/>
              </a:rPr>
              <a:t>Talk through this slide and provide the following background information.</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Story-making is based upon how children learn language – through </a:t>
            </a:r>
            <a:r>
              <a:rPr lang="en-GB" altLang="en-US" b="1" dirty="0">
                <a:latin typeface="Arial" panose="020B0604020202020204" pitchFamily="34" charset="0"/>
                <a:ea typeface="ＭＳ Ｐゴシック" panose="020B0600070205080204" pitchFamily="34" charset="-128"/>
              </a:rPr>
              <a:t>imitation, innovation and invention</a:t>
            </a:r>
            <a:r>
              <a:rPr lang="en-GB" altLang="en-US" dirty="0">
                <a:latin typeface="Arial" panose="020B0604020202020204" pitchFamily="34" charset="0"/>
                <a:ea typeface="ＭＳ Ｐゴシック" panose="020B0600070205080204" pitchFamily="34" charset="-128"/>
              </a:rPr>
              <a:t> of language.</a:t>
            </a:r>
          </a:p>
          <a:p>
            <a:pPr eaLnBrk="1" hangingPunct="1">
              <a:lnSpc>
                <a:spcPct val="80000"/>
              </a:lnSpc>
            </a:pPr>
            <a:r>
              <a:rPr lang="en-GB" altLang="en-US" dirty="0">
                <a:latin typeface="Arial" panose="020B0604020202020204" pitchFamily="34" charset="0"/>
                <a:ea typeface="ＭＳ Ｐゴシック" panose="020B0600070205080204" pitchFamily="34" charset="-128"/>
              </a:rPr>
              <a:t>It draws upon international research that universally highlights the importance of stories as the key mode in which the human mind thinks.</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Stories are essential to cognitive development. They are not just a frivolity to end the day – they are central.</a:t>
            </a:r>
          </a:p>
          <a:p>
            <a:pPr eaLnBrk="1" hangingPunct="1">
              <a:lnSpc>
                <a:spcPct val="80000"/>
              </a:lnSpc>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dirty="0">
                <a:latin typeface="Arial" panose="020B0604020202020204" pitchFamily="34" charset="0"/>
                <a:ea typeface="ＭＳ Ｐゴシック" panose="020B0600070205080204" pitchFamily="34" charset="-128"/>
              </a:rPr>
              <a:t>Research shows that are important because they develop:</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composition/writing</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comprehension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abstract, critical and logical thought</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memory and concentration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a sense of belonging, confidence and motivation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the ability to learn information that is communicated in story form</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language (listening, speaking, writing and reading)</a:t>
            </a:r>
          </a:p>
          <a:p>
            <a:pPr eaLnBrk="1" hangingPunct="1">
              <a:lnSpc>
                <a:spcPct val="80000"/>
              </a:lnSpc>
              <a:buFontTx/>
              <a:buChar char="•"/>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dirty="0">
                <a:latin typeface="Arial" panose="020B0604020202020204" pitchFamily="34" charset="0"/>
                <a:ea typeface="ＭＳ Ｐゴシック" panose="020B0600070205080204" pitchFamily="34" charset="-128"/>
              </a:rPr>
              <a:t>More information…</a:t>
            </a:r>
          </a:p>
          <a:p>
            <a:pPr eaLnBrk="1" hangingPunct="1">
              <a:lnSpc>
                <a:spcPct val="80000"/>
              </a:lnSpc>
            </a:pPr>
            <a:r>
              <a:rPr lang="en-GB" altLang="en-US" dirty="0">
                <a:latin typeface="Arial" panose="020B0604020202020204" pitchFamily="34" charset="0"/>
                <a:ea typeface="ＭＳ Ｐゴシック" panose="020B0600070205080204" pitchFamily="34" charset="-128"/>
              </a:rPr>
              <a:t>Neuroscientists and psychologists agree that the mind actually uses story architecture to help us to understand the world.</a:t>
            </a:r>
          </a:p>
          <a:p>
            <a:pPr eaLnBrk="1" hangingPunct="1">
              <a:lnSpc>
                <a:spcPct val="80000"/>
              </a:lnSpc>
            </a:pPr>
            <a:r>
              <a:rPr lang="en-GB" altLang="en-US" dirty="0">
                <a:latin typeface="Arial" panose="020B0604020202020204" pitchFamily="34" charset="0"/>
                <a:ea typeface="ＭＳ Ｐゴシック" panose="020B0600070205080204" pitchFamily="34" charset="-128"/>
              </a:rPr>
              <a:t>Our brains operate as neural story maps, using story as a template to explain and cope with experience.</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Story is the key method of internal processing used by the mind</a:t>
            </a:r>
            <a:r>
              <a:rPr lang="en-GB" altLang="en-US" dirty="0" smtClean="0">
                <a:latin typeface="Arial" panose="020B0604020202020204" pitchFamily="34" charset="0"/>
                <a:ea typeface="ＭＳ Ｐゴシック" panose="020B0600070205080204" pitchFamily="34" charset="-128"/>
              </a:rPr>
              <a:t>.</a:t>
            </a:r>
          </a:p>
          <a:p>
            <a:pPr eaLnBrk="1" hangingPunct="1">
              <a:lnSpc>
                <a:spcPct val="80000"/>
              </a:lnSpc>
            </a:pPr>
            <a:endParaRPr lang="en-GB" altLang="en-US" dirty="0" smtClean="0">
              <a:latin typeface="Arial" panose="020B0604020202020204" pitchFamily="34" charset="0"/>
              <a:ea typeface="ＭＳ Ｐゴシック" panose="020B0600070205080204" pitchFamily="34" charset="-128"/>
            </a:endParaRPr>
          </a:p>
          <a:p>
            <a:pPr eaLnBrk="1" hangingPunct="1">
              <a:lnSpc>
                <a:spcPct val="80000"/>
              </a:lnSpc>
            </a:pPr>
            <a:endParaRPr lang="en-GB" altLang="en-US" dirty="0" smtClean="0">
              <a:latin typeface="Arial" panose="020B0604020202020204" pitchFamily="34" charset="0"/>
              <a:ea typeface="ＭＳ Ｐゴシック" panose="020B0600070205080204" pitchFamily="34" charset="-128"/>
            </a:endParaRPr>
          </a:p>
          <a:p>
            <a:pPr eaLnBrk="1" hangingPunct="1">
              <a:lnSpc>
                <a:spcPct val="80000"/>
              </a:lnSpc>
            </a:pPr>
            <a:r>
              <a:rPr lang="en-GB" altLang="en-US" b="1" dirty="0" smtClean="0">
                <a:latin typeface="Arial" panose="020B0604020202020204" pitchFamily="34" charset="0"/>
                <a:ea typeface="ＭＳ Ｐゴシック" panose="020B0600070205080204" pitchFamily="34" charset="-128"/>
              </a:rPr>
              <a:t>This leads into a review of the DS task</a:t>
            </a:r>
            <a:endParaRPr lang="en-GB" altLang="en-US" b="1"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38</a:t>
            </a:fld>
            <a:endParaRPr lang="en-GB" dirty="0"/>
          </a:p>
        </p:txBody>
      </p:sp>
    </p:spTree>
    <p:extLst>
      <p:ext uri="{BB962C8B-B14F-4D97-AF65-F5344CB8AC3E}">
        <p14:creationId xmlns:p14="http://schemas.microsoft.com/office/powerpoint/2010/main" val="7138139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a:extLst>
              <a:ext uri="{FF2B5EF4-FFF2-40B4-BE49-F238E27FC236}">
                <a16:creationId xmlns:a16="http://schemas.microsoft.com/office/drawing/2014/main" id="{9FFA5D17-F138-4BB4-8C52-551E017C84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defTabSz="47307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defTabSz="473075">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defTabSz="473075">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defTabSz="473075">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7307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7307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7307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7307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7914779-7F13-4E64-B4D0-F63799700608}" type="slidenum">
              <a:rPr lang="en-GB" altLang="en-US" smtClean="0">
                <a:latin typeface="Arial" panose="020B0604020202020204" pitchFamily="34" charset="0"/>
              </a:rPr>
              <a:pPr>
                <a:spcBef>
                  <a:spcPct val="0"/>
                </a:spcBef>
              </a:pPr>
              <a:t>39</a:t>
            </a:fld>
            <a:endParaRPr lang="en-GB" altLang="en-US">
              <a:latin typeface="Arial" panose="020B0604020202020204" pitchFamily="34" charset="0"/>
            </a:endParaRPr>
          </a:p>
        </p:txBody>
      </p:sp>
      <p:sp>
        <p:nvSpPr>
          <p:cNvPr id="21506" name="Rectangle 2">
            <a:extLst>
              <a:ext uri="{FF2B5EF4-FFF2-40B4-BE49-F238E27FC236}">
                <a16:creationId xmlns:a16="http://schemas.microsoft.com/office/drawing/2014/main" id="{E9C0434E-0FAF-4D68-AF1D-93B5DE5EC7EC}"/>
              </a:ext>
            </a:extLst>
          </p:cNvPr>
          <p:cNvSpPr>
            <a:spLocks noGrp="1" noRot="1" noChangeAspect="1" noChangeArrowheads="1" noTextEdit="1"/>
          </p:cNvSpPr>
          <p:nvPr>
            <p:ph type="sldImg"/>
          </p:nvPr>
        </p:nvSpPr>
        <p:spPr>
          <a:xfrm>
            <a:off x="917575" y="744538"/>
            <a:ext cx="4962525" cy="3722687"/>
          </a:xfrm>
          <a:ln/>
        </p:spPr>
      </p:sp>
      <p:sp>
        <p:nvSpPr>
          <p:cNvPr id="21507" name="Rectangle 3">
            <a:extLst>
              <a:ext uri="{FF2B5EF4-FFF2-40B4-BE49-F238E27FC236}">
                <a16:creationId xmlns:a16="http://schemas.microsoft.com/office/drawing/2014/main" id="{2AED0F23-D954-4BAB-A1E8-AFC7ED81381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a:p>
            <a:pPr eaLnBrk="1" hangingPunct="1"/>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A42665-0C2F-40AF-BAB2-079F53019CB6}"/>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EFF40A5D-0717-475A-88B8-1F27D4EA876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ea typeface="ＭＳ Ｐゴシック" panose="020B0600070205080204" pitchFamily="34" charset="-128"/>
              </a:rPr>
              <a:t>Activity</a:t>
            </a:r>
          </a:p>
          <a:p>
            <a:r>
              <a:rPr lang="en-GB" altLang="en-US" dirty="0" smtClean="0">
                <a:ea typeface="ＭＳ Ｐゴシック" panose="020B0600070205080204" pitchFamily="34" charset="-128"/>
              </a:rPr>
              <a:t>Students to recount what they saw on the video and explain what was happening in terms of the 4 points below:</a:t>
            </a:r>
          </a:p>
          <a:p>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a:p>
            <a:r>
              <a:rPr lang="en-GB" altLang="en-US" dirty="0" smtClean="0">
                <a:ea typeface="ＭＳ Ｐゴシック" panose="020B0600070205080204" pitchFamily="34" charset="-128"/>
              </a:rPr>
              <a:t>We </a:t>
            </a:r>
            <a:r>
              <a:rPr lang="en-GB" altLang="en-US" dirty="0">
                <a:ea typeface="ＭＳ Ｐゴシック" panose="020B0600070205080204" pitchFamily="34" charset="-128"/>
              </a:rPr>
              <a:t>often start story writing with this model and it forms the basis of Talk4writing</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But this model is how children initially develop language – give students time to think about this</a:t>
            </a:r>
            <a:br>
              <a:rPr lang="en-GB" altLang="en-US" dirty="0">
                <a:ea typeface="ＭＳ Ｐゴシック" panose="020B0600070205080204" pitchFamily="34" charset="-128"/>
              </a:rPr>
            </a:br>
            <a:endParaRPr lang="en-GB" altLang="en-US" dirty="0">
              <a:ea typeface="ＭＳ Ｐゴシック" panose="020B0600070205080204" pitchFamily="34" charset="-128"/>
            </a:endParaRPr>
          </a:p>
          <a:p>
            <a:r>
              <a:rPr lang="en-US" sz="1500" b="1" dirty="0">
                <a:solidFill>
                  <a:schemeClr val="tx2"/>
                </a:solidFill>
                <a:latin typeface="Comic Sans MS" panose="030F0702030302020204" pitchFamily="66" charset="0"/>
              </a:rPr>
              <a:t>SECURING SUBJECT MATTER </a:t>
            </a:r>
            <a:r>
              <a:rPr lang="en-US" sz="1500" dirty="0">
                <a:latin typeface="Comic Sans MS" panose="030F0702030302020204" pitchFamily="66" charset="0"/>
              </a:rPr>
              <a:t>– </a:t>
            </a:r>
            <a:r>
              <a:rPr lang="en-US" dirty="0">
                <a:latin typeface="Comic Sans MS" panose="030F0702030302020204" pitchFamily="66" charset="0"/>
              </a:rPr>
              <a:t>ensuring children become experts and enthusiasts in the topic</a:t>
            </a:r>
          </a:p>
          <a:p>
            <a:r>
              <a:rPr lang="en-US" sz="1000" dirty="0">
                <a:latin typeface="Comic Sans MS" panose="030F0702030302020204" pitchFamily="66" charset="0"/>
              </a:rPr>
              <a:t/>
            </a:r>
            <a:br>
              <a:rPr lang="en-US" sz="1000" dirty="0">
                <a:latin typeface="Comic Sans MS" panose="030F0702030302020204" pitchFamily="66" charset="0"/>
              </a:rPr>
            </a:br>
            <a:r>
              <a:rPr lang="en-US" sz="1500" b="1" dirty="0">
                <a:solidFill>
                  <a:schemeClr val="tx2"/>
                </a:solidFill>
                <a:latin typeface="Comic Sans MS" panose="030F0702030302020204" pitchFamily="66" charset="0"/>
              </a:rPr>
              <a:t>IMITATION</a:t>
            </a:r>
            <a:r>
              <a:rPr lang="en-US" sz="1500" dirty="0">
                <a:latin typeface="Comic Sans MS" panose="030F0702030302020204" pitchFamily="66" charset="0"/>
              </a:rPr>
              <a:t> - </a:t>
            </a:r>
            <a:r>
              <a:rPr lang="en-US" dirty="0">
                <a:latin typeface="Comic Sans MS" panose="030F0702030302020204" pitchFamily="66" charset="0"/>
              </a:rPr>
              <a:t>using a strong shared text as a model from which children internalize the key language features </a:t>
            </a:r>
          </a:p>
          <a:p>
            <a:endParaRPr lang="en-US" sz="800" dirty="0">
              <a:latin typeface="Comic Sans MS" panose="030F0702030302020204" pitchFamily="66" charset="0"/>
            </a:endParaRPr>
          </a:p>
          <a:p>
            <a:r>
              <a:rPr lang="en-US" sz="1500" b="1" dirty="0">
                <a:solidFill>
                  <a:schemeClr val="tx2"/>
                </a:solidFill>
                <a:latin typeface="Comic Sans MS" panose="030F0702030302020204" pitchFamily="66" charset="0"/>
              </a:rPr>
              <a:t>INNOVATION</a:t>
            </a:r>
            <a:r>
              <a:rPr lang="en-US" sz="1500" dirty="0">
                <a:latin typeface="Comic Sans MS" panose="030F0702030302020204" pitchFamily="66" charset="0"/>
              </a:rPr>
              <a:t> –</a:t>
            </a:r>
            <a:r>
              <a:rPr lang="en-US" dirty="0">
                <a:latin typeface="Comic Sans MS" panose="030F0702030302020204" pitchFamily="66" charset="0"/>
              </a:rPr>
              <a:t>using the structure and language patterns of the model text for shared planning and writing in a new, but closely related, context,</a:t>
            </a:r>
          </a:p>
          <a:p>
            <a:r>
              <a:rPr lang="en-US" sz="1000" dirty="0">
                <a:latin typeface="Comic Sans MS" panose="030F0702030302020204" pitchFamily="66" charset="0"/>
              </a:rPr>
              <a:t/>
            </a:r>
            <a:br>
              <a:rPr lang="en-US" sz="1000" dirty="0">
                <a:latin typeface="Comic Sans MS" panose="030F0702030302020204" pitchFamily="66" charset="0"/>
              </a:rPr>
            </a:br>
            <a:r>
              <a:rPr lang="en-US" sz="1500" b="1" dirty="0">
                <a:solidFill>
                  <a:schemeClr val="tx2"/>
                </a:solidFill>
                <a:latin typeface="Comic Sans MS" panose="030F0702030302020204" pitchFamily="66" charset="0"/>
              </a:rPr>
              <a:t>INDEPENDENT APPLICATION </a:t>
            </a:r>
            <a:r>
              <a:rPr lang="en-US" sz="1500" dirty="0">
                <a:latin typeface="Comic Sans MS" panose="030F0702030302020204" pitchFamily="66" charset="0"/>
              </a:rPr>
              <a:t>–</a:t>
            </a:r>
            <a:r>
              <a:rPr lang="en-US" dirty="0">
                <a:latin typeface="Comic Sans MS" panose="030F0702030302020204" pitchFamily="66" charset="0"/>
              </a:rPr>
              <a:t> children independently writing that text type in literacy lessons and across the </a:t>
            </a:r>
          </a:p>
          <a:p>
            <a:r>
              <a:rPr lang="en-US" dirty="0">
                <a:latin typeface="Comic Sans MS" panose="030F0702030302020204" pitchFamily="66" charset="0"/>
              </a:rPr>
              <a:t>curriculum </a:t>
            </a:r>
          </a:p>
          <a:p>
            <a:endParaRPr lang="en-GB" altLang="en-US" dirty="0">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id="{6199541C-2A27-416F-8A87-EA23E083503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512335">
              <a:defRPr>
                <a:solidFill>
                  <a:schemeClr val="tx1"/>
                </a:solidFill>
                <a:latin typeface="Arial" panose="020B0604020202020204" pitchFamily="34" charset="0"/>
                <a:ea typeface="ＭＳ Ｐゴシック" panose="020B0600070205080204" pitchFamily="34" charset="-128"/>
              </a:defRPr>
            </a:lvl1pPr>
            <a:lvl2pPr marL="804606" indent="-309464" defTabSz="512335">
              <a:defRPr>
                <a:solidFill>
                  <a:schemeClr val="tx1"/>
                </a:solidFill>
                <a:latin typeface="Arial" panose="020B0604020202020204" pitchFamily="34" charset="0"/>
                <a:ea typeface="ＭＳ Ｐゴシック" panose="020B0600070205080204" pitchFamily="34" charset="-128"/>
              </a:defRPr>
            </a:lvl2pPr>
            <a:lvl3pPr marL="1237855" indent="-247572" defTabSz="512335">
              <a:defRPr>
                <a:solidFill>
                  <a:schemeClr val="tx1"/>
                </a:solidFill>
                <a:latin typeface="Arial" panose="020B0604020202020204" pitchFamily="34" charset="0"/>
                <a:ea typeface="ＭＳ Ｐゴシック" panose="020B0600070205080204" pitchFamily="34" charset="-128"/>
              </a:defRPr>
            </a:lvl3pPr>
            <a:lvl4pPr marL="1732998" indent="-247572" defTabSz="512335">
              <a:defRPr>
                <a:solidFill>
                  <a:schemeClr val="tx1"/>
                </a:solidFill>
                <a:latin typeface="Arial" panose="020B0604020202020204" pitchFamily="34" charset="0"/>
                <a:ea typeface="ＭＳ Ｐゴシック" panose="020B0600070205080204" pitchFamily="34" charset="-128"/>
              </a:defRPr>
            </a:lvl4pPr>
            <a:lvl5pPr marL="2228140" indent="-247572" defTabSz="512335">
              <a:defRPr>
                <a:solidFill>
                  <a:schemeClr val="tx1"/>
                </a:solidFill>
                <a:latin typeface="Arial" panose="020B0604020202020204" pitchFamily="34" charset="0"/>
                <a:ea typeface="ＭＳ Ｐゴシック" panose="020B0600070205080204" pitchFamily="34" charset="-128"/>
              </a:defRPr>
            </a:lvl5pPr>
            <a:lvl6pPr marL="2723283"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218425"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713568"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208710"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41A467-216B-449C-8A59-3234FEC3110D}" type="slidenum">
              <a:rPr lang="en-GB" altLang="en-US" smtClean="0">
                <a:latin typeface="Calibri" panose="020F0502020204030204" pitchFamily="34" charset="0"/>
              </a:rPr>
              <a:pPr/>
              <a:t>40</a:t>
            </a:fld>
            <a:endParaRPr lang="en-GB" altLang="en-US" dirty="0">
              <a:latin typeface="Calibri" panose="020F0502020204030204" pitchFamily="34" charset="0"/>
            </a:endParaRPr>
          </a:p>
        </p:txBody>
      </p:sp>
    </p:spTree>
    <p:extLst>
      <p:ext uri="{BB962C8B-B14F-4D97-AF65-F5344CB8AC3E}">
        <p14:creationId xmlns:p14="http://schemas.microsoft.com/office/powerpoint/2010/main" val="5894422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B74E4B51-046B-463E-9DC5-099CAAC346E7}"/>
              </a:ext>
            </a:extLst>
          </p:cNvPr>
          <p:cNvSpPr>
            <a:spLocks noGrp="1" noRot="1" noChangeAspect="1" noTextEdit="1"/>
          </p:cNvSpPr>
          <p:nvPr>
            <p:ph type="sldImg"/>
          </p:nvPr>
        </p:nvSpPr>
        <p:spPr>
          <a:ln/>
        </p:spPr>
      </p:sp>
      <p:sp>
        <p:nvSpPr>
          <p:cNvPr id="23554" name="Notes Placeholder 2">
            <a:extLst>
              <a:ext uri="{FF2B5EF4-FFF2-40B4-BE49-F238E27FC236}">
                <a16:creationId xmlns:a16="http://schemas.microsoft.com/office/drawing/2014/main" id="{5AE5E7B9-066D-4F64-B1EE-98210F51369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panose="020B0600070205080204" pitchFamily="34" charset="-128"/>
              </a:rPr>
              <a:t>We often start story writing with this model and it forms the basis of Talk4writing</a:t>
            </a:r>
          </a:p>
          <a:p>
            <a:endParaRPr lang="en-GB" altLang="en-US">
              <a:ea typeface="ＭＳ Ｐゴシック" panose="020B0600070205080204" pitchFamily="34" charset="-128"/>
            </a:endParaRPr>
          </a:p>
          <a:p>
            <a:r>
              <a:rPr lang="en-GB" altLang="en-US">
                <a:ea typeface="ＭＳ Ｐゴシック" panose="020B0600070205080204" pitchFamily="34" charset="-128"/>
              </a:rPr>
              <a:t>But this model is how children initially develop language – give students time to think about this</a:t>
            </a:r>
          </a:p>
        </p:txBody>
      </p:sp>
      <p:sp>
        <p:nvSpPr>
          <p:cNvPr id="23555" name="Slide Number Placeholder 3">
            <a:extLst>
              <a:ext uri="{FF2B5EF4-FFF2-40B4-BE49-F238E27FC236}">
                <a16:creationId xmlns:a16="http://schemas.microsoft.com/office/drawing/2014/main" id="{AC0275AE-2B47-4BB6-8CC3-CF7D6B3ECD1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A68DD14-F09B-40F0-AB82-62CA3C679BA4}" type="slidenum">
              <a:rPr lang="en-GB" altLang="en-US" smtClean="0">
                <a:latin typeface="Calibri" panose="020F0502020204030204" pitchFamily="34" charset="0"/>
              </a:rPr>
              <a:pPr/>
              <a:t>41</a:t>
            </a:fld>
            <a:endParaRPr lang="en-GB" altLang="en-US">
              <a:latin typeface="Calibri" panose="020F050202020403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a:extLst>
              <a:ext uri="{FF2B5EF4-FFF2-40B4-BE49-F238E27FC236}">
                <a16:creationId xmlns:a16="http://schemas.microsoft.com/office/drawing/2014/main" id="{81B56C98-9BC5-4609-A0E8-B0E17CBBF3BB}"/>
              </a:ext>
            </a:extLst>
          </p:cNvPr>
          <p:cNvSpPr>
            <a:spLocks noGrp="1" noRot="1" noChangeAspect="1" noChangeArrowheads="1" noTextEdit="1"/>
          </p:cNvSpPr>
          <p:nvPr>
            <p:ph type="sldImg"/>
          </p:nvPr>
        </p:nvSpPr>
        <p:spPr>
          <a:xfrm>
            <a:off x="990600" y="768350"/>
            <a:ext cx="5118100" cy="3838575"/>
          </a:xfrm>
          <a:ln/>
        </p:spPr>
      </p:sp>
      <p:sp>
        <p:nvSpPr>
          <p:cNvPr id="25602" name="Rectangle 3">
            <a:extLst>
              <a:ext uri="{FF2B5EF4-FFF2-40B4-BE49-F238E27FC236}">
                <a16:creationId xmlns:a16="http://schemas.microsoft.com/office/drawing/2014/main" id="{4EFB601C-092A-410B-84E9-1B5193C926D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altLang="en-US">
              <a:ea typeface="ＭＳ Ｐゴシック" panose="020B0600070205080204" pitchFamily="34" charset="-128"/>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1881A88E-AA72-41D3-AAA1-5859BF0E2105}"/>
              </a:ext>
            </a:extLst>
          </p:cNvPr>
          <p:cNvSpPr>
            <a:spLocks noGrp="1" noRot="1" noChangeAspect="1" noChangeArrowheads="1" noTextEdit="1"/>
          </p:cNvSpPr>
          <p:nvPr>
            <p:ph type="sldImg"/>
          </p:nvPr>
        </p:nvSpPr>
        <p:spPr>
          <a:xfrm>
            <a:off x="992188" y="768350"/>
            <a:ext cx="5114925" cy="3836988"/>
          </a:xfrm>
          <a:ln/>
        </p:spPr>
      </p:sp>
      <p:sp>
        <p:nvSpPr>
          <p:cNvPr id="27650" name="Rectangle 3">
            <a:extLst>
              <a:ext uri="{FF2B5EF4-FFF2-40B4-BE49-F238E27FC236}">
                <a16:creationId xmlns:a16="http://schemas.microsoft.com/office/drawing/2014/main" id="{EF0E959C-559F-4192-8319-A10CFE902D7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buFontTx/>
              <a:buChar char="•"/>
            </a:pPr>
            <a:endParaRPr lang="en-GB" altLang="en-US" sz="10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a:extLst>
              <a:ext uri="{FF2B5EF4-FFF2-40B4-BE49-F238E27FC236}">
                <a16:creationId xmlns:a16="http://schemas.microsoft.com/office/drawing/2014/main" id="{86BBF4C8-F00C-4568-B7DB-442FD0CF1DCF}"/>
              </a:ext>
            </a:extLst>
          </p:cNvPr>
          <p:cNvSpPr>
            <a:spLocks noGrp="1" noRot="1" noChangeAspect="1" noChangeArrowheads="1" noTextEdit="1"/>
          </p:cNvSpPr>
          <p:nvPr>
            <p:ph type="sldImg"/>
          </p:nvPr>
        </p:nvSpPr>
        <p:spPr>
          <a:xfrm>
            <a:off x="992188" y="768350"/>
            <a:ext cx="5114925" cy="3836988"/>
          </a:xfrm>
          <a:ln/>
        </p:spPr>
      </p:sp>
      <p:sp>
        <p:nvSpPr>
          <p:cNvPr id="29698" name="Rectangle 3">
            <a:extLst>
              <a:ext uri="{FF2B5EF4-FFF2-40B4-BE49-F238E27FC236}">
                <a16:creationId xmlns:a16="http://schemas.microsoft.com/office/drawing/2014/main" id="{ACDAE9C5-A001-438A-BD89-A0A3550AD7E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ea typeface="ＭＳ Ｐゴシック" panose="020B0600070205080204" pitchFamily="34" charset="-128"/>
              </a:rPr>
              <a:t>.</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6CD3D060-C611-456C-A8FF-62D2715791FC}"/>
              </a:ext>
            </a:extLst>
          </p:cNvPr>
          <p:cNvSpPr>
            <a:spLocks noGrp="1" noRot="1" noChangeAspect="1" noChangeArrowheads="1" noTextEdit="1"/>
          </p:cNvSpPr>
          <p:nvPr>
            <p:ph type="sldImg"/>
          </p:nvPr>
        </p:nvSpPr>
        <p:spPr>
          <a:xfrm>
            <a:off x="992188" y="768350"/>
            <a:ext cx="5114925" cy="3836988"/>
          </a:xfrm>
          <a:ln/>
        </p:spPr>
      </p:sp>
      <p:sp>
        <p:nvSpPr>
          <p:cNvPr id="31746" name="Rectangle 3">
            <a:extLst>
              <a:ext uri="{FF2B5EF4-FFF2-40B4-BE49-F238E27FC236}">
                <a16:creationId xmlns:a16="http://schemas.microsoft.com/office/drawing/2014/main" id="{BF972C2A-B05A-4133-AE49-E7EC007FBB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8B5F9085-D4E6-4279-94E0-699CB60F7831}"/>
              </a:ext>
            </a:extLst>
          </p:cNvPr>
          <p:cNvSpPr>
            <a:spLocks noGrp="1" noRot="1" noChangeAspect="1" noChangeArrowheads="1" noTextEdit="1"/>
          </p:cNvSpPr>
          <p:nvPr>
            <p:ph type="sldImg"/>
          </p:nvPr>
        </p:nvSpPr>
        <p:spPr>
          <a:xfrm>
            <a:off x="992188" y="768350"/>
            <a:ext cx="5114925" cy="3836988"/>
          </a:xfrm>
          <a:ln/>
        </p:spPr>
      </p:sp>
      <p:sp>
        <p:nvSpPr>
          <p:cNvPr id="33794" name="Rectangle 3">
            <a:extLst>
              <a:ext uri="{FF2B5EF4-FFF2-40B4-BE49-F238E27FC236}">
                <a16:creationId xmlns:a16="http://schemas.microsoft.com/office/drawing/2014/main" id="{147AC6DE-82E9-4155-AA60-292439E0C3C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a:extLst>
              <a:ext uri="{FF2B5EF4-FFF2-40B4-BE49-F238E27FC236}">
                <a16:creationId xmlns:a16="http://schemas.microsoft.com/office/drawing/2014/main" id="{9B5F2AC4-ABCF-45F8-9991-DF1CBBC7431D}"/>
              </a:ext>
            </a:extLst>
          </p:cNvPr>
          <p:cNvSpPr>
            <a:spLocks noGrp="1" noRot="1" noChangeAspect="1" noChangeArrowheads="1" noTextEdit="1"/>
          </p:cNvSpPr>
          <p:nvPr>
            <p:ph type="sldImg"/>
          </p:nvPr>
        </p:nvSpPr>
        <p:spPr>
          <a:xfrm>
            <a:off x="992188" y="768350"/>
            <a:ext cx="5114925" cy="3836988"/>
          </a:xfrm>
          <a:ln/>
        </p:spPr>
      </p:sp>
      <p:sp>
        <p:nvSpPr>
          <p:cNvPr id="35842" name="Rectangle 3">
            <a:extLst>
              <a:ext uri="{FF2B5EF4-FFF2-40B4-BE49-F238E27FC236}">
                <a16:creationId xmlns:a16="http://schemas.microsoft.com/office/drawing/2014/main" id="{C7818488-E406-46B9-BB56-1C804BC933B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5365D6B5-7EF8-42BD-8B60-DCEF1799A62E}"/>
              </a:ext>
            </a:extLst>
          </p:cNvPr>
          <p:cNvSpPr>
            <a:spLocks noGrp="1" noRot="1" noChangeAspect="1" noTextEdit="1"/>
          </p:cNvSpPr>
          <p:nvPr>
            <p:ph type="sldImg"/>
          </p:nvPr>
        </p:nvSpPr>
        <p:spPr>
          <a:ln/>
        </p:spPr>
      </p:sp>
      <p:sp>
        <p:nvSpPr>
          <p:cNvPr id="40962" name="Notes Placeholder 2">
            <a:extLst>
              <a:ext uri="{FF2B5EF4-FFF2-40B4-BE49-F238E27FC236}">
                <a16:creationId xmlns:a16="http://schemas.microsoft.com/office/drawing/2014/main" id="{7CEFDF4B-BF05-4737-83E6-4C25C460EFA7}"/>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0963" name="Slide Number Placeholder 3">
            <a:extLst>
              <a:ext uri="{FF2B5EF4-FFF2-40B4-BE49-F238E27FC236}">
                <a16:creationId xmlns:a16="http://schemas.microsoft.com/office/drawing/2014/main" id="{C0E4F959-791D-4D52-BDDA-2D08826237D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A12AE8A-079E-45DF-9ECA-3EAB0A0AF4E7}" type="slidenum">
              <a:rPr lang="en-GB" altLang="en-US" smtClean="0">
                <a:latin typeface="Calibri" panose="020F0502020204030204" pitchFamily="34" charset="0"/>
              </a:rPr>
              <a:pPr/>
              <a:t>48</a:t>
            </a:fld>
            <a:endParaRPr lang="en-GB" altLang="en-US">
              <a:latin typeface="Calibri" panose="020F050202020403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Allow</a:t>
            </a:r>
            <a:r>
              <a:rPr lang="en-GB" baseline="0" dirty="0" smtClean="0"/>
              <a:t> students to read and think</a:t>
            </a:r>
            <a:endParaRPr lang="en-GB" dirty="0"/>
          </a:p>
        </p:txBody>
      </p:sp>
      <p:sp>
        <p:nvSpPr>
          <p:cNvPr id="4" name="Slide Number Placeholder 3"/>
          <p:cNvSpPr>
            <a:spLocks noGrp="1"/>
          </p:cNvSpPr>
          <p:nvPr>
            <p:ph type="sldNum" sz="quarter" idx="10"/>
          </p:nvPr>
        </p:nvSpPr>
        <p:spPr/>
        <p:txBody>
          <a:bodyPr/>
          <a:lstStyle/>
          <a:p>
            <a:fld id="{E36F7B34-9CE1-4313-98BF-F0516A542275}" type="slidenum">
              <a:rPr lang="en-GB" smtClean="0"/>
              <a:pPr/>
              <a:t>49</a:t>
            </a:fld>
            <a:endParaRPr lang="en-GB" dirty="0"/>
          </a:p>
        </p:txBody>
      </p:sp>
    </p:spTree>
    <p:extLst>
      <p:ext uri="{BB962C8B-B14F-4D97-AF65-F5344CB8AC3E}">
        <p14:creationId xmlns:p14="http://schemas.microsoft.com/office/powerpoint/2010/main" val="10524449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0" dirty="0" smtClean="0">
                <a:ea typeface="ＭＳ Ｐゴシック" panose="020B0600070205080204" pitchFamily="34" charset="-128"/>
              </a:rPr>
              <a:t>Story writing is where children usually start</a:t>
            </a:r>
            <a:endParaRPr lang="en-US" altLang="en-US" b="1" dirty="0" smtClean="0">
              <a:ea typeface="ＭＳ Ｐゴシック" panose="020B0600070205080204" pitchFamily="34" charset="-128"/>
            </a:endParaRPr>
          </a:p>
          <a:p>
            <a:endParaRPr lang="en-US" altLang="en-US" b="1" dirty="0" smtClean="0">
              <a:ea typeface="ＭＳ Ｐゴシック" panose="020B0600070205080204" pitchFamily="34" charset="-128"/>
            </a:endParaRPr>
          </a:p>
          <a:p>
            <a:r>
              <a:rPr lang="en-US" altLang="en-US" b="1" dirty="0" smtClean="0">
                <a:ea typeface="ＭＳ Ｐゴシック" panose="020B0600070205080204" pitchFamily="34" charset="-128"/>
              </a:rPr>
              <a:t>Activity</a:t>
            </a:r>
          </a:p>
          <a:p>
            <a:endParaRPr lang="en-US" altLang="en-US" b="1" baseline="0" dirty="0" smtClean="0">
              <a:ea typeface="ＭＳ Ｐゴシック" panose="020B0600070205080204" pitchFamily="34" charset="-128"/>
            </a:endParaRPr>
          </a:p>
          <a:p>
            <a:r>
              <a:rPr lang="en-US" altLang="en-US" b="0" baseline="0" dirty="0" smtClean="0">
                <a:ea typeface="ＭＳ Ｐゴシック" panose="020B0600070205080204" pitchFamily="34" charset="-128"/>
              </a:rPr>
              <a:t>Students to plot “The Three Bears” on one of the sheets</a:t>
            </a:r>
          </a:p>
          <a:p>
            <a:endParaRPr lang="en-US" altLang="en-US" baseline="0" dirty="0">
              <a:ea typeface="ＭＳ Ｐゴシック" panose="020B0600070205080204" pitchFamily="34" charset="-128"/>
            </a:endParaRPr>
          </a:p>
          <a:p>
            <a:r>
              <a:rPr lang="en-US" altLang="en-US" b="1" baseline="0" dirty="0">
                <a:ea typeface="ＭＳ Ｐゴシック" panose="020B0600070205080204" pitchFamily="34" charset="-128"/>
              </a:rPr>
              <a:t>Question</a:t>
            </a:r>
            <a:r>
              <a:rPr lang="en-US" altLang="en-US" baseline="0" dirty="0">
                <a:ea typeface="ＭＳ Ｐゴシック" panose="020B0600070205080204" pitchFamily="34" charset="-128"/>
              </a:rPr>
              <a:t>: are these templates easy to use? Is it easy to break stories down into these parts</a:t>
            </a:r>
            <a:r>
              <a:rPr lang="en-US" altLang="en-US" baseline="0" dirty="0" smtClean="0">
                <a:ea typeface="ＭＳ Ｐゴシック" panose="020B0600070205080204" pitchFamily="34" charset="-128"/>
              </a:rPr>
              <a:t>?</a:t>
            </a:r>
          </a:p>
          <a:p>
            <a:endParaRPr lang="en-US" altLang="en-US" baseline="0" dirty="0" smtClean="0">
              <a:ea typeface="ＭＳ Ｐゴシック" panose="020B0600070205080204" pitchFamily="34" charset="-128"/>
            </a:endParaRPr>
          </a:p>
          <a:p>
            <a:endParaRPr lang="en-US" altLang="en-US" baseline="0" dirty="0" smtClean="0">
              <a:ea typeface="ＭＳ Ｐゴシック" panose="020B0600070205080204" pitchFamily="34" charset="-128"/>
            </a:endParaRPr>
          </a:p>
          <a:p>
            <a:r>
              <a:rPr lang="en-US" altLang="en-US" baseline="0" dirty="0" smtClean="0">
                <a:ea typeface="ＭＳ Ｐゴシック" panose="020B0600070205080204" pitchFamily="34" charset="-128"/>
              </a:rPr>
              <a:t>Mention using videos as a stimulus for writing.</a:t>
            </a:r>
          </a:p>
          <a:p>
            <a:endParaRPr lang="en-US" altLang="en-US" baseline="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3072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512335">
              <a:defRPr>
                <a:solidFill>
                  <a:schemeClr val="tx1"/>
                </a:solidFill>
                <a:latin typeface="Arial" panose="020B0604020202020204" pitchFamily="34" charset="0"/>
                <a:ea typeface="ＭＳ Ｐゴシック" panose="020B0600070205080204" pitchFamily="34" charset="-128"/>
              </a:defRPr>
            </a:lvl1pPr>
            <a:lvl2pPr marL="804606" indent="-309464" defTabSz="512335">
              <a:defRPr>
                <a:solidFill>
                  <a:schemeClr val="tx1"/>
                </a:solidFill>
                <a:latin typeface="Arial" panose="020B0604020202020204" pitchFamily="34" charset="0"/>
                <a:ea typeface="ＭＳ Ｐゴシック" panose="020B0600070205080204" pitchFamily="34" charset="-128"/>
              </a:defRPr>
            </a:lvl2pPr>
            <a:lvl3pPr marL="1237855" indent="-247572" defTabSz="512335">
              <a:defRPr>
                <a:solidFill>
                  <a:schemeClr val="tx1"/>
                </a:solidFill>
                <a:latin typeface="Arial" panose="020B0604020202020204" pitchFamily="34" charset="0"/>
                <a:ea typeface="ＭＳ Ｐゴシック" panose="020B0600070205080204" pitchFamily="34" charset="-128"/>
              </a:defRPr>
            </a:lvl3pPr>
            <a:lvl4pPr marL="1732998" indent="-247572" defTabSz="512335">
              <a:defRPr>
                <a:solidFill>
                  <a:schemeClr val="tx1"/>
                </a:solidFill>
                <a:latin typeface="Arial" panose="020B0604020202020204" pitchFamily="34" charset="0"/>
                <a:ea typeface="ＭＳ Ｐゴシック" panose="020B0600070205080204" pitchFamily="34" charset="-128"/>
              </a:defRPr>
            </a:lvl4pPr>
            <a:lvl5pPr marL="2228140" indent="-247572" defTabSz="512335">
              <a:defRPr>
                <a:solidFill>
                  <a:schemeClr val="tx1"/>
                </a:solidFill>
                <a:latin typeface="Arial" panose="020B0604020202020204" pitchFamily="34" charset="0"/>
                <a:ea typeface="ＭＳ Ｐゴシック" panose="020B0600070205080204" pitchFamily="34" charset="-128"/>
              </a:defRPr>
            </a:lvl5pPr>
            <a:lvl6pPr marL="2723283"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218425"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713568"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208710"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4885DA5-CA20-47B6-A17E-280A127C440C}" type="slidenum">
              <a:rPr lang="en-GB" altLang="en-US" smtClean="0">
                <a:latin typeface="Calibri" panose="020F0502020204030204" pitchFamily="34" charset="0"/>
              </a:rPr>
              <a:pPr/>
              <a:t>50</a:t>
            </a:fld>
            <a:endParaRPr lang="en-GB" altLang="en-US" dirty="0">
              <a:latin typeface="Calibri" panose="020F0502020204030204" pitchFamily="34" charset="0"/>
            </a:endParaRPr>
          </a:p>
        </p:txBody>
      </p:sp>
    </p:spTree>
    <p:extLst>
      <p:ext uri="{BB962C8B-B14F-4D97-AF65-F5344CB8AC3E}">
        <p14:creationId xmlns:p14="http://schemas.microsoft.com/office/powerpoint/2010/main" val="381468607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with the Pie Corbett handout from last week</a:t>
            </a:r>
          </a:p>
          <a:p>
            <a:r>
              <a:rPr lang="en-GB" dirty="0"/>
              <a:t>This is actually easier to </a:t>
            </a:r>
            <a:r>
              <a:rPr lang="en-GB" dirty="0" smtClean="0"/>
              <a:t>follow</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51</a:t>
            </a:fld>
            <a:endParaRPr lang="en-GB" dirty="0"/>
          </a:p>
        </p:txBody>
      </p:sp>
    </p:spTree>
    <p:extLst>
      <p:ext uri="{BB962C8B-B14F-4D97-AF65-F5344CB8AC3E}">
        <p14:creationId xmlns:p14="http://schemas.microsoft.com/office/powerpoint/2010/main" val="17835005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300" b="1" dirty="0" smtClean="0">
                <a:latin typeface="Arial" panose="020B0604020202020204" pitchFamily="34" charset="0"/>
                <a:cs typeface="Arial" panose="020B0604020202020204" pitchFamily="34" charset="0"/>
              </a:rPr>
              <a:t>Build up your own subject knowledge. </a:t>
            </a:r>
            <a:r>
              <a:rPr lang="en-GB" sz="1300" dirty="0" smtClean="0">
                <a:latin typeface="Arial" panose="020B0604020202020204" pitchFamily="34" charset="0"/>
                <a:cs typeface="Arial" panose="020B0604020202020204" pitchFamily="34" charset="0"/>
              </a:rPr>
              <a:t>To teach grammar you need explicit as well as implicit knowledge, so that you are confident about using the correct terms and explaining these. Don’t just learn the next term you are teaching. It is important to be able to relate new learning to other features and the text as a whole. </a:t>
            </a:r>
          </a:p>
          <a:p>
            <a:pPr lvl="0"/>
            <a:r>
              <a:rPr lang="en-GB" sz="1300" b="1" dirty="0" smtClean="0">
                <a:latin typeface="Arial" panose="020B0604020202020204" pitchFamily="34" charset="0"/>
                <a:cs typeface="Arial" panose="020B0604020202020204" pitchFamily="34" charset="0"/>
              </a:rPr>
              <a:t>Give talk a high priority in your classroom. </a:t>
            </a:r>
            <a:r>
              <a:rPr lang="en-GB" sz="1300" dirty="0" smtClean="0">
                <a:latin typeface="Arial" panose="020B0604020202020204" pitchFamily="34" charset="0"/>
                <a:cs typeface="Arial" panose="020B0604020202020204" pitchFamily="34" charset="0"/>
              </a:rPr>
              <a:t>Children need to be able to select from a wardrobe of voices that includes Standard English.  </a:t>
            </a:r>
          </a:p>
          <a:p>
            <a:pPr lvl="0"/>
            <a:r>
              <a:rPr lang="en-GB" sz="1300" b="1" dirty="0" smtClean="0">
                <a:latin typeface="Arial" panose="020B0604020202020204" pitchFamily="34" charset="0"/>
                <a:cs typeface="Arial" panose="020B0604020202020204" pitchFamily="34" charset="0"/>
              </a:rPr>
              <a:t>Remember the purpose of teaching grammar</a:t>
            </a:r>
            <a:r>
              <a:rPr lang="en-GB" sz="1300" dirty="0" smtClean="0">
                <a:latin typeface="Arial" panose="020B0604020202020204" pitchFamily="34" charset="0"/>
                <a:cs typeface="Arial" panose="020B0604020202020204" pitchFamily="34" charset="0"/>
              </a:rPr>
              <a:t>. Grammar is not simply the naming of parts of speech or for teaching the rules of English. It needs to be strongly embedded in classroom talk, reading and writing. </a:t>
            </a:r>
          </a:p>
          <a:p>
            <a:pPr lvl="0"/>
            <a:r>
              <a:rPr lang="en-GB" sz="1300" b="1" dirty="0" smtClean="0">
                <a:latin typeface="Arial" panose="020B0604020202020204" pitchFamily="34" charset="0"/>
                <a:cs typeface="Arial" panose="020B0604020202020204" pitchFamily="34" charset="0"/>
              </a:rPr>
              <a:t>Teach grammar in context. </a:t>
            </a:r>
            <a:r>
              <a:rPr lang="en-GB" sz="1300" dirty="0" smtClean="0">
                <a:latin typeface="Arial" panose="020B0604020202020204" pitchFamily="34" charset="0"/>
                <a:cs typeface="Arial" panose="020B0604020202020204" pitchFamily="34" charset="0"/>
              </a:rPr>
              <a:t>By introducing children to grammatical features and language in context, you will be helping them to internalise these principles.</a:t>
            </a:r>
            <a:r>
              <a:rPr lang="en-GB" sz="1300" i="1" dirty="0" smtClean="0">
                <a:latin typeface="Arial" panose="020B0604020202020204" pitchFamily="34" charset="0"/>
                <a:cs typeface="Arial" panose="020B0604020202020204" pitchFamily="34" charset="0"/>
              </a:rPr>
              <a:t> </a:t>
            </a:r>
            <a:r>
              <a:rPr lang="en-GB" sz="1300" dirty="0" smtClean="0">
                <a:latin typeface="Arial" panose="020B0604020202020204" pitchFamily="34" charset="0"/>
                <a:cs typeface="Arial" panose="020B0604020202020204" pitchFamily="34" charset="0"/>
              </a:rPr>
              <a:t>Try not to go for the ready-made solution by using a worksheet in a book. It will make very little difference to children’s use of language and will be meaningless for those learners who are not yet able to think in abstract ways. </a:t>
            </a:r>
          </a:p>
          <a:p>
            <a:pPr lvl="0"/>
            <a:r>
              <a:rPr lang="en-GB" sz="1300" b="1" dirty="0" smtClean="0">
                <a:latin typeface="Arial" panose="020B0604020202020204" pitchFamily="34" charset="0"/>
                <a:cs typeface="Arial" panose="020B0604020202020204" pitchFamily="34" charset="0"/>
              </a:rPr>
              <a:t>Read aloud and discuss how authors use grammar</a:t>
            </a:r>
            <a:r>
              <a:rPr lang="en-GB" sz="1300" dirty="0" smtClean="0">
                <a:latin typeface="Arial" panose="020B0604020202020204" pitchFamily="34" charset="0"/>
                <a:cs typeface="Arial" panose="020B0604020202020204" pitchFamily="34" charset="0"/>
              </a:rPr>
              <a:t>. Children who read extensively and are read to will have a ‘toolbox’ of structures, patterns and rhythms to draw on. </a:t>
            </a:r>
          </a:p>
          <a:p>
            <a:pPr lvl="0"/>
            <a:r>
              <a:rPr lang="en-GB" sz="1300" b="1" dirty="0" smtClean="0">
                <a:latin typeface="Arial" panose="020B0604020202020204" pitchFamily="34" charset="0"/>
                <a:cs typeface="Arial" panose="020B0604020202020204" pitchFamily="34" charset="0"/>
              </a:rPr>
              <a:t>Be systematic</a:t>
            </a:r>
            <a:r>
              <a:rPr lang="en-GB" sz="1300" dirty="0" smtClean="0">
                <a:latin typeface="Arial" panose="020B0604020202020204" pitchFamily="34" charset="0"/>
                <a:cs typeface="Arial" panose="020B0604020202020204" pitchFamily="34" charset="0"/>
              </a:rPr>
              <a:t>. Make sure you know what the class you are working with have already learned and what they need to learn now. Link new learning with their prior knowledge.</a:t>
            </a:r>
          </a:p>
          <a:p>
            <a:pPr lvl="0"/>
            <a:r>
              <a:rPr lang="en-GB" sz="1300" b="1" dirty="0" smtClean="0">
                <a:latin typeface="Arial" panose="020B0604020202020204" pitchFamily="34" charset="0"/>
                <a:cs typeface="Arial" panose="020B0604020202020204" pitchFamily="34" charset="0"/>
              </a:rPr>
              <a:t>Make learning grammar fun. </a:t>
            </a:r>
            <a:r>
              <a:rPr lang="en-GB" sz="1300" dirty="0" smtClean="0">
                <a:latin typeface="Arial" panose="020B0604020202020204" pitchFamily="34" charset="0"/>
                <a:cs typeface="Arial" panose="020B0604020202020204" pitchFamily="34" charset="0"/>
              </a:rPr>
              <a:t>Teaching grammar can involve investigation, problem-solving and language play as part of developing children’s awareness of and interest in how language works. </a:t>
            </a:r>
          </a:p>
          <a:p>
            <a:endParaRPr lang="en-GB" dirty="0" smtClean="0"/>
          </a:p>
          <a:p>
            <a:endParaRPr lang="en-GB" dirty="0" smtClean="0"/>
          </a:p>
          <a:p>
            <a:endParaRPr lang="en-US"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52</a:t>
            </a:fld>
            <a:endParaRPr lang="en-GB" dirty="0"/>
          </a:p>
        </p:txBody>
      </p:sp>
    </p:spTree>
    <p:extLst>
      <p:ext uri="{BB962C8B-B14F-4D97-AF65-F5344CB8AC3E}">
        <p14:creationId xmlns:p14="http://schemas.microsoft.com/office/powerpoint/2010/main" val="324691173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7FD9F33-3469-4152-B39B-8DBCCA089DFB}"/>
              </a:ext>
            </a:extLst>
          </p:cNvPr>
          <p:cNvSpPr>
            <a:spLocks noGrp="1" noRot="1" noChangeAspect="1" noTextEdit="1"/>
          </p:cNvSpPr>
          <p:nvPr>
            <p:ph type="sldImg"/>
          </p:nvPr>
        </p:nvSpPr>
        <p:spPr>
          <a:ln/>
        </p:spPr>
      </p:sp>
      <p:sp>
        <p:nvSpPr>
          <p:cNvPr id="43010" name="Notes Placeholder 2">
            <a:extLst>
              <a:ext uri="{FF2B5EF4-FFF2-40B4-BE49-F238E27FC236}">
                <a16:creationId xmlns:a16="http://schemas.microsoft.com/office/drawing/2014/main" id="{6159FDBE-D9CF-4ABD-8704-2B95336C9AE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panose="020B0600070205080204" pitchFamily="34" charset="-128"/>
              </a:rPr>
              <a:t>Drafting can overcome the problem the children have in trying to compose and transcribe at the same time</a:t>
            </a:r>
          </a:p>
        </p:txBody>
      </p:sp>
      <p:sp>
        <p:nvSpPr>
          <p:cNvPr id="43011" name="Slide Number Placeholder 3">
            <a:extLst>
              <a:ext uri="{FF2B5EF4-FFF2-40B4-BE49-F238E27FC236}">
                <a16:creationId xmlns:a16="http://schemas.microsoft.com/office/drawing/2014/main" id="{BF873235-EA76-411D-B6B7-694F607923B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411A250-BA3C-4E79-99CA-9A096D79D681}" type="slidenum">
              <a:rPr lang="en-GB" altLang="en-US" smtClean="0">
                <a:latin typeface="Calibri" panose="020F0502020204030204" pitchFamily="34" charset="0"/>
              </a:rPr>
              <a:pPr/>
              <a:t>53</a:t>
            </a:fld>
            <a:endParaRPr lang="en-GB" altLang="en-US">
              <a:latin typeface="Calibri" panose="020F0502020204030204" pitchFamily="34"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942C4F38-E379-4771-AA54-CDE15F73ABE8}"/>
              </a:ext>
            </a:extLst>
          </p:cNvPr>
          <p:cNvSpPr>
            <a:spLocks noGrp="1" noRot="1" noChangeAspect="1" noTextEdit="1"/>
          </p:cNvSpPr>
          <p:nvPr>
            <p:ph type="sldImg"/>
          </p:nvPr>
        </p:nvSpPr>
        <p:spPr>
          <a:ln/>
        </p:spPr>
      </p:sp>
      <p:sp>
        <p:nvSpPr>
          <p:cNvPr id="48130" name="Notes Placeholder 2">
            <a:extLst>
              <a:ext uri="{FF2B5EF4-FFF2-40B4-BE49-F238E27FC236}">
                <a16:creationId xmlns:a16="http://schemas.microsoft.com/office/drawing/2014/main" id="{83F5F7AF-3B90-46FA-9A0D-E1F7D00D012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Comic Sans MS" panose="030F0702030302020204" pitchFamily="66" charset="0"/>
              <a:ea typeface="ＭＳ Ｐゴシック" panose="020B0600070205080204" pitchFamily="34" charset="-128"/>
            </a:endParaRPr>
          </a:p>
          <a:p>
            <a:endParaRPr lang="en-GB" altLang="en-US">
              <a:ea typeface="ＭＳ Ｐゴシック" panose="020B0600070205080204" pitchFamily="34" charset="-128"/>
            </a:endParaRPr>
          </a:p>
        </p:txBody>
      </p:sp>
      <p:sp>
        <p:nvSpPr>
          <p:cNvPr id="48131" name="Slide Number Placeholder 3">
            <a:extLst>
              <a:ext uri="{FF2B5EF4-FFF2-40B4-BE49-F238E27FC236}">
                <a16:creationId xmlns:a16="http://schemas.microsoft.com/office/drawing/2014/main" id="{AF3C0B52-EF31-46EE-ABD9-11E84879103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D15AD74-F373-4D78-A85C-CA43F3C1F86E}" type="slidenum">
              <a:rPr lang="en-GB" altLang="en-US" smtClean="0">
                <a:latin typeface="Calibri" panose="020F0502020204030204" pitchFamily="34" charset="0"/>
              </a:rPr>
              <a:pPr/>
              <a:t>54</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DB943E-0CAA-4E45-A591-026FDC424466}"/>
              </a:ext>
            </a:extLst>
          </p:cNvPr>
          <p:cNvSpPr>
            <a:spLocks noGrp="1"/>
          </p:cNvSpPr>
          <p:nvPr>
            <p:ph type="dt" sz="half" idx="10"/>
          </p:nvPr>
        </p:nvSpPr>
        <p:spPr>
          <a:xfrm>
            <a:off x="395288" y="6524625"/>
            <a:ext cx="971550" cy="219075"/>
          </a:xfrm>
        </p:spPr>
        <p:txBody>
          <a:bodyPr/>
          <a:lstStyle>
            <a:lvl1pPr>
              <a:defRPr/>
            </a:lvl1pPr>
          </a:lstStyle>
          <a:p>
            <a:pPr>
              <a:defRPr/>
            </a:pPr>
            <a:fld id="{71898CBC-D223-436C-945E-0A8BE3AD61D6}" type="datetime1">
              <a:rPr lang="en-GB" altLang="en-US"/>
              <a:pPr>
                <a:defRPr/>
              </a:pPr>
              <a:t>17/10/2019</a:t>
            </a:fld>
            <a:endParaRPr lang="en-GB" altLang="en-US" dirty="0"/>
          </a:p>
        </p:txBody>
      </p:sp>
      <p:sp>
        <p:nvSpPr>
          <p:cNvPr id="5" name="Footer Placeholder 4">
            <a:extLst>
              <a:ext uri="{FF2B5EF4-FFF2-40B4-BE49-F238E27FC236}">
                <a16:creationId xmlns:a16="http://schemas.microsoft.com/office/drawing/2014/main" id="{29471C01-F467-4495-B870-EEEFD2CB1F31}"/>
              </a:ext>
            </a:extLst>
          </p:cNvPr>
          <p:cNvSpPr>
            <a:spLocks noGrp="1"/>
          </p:cNvSpPr>
          <p:nvPr>
            <p:ph type="ftr" sz="quarter" idx="11"/>
          </p:nvPr>
        </p:nvSpPr>
        <p:spPr>
          <a:xfrm>
            <a:off x="4140200" y="6381750"/>
            <a:ext cx="2895600" cy="365125"/>
          </a:xfrm>
          <a:prstGeom prst="rect">
            <a:avLst/>
          </a:prstGeom>
        </p:spPr>
        <p:txBody>
          <a:bodyPr/>
          <a:lstStyle>
            <a:lvl1pPr eaLnBrk="1" hangingPunct="1">
              <a:defRPr>
                <a:latin typeface="Arial" charset="0"/>
                <a:ea typeface="+mn-ea"/>
              </a:defRPr>
            </a:lvl1pPr>
          </a:lstStyle>
          <a:p>
            <a:pPr>
              <a:defRPr/>
            </a:pPr>
            <a:endParaRPr lang="en-GB" altLang="en-US"/>
          </a:p>
        </p:txBody>
      </p:sp>
      <p:sp>
        <p:nvSpPr>
          <p:cNvPr id="6" name="Slide Number Placeholder 5">
            <a:extLst>
              <a:ext uri="{FF2B5EF4-FFF2-40B4-BE49-F238E27FC236}">
                <a16:creationId xmlns:a16="http://schemas.microsoft.com/office/drawing/2014/main" id="{782B3E2C-F876-414D-94D9-A6C660491653}"/>
              </a:ext>
            </a:extLst>
          </p:cNvPr>
          <p:cNvSpPr>
            <a:spLocks noGrp="1"/>
          </p:cNvSpPr>
          <p:nvPr>
            <p:ph type="sldNum" sz="quarter" idx="12"/>
          </p:nvPr>
        </p:nvSpPr>
        <p:spPr/>
        <p:txBody>
          <a:bodyPr/>
          <a:lstStyle>
            <a:lvl1pPr>
              <a:defRPr/>
            </a:lvl1pPr>
          </a:lstStyle>
          <a:p>
            <a:pPr>
              <a:defRPr/>
            </a:pPr>
            <a:fld id="{1E6F2B24-53B5-4858-B0C6-67F28B8ECE44}" type="slidenum">
              <a:rPr lang="en-GB" altLang="en-US"/>
              <a:pPr>
                <a:defRPr/>
              </a:pPr>
              <a:t>‹#›</a:t>
            </a:fld>
            <a:endParaRPr lang="en-GB" altLang="en-US" dirty="0"/>
          </a:p>
        </p:txBody>
      </p:sp>
    </p:spTree>
    <p:extLst>
      <p:ext uri="{BB962C8B-B14F-4D97-AF65-F5344CB8AC3E}">
        <p14:creationId xmlns:p14="http://schemas.microsoft.com/office/powerpoint/2010/main" val="3438158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D2893F-9EDD-49EA-AA62-E320450E69DE}"/>
              </a:ext>
            </a:extLst>
          </p:cNvPr>
          <p:cNvSpPr>
            <a:spLocks noGrp="1"/>
          </p:cNvSpPr>
          <p:nvPr>
            <p:ph type="dt" sz="half" idx="10"/>
          </p:nvPr>
        </p:nvSpPr>
        <p:spPr/>
        <p:txBody>
          <a:bodyPr/>
          <a:lstStyle>
            <a:lvl1pPr>
              <a:defRPr/>
            </a:lvl1pPr>
          </a:lstStyle>
          <a:p>
            <a:pPr>
              <a:defRPr/>
            </a:pPr>
            <a:fld id="{5AE15759-00D1-4A11-B6F0-33F6C34D8432}" type="datetime1">
              <a:rPr lang="en-GB" altLang="en-US"/>
              <a:pPr>
                <a:defRPr/>
              </a:pPr>
              <a:t>17/10/2019</a:t>
            </a:fld>
            <a:endParaRPr lang="en-GB" altLang="en-US" dirty="0"/>
          </a:p>
        </p:txBody>
      </p:sp>
      <p:sp>
        <p:nvSpPr>
          <p:cNvPr id="5" name="Footer Placeholder 4">
            <a:extLst>
              <a:ext uri="{FF2B5EF4-FFF2-40B4-BE49-F238E27FC236}">
                <a16:creationId xmlns:a16="http://schemas.microsoft.com/office/drawing/2014/main" id="{A2D72800-B5F3-4FA1-B4F6-29380EE40910}"/>
              </a:ext>
            </a:extLst>
          </p:cNvPr>
          <p:cNvSpPr>
            <a:spLocks noGrp="1"/>
          </p:cNvSpPr>
          <p:nvPr>
            <p:ph type="ftr" sz="quarter" idx="11"/>
          </p:nvPr>
        </p:nvSpPr>
        <p:spPr>
          <a:xfrm>
            <a:off x="3132138" y="6461125"/>
            <a:ext cx="2895600" cy="365125"/>
          </a:xfrm>
          <a:prstGeom prst="rect">
            <a:avLst/>
          </a:prstGeom>
        </p:spPr>
        <p:txBody>
          <a:bodyPr/>
          <a:lstStyle>
            <a:lvl1pPr eaLnBrk="1" hangingPunct="1">
              <a:defRPr>
                <a:latin typeface="Arial" charset="0"/>
                <a:ea typeface="+mn-ea"/>
              </a:defRPr>
            </a:lvl1pPr>
          </a:lstStyle>
          <a:p>
            <a:pPr>
              <a:defRPr/>
            </a:pPr>
            <a:endParaRPr lang="en-GB" altLang="en-US"/>
          </a:p>
        </p:txBody>
      </p:sp>
      <p:sp>
        <p:nvSpPr>
          <p:cNvPr id="6" name="Slide Number Placeholder 5">
            <a:extLst>
              <a:ext uri="{FF2B5EF4-FFF2-40B4-BE49-F238E27FC236}">
                <a16:creationId xmlns:a16="http://schemas.microsoft.com/office/drawing/2014/main" id="{2463CC8F-E270-4C93-B8BB-1F5FD3D355E0}"/>
              </a:ext>
            </a:extLst>
          </p:cNvPr>
          <p:cNvSpPr>
            <a:spLocks noGrp="1"/>
          </p:cNvSpPr>
          <p:nvPr>
            <p:ph type="sldNum" sz="quarter" idx="12"/>
          </p:nvPr>
        </p:nvSpPr>
        <p:spPr/>
        <p:txBody>
          <a:bodyPr/>
          <a:lstStyle>
            <a:lvl1pPr>
              <a:defRPr/>
            </a:lvl1pPr>
          </a:lstStyle>
          <a:p>
            <a:pPr>
              <a:defRPr/>
            </a:pPr>
            <a:fld id="{A2D19CFA-4CFE-4EC2-AD6B-E7099CC1C206}" type="slidenum">
              <a:rPr lang="en-GB" altLang="en-US"/>
              <a:pPr>
                <a:defRPr/>
              </a:pPr>
              <a:t>‹#›</a:t>
            </a:fld>
            <a:endParaRPr lang="en-GB" altLang="en-US" dirty="0"/>
          </a:p>
        </p:txBody>
      </p:sp>
    </p:spTree>
    <p:extLst>
      <p:ext uri="{BB962C8B-B14F-4D97-AF65-F5344CB8AC3E}">
        <p14:creationId xmlns:p14="http://schemas.microsoft.com/office/powerpoint/2010/main" val="174687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21D802-1D5C-40A9-9370-03E12FA2D277}"/>
              </a:ext>
            </a:extLst>
          </p:cNvPr>
          <p:cNvSpPr>
            <a:spLocks noGrp="1"/>
          </p:cNvSpPr>
          <p:nvPr>
            <p:ph type="dt" sz="half" idx="10"/>
          </p:nvPr>
        </p:nvSpPr>
        <p:spPr/>
        <p:txBody>
          <a:bodyPr/>
          <a:lstStyle>
            <a:lvl1pPr>
              <a:defRPr/>
            </a:lvl1pPr>
          </a:lstStyle>
          <a:p>
            <a:pPr>
              <a:defRPr/>
            </a:pPr>
            <a:fld id="{32F92754-6E1C-4315-85A9-DF2B1B3B8B81}" type="datetime1">
              <a:rPr lang="en-GB" altLang="en-US"/>
              <a:pPr>
                <a:defRPr/>
              </a:pPr>
              <a:t>17/10/2019</a:t>
            </a:fld>
            <a:endParaRPr lang="en-GB" altLang="en-US" dirty="0"/>
          </a:p>
        </p:txBody>
      </p:sp>
      <p:sp>
        <p:nvSpPr>
          <p:cNvPr id="5" name="Slide Number Placeholder 5">
            <a:extLst>
              <a:ext uri="{FF2B5EF4-FFF2-40B4-BE49-F238E27FC236}">
                <a16:creationId xmlns:a16="http://schemas.microsoft.com/office/drawing/2014/main" id="{18FD232B-0BE2-4A9E-8AD9-F7CC9A8F6EFF}"/>
              </a:ext>
            </a:extLst>
          </p:cNvPr>
          <p:cNvSpPr>
            <a:spLocks noGrp="1"/>
          </p:cNvSpPr>
          <p:nvPr>
            <p:ph type="sldNum" sz="quarter" idx="11"/>
          </p:nvPr>
        </p:nvSpPr>
        <p:spPr/>
        <p:txBody>
          <a:bodyPr/>
          <a:lstStyle>
            <a:lvl1pPr>
              <a:defRPr/>
            </a:lvl1pPr>
          </a:lstStyle>
          <a:p>
            <a:pPr>
              <a:defRPr/>
            </a:pPr>
            <a:fld id="{F0794EB2-199B-497B-8346-FCFB2F419989}" type="slidenum">
              <a:rPr lang="en-GB" altLang="en-US"/>
              <a:pPr>
                <a:defRPr/>
              </a:pPr>
              <a:t>‹#›</a:t>
            </a:fld>
            <a:endParaRPr lang="en-GB" altLang="en-US" dirty="0"/>
          </a:p>
        </p:txBody>
      </p:sp>
    </p:spTree>
    <p:extLst>
      <p:ext uri="{BB962C8B-B14F-4D97-AF65-F5344CB8AC3E}">
        <p14:creationId xmlns:p14="http://schemas.microsoft.com/office/powerpoint/2010/main" val="1399636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BC4E594-F775-4CDF-8C9B-393D7CA3E0FE}"/>
              </a:ext>
            </a:extLst>
          </p:cNvPr>
          <p:cNvSpPr>
            <a:spLocks noGrp="1"/>
          </p:cNvSpPr>
          <p:nvPr>
            <p:ph type="dt" sz="half" idx="10"/>
          </p:nvPr>
        </p:nvSpPr>
        <p:spPr/>
        <p:txBody>
          <a:bodyPr/>
          <a:lstStyle>
            <a:lvl1pPr>
              <a:defRPr/>
            </a:lvl1pPr>
          </a:lstStyle>
          <a:p>
            <a:pPr>
              <a:defRPr/>
            </a:pPr>
            <a:fld id="{FD1C2636-DC69-41C9-92A8-A4D44779A59B}" type="datetime1">
              <a:rPr lang="en-GB" altLang="en-US"/>
              <a:pPr>
                <a:defRPr/>
              </a:pPr>
              <a:t>17/10/2019</a:t>
            </a:fld>
            <a:endParaRPr lang="en-GB" altLang="en-US" dirty="0"/>
          </a:p>
        </p:txBody>
      </p:sp>
      <p:sp>
        <p:nvSpPr>
          <p:cNvPr id="6" name="Slide Number Placeholder 5">
            <a:extLst>
              <a:ext uri="{FF2B5EF4-FFF2-40B4-BE49-F238E27FC236}">
                <a16:creationId xmlns:a16="http://schemas.microsoft.com/office/drawing/2014/main" id="{2CD75064-43B1-4A44-B61C-CD96C54EE2E2}"/>
              </a:ext>
            </a:extLst>
          </p:cNvPr>
          <p:cNvSpPr>
            <a:spLocks noGrp="1"/>
          </p:cNvSpPr>
          <p:nvPr>
            <p:ph type="sldNum" sz="quarter" idx="11"/>
          </p:nvPr>
        </p:nvSpPr>
        <p:spPr/>
        <p:txBody>
          <a:bodyPr/>
          <a:lstStyle>
            <a:lvl1pPr>
              <a:defRPr/>
            </a:lvl1pPr>
          </a:lstStyle>
          <a:p>
            <a:pPr>
              <a:defRPr/>
            </a:pPr>
            <a:fld id="{F996FC43-323A-4C59-B26D-C55AA95C1162}" type="slidenum">
              <a:rPr lang="en-GB" altLang="en-US"/>
              <a:pPr>
                <a:defRPr/>
              </a:pPr>
              <a:t>‹#›</a:t>
            </a:fld>
            <a:endParaRPr lang="en-GB" altLang="en-US" dirty="0"/>
          </a:p>
        </p:txBody>
      </p:sp>
    </p:spTree>
    <p:extLst>
      <p:ext uri="{BB962C8B-B14F-4D97-AF65-F5344CB8AC3E}">
        <p14:creationId xmlns:p14="http://schemas.microsoft.com/office/powerpoint/2010/main" val="4243707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EB97A75-4EF1-4354-89E8-44BC125243FF}"/>
              </a:ext>
            </a:extLst>
          </p:cNvPr>
          <p:cNvSpPr>
            <a:spLocks noGrp="1"/>
          </p:cNvSpPr>
          <p:nvPr>
            <p:ph type="dt" sz="half" idx="10"/>
          </p:nvPr>
        </p:nvSpPr>
        <p:spPr/>
        <p:txBody>
          <a:bodyPr/>
          <a:lstStyle>
            <a:lvl1pPr>
              <a:defRPr/>
            </a:lvl1pPr>
          </a:lstStyle>
          <a:p>
            <a:pPr>
              <a:defRPr/>
            </a:pPr>
            <a:fld id="{306C5ED5-B195-4B15-85B7-A64FCAD3E492}" type="datetime1">
              <a:rPr lang="en-GB" altLang="en-US"/>
              <a:pPr>
                <a:defRPr/>
              </a:pPr>
              <a:t>17/10/2019</a:t>
            </a:fld>
            <a:endParaRPr lang="en-GB" altLang="en-US" dirty="0"/>
          </a:p>
        </p:txBody>
      </p:sp>
      <p:sp>
        <p:nvSpPr>
          <p:cNvPr id="8" name="Slide Number Placeholder 5">
            <a:extLst>
              <a:ext uri="{FF2B5EF4-FFF2-40B4-BE49-F238E27FC236}">
                <a16:creationId xmlns:a16="http://schemas.microsoft.com/office/drawing/2014/main" id="{68C96FDD-5DEF-4C11-977D-1724EF2321E4}"/>
              </a:ext>
            </a:extLst>
          </p:cNvPr>
          <p:cNvSpPr>
            <a:spLocks noGrp="1"/>
          </p:cNvSpPr>
          <p:nvPr>
            <p:ph type="sldNum" sz="quarter" idx="11"/>
          </p:nvPr>
        </p:nvSpPr>
        <p:spPr/>
        <p:txBody>
          <a:bodyPr/>
          <a:lstStyle>
            <a:lvl1pPr>
              <a:defRPr/>
            </a:lvl1pPr>
          </a:lstStyle>
          <a:p>
            <a:pPr>
              <a:defRPr/>
            </a:pPr>
            <a:fld id="{B6339135-474D-4969-9872-211377705748}" type="slidenum">
              <a:rPr lang="en-GB" altLang="en-US"/>
              <a:pPr>
                <a:defRPr/>
              </a:pPr>
              <a:t>‹#›</a:t>
            </a:fld>
            <a:endParaRPr lang="en-GB" altLang="en-US" dirty="0"/>
          </a:p>
        </p:txBody>
      </p:sp>
    </p:spTree>
    <p:extLst>
      <p:ext uri="{BB962C8B-B14F-4D97-AF65-F5344CB8AC3E}">
        <p14:creationId xmlns:p14="http://schemas.microsoft.com/office/powerpoint/2010/main" val="4261359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76884B3-B096-4A30-83C1-FEAA1F0AA317}"/>
              </a:ext>
            </a:extLst>
          </p:cNvPr>
          <p:cNvSpPr>
            <a:spLocks noGrp="1"/>
          </p:cNvSpPr>
          <p:nvPr>
            <p:ph type="dt" sz="half" idx="10"/>
          </p:nvPr>
        </p:nvSpPr>
        <p:spPr/>
        <p:txBody>
          <a:bodyPr/>
          <a:lstStyle>
            <a:lvl1pPr>
              <a:defRPr/>
            </a:lvl1pPr>
          </a:lstStyle>
          <a:p>
            <a:pPr>
              <a:defRPr/>
            </a:pPr>
            <a:fld id="{E0E4EF93-D40E-4396-80DA-DD7B2CCD3CBE}" type="datetime1">
              <a:rPr lang="en-GB" altLang="en-US"/>
              <a:pPr>
                <a:defRPr/>
              </a:pPr>
              <a:t>17/10/2019</a:t>
            </a:fld>
            <a:endParaRPr lang="en-GB" altLang="en-US" dirty="0"/>
          </a:p>
        </p:txBody>
      </p:sp>
      <p:sp>
        <p:nvSpPr>
          <p:cNvPr id="4" name="Slide Number Placeholder 5">
            <a:extLst>
              <a:ext uri="{FF2B5EF4-FFF2-40B4-BE49-F238E27FC236}">
                <a16:creationId xmlns:a16="http://schemas.microsoft.com/office/drawing/2014/main" id="{DA519341-35CC-474D-BD19-DE5CAB78B6EE}"/>
              </a:ext>
            </a:extLst>
          </p:cNvPr>
          <p:cNvSpPr>
            <a:spLocks noGrp="1"/>
          </p:cNvSpPr>
          <p:nvPr>
            <p:ph type="sldNum" sz="quarter" idx="11"/>
          </p:nvPr>
        </p:nvSpPr>
        <p:spPr/>
        <p:txBody>
          <a:bodyPr/>
          <a:lstStyle>
            <a:lvl1pPr>
              <a:defRPr/>
            </a:lvl1pPr>
          </a:lstStyle>
          <a:p>
            <a:pPr>
              <a:defRPr/>
            </a:pPr>
            <a:fld id="{A7EE29FE-DEA5-4E55-9B3D-9126E9CDF7AF}" type="slidenum">
              <a:rPr lang="en-GB" altLang="en-US"/>
              <a:pPr>
                <a:defRPr/>
              </a:pPr>
              <a:t>‹#›</a:t>
            </a:fld>
            <a:endParaRPr lang="en-GB" altLang="en-US" dirty="0"/>
          </a:p>
        </p:txBody>
      </p:sp>
    </p:spTree>
    <p:extLst>
      <p:ext uri="{BB962C8B-B14F-4D97-AF65-F5344CB8AC3E}">
        <p14:creationId xmlns:p14="http://schemas.microsoft.com/office/powerpoint/2010/main" val="2291005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9CD53E2-2468-4493-84A6-EB8CCB084B2B}"/>
              </a:ext>
            </a:extLst>
          </p:cNvPr>
          <p:cNvSpPr>
            <a:spLocks noGrp="1"/>
          </p:cNvSpPr>
          <p:nvPr>
            <p:ph type="dt" sz="half" idx="10"/>
          </p:nvPr>
        </p:nvSpPr>
        <p:spPr/>
        <p:txBody>
          <a:bodyPr/>
          <a:lstStyle>
            <a:lvl1pPr>
              <a:defRPr/>
            </a:lvl1pPr>
          </a:lstStyle>
          <a:p>
            <a:pPr>
              <a:defRPr/>
            </a:pPr>
            <a:fld id="{22EE9BC5-C5AA-4F77-B480-AF3F9906930B}" type="datetime1">
              <a:rPr lang="en-GB" altLang="en-US"/>
              <a:pPr>
                <a:defRPr/>
              </a:pPr>
              <a:t>17/10/2019</a:t>
            </a:fld>
            <a:endParaRPr lang="en-GB" altLang="en-US" dirty="0"/>
          </a:p>
        </p:txBody>
      </p:sp>
      <p:sp>
        <p:nvSpPr>
          <p:cNvPr id="3" name="Slide Number Placeholder 5">
            <a:extLst>
              <a:ext uri="{FF2B5EF4-FFF2-40B4-BE49-F238E27FC236}">
                <a16:creationId xmlns:a16="http://schemas.microsoft.com/office/drawing/2014/main" id="{296173B2-F81E-4B84-BD91-8EE88E31590B}"/>
              </a:ext>
            </a:extLst>
          </p:cNvPr>
          <p:cNvSpPr>
            <a:spLocks noGrp="1"/>
          </p:cNvSpPr>
          <p:nvPr>
            <p:ph type="sldNum" sz="quarter" idx="11"/>
          </p:nvPr>
        </p:nvSpPr>
        <p:spPr/>
        <p:txBody>
          <a:bodyPr/>
          <a:lstStyle>
            <a:lvl1pPr>
              <a:defRPr/>
            </a:lvl1pPr>
          </a:lstStyle>
          <a:p>
            <a:pPr>
              <a:defRPr/>
            </a:pPr>
            <a:fld id="{71459104-5F0F-474D-8DDB-CC723A38189B}" type="slidenum">
              <a:rPr lang="en-GB" altLang="en-US"/>
              <a:pPr>
                <a:defRPr/>
              </a:pPr>
              <a:t>‹#›</a:t>
            </a:fld>
            <a:endParaRPr lang="en-GB" altLang="en-US" dirty="0"/>
          </a:p>
        </p:txBody>
      </p:sp>
    </p:spTree>
    <p:extLst>
      <p:ext uri="{BB962C8B-B14F-4D97-AF65-F5344CB8AC3E}">
        <p14:creationId xmlns:p14="http://schemas.microsoft.com/office/powerpoint/2010/main" val="2013692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F984B7-F0FB-42DE-85CE-0D47AE105F93}"/>
              </a:ext>
            </a:extLst>
          </p:cNvPr>
          <p:cNvSpPr>
            <a:spLocks noGrp="1"/>
          </p:cNvSpPr>
          <p:nvPr>
            <p:ph type="dt" sz="half" idx="10"/>
          </p:nvPr>
        </p:nvSpPr>
        <p:spPr/>
        <p:txBody>
          <a:bodyPr/>
          <a:lstStyle>
            <a:lvl1pPr>
              <a:defRPr/>
            </a:lvl1pPr>
          </a:lstStyle>
          <a:p>
            <a:pPr>
              <a:defRPr/>
            </a:pPr>
            <a:fld id="{C54AD5FF-12EE-4075-859A-14D7780A3F83}" type="datetime1">
              <a:rPr lang="en-GB" altLang="en-US"/>
              <a:pPr>
                <a:defRPr/>
              </a:pPr>
              <a:t>17/10/2019</a:t>
            </a:fld>
            <a:endParaRPr lang="en-GB" altLang="en-US" dirty="0"/>
          </a:p>
        </p:txBody>
      </p:sp>
      <p:sp>
        <p:nvSpPr>
          <p:cNvPr id="6" name="Slide Number Placeholder 5">
            <a:extLst>
              <a:ext uri="{FF2B5EF4-FFF2-40B4-BE49-F238E27FC236}">
                <a16:creationId xmlns:a16="http://schemas.microsoft.com/office/drawing/2014/main" id="{4068D6BB-0D24-4275-9B06-5040BD26E25C}"/>
              </a:ext>
            </a:extLst>
          </p:cNvPr>
          <p:cNvSpPr>
            <a:spLocks noGrp="1"/>
          </p:cNvSpPr>
          <p:nvPr>
            <p:ph type="sldNum" sz="quarter" idx="11"/>
          </p:nvPr>
        </p:nvSpPr>
        <p:spPr/>
        <p:txBody>
          <a:bodyPr/>
          <a:lstStyle>
            <a:lvl1pPr>
              <a:defRPr/>
            </a:lvl1pPr>
          </a:lstStyle>
          <a:p>
            <a:pPr>
              <a:defRPr/>
            </a:pPr>
            <a:fld id="{9560E853-87D7-469D-8178-E0063A9488D0}" type="slidenum">
              <a:rPr lang="en-GB" altLang="en-US"/>
              <a:pPr>
                <a:defRPr/>
              </a:pPr>
              <a:t>‹#›</a:t>
            </a:fld>
            <a:endParaRPr lang="en-GB" altLang="en-US" dirty="0"/>
          </a:p>
        </p:txBody>
      </p:sp>
    </p:spTree>
    <p:extLst>
      <p:ext uri="{BB962C8B-B14F-4D97-AF65-F5344CB8AC3E}">
        <p14:creationId xmlns:p14="http://schemas.microsoft.com/office/powerpoint/2010/main" val="2337804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1FB136F-3DB8-48AF-A941-24FBD275E442}"/>
              </a:ext>
            </a:extLst>
          </p:cNvPr>
          <p:cNvSpPr>
            <a:spLocks noGrp="1"/>
          </p:cNvSpPr>
          <p:nvPr>
            <p:ph type="dt" sz="half" idx="10"/>
          </p:nvPr>
        </p:nvSpPr>
        <p:spPr/>
        <p:txBody>
          <a:bodyPr/>
          <a:lstStyle>
            <a:lvl1pPr>
              <a:defRPr/>
            </a:lvl1pPr>
          </a:lstStyle>
          <a:p>
            <a:pPr>
              <a:defRPr/>
            </a:pPr>
            <a:fld id="{2B91E1E5-45E4-493E-BBB8-38EF310D9A07}" type="datetime1">
              <a:rPr lang="en-GB" altLang="en-US"/>
              <a:pPr>
                <a:defRPr/>
              </a:pPr>
              <a:t>17/10/2019</a:t>
            </a:fld>
            <a:endParaRPr lang="en-GB" altLang="en-US" dirty="0"/>
          </a:p>
        </p:txBody>
      </p:sp>
      <p:sp>
        <p:nvSpPr>
          <p:cNvPr id="6" name="Slide Number Placeholder 5">
            <a:extLst>
              <a:ext uri="{FF2B5EF4-FFF2-40B4-BE49-F238E27FC236}">
                <a16:creationId xmlns:a16="http://schemas.microsoft.com/office/drawing/2014/main" id="{65422C6E-E1AF-4815-888A-578F8B02558F}"/>
              </a:ext>
            </a:extLst>
          </p:cNvPr>
          <p:cNvSpPr>
            <a:spLocks noGrp="1"/>
          </p:cNvSpPr>
          <p:nvPr>
            <p:ph type="sldNum" sz="quarter" idx="11"/>
          </p:nvPr>
        </p:nvSpPr>
        <p:spPr/>
        <p:txBody>
          <a:bodyPr/>
          <a:lstStyle>
            <a:lvl1pPr>
              <a:defRPr/>
            </a:lvl1pPr>
          </a:lstStyle>
          <a:p>
            <a:pPr>
              <a:defRPr/>
            </a:pPr>
            <a:fld id="{8A7FA007-A5B8-4745-8D36-8A48D2456FE3}" type="slidenum">
              <a:rPr lang="en-GB" altLang="en-US"/>
              <a:pPr>
                <a:defRPr/>
              </a:pPr>
              <a:t>‹#›</a:t>
            </a:fld>
            <a:endParaRPr lang="en-GB" altLang="en-US" dirty="0"/>
          </a:p>
        </p:txBody>
      </p:sp>
    </p:spTree>
    <p:extLst>
      <p:ext uri="{BB962C8B-B14F-4D97-AF65-F5344CB8AC3E}">
        <p14:creationId xmlns:p14="http://schemas.microsoft.com/office/powerpoint/2010/main" val="4189918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4F9402-DAC3-4133-8938-E9663D06DD7F}"/>
              </a:ext>
            </a:extLst>
          </p:cNvPr>
          <p:cNvSpPr>
            <a:spLocks noGrp="1"/>
          </p:cNvSpPr>
          <p:nvPr>
            <p:ph type="dt" sz="half" idx="10"/>
          </p:nvPr>
        </p:nvSpPr>
        <p:spPr/>
        <p:txBody>
          <a:bodyPr/>
          <a:lstStyle>
            <a:lvl1pPr>
              <a:defRPr/>
            </a:lvl1pPr>
          </a:lstStyle>
          <a:p>
            <a:pPr>
              <a:defRPr/>
            </a:pPr>
            <a:fld id="{C6CB0CF1-6CFB-4F6B-BFBB-AC059E1AE46D}" type="datetime1">
              <a:rPr lang="en-GB" altLang="en-US"/>
              <a:pPr>
                <a:defRPr/>
              </a:pPr>
              <a:t>17/10/2019</a:t>
            </a:fld>
            <a:endParaRPr lang="en-GB" altLang="en-US" dirty="0"/>
          </a:p>
        </p:txBody>
      </p:sp>
      <p:sp>
        <p:nvSpPr>
          <p:cNvPr id="5" name="Slide Number Placeholder 5">
            <a:extLst>
              <a:ext uri="{FF2B5EF4-FFF2-40B4-BE49-F238E27FC236}">
                <a16:creationId xmlns:a16="http://schemas.microsoft.com/office/drawing/2014/main" id="{3E12D6DF-5D56-48D6-BC22-70660FD3BCEE}"/>
              </a:ext>
            </a:extLst>
          </p:cNvPr>
          <p:cNvSpPr>
            <a:spLocks noGrp="1"/>
          </p:cNvSpPr>
          <p:nvPr>
            <p:ph type="sldNum" sz="quarter" idx="11"/>
          </p:nvPr>
        </p:nvSpPr>
        <p:spPr/>
        <p:txBody>
          <a:bodyPr/>
          <a:lstStyle>
            <a:lvl1pPr>
              <a:defRPr/>
            </a:lvl1pPr>
          </a:lstStyle>
          <a:p>
            <a:pPr>
              <a:defRPr/>
            </a:pPr>
            <a:fld id="{F8A442DA-B190-4446-A884-7F726C531F32}" type="slidenum">
              <a:rPr lang="en-GB" altLang="en-US"/>
              <a:pPr>
                <a:defRPr/>
              </a:pPr>
              <a:t>‹#›</a:t>
            </a:fld>
            <a:endParaRPr lang="en-GB" altLang="en-US" dirty="0"/>
          </a:p>
        </p:txBody>
      </p:sp>
    </p:spTree>
    <p:extLst>
      <p:ext uri="{BB962C8B-B14F-4D97-AF65-F5344CB8AC3E}">
        <p14:creationId xmlns:p14="http://schemas.microsoft.com/office/powerpoint/2010/main" val="1207454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8A2000-113F-4F44-B0BF-385FE26F94B7}"/>
              </a:ext>
            </a:extLst>
          </p:cNvPr>
          <p:cNvSpPr>
            <a:spLocks noGrp="1"/>
          </p:cNvSpPr>
          <p:nvPr>
            <p:ph type="dt" sz="half" idx="10"/>
          </p:nvPr>
        </p:nvSpPr>
        <p:spPr/>
        <p:txBody>
          <a:bodyPr/>
          <a:lstStyle>
            <a:lvl1pPr>
              <a:defRPr/>
            </a:lvl1pPr>
          </a:lstStyle>
          <a:p>
            <a:pPr>
              <a:defRPr/>
            </a:pPr>
            <a:fld id="{11B258B6-A70E-48A1-ABA6-E3ECE5591C7B}" type="datetime1">
              <a:rPr lang="en-GB" altLang="en-US"/>
              <a:pPr>
                <a:defRPr/>
              </a:pPr>
              <a:t>17/10/2019</a:t>
            </a:fld>
            <a:endParaRPr lang="en-GB" altLang="en-US" dirty="0"/>
          </a:p>
        </p:txBody>
      </p:sp>
      <p:sp>
        <p:nvSpPr>
          <p:cNvPr id="5" name="Slide Number Placeholder 5">
            <a:extLst>
              <a:ext uri="{FF2B5EF4-FFF2-40B4-BE49-F238E27FC236}">
                <a16:creationId xmlns:a16="http://schemas.microsoft.com/office/drawing/2014/main" id="{68D41AF8-EE6F-4AAF-8DA1-CD86898195D8}"/>
              </a:ext>
            </a:extLst>
          </p:cNvPr>
          <p:cNvSpPr>
            <a:spLocks noGrp="1"/>
          </p:cNvSpPr>
          <p:nvPr>
            <p:ph type="sldNum" sz="quarter" idx="11"/>
          </p:nvPr>
        </p:nvSpPr>
        <p:spPr/>
        <p:txBody>
          <a:bodyPr/>
          <a:lstStyle>
            <a:lvl1pPr>
              <a:defRPr/>
            </a:lvl1pPr>
          </a:lstStyle>
          <a:p>
            <a:pPr>
              <a:defRPr/>
            </a:pPr>
            <a:fld id="{32BC2AD4-E6C3-40D7-9539-D94B2C399AE5}" type="slidenum">
              <a:rPr lang="en-GB" altLang="en-US"/>
              <a:pPr>
                <a:defRPr/>
              </a:pPr>
              <a:t>‹#›</a:t>
            </a:fld>
            <a:endParaRPr lang="en-GB" altLang="en-US" dirty="0"/>
          </a:p>
        </p:txBody>
      </p:sp>
    </p:spTree>
    <p:extLst>
      <p:ext uri="{BB962C8B-B14F-4D97-AF65-F5344CB8AC3E}">
        <p14:creationId xmlns:p14="http://schemas.microsoft.com/office/powerpoint/2010/main" val="444616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normAutofit/>
          </a:bodyPr>
          <a:lstStyle/>
          <a:p>
            <a:pPr lvl="0"/>
            <a:endParaRPr lang="en-GB" noProof="0" smtClean="0"/>
          </a:p>
        </p:txBody>
      </p:sp>
      <p:sp>
        <p:nvSpPr>
          <p:cNvPr id="4" name="Rectangle 4"/>
          <p:cNvSpPr>
            <a:spLocks noGrp="1" noChangeArrowheads="1"/>
          </p:cNvSpPr>
          <p:nvPr>
            <p:ph type="dt" sz="half" idx="10"/>
          </p:nvPr>
        </p:nvSpPr>
        <p:spPr/>
        <p:txBody>
          <a:bodyPr/>
          <a:lstStyle>
            <a:lvl1pPr>
              <a:defRPr/>
            </a:lvl1pPr>
          </a:lstStyle>
          <a:p>
            <a:pPr>
              <a:defRPr/>
            </a:pPr>
            <a:endParaRPr lang="en-GB"/>
          </a:p>
        </p:txBody>
      </p:sp>
      <p:sp>
        <p:nvSpPr>
          <p:cNvPr id="5" name="Rectangle 5"/>
          <p:cNvSpPr>
            <a:spLocks noGrp="1" noChangeArrowheads="1"/>
          </p:cNvSpPr>
          <p:nvPr>
            <p:ph type="ftr" sz="quarter" idx="11"/>
          </p:nvPr>
        </p:nvSpPr>
        <p:spPr/>
        <p:txBody>
          <a:bodyPr/>
          <a:lstStyle>
            <a:lvl1pPr>
              <a:defRPr/>
            </a:lvl1pPr>
          </a:lstStyle>
          <a:p>
            <a:pPr>
              <a:defRPr/>
            </a:pPr>
            <a:endParaRPr lang="en-GB"/>
          </a:p>
        </p:txBody>
      </p:sp>
      <p:sp>
        <p:nvSpPr>
          <p:cNvPr id="6" name="Rectangle 6"/>
          <p:cNvSpPr>
            <a:spLocks noGrp="1" noChangeArrowheads="1"/>
          </p:cNvSpPr>
          <p:nvPr>
            <p:ph type="sldNum" sz="quarter" idx="12"/>
          </p:nvPr>
        </p:nvSpPr>
        <p:spPr/>
        <p:txBody>
          <a:bodyPr/>
          <a:lstStyle>
            <a:lvl1pPr>
              <a:defRPr/>
            </a:lvl1pPr>
          </a:lstStyle>
          <a:p>
            <a:pPr>
              <a:defRPr/>
            </a:pPr>
            <a:fld id="{F1D15E46-1CBC-449D-BCD1-775E251A80CF}" type="slidenum">
              <a:rPr lang="en-GB" altLang="en-US"/>
              <a:pPr>
                <a:defRPr/>
              </a:pPr>
              <a:t>‹#›</a:t>
            </a:fld>
            <a:endParaRPr lang="en-GB" altLang="en-US"/>
          </a:p>
        </p:txBody>
      </p:sp>
    </p:spTree>
    <p:extLst>
      <p:ext uri="{BB962C8B-B14F-4D97-AF65-F5344CB8AC3E}">
        <p14:creationId xmlns:p14="http://schemas.microsoft.com/office/powerpoint/2010/main" val="339269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9575817-BA20-40C6-B12C-1F08A27682D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A37BE32-E8D3-46BC-AEF9-7F4A1E423D7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58A5B5B-9C8B-446E-9119-25336D9AAE04}"/>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Arial" panose="020B0604020202020204" pitchFamily="34" charset="0"/>
                <a:ea typeface="ＭＳ Ｐゴシック" panose="020B0600070205080204" pitchFamily="34" charset="-128"/>
              </a:defRPr>
            </a:lvl1pPr>
          </a:lstStyle>
          <a:p>
            <a:pPr>
              <a:defRPr/>
            </a:pPr>
            <a:fld id="{873CADBA-73B5-49E5-8DDA-38CF437FC950}" type="datetime1">
              <a:rPr lang="en-GB" altLang="en-US"/>
              <a:pPr>
                <a:defRPr/>
              </a:pPr>
              <a:t>17/10/2019</a:t>
            </a:fld>
            <a:endParaRPr lang="en-GB" altLang="en-US" dirty="0"/>
          </a:p>
        </p:txBody>
      </p:sp>
      <p:sp>
        <p:nvSpPr>
          <p:cNvPr id="6" name="Slide Number Placeholder 5">
            <a:extLst>
              <a:ext uri="{FF2B5EF4-FFF2-40B4-BE49-F238E27FC236}">
                <a16:creationId xmlns:a16="http://schemas.microsoft.com/office/drawing/2014/main" id="{5BB630C4-2473-405A-B68A-6E33F32F13D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Arial" panose="020B0604020202020204" pitchFamily="34" charset="0"/>
                <a:ea typeface="ＭＳ Ｐゴシック" panose="020B0600070205080204" pitchFamily="34" charset="-128"/>
              </a:defRPr>
            </a:lvl1pPr>
          </a:lstStyle>
          <a:p>
            <a:pPr>
              <a:defRPr/>
            </a:pPr>
            <a:fld id="{3805E52D-0CF8-408C-975C-EFAD7684FB4B}"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99" r:id="rId1"/>
    <p:sldLayoutId id="2147483800"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 id="2147483801" r:id="rId12"/>
  </p:sldLayoutIdLst>
  <p:txStyles>
    <p:titleStyle>
      <a:lvl1pPr algn="ctr" rtl="0" eaLnBrk="0" fontAlgn="base" hangingPunct="0">
        <a:spcBef>
          <a:spcPct val="0"/>
        </a:spcBef>
        <a:spcAft>
          <a:spcPct val="0"/>
        </a:spcAft>
        <a:defRPr sz="4400" kern="1200">
          <a:solidFill>
            <a:schemeClr val="tx1"/>
          </a:solidFill>
          <a:latin typeface="+mj-lt"/>
          <a:ea typeface="ＭＳ Ｐゴシック" pitchFamily="1" charset="-128"/>
          <a:cs typeface="ＭＳ Ｐゴシック" pitchFamily="1" charset="-128"/>
        </a:defRPr>
      </a:lvl1pPr>
      <a:lvl2pPr algn="ctr" rtl="0" eaLnBrk="0" fontAlgn="base" hangingPunct="0">
        <a:spcBef>
          <a:spcPct val="0"/>
        </a:spcBef>
        <a:spcAft>
          <a:spcPct val="0"/>
        </a:spcAft>
        <a:defRPr sz="4400">
          <a:solidFill>
            <a:schemeClr val="tx1"/>
          </a:solidFill>
          <a:latin typeface="Myriad Pro" pitchFamily="-100" charset="0"/>
          <a:ea typeface="ＭＳ Ｐゴシック" pitchFamily="1" charset="-128"/>
          <a:cs typeface="ＭＳ Ｐゴシック" pitchFamily="1" charset="-128"/>
        </a:defRPr>
      </a:lvl2pPr>
      <a:lvl3pPr algn="ctr" rtl="0" eaLnBrk="0" fontAlgn="base" hangingPunct="0">
        <a:spcBef>
          <a:spcPct val="0"/>
        </a:spcBef>
        <a:spcAft>
          <a:spcPct val="0"/>
        </a:spcAft>
        <a:defRPr sz="4400">
          <a:solidFill>
            <a:schemeClr val="tx1"/>
          </a:solidFill>
          <a:latin typeface="Myriad Pro" pitchFamily="-100" charset="0"/>
          <a:ea typeface="ＭＳ Ｐゴシック" pitchFamily="1" charset="-128"/>
          <a:cs typeface="ＭＳ Ｐゴシック" pitchFamily="1" charset="-128"/>
        </a:defRPr>
      </a:lvl3pPr>
      <a:lvl4pPr algn="ctr" rtl="0" eaLnBrk="0" fontAlgn="base" hangingPunct="0">
        <a:spcBef>
          <a:spcPct val="0"/>
        </a:spcBef>
        <a:spcAft>
          <a:spcPct val="0"/>
        </a:spcAft>
        <a:defRPr sz="4400">
          <a:solidFill>
            <a:schemeClr val="tx1"/>
          </a:solidFill>
          <a:latin typeface="Myriad Pro" pitchFamily="-100" charset="0"/>
          <a:ea typeface="ＭＳ Ｐゴシック" pitchFamily="1" charset="-128"/>
          <a:cs typeface="ＭＳ Ｐゴシック" pitchFamily="1" charset="-128"/>
        </a:defRPr>
      </a:lvl4pPr>
      <a:lvl5pPr algn="ctr" rtl="0" eaLnBrk="0" fontAlgn="base" hangingPunct="0">
        <a:spcBef>
          <a:spcPct val="0"/>
        </a:spcBef>
        <a:spcAft>
          <a:spcPct val="0"/>
        </a:spcAft>
        <a:defRPr sz="4400">
          <a:solidFill>
            <a:schemeClr val="tx1"/>
          </a:solidFill>
          <a:latin typeface="Myriad Pro" pitchFamily="-100" charset="0"/>
          <a:ea typeface="ＭＳ Ｐゴシック" pitchFamily="1" charset="-128"/>
          <a:cs typeface="ＭＳ Ｐゴシック" pitchFamily="1" charset="-128"/>
        </a:defRPr>
      </a:lvl5pPr>
      <a:lvl6pPr marL="457200" algn="ctr" rtl="0" fontAlgn="base">
        <a:spcBef>
          <a:spcPct val="0"/>
        </a:spcBef>
        <a:spcAft>
          <a:spcPct val="0"/>
        </a:spcAft>
        <a:defRPr sz="4400">
          <a:solidFill>
            <a:schemeClr val="tx1"/>
          </a:solidFill>
          <a:latin typeface="Myriad Pro" pitchFamily="-100" charset="0"/>
        </a:defRPr>
      </a:lvl6pPr>
      <a:lvl7pPr marL="914400" algn="ctr" rtl="0" fontAlgn="base">
        <a:spcBef>
          <a:spcPct val="0"/>
        </a:spcBef>
        <a:spcAft>
          <a:spcPct val="0"/>
        </a:spcAft>
        <a:defRPr sz="4400">
          <a:solidFill>
            <a:schemeClr val="tx1"/>
          </a:solidFill>
          <a:latin typeface="Myriad Pro" pitchFamily="-100" charset="0"/>
        </a:defRPr>
      </a:lvl7pPr>
      <a:lvl8pPr marL="1371600" algn="ctr" rtl="0" fontAlgn="base">
        <a:spcBef>
          <a:spcPct val="0"/>
        </a:spcBef>
        <a:spcAft>
          <a:spcPct val="0"/>
        </a:spcAft>
        <a:defRPr sz="4400">
          <a:solidFill>
            <a:schemeClr val="tx1"/>
          </a:solidFill>
          <a:latin typeface="Myriad Pro" pitchFamily="-100" charset="0"/>
        </a:defRPr>
      </a:lvl8pPr>
      <a:lvl9pPr marL="1828800" algn="ctr" rtl="0" fontAlgn="base">
        <a:spcBef>
          <a:spcPct val="0"/>
        </a:spcBef>
        <a:spcAft>
          <a:spcPct val="0"/>
        </a:spcAft>
        <a:defRPr sz="4400">
          <a:solidFill>
            <a:schemeClr val="tx1"/>
          </a:solidFill>
          <a:latin typeface="Myriad Pro" pitchFamily="-100"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ibe.unesco.org/fileadmin/user_upload/Publications/Educational_Practices/EdPractices_21.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hyperlink" Target="Warm%20up%20games.doc"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Early%20Writing.ppt"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JdvJZD-cplg" TargetMode="External"/><Relationship Id="rId2" Type="http://schemas.openxmlformats.org/officeDocument/2006/relationships/notesSlide" Target="../notesSlides/notesSlide34.xml"/><Relationship Id="rId1" Type="http://schemas.openxmlformats.org/officeDocument/2006/relationships/slideLayout" Target="../slideLayouts/slideLayout5.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5.jpe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hyperlink" Target="https://www.youtube.com/watch?v=C7mJPZcFIFk" TargetMode="External"/><Relationship Id="rId3" Type="http://schemas.openxmlformats.org/officeDocument/2006/relationships/image" Target="../media/image14.jpeg"/><Relationship Id="rId7" Type="http://schemas.openxmlformats.org/officeDocument/2006/relationships/hyperlink" Target="https://vimeo.com/22262367"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s://www.youtube.com/watch?v=b8xwsMSTXrY" TargetMode="External"/><Relationship Id="rId5" Type="http://schemas.openxmlformats.org/officeDocument/2006/relationships/hyperlink" Target="https://www.youtube.com/watch?v=42Sv5kORTxA" TargetMode="External"/><Relationship Id="rId4" Type="http://schemas.openxmlformats.org/officeDocument/2006/relationships/hyperlink" Target="https://www.youtube.com/watch?v=JdvJZD-cplg"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hyperlink" Target="story%20starters.wmv"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0.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15.png"/><Relationship Id="rId7" Type="http://schemas.openxmlformats.org/officeDocument/2006/relationships/image" Target="../media/image20.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 Id="rId9" Type="http://schemas.openxmlformats.org/officeDocument/2006/relationships/image" Target="../media/image21.png"/></Relationships>
</file>

<file path=ppt/slides/_rels/slide5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ln>
            <a:miter lim="800000"/>
            <a:headEnd/>
            <a:tailEnd/>
          </a:ln>
          <a:extLst/>
        </p:spPr>
        <p:txBody>
          <a:bodyPr/>
          <a:lstStyle/>
          <a:p>
            <a:pPr marL="182880" eaLnBrk="1" fontAlgn="auto" hangingPunct="1">
              <a:spcAft>
                <a:spcPts val="0"/>
              </a:spcAft>
              <a:defRPr/>
            </a:pPr>
            <a:r>
              <a:rPr lang="en-GB" dirty="0" smtClean="0"/>
              <a:t>Assessment for learning</a:t>
            </a:r>
            <a:endParaRPr lang="en-GB" dirty="0"/>
          </a:p>
        </p:txBody>
      </p:sp>
      <p:sp>
        <p:nvSpPr>
          <p:cNvPr id="13315" name="Subtitle 2"/>
          <p:cNvSpPr>
            <a:spLocks noGrp="1"/>
          </p:cNvSpPr>
          <p:nvPr>
            <p:ph type="subTitle" idx="1"/>
          </p:nvPr>
        </p:nvSpPr>
        <p:spPr>
          <a:xfrm>
            <a:off x="533400" y="3573463"/>
            <a:ext cx="7854950" cy="2159000"/>
          </a:xfrm>
        </p:spPr>
        <p:txBody>
          <a:bodyPr/>
          <a:lstStyle/>
          <a:p>
            <a:pPr marR="0" eaLnBrk="1" hangingPunct="1"/>
            <a:endParaRPr lang="en-GB" altLang="en-US" smtClean="0"/>
          </a:p>
          <a:p>
            <a:pPr marR="0" eaLnBrk="1" hangingPunct="1"/>
            <a:endParaRPr lang="en-GB" altLang="en-US" smtClean="0"/>
          </a:p>
        </p:txBody>
      </p:sp>
    </p:spTree>
    <p:extLst>
      <p:ext uri="{BB962C8B-B14F-4D97-AF65-F5344CB8AC3E}">
        <p14:creationId xmlns:p14="http://schemas.microsoft.com/office/powerpoint/2010/main" val="23061600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b="1" smtClean="0"/>
              <a:t>Traffic lights (RAG)</a:t>
            </a:r>
          </a:p>
        </p:txBody>
      </p:sp>
      <p:sp>
        <p:nvSpPr>
          <p:cNvPr id="15363" name="Content Placeholder 2"/>
          <p:cNvSpPr>
            <a:spLocks noGrp="1"/>
          </p:cNvSpPr>
          <p:nvPr>
            <p:ph idx="1"/>
          </p:nvPr>
        </p:nvSpPr>
        <p:spPr/>
        <p:txBody>
          <a:bodyPr/>
          <a:lstStyle/>
          <a:p>
            <a:pPr eaLnBrk="1" hangingPunct="1"/>
            <a:endParaRPr lang="en-GB" altLang="en-US" dirty="0" smtClean="0"/>
          </a:p>
          <a:p>
            <a:pPr eaLnBrk="1" hangingPunct="1"/>
            <a:r>
              <a:rPr lang="en-GB" altLang="en-US" dirty="0" smtClean="0"/>
              <a:t>Poker face.</a:t>
            </a:r>
          </a:p>
          <a:p>
            <a:pPr eaLnBrk="1" hangingPunct="1"/>
            <a:r>
              <a:rPr lang="en-GB" altLang="en-US" dirty="0" smtClean="0"/>
              <a:t>Ladders not labels.</a:t>
            </a:r>
          </a:p>
          <a:p>
            <a:pPr eaLnBrk="1" hangingPunct="1"/>
            <a:r>
              <a:rPr lang="en-GB" altLang="en-US" dirty="0" smtClean="0"/>
              <a:t>Strategies not solutions.</a:t>
            </a:r>
          </a:p>
          <a:p>
            <a:pPr eaLnBrk="1" hangingPunct="1"/>
            <a:r>
              <a:rPr lang="en-GB" altLang="en-US" dirty="0" smtClean="0"/>
              <a:t>Target setting</a:t>
            </a:r>
          </a:p>
          <a:p>
            <a:pPr eaLnBrk="1" hangingPunct="1"/>
            <a:r>
              <a:rPr lang="en-GB" altLang="en-US" dirty="0" smtClean="0"/>
              <a:t>Formative feedback.</a:t>
            </a:r>
          </a:p>
          <a:p>
            <a:pPr eaLnBrk="1" hangingPunct="1"/>
            <a:r>
              <a:rPr lang="en-GB" altLang="en-US" b="1" dirty="0" smtClean="0"/>
              <a:t>Assessment </a:t>
            </a:r>
            <a:r>
              <a:rPr lang="en-GB" altLang="en-US" dirty="0" smtClean="0"/>
              <a:t>for </a:t>
            </a:r>
            <a:r>
              <a:rPr lang="en-GB" altLang="en-US" b="1" dirty="0" smtClean="0"/>
              <a:t>learning</a:t>
            </a:r>
            <a:r>
              <a:rPr lang="en-GB" altLang="en-US" dirty="0" smtClean="0"/>
              <a:t>.</a:t>
            </a:r>
          </a:p>
          <a:p>
            <a:pPr eaLnBrk="1" hangingPunct="1"/>
            <a:endParaRPr lang="en-GB" altLang="en-US" dirty="0" smtClean="0"/>
          </a:p>
        </p:txBody>
      </p:sp>
    </p:spTree>
    <p:extLst>
      <p:ext uri="{BB962C8B-B14F-4D97-AF65-F5344CB8AC3E}">
        <p14:creationId xmlns:p14="http://schemas.microsoft.com/office/powerpoint/2010/main" val="9218877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ltLang="en-US" smtClean="0"/>
              <a:t>Formative and summative assessment</a:t>
            </a:r>
          </a:p>
        </p:txBody>
      </p:sp>
      <p:sp>
        <p:nvSpPr>
          <p:cNvPr id="1741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E1CAC8-3A3A-49F3-8750-B361C8D129B3}" type="slidenum">
              <a:rPr lang="en-GB" altLang="en-US" smtClean="0">
                <a:solidFill>
                  <a:srgbClr val="045C75"/>
                </a:solidFill>
                <a:latin typeface="Constantia" panose="02030602050306030303" pitchFamily="18" charset="0"/>
              </a:rPr>
              <a:pPr/>
              <a:t>3</a:t>
            </a:fld>
            <a:endParaRPr lang="en-GB" altLang="en-US" smtClean="0">
              <a:solidFill>
                <a:srgbClr val="045C75"/>
              </a:solidFill>
              <a:latin typeface="Constantia" panose="02030602050306030303" pitchFamily="18" charset="0"/>
            </a:endParaRPr>
          </a:p>
        </p:txBody>
      </p:sp>
      <p:sp>
        <p:nvSpPr>
          <p:cNvPr id="4" name="Content Placeholder 3"/>
          <p:cNvSpPr>
            <a:spLocks noGrp="1"/>
          </p:cNvSpPr>
          <p:nvPr>
            <p:ph sz="quarter" idx="1"/>
          </p:nvPr>
        </p:nvSpPr>
        <p:spPr>
          <a:xfrm>
            <a:off x="717550" y="1371600"/>
            <a:ext cx="7969250" cy="5080000"/>
          </a:xfrm>
        </p:spPr>
        <p:txBody>
          <a:bodyPr/>
          <a:lstStyle/>
          <a:p>
            <a:endParaRPr lang="en-US" altLang="en-US" smtClean="0"/>
          </a:p>
          <a:p>
            <a:r>
              <a:rPr lang="en-US" altLang="en-US" smtClean="0"/>
              <a:t>The formative-summative distinction is a classification of the kinds of inferences being made</a:t>
            </a:r>
          </a:p>
          <a:p>
            <a:pPr lvl="1"/>
            <a:r>
              <a:rPr lang="en-US" altLang="en-US" smtClean="0"/>
              <a:t>Summative: inferences regarding an individual’s current, or future, status</a:t>
            </a:r>
          </a:p>
          <a:p>
            <a:pPr lvl="1"/>
            <a:r>
              <a:rPr lang="en-US" altLang="en-US" smtClean="0"/>
              <a:t>Formative: inferences regarding the kinds of instructional activities likely to improve learning</a:t>
            </a:r>
          </a:p>
          <a:p>
            <a:r>
              <a:rPr lang="en-US" altLang="en-US" smtClean="0"/>
              <a:t>No such thing as </a:t>
            </a:r>
            <a:r>
              <a:rPr lang="en-US" altLang="en-US" i="1" smtClean="0"/>
              <a:t>a</a:t>
            </a:r>
            <a:r>
              <a:rPr lang="en-US" altLang="en-US" smtClean="0"/>
              <a:t> formative or </a:t>
            </a:r>
            <a:r>
              <a:rPr lang="en-US" altLang="en-US" i="1" smtClean="0"/>
              <a:t>a</a:t>
            </a:r>
            <a:r>
              <a:rPr lang="en-US" altLang="en-US" smtClean="0"/>
              <a:t> summative assessment</a:t>
            </a:r>
          </a:p>
          <a:p>
            <a:endParaRPr lang="en-US" altLang="en-US" smtClean="0"/>
          </a:p>
        </p:txBody>
      </p:sp>
    </p:spTree>
    <p:extLst>
      <p:ext uri="{BB962C8B-B14F-4D97-AF65-F5344CB8AC3E}">
        <p14:creationId xmlns:p14="http://schemas.microsoft.com/office/powerpoint/2010/main" val="2056515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2"/>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ltLang="en-US" smtClean="0"/>
              <a:t>An inclusive definition</a:t>
            </a:r>
          </a:p>
        </p:txBody>
      </p:sp>
      <p:sp>
        <p:nvSpPr>
          <p:cNvPr id="18435"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730E8-4690-4767-8202-97A68F5CDE5F}" type="slidenum">
              <a:rPr lang="en-GB" altLang="en-US" smtClean="0">
                <a:solidFill>
                  <a:srgbClr val="045C75"/>
                </a:solidFill>
                <a:latin typeface="Constantia" panose="02030602050306030303" pitchFamily="18" charset="0"/>
              </a:rPr>
              <a:pPr/>
              <a:t>4</a:t>
            </a:fld>
            <a:endParaRPr lang="en-GB" altLang="en-US" smtClean="0">
              <a:solidFill>
                <a:srgbClr val="045C75"/>
              </a:solidFill>
              <a:latin typeface="Constantia" panose="02030602050306030303" pitchFamily="18" charset="0"/>
            </a:endParaRPr>
          </a:p>
        </p:txBody>
      </p:sp>
      <p:sp>
        <p:nvSpPr>
          <p:cNvPr id="4" name="Content Placeholder 3"/>
          <p:cNvSpPr>
            <a:spLocks noGrp="1"/>
          </p:cNvSpPr>
          <p:nvPr>
            <p:ph sz="quarter" idx="1"/>
          </p:nvPr>
        </p:nvSpPr>
        <p:spPr>
          <a:xfrm>
            <a:off x="612775" y="1600200"/>
            <a:ext cx="8153400" cy="4762500"/>
          </a:xfrm>
        </p:spPr>
        <p:txBody>
          <a:bodyPr>
            <a:normAutofit/>
          </a:bodyPr>
          <a:lstStyle/>
          <a:p>
            <a:pPr marL="0" indent="0">
              <a:buFont typeface="Wingdings 2" panose="05020102010507070707" pitchFamily="18" charset="2"/>
              <a:buNone/>
              <a:defRPr/>
            </a:pPr>
            <a:r>
              <a:rPr lang="en-US" dirty="0" smtClean="0"/>
              <a:t>An assessment functions formatively:</a:t>
            </a:r>
          </a:p>
          <a:p>
            <a:pPr marL="365760" lvl="1" indent="0">
              <a:buFont typeface="Wingdings 2" panose="05020102010507070707" pitchFamily="18" charset="2"/>
              <a:buNone/>
              <a:defRPr/>
            </a:pPr>
            <a:r>
              <a:rPr lang="en-US" dirty="0" smtClean="0"/>
              <a:t>“to </a:t>
            </a:r>
            <a:r>
              <a:rPr lang="en-US" dirty="0"/>
              <a:t>the extent that evidence about student achievement is elicited, interpreted, and used by teachers, learners, or their peers, to make decisions about the next steps in instruction that are likely to be better, or better founded, than the decisions they would have taken in the absence of the evidence that was elicited</a:t>
            </a:r>
            <a:r>
              <a:rPr lang="en-US" dirty="0" smtClean="0"/>
              <a:t>.” </a:t>
            </a:r>
            <a:r>
              <a:rPr lang="en-US" dirty="0"/>
              <a:t>(Black &amp; Wiliam, 2009 p. 9</a:t>
            </a:r>
            <a:r>
              <a:rPr lang="en-US" dirty="0" smtClean="0"/>
              <a:t>)</a:t>
            </a:r>
          </a:p>
          <a:p>
            <a:pPr marL="365760" lvl="1" indent="0">
              <a:buFont typeface="Wingdings 2" panose="05020102010507070707" pitchFamily="18" charset="2"/>
              <a:buNone/>
              <a:defRPr/>
            </a:pPr>
            <a:endParaRPr lang="en-US" dirty="0"/>
          </a:p>
          <a:p>
            <a:pPr>
              <a:defRPr/>
            </a:pPr>
            <a:endParaRPr lang="en-US" dirty="0"/>
          </a:p>
        </p:txBody>
      </p:sp>
    </p:spTree>
    <p:extLst>
      <p:ext uri="{BB962C8B-B14F-4D97-AF65-F5344CB8AC3E}">
        <p14:creationId xmlns:p14="http://schemas.microsoft.com/office/powerpoint/2010/main" val="38228844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altLang="en-US" smtClean="0"/>
              <a:t>What is learning</a:t>
            </a:r>
          </a:p>
        </p:txBody>
      </p:sp>
      <p:sp>
        <p:nvSpPr>
          <p:cNvPr id="19459" name="Content Placeholder 2"/>
          <p:cNvSpPr>
            <a:spLocks noGrp="1"/>
          </p:cNvSpPr>
          <p:nvPr>
            <p:ph idx="1"/>
          </p:nvPr>
        </p:nvSpPr>
        <p:spPr/>
        <p:txBody>
          <a:bodyPr/>
          <a:lstStyle/>
          <a:p>
            <a:r>
              <a:rPr lang="en-US" altLang="en-US" smtClean="0"/>
              <a:t>A change in the capacity of an organism to respond to stimuli in valued ways as a result of experience</a:t>
            </a:r>
          </a:p>
          <a:p>
            <a:r>
              <a:rPr lang="en-US" altLang="en-US" smtClean="0"/>
              <a:t>A change in long-term memory</a:t>
            </a:r>
          </a:p>
          <a:p>
            <a:pPr lvl="1"/>
            <a:r>
              <a:rPr lang="en-US" altLang="en-US" smtClean="0"/>
              <a:t>The fact that learners know something now does not guarantee that they will know it in six weeks’ time, but</a:t>
            </a:r>
          </a:p>
          <a:p>
            <a:pPr lvl="1"/>
            <a:r>
              <a:rPr lang="en-US" altLang="en-US" smtClean="0"/>
              <a:t>The fact that they don’t know it now probably does mean that they will </a:t>
            </a:r>
            <a:r>
              <a:rPr lang="en-US" altLang="en-US" b="1" i="1" smtClean="0"/>
              <a:t>not</a:t>
            </a:r>
            <a:r>
              <a:rPr lang="en-US" altLang="en-US" smtClean="0"/>
              <a:t> know it in six weeks’ time</a:t>
            </a:r>
          </a:p>
          <a:p>
            <a:endParaRPr lang="en-US" altLang="en-US" smtClean="0"/>
          </a:p>
        </p:txBody>
      </p:sp>
      <p:sp>
        <p:nvSpPr>
          <p:cNvPr id="1946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847B0A-D0A1-4908-A723-3FA1B1BDA028}" type="slidenum">
              <a:rPr lang="en-US" altLang="en-US" smtClean="0">
                <a:solidFill>
                  <a:srgbClr val="045C75"/>
                </a:solidFill>
                <a:latin typeface="Constantia" panose="02030602050306030303" pitchFamily="18" charset="0"/>
              </a:rPr>
              <a:pPr/>
              <a:t>5</a:t>
            </a:fld>
            <a:endParaRPr lang="en-US" altLang="en-US" smtClean="0">
              <a:solidFill>
                <a:srgbClr val="045C75"/>
              </a:solidFill>
              <a:latin typeface="Constantia" panose="02030602050306030303" pitchFamily="18" charset="0"/>
            </a:endParaRPr>
          </a:p>
        </p:txBody>
      </p:sp>
    </p:spTree>
    <p:extLst>
      <p:ext uri="{BB962C8B-B14F-4D97-AF65-F5344CB8AC3E}">
        <p14:creationId xmlns:p14="http://schemas.microsoft.com/office/powerpoint/2010/main" val="25328945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95250" y="1441450"/>
          <a:ext cx="8961438" cy="5318125"/>
        </p:xfrm>
        <a:graphic>
          <a:graphicData uri="http://schemas.openxmlformats.org/drawingml/2006/table">
            <a:tbl>
              <a:tblPr firstRow="1" firstCol="1" bandRow="1">
                <a:tableStyleId>{5940675A-B579-460E-94D1-54222C63F5DA}</a:tableStyleId>
              </a:tblPr>
              <a:tblGrid>
                <a:gridCol w="1011210">
                  <a:extLst>
                    <a:ext uri="{9D8B030D-6E8A-4147-A177-3AD203B41FA5}">
                      <a16:colId xmlns:a16="http://schemas.microsoft.com/office/drawing/2014/main" val="20000"/>
                    </a:ext>
                  </a:extLst>
                </a:gridCol>
                <a:gridCol w="2294239">
                  <a:extLst>
                    <a:ext uri="{9D8B030D-6E8A-4147-A177-3AD203B41FA5}">
                      <a16:colId xmlns:a16="http://schemas.microsoft.com/office/drawing/2014/main" val="20001"/>
                    </a:ext>
                  </a:extLst>
                </a:gridCol>
                <a:gridCol w="2843735">
                  <a:extLst>
                    <a:ext uri="{9D8B030D-6E8A-4147-A177-3AD203B41FA5}">
                      <a16:colId xmlns:a16="http://schemas.microsoft.com/office/drawing/2014/main" val="20002"/>
                    </a:ext>
                  </a:extLst>
                </a:gridCol>
                <a:gridCol w="2812254">
                  <a:extLst>
                    <a:ext uri="{9D8B030D-6E8A-4147-A177-3AD203B41FA5}">
                      <a16:colId xmlns:a16="http://schemas.microsoft.com/office/drawing/2014/main" val="20003"/>
                    </a:ext>
                  </a:extLst>
                </a:gridCol>
              </a:tblGrid>
              <a:tr h="700267">
                <a:tc>
                  <a:txBody>
                    <a:bodyPr/>
                    <a:lstStyle/>
                    <a:p>
                      <a:endParaRPr lang="en-US" sz="1800" dirty="0"/>
                    </a:p>
                  </a:txBody>
                  <a:tcPr marL="91425" marR="91425" marT="45715" marB="45715">
                    <a:solidFill>
                      <a:srgbClr val="F2F2F2"/>
                    </a:solidFill>
                  </a:tcPr>
                </a:tc>
                <a:tc>
                  <a:txBody>
                    <a:bodyPr/>
                    <a:lstStyle/>
                    <a:p>
                      <a:pPr algn="ctr"/>
                      <a:r>
                        <a:rPr lang="en-US" sz="1800" dirty="0" smtClean="0"/>
                        <a:t>Where the learner </a:t>
                      </a:r>
                      <a:br>
                        <a:rPr lang="en-US" sz="1800" dirty="0" smtClean="0"/>
                      </a:br>
                      <a:r>
                        <a:rPr lang="en-US" sz="1800" dirty="0" smtClean="0"/>
                        <a:t>is going</a:t>
                      </a:r>
                      <a:endParaRPr lang="en-US" sz="1800" b="1" dirty="0"/>
                    </a:p>
                  </a:txBody>
                  <a:tcPr marL="91425" marR="91425" marT="45715" marB="45715" anchor="ctr">
                    <a:solidFill>
                      <a:schemeClr val="bg1">
                        <a:lumMod val="95000"/>
                      </a:schemeClr>
                    </a:solidFill>
                  </a:tcPr>
                </a:tc>
                <a:tc>
                  <a:txBody>
                    <a:bodyPr/>
                    <a:lstStyle/>
                    <a:p>
                      <a:pPr algn="ctr"/>
                      <a:r>
                        <a:rPr lang="en-US" sz="1800" dirty="0" smtClean="0"/>
                        <a:t>Where the learner</a:t>
                      </a:r>
                      <a:br>
                        <a:rPr lang="en-US" sz="1800" dirty="0" smtClean="0"/>
                      </a:br>
                      <a:r>
                        <a:rPr lang="en-US" sz="1800" dirty="0" smtClean="0"/>
                        <a:t>is now</a:t>
                      </a:r>
                      <a:endParaRPr lang="en-US" sz="1800" b="1" dirty="0"/>
                    </a:p>
                  </a:txBody>
                  <a:tcPr marL="91425" marR="91425" marT="45715" marB="45715" anchor="ctr">
                    <a:solidFill>
                      <a:schemeClr val="bg1">
                        <a:lumMod val="95000"/>
                      </a:schemeClr>
                    </a:solidFill>
                  </a:tcPr>
                </a:tc>
                <a:tc>
                  <a:txBody>
                    <a:bodyPr/>
                    <a:lstStyle/>
                    <a:p>
                      <a:pPr algn="ctr"/>
                      <a:r>
                        <a:rPr lang="en-US" sz="1800" dirty="0" smtClean="0"/>
                        <a:t>How to get </a:t>
                      </a:r>
                      <a:br>
                        <a:rPr lang="en-US" sz="1800" dirty="0" smtClean="0"/>
                      </a:br>
                      <a:r>
                        <a:rPr lang="en-US" sz="1800" dirty="0" smtClean="0"/>
                        <a:t>the learner there</a:t>
                      </a:r>
                      <a:endParaRPr lang="en-US" sz="1800" b="1" dirty="0"/>
                    </a:p>
                  </a:txBody>
                  <a:tcPr marL="91425" marR="91425" marT="45715" marB="45715" anchor="ctr">
                    <a:solidFill>
                      <a:schemeClr val="bg1">
                        <a:lumMod val="95000"/>
                      </a:schemeClr>
                    </a:solidFill>
                  </a:tcPr>
                </a:tc>
                <a:extLst>
                  <a:ext uri="{0D108BD9-81ED-4DB2-BD59-A6C34878D82A}">
                    <a16:rowId xmlns:a16="http://schemas.microsoft.com/office/drawing/2014/main" val="10000"/>
                  </a:ext>
                </a:extLst>
              </a:tr>
              <a:tr h="1763183">
                <a:tc>
                  <a:txBody>
                    <a:bodyPr/>
                    <a:lstStyle/>
                    <a:p>
                      <a:r>
                        <a:rPr lang="en-US" sz="1800" dirty="0" smtClean="0"/>
                        <a:t>Teacher</a:t>
                      </a:r>
                      <a:endParaRPr lang="en-US" sz="1800" b="1" dirty="0"/>
                    </a:p>
                  </a:txBody>
                  <a:tcPr marL="91425" marR="91425" marT="45715" marB="45715" anchor="ctr">
                    <a:solidFill>
                      <a:srgbClr val="F2F2F2"/>
                    </a:solidFill>
                  </a:tcPr>
                </a:tc>
                <a:tc>
                  <a:txBody>
                    <a:bodyPr/>
                    <a:lstStyle/>
                    <a:p>
                      <a:endParaRPr lang="en-US" sz="1800" dirty="0"/>
                    </a:p>
                  </a:txBody>
                  <a:tcPr marL="91425" marR="91425" marT="45715" marB="45715">
                    <a:solidFill>
                      <a:srgbClr val="FFEDC3"/>
                    </a:solidFill>
                  </a:tcPr>
                </a:tc>
                <a:tc>
                  <a:txBody>
                    <a:bodyPr/>
                    <a:lstStyle/>
                    <a:p>
                      <a:endParaRPr lang="en-US" sz="1800" dirty="0"/>
                    </a:p>
                  </a:txBody>
                  <a:tcPr marL="91425" marR="91425" marT="45715" marB="45715">
                    <a:solidFill>
                      <a:schemeClr val="accent1">
                        <a:lumMod val="60000"/>
                        <a:lumOff val="40000"/>
                      </a:schemeClr>
                    </a:solidFill>
                  </a:tcPr>
                </a:tc>
                <a:tc>
                  <a:txBody>
                    <a:bodyPr/>
                    <a:lstStyle/>
                    <a:p>
                      <a:endParaRPr lang="en-US" sz="1800" dirty="0"/>
                    </a:p>
                  </a:txBody>
                  <a:tcPr marL="91425" marR="91425" marT="45715" marB="45715">
                    <a:solidFill>
                      <a:srgbClr val="FF6E4C"/>
                    </a:solidFill>
                  </a:tcPr>
                </a:tc>
                <a:extLst>
                  <a:ext uri="{0D108BD9-81ED-4DB2-BD59-A6C34878D82A}">
                    <a16:rowId xmlns:a16="http://schemas.microsoft.com/office/drawing/2014/main" val="10001"/>
                  </a:ext>
                </a:extLst>
              </a:tr>
              <a:tr h="1437833">
                <a:tc>
                  <a:txBody>
                    <a:bodyPr/>
                    <a:lstStyle/>
                    <a:p>
                      <a:r>
                        <a:rPr lang="en-US" sz="1800" dirty="0" smtClean="0"/>
                        <a:t>Peer</a:t>
                      </a:r>
                      <a:endParaRPr lang="en-US" sz="1800" b="1" dirty="0"/>
                    </a:p>
                  </a:txBody>
                  <a:tcPr marL="91425" marR="91425" marT="45715" marB="45715" anchor="ctr">
                    <a:solidFill>
                      <a:srgbClr val="F2F2F2"/>
                    </a:solidFill>
                  </a:tcPr>
                </a:tc>
                <a:tc>
                  <a:txBody>
                    <a:bodyPr/>
                    <a:lstStyle/>
                    <a:p>
                      <a:endParaRPr lang="en-US" sz="1800" dirty="0"/>
                    </a:p>
                  </a:txBody>
                  <a:tcPr marL="91425" marR="91425" marT="45715" marB="45715">
                    <a:solidFill>
                      <a:srgbClr val="FFEDC3"/>
                    </a:solidFill>
                  </a:tcPr>
                </a:tc>
                <a:tc>
                  <a:txBody>
                    <a:bodyPr/>
                    <a:lstStyle/>
                    <a:p>
                      <a:endParaRPr lang="en-US" sz="1800" dirty="0"/>
                    </a:p>
                  </a:txBody>
                  <a:tcPr marL="91425" marR="91425" marT="45715" marB="45715">
                    <a:solidFill>
                      <a:schemeClr val="accent3">
                        <a:lumMod val="60000"/>
                        <a:lumOff val="40000"/>
                      </a:schemeClr>
                    </a:solidFill>
                  </a:tcPr>
                </a:tc>
                <a:tc>
                  <a:txBody>
                    <a:bodyPr/>
                    <a:lstStyle/>
                    <a:p>
                      <a:endParaRPr lang="en-US" sz="1800" dirty="0"/>
                    </a:p>
                  </a:txBody>
                  <a:tcPr marL="91425" marR="91425" marT="45715" marB="45715">
                    <a:solidFill>
                      <a:schemeClr val="accent3">
                        <a:lumMod val="60000"/>
                        <a:lumOff val="40000"/>
                      </a:schemeClr>
                    </a:solidFill>
                  </a:tcPr>
                </a:tc>
                <a:extLst>
                  <a:ext uri="{0D108BD9-81ED-4DB2-BD59-A6C34878D82A}">
                    <a16:rowId xmlns:a16="http://schemas.microsoft.com/office/drawing/2014/main" val="10002"/>
                  </a:ext>
                </a:extLst>
              </a:tr>
              <a:tr h="1416842">
                <a:tc>
                  <a:txBody>
                    <a:bodyPr/>
                    <a:lstStyle/>
                    <a:p>
                      <a:r>
                        <a:rPr lang="en-US" sz="1800" dirty="0" smtClean="0"/>
                        <a:t>Student</a:t>
                      </a:r>
                      <a:endParaRPr lang="en-US" sz="1800" b="1" dirty="0"/>
                    </a:p>
                  </a:txBody>
                  <a:tcPr marL="91425" marR="91425" marT="45715" marB="45715" anchor="ctr">
                    <a:solidFill>
                      <a:srgbClr val="F2F2F2"/>
                    </a:solidFill>
                  </a:tcPr>
                </a:tc>
                <a:tc>
                  <a:txBody>
                    <a:bodyPr/>
                    <a:lstStyle/>
                    <a:p>
                      <a:endParaRPr lang="en-US" sz="1800" dirty="0"/>
                    </a:p>
                  </a:txBody>
                  <a:tcPr marL="91425" marR="91425" marT="45715" marB="45715">
                    <a:solidFill>
                      <a:srgbClr val="FFEDC3"/>
                    </a:solidFill>
                  </a:tcPr>
                </a:tc>
                <a:tc>
                  <a:txBody>
                    <a:bodyPr/>
                    <a:lstStyle/>
                    <a:p>
                      <a:endParaRPr lang="en-US" sz="1800" dirty="0"/>
                    </a:p>
                  </a:txBody>
                  <a:tcPr marL="91425" marR="91425" marT="45715" marB="45715">
                    <a:solidFill>
                      <a:schemeClr val="accent5">
                        <a:lumMod val="40000"/>
                        <a:lumOff val="60000"/>
                      </a:schemeClr>
                    </a:solidFill>
                  </a:tcPr>
                </a:tc>
                <a:tc>
                  <a:txBody>
                    <a:bodyPr/>
                    <a:lstStyle/>
                    <a:p>
                      <a:endParaRPr lang="en-US" sz="1800" dirty="0"/>
                    </a:p>
                  </a:txBody>
                  <a:tcPr marL="91425" marR="91425" marT="45715" marB="45715">
                    <a:solidFill>
                      <a:schemeClr val="accent5">
                        <a:lumMod val="40000"/>
                        <a:lumOff val="60000"/>
                      </a:schemeClr>
                    </a:solidFill>
                  </a:tcPr>
                </a:tc>
                <a:extLst>
                  <a:ext uri="{0D108BD9-81ED-4DB2-BD59-A6C34878D82A}">
                    <a16:rowId xmlns:a16="http://schemas.microsoft.com/office/drawing/2014/main" val="10003"/>
                  </a:ext>
                </a:extLst>
              </a:tr>
            </a:tbl>
          </a:graphicData>
        </a:graphic>
      </p:graphicFrame>
      <p:sp>
        <p:nvSpPr>
          <p:cNvPr id="2" name="Title 1"/>
          <p:cNvSpPr>
            <a:spLocks noGrp="1"/>
          </p:cNvSpPr>
          <p:nvPr>
            <p:ph type="title"/>
          </p:nvPr>
        </p:nvSpPr>
        <p:spPr>
          <a:xfrm>
            <a:off x="683568" y="704088"/>
            <a:ext cx="8079432" cy="348648"/>
          </a:xfrm>
          <a:extLst/>
        </p:spPr>
        <p:txBody>
          <a:bodyPr>
            <a:normAutofit fontScale="90000"/>
          </a:bodyPr>
          <a:lstStyle/>
          <a:p>
            <a:pPr>
              <a:defRPr/>
            </a:pPr>
            <a:r>
              <a:rPr lang="en-US" dirty="0" smtClean="0"/>
              <a:t>Unpacking Formative Assessment</a:t>
            </a:r>
            <a:endParaRPr lang="en-US" dirty="0"/>
          </a:p>
        </p:txBody>
      </p:sp>
      <p:sp>
        <p:nvSpPr>
          <p:cNvPr id="20" name="Rounded Rectangle 19"/>
          <p:cNvSpPr/>
          <p:nvPr/>
        </p:nvSpPr>
        <p:spPr>
          <a:xfrm>
            <a:off x="1160463" y="2227263"/>
            <a:ext cx="2166937" cy="4413250"/>
          </a:xfrm>
          <a:prstGeom prst="roundRect">
            <a:avLst/>
          </a:prstGeom>
          <a:solidFill>
            <a:srgbClr val="DD9E00"/>
          </a:solidFill>
          <a:ln>
            <a:noFill/>
          </a:ln>
        </p:spPr>
        <p:style>
          <a:lnRef idx="3">
            <a:schemeClr val="lt1"/>
          </a:lnRef>
          <a:fillRef idx="1">
            <a:schemeClr val="accent6"/>
          </a:fillRef>
          <a:effectRef idx="1">
            <a:schemeClr val="accent6"/>
          </a:effectRef>
          <a:fontRef idx="minor">
            <a:schemeClr val="lt1"/>
          </a:fontRef>
        </p:style>
        <p:txBody>
          <a:bodyPr anchor="ctr"/>
          <a:lstStyle/>
          <a:p>
            <a:pPr algn="ctr">
              <a:defRPr/>
            </a:pPr>
            <a:r>
              <a:rPr lang="en-US" sz="2000" b="1" dirty="0">
                <a:solidFill>
                  <a:srgbClr val="FFFFFF"/>
                </a:solidFill>
                <a:latin typeface="+mj-lt"/>
              </a:rPr>
              <a:t>Clarifying, sharing, and understanding </a:t>
            </a:r>
            <a:r>
              <a:rPr lang="en-US" sz="2000" b="1" dirty="0">
                <a:solidFill>
                  <a:srgbClr val="FFFFFF"/>
                </a:solidFill>
                <a:latin typeface="+mj-lt"/>
                <a:cs typeface="Brush Script MT Italic"/>
              </a:rPr>
              <a:t>learning intentions</a:t>
            </a:r>
          </a:p>
        </p:txBody>
      </p:sp>
      <p:sp>
        <p:nvSpPr>
          <p:cNvPr id="21" name="Rounded Rectangle 20"/>
          <p:cNvSpPr/>
          <p:nvPr/>
        </p:nvSpPr>
        <p:spPr>
          <a:xfrm>
            <a:off x="3484563" y="2227263"/>
            <a:ext cx="2663825" cy="1573212"/>
          </a:xfrm>
          <a:prstGeom prst="roundRect">
            <a:avLst/>
          </a:prstGeom>
          <a:solidFill>
            <a:srgbClr val="1F497D"/>
          </a:solidFill>
          <a:ln>
            <a:noFill/>
          </a:ln>
        </p:spPr>
        <p:style>
          <a:lnRef idx="3">
            <a:schemeClr val="lt1"/>
          </a:lnRef>
          <a:fillRef idx="1">
            <a:schemeClr val="accent1"/>
          </a:fillRef>
          <a:effectRef idx="1">
            <a:schemeClr val="accent1"/>
          </a:effectRef>
          <a:fontRef idx="minor">
            <a:schemeClr val="lt1"/>
          </a:fontRef>
        </p:style>
        <p:txBody>
          <a:bodyPr anchor="ctr"/>
          <a:lstStyle/>
          <a:p>
            <a:pPr algn="ctr">
              <a:defRPr/>
            </a:pPr>
            <a:r>
              <a:rPr lang="en-US" sz="2000" b="1" dirty="0">
                <a:solidFill>
                  <a:srgbClr val="FFFFFF"/>
                </a:solidFill>
                <a:latin typeface="+mj-lt"/>
              </a:rPr>
              <a:t>Engineering effective discussions, tasks, and activities that elicit </a:t>
            </a:r>
            <a:r>
              <a:rPr lang="en-US" sz="2000" b="1" dirty="0">
                <a:solidFill>
                  <a:srgbClr val="FFFFFF"/>
                </a:solidFill>
                <a:latin typeface="+mj-lt"/>
                <a:cs typeface="Brush Script MT Italic"/>
              </a:rPr>
              <a:t>evidence of learning</a:t>
            </a:r>
          </a:p>
        </p:txBody>
      </p:sp>
      <p:sp>
        <p:nvSpPr>
          <p:cNvPr id="22" name="Rounded Rectangle 21"/>
          <p:cNvSpPr/>
          <p:nvPr/>
        </p:nvSpPr>
        <p:spPr>
          <a:xfrm>
            <a:off x="6340475" y="2227263"/>
            <a:ext cx="2605088" cy="1600200"/>
          </a:xfrm>
          <a:prstGeom prst="roundRect">
            <a:avLst/>
          </a:prstGeom>
          <a:solidFill>
            <a:srgbClr val="AC2100"/>
          </a:solidFill>
          <a:ln>
            <a:noFill/>
          </a:ln>
        </p:spPr>
        <p:style>
          <a:lnRef idx="3">
            <a:schemeClr val="lt1"/>
          </a:lnRef>
          <a:fillRef idx="1">
            <a:schemeClr val="accent4"/>
          </a:fillRef>
          <a:effectRef idx="1">
            <a:schemeClr val="accent4"/>
          </a:effectRef>
          <a:fontRef idx="minor">
            <a:schemeClr val="lt1"/>
          </a:fontRef>
        </p:style>
        <p:txBody>
          <a:bodyPr anchor="ctr"/>
          <a:lstStyle/>
          <a:p>
            <a:pPr algn="ctr">
              <a:defRPr/>
            </a:pPr>
            <a:r>
              <a:rPr lang="en-US" sz="2000" b="1" dirty="0">
                <a:solidFill>
                  <a:srgbClr val="FFFFFF"/>
                </a:solidFill>
                <a:latin typeface="+mj-lt"/>
              </a:rPr>
              <a:t>Providing </a:t>
            </a:r>
            <a:r>
              <a:rPr lang="en-US" sz="2000" b="1" dirty="0">
                <a:solidFill>
                  <a:srgbClr val="FFFFFF"/>
                </a:solidFill>
                <a:latin typeface="+mj-lt"/>
                <a:cs typeface="Brush Script MT Italic"/>
              </a:rPr>
              <a:t>feedback</a:t>
            </a:r>
            <a:r>
              <a:rPr lang="en-US" sz="2000" b="1" dirty="0">
                <a:solidFill>
                  <a:srgbClr val="FFFFFF"/>
                </a:solidFill>
                <a:latin typeface="+mj-lt"/>
              </a:rPr>
              <a:t> that moves learners forward</a:t>
            </a:r>
          </a:p>
        </p:txBody>
      </p:sp>
      <p:sp>
        <p:nvSpPr>
          <p:cNvPr id="23" name="Rounded Rectangle 22"/>
          <p:cNvSpPr/>
          <p:nvPr/>
        </p:nvSpPr>
        <p:spPr>
          <a:xfrm>
            <a:off x="3484563" y="3954463"/>
            <a:ext cx="5461000" cy="1292225"/>
          </a:xfrm>
          <a:prstGeom prst="roundRect">
            <a:avLst/>
          </a:prstGeom>
          <a:solidFill>
            <a:schemeClr val="accent3"/>
          </a:solidFill>
          <a:ln>
            <a:noFill/>
          </a:ln>
        </p:spPr>
        <p:style>
          <a:lnRef idx="3">
            <a:schemeClr val="lt1"/>
          </a:lnRef>
          <a:fillRef idx="1">
            <a:schemeClr val="accent3"/>
          </a:fillRef>
          <a:effectRef idx="1">
            <a:schemeClr val="accent3"/>
          </a:effectRef>
          <a:fontRef idx="minor">
            <a:schemeClr val="lt1"/>
          </a:fontRef>
        </p:style>
        <p:txBody>
          <a:bodyPr anchor="ctr"/>
          <a:lstStyle/>
          <a:p>
            <a:pPr algn="ctr">
              <a:defRPr/>
            </a:pPr>
            <a:r>
              <a:rPr lang="en-US" sz="2000" b="1" dirty="0">
                <a:solidFill>
                  <a:srgbClr val="FFFFFF"/>
                </a:solidFill>
                <a:latin typeface="+mj-lt"/>
              </a:rPr>
              <a:t>Activating students as</a:t>
            </a:r>
          </a:p>
          <a:p>
            <a:pPr algn="ctr">
              <a:defRPr/>
            </a:pPr>
            <a:r>
              <a:rPr lang="en-US" sz="2000" b="1" dirty="0">
                <a:solidFill>
                  <a:srgbClr val="FFFFFF"/>
                </a:solidFill>
                <a:latin typeface="+mj-lt"/>
                <a:cs typeface="Brush Script MT Italic"/>
              </a:rPr>
              <a:t>resources for one another</a:t>
            </a:r>
          </a:p>
        </p:txBody>
      </p:sp>
      <p:sp>
        <p:nvSpPr>
          <p:cNvPr id="24" name="Rounded Rectangle 23"/>
          <p:cNvSpPr/>
          <p:nvPr/>
        </p:nvSpPr>
        <p:spPr>
          <a:xfrm>
            <a:off x="3484563" y="5413375"/>
            <a:ext cx="5465762" cy="1227138"/>
          </a:xfrm>
          <a:prstGeom prst="roundRect">
            <a:avLst/>
          </a:prstGeom>
          <a:solidFill>
            <a:schemeClr val="accent5"/>
          </a:solidFill>
          <a:ln>
            <a:noFill/>
          </a:ln>
        </p:spPr>
        <p:style>
          <a:lnRef idx="3">
            <a:schemeClr val="lt1"/>
          </a:lnRef>
          <a:fillRef idx="1">
            <a:schemeClr val="accent5"/>
          </a:fillRef>
          <a:effectRef idx="1">
            <a:schemeClr val="accent5"/>
          </a:effectRef>
          <a:fontRef idx="minor">
            <a:schemeClr val="lt1"/>
          </a:fontRef>
        </p:style>
        <p:txBody>
          <a:bodyPr anchor="ctr"/>
          <a:lstStyle/>
          <a:p>
            <a:pPr algn="ctr">
              <a:defRPr/>
            </a:pPr>
            <a:r>
              <a:rPr lang="en-US" sz="2000" b="1" dirty="0">
                <a:solidFill>
                  <a:srgbClr val="FFFFFF"/>
                </a:solidFill>
                <a:latin typeface="+mj-lt"/>
              </a:rPr>
              <a:t>Activating students as</a:t>
            </a:r>
          </a:p>
          <a:p>
            <a:pPr algn="ctr">
              <a:defRPr/>
            </a:pPr>
            <a:r>
              <a:rPr lang="en-US" sz="2000" b="1" dirty="0">
                <a:solidFill>
                  <a:srgbClr val="FFFFFF"/>
                </a:solidFill>
                <a:latin typeface="+mj-lt"/>
                <a:cs typeface="Brush Script MT Italic"/>
              </a:rPr>
              <a:t>owners of their own learning</a:t>
            </a:r>
          </a:p>
        </p:txBody>
      </p:sp>
      <p:sp>
        <p:nvSpPr>
          <p:cNvPr id="20515" name="Slide Number Placeholder 3"/>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235AC0-6E08-48F0-AAB9-EC5DE1620F35}" type="slidenum">
              <a:rPr lang="en-US" altLang="en-US" smtClean="0">
                <a:solidFill>
                  <a:srgbClr val="045C75"/>
                </a:solidFill>
                <a:latin typeface="Constantia" panose="02030602050306030303" pitchFamily="18" charset="0"/>
              </a:rPr>
              <a:pPr/>
              <a:t>6</a:t>
            </a:fld>
            <a:endParaRPr lang="en-US" altLang="en-US" smtClean="0">
              <a:solidFill>
                <a:srgbClr val="045C75"/>
              </a:solidFill>
              <a:latin typeface="Constantia" panose="02030602050306030303" pitchFamily="18" charset="0"/>
            </a:endParaRPr>
          </a:p>
        </p:txBody>
      </p:sp>
    </p:spTree>
    <p:extLst>
      <p:ext uri="{BB962C8B-B14F-4D97-AF65-F5344CB8AC3E}">
        <p14:creationId xmlns:p14="http://schemas.microsoft.com/office/powerpoint/2010/main" val="35067108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95250" y="1441450"/>
          <a:ext cx="8961438" cy="5318125"/>
        </p:xfrm>
        <a:graphic>
          <a:graphicData uri="http://schemas.openxmlformats.org/drawingml/2006/table">
            <a:tbl>
              <a:tblPr firstRow="1" firstCol="1" bandRow="1">
                <a:tableStyleId>{5940675A-B579-460E-94D1-54222C63F5DA}</a:tableStyleId>
              </a:tblPr>
              <a:tblGrid>
                <a:gridCol w="1011210">
                  <a:extLst>
                    <a:ext uri="{9D8B030D-6E8A-4147-A177-3AD203B41FA5}">
                      <a16:colId xmlns:a16="http://schemas.microsoft.com/office/drawing/2014/main" val="20000"/>
                    </a:ext>
                  </a:extLst>
                </a:gridCol>
                <a:gridCol w="2294239">
                  <a:extLst>
                    <a:ext uri="{9D8B030D-6E8A-4147-A177-3AD203B41FA5}">
                      <a16:colId xmlns:a16="http://schemas.microsoft.com/office/drawing/2014/main" val="20001"/>
                    </a:ext>
                  </a:extLst>
                </a:gridCol>
                <a:gridCol w="2843735">
                  <a:extLst>
                    <a:ext uri="{9D8B030D-6E8A-4147-A177-3AD203B41FA5}">
                      <a16:colId xmlns:a16="http://schemas.microsoft.com/office/drawing/2014/main" val="20002"/>
                    </a:ext>
                  </a:extLst>
                </a:gridCol>
                <a:gridCol w="2812254">
                  <a:extLst>
                    <a:ext uri="{9D8B030D-6E8A-4147-A177-3AD203B41FA5}">
                      <a16:colId xmlns:a16="http://schemas.microsoft.com/office/drawing/2014/main" val="20003"/>
                    </a:ext>
                  </a:extLst>
                </a:gridCol>
              </a:tblGrid>
              <a:tr h="700267">
                <a:tc>
                  <a:txBody>
                    <a:bodyPr/>
                    <a:lstStyle/>
                    <a:p>
                      <a:endParaRPr lang="en-US" sz="1800" dirty="0"/>
                    </a:p>
                  </a:txBody>
                  <a:tcPr marL="91425" marR="91425" marT="45715" marB="45715">
                    <a:solidFill>
                      <a:srgbClr val="F2F2F2"/>
                    </a:solidFill>
                  </a:tcPr>
                </a:tc>
                <a:tc>
                  <a:txBody>
                    <a:bodyPr/>
                    <a:lstStyle/>
                    <a:p>
                      <a:pPr algn="ctr"/>
                      <a:r>
                        <a:rPr lang="en-US" sz="1800" dirty="0" smtClean="0"/>
                        <a:t>Where the learner </a:t>
                      </a:r>
                      <a:br>
                        <a:rPr lang="en-US" sz="1800" dirty="0" smtClean="0"/>
                      </a:br>
                      <a:r>
                        <a:rPr lang="en-US" sz="1800" dirty="0" smtClean="0"/>
                        <a:t>is going</a:t>
                      </a:r>
                      <a:endParaRPr lang="en-US" sz="1800" b="1" dirty="0"/>
                    </a:p>
                  </a:txBody>
                  <a:tcPr marL="91425" marR="91425" marT="45715" marB="45715" anchor="ctr">
                    <a:solidFill>
                      <a:schemeClr val="bg1">
                        <a:lumMod val="95000"/>
                      </a:schemeClr>
                    </a:solidFill>
                  </a:tcPr>
                </a:tc>
                <a:tc>
                  <a:txBody>
                    <a:bodyPr/>
                    <a:lstStyle/>
                    <a:p>
                      <a:pPr algn="ctr"/>
                      <a:r>
                        <a:rPr lang="en-US" sz="1800" dirty="0" smtClean="0"/>
                        <a:t>Where the learner</a:t>
                      </a:r>
                      <a:br>
                        <a:rPr lang="en-US" sz="1800" dirty="0" smtClean="0"/>
                      </a:br>
                      <a:r>
                        <a:rPr lang="en-US" sz="1800" dirty="0" smtClean="0"/>
                        <a:t>is now</a:t>
                      </a:r>
                      <a:endParaRPr lang="en-US" sz="1800" b="1" dirty="0"/>
                    </a:p>
                  </a:txBody>
                  <a:tcPr marL="91425" marR="91425" marT="45715" marB="45715" anchor="ctr">
                    <a:solidFill>
                      <a:schemeClr val="bg1">
                        <a:lumMod val="95000"/>
                      </a:schemeClr>
                    </a:solidFill>
                  </a:tcPr>
                </a:tc>
                <a:tc>
                  <a:txBody>
                    <a:bodyPr/>
                    <a:lstStyle/>
                    <a:p>
                      <a:pPr algn="ctr"/>
                      <a:r>
                        <a:rPr lang="en-US" sz="1800" dirty="0" smtClean="0"/>
                        <a:t>How to get </a:t>
                      </a:r>
                      <a:br>
                        <a:rPr lang="en-US" sz="1800" dirty="0" smtClean="0"/>
                      </a:br>
                      <a:r>
                        <a:rPr lang="en-US" sz="1800" dirty="0" smtClean="0"/>
                        <a:t>the learner there</a:t>
                      </a:r>
                      <a:endParaRPr lang="en-US" sz="1800" b="1" dirty="0"/>
                    </a:p>
                  </a:txBody>
                  <a:tcPr marL="91425" marR="91425" marT="45715" marB="45715" anchor="ctr">
                    <a:solidFill>
                      <a:schemeClr val="bg1">
                        <a:lumMod val="95000"/>
                      </a:schemeClr>
                    </a:solidFill>
                  </a:tcPr>
                </a:tc>
                <a:extLst>
                  <a:ext uri="{0D108BD9-81ED-4DB2-BD59-A6C34878D82A}">
                    <a16:rowId xmlns:a16="http://schemas.microsoft.com/office/drawing/2014/main" val="10000"/>
                  </a:ext>
                </a:extLst>
              </a:tr>
              <a:tr h="1763183">
                <a:tc>
                  <a:txBody>
                    <a:bodyPr/>
                    <a:lstStyle/>
                    <a:p>
                      <a:r>
                        <a:rPr lang="en-US" sz="1800" dirty="0" smtClean="0"/>
                        <a:t>Teacher</a:t>
                      </a:r>
                      <a:endParaRPr lang="en-US" sz="1800" b="1" dirty="0"/>
                    </a:p>
                  </a:txBody>
                  <a:tcPr marL="91425" marR="91425" marT="45715" marB="45715" anchor="ctr">
                    <a:solidFill>
                      <a:srgbClr val="F2F2F2"/>
                    </a:solidFill>
                  </a:tcPr>
                </a:tc>
                <a:tc>
                  <a:txBody>
                    <a:bodyPr/>
                    <a:lstStyle/>
                    <a:p>
                      <a:endParaRPr lang="en-US" sz="1800" dirty="0"/>
                    </a:p>
                  </a:txBody>
                  <a:tcPr marL="91425" marR="91425" marT="45715" marB="45715">
                    <a:solidFill>
                      <a:srgbClr val="FFEDC3"/>
                    </a:solidFill>
                  </a:tcPr>
                </a:tc>
                <a:tc>
                  <a:txBody>
                    <a:bodyPr/>
                    <a:lstStyle/>
                    <a:p>
                      <a:endParaRPr lang="en-US" sz="1800" dirty="0"/>
                    </a:p>
                  </a:txBody>
                  <a:tcPr marL="91425" marR="91425" marT="45715" marB="45715">
                    <a:solidFill>
                      <a:schemeClr val="accent1">
                        <a:lumMod val="60000"/>
                        <a:lumOff val="40000"/>
                      </a:schemeClr>
                    </a:solidFill>
                  </a:tcPr>
                </a:tc>
                <a:tc>
                  <a:txBody>
                    <a:bodyPr/>
                    <a:lstStyle/>
                    <a:p>
                      <a:endParaRPr lang="en-US" sz="1800" dirty="0"/>
                    </a:p>
                  </a:txBody>
                  <a:tcPr marL="91425" marR="91425" marT="45715" marB="45715">
                    <a:solidFill>
                      <a:srgbClr val="FF6E4C"/>
                    </a:solidFill>
                  </a:tcPr>
                </a:tc>
                <a:extLst>
                  <a:ext uri="{0D108BD9-81ED-4DB2-BD59-A6C34878D82A}">
                    <a16:rowId xmlns:a16="http://schemas.microsoft.com/office/drawing/2014/main" val="10001"/>
                  </a:ext>
                </a:extLst>
              </a:tr>
              <a:tr h="1437833">
                <a:tc>
                  <a:txBody>
                    <a:bodyPr/>
                    <a:lstStyle/>
                    <a:p>
                      <a:r>
                        <a:rPr lang="en-US" sz="1800" dirty="0" smtClean="0"/>
                        <a:t>Peer</a:t>
                      </a:r>
                      <a:endParaRPr lang="en-US" sz="1800" b="1" dirty="0"/>
                    </a:p>
                  </a:txBody>
                  <a:tcPr marL="91425" marR="91425" marT="45715" marB="45715" anchor="ctr">
                    <a:solidFill>
                      <a:srgbClr val="F2F2F2"/>
                    </a:solidFill>
                  </a:tcPr>
                </a:tc>
                <a:tc>
                  <a:txBody>
                    <a:bodyPr/>
                    <a:lstStyle/>
                    <a:p>
                      <a:endParaRPr lang="en-US" sz="1800" dirty="0"/>
                    </a:p>
                  </a:txBody>
                  <a:tcPr marL="91425" marR="91425" marT="45715" marB="45715">
                    <a:solidFill>
                      <a:srgbClr val="FFEDC3"/>
                    </a:solidFill>
                  </a:tcPr>
                </a:tc>
                <a:tc>
                  <a:txBody>
                    <a:bodyPr/>
                    <a:lstStyle/>
                    <a:p>
                      <a:endParaRPr lang="en-US" sz="1800" dirty="0"/>
                    </a:p>
                  </a:txBody>
                  <a:tcPr marL="91425" marR="91425" marT="45715" marB="45715">
                    <a:solidFill>
                      <a:schemeClr val="accent3">
                        <a:lumMod val="60000"/>
                        <a:lumOff val="40000"/>
                      </a:schemeClr>
                    </a:solidFill>
                  </a:tcPr>
                </a:tc>
                <a:tc>
                  <a:txBody>
                    <a:bodyPr/>
                    <a:lstStyle/>
                    <a:p>
                      <a:endParaRPr lang="en-US" sz="1800" dirty="0"/>
                    </a:p>
                  </a:txBody>
                  <a:tcPr marL="91425" marR="91425" marT="45715" marB="45715">
                    <a:solidFill>
                      <a:schemeClr val="accent3">
                        <a:lumMod val="60000"/>
                        <a:lumOff val="40000"/>
                      </a:schemeClr>
                    </a:solidFill>
                  </a:tcPr>
                </a:tc>
                <a:extLst>
                  <a:ext uri="{0D108BD9-81ED-4DB2-BD59-A6C34878D82A}">
                    <a16:rowId xmlns:a16="http://schemas.microsoft.com/office/drawing/2014/main" val="10002"/>
                  </a:ext>
                </a:extLst>
              </a:tr>
              <a:tr h="1416842">
                <a:tc>
                  <a:txBody>
                    <a:bodyPr/>
                    <a:lstStyle/>
                    <a:p>
                      <a:r>
                        <a:rPr lang="en-US" sz="1800" dirty="0" smtClean="0"/>
                        <a:t>Student</a:t>
                      </a:r>
                      <a:endParaRPr lang="en-US" sz="1800" b="1" dirty="0"/>
                    </a:p>
                  </a:txBody>
                  <a:tcPr marL="91425" marR="91425" marT="45715" marB="45715" anchor="ctr">
                    <a:solidFill>
                      <a:srgbClr val="F2F2F2"/>
                    </a:solidFill>
                  </a:tcPr>
                </a:tc>
                <a:tc>
                  <a:txBody>
                    <a:bodyPr/>
                    <a:lstStyle/>
                    <a:p>
                      <a:endParaRPr lang="en-US" sz="1800" dirty="0"/>
                    </a:p>
                  </a:txBody>
                  <a:tcPr marL="91425" marR="91425" marT="45715" marB="45715">
                    <a:solidFill>
                      <a:srgbClr val="FFEDC3"/>
                    </a:solidFill>
                  </a:tcPr>
                </a:tc>
                <a:tc>
                  <a:txBody>
                    <a:bodyPr/>
                    <a:lstStyle/>
                    <a:p>
                      <a:endParaRPr lang="en-US" sz="1800" dirty="0"/>
                    </a:p>
                  </a:txBody>
                  <a:tcPr marL="91425" marR="91425" marT="45715" marB="45715">
                    <a:solidFill>
                      <a:schemeClr val="accent5">
                        <a:lumMod val="40000"/>
                        <a:lumOff val="60000"/>
                      </a:schemeClr>
                    </a:solidFill>
                  </a:tcPr>
                </a:tc>
                <a:tc>
                  <a:txBody>
                    <a:bodyPr/>
                    <a:lstStyle/>
                    <a:p>
                      <a:endParaRPr lang="en-US" sz="1800" dirty="0"/>
                    </a:p>
                  </a:txBody>
                  <a:tcPr marL="91425" marR="91425" marT="45715" marB="45715">
                    <a:solidFill>
                      <a:schemeClr val="accent5">
                        <a:lumMod val="40000"/>
                        <a:lumOff val="60000"/>
                      </a:schemeClr>
                    </a:solidFill>
                  </a:tcPr>
                </a:tc>
                <a:extLst>
                  <a:ext uri="{0D108BD9-81ED-4DB2-BD59-A6C34878D82A}">
                    <a16:rowId xmlns:a16="http://schemas.microsoft.com/office/drawing/2014/main" val="10003"/>
                  </a:ext>
                </a:extLst>
              </a:tr>
            </a:tbl>
          </a:graphicData>
        </a:graphic>
      </p:graphicFrame>
      <p:sp>
        <p:nvSpPr>
          <p:cNvPr id="2" name="Title 1"/>
          <p:cNvSpPr>
            <a:spLocks noGrp="1"/>
          </p:cNvSpPr>
          <p:nvPr>
            <p:ph type="title"/>
          </p:nvPr>
        </p:nvSpPr>
        <p:spPr>
          <a:xfrm>
            <a:off x="381000" y="179375"/>
            <a:ext cx="8305800" cy="1143000"/>
          </a:xfrm>
          <a:extLst/>
        </p:spPr>
        <p:txBody>
          <a:bodyPr>
            <a:normAutofit fontScale="90000"/>
          </a:bodyPr>
          <a:lstStyle/>
          <a:p>
            <a:pPr>
              <a:defRPr/>
            </a:pPr>
            <a:r>
              <a:rPr lang="en-US" dirty="0" smtClean="0"/>
              <a:t>Unpacking Formative Assessment</a:t>
            </a:r>
            <a:endParaRPr lang="en-US" dirty="0"/>
          </a:p>
        </p:txBody>
      </p:sp>
      <p:sp>
        <p:nvSpPr>
          <p:cNvPr id="22558" name="Slide Number Placeholder 3"/>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8DDD872-95EE-4143-96A8-23772197A3AC}" type="slidenum">
              <a:rPr lang="en-US" altLang="en-US" smtClean="0">
                <a:solidFill>
                  <a:srgbClr val="045C75"/>
                </a:solidFill>
                <a:latin typeface="Constantia" panose="02030602050306030303" pitchFamily="18" charset="0"/>
              </a:rPr>
              <a:pPr/>
              <a:t>7</a:t>
            </a:fld>
            <a:endParaRPr lang="en-US" altLang="en-US" smtClean="0">
              <a:solidFill>
                <a:srgbClr val="045C75"/>
              </a:solidFill>
              <a:latin typeface="Constantia" panose="02030602050306030303" pitchFamily="18" charset="0"/>
            </a:endParaRPr>
          </a:p>
        </p:txBody>
      </p:sp>
      <p:sp>
        <p:nvSpPr>
          <p:cNvPr id="5" name="Rounded Rectangle 4"/>
          <p:cNvSpPr/>
          <p:nvPr/>
        </p:nvSpPr>
        <p:spPr>
          <a:xfrm>
            <a:off x="1308100" y="2311400"/>
            <a:ext cx="7543800" cy="4203700"/>
          </a:xfrm>
          <a:prstGeom prst="roundRect">
            <a:avLst/>
          </a:prstGeom>
          <a:solidFill>
            <a:srgbClr val="1691D0"/>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800" dirty="0"/>
              <a:t>Using evidence of achievement to adapt what happens in classrooms to meet learner needs </a:t>
            </a:r>
          </a:p>
        </p:txBody>
      </p:sp>
    </p:spTree>
    <p:extLst>
      <p:ext uri="{BB962C8B-B14F-4D97-AF65-F5344CB8AC3E}">
        <p14:creationId xmlns:p14="http://schemas.microsoft.com/office/powerpoint/2010/main" val="23608305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US" altLang="en-US" smtClean="0"/>
              <a:t>Consequences of the definition</a:t>
            </a:r>
          </a:p>
        </p:txBody>
      </p:sp>
      <p:sp>
        <p:nvSpPr>
          <p:cNvPr id="24579"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F1729C-3458-4421-9333-9E71FC0EC720}" type="slidenum">
              <a:rPr lang="en-GB" altLang="en-US" smtClean="0">
                <a:solidFill>
                  <a:srgbClr val="045C75"/>
                </a:solidFill>
                <a:latin typeface="Constantia" panose="02030602050306030303" pitchFamily="18" charset="0"/>
              </a:rPr>
              <a:pPr/>
              <a:t>8</a:t>
            </a:fld>
            <a:endParaRPr lang="en-GB" altLang="en-US" smtClean="0">
              <a:solidFill>
                <a:srgbClr val="045C75"/>
              </a:solidFill>
              <a:latin typeface="Constantia" panose="02030602050306030303" pitchFamily="18" charset="0"/>
            </a:endParaRPr>
          </a:p>
        </p:txBody>
      </p:sp>
      <p:sp>
        <p:nvSpPr>
          <p:cNvPr id="4" name="Content Placeholder 3"/>
          <p:cNvSpPr>
            <a:spLocks noGrp="1"/>
          </p:cNvSpPr>
          <p:nvPr>
            <p:ph sz="quarter" idx="1"/>
          </p:nvPr>
        </p:nvSpPr>
        <p:spPr/>
        <p:txBody>
          <a:bodyPr>
            <a:normAutofit fontScale="85000" lnSpcReduction="20000"/>
          </a:bodyPr>
          <a:lstStyle/>
          <a:p>
            <a:pPr>
              <a:defRPr/>
            </a:pPr>
            <a:r>
              <a:rPr lang="en-US" dirty="0" smtClean="0"/>
              <a:t>Formative assessment is not a thing</a:t>
            </a:r>
          </a:p>
          <a:p>
            <a:pPr>
              <a:defRPr/>
            </a:pPr>
            <a:r>
              <a:rPr lang="en-US" dirty="0" smtClean="0"/>
              <a:t>Anyone—teacher, peer, learner, can be the agent of formative assessment;</a:t>
            </a:r>
          </a:p>
          <a:p>
            <a:pPr>
              <a:defRPr/>
            </a:pPr>
            <a:r>
              <a:rPr lang="en-US" dirty="0" smtClean="0"/>
              <a:t>The focus is on decisions, rather than data;</a:t>
            </a:r>
          </a:p>
          <a:p>
            <a:pPr>
              <a:defRPr/>
            </a:pPr>
            <a:r>
              <a:rPr lang="en-US" dirty="0" smtClean="0"/>
              <a:t>The next steps in instruction indicated may not be the best, or even successful;</a:t>
            </a:r>
          </a:p>
          <a:p>
            <a:pPr>
              <a:defRPr/>
            </a:pPr>
            <a:r>
              <a:rPr lang="en-US" dirty="0" smtClean="0"/>
              <a:t>The assessment need not actually change the decision made.</a:t>
            </a:r>
          </a:p>
          <a:p>
            <a:pPr>
              <a:defRPr/>
            </a:pPr>
            <a:r>
              <a:rPr lang="en-US" dirty="0" smtClean="0"/>
              <a:t>And, therefore, formative does not mean optimal, or even good</a:t>
            </a:r>
            <a:endParaRPr lang="en-US" dirty="0"/>
          </a:p>
        </p:txBody>
      </p:sp>
    </p:spTree>
    <p:extLst>
      <p:ext uri="{BB962C8B-B14F-4D97-AF65-F5344CB8AC3E}">
        <p14:creationId xmlns:p14="http://schemas.microsoft.com/office/powerpoint/2010/main" val="37163651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title"/>
          </p:nvPr>
        </p:nvSpPr>
        <p:spPr/>
        <p:txBody>
          <a:bodyPr/>
          <a:lstStyle/>
          <a:p>
            <a:r>
              <a:rPr lang="en-US" altLang="en-US" smtClean="0"/>
              <a:t>An educational positioning system</a:t>
            </a:r>
          </a:p>
        </p:txBody>
      </p:sp>
      <p:sp>
        <p:nvSpPr>
          <p:cNvPr id="25603" name="Rectangle 5"/>
          <p:cNvSpPr>
            <a:spLocks noGrp="1" noChangeArrowheads="1"/>
          </p:cNvSpPr>
          <p:nvPr>
            <p:ph sz="quarter" idx="1"/>
          </p:nvPr>
        </p:nvSpPr>
        <p:spPr/>
        <p:txBody>
          <a:bodyPr/>
          <a:lstStyle/>
          <a:p>
            <a:r>
              <a:rPr lang="en-US" altLang="en-US" smtClean="0"/>
              <a:t>A good teacher:</a:t>
            </a:r>
          </a:p>
          <a:p>
            <a:pPr lvl="1"/>
            <a:r>
              <a:rPr lang="en-US" altLang="en-US" smtClean="0"/>
              <a:t>Establishes where the students are in their learning</a:t>
            </a:r>
          </a:p>
          <a:p>
            <a:pPr lvl="1"/>
            <a:r>
              <a:rPr lang="en-US" altLang="en-US" smtClean="0"/>
              <a:t>Identifies the learning destination</a:t>
            </a:r>
          </a:p>
          <a:p>
            <a:pPr lvl="1"/>
            <a:r>
              <a:rPr lang="en-US" altLang="en-US" smtClean="0"/>
              <a:t>Carefully plans a route</a:t>
            </a:r>
          </a:p>
          <a:p>
            <a:pPr lvl="1"/>
            <a:r>
              <a:rPr lang="en-US" altLang="en-US" smtClean="0"/>
              <a:t>Begins the learning journey</a:t>
            </a:r>
          </a:p>
          <a:p>
            <a:pPr lvl="1"/>
            <a:r>
              <a:rPr lang="en-US" altLang="en-US" smtClean="0"/>
              <a:t>Makes regular checks on progress on the way</a:t>
            </a:r>
          </a:p>
          <a:p>
            <a:pPr lvl="1"/>
            <a:r>
              <a:rPr lang="en-US" altLang="en-US" smtClean="0"/>
              <a:t>Makes adjustments to the course as conditions dictate</a:t>
            </a:r>
          </a:p>
        </p:txBody>
      </p:sp>
      <p:sp>
        <p:nvSpPr>
          <p:cNvPr id="25604"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5E19E2-2965-407F-8479-EE85AD521280}" type="slidenum">
              <a:rPr lang="en-GB" altLang="en-US" smtClean="0">
                <a:solidFill>
                  <a:srgbClr val="045C75"/>
                </a:solidFill>
                <a:latin typeface="Constantia" panose="02030602050306030303" pitchFamily="18" charset="0"/>
              </a:rPr>
              <a:pPr/>
              <a:t>9</a:t>
            </a:fld>
            <a:endParaRPr lang="en-GB" altLang="en-US" smtClean="0">
              <a:solidFill>
                <a:srgbClr val="045C75"/>
              </a:solidFill>
              <a:latin typeface="Constantia" panose="02030602050306030303" pitchFamily="18" charset="0"/>
            </a:endParaRPr>
          </a:p>
        </p:txBody>
      </p:sp>
    </p:spTree>
    <p:extLst>
      <p:ext uri="{BB962C8B-B14F-4D97-AF65-F5344CB8AC3E}">
        <p14:creationId xmlns:p14="http://schemas.microsoft.com/office/powerpoint/2010/main" val="26665350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636588"/>
          </a:xfrm>
        </p:spPr>
        <p:txBody>
          <a:bodyPr>
            <a:normAutofit fontScale="90000"/>
          </a:bodyPr>
          <a:lstStyle/>
          <a:p>
            <a:pPr>
              <a:defRPr/>
            </a:pPr>
            <a:r>
              <a:rPr lang="en-GB" b="1" dirty="0" smtClean="0"/>
              <a:t>Growth </a:t>
            </a:r>
            <a:r>
              <a:rPr lang="en-GB" b="1" dirty="0" err="1" smtClean="0"/>
              <a:t>Mindset</a:t>
            </a:r>
            <a:r>
              <a:rPr lang="en-GB" b="1" dirty="0" smtClean="0"/>
              <a:t>? </a:t>
            </a:r>
            <a:endParaRPr lang="en-GB" b="1" dirty="0"/>
          </a:p>
        </p:txBody>
      </p:sp>
      <p:sp>
        <p:nvSpPr>
          <p:cNvPr id="27651" name="Content Placeholder 2"/>
          <p:cNvSpPr>
            <a:spLocks noGrp="1"/>
          </p:cNvSpPr>
          <p:nvPr>
            <p:ph idx="1"/>
          </p:nvPr>
        </p:nvSpPr>
        <p:spPr>
          <a:xfrm>
            <a:off x="457200" y="1557338"/>
            <a:ext cx="8229600" cy="4767262"/>
          </a:xfrm>
        </p:spPr>
        <p:txBody>
          <a:bodyPr/>
          <a:lstStyle/>
          <a:p>
            <a:pPr marL="0" indent="0">
              <a:buFont typeface="Wingdings 2" panose="05020102010507070707" pitchFamily="18" charset="2"/>
              <a:buNone/>
            </a:pPr>
            <a:r>
              <a:rPr lang="en-GB" altLang="en-US" dirty="0" smtClean="0"/>
              <a:t>…</a:t>
            </a:r>
            <a:r>
              <a:rPr lang="en-GB" altLang="en-US" sz="2400" dirty="0" smtClean="0"/>
              <a:t>you may be curious about what percentage of students tend to show a helpless response and what percentage tend to show a master-oriented response.  The answer is that it’s about half and half.  There are some students in the middle (maybe 15%) who don’t really fit into either group, but aside from that the remaining students divide pretty equally between the helpless and the mastery-oriented groups. …. I am never talking about a few extreme students.  I am talking about almost everyone.</a:t>
            </a:r>
          </a:p>
          <a:p>
            <a:pPr marL="0" indent="0">
              <a:buFont typeface="Wingdings 2" panose="05020102010507070707" pitchFamily="18" charset="2"/>
              <a:buNone/>
            </a:pPr>
            <a:r>
              <a:rPr lang="en-GB" altLang="en-US" sz="2200" dirty="0" smtClean="0"/>
              <a:t>p. 7 </a:t>
            </a:r>
            <a:r>
              <a:rPr lang="en-GB" altLang="en-US" sz="2200" dirty="0" err="1" smtClean="0"/>
              <a:t>Dweck</a:t>
            </a:r>
            <a:r>
              <a:rPr lang="en-GB" altLang="en-US" sz="2200" dirty="0" smtClean="0"/>
              <a:t>, C. (2000) </a:t>
            </a:r>
            <a:r>
              <a:rPr lang="en-GB" altLang="en-US" sz="2200" i="1" dirty="0" smtClean="0"/>
              <a:t>Self-Theories </a:t>
            </a:r>
            <a:r>
              <a:rPr lang="en-GB" altLang="en-US" sz="2200" dirty="0" smtClean="0"/>
              <a:t>London: Psychology Press</a:t>
            </a:r>
          </a:p>
        </p:txBody>
      </p:sp>
    </p:spTree>
    <p:extLst>
      <p:ext uri="{BB962C8B-B14F-4D97-AF65-F5344CB8AC3E}">
        <p14:creationId xmlns:p14="http://schemas.microsoft.com/office/powerpoint/2010/main" val="29261255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sz="3200" b="1" smtClean="0">
                <a:solidFill>
                  <a:srgbClr val="FF0000"/>
                </a:solidFill>
              </a:rPr>
              <a:t>School Improvement – costs &amp; effectiveness</a:t>
            </a:r>
          </a:p>
        </p:txBody>
      </p:sp>
      <p:graphicFrame>
        <p:nvGraphicFramePr>
          <p:cNvPr id="7207" name="Group 39"/>
          <p:cNvGraphicFramePr>
            <a:graphicFrameLocks noGrp="1"/>
          </p:cNvGraphicFramePr>
          <p:nvPr>
            <p:ph idx="1"/>
          </p:nvPr>
        </p:nvGraphicFramePr>
        <p:xfrm>
          <a:off x="468313" y="1557338"/>
          <a:ext cx="8229600" cy="4152901"/>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7856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charset="0"/>
                          <a:cs typeface="Arial" charset="0"/>
                        </a:rPr>
                        <a:t>Intervention</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chemeClr val="tx1"/>
                          </a:solidFill>
                          <a:effectLst/>
                          <a:latin typeface="Arial" charset="0"/>
                          <a:cs typeface="Arial" charset="0"/>
                        </a:rPr>
                        <a:t>Extra months of learning per year</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chemeClr val="tx1"/>
                          </a:solidFill>
                          <a:effectLst/>
                          <a:latin typeface="Arial" charset="0"/>
                          <a:cs typeface="Arial" charset="0"/>
                        </a:rPr>
                        <a:t>Cost per classroom per year</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507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Reduce class size by 30%</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4  (in 12 months small class achieves what larger class did in 16)</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£20,000</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058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Increase teacher content knowledge from weak to strong</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2</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3106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Formative assessment/ assessment for learning</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cs typeface="Arial" charset="0"/>
                        </a:rPr>
                        <a:t>8  (in 12 months </a:t>
                      </a:r>
                      <a:r>
                        <a:rPr kumimoji="0" lang="en-GB" sz="2000" b="0" i="0" u="none" strike="noStrike" cap="none" normalizeH="0" baseline="0" dirty="0" err="1" smtClean="0">
                          <a:ln>
                            <a:noFill/>
                          </a:ln>
                          <a:solidFill>
                            <a:schemeClr val="tx1"/>
                          </a:solidFill>
                          <a:effectLst/>
                          <a:latin typeface="Arial" charset="0"/>
                          <a:cs typeface="Arial" charset="0"/>
                        </a:rPr>
                        <a:t>AfL</a:t>
                      </a:r>
                      <a:r>
                        <a:rPr kumimoji="0" lang="en-GB" sz="2000" b="0" i="0" u="none" strike="noStrike" cap="none" normalizeH="0" baseline="0" dirty="0" smtClean="0">
                          <a:ln>
                            <a:noFill/>
                          </a:ln>
                          <a:solidFill>
                            <a:schemeClr val="tx1"/>
                          </a:solidFill>
                          <a:effectLst/>
                          <a:latin typeface="Arial" charset="0"/>
                          <a:cs typeface="Arial" charset="0"/>
                        </a:rPr>
                        <a:t> class achieves what non-</a:t>
                      </a:r>
                      <a:r>
                        <a:rPr kumimoji="0" lang="en-GB" sz="2000" b="0" i="0" u="none" strike="noStrike" cap="none" normalizeH="0" baseline="0" dirty="0" err="1" smtClean="0">
                          <a:ln>
                            <a:noFill/>
                          </a:ln>
                          <a:solidFill>
                            <a:schemeClr val="tx1"/>
                          </a:solidFill>
                          <a:effectLst/>
                          <a:latin typeface="Arial" charset="0"/>
                          <a:cs typeface="Arial" charset="0"/>
                        </a:rPr>
                        <a:t>AfL</a:t>
                      </a:r>
                      <a:r>
                        <a:rPr kumimoji="0" lang="en-GB" sz="2000" b="0" i="0" u="none" strike="noStrike" cap="none" normalizeH="0" baseline="0" dirty="0" smtClean="0">
                          <a:ln>
                            <a:noFill/>
                          </a:ln>
                          <a:solidFill>
                            <a:schemeClr val="tx1"/>
                          </a:solidFill>
                          <a:effectLst/>
                          <a:latin typeface="Arial" charset="0"/>
                          <a:cs typeface="Arial" charset="0"/>
                        </a:rPr>
                        <a:t> class did in 20 months)</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£2,000</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51225" name="Rectangle 40"/>
          <p:cNvSpPr>
            <a:spLocks noChangeArrowheads="1"/>
          </p:cNvSpPr>
          <p:nvPr/>
        </p:nvSpPr>
        <p:spPr bwMode="auto">
          <a:xfrm>
            <a:off x="468313" y="5773738"/>
            <a:ext cx="8207375"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a:t>Dylan Wiliam (2009) </a:t>
            </a:r>
            <a:r>
              <a:rPr lang="en-GB" altLang="en-US" sz="1800" i="1"/>
              <a:t>Assessment for learning: why, what and how?  </a:t>
            </a:r>
            <a:r>
              <a:rPr lang="en-GB" altLang="en-US" sz="1800"/>
              <a:t>London: Institute of Education</a:t>
            </a:r>
          </a:p>
          <a:p>
            <a:pPr>
              <a:spcBef>
                <a:spcPct val="0"/>
              </a:spcBef>
              <a:buClrTx/>
              <a:buSzTx/>
              <a:buFontTx/>
              <a:buNone/>
            </a:pPr>
            <a:endParaRPr lang="en-GB" altLang="en-US" sz="1800"/>
          </a:p>
        </p:txBody>
      </p:sp>
    </p:spTree>
    <p:extLst>
      <p:ext uri="{BB962C8B-B14F-4D97-AF65-F5344CB8AC3E}">
        <p14:creationId xmlns:p14="http://schemas.microsoft.com/office/powerpoint/2010/main" val="30903928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341313"/>
            <a:ext cx="8229600" cy="636588"/>
          </a:xfrm>
        </p:spPr>
        <p:txBody>
          <a:bodyPr/>
          <a:lstStyle/>
          <a:p>
            <a:pPr eaLnBrk="1" hangingPunct="1"/>
            <a:r>
              <a:rPr lang="en-GB" altLang="en-US" sz="4000" b="1" dirty="0" smtClean="0">
                <a:solidFill>
                  <a:srgbClr val="FF0000"/>
                </a:solidFill>
              </a:rPr>
              <a:t>Assessment for Learning</a:t>
            </a:r>
          </a:p>
        </p:txBody>
      </p:sp>
      <p:sp>
        <p:nvSpPr>
          <p:cNvPr id="53251" name="Rectangle 3"/>
          <p:cNvSpPr>
            <a:spLocks noGrp="1" noChangeArrowheads="1"/>
          </p:cNvSpPr>
          <p:nvPr>
            <p:ph idx="1"/>
          </p:nvPr>
        </p:nvSpPr>
        <p:spPr>
          <a:xfrm>
            <a:off x="468313" y="1628775"/>
            <a:ext cx="8229600" cy="4497388"/>
          </a:xfrm>
        </p:spPr>
        <p:txBody>
          <a:bodyPr/>
          <a:lstStyle/>
          <a:p>
            <a:pPr eaLnBrk="1" hangingPunct="1">
              <a:buFontTx/>
              <a:buNone/>
            </a:pPr>
            <a:endParaRPr lang="en-US" altLang="en-US" dirty="0" smtClean="0"/>
          </a:p>
        </p:txBody>
      </p:sp>
      <p:pic>
        <p:nvPicPr>
          <p:cNvPr id="53252"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5800" y="1077914"/>
            <a:ext cx="7632700" cy="432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3" name="Rectangle 8"/>
          <p:cNvSpPr>
            <a:spLocks noChangeArrowheads="1"/>
          </p:cNvSpPr>
          <p:nvPr/>
        </p:nvSpPr>
        <p:spPr bwMode="auto">
          <a:xfrm>
            <a:off x="361950" y="5029200"/>
            <a:ext cx="8442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1600">
                <a:solidFill>
                  <a:srgbClr val="000000"/>
                </a:solidFill>
                <a:latin typeface="Arial" panose="020B0604020202020204" pitchFamily="34" charset="0"/>
              </a:rPr>
              <a:t>Average percentage scores before and after AfL intervention grouped by basic skills scores.</a:t>
            </a:r>
          </a:p>
          <a:p>
            <a:pPr algn="ctr" eaLnBrk="1" hangingPunct="1">
              <a:spcBef>
                <a:spcPct val="0"/>
              </a:spcBef>
              <a:buClrTx/>
              <a:buSzTx/>
              <a:buFontTx/>
              <a:buNone/>
            </a:pPr>
            <a:r>
              <a:rPr lang="en-GB" altLang="en-US" sz="1600">
                <a:solidFill>
                  <a:srgbClr val="000000"/>
                </a:solidFill>
                <a:latin typeface="Arial" panose="020B0604020202020204" pitchFamily="34" charset="0"/>
              </a:rPr>
              <a:t>Based on data from Frederiksen, J., and White, B. (1997) quoted in James, M. (2007)</a:t>
            </a:r>
          </a:p>
        </p:txBody>
      </p:sp>
    </p:spTree>
    <p:extLst>
      <p:ext uri="{BB962C8B-B14F-4D97-AF65-F5344CB8AC3E}">
        <p14:creationId xmlns:p14="http://schemas.microsoft.com/office/powerpoint/2010/main" val="15601711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57200" y="704850"/>
            <a:ext cx="8229600" cy="995363"/>
          </a:xfrm>
        </p:spPr>
        <p:txBody>
          <a:bodyPr/>
          <a:lstStyle/>
          <a:p>
            <a:pPr eaLnBrk="1" hangingPunct="1"/>
            <a:r>
              <a:rPr lang="en-GB" altLang="en-US" b="1" smtClean="0"/>
              <a:t>Old style assessment</a:t>
            </a:r>
          </a:p>
        </p:txBody>
      </p:sp>
      <p:sp>
        <p:nvSpPr>
          <p:cNvPr id="55299" name="Rectangle 3"/>
          <p:cNvSpPr>
            <a:spLocks noGrp="1" noChangeArrowheads="1"/>
          </p:cNvSpPr>
          <p:nvPr>
            <p:ph idx="1"/>
          </p:nvPr>
        </p:nvSpPr>
        <p:spPr/>
        <p:txBody>
          <a:bodyPr/>
          <a:lstStyle/>
          <a:p>
            <a:pPr eaLnBrk="1" hangingPunct="1">
              <a:buFont typeface="Wingdings" panose="05000000000000000000" pitchFamily="2" charset="2"/>
              <a:buNone/>
            </a:pPr>
            <a:endParaRPr lang="en-US" altLang="en-US" smtClean="0"/>
          </a:p>
        </p:txBody>
      </p:sp>
      <p:sp>
        <p:nvSpPr>
          <p:cNvPr id="55300" name="Oval 4"/>
          <p:cNvSpPr>
            <a:spLocks noChangeArrowheads="1"/>
          </p:cNvSpPr>
          <p:nvPr/>
        </p:nvSpPr>
        <p:spPr bwMode="auto">
          <a:xfrm>
            <a:off x="1403350" y="1700213"/>
            <a:ext cx="2808288" cy="2808287"/>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55301" name="Text Box 5"/>
          <p:cNvSpPr txBox="1">
            <a:spLocks noChangeArrowheads="1"/>
          </p:cNvSpPr>
          <p:nvPr/>
        </p:nvSpPr>
        <p:spPr bwMode="auto">
          <a:xfrm>
            <a:off x="1979613" y="2420938"/>
            <a:ext cx="1944687"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GB" altLang="en-US" sz="2400" b="1">
                <a:latin typeface="Arial" panose="020B0604020202020204" pitchFamily="34" charset="0"/>
              </a:rPr>
              <a:t>Teaching and learning</a:t>
            </a:r>
          </a:p>
        </p:txBody>
      </p:sp>
      <p:sp>
        <p:nvSpPr>
          <p:cNvPr id="55302" name="Oval 6"/>
          <p:cNvSpPr>
            <a:spLocks noChangeArrowheads="1"/>
          </p:cNvSpPr>
          <p:nvPr/>
        </p:nvSpPr>
        <p:spPr bwMode="auto">
          <a:xfrm>
            <a:off x="5724525" y="2492375"/>
            <a:ext cx="2160588" cy="2016125"/>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55303" name="Text Box 7"/>
          <p:cNvSpPr txBox="1">
            <a:spLocks noChangeArrowheads="1"/>
          </p:cNvSpPr>
          <p:nvPr/>
        </p:nvSpPr>
        <p:spPr bwMode="auto">
          <a:xfrm>
            <a:off x="5651500" y="3213100"/>
            <a:ext cx="2305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GB" altLang="en-US" sz="1800">
                <a:latin typeface="Arial" panose="020B0604020202020204" pitchFamily="34" charset="0"/>
              </a:rPr>
              <a:t>  </a:t>
            </a:r>
            <a:r>
              <a:rPr lang="en-GB" altLang="en-US" sz="2400" b="1">
                <a:latin typeface="Arial" panose="020B0604020202020204" pitchFamily="34" charset="0"/>
              </a:rPr>
              <a:t>Assessment</a:t>
            </a:r>
          </a:p>
        </p:txBody>
      </p:sp>
      <p:sp>
        <p:nvSpPr>
          <p:cNvPr id="55304" name="Text Box 8"/>
          <p:cNvSpPr txBox="1">
            <a:spLocks noChangeArrowheads="1"/>
          </p:cNvSpPr>
          <p:nvPr/>
        </p:nvSpPr>
        <p:spPr bwMode="auto">
          <a:xfrm>
            <a:off x="611188" y="4652963"/>
            <a:ext cx="7993062"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GB" altLang="en-US" sz="1800" dirty="0">
                <a:latin typeface="Arial" panose="020B0604020202020204" pitchFamily="34" charset="0"/>
              </a:rPr>
              <a:t>‘assessment and instruction are often conceived as curiously separate in both time and purpose’ </a:t>
            </a:r>
            <a:r>
              <a:rPr lang="en-GB" altLang="en-US" sz="1600" dirty="0" err="1" smtClean="0">
                <a:latin typeface="Arial" panose="020B0604020202020204" pitchFamily="34" charset="0"/>
              </a:rPr>
              <a:t>Graue</a:t>
            </a:r>
            <a:r>
              <a:rPr lang="en-GB" altLang="en-US" sz="1600" dirty="0">
                <a:latin typeface="Arial" panose="020B0604020202020204" pitchFamily="34" charset="0"/>
              </a:rPr>
              <a:t>, M. (1993) Integrating theory and practice through instructional assessment </a:t>
            </a:r>
            <a:r>
              <a:rPr lang="en-GB" altLang="en-US" sz="1600" i="1" dirty="0">
                <a:latin typeface="Arial" panose="020B0604020202020204" pitchFamily="34" charset="0"/>
              </a:rPr>
              <a:t>Educational Assessment</a:t>
            </a:r>
            <a:r>
              <a:rPr lang="en-GB" altLang="en-US" sz="1600" dirty="0">
                <a:latin typeface="Arial" panose="020B0604020202020204" pitchFamily="34" charset="0"/>
              </a:rPr>
              <a:t> 1: 283-309, quoted in Fautley and Savage (2008)</a:t>
            </a:r>
          </a:p>
        </p:txBody>
      </p:sp>
    </p:spTree>
    <p:extLst>
      <p:ext uri="{BB962C8B-B14F-4D97-AF65-F5344CB8AC3E}">
        <p14:creationId xmlns:p14="http://schemas.microsoft.com/office/powerpoint/2010/main" val="224288472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457200" y="549275"/>
            <a:ext cx="8229600" cy="792163"/>
          </a:xfrm>
        </p:spPr>
        <p:txBody>
          <a:bodyPr/>
          <a:lstStyle/>
          <a:p>
            <a:pPr eaLnBrk="1" hangingPunct="1"/>
            <a:r>
              <a:rPr lang="en-GB" altLang="en-US" b="1" smtClean="0"/>
              <a:t>New style assessment</a:t>
            </a:r>
          </a:p>
        </p:txBody>
      </p:sp>
      <p:sp>
        <p:nvSpPr>
          <p:cNvPr id="61443" name="Rectangle 3"/>
          <p:cNvSpPr>
            <a:spLocks noGrp="1" noChangeArrowheads="1"/>
          </p:cNvSpPr>
          <p:nvPr>
            <p:ph idx="1"/>
          </p:nvPr>
        </p:nvSpPr>
        <p:spPr>
          <a:xfrm>
            <a:off x="457200" y="1484313"/>
            <a:ext cx="8229600" cy="3960812"/>
          </a:xfrm>
        </p:spPr>
        <p:txBody>
          <a:bodyPr/>
          <a:lstStyle/>
          <a:p>
            <a:pPr eaLnBrk="1" hangingPunct="1">
              <a:buFont typeface="Wingdings" panose="05000000000000000000" pitchFamily="2" charset="2"/>
              <a:buNone/>
            </a:pPr>
            <a:endParaRPr lang="en-US" altLang="en-US" smtClean="0"/>
          </a:p>
        </p:txBody>
      </p:sp>
      <p:sp>
        <p:nvSpPr>
          <p:cNvPr id="61444" name="Oval 4"/>
          <p:cNvSpPr>
            <a:spLocks noChangeArrowheads="1"/>
          </p:cNvSpPr>
          <p:nvPr/>
        </p:nvSpPr>
        <p:spPr bwMode="auto">
          <a:xfrm>
            <a:off x="2124075" y="1550988"/>
            <a:ext cx="3743325" cy="3600450"/>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61445" name="Text Box 5"/>
          <p:cNvSpPr txBox="1">
            <a:spLocks noChangeArrowheads="1"/>
          </p:cNvSpPr>
          <p:nvPr/>
        </p:nvSpPr>
        <p:spPr bwMode="auto">
          <a:xfrm>
            <a:off x="2339975" y="2349500"/>
            <a:ext cx="1584325"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GB" altLang="en-US" sz="2400" b="1">
                <a:latin typeface="Arial" panose="020B0604020202020204" pitchFamily="34" charset="0"/>
              </a:rPr>
              <a:t>Learning and teaching</a:t>
            </a:r>
          </a:p>
        </p:txBody>
      </p:sp>
      <p:sp>
        <p:nvSpPr>
          <p:cNvPr id="61446" name="Oval 9"/>
          <p:cNvSpPr>
            <a:spLocks noChangeArrowheads="1"/>
          </p:cNvSpPr>
          <p:nvPr/>
        </p:nvSpPr>
        <p:spPr bwMode="auto">
          <a:xfrm>
            <a:off x="3851275" y="2852738"/>
            <a:ext cx="1728788" cy="1728787"/>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61447" name="Text Box 10"/>
          <p:cNvSpPr txBox="1">
            <a:spLocks noChangeArrowheads="1"/>
          </p:cNvSpPr>
          <p:nvPr/>
        </p:nvSpPr>
        <p:spPr bwMode="auto">
          <a:xfrm>
            <a:off x="3851275" y="3573463"/>
            <a:ext cx="18002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GB" altLang="en-US" sz="2000" b="1">
                <a:latin typeface="Arial" panose="020B0604020202020204" pitchFamily="34" charset="0"/>
              </a:rPr>
              <a:t>Assessment</a:t>
            </a:r>
          </a:p>
        </p:txBody>
      </p:sp>
      <p:sp>
        <p:nvSpPr>
          <p:cNvPr id="61448" name="Text Box 11"/>
          <p:cNvSpPr txBox="1">
            <a:spLocks noChangeArrowheads="1"/>
          </p:cNvSpPr>
          <p:nvPr/>
        </p:nvSpPr>
        <p:spPr bwMode="auto">
          <a:xfrm>
            <a:off x="468313" y="5157788"/>
            <a:ext cx="82073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endParaRPr lang="en-GB" altLang="en-US" sz="1800">
              <a:latin typeface="Arial" panose="020B0604020202020204" pitchFamily="34" charset="0"/>
            </a:endParaRPr>
          </a:p>
          <a:p>
            <a:pPr eaLnBrk="1" hangingPunct="1">
              <a:spcBef>
                <a:spcPct val="50000"/>
              </a:spcBef>
              <a:buClrTx/>
              <a:buSzTx/>
              <a:buFontTx/>
              <a:buNone/>
            </a:pPr>
            <a:r>
              <a:rPr lang="en-GB" altLang="en-US" sz="1200">
                <a:latin typeface="Arial" panose="020B0604020202020204" pitchFamily="34" charset="0"/>
              </a:rPr>
              <a:t>See Fautley, M. and Savage, J.  (2008) </a:t>
            </a:r>
            <a:r>
              <a:rPr lang="en-GB" altLang="en-US" sz="1200" i="1">
                <a:latin typeface="Arial" panose="020B0604020202020204" pitchFamily="34" charset="0"/>
              </a:rPr>
              <a:t>Assessment for Learning and Teaching</a:t>
            </a:r>
            <a:r>
              <a:rPr lang="en-GB" altLang="en-US" sz="1200">
                <a:latin typeface="Arial" panose="020B0604020202020204" pitchFamily="34" charset="0"/>
              </a:rPr>
              <a:t> Exeter: Learning Matters</a:t>
            </a:r>
          </a:p>
        </p:txBody>
      </p:sp>
    </p:spTree>
    <p:extLst>
      <p:ext uri="{BB962C8B-B14F-4D97-AF65-F5344CB8AC3E}">
        <p14:creationId xmlns:p14="http://schemas.microsoft.com/office/powerpoint/2010/main" val="24628124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713"/>
            <a:ext cx="8229600" cy="720725"/>
          </a:xfrm>
        </p:spPr>
        <p:txBody>
          <a:bodyPr>
            <a:normAutofit fontScale="90000"/>
          </a:bodyPr>
          <a:lstStyle/>
          <a:p>
            <a:pPr eaLnBrk="1" fontAlgn="auto" hangingPunct="1">
              <a:spcAft>
                <a:spcPts val="0"/>
              </a:spcAft>
              <a:defRPr/>
            </a:pPr>
            <a:r>
              <a:rPr lang="en-GB" b="1" dirty="0" smtClean="0"/>
              <a:t>The time-scale of </a:t>
            </a:r>
            <a:r>
              <a:rPr lang="en-GB" b="1" dirty="0" err="1" smtClean="0"/>
              <a:t>AfL</a:t>
            </a:r>
            <a:r>
              <a:rPr lang="en-GB" b="1" dirty="0" smtClean="0"/>
              <a:t>?</a:t>
            </a:r>
            <a:endParaRPr lang="en-GB" b="1" dirty="0"/>
          </a:p>
        </p:txBody>
      </p:sp>
      <p:graphicFrame>
        <p:nvGraphicFramePr>
          <p:cNvPr id="4" name="Content Placeholder 3"/>
          <p:cNvGraphicFramePr>
            <a:graphicFrameLocks noGrp="1"/>
          </p:cNvGraphicFramePr>
          <p:nvPr>
            <p:ph idx="1"/>
          </p:nvPr>
        </p:nvGraphicFramePr>
        <p:xfrm>
          <a:off x="323850" y="1484313"/>
          <a:ext cx="8496300" cy="5111974"/>
        </p:xfrm>
        <a:graphic>
          <a:graphicData uri="http://schemas.openxmlformats.org/drawingml/2006/table">
            <a:tbl>
              <a:tblPr firstRow="1" bandRow="1">
                <a:tableStyleId>{5C22544A-7EE6-4342-B048-85BDC9FD1C3A}</a:tableStyleId>
              </a:tblPr>
              <a:tblGrid>
                <a:gridCol w="1497510">
                  <a:extLst>
                    <a:ext uri="{9D8B030D-6E8A-4147-A177-3AD203B41FA5}">
                      <a16:colId xmlns:a16="http://schemas.microsoft.com/office/drawing/2014/main" val="20000"/>
                    </a:ext>
                  </a:extLst>
                </a:gridCol>
                <a:gridCol w="6998790">
                  <a:extLst>
                    <a:ext uri="{9D8B030D-6E8A-4147-A177-3AD203B41FA5}">
                      <a16:colId xmlns:a16="http://schemas.microsoft.com/office/drawing/2014/main" val="20001"/>
                    </a:ext>
                  </a:extLst>
                </a:gridCol>
              </a:tblGrid>
              <a:tr h="864240">
                <a:tc>
                  <a:txBody>
                    <a:bodyPr/>
                    <a:lstStyle/>
                    <a:p>
                      <a:r>
                        <a:rPr lang="en-GB" sz="2200" dirty="0" smtClean="0"/>
                        <a:t>Life time</a:t>
                      </a:r>
                      <a:endParaRPr lang="en-GB" sz="2200" dirty="0"/>
                    </a:p>
                  </a:txBody>
                  <a:tcPr marL="91433" marR="91433" marT="45715" marB="45715"/>
                </a:tc>
                <a:tc>
                  <a:txBody>
                    <a:bodyPr/>
                    <a:lstStyle/>
                    <a:p>
                      <a:r>
                        <a:rPr lang="en-GB" sz="2200" dirty="0" smtClean="0"/>
                        <a:t>Inner belief that,</a:t>
                      </a:r>
                      <a:r>
                        <a:rPr lang="en-GB" sz="2200" baseline="0" dirty="0" smtClean="0"/>
                        <a:t> with effort, you can improve your performance incrementally.</a:t>
                      </a:r>
                      <a:endParaRPr lang="en-GB" sz="2200" dirty="0"/>
                    </a:p>
                  </a:txBody>
                  <a:tcPr marL="91433" marR="91433" marT="45715" marB="45715"/>
                </a:tc>
                <a:extLst>
                  <a:ext uri="{0D108BD9-81ED-4DB2-BD59-A6C34878D82A}">
                    <a16:rowId xmlns:a16="http://schemas.microsoft.com/office/drawing/2014/main" val="10000"/>
                  </a:ext>
                </a:extLst>
              </a:tr>
              <a:tr h="864215">
                <a:tc>
                  <a:txBody>
                    <a:bodyPr/>
                    <a:lstStyle/>
                    <a:p>
                      <a:r>
                        <a:rPr lang="en-GB" sz="2200" b="1" dirty="0" smtClean="0"/>
                        <a:t>Key stage</a:t>
                      </a:r>
                      <a:endParaRPr lang="en-GB" sz="2200" b="1" dirty="0"/>
                    </a:p>
                  </a:txBody>
                  <a:tcPr marL="91433" marR="91433" marT="45715" marB="45715"/>
                </a:tc>
                <a:tc>
                  <a:txBody>
                    <a:bodyPr/>
                    <a:lstStyle/>
                    <a:p>
                      <a:r>
                        <a:rPr lang="en-GB" sz="2200" dirty="0" smtClean="0"/>
                        <a:t>Higher  levels and grades.</a:t>
                      </a:r>
                    </a:p>
                    <a:p>
                      <a:r>
                        <a:rPr lang="en-GB" sz="2200" dirty="0" smtClean="0"/>
                        <a:t>Coverage of curriculum up to speed.</a:t>
                      </a:r>
                      <a:endParaRPr lang="en-GB" sz="2200" dirty="0"/>
                    </a:p>
                  </a:txBody>
                  <a:tcPr marL="91433" marR="91433" marT="45715" marB="45715"/>
                </a:tc>
                <a:extLst>
                  <a:ext uri="{0D108BD9-81ED-4DB2-BD59-A6C34878D82A}">
                    <a16:rowId xmlns:a16="http://schemas.microsoft.com/office/drawing/2014/main" val="10001"/>
                  </a:ext>
                </a:extLst>
              </a:tr>
              <a:tr h="762083">
                <a:tc>
                  <a:txBody>
                    <a:bodyPr/>
                    <a:lstStyle/>
                    <a:p>
                      <a:r>
                        <a:rPr lang="en-GB" sz="2200" b="1" dirty="0" smtClean="0"/>
                        <a:t>Year</a:t>
                      </a:r>
                      <a:endParaRPr lang="en-GB" sz="2200" b="1" dirty="0"/>
                    </a:p>
                  </a:txBody>
                  <a:tcPr marL="91433" marR="91433" marT="45715" marB="45715"/>
                </a:tc>
                <a:tc>
                  <a:txBody>
                    <a:bodyPr/>
                    <a:lstStyle/>
                    <a:p>
                      <a:r>
                        <a:rPr lang="en-GB" sz="2200" dirty="0" smtClean="0"/>
                        <a:t>Increased learner independence.</a:t>
                      </a:r>
                    </a:p>
                    <a:p>
                      <a:r>
                        <a:rPr lang="en-GB" sz="2200" dirty="0" smtClean="0"/>
                        <a:t>Year on year improvements.</a:t>
                      </a:r>
                      <a:endParaRPr lang="en-GB" sz="2200" dirty="0"/>
                    </a:p>
                  </a:txBody>
                  <a:tcPr marL="91433" marR="91433" marT="45715" marB="45715"/>
                </a:tc>
                <a:extLst>
                  <a:ext uri="{0D108BD9-81ED-4DB2-BD59-A6C34878D82A}">
                    <a16:rowId xmlns:a16="http://schemas.microsoft.com/office/drawing/2014/main" val="10002"/>
                  </a:ext>
                </a:extLst>
              </a:tr>
              <a:tr h="762083">
                <a:tc>
                  <a:txBody>
                    <a:bodyPr/>
                    <a:lstStyle/>
                    <a:p>
                      <a:r>
                        <a:rPr lang="en-GB" sz="2200" b="1" dirty="0" smtClean="0"/>
                        <a:t>Term</a:t>
                      </a:r>
                      <a:endParaRPr lang="en-GB" sz="2200" b="1" dirty="0"/>
                    </a:p>
                  </a:txBody>
                  <a:tcPr marL="91433" marR="91433" marT="45715" marB="45715"/>
                </a:tc>
                <a:tc>
                  <a:txBody>
                    <a:bodyPr/>
                    <a:lstStyle/>
                    <a:p>
                      <a:r>
                        <a:rPr lang="en-GB" sz="2200" dirty="0" smtClean="0"/>
                        <a:t>Less coverage but in more depth.</a:t>
                      </a:r>
                    </a:p>
                    <a:p>
                      <a:r>
                        <a:rPr lang="en-GB" sz="2200" dirty="0" smtClean="0"/>
                        <a:t>Greater progress for all, but</a:t>
                      </a:r>
                      <a:r>
                        <a:rPr lang="en-GB" sz="2200" baseline="0" dirty="0" smtClean="0"/>
                        <a:t> especially ‘Basic skills’ group.</a:t>
                      </a:r>
                      <a:endParaRPr lang="en-GB" sz="2200" dirty="0"/>
                    </a:p>
                  </a:txBody>
                  <a:tcPr marL="91433" marR="91433" marT="45715" marB="45715"/>
                </a:tc>
                <a:extLst>
                  <a:ext uri="{0D108BD9-81ED-4DB2-BD59-A6C34878D82A}">
                    <a16:rowId xmlns:a16="http://schemas.microsoft.com/office/drawing/2014/main" val="10003"/>
                  </a:ext>
                </a:extLst>
              </a:tr>
              <a:tr h="762083">
                <a:tc>
                  <a:txBody>
                    <a:bodyPr/>
                    <a:lstStyle/>
                    <a:p>
                      <a:r>
                        <a:rPr lang="en-GB" sz="2200" b="1" dirty="0" smtClean="0"/>
                        <a:t>Lesson</a:t>
                      </a:r>
                      <a:endParaRPr lang="en-GB" sz="2200" b="1" dirty="0"/>
                    </a:p>
                  </a:txBody>
                  <a:tcPr marL="91433" marR="91433" marT="45715" marB="45715"/>
                </a:tc>
                <a:tc>
                  <a:txBody>
                    <a:bodyPr/>
                    <a:lstStyle/>
                    <a:p>
                      <a:r>
                        <a:rPr lang="en-GB" sz="2200" dirty="0" smtClean="0"/>
                        <a:t>Some success criteria achieved.</a:t>
                      </a:r>
                    </a:p>
                    <a:p>
                      <a:r>
                        <a:rPr lang="en-GB" sz="2200" dirty="0" smtClean="0"/>
                        <a:t>Learners know</a:t>
                      </a:r>
                      <a:r>
                        <a:rPr lang="en-GB" sz="2200" baseline="0" dirty="0" smtClean="0"/>
                        <a:t> explicitly what they have achieved.</a:t>
                      </a:r>
                      <a:endParaRPr lang="en-GB" sz="2200" dirty="0"/>
                    </a:p>
                  </a:txBody>
                  <a:tcPr marL="91433" marR="91433" marT="45715" marB="45715"/>
                </a:tc>
                <a:extLst>
                  <a:ext uri="{0D108BD9-81ED-4DB2-BD59-A6C34878D82A}">
                    <a16:rowId xmlns:a16="http://schemas.microsoft.com/office/drawing/2014/main" val="10004"/>
                  </a:ext>
                </a:extLst>
              </a:tr>
              <a:tr h="762083">
                <a:tc>
                  <a:txBody>
                    <a:bodyPr/>
                    <a:lstStyle/>
                    <a:p>
                      <a:r>
                        <a:rPr lang="en-GB" sz="2200" b="1" dirty="0" smtClean="0"/>
                        <a:t>Minute</a:t>
                      </a:r>
                      <a:endParaRPr lang="en-GB" sz="2200" b="1" dirty="0"/>
                    </a:p>
                  </a:txBody>
                  <a:tcPr marL="91433" marR="91433" marT="45715" marB="45715"/>
                </a:tc>
                <a:tc>
                  <a:txBody>
                    <a:bodyPr/>
                    <a:lstStyle/>
                    <a:p>
                      <a:r>
                        <a:rPr lang="en-GB" sz="2200" dirty="0" smtClean="0"/>
                        <a:t>Minute by minute incremental improvements as a result of the full range of </a:t>
                      </a:r>
                      <a:r>
                        <a:rPr lang="en-GB" sz="2200" dirty="0" err="1" smtClean="0"/>
                        <a:t>AfL</a:t>
                      </a:r>
                      <a:r>
                        <a:rPr lang="en-GB" sz="2200" dirty="0" smtClean="0"/>
                        <a:t> strategies.</a:t>
                      </a:r>
                      <a:endParaRPr lang="en-GB" sz="2200" dirty="0"/>
                    </a:p>
                  </a:txBody>
                  <a:tcPr marL="91433" marR="91433" marT="45715" marB="45715"/>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4534843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altLang="en-US" sz="3200" b="1" smtClean="0">
                <a:solidFill>
                  <a:srgbClr val="FF0000"/>
                </a:solidFill>
              </a:rPr>
              <a:t>The 4 Elements of AfL: all elements essential</a:t>
            </a:r>
          </a:p>
        </p:txBody>
      </p:sp>
      <p:graphicFrame>
        <p:nvGraphicFramePr>
          <p:cNvPr id="33818" name="Group 26"/>
          <p:cNvGraphicFramePr>
            <a:graphicFrameLocks noGrp="1"/>
          </p:cNvGraphicFramePr>
          <p:nvPr>
            <p:ph type="tbl" idx="1"/>
          </p:nvPr>
        </p:nvGraphicFramePr>
        <p:xfrm>
          <a:off x="457200" y="1600200"/>
          <a:ext cx="8229600" cy="4787911"/>
        </p:xfrm>
        <a:graphic>
          <a:graphicData uri="http://schemas.openxmlformats.org/drawingml/2006/table">
            <a:tbl>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125232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FF0000"/>
                          </a:solidFill>
                          <a:effectLst/>
                          <a:latin typeface="Arial" charset="0"/>
                          <a:cs typeface="Arial" charset="0"/>
                        </a:rPr>
                        <a:t>Sharing criteria with learners </a:t>
                      </a:r>
                    </a:p>
                  </a:txBody>
                  <a:tcPr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0000FF"/>
                          </a:solidFill>
                          <a:effectLst/>
                          <a:latin typeface="Arial" charset="0"/>
                          <a:cs typeface="Arial" charset="0"/>
                        </a:rPr>
                        <a:t>Quality of questions/ quality of talk</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rgbClr val="0000FF"/>
                          </a:solidFill>
                          <a:effectLst/>
                          <a:latin typeface="Arial" charset="0"/>
                          <a:cs typeface="Arial" charset="0"/>
                        </a:rPr>
                        <a:t>Use and quality of feedback</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00CC00"/>
                          </a:solidFill>
                          <a:effectLst/>
                          <a:latin typeface="Arial" charset="0"/>
                          <a:cs typeface="Arial" charset="0"/>
                        </a:rPr>
                        <a:t>Peer and self assessment</a:t>
                      </a:r>
                    </a:p>
                  </a:txBody>
                  <a:tcPr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153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FF0000"/>
                          </a:solidFill>
                          <a:effectLst/>
                          <a:latin typeface="Arial" charset="0"/>
                          <a:cs typeface="Arial" charset="0"/>
                        </a:rPr>
                        <a:t>Learners know what will make their work good.</a:t>
                      </a:r>
                    </a:p>
                  </a:txBody>
                  <a:tcPr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0000FF"/>
                          </a:solidFill>
                          <a:effectLst/>
                          <a:latin typeface="Arial" charset="0"/>
                          <a:cs typeface="Arial" charset="0"/>
                        </a:rPr>
                        <a:t>All learners actively think up answers to good, open questions.</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0000FF"/>
                          </a:solidFill>
                          <a:effectLst/>
                          <a:latin typeface="Arial" charset="0"/>
                          <a:cs typeface="Arial" charset="0"/>
                        </a:rPr>
                        <a:t>Ongoing feedback keeps learning on track.</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00CC00"/>
                          </a:solidFill>
                          <a:effectLst/>
                          <a:latin typeface="Arial" charset="0"/>
                          <a:cs typeface="Arial" charset="0"/>
                        </a:rPr>
                        <a:t>Learners benefit from evaluating each other’s work.</a:t>
                      </a:r>
                    </a:p>
                  </a:txBody>
                  <a:tcPr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9201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FF0000"/>
                          </a:solidFill>
                          <a:effectLst/>
                          <a:latin typeface="Arial" charset="0"/>
                          <a:cs typeface="Arial" charset="0"/>
                        </a:rPr>
                        <a:t>Learners know where they are, and the next step, according to the criteria.</a:t>
                      </a:r>
                    </a:p>
                  </a:txBody>
                  <a:tcPr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0000FF"/>
                          </a:solidFill>
                          <a:effectLst/>
                          <a:latin typeface="Arial" charset="0"/>
                          <a:cs typeface="Arial" charset="0"/>
                        </a:rPr>
                        <a:t>Learners explain ideas to each other, reinforcing their learning and understanding.</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0000FF"/>
                          </a:solidFill>
                          <a:effectLst/>
                          <a:latin typeface="Arial" charset="0"/>
                          <a:cs typeface="Arial" charset="0"/>
                        </a:rPr>
                        <a:t>Learners act on the feedback there and then.  Learners take the next step.</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dirty="0" smtClean="0">
                          <a:ln>
                            <a:noFill/>
                          </a:ln>
                          <a:solidFill>
                            <a:srgbClr val="00CC00"/>
                          </a:solidFill>
                          <a:effectLst/>
                          <a:latin typeface="Arial" charset="0"/>
                          <a:cs typeface="Arial" charset="0"/>
                        </a:rPr>
                        <a:t>Learners gradually become more independent by learning how to self-assess.</a:t>
                      </a:r>
                    </a:p>
                  </a:txBody>
                  <a:tcPr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7512710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p:cNvSpPr>
          <p:nvPr>
            <p:ph type="title"/>
          </p:nvPr>
        </p:nvSpPr>
        <p:spPr>
          <a:xfrm>
            <a:off x="457200" y="704850"/>
            <a:ext cx="8229600" cy="852488"/>
          </a:xfrm>
        </p:spPr>
        <p:txBody>
          <a:bodyPr/>
          <a:lstStyle/>
          <a:p>
            <a:r>
              <a:rPr lang="en-GB" altLang="en-US" b="1" smtClean="0">
                <a:solidFill>
                  <a:srgbClr val="FF0000"/>
                </a:solidFill>
              </a:rPr>
              <a:t>Not a democratic process</a:t>
            </a:r>
          </a:p>
        </p:txBody>
      </p:sp>
      <p:sp>
        <p:nvSpPr>
          <p:cNvPr id="82947" name="Content Placeholder 2"/>
          <p:cNvSpPr>
            <a:spLocks noGrp="1"/>
          </p:cNvSpPr>
          <p:nvPr>
            <p:ph idx="1"/>
          </p:nvPr>
        </p:nvSpPr>
        <p:spPr>
          <a:xfrm>
            <a:off x="457200" y="1557338"/>
            <a:ext cx="8229600" cy="4767262"/>
          </a:xfrm>
        </p:spPr>
        <p:txBody>
          <a:bodyPr/>
          <a:lstStyle/>
          <a:p>
            <a:pPr>
              <a:buFont typeface="Wingdings 2" panose="05020102010507070707" pitchFamily="18" charset="2"/>
              <a:buNone/>
            </a:pPr>
            <a:r>
              <a:rPr lang="en-GB" altLang="en-US" smtClean="0"/>
              <a:t>It is important to note that developing learning intentions or success criteria with students is most definitely not a democratic process.  The teacher is in a privileged position with respect to the subject being taught and knows more about the subject than the students do, and </a:t>
            </a:r>
            <a:r>
              <a:rPr lang="en-GB" altLang="en-US" smtClean="0">
                <a:solidFill>
                  <a:srgbClr val="FF0000"/>
                </a:solidFill>
              </a:rPr>
              <a:t>it would be an abdication of the teacher’s responsibilities to let whatever the students feel should be valued be adopted </a:t>
            </a:r>
            <a:r>
              <a:rPr lang="en-GB" altLang="en-US" smtClean="0"/>
              <a:t>as the learning intentions.</a:t>
            </a:r>
          </a:p>
          <a:p>
            <a:pPr>
              <a:buFont typeface="Wingdings 2" panose="05020102010507070707" pitchFamily="18" charset="2"/>
              <a:buNone/>
            </a:pPr>
            <a:endParaRPr lang="en-GB" altLang="en-US" smtClean="0"/>
          </a:p>
          <a:p>
            <a:pPr>
              <a:buFont typeface="Wingdings 2" panose="05020102010507070707" pitchFamily="18" charset="2"/>
              <a:buNone/>
            </a:pPr>
            <a:r>
              <a:rPr lang="en-GB" altLang="en-US" sz="1600" smtClean="0"/>
              <a:t>p. 59 Wiliam, D. (2011) </a:t>
            </a:r>
            <a:r>
              <a:rPr lang="en-GB" altLang="en-US" sz="1600" i="1" smtClean="0"/>
              <a:t>Embedded formative assessment </a:t>
            </a:r>
            <a:r>
              <a:rPr lang="en-GB" altLang="en-US" sz="1600" smtClean="0"/>
              <a:t>Bloomington: Solution Tree Press</a:t>
            </a:r>
          </a:p>
          <a:p>
            <a:pPr>
              <a:buFont typeface="Wingdings 2" panose="05020102010507070707" pitchFamily="18" charset="2"/>
              <a:buNone/>
            </a:pPr>
            <a:endParaRPr lang="en-GB" altLang="en-US" smtClean="0"/>
          </a:p>
        </p:txBody>
      </p:sp>
    </p:spTree>
    <p:extLst>
      <p:ext uri="{BB962C8B-B14F-4D97-AF65-F5344CB8AC3E}">
        <p14:creationId xmlns:p14="http://schemas.microsoft.com/office/powerpoint/2010/main" val="37707959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p:cNvSpPr>
            <a:spLocks noGrp="1"/>
          </p:cNvSpPr>
          <p:nvPr>
            <p:ph type="title"/>
          </p:nvPr>
        </p:nvSpPr>
        <p:spPr>
          <a:xfrm>
            <a:off x="457200" y="704850"/>
            <a:ext cx="8229600" cy="923925"/>
          </a:xfrm>
        </p:spPr>
        <p:txBody>
          <a:bodyPr/>
          <a:lstStyle/>
          <a:p>
            <a:pPr eaLnBrk="1" hangingPunct="1"/>
            <a:r>
              <a:rPr lang="en-GB" altLang="en-US" b="1" smtClean="0">
                <a:solidFill>
                  <a:srgbClr val="FF0000"/>
                </a:solidFill>
              </a:rPr>
              <a:t>Do they know the criteria?</a:t>
            </a:r>
          </a:p>
        </p:txBody>
      </p:sp>
      <p:sp>
        <p:nvSpPr>
          <p:cNvPr id="35843" name="Content Placeholder 2"/>
          <p:cNvSpPr>
            <a:spLocks noGrp="1"/>
          </p:cNvSpPr>
          <p:nvPr>
            <p:ph idx="1"/>
          </p:nvPr>
        </p:nvSpPr>
        <p:spPr>
          <a:xfrm>
            <a:off x="457200" y="1700213"/>
            <a:ext cx="8229600" cy="4624387"/>
          </a:xfrm>
        </p:spPr>
        <p:txBody>
          <a:bodyPr>
            <a:normAutofit fontScale="92500"/>
          </a:bodyPr>
          <a:lstStyle/>
          <a:p>
            <a:pPr marL="0" indent="0" eaLnBrk="1" hangingPunct="1">
              <a:buFont typeface="Wingdings 2" panose="05020102010507070707" pitchFamily="18" charset="2"/>
              <a:buNone/>
              <a:defRPr/>
            </a:pPr>
            <a:r>
              <a:rPr lang="en-GB" sz="3200" dirty="0" smtClean="0"/>
              <a:t>If I show a piece of writing to a group of third graders and ask them why I think it’s a good piece of work, some will respond with contributions like, “It’s got lots of descriptive adjectives,” “It’s got strong verbs,” or “It uses lots of different transition words.”  Others will suggest that I think the work is good “because it’s neat and long.”</a:t>
            </a:r>
          </a:p>
          <a:p>
            <a:pPr marL="0" indent="0" eaLnBrk="1" hangingPunct="1">
              <a:buFont typeface="Wingdings 2" panose="05020102010507070707" pitchFamily="18" charset="2"/>
              <a:buNone/>
              <a:defRPr/>
            </a:pPr>
            <a:endParaRPr lang="en-GB" dirty="0" smtClean="0"/>
          </a:p>
          <a:p>
            <a:pPr marL="0" indent="0" eaLnBrk="1" hangingPunct="1">
              <a:buFont typeface="Wingdings 2" panose="05020102010507070707" pitchFamily="18" charset="2"/>
              <a:buNone/>
              <a:defRPr/>
            </a:pPr>
            <a:r>
              <a:rPr lang="en-GB" sz="1600" dirty="0" smtClean="0"/>
              <a:t>p. 52 Wiliam, D.  (2011) </a:t>
            </a:r>
            <a:r>
              <a:rPr lang="en-GB" sz="1600" i="1" dirty="0" smtClean="0"/>
              <a:t>Embedded Formative Assessment</a:t>
            </a:r>
            <a:r>
              <a:rPr lang="en-GB" sz="1600" dirty="0" smtClean="0"/>
              <a:t> Bloomington: Solution Tree Press</a:t>
            </a:r>
          </a:p>
        </p:txBody>
      </p:sp>
    </p:spTree>
    <p:extLst>
      <p:ext uri="{BB962C8B-B14F-4D97-AF65-F5344CB8AC3E}">
        <p14:creationId xmlns:p14="http://schemas.microsoft.com/office/powerpoint/2010/main" val="26960446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492125"/>
          </a:xfrm>
        </p:spPr>
        <p:txBody>
          <a:bodyPr>
            <a:normAutofit fontScale="90000"/>
          </a:bodyPr>
          <a:lstStyle/>
          <a:p>
            <a:pPr>
              <a:defRPr/>
            </a:pPr>
            <a:r>
              <a:rPr lang="en-GB" sz="2400" b="1" dirty="0" smtClean="0">
                <a:solidFill>
                  <a:srgbClr val="FF0000"/>
                </a:solidFill>
              </a:rPr>
              <a:t>Using Success Criteria in Handwriting  </a:t>
            </a:r>
            <a:r>
              <a:rPr lang="en-GB" sz="1600" b="1" i="1" dirty="0" smtClean="0"/>
              <a:t>based on</a:t>
            </a:r>
            <a:r>
              <a:rPr lang="en-GB" sz="2400" b="1" dirty="0" smtClean="0"/>
              <a:t/>
            </a:r>
            <a:br>
              <a:rPr lang="en-GB" sz="2400" b="1" dirty="0" smtClean="0"/>
            </a:br>
            <a:r>
              <a:rPr lang="en-GB" sz="1300" b="1" dirty="0" smtClean="0"/>
              <a:t>p. 103 Clarke, S. (2008) </a:t>
            </a:r>
            <a:r>
              <a:rPr lang="en-GB" sz="1300" b="1" i="1" dirty="0" smtClean="0"/>
              <a:t>Active Learning Through Formative Assessment  </a:t>
            </a:r>
            <a:r>
              <a:rPr lang="en-GB" sz="1300" b="1" dirty="0" smtClean="0"/>
              <a:t>Abingdon: </a:t>
            </a:r>
            <a:r>
              <a:rPr lang="en-GB" sz="1300" b="1" dirty="0" err="1" smtClean="0"/>
              <a:t>Hodder</a:t>
            </a:r>
            <a:r>
              <a:rPr lang="en-GB" sz="1300" b="1" dirty="0" smtClean="0"/>
              <a:t> Education</a:t>
            </a:r>
            <a:endParaRPr lang="en-GB" sz="1300" b="1" dirty="0"/>
          </a:p>
        </p:txBody>
      </p:sp>
      <p:graphicFrame>
        <p:nvGraphicFramePr>
          <p:cNvPr id="4" name="Content Placeholder 3"/>
          <p:cNvGraphicFramePr>
            <a:graphicFrameLocks noGrp="1"/>
          </p:cNvGraphicFramePr>
          <p:nvPr>
            <p:ph idx="1"/>
          </p:nvPr>
        </p:nvGraphicFramePr>
        <p:xfrm>
          <a:off x="457200" y="1341438"/>
          <a:ext cx="8229600" cy="5232396"/>
        </p:xfrm>
        <a:graphic>
          <a:graphicData uri="http://schemas.openxmlformats.org/drawingml/2006/table">
            <a:tbl>
              <a:tblPr firstRow="1" bandRow="1">
                <a:tableStyleId>{5C22544A-7EE6-4342-B048-85BDC9FD1C3A}</a:tableStyleId>
              </a:tblPr>
              <a:tblGrid>
                <a:gridCol w="1224049">
                  <a:extLst>
                    <a:ext uri="{9D8B030D-6E8A-4147-A177-3AD203B41FA5}">
                      <a16:colId xmlns:a16="http://schemas.microsoft.com/office/drawing/2014/main" val="20000"/>
                    </a:ext>
                  </a:extLst>
                </a:gridCol>
                <a:gridCol w="4435919">
                  <a:extLst>
                    <a:ext uri="{9D8B030D-6E8A-4147-A177-3AD203B41FA5}">
                      <a16:colId xmlns:a16="http://schemas.microsoft.com/office/drawing/2014/main" val="20001"/>
                    </a:ext>
                  </a:extLst>
                </a:gridCol>
                <a:gridCol w="1284816">
                  <a:extLst>
                    <a:ext uri="{9D8B030D-6E8A-4147-A177-3AD203B41FA5}">
                      <a16:colId xmlns:a16="http://schemas.microsoft.com/office/drawing/2014/main" val="20002"/>
                    </a:ext>
                  </a:extLst>
                </a:gridCol>
                <a:gridCol w="1284816">
                  <a:extLst>
                    <a:ext uri="{9D8B030D-6E8A-4147-A177-3AD203B41FA5}">
                      <a16:colId xmlns:a16="http://schemas.microsoft.com/office/drawing/2014/main" val="20003"/>
                    </a:ext>
                  </a:extLst>
                </a:gridCol>
              </a:tblGrid>
              <a:tr h="640056">
                <a:tc>
                  <a:txBody>
                    <a:bodyPr/>
                    <a:lstStyle/>
                    <a:p>
                      <a:r>
                        <a:rPr lang="en-GB" sz="1800" dirty="0" smtClean="0"/>
                        <a:t>RAG pupil</a:t>
                      </a:r>
                      <a:endParaRPr lang="en-GB" sz="1800" dirty="0"/>
                    </a:p>
                  </a:txBody>
                  <a:tcPr marT="45708" marB="45708"/>
                </a:tc>
                <a:tc>
                  <a:txBody>
                    <a:bodyPr/>
                    <a:lstStyle/>
                    <a:p>
                      <a:r>
                        <a:rPr lang="en-GB" sz="1800" dirty="0" smtClean="0"/>
                        <a:t>Success criteria</a:t>
                      </a:r>
                      <a:endParaRPr lang="en-GB" sz="1800" dirty="0"/>
                    </a:p>
                  </a:txBody>
                  <a:tcPr marT="45708" marB="45708"/>
                </a:tc>
                <a:tc>
                  <a:txBody>
                    <a:bodyPr/>
                    <a:lstStyle/>
                    <a:p>
                      <a:r>
                        <a:rPr lang="en-GB" sz="1800" dirty="0" smtClean="0"/>
                        <a:t>RAG </a:t>
                      </a:r>
                    </a:p>
                    <a:p>
                      <a:r>
                        <a:rPr lang="en-GB" sz="1800" dirty="0" smtClean="0"/>
                        <a:t>peer</a:t>
                      </a:r>
                      <a:endParaRPr lang="en-GB" sz="1800" dirty="0"/>
                    </a:p>
                  </a:txBody>
                  <a:tcPr marT="45708" marB="45708"/>
                </a:tc>
                <a:tc>
                  <a:txBody>
                    <a:bodyPr/>
                    <a:lstStyle/>
                    <a:p>
                      <a:r>
                        <a:rPr lang="en-GB" sz="1800" dirty="0" smtClean="0"/>
                        <a:t>RAG </a:t>
                      </a:r>
                    </a:p>
                    <a:p>
                      <a:r>
                        <a:rPr lang="en-GB" sz="1800" dirty="0" smtClean="0"/>
                        <a:t>teacher</a:t>
                      </a:r>
                      <a:endParaRPr lang="en-GB" sz="1800" dirty="0"/>
                    </a:p>
                  </a:txBody>
                  <a:tcPr marT="45708" marB="45708"/>
                </a:tc>
                <a:extLst>
                  <a:ext uri="{0D108BD9-81ED-4DB2-BD59-A6C34878D82A}">
                    <a16:rowId xmlns:a16="http://schemas.microsoft.com/office/drawing/2014/main" val="10000"/>
                  </a:ext>
                </a:extLst>
              </a:tr>
              <a:tr h="382695">
                <a:tc>
                  <a:txBody>
                    <a:bodyPr/>
                    <a:lstStyle/>
                    <a:p>
                      <a:endParaRPr lang="en-GB" sz="1800" dirty="0"/>
                    </a:p>
                  </a:txBody>
                  <a:tcPr marT="45708" marB="45708"/>
                </a:tc>
                <a:tc>
                  <a:txBody>
                    <a:bodyPr/>
                    <a:lstStyle/>
                    <a:p>
                      <a:r>
                        <a:rPr lang="en-GB" sz="1800" dirty="0" smtClean="0"/>
                        <a:t>Joined letters</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1"/>
                  </a:ext>
                </a:extLst>
              </a:tr>
              <a:tr h="382695">
                <a:tc>
                  <a:txBody>
                    <a:bodyPr/>
                    <a:lstStyle/>
                    <a:p>
                      <a:endParaRPr lang="en-GB" sz="1800"/>
                    </a:p>
                  </a:txBody>
                  <a:tcPr marT="45708" marB="45708"/>
                </a:tc>
                <a:tc>
                  <a:txBody>
                    <a:bodyPr/>
                    <a:lstStyle/>
                    <a:p>
                      <a:r>
                        <a:rPr lang="en-GB" sz="1800" dirty="0" smtClean="0"/>
                        <a:t>Letters sitting</a:t>
                      </a:r>
                      <a:r>
                        <a:rPr lang="en-GB" sz="1800" baseline="0" dirty="0" smtClean="0"/>
                        <a:t> on line</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2"/>
                  </a:ext>
                </a:extLst>
              </a:tr>
              <a:tr h="382695">
                <a:tc>
                  <a:txBody>
                    <a:bodyPr/>
                    <a:lstStyle/>
                    <a:p>
                      <a:endParaRPr lang="en-GB" sz="1800"/>
                    </a:p>
                  </a:txBody>
                  <a:tcPr marT="45708" marB="45708"/>
                </a:tc>
                <a:tc>
                  <a:txBody>
                    <a:bodyPr/>
                    <a:lstStyle/>
                    <a:p>
                      <a:r>
                        <a:rPr lang="en-GB" sz="1800" dirty="0" smtClean="0"/>
                        <a:t>Tall letters straight</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3"/>
                  </a:ext>
                </a:extLst>
              </a:tr>
              <a:tr h="382695">
                <a:tc>
                  <a:txBody>
                    <a:bodyPr/>
                    <a:lstStyle/>
                    <a:p>
                      <a:endParaRPr lang="en-GB" sz="1800"/>
                    </a:p>
                  </a:txBody>
                  <a:tcPr marT="45708" marB="45708"/>
                </a:tc>
                <a:tc>
                  <a:txBody>
                    <a:bodyPr/>
                    <a:lstStyle/>
                    <a:p>
                      <a:r>
                        <a:rPr lang="en-GB" sz="1800" dirty="0" smtClean="0"/>
                        <a:t>Correct spacing</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4"/>
                  </a:ext>
                </a:extLst>
              </a:tr>
              <a:tr h="382695">
                <a:tc>
                  <a:txBody>
                    <a:bodyPr/>
                    <a:lstStyle/>
                    <a:p>
                      <a:endParaRPr lang="en-GB" sz="1800"/>
                    </a:p>
                  </a:txBody>
                  <a:tcPr marT="45708" marB="45708"/>
                </a:tc>
                <a:tc>
                  <a:txBody>
                    <a:bodyPr/>
                    <a:lstStyle/>
                    <a:p>
                      <a:r>
                        <a:rPr lang="en-GB" sz="1800" dirty="0" smtClean="0"/>
                        <a:t>Letters formed correctly</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5"/>
                  </a:ext>
                </a:extLst>
              </a:tr>
              <a:tr h="382695">
                <a:tc>
                  <a:txBody>
                    <a:bodyPr/>
                    <a:lstStyle/>
                    <a:p>
                      <a:endParaRPr lang="en-GB" sz="1800"/>
                    </a:p>
                  </a:txBody>
                  <a:tcPr marT="45708" marB="45708"/>
                </a:tc>
                <a:tc>
                  <a:txBody>
                    <a:bodyPr/>
                    <a:lstStyle/>
                    <a:p>
                      <a:r>
                        <a:rPr lang="en-GB" sz="1800" dirty="0" smtClean="0"/>
                        <a:t>All small letters same size</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6"/>
                  </a:ext>
                </a:extLst>
              </a:tr>
              <a:tr h="382695">
                <a:tc>
                  <a:txBody>
                    <a:bodyPr/>
                    <a:lstStyle/>
                    <a:p>
                      <a:endParaRPr lang="en-GB" sz="1800"/>
                    </a:p>
                  </a:txBody>
                  <a:tcPr marT="45708" marB="45708"/>
                </a:tc>
                <a:tc>
                  <a:txBody>
                    <a:bodyPr/>
                    <a:lstStyle/>
                    <a:p>
                      <a:r>
                        <a:rPr lang="en-GB" sz="1800" dirty="0" smtClean="0"/>
                        <a:t>Use a sharp pencil</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7"/>
                  </a:ext>
                </a:extLst>
              </a:tr>
              <a:tr h="382695">
                <a:tc>
                  <a:txBody>
                    <a:bodyPr/>
                    <a:lstStyle/>
                    <a:p>
                      <a:endParaRPr lang="en-GB" sz="1800"/>
                    </a:p>
                  </a:txBody>
                  <a:tcPr marT="45708" marB="45708"/>
                </a:tc>
                <a:tc>
                  <a:txBody>
                    <a:bodyPr/>
                    <a:lstStyle/>
                    <a:p>
                      <a:r>
                        <a:rPr lang="en-GB" sz="1800" dirty="0" smtClean="0"/>
                        <a:t>Don’t press</a:t>
                      </a:r>
                      <a:r>
                        <a:rPr lang="en-GB" sz="1800" baseline="0" dirty="0" smtClean="0"/>
                        <a:t> down too hard</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8"/>
                  </a:ext>
                </a:extLst>
              </a:tr>
              <a:tr h="382695">
                <a:tc>
                  <a:txBody>
                    <a:bodyPr/>
                    <a:lstStyle/>
                    <a:p>
                      <a:endParaRPr lang="en-GB" sz="1800"/>
                    </a:p>
                  </a:txBody>
                  <a:tcPr marT="45708" marB="45708"/>
                </a:tc>
                <a:tc>
                  <a:txBody>
                    <a:bodyPr/>
                    <a:lstStyle/>
                    <a:p>
                      <a:r>
                        <a:rPr lang="en-GB" sz="1800" dirty="0" smtClean="0"/>
                        <a:t>Not too big/</a:t>
                      </a:r>
                      <a:r>
                        <a:rPr lang="en-GB" sz="1800" baseline="0" dirty="0" smtClean="0"/>
                        <a:t> not too small</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9"/>
                  </a:ext>
                </a:extLst>
              </a:tr>
              <a:tr h="382695">
                <a:tc>
                  <a:txBody>
                    <a:bodyPr/>
                    <a:lstStyle/>
                    <a:p>
                      <a:endParaRPr lang="en-GB" sz="1800"/>
                    </a:p>
                  </a:txBody>
                  <a:tcPr marT="45708" marB="45708"/>
                </a:tc>
                <a:tc>
                  <a:txBody>
                    <a:bodyPr/>
                    <a:lstStyle/>
                    <a:p>
                      <a:r>
                        <a:rPr lang="en-GB" sz="1800" dirty="0" smtClean="0"/>
                        <a:t>Dot the </a:t>
                      </a:r>
                      <a:r>
                        <a:rPr lang="en-GB" sz="1800" dirty="0" err="1" smtClean="0"/>
                        <a:t>i</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10"/>
                  </a:ext>
                </a:extLst>
              </a:tr>
              <a:tr h="382695">
                <a:tc>
                  <a:txBody>
                    <a:bodyPr/>
                    <a:lstStyle/>
                    <a:p>
                      <a:endParaRPr lang="en-GB" sz="1800"/>
                    </a:p>
                  </a:txBody>
                  <a:tcPr marT="45708" marB="45708"/>
                </a:tc>
                <a:tc>
                  <a:txBody>
                    <a:bodyPr/>
                    <a:lstStyle/>
                    <a:p>
                      <a:r>
                        <a:rPr lang="en-GB" sz="1800" dirty="0" smtClean="0"/>
                        <a:t>Straight tails</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11"/>
                  </a:ext>
                </a:extLst>
              </a:tr>
              <a:tr h="382695">
                <a:tc>
                  <a:txBody>
                    <a:bodyPr/>
                    <a:lstStyle/>
                    <a:p>
                      <a:endParaRPr lang="en-GB" sz="1800"/>
                    </a:p>
                  </a:txBody>
                  <a:tcPr marT="45708" marB="45708"/>
                </a:tc>
                <a:tc>
                  <a:txBody>
                    <a:bodyPr/>
                    <a:lstStyle/>
                    <a:p>
                      <a:r>
                        <a:rPr lang="en-GB" sz="1800" dirty="0" smtClean="0"/>
                        <a:t>Tails below the line</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12"/>
                  </a:ext>
                </a:extLst>
              </a:tr>
            </a:tbl>
          </a:graphicData>
        </a:graphic>
      </p:graphicFrame>
    </p:spTree>
    <p:extLst>
      <p:ext uri="{BB962C8B-B14F-4D97-AF65-F5344CB8AC3E}">
        <p14:creationId xmlns:p14="http://schemas.microsoft.com/office/powerpoint/2010/main" val="24770827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457200" y="704850"/>
            <a:ext cx="8229600" cy="779463"/>
          </a:xfrm>
        </p:spPr>
        <p:txBody>
          <a:bodyPr/>
          <a:lstStyle/>
          <a:p>
            <a:pPr eaLnBrk="1" hangingPunct="1"/>
            <a:r>
              <a:rPr lang="en-GB" altLang="en-US" sz="4000" b="1" dirty="0" smtClean="0">
                <a:solidFill>
                  <a:srgbClr val="3333CC"/>
                </a:solidFill>
              </a:rPr>
              <a:t> Quality of talk – </a:t>
            </a:r>
            <a:r>
              <a:rPr lang="en-GB" altLang="en-US" sz="4000" b="1" i="1" dirty="0" smtClean="0">
                <a:solidFill>
                  <a:srgbClr val="3333CC"/>
                </a:solidFill>
              </a:rPr>
              <a:t>talk for thought</a:t>
            </a:r>
          </a:p>
        </p:txBody>
      </p:sp>
      <p:sp>
        <p:nvSpPr>
          <p:cNvPr id="109571" name="Rectangle 3"/>
          <p:cNvSpPr>
            <a:spLocks noGrp="1" noChangeArrowheads="1"/>
          </p:cNvSpPr>
          <p:nvPr>
            <p:ph idx="1"/>
          </p:nvPr>
        </p:nvSpPr>
        <p:spPr>
          <a:xfrm>
            <a:off x="457200" y="1700213"/>
            <a:ext cx="8229600" cy="4624387"/>
          </a:xfrm>
        </p:spPr>
        <p:txBody>
          <a:bodyPr/>
          <a:lstStyle/>
          <a:p>
            <a:pPr eaLnBrk="1" hangingPunct="1">
              <a:lnSpc>
                <a:spcPct val="90000"/>
              </a:lnSpc>
              <a:buFont typeface="Wingdings" panose="05000000000000000000" pitchFamily="2" charset="2"/>
              <a:buChar char="Ø"/>
            </a:pPr>
            <a:r>
              <a:rPr lang="en-GB" altLang="en-US" sz="2800" smtClean="0"/>
              <a:t> Not the 0.9 seconds ‘wait’ time.</a:t>
            </a:r>
          </a:p>
          <a:p>
            <a:pPr eaLnBrk="1" hangingPunct="1">
              <a:lnSpc>
                <a:spcPct val="90000"/>
              </a:lnSpc>
              <a:buFont typeface="Wingdings" panose="05000000000000000000" pitchFamily="2" charset="2"/>
              <a:buChar char="Ø"/>
            </a:pPr>
            <a:r>
              <a:rPr lang="en-GB" altLang="en-US" sz="2800" smtClean="0"/>
              <a:t> Not </a:t>
            </a:r>
            <a:r>
              <a:rPr lang="en-GB" altLang="en-US" sz="2800" i="1" smtClean="0"/>
              <a:t>wait </a:t>
            </a:r>
            <a:r>
              <a:rPr lang="en-GB" altLang="en-US" sz="2800" smtClean="0"/>
              <a:t>time but</a:t>
            </a:r>
            <a:r>
              <a:rPr lang="en-GB" altLang="en-US" sz="2800" i="1" smtClean="0"/>
              <a:t> thinking</a:t>
            </a:r>
            <a:r>
              <a:rPr lang="en-GB" altLang="en-US" sz="2800" smtClean="0"/>
              <a:t> time.</a:t>
            </a:r>
          </a:p>
          <a:p>
            <a:pPr eaLnBrk="1" hangingPunct="1">
              <a:lnSpc>
                <a:spcPct val="90000"/>
              </a:lnSpc>
              <a:buFont typeface="Wingdings" panose="05000000000000000000" pitchFamily="2" charset="2"/>
              <a:buChar char="Ø"/>
            </a:pPr>
            <a:r>
              <a:rPr lang="en-GB" altLang="en-US" sz="2800" smtClean="0"/>
              <a:t> Mini-whiteboards, tight time limits.</a:t>
            </a:r>
          </a:p>
          <a:p>
            <a:pPr eaLnBrk="1" hangingPunct="1">
              <a:lnSpc>
                <a:spcPct val="90000"/>
              </a:lnSpc>
              <a:buFont typeface="Wingdings" panose="05000000000000000000" pitchFamily="2" charset="2"/>
              <a:buChar char="Ø"/>
            </a:pPr>
            <a:r>
              <a:rPr lang="en-GB" altLang="en-US" sz="2800" smtClean="0"/>
              <a:t> Pace </a:t>
            </a:r>
            <a:r>
              <a:rPr lang="en-GB" altLang="en-US" sz="2800" i="1" smtClean="0"/>
              <a:t>vs.</a:t>
            </a:r>
            <a:r>
              <a:rPr lang="en-GB" altLang="en-US" sz="2800" smtClean="0"/>
              <a:t> time to think.  Careful balance.</a:t>
            </a:r>
          </a:p>
          <a:p>
            <a:pPr eaLnBrk="1" hangingPunct="1">
              <a:lnSpc>
                <a:spcPct val="90000"/>
              </a:lnSpc>
              <a:buFont typeface="Wingdings" panose="05000000000000000000" pitchFamily="2" charset="2"/>
              <a:buChar char="Ø"/>
            </a:pPr>
            <a:r>
              <a:rPr lang="en-GB" altLang="en-US" sz="2800" smtClean="0"/>
              <a:t> No hands up and why.</a:t>
            </a:r>
          </a:p>
          <a:p>
            <a:pPr eaLnBrk="1" hangingPunct="1">
              <a:lnSpc>
                <a:spcPct val="90000"/>
              </a:lnSpc>
              <a:buFont typeface="Wingdings" panose="05000000000000000000" pitchFamily="2" charset="2"/>
              <a:buChar char="Ø"/>
            </a:pPr>
            <a:r>
              <a:rPr lang="en-GB" altLang="en-US" sz="2800" smtClean="0"/>
              <a:t> Keep asking </a:t>
            </a:r>
            <a:r>
              <a:rPr lang="en-GB" altLang="en-US" sz="2800" i="1" smtClean="0"/>
              <a:t>why?</a:t>
            </a:r>
          </a:p>
          <a:p>
            <a:pPr eaLnBrk="1" hangingPunct="1">
              <a:lnSpc>
                <a:spcPct val="90000"/>
              </a:lnSpc>
              <a:buFont typeface="Wingdings" panose="05000000000000000000" pitchFamily="2" charset="2"/>
              <a:buChar char="Ø"/>
            </a:pPr>
            <a:r>
              <a:rPr lang="en-GB" altLang="en-US" sz="2800" smtClean="0"/>
              <a:t> GWIMH and poker face </a:t>
            </a:r>
            <a:r>
              <a:rPr lang="en-GB" altLang="en-US" sz="800" smtClean="0"/>
              <a:t>(Guess what’s in my head)</a:t>
            </a:r>
          </a:p>
          <a:p>
            <a:pPr eaLnBrk="1" hangingPunct="1">
              <a:lnSpc>
                <a:spcPct val="90000"/>
              </a:lnSpc>
              <a:buFont typeface="Wingdings" panose="05000000000000000000" pitchFamily="2" charset="2"/>
              <a:buChar char="Ø"/>
            </a:pPr>
            <a:r>
              <a:rPr lang="en-GB" altLang="en-US" sz="2800" smtClean="0"/>
              <a:t> Basketball not ping-pong </a:t>
            </a:r>
          </a:p>
          <a:p>
            <a:pPr eaLnBrk="1" hangingPunct="1">
              <a:lnSpc>
                <a:spcPct val="90000"/>
              </a:lnSpc>
              <a:buFont typeface="Wingdings" panose="05000000000000000000" pitchFamily="2" charset="2"/>
              <a:buChar char="Ø"/>
            </a:pPr>
            <a:r>
              <a:rPr lang="en-GB" altLang="en-US" sz="2800" b="1" i="1" smtClean="0"/>
              <a:t> Extending the thinking sequences – the thinking stops when the question is answered.</a:t>
            </a:r>
          </a:p>
        </p:txBody>
      </p:sp>
    </p:spTree>
    <p:extLst>
      <p:ext uri="{BB962C8B-B14F-4D97-AF65-F5344CB8AC3E}">
        <p14:creationId xmlns:p14="http://schemas.microsoft.com/office/powerpoint/2010/main" val="168765192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457200" y="704850"/>
            <a:ext cx="8229600" cy="779463"/>
          </a:xfrm>
        </p:spPr>
        <p:txBody>
          <a:bodyPr/>
          <a:lstStyle/>
          <a:p>
            <a:pPr eaLnBrk="1" hangingPunct="1"/>
            <a:r>
              <a:rPr lang="en-GB" altLang="en-US" b="1" smtClean="0">
                <a:solidFill>
                  <a:srgbClr val="3333CC"/>
                </a:solidFill>
              </a:rPr>
              <a:t>Dylan Wiliam</a:t>
            </a:r>
          </a:p>
        </p:txBody>
      </p:sp>
      <p:sp>
        <p:nvSpPr>
          <p:cNvPr id="113667" name="Rectangle 3"/>
          <p:cNvSpPr>
            <a:spLocks noGrp="1" noChangeArrowheads="1"/>
          </p:cNvSpPr>
          <p:nvPr>
            <p:ph idx="1"/>
          </p:nvPr>
        </p:nvSpPr>
        <p:spPr>
          <a:xfrm>
            <a:off x="457200" y="1557338"/>
            <a:ext cx="8229600" cy="4767262"/>
          </a:xfrm>
        </p:spPr>
        <p:txBody>
          <a:bodyPr/>
          <a:lstStyle/>
          <a:p>
            <a:pPr eaLnBrk="1" hangingPunct="1">
              <a:buFont typeface="Wingdings" panose="05000000000000000000" pitchFamily="2" charset="2"/>
              <a:buNone/>
            </a:pPr>
            <a:r>
              <a:rPr lang="en-GB" altLang="en-US" sz="3200" smtClean="0"/>
              <a:t>…when teachers allow students to choose whether to participate or not – for example, by allowing them to raise their hands to show they have an answer – they are actually making the achievement gap worse, because those who are participating are getting  smarter, while those avoiding engagement are forgoing the opportunities to increase their ability.</a:t>
            </a:r>
          </a:p>
          <a:p>
            <a:pPr eaLnBrk="1" hangingPunct="1">
              <a:buFont typeface="Wingdings" panose="05000000000000000000" pitchFamily="2" charset="2"/>
              <a:buNone/>
            </a:pPr>
            <a:r>
              <a:rPr lang="en-GB" altLang="en-US" sz="1600" smtClean="0"/>
              <a:t>Wiliam, D. (2011) </a:t>
            </a:r>
            <a:r>
              <a:rPr lang="en-GB" altLang="en-US" sz="1600" i="1" smtClean="0"/>
              <a:t>Embedded formative assessment  </a:t>
            </a:r>
            <a:r>
              <a:rPr lang="en-GB" altLang="en-US" sz="1600" smtClean="0"/>
              <a:t>Bloomington: Solution Tree Press</a:t>
            </a:r>
          </a:p>
        </p:txBody>
      </p:sp>
    </p:spTree>
    <p:extLst>
      <p:ext uri="{BB962C8B-B14F-4D97-AF65-F5344CB8AC3E}">
        <p14:creationId xmlns:p14="http://schemas.microsoft.com/office/powerpoint/2010/main" val="12028094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779463"/>
          </a:xfrm>
        </p:spPr>
        <p:txBody>
          <a:bodyPr>
            <a:normAutofit/>
          </a:bodyPr>
          <a:lstStyle/>
          <a:p>
            <a:pPr>
              <a:defRPr/>
            </a:pPr>
            <a:r>
              <a:rPr lang="en-GB" b="1" dirty="0" smtClean="0">
                <a:solidFill>
                  <a:srgbClr val="3333CC"/>
                </a:solidFill>
              </a:rPr>
              <a:t>No hands up unpopular?</a:t>
            </a:r>
            <a:endParaRPr lang="en-GB" b="1" dirty="0">
              <a:solidFill>
                <a:srgbClr val="3333CC"/>
              </a:solidFill>
            </a:endParaRPr>
          </a:p>
        </p:txBody>
      </p:sp>
      <p:sp>
        <p:nvSpPr>
          <p:cNvPr id="115715" name="Content Placeholder 2"/>
          <p:cNvSpPr>
            <a:spLocks noGrp="1"/>
          </p:cNvSpPr>
          <p:nvPr>
            <p:ph idx="1"/>
          </p:nvPr>
        </p:nvSpPr>
        <p:spPr>
          <a:xfrm>
            <a:off x="457200" y="1557338"/>
            <a:ext cx="8229600" cy="4767262"/>
          </a:xfrm>
        </p:spPr>
        <p:txBody>
          <a:bodyPr/>
          <a:lstStyle/>
          <a:p>
            <a:pPr>
              <a:buFont typeface="Wingdings 2" panose="05020102010507070707" pitchFamily="18" charset="2"/>
              <a:buNone/>
            </a:pPr>
            <a:r>
              <a:rPr lang="en-GB" altLang="en-US" sz="3200" smtClean="0"/>
              <a:t>One way to tackle this issue is to ask two students at random for responses to a question, but for the third answer, ask the remainder of the class if anyone has anything else to contribute.</a:t>
            </a:r>
          </a:p>
          <a:p>
            <a:pPr>
              <a:buFont typeface="Wingdings 2" panose="05020102010507070707" pitchFamily="18" charset="2"/>
              <a:buNone/>
            </a:pPr>
            <a:endParaRPr lang="en-GB" altLang="en-US" smtClean="0"/>
          </a:p>
          <a:p>
            <a:pPr>
              <a:buFont typeface="Wingdings 2" panose="05020102010507070707" pitchFamily="18" charset="2"/>
              <a:buNone/>
            </a:pPr>
            <a:endParaRPr lang="en-GB" altLang="en-US" smtClean="0"/>
          </a:p>
          <a:p>
            <a:pPr>
              <a:buFont typeface="Wingdings 2" panose="05020102010507070707" pitchFamily="18" charset="2"/>
              <a:buNone/>
            </a:pPr>
            <a:endParaRPr lang="en-GB" altLang="en-US" smtClean="0"/>
          </a:p>
          <a:p>
            <a:pPr>
              <a:buFont typeface="Wingdings 2" panose="05020102010507070707" pitchFamily="18" charset="2"/>
              <a:buNone/>
            </a:pPr>
            <a:r>
              <a:rPr lang="en-GB" altLang="en-US" sz="1600" smtClean="0"/>
              <a:t>p. 83 Wiliam, D. (2011) </a:t>
            </a:r>
            <a:r>
              <a:rPr lang="en-GB" altLang="en-US" sz="1600" i="1" smtClean="0"/>
              <a:t>Embedded formative assessment </a:t>
            </a:r>
            <a:r>
              <a:rPr lang="en-GB" altLang="en-US" sz="1600" smtClean="0"/>
              <a:t>Bloomington: Solution Tree Press</a:t>
            </a:r>
          </a:p>
          <a:p>
            <a:pPr>
              <a:buFont typeface="Wingdings 2" panose="05020102010507070707" pitchFamily="18" charset="2"/>
              <a:buNone/>
            </a:pPr>
            <a:endParaRPr lang="en-GB" altLang="en-US" smtClean="0"/>
          </a:p>
          <a:p>
            <a:pPr>
              <a:buFont typeface="Wingdings 2" panose="05020102010507070707" pitchFamily="18" charset="2"/>
              <a:buNone/>
            </a:pPr>
            <a:endParaRPr lang="en-GB" altLang="en-US" smtClean="0"/>
          </a:p>
          <a:p>
            <a:pPr>
              <a:buFont typeface="Wingdings 2" panose="05020102010507070707" pitchFamily="18" charset="2"/>
              <a:buNone/>
            </a:pPr>
            <a:endParaRPr lang="en-GB" altLang="en-US" smtClean="0"/>
          </a:p>
        </p:txBody>
      </p:sp>
    </p:spTree>
    <p:extLst>
      <p:ext uri="{BB962C8B-B14F-4D97-AF65-F5344CB8AC3E}">
        <p14:creationId xmlns:p14="http://schemas.microsoft.com/office/powerpoint/2010/main" val="16637682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itle 1"/>
          <p:cNvSpPr>
            <a:spLocks noGrp="1"/>
          </p:cNvSpPr>
          <p:nvPr>
            <p:ph type="title"/>
          </p:nvPr>
        </p:nvSpPr>
        <p:spPr/>
        <p:txBody>
          <a:bodyPr/>
          <a:lstStyle/>
          <a:p>
            <a:pPr eaLnBrk="1" hangingPunct="1"/>
            <a:r>
              <a:rPr lang="en-GB" altLang="en-US" b="1" smtClean="0">
                <a:solidFill>
                  <a:srgbClr val="3333CC"/>
                </a:solidFill>
              </a:rPr>
              <a:t>100:5</a:t>
            </a:r>
          </a:p>
        </p:txBody>
      </p:sp>
      <p:sp>
        <p:nvSpPr>
          <p:cNvPr id="117763" name="Content Placeholder 2"/>
          <p:cNvSpPr>
            <a:spLocks noGrp="1"/>
          </p:cNvSpPr>
          <p:nvPr>
            <p:ph idx="1"/>
          </p:nvPr>
        </p:nvSpPr>
        <p:spPr/>
        <p:txBody>
          <a:bodyPr/>
          <a:lstStyle/>
          <a:p>
            <a:pPr eaLnBrk="1" hangingPunct="1">
              <a:buFont typeface="Wingdings 2" panose="05020102010507070707" pitchFamily="18" charset="2"/>
              <a:buNone/>
            </a:pPr>
            <a:endParaRPr lang="en-GB" altLang="en-US" smtClean="0"/>
          </a:p>
          <a:p>
            <a:pPr eaLnBrk="1" hangingPunct="1">
              <a:buFont typeface="Wingdings 2" panose="05020102010507070707" pitchFamily="18" charset="2"/>
              <a:buNone/>
            </a:pPr>
            <a:r>
              <a:rPr lang="en-GB" altLang="en-US" smtClean="0"/>
              <a:t>...per day, teachers may ask well over 100 questions compared to 5 stemming from the students.</a:t>
            </a:r>
          </a:p>
          <a:p>
            <a:pPr eaLnBrk="1" hangingPunct="1">
              <a:buFont typeface="Wingdings 2" panose="05020102010507070707" pitchFamily="18" charset="2"/>
              <a:buNone/>
            </a:pPr>
            <a:endParaRPr lang="en-GB" altLang="en-US" smtClean="0"/>
          </a:p>
          <a:p>
            <a:pPr eaLnBrk="1" hangingPunct="1">
              <a:buFont typeface="Wingdings 2" panose="05020102010507070707" pitchFamily="18" charset="2"/>
              <a:buNone/>
            </a:pPr>
            <a:endParaRPr lang="en-GB" altLang="en-US" smtClean="0"/>
          </a:p>
          <a:p>
            <a:pPr eaLnBrk="1" hangingPunct="1">
              <a:buFont typeface="Wingdings 2" panose="05020102010507070707" pitchFamily="18" charset="2"/>
              <a:buNone/>
            </a:pPr>
            <a:r>
              <a:rPr lang="en-GB" altLang="en-US" sz="1600" smtClean="0"/>
              <a:t>p. 46 Hattie, J. And Yates, G. (2014) </a:t>
            </a:r>
            <a:r>
              <a:rPr lang="en-GB" altLang="en-US" sz="1600" i="1" smtClean="0"/>
              <a:t>Visible Learning and the Science of How We Learn </a:t>
            </a:r>
            <a:r>
              <a:rPr lang="en-GB" altLang="en-US" sz="1600" smtClean="0"/>
              <a:t>Abingdon: Routledge</a:t>
            </a:r>
          </a:p>
          <a:p>
            <a:pPr eaLnBrk="1" hangingPunct="1">
              <a:buFont typeface="Wingdings 2" panose="05020102010507070707" pitchFamily="18" charset="2"/>
              <a:buNone/>
            </a:pPr>
            <a:endParaRPr lang="en-GB" altLang="en-US" sz="1600" smtClean="0"/>
          </a:p>
          <a:p>
            <a:pPr eaLnBrk="1" hangingPunct="1">
              <a:buFont typeface="Wingdings 2" panose="05020102010507070707" pitchFamily="18" charset="2"/>
              <a:buNone/>
            </a:pPr>
            <a:endParaRPr lang="en-GB" altLang="en-US" sz="1600" smtClean="0"/>
          </a:p>
          <a:p>
            <a:pPr eaLnBrk="1" hangingPunct="1">
              <a:buFont typeface="Wingdings 2" panose="05020102010507070707" pitchFamily="18" charset="2"/>
              <a:buNone/>
            </a:pPr>
            <a:r>
              <a:rPr lang="en-GB" altLang="en-US" sz="1400" i="1" smtClean="0">
                <a:hlinkClick r:id="rId3"/>
              </a:rPr>
              <a:t>www.ibe.unesco.org/fileadmin/user_upload/Publications/Educational_Practices/EdPractices_21.pdf</a:t>
            </a:r>
            <a:endParaRPr lang="en-GB" altLang="en-US" sz="1400" i="1" smtClean="0"/>
          </a:p>
          <a:p>
            <a:pPr eaLnBrk="1" hangingPunct="1">
              <a:buFont typeface="Wingdings 2" panose="05020102010507070707" pitchFamily="18" charset="2"/>
              <a:buNone/>
            </a:pPr>
            <a:endParaRPr lang="en-GB" altLang="en-US" sz="1600" smtClean="0"/>
          </a:p>
        </p:txBody>
      </p:sp>
    </p:spTree>
    <p:extLst>
      <p:ext uri="{BB962C8B-B14F-4D97-AF65-F5344CB8AC3E}">
        <p14:creationId xmlns:p14="http://schemas.microsoft.com/office/powerpoint/2010/main" val="145695613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itle 1"/>
          <p:cNvSpPr>
            <a:spLocks noGrp="1"/>
          </p:cNvSpPr>
          <p:nvPr>
            <p:ph type="title"/>
          </p:nvPr>
        </p:nvSpPr>
        <p:spPr/>
        <p:txBody>
          <a:bodyPr/>
          <a:lstStyle/>
          <a:p>
            <a:pPr eaLnBrk="1" hangingPunct="1"/>
            <a:r>
              <a:rPr lang="en-GB" altLang="en-US" b="1" smtClean="0">
                <a:solidFill>
                  <a:srgbClr val="0000FF"/>
                </a:solidFill>
              </a:rPr>
              <a:t>Success criteria: quality of talk</a:t>
            </a:r>
          </a:p>
        </p:txBody>
      </p:sp>
      <p:sp>
        <p:nvSpPr>
          <p:cNvPr id="119811" name="Content Placeholder 2"/>
          <p:cNvSpPr>
            <a:spLocks noGrp="1"/>
          </p:cNvSpPr>
          <p:nvPr>
            <p:ph idx="1"/>
          </p:nvPr>
        </p:nvSpPr>
        <p:spPr/>
        <p:txBody>
          <a:bodyPr/>
          <a:lstStyle/>
          <a:p>
            <a:pPr eaLnBrk="1" hangingPunct="1"/>
            <a:r>
              <a:rPr lang="en-GB" altLang="en-US" sz="2400" dirty="0" smtClean="0"/>
              <a:t>I give learners time to think before they have to answer open questions.</a:t>
            </a:r>
          </a:p>
          <a:p>
            <a:pPr eaLnBrk="1" hangingPunct="1"/>
            <a:r>
              <a:rPr lang="en-GB" altLang="en-US" sz="2400" dirty="0" smtClean="0"/>
              <a:t>All learners know they may have to answer the question so mentally prepare an answer.</a:t>
            </a:r>
          </a:p>
          <a:p>
            <a:pPr eaLnBrk="1" hangingPunct="1"/>
            <a:r>
              <a:rPr lang="en-GB" altLang="en-US" sz="2400" dirty="0" smtClean="0"/>
              <a:t>I use ‘basketball not ping-pong’ on occasions to encourage learners to listen to each other.</a:t>
            </a:r>
          </a:p>
          <a:p>
            <a:pPr eaLnBrk="1" hangingPunct="1"/>
            <a:r>
              <a:rPr lang="en-GB" altLang="en-US" sz="2400" dirty="0" smtClean="0"/>
              <a:t>I use ‘poker face’ regularly to prevent learners trying to guess what’s in my head.</a:t>
            </a:r>
          </a:p>
        </p:txBody>
      </p:sp>
    </p:spTree>
    <p:extLst>
      <p:ext uri="{BB962C8B-B14F-4D97-AF65-F5344CB8AC3E}">
        <p14:creationId xmlns:p14="http://schemas.microsoft.com/office/powerpoint/2010/main" val="283391725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Title 1"/>
          <p:cNvSpPr>
            <a:spLocks noGrp="1"/>
          </p:cNvSpPr>
          <p:nvPr>
            <p:ph type="title"/>
          </p:nvPr>
        </p:nvSpPr>
        <p:spPr>
          <a:xfrm>
            <a:off x="457200" y="549275"/>
            <a:ext cx="8229600" cy="647700"/>
          </a:xfrm>
        </p:spPr>
        <p:txBody>
          <a:bodyPr/>
          <a:lstStyle/>
          <a:p>
            <a:r>
              <a:rPr lang="en-GB" altLang="en-US" b="1" dirty="0" smtClean="0">
                <a:solidFill>
                  <a:srgbClr val="3333CC"/>
                </a:solidFill>
              </a:rPr>
              <a:t>Use and quality of feedback</a:t>
            </a:r>
          </a:p>
        </p:txBody>
      </p:sp>
      <p:sp>
        <p:nvSpPr>
          <p:cNvPr id="3" name="Content Placeholder 2"/>
          <p:cNvSpPr>
            <a:spLocks noGrp="1"/>
          </p:cNvSpPr>
          <p:nvPr>
            <p:ph idx="1"/>
          </p:nvPr>
        </p:nvSpPr>
        <p:spPr>
          <a:xfrm>
            <a:off x="457200" y="1268413"/>
            <a:ext cx="8229600" cy="5056187"/>
          </a:xfrm>
        </p:spPr>
        <p:txBody>
          <a:bodyPr/>
          <a:lstStyle/>
          <a:p>
            <a:pPr>
              <a:buFont typeface="Wingdings" pitchFamily="2" charset="2"/>
              <a:buChar char="Ø"/>
              <a:defRPr/>
            </a:pPr>
            <a:r>
              <a:rPr lang="en-GB" sz="2400" dirty="0" smtClean="0"/>
              <a:t> On-going, minute by minute.</a:t>
            </a:r>
          </a:p>
          <a:p>
            <a:pPr>
              <a:buFont typeface="Wingdings" pitchFamily="2" charset="2"/>
              <a:buChar char="Ø"/>
              <a:defRPr/>
            </a:pPr>
            <a:r>
              <a:rPr lang="en-GB" sz="2400" dirty="0" smtClean="0"/>
              <a:t> From teacher, from peer, from self.</a:t>
            </a:r>
          </a:p>
          <a:p>
            <a:pPr>
              <a:buFont typeface="Wingdings" pitchFamily="2" charset="2"/>
              <a:buChar char="Ø"/>
              <a:defRPr/>
            </a:pPr>
            <a:r>
              <a:rPr lang="en-GB" sz="2400" dirty="0" smtClean="0"/>
              <a:t> Matched to success criteria.</a:t>
            </a:r>
          </a:p>
          <a:p>
            <a:pPr>
              <a:buFont typeface="Wingdings" pitchFamily="2" charset="2"/>
              <a:buChar char="Ø"/>
              <a:defRPr/>
            </a:pPr>
            <a:r>
              <a:rPr lang="en-GB" sz="2400" dirty="0" smtClean="0"/>
              <a:t> Stars are not </a:t>
            </a:r>
            <a:r>
              <a:rPr lang="en-GB" sz="2400" i="1" dirty="0" smtClean="0"/>
              <a:t>praise</a:t>
            </a:r>
            <a:r>
              <a:rPr lang="en-GB" sz="2400" dirty="0" smtClean="0"/>
              <a:t> but </a:t>
            </a:r>
            <a:r>
              <a:rPr lang="en-GB" sz="2400" i="1" dirty="0" smtClean="0"/>
              <a:t>feedback on effective strategies</a:t>
            </a:r>
            <a:r>
              <a:rPr lang="en-GB" sz="2400" dirty="0" smtClean="0"/>
              <a:t>.</a:t>
            </a:r>
          </a:p>
          <a:p>
            <a:pPr>
              <a:buFont typeface="Wingdings" pitchFamily="2" charset="2"/>
              <a:buChar char="Ø"/>
              <a:defRPr/>
            </a:pPr>
            <a:r>
              <a:rPr lang="en-GB" sz="2400" dirty="0" smtClean="0"/>
              <a:t> Wishes are not </a:t>
            </a:r>
            <a:r>
              <a:rPr lang="en-GB" sz="2400" i="1" dirty="0" smtClean="0"/>
              <a:t>wishes</a:t>
            </a:r>
            <a:r>
              <a:rPr lang="en-GB" sz="2400" dirty="0" smtClean="0"/>
              <a:t> but </a:t>
            </a:r>
            <a:r>
              <a:rPr lang="en-GB" sz="2400" i="1" dirty="0" smtClean="0"/>
              <a:t>action statements using an imperative</a:t>
            </a:r>
            <a:r>
              <a:rPr lang="en-GB" sz="2400" dirty="0" smtClean="0"/>
              <a:t>.</a:t>
            </a:r>
          </a:p>
          <a:p>
            <a:pPr>
              <a:buFont typeface="Wingdings" pitchFamily="2" charset="2"/>
              <a:buChar char="Ø"/>
              <a:defRPr/>
            </a:pPr>
            <a:r>
              <a:rPr lang="en-GB" sz="2400" dirty="0" smtClean="0"/>
              <a:t> Learners are given time to act on the feedback there and then.</a:t>
            </a:r>
          </a:p>
          <a:p>
            <a:pPr>
              <a:buFont typeface="Wingdings" pitchFamily="2" charset="2"/>
              <a:buChar char="Ø"/>
              <a:defRPr/>
            </a:pPr>
            <a:r>
              <a:rPr lang="en-GB" sz="2400" b="1" i="1" dirty="0" smtClean="0"/>
              <a:t> Extending the learning sequences – the learning stops as soon as the mark, level or grade is given.</a:t>
            </a:r>
          </a:p>
          <a:p>
            <a:pPr marL="0" indent="0">
              <a:buFont typeface="Wingdings 2" panose="05020102010507070707" pitchFamily="18" charset="2"/>
              <a:buNone/>
              <a:defRPr/>
            </a:pPr>
            <a:endParaRPr lang="en-GB" sz="2400" dirty="0"/>
          </a:p>
        </p:txBody>
      </p:sp>
    </p:spTree>
    <p:extLst>
      <p:ext uri="{BB962C8B-B14F-4D97-AF65-F5344CB8AC3E}">
        <p14:creationId xmlns:p14="http://schemas.microsoft.com/office/powerpoint/2010/main" val="247025501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Title 1"/>
          <p:cNvSpPr>
            <a:spLocks noGrp="1"/>
          </p:cNvSpPr>
          <p:nvPr>
            <p:ph type="title"/>
          </p:nvPr>
        </p:nvSpPr>
        <p:spPr>
          <a:xfrm>
            <a:off x="457200" y="704850"/>
            <a:ext cx="8229600" cy="779463"/>
          </a:xfrm>
        </p:spPr>
        <p:txBody>
          <a:bodyPr/>
          <a:lstStyle/>
          <a:p>
            <a:r>
              <a:rPr lang="en-GB" altLang="en-US" b="1" smtClean="0">
                <a:solidFill>
                  <a:srgbClr val="0000FF"/>
                </a:solidFill>
              </a:rPr>
              <a:t>Unskilled and unaware</a:t>
            </a:r>
            <a:endParaRPr lang="en-GB" altLang="en-US" smtClean="0"/>
          </a:p>
        </p:txBody>
      </p:sp>
      <p:sp>
        <p:nvSpPr>
          <p:cNvPr id="130051" name="Content Placeholder 2"/>
          <p:cNvSpPr>
            <a:spLocks noGrp="1"/>
          </p:cNvSpPr>
          <p:nvPr>
            <p:ph idx="1"/>
          </p:nvPr>
        </p:nvSpPr>
        <p:spPr>
          <a:xfrm>
            <a:off x="457200" y="1700213"/>
            <a:ext cx="8229600" cy="4624387"/>
          </a:xfrm>
        </p:spPr>
        <p:txBody>
          <a:bodyPr/>
          <a:lstStyle/>
          <a:p>
            <a:pPr marL="0" indent="0">
              <a:buFont typeface="Wingdings 2" panose="05020102010507070707" pitchFamily="18" charset="2"/>
              <a:buNone/>
            </a:pPr>
            <a:r>
              <a:rPr lang="en-GB" altLang="en-US" sz="2400" dirty="0" smtClean="0"/>
              <a:t>…children with poor written language skills…are unable not only to write well-formed sentences, but are not in any position to judge the quality of their attempts or the attempts of other people.  Such students do not set out to produce grammatically poor sentences.  But </a:t>
            </a:r>
            <a:r>
              <a:rPr lang="en-GB" altLang="en-US" sz="2400" dirty="0" smtClean="0">
                <a:solidFill>
                  <a:srgbClr val="FF0000"/>
                </a:solidFill>
              </a:rPr>
              <a:t>lack of knowledge prevents them from making the appropriate metacognitive discriminations needed to distinguish adequate from inadequate products</a:t>
            </a:r>
            <a:r>
              <a:rPr lang="en-GB" altLang="en-US" sz="2400" dirty="0" smtClean="0"/>
              <a:t>.</a:t>
            </a:r>
          </a:p>
          <a:p>
            <a:pPr marL="0" indent="0">
              <a:buFont typeface="Wingdings 2" panose="05020102010507070707" pitchFamily="18" charset="2"/>
              <a:buNone/>
            </a:pPr>
            <a:endParaRPr lang="en-GB" altLang="en-US" dirty="0" smtClean="0"/>
          </a:p>
          <a:p>
            <a:pPr marL="0" indent="0">
              <a:buFont typeface="Wingdings 2" panose="05020102010507070707" pitchFamily="18" charset="2"/>
              <a:buNone/>
            </a:pPr>
            <a:r>
              <a:rPr lang="en-GB" altLang="en-US" sz="1600" dirty="0" smtClean="0"/>
              <a:t>p. 235 Hattie, J. and Yates, G (2014) </a:t>
            </a:r>
            <a:r>
              <a:rPr lang="en-GB" altLang="en-US" sz="1600" i="1" dirty="0" smtClean="0"/>
              <a:t>Visible Learning and the Science of How We Learn </a:t>
            </a:r>
            <a:r>
              <a:rPr lang="en-GB" altLang="en-US" sz="1600" dirty="0" smtClean="0"/>
              <a:t>Abingdon: Routledge</a:t>
            </a:r>
          </a:p>
        </p:txBody>
      </p:sp>
    </p:spTree>
    <p:extLst>
      <p:ext uri="{BB962C8B-B14F-4D97-AF65-F5344CB8AC3E}">
        <p14:creationId xmlns:p14="http://schemas.microsoft.com/office/powerpoint/2010/main" val="76753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lstStyle/>
          <a:p>
            <a:pPr eaLnBrk="1" hangingPunct="1"/>
            <a:r>
              <a:rPr lang="en-GB" altLang="en-US" b="1" smtClean="0">
                <a:solidFill>
                  <a:srgbClr val="3333CC"/>
                </a:solidFill>
              </a:rPr>
              <a:t>Formative feedback</a:t>
            </a:r>
          </a:p>
        </p:txBody>
      </p:sp>
      <p:sp>
        <p:nvSpPr>
          <p:cNvPr id="132099" name="Rectangle 3"/>
          <p:cNvSpPr>
            <a:spLocks noGrp="1" noChangeArrowheads="1"/>
          </p:cNvSpPr>
          <p:nvPr>
            <p:ph idx="1"/>
          </p:nvPr>
        </p:nvSpPr>
        <p:spPr/>
        <p:txBody>
          <a:bodyPr/>
          <a:lstStyle/>
          <a:p>
            <a:pPr eaLnBrk="1" hangingPunct="1"/>
            <a:r>
              <a:rPr lang="en-GB" altLang="en-US" dirty="0" smtClean="0"/>
              <a:t>Do they think/ believe it’s good because the teacher has given praise…</a:t>
            </a:r>
          </a:p>
          <a:p>
            <a:pPr eaLnBrk="1" hangingPunct="1"/>
            <a:r>
              <a:rPr lang="en-GB" altLang="en-US" dirty="0" smtClean="0"/>
              <a:t>…or do they think/ believe it’s good because they really understand what makes it good?</a:t>
            </a:r>
          </a:p>
          <a:p>
            <a:pPr eaLnBrk="1" hangingPunct="1"/>
            <a:r>
              <a:rPr lang="en-GB" altLang="en-US" dirty="0" smtClean="0"/>
              <a:t>…so what happens next time?</a:t>
            </a:r>
          </a:p>
          <a:p>
            <a:pPr eaLnBrk="1" hangingPunct="1">
              <a:buFontTx/>
              <a:buNone/>
            </a:pPr>
            <a:r>
              <a:rPr lang="en-GB" altLang="en-US" sz="2400" dirty="0" smtClean="0"/>
              <a:t>See: Carol </a:t>
            </a:r>
            <a:r>
              <a:rPr lang="en-GB" altLang="en-US" sz="2400" dirty="0" err="1" smtClean="0"/>
              <a:t>Dweck</a:t>
            </a:r>
            <a:r>
              <a:rPr lang="en-GB" altLang="en-US" sz="2400" dirty="0" smtClean="0"/>
              <a:t> </a:t>
            </a:r>
            <a:r>
              <a:rPr lang="en-GB" altLang="en-US" sz="2400" i="1" dirty="0" smtClean="0"/>
              <a:t>The Perils and Promises of Praise</a:t>
            </a:r>
          </a:p>
        </p:txBody>
      </p:sp>
    </p:spTree>
    <p:extLst>
      <p:ext uri="{BB962C8B-B14F-4D97-AF65-F5344CB8AC3E}">
        <p14:creationId xmlns:p14="http://schemas.microsoft.com/office/powerpoint/2010/main" val="93815992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8871D54C-3969-4C3D-947C-4C50242CE5EC}"/>
              </a:ext>
            </a:extLst>
          </p:cNvPr>
          <p:cNvSpPr>
            <a:spLocks noGrp="1"/>
          </p:cNvSpPr>
          <p:nvPr>
            <p:ph type="ctrTitle"/>
          </p:nvPr>
        </p:nvSpPr>
        <p:spPr>
          <a:xfrm>
            <a:off x="1042988" y="908050"/>
            <a:ext cx="6842125" cy="4826000"/>
          </a:xfrm>
        </p:spPr>
        <p:txBody>
          <a:bodyPr/>
          <a:lstStyle/>
          <a:p>
            <a:pPr eaLnBrk="1" hangingPunct="1"/>
            <a:r>
              <a:rPr lang="en-GB" altLang="en-US" sz="2800" dirty="0">
                <a:solidFill>
                  <a:schemeClr val="bg1"/>
                </a:solidFill>
                <a:ea typeface="ＭＳ Ｐゴシック" panose="020B0600070205080204" pitchFamily="34" charset="-128"/>
              </a:rPr>
              <a:t/>
            </a:r>
            <a:br>
              <a:rPr lang="en-GB" altLang="en-US" sz="2800" dirty="0">
                <a:solidFill>
                  <a:schemeClr val="bg1"/>
                </a:solidFill>
                <a:ea typeface="ＭＳ Ｐゴシック" panose="020B0600070205080204" pitchFamily="34" charset="-128"/>
              </a:rPr>
            </a:br>
            <a:r>
              <a:rPr lang="en-GB" altLang="en-US" sz="8000" dirty="0" smtClean="0">
                <a:solidFill>
                  <a:schemeClr val="bg1"/>
                </a:solidFill>
                <a:ea typeface="ＭＳ Ｐゴシック" panose="020B0600070205080204" pitchFamily="34" charset="-128"/>
              </a:rPr>
              <a:t>Writing </a:t>
            </a:r>
            <a:r>
              <a:rPr lang="en-GB" altLang="en-US" sz="3200" dirty="0">
                <a:solidFill>
                  <a:schemeClr val="bg1"/>
                </a:solidFill>
                <a:ea typeface="ＭＳ Ｐゴシック" panose="020B0600070205080204" pitchFamily="34" charset="-128"/>
              </a:rPr>
              <a:t/>
            </a:r>
            <a:br>
              <a:rPr lang="en-GB" altLang="en-US" sz="3200" dirty="0">
                <a:solidFill>
                  <a:schemeClr val="bg1"/>
                </a:solidFill>
                <a:ea typeface="ＭＳ Ｐゴシック" panose="020B0600070205080204" pitchFamily="34" charset="-128"/>
              </a:rPr>
            </a:br>
            <a:r>
              <a:rPr lang="en-GB" altLang="en-US" sz="3200" dirty="0">
                <a:solidFill>
                  <a:schemeClr val="bg1"/>
                </a:solidFill>
                <a:ea typeface="ＭＳ Ｐゴシック" panose="020B0600070205080204" pitchFamily="34" charset="-128"/>
              </a:rPr>
              <a:t/>
            </a:r>
            <a:br>
              <a:rPr lang="en-GB" altLang="en-US" sz="3200" dirty="0">
                <a:solidFill>
                  <a:schemeClr val="bg1"/>
                </a:solidFill>
                <a:ea typeface="ＭＳ Ｐゴシック" panose="020B0600070205080204" pitchFamily="34" charset="-128"/>
              </a:rPr>
            </a:br>
            <a:endParaRPr lang="en-GB" altLang="en-US" sz="2500" dirty="0">
              <a:solidFill>
                <a:schemeClr val="bg1"/>
              </a:solidFill>
              <a:ea typeface="ＭＳ Ｐゴシック" panose="020B0600070205080204" pitchFamily="34" charset="-128"/>
            </a:endParaRPr>
          </a:p>
        </p:txBody>
      </p:sp>
      <p:sp>
        <p:nvSpPr>
          <p:cNvPr id="15362" name="Subtitle 2">
            <a:extLst>
              <a:ext uri="{FF2B5EF4-FFF2-40B4-BE49-F238E27FC236}">
                <a16:creationId xmlns:a16="http://schemas.microsoft.com/office/drawing/2014/main" id="{911B398D-EF8C-45C1-B39F-7A45D2ECD550}"/>
              </a:ext>
            </a:extLst>
          </p:cNvPr>
          <p:cNvSpPr>
            <a:spLocks noGrp="1"/>
          </p:cNvSpPr>
          <p:nvPr>
            <p:ph type="subTitle" idx="1"/>
          </p:nvPr>
        </p:nvSpPr>
        <p:spPr>
          <a:xfrm>
            <a:off x="1042988" y="4508500"/>
            <a:ext cx="6985000" cy="1008063"/>
          </a:xfrm>
        </p:spPr>
        <p:txBody>
          <a:bodyPr/>
          <a:lstStyle/>
          <a:p>
            <a:r>
              <a:rPr lang="en-GB" altLang="en-US" sz="2400" dirty="0" smtClean="0">
                <a:solidFill>
                  <a:schemeClr val="bg1"/>
                </a:solidFill>
                <a:ea typeface="ＭＳ Ｐゴシック" panose="020B0600070205080204" pitchFamily="34" charset="-128"/>
              </a:rPr>
              <a:t>ECAD5008  2019/2020</a:t>
            </a:r>
            <a:endParaRPr lang="en-GB" altLang="en-US" sz="2400" dirty="0">
              <a:solidFill>
                <a:schemeClr val="bg1"/>
              </a:solidFill>
              <a:ea typeface="ＭＳ Ｐゴシック" panose="020B0600070205080204" pitchFamily="34" charset="-128"/>
            </a:endParaRPr>
          </a:p>
          <a:p>
            <a:r>
              <a:rPr lang="en-GB" altLang="en-US" sz="2400" dirty="0">
                <a:solidFill>
                  <a:schemeClr val="bg1"/>
                </a:solidFill>
                <a:ea typeface="ＭＳ Ｐゴシック" panose="020B0600070205080204" pitchFamily="34" charset="-128"/>
              </a:rPr>
              <a:t>Session 2</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Title 1"/>
          <p:cNvSpPr>
            <a:spLocks noGrp="1"/>
          </p:cNvSpPr>
          <p:nvPr>
            <p:ph type="title"/>
          </p:nvPr>
        </p:nvSpPr>
        <p:spPr>
          <a:xfrm>
            <a:off x="457200" y="704850"/>
            <a:ext cx="8229600" cy="708025"/>
          </a:xfrm>
        </p:spPr>
        <p:txBody>
          <a:bodyPr/>
          <a:lstStyle/>
          <a:p>
            <a:r>
              <a:rPr lang="en-GB" altLang="en-US" sz="4000" b="1" smtClean="0">
                <a:solidFill>
                  <a:srgbClr val="0000FF"/>
                </a:solidFill>
              </a:rPr>
              <a:t>Comments part of learning dialogue</a:t>
            </a:r>
          </a:p>
        </p:txBody>
      </p:sp>
      <p:sp>
        <p:nvSpPr>
          <p:cNvPr id="150531" name="Content Placeholder 2"/>
          <p:cNvSpPr>
            <a:spLocks noGrp="1"/>
          </p:cNvSpPr>
          <p:nvPr>
            <p:ph idx="1"/>
          </p:nvPr>
        </p:nvSpPr>
        <p:spPr>
          <a:xfrm>
            <a:off x="457200" y="1557338"/>
            <a:ext cx="8229600" cy="4767262"/>
          </a:xfrm>
        </p:spPr>
        <p:txBody>
          <a:bodyPr/>
          <a:lstStyle/>
          <a:p>
            <a:pPr>
              <a:buFont typeface="Wingdings 2" panose="05020102010507070707" pitchFamily="18" charset="2"/>
              <a:buNone/>
            </a:pPr>
            <a:r>
              <a:rPr lang="en-GB" altLang="en-US" sz="2800" smtClean="0"/>
              <a:t>If (teachers’) comments are to be part of the learning dialogue, they must identify what needs to be done to further improve, and to give the recipient clear guidance on how to improve.  As one pupil complained: </a:t>
            </a:r>
            <a:r>
              <a:rPr lang="en-GB" altLang="en-US" sz="2800" smtClean="0">
                <a:solidFill>
                  <a:srgbClr val="FF0000"/>
                </a:solidFill>
              </a:rPr>
              <a:t>“Marking like ‘Use paragraphs!’ is useless – if I knew how to use them I would have done.”</a:t>
            </a:r>
          </a:p>
          <a:p>
            <a:pPr>
              <a:buFont typeface="Wingdings 2" panose="05020102010507070707" pitchFamily="18" charset="2"/>
              <a:buNone/>
            </a:pPr>
            <a:endParaRPr lang="en-GB" altLang="en-US" smtClean="0">
              <a:solidFill>
                <a:srgbClr val="FF0000"/>
              </a:solidFill>
            </a:endParaRPr>
          </a:p>
          <a:p>
            <a:pPr>
              <a:buFont typeface="Wingdings 2" panose="05020102010507070707" pitchFamily="18" charset="2"/>
              <a:buNone/>
            </a:pPr>
            <a:r>
              <a:rPr lang="en-GB" altLang="en-US" sz="2000" smtClean="0"/>
              <a:t>Black, P.  (2007) ‘Formative Assessment: Promises or problems?’</a:t>
            </a:r>
          </a:p>
        </p:txBody>
      </p:sp>
    </p:spTree>
    <p:extLst>
      <p:ext uri="{BB962C8B-B14F-4D97-AF65-F5344CB8AC3E}">
        <p14:creationId xmlns:p14="http://schemas.microsoft.com/office/powerpoint/2010/main" val="219441583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Title 1"/>
          <p:cNvSpPr>
            <a:spLocks noGrp="1"/>
          </p:cNvSpPr>
          <p:nvPr>
            <p:ph type="title"/>
          </p:nvPr>
        </p:nvSpPr>
        <p:spPr/>
        <p:txBody>
          <a:bodyPr/>
          <a:lstStyle/>
          <a:p>
            <a:pPr eaLnBrk="1" hangingPunct="1"/>
            <a:r>
              <a:rPr lang="en-GB" altLang="en-US" b="1" smtClean="0">
                <a:solidFill>
                  <a:srgbClr val="0000FF"/>
                </a:solidFill>
              </a:rPr>
              <a:t>End loading</a:t>
            </a:r>
          </a:p>
        </p:txBody>
      </p:sp>
      <p:sp>
        <p:nvSpPr>
          <p:cNvPr id="156675" name="Content Placeholder 2"/>
          <p:cNvSpPr>
            <a:spLocks noGrp="1"/>
          </p:cNvSpPr>
          <p:nvPr>
            <p:ph idx="1"/>
          </p:nvPr>
        </p:nvSpPr>
        <p:spPr/>
        <p:txBody>
          <a:bodyPr/>
          <a:lstStyle/>
          <a:p>
            <a:pPr marL="0" indent="0" eaLnBrk="1" hangingPunct="1">
              <a:buFont typeface="Wingdings 2" panose="05020102010507070707" pitchFamily="18" charset="2"/>
              <a:buNone/>
            </a:pPr>
            <a:r>
              <a:rPr lang="en-GB" altLang="en-US" smtClean="0"/>
              <a:t>							Teacher</a:t>
            </a:r>
          </a:p>
          <a:p>
            <a:pPr marL="0" indent="0" eaLnBrk="1" hangingPunct="1">
              <a:buFont typeface="Wingdings 2" panose="05020102010507070707" pitchFamily="18" charset="2"/>
              <a:buNone/>
            </a:pPr>
            <a:r>
              <a:rPr lang="en-GB" altLang="en-US" smtClean="0"/>
              <a:t>							feedback</a:t>
            </a:r>
          </a:p>
          <a:p>
            <a:pPr marL="0" indent="0" eaLnBrk="1" hangingPunct="1">
              <a:buFont typeface="Wingdings 2" panose="05020102010507070707" pitchFamily="18" charset="2"/>
              <a:buNone/>
            </a:pPr>
            <a:endParaRPr lang="en-GB" altLang="en-US" smtClean="0"/>
          </a:p>
          <a:p>
            <a:pPr marL="0" indent="0" eaLnBrk="1" hangingPunct="1">
              <a:buFont typeface="Wingdings 2" panose="05020102010507070707" pitchFamily="18" charset="2"/>
              <a:buNone/>
            </a:pPr>
            <a:r>
              <a:rPr lang="en-GB" altLang="en-US" smtClean="0"/>
              <a:t>								</a:t>
            </a:r>
            <a:r>
              <a:rPr lang="en-GB" altLang="en-US" smtClean="0">
                <a:solidFill>
                  <a:srgbClr val="FF0000"/>
                </a:solidFill>
                <a:sym typeface="Wingdings" panose="05000000000000000000" pitchFamily="2" charset="2"/>
              </a:rPr>
              <a:t></a:t>
            </a:r>
            <a:endParaRPr lang="en-GB" altLang="en-US" smtClean="0">
              <a:solidFill>
                <a:srgbClr val="FF0000"/>
              </a:solidFill>
            </a:endParaRPr>
          </a:p>
          <a:p>
            <a:pPr marL="0" indent="0" eaLnBrk="1" hangingPunct="1">
              <a:buFont typeface="Wingdings 2" panose="05020102010507070707" pitchFamily="18" charset="2"/>
              <a:buNone/>
            </a:pPr>
            <a:r>
              <a:rPr lang="en-GB" altLang="en-US" smtClean="0"/>
              <a:t>……………………………………………………………………………………</a:t>
            </a:r>
          </a:p>
        </p:txBody>
      </p:sp>
    </p:spTree>
    <p:extLst>
      <p:ext uri="{BB962C8B-B14F-4D97-AF65-F5344CB8AC3E}">
        <p14:creationId xmlns:p14="http://schemas.microsoft.com/office/powerpoint/2010/main" val="85836905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Title 1"/>
          <p:cNvSpPr>
            <a:spLocks noGrp="1"/>
          </p:cNvSpPr>
          <p:nvPr>
            <p:ph type="title"/>
          </p:nvPr>
        </p:nvSpPr>
        <p:spPr/>
        <p:txBody>
          <a:bodyPr/>
          <a:lstStyle/>
          <a:p>
            <a:pPr eaLnBrk="1" hangingPunct="1"/>
            <a:r>
              <a:rPr lang="en-GB" altLang="en-US" b="1" smtClean="0">
                <a:solidFill>
                  <a:srgbClr val="0000FF"/>
                </a:solidFill>
              </a:rPr>
              <a:t>Multiplying opportunities cycle</a:t>
            </a:r>
          </a:p>
        </p:txBody>
      </p:sp>
      <p:sp>
        <p:nvSpPr>
          <p:cNvPr id="158723" name="Content Placeholder 2"/>
          <p:cNvSpPr>
            <a:spLocks noGrp="1"/>
          </p:cNvSpPr>
          <p:nvPr>
            <p:ph idx="1"/>
          </p:nvPr>
        </p:nvSpPr>
        <p:spPr/>
        <p:txBody>
          <a:bodyPr/>
          <a:lstStyle/>
          <a:p>
            <a:pPr marL="0" indent="0" eaLnBrk="1" hangingPunct="1">
              <a:buFont typeface="Wingdings 2" panose="05020102010507070707" pitchFamily="18" charset="2"/>
              <a:buNone/>
            </a:pPr>
            <a:r>
              <a:rPr lang="en-GB" altLang="en-US" sz="2000" smtClean="0"/>
              <a:t>Exemplar            Explore    	Peer			Teacher</a:t>
            </a:r>
          </a:p>
          <a:p>
            <a:pPr marL="0" indent="0" eaLnBrk="1" hangingPunct="1">
              <a:buFont typeface="Wingdings 2" panose="05020102010507070707" pitchFamily="18" charset="2"/>
              <a:buNone/>
            </a:pPr>
            <a:r>
              <a:rPr lang="en-GB" altLang="en-US" sz="2000" smtClean="0"/>
              <a:t>Success                one		feedback		feedback</a:t>
            </a:r>
          </a:p>
          <a:p>
            <a:pPr marL="0" indent="0" eaLnBrk="1" hangingPunct="1">
              <a:buFont typeface="Wingdings 2" panose="05020102010507070707" pitchFamily="18" charset="2"/>
              <a:buNone/>
            </a:pPr>
            <a:r>
              <a:rPr lang="en-GB" altLang="en-US" sz="2000" smtClean="0"/>
              <a:t>criteria                answer		+ action			+ action</a:t>
            </a:r>
          </a:p>
          <a:p>
            <a:pPr marL="0" indent="0" eaLnBrk="1" hangingPunct="1">
              <a:buFont typeface="Wingdings 2" panose="05020102010507070707" pitchFamily="18" charset="2"/>
              <a:buNone/>
            </a:pPr>
            <a:endParaRPr lang="en-GB" altLang="en-US" smtClean="0"/>
          </a:p>
          <a:p>
            <a:pPr marL="0" indent="0" eaLnBrk="1" hangingPunct="1">
              <a:buFont typeface="Wingdings 2" panose="05020102010507070707" pitchFamily="18" charset="2"/>
              <a:buNone/>
            </a:pPr>
            <a:r>
              <a:rPr lang="en-GB" altLang="en-US" smtClean="0">
                <a:solidFill>
                  <a:srgbClr val="CC9900"/>
                </a:solidFill>
                <a:sym typeface="Wingdings" panose="05000000000000000000" pitchFamily="2" charset="2"/>
              </a:rPr>
              <a:t></a:t>
            </a:r>
            <a:r>
              <a:rPr lang="en-GB" altLang="en-US" smtClean="0">
                <a:sym typeface="Wingdings" panose="05000000000000000000" pitchFamily="2" charset="2"/>
              </a:rPr>
              <a:t>	</a:t>
            </a:r>
            <a:r>
              <a:rPr lang="en-GB" altLang="en-US" smtClean="0">
                <a:solidFill>
                  <a:srgbClr val="CC9900"/>
                </a:solidFill>
                <a:sym typeface="Wingdings" panose="05000000000000000000" pitchFamily="2" charset="2"/>
              </a:rPr>
              <a:t></a:t>
            </a:r>
            <a:r>
              <a:rPr lang="en-GB" altLang="en-US" smtClean="0">
                <a:sym typeface="Wingdings" panose="05000000000000000000" pitchFamily="2" charset="2"/>
              </a:rPr>
              <a:t>	</a:t>
            </a:r>
            <a:r>
              <a:rPr lang="en-GB" altLang="en-US" sz="2000" smtClean="0">
                <a:solidFill>
                  <a:srgbClr val="FF0000"/>
                </a:solidFill>
                <a:sym typeface="Wingdings" panose="05000000000000000000" pitchFamily="2" charset="2"/>
              </a:rPr>
              <a:t></a:t>
            </a:r>
            <a:r>
              <a:rPr lang="en-GB" altLang="en-US" sz="2000" smtClean="0">
                <a:solidFill>
                  <a:srgbClr val="00FF00"/>
                </a:solidFill>
                <a:sym typeface="Wingdings" panose="05000000000000000000" pitchFamily="2" charset="2"/>
              </a:rPr>
              <a:t></a:t>
            </a:r>
            <a:r>
              <a:rPr lang="en-GB" altLang="en-US" smtClean="0">
                <a:sym typeface="Wingdings" panose="05000000000000000000" pitchFamily="2" charset="2"/>
              </a:rPr>
              <a:t>	   	</a:t>
            </a:r>
            <a:r>
              <a:rPr lang="en-GB" altLang="en-US" sz="2800" smtClean="0">
                <a:solidFill>
                  <a:srgbClr val="FF0000"/>
                </a:solidFill>
                <a:sym typeface="Wingdings" panose="05000000000000000000" pitchFamily="2" charset="2"/>
              </a:rPr>
              <a:t></a:t>
            </a:r>
            <a:r>
              <a:rPr lang="en-GB" altLang="en-US" sz="2800" smtClean="0">
                <a:solidFill>
                  <a:srgbClr val="00FF00"/>
                </a:solidFill>
                <a:sym typeface="Wingdings" panose="05000000000000000000" pitchFamily="2" charset="2"/>
              </a:rPr>
              <a:t></a:t>
            </a:r>
            <a:r>
              <a:rPr lang="en-GB" altLang="en-US" smtClean="0">
                <a:sym typeface="Wingdings" panose="05000000000000000000" pitchFamily="2" charset="2"/>
              </a:rPr>
              <a:t>	    	           </a:t>
            </a:r>
            <a:r>
              <a:rPr lang="en-GB" altLang="en-US" sz="3200" smtClean="0">
                <a:solidFill>
                  <a:srgbClr val="FF0000"/>
                </a:solidFill>
                <a:sym typeface="Wingdings" panose="05000000000000000000" pitchFamily="2" charset="2"/>
              </a:rPr>
              <a:t></a:t>
            </a:r>
            <a:r>
              <a:rPr lang="en-GB" altLang="en-US" sz="3200" smtClean="0">
                <a:solidFill>
                  <a:srgbClr val="00FF00"/>
                </a:solidFill>
                <a:sym typeface="Wingdings" panose="05000000000000000000" pitchFamily="2" charset="2"/>
              </a:rPr>
              <a:t></a:t>
            </a:r>
            <a:endParaRPr lang="en-GB" altLang="en-US" sz="3200" smtClean="0">
              <a:solidFill>
                <a:srgbClr val="00FF00"/>
              </a:solidFill>
            </a:endParaRPr>
          </a:p>
          <a:p>
            <a:pPr marL="0" indent="0" eaLnBrk="1" hangingPunct="1">
              <a:buFont typeface="Wingdings 2" panose="05020102010507070707" pitchFamily="18" charset="2"/>
              <a:buNone/>
            </a:pPr>
            <a:r>
              <a:rPr lang="en-GB" altLang="en-US" smtClean="0"/>
              <a:t>……………………………………………………………………………………</a:t>
            </a:r>
          </a:p>
          <a:p>
            <a:pPr marL="0" indent="0" eaLnBrk="1" hangingPunct="1">
              <a:buFont typeface="Wingdings 2" panose="05020102010507070707" pitchFamily="18" charset="2"/>
              <a:buNone/>
            </a:pPr>
            <a:endParaRPr lang="en-GB" altLang="en-US" smtClean="0"/>
          </a:p>
          <a:p>
            <a:pPr marL="0" indent="0" eaLnBrk="1" hangingPunct="1">
              <a:buFont typeface="Wingdings 2" panose="05020102010507070707" pitchFamily="18" charset="2"/>
              <a:buNone/>
            </a:pPr>
            <a:r>
              <a:rPr lang="en-GB" altLang="en-US" sz="2400" smtClean="0"/>
              <a:t>+ MKO + teacher oral feedback (individual/ group/ class) </a:t>
            </a:r>
          </a:p>
          <a:p>
            <a:pPr marL="0" indent="0" eaLnBrk="1" hangingPunct="1">
              <a:buFont typeface="Wingdings 2" panose="05020102010507070707" pitchFamily="18" charset="2"/>
              <a:buNone/>
            </a:pPr>
            <a:r>
              <a:rPr lang="en-GB" altLang="en-US" sz="2400" smtClean="0"/>
              <a:t>+ traffic light judgements……</a:t>
            </a:r>
          </a:p>
        </p:txBody>
      </p:sp>
    </p:spTree>
    <p:extLst>
      <p:ext uri="{BB962C8B-B14F-4D97-AF65-F5344CB8AC3E}">
        <p14:creationId xmlns:p14="http://schemas.microsoft.com/office/powerpoint/2010/main" val="119340537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5DE73ABC-AF4D-4255-92BB-4DAF751A810F}"/>
              </a:ext>
            </a:extLst>
          </p:cNvPr>
          <p:cNvSpPr>
            <a:spLocks noGrp="1"/>
          </p:cNvSpPr>
          <p:nvPr>
            <p:ph type="title"/>
          </p:nvPr>
        </p:nvSpPr>
        <p:spPr>
          <a:xfrm>
            <a:off x="457200" y="274638"/>
            <a:ext cx="8229600" cy="417512"/>
          </a:xfrm>
        </p:spPr>
        <p:txBody>
          <a:bodyPr/>
          <a:lstStyle/>
          <a:p>
            <a:r>
              <a:rPr lang="en-GB" altLang="en-US" sz="3600">
                <a:solidFill>
                  <a:srgbClr val="7030A0"/>
                </a:solidFill>
                <a:ea typeface="ＭＳ Ｐゴシック" panose="020B0600070205080204" pitchFamily="34" charset="-128"/>
              </a:rPr>
              <a:t>Aims of the Session</a:t>
            </a:r>
          </a:p>
        </p:txBody>
      </p:sp>
      <p:graphicFrame>
        <p:nvGraphicFramePr>
          <p:cNvPr id="4" name="Content Placeholder 5">
            <a:extLst>
              <a:ext uri="{FF2B5EF4-FFF2-40B4-BE49-F238E27FC236}">
                <a16:creationId xmlns:a16="http://schemas.microsoft.com/office/drawing/2014/main" id="{C932935E-CA43-4080-BA1E-C24305C1C9BC}"/>
              </a:ext>
            </a:extLst>
          </p:cNvPr>
          <p:cNvGraphicFramePr>
            <a:graphicFrameLocks/>
          </p:cNvGraphicFramePr>
          <p:nvPr/>
        </p:nvGraphicFramePr>
        <p:xfrm>
          <a:off x="250825" y="836613"/>
          <a:ext cx="8066088" cy="4608513"/>
        </p:xfrm>
        <a:graphic>
          <a:graphicData uri="http://schemas.openxmlformats.org/drawingml/2006/table">
            <a:tbl>
              <a:tblPr firstRow="1" bandRow="1">
                <a:tableStyleId>{69012ECD-51FC-41F1-AA8D-1B2483CD663E}</a:tableStyleId>
              </a:tblPr>
              <a:tblGrid>
                <a:gridCol w="433602">
                  <a:extLst>
                    <a:ext uri="{9D8B030D-6E8A-4147-A177-3AD203B41FA5}">
                      <a16:colId xmlns:a16="http://schemas.microsoft.com/office/drawing/2014/main" val="20000"/>
                    </a:ext>
                  </a:extLst>
                </a:gridCol>
                <a:gridCol w="6500599">
                  <a:extLst>
                    <a:ext uri="{9D8B030D-6E8A-4147-A177-3AD203B41FA5}">
                      <a16:colId xmlns:a16="http://schemas.microsoft.com/office/drawing/2014/main" val="20001"/>
                    </a:ext>
                  </a:extLst>
                </a:gridCol>
                <a:gridCol w="1131887">
                  <a:extLst>
                    <a:ext uri="{9D8B030D-6E8A-4147-A177-3AD203B41FA5}">
                      <a16:colId xmlns:a16="http://schemas.microsoft.com/office/drawing/2014/main" val="20002"/>
                    </a:ext>
                  </a:extLst>
                </a:gridCol>
              </a:tblGrid>
              <a:tr h="350077">
                <a:tc>
                  <a:txBody>
                    <a:bodyPr/>
                    <a:lstStyle/>
                    <a:p>
                      <a:endParaRPr lang="en-GB" sz="1000" dirty="0">
                        <a:latin typeface="+mn-lt"/>
                      </a:endParaRPr>
                    </a:p>
                  </a:txBody>
                  <a:tcPr marL="91454" marR="91454" marT="43453" marB="43453"/>
                </a:tc>
                <a:tc>
                  <a:txBody>
                    <a:bodyPr/>
                    <a:lstStyle/>
                    <a:p>
                      <a:pPr algn="ctr"/>
                      <a:r>
                        <a:rPr lang="en-GB" sz="1000" dirty="0">
                          <a:latin typeface="+mn-lt"/>
                        </a:rPr>
                        <a:t>Aim</a:t>
                      </a:r>
                    </a:p>
                  </a:txBody>
                  <a:tcPr marL="91454" marR="91454" marT="43453" marB="43453"/>
                </a:tc>
                <a:tc>
                  <a:txBody>
                    <a:bodyPr/>
                    <a:lstStyle/>
                    <a:p>
                      <a:pPr algn="ctr"/>
                      <a:r>
                        <a:rPr lang="en-GB" sz="1000" dirty="0">
                          <a:latin typeface="+mn-lt"/>
                        </a:rPr>
                        <a:t>Link to</a:t>
                      </a:r>
                      <a:r>
                        <a:rPr lang="en-GB" sz="1000" baseline="0" dirty="0">
                          <a:latin typeface="+mn-lt"/>
                        </a:rPr>
                        <a:t> QTS</a:t>
                      </a:r>
                      <a:endParaRPr lang="en-GB" sz="1000" dirty="0">
                        <a:latin typeface="+mn-lt"/>
                      </a:endParaRPr>
                    </a:p>
                  </a:txBody>
                  <a:tcPr marL="91454" marR="91454" marT="43453" marB="43453"/>
                </a:tc>
                <a:extLst>
                  <a:ext uri="{0D108BD9-81ED-4DB2-BD59-A6C34878D82A}">
                    <a16:rowId xmlns:a16="http://schemas.microsoft.com/office/drawing/2014/main" val="10000"/>
                  </a:ext>
                </a:extLst>
              </a:tr>
              <a:tr h="1390510">
                <a:tc>
                  <a:txBody>
                    <a:bodyPr/>
                    <a:lstStyle/>
                    <a:p>
                      <a:endParaRPr lang="en-GB" sz="1000" dirty="0">
                        <a:latin typeface="+mn-lt"/>
                      </a:endParaRPr>
                    </a:p>
                  </a:txBody>
                  <a:tcPr marL="91454" marR="91454" marT="43453" marB="43453"/>
                </a:tc>
                <a:tc>
                  <a:txBody>
                    <a:bodyPr/>
                    <a:lstStyle/>
                    <a:p>
                      <a:r>
                        <a:rPr lang="en-GB" sz="1700" kern="1200" dirty="0">
                          <a:solidFill>
                            <a:schemeClr val="tx1"/>
                          </a:solidFill>
                          <a:effectLst/>
                          <a:latin typeface="+mn-lt"/>
                          <a:ea typeface="+mn-ea"/>
                          <a:cs typeface="+mn-cs"/>
                        </a:rPr>
                        <a:t>They </a:t>
                      </a:r>
                      <a:r>
                        <a:rPr lang="en-GB" sz="1700" kern="1200" dirty="0">
                          <a:solidFill>
                            <a:srgbClr val="FF0000"/>
                          </a:solidFill>
                          <a:effectLst/>
                          <a:latin typeface="+mn-lt"/>
                          <a:ea typeface="+mn-ea"/>
                          <a:cs typeface="+mn-cs"/>
                        </a:rPr>
                        <a:t>teach</a:t>
                      </a:r>
                      <a:r>
                        <a:rPr lang="en-GB" sz="1700" kern="1200" dirty="0">
                          <a:solidFill>
                            <a:schemeClr val="tx1"/>
                          </a:solidFill>
                          <a:effectLst/>
                          <a:latin typeface="+mn-lt"/>
                          <a:ea typeface="+mn-ea"/>
                          <a:cs typeface="+mn-cs"/>
                        </a:rPr>
                        <a:t> clearly structured lessons or sequences of work which </a:t>
                      </a:r>
                      <a:r>
                        <a:rPr lang="en-GB" sz="1700" kern="1200" dirty="0">
                          <a:solidFill>
                            <a:srgbClr val="FF0000"/>
                          </a:solidFill>
                          <a:effectLst/>
                          <a:latin typeface="+mn-lt"/>
                          <a:ea typeface="+mn-ea"/>
                          <a:cs typeface="+mn-cs"/>
                        </a:rPr>
                        <a:t>interest</a:t>
                      </a:r>
                      <a:r>
                        <a:rPr lang="en-GB" sz="1700" kern="1200" dirty="0">
                          <a:solidFill>
                            <a:schemeClr val="tx1"/>
                          </a:solidFill>
                          <a:effectLst/>
                          <a:latin typeface="+mn-lt"/>
                          <a:ea typeface="+mn-ea"/>
                          <a:cs typeface="+mn-cs"/>
                        </a:rPr>
                        <a:t> and </a:t>
                      </a:r>
                      <a:r>
                        <a:rPr lang="en-GB" sz="1700" kern="1200" dirty="0">
                          <a:solidFill>
                            <a:srgbClr val="FF0000"/>
                          </a:solidFill>
                          <a:effectLst/>
                          <a:latin typeface="+mn-lt"/>
                          <a:ea typeface="+mn-ea"/>
                          <a:cs typeface="+mn-cs"/>
                        </a:rPr>
                        <a:t>motivate</a:t>
                      </a:r>
                      <a:r>
                        <a:rPr lang="en-GB" sz="1700" kern="1200" dirty="0">
                          <a:solidFill>
                            <a:schemeClr val="tx1"/>
                          </a:solidFill>
                          <a:effectLst/>
                          <a:latin typeface="+mn-lt"/>
                          <a:ea typeface="+mn-ea"/>
                          <a:cs typeface="+mn-cs"/>
                        </a:rPr>
                        <a:t> learners;</a:t>
                      </a:r>
                      <a:r>
                        <a:rPr lang="en-GB" sz="1700" kern="1200" baseline="0" dirty="0">
                          <a:solidFill>
                            <a:schemeClr val="tx1"/>
                          </a:solidFill>
                          <a:effectLst/>
                          <a:latin typeface="+mn-lt"/>
                          <a:ea typeface="+mn-ea"/>
                          <a:cs typeface="+mn-cs"/>
                        </a:rPr>
                        <a:t> </a:t>
                      </a:r>
                      <a:r>
                        <a:rPr lang="en-GB" sz="1700" kern="1200" dirty="0">
                          <a:solidFill>
                            <a:srgbClr val="FF0000"/>
                          </a:solidFill>
                          <a:effectLst/>
                          <a:latin typeface="+mn-lt"/>
                          <a:ea typeface="+mn-ea"/>
                          <a:cs typeface="+mn-cs"/>
                        </a:rPr>
                        <a:t>employ interactive teaching methods </a:t>
                      </a:r>
                      <a:r>
                        <a:rPr lang="en-GB" sz="1700" kern="1200" dirty="0">
                          <a:solidFill>
                            <a:schemeClr val="tx1"/>
                          </a:solidFill>
                          <a:effectLst/>
                          <a:latin typeface="+mn-lt"/>
                          <a:ea typeface="+mn-ea"/>
                          <a:cs typeface="+mn-cs"/>
                        </a:rPr>
                        <a:t>and </a:t>
                      </a:r>
                      <a:r>
                        <a:rPr lang="en-GB" sz="1700" kern="1200" dirty="0">
                          <a:solidFill>
                            <a:srgbClr val="FF0000"/>
                          </a:solidFill>
                          <a:effectLst/>
                          <a:latin typeface="+mn-lt"/>
                          <a:ea typeface="+mn-ea"/>
                          <a:cs typeface="+mn-cs"/>
                        </a:rPr>
                        <a:t>collaborative group work</a:t>
                      </a:r>
                      <a:r>
                        <a:rPr lang="en-GB" sz="1700" kern="1200" dirty="0">
                          <a:solidFill>
                            <a:schemeClr val="tx1"/>
                          </a:solidFill>
                          <a:effectLst/>
                          <a:latin typeface="+mn-lt"/>
                          <a:ea typeface="+mn-ea"/>
                          <a:cs typeface="+mn-cs"/>
                        </a:rPr>
                        <a:t>; and</a:t>
                      </a:r>
                      <a:r>
                        <a:rPr lang="en-GB" sz="1700" kern="1200" baseline="0" dirty="0">
                          <a:solidFill>
                            <a:schemeClr val="tx1"/>
                          </a:solidFill>
                          <a:effectLst/>
                          <a:latin typeface="+mn-lt"/>
                          <a:ea typeface="+mn-ea"/>
                          <a:cs typeface="+mn-cs"/>
                        </a:rPr>
                        <a:t> </a:t>
                      </a:r>
                      <a:r>
                        <a:rPr lang="en-GB" sz="1700" kern="1200" dirty="0">
                          <a:solidFill>
                            <a:schemeClr val="tx1"/>
                          </a:solidFill>
                          <a:effectLst/>
                          <a:latin typeface="+mn-lt"/>
                          <a:ea typeface="+mn-ea"/>
                          <a:cs typeface="+mn-cs"/>
                        </a:rPr>
                        <a:t>promote active and independent learning that enables learners to think for themselves, and to plan and manage their own learning.</a:t>
                      </a:r>
                    </a:p>
                  </a:txBody>
                  <a:tcPr marL="91454" marR="91454" marT="43453" marB="43453"/>
                </a:tc>
                <a:tc>
                  <a:txBody>
                    <a:bodyPr/>
                    <a:lstStyle/>
                    <a:p>
                      <a:pPr algn="ctr"/>
                      <a:r>
                        <a:rPr lang="en-GB" sz="1500" b="1" dirty="0">
                          <a:latin typeface="+mn-lt"/>
                        </a:rPr>
                        <a:t>S3.3.3</a:t>
                      </a:r>
                    </a:p>
                  </a:txBody>
                  <a:tcPr marL="91454" marR="91454" marT="43453" marB="43453"/>
                </a:tc>
                <a:extLst>
                  <a:ext uri="{0D108BD9-81ED-4DB2-BD59-A6C34878D82A}">
                    <a16:rowId xmlns:a16="http://schemas.microsoft.com/office/drawing/2014/main" val="10001"/>
                  </a:ext>
                </a:extLst>
              </a:tr>
              <a:tr h="608348">
                <a:tc>
                  <a:txBody>
                    <a:bodyPr/>
                    <a:lstStyle/>
                    <a:p>
                      <a:endParaRPr lang="en-GB" sz="1000" dirty="0">
                        <a:latin typeface="+mn-lt"/>
                      </a:endParaRPr>
                    </a:p>
                  </a:txBody>
                  <a:tcPr marL="91454" marR="91454" marT="43453" marB="43453"/>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mn-lt"/>
                          <a:ea typeface="+mn-ea"/>
                          <a:cs typeface="+mn-cs"/>
                        </a:rPr>
                        <a:t>They have a </a:t>
                      </a:r>
                      <a:r>
                        <a:rPr lang="en-GB" sz="1700" kern="1200" dirty="0">
                          <a:solidFill>
                            <a:srgbClr val="FF0000"/>
                          </a:solidFill>
                          <a:effectLst/>
                          <a:latin typeface="+mn-lt"/>
                          <a:ea typeface="+mn-ea"/>
                          <a:cs typeface="+mn-cs"/>
                        </a:rPr>
                        <a:t>secure knowledge and understanding </a:t>
                      </a:r>
                      <a:r>
                        <a:rPr lang="en-GB" sz="1700" kern="1200" dirty="0">
                          <a:solidFill>
                            <a:schemeClr val="tx1"/>
                          </a:solidFill>
                          <a:effectLst/>
                          <a:latin typeface="+mn-lt"/>
                          <a:ea typeface="+mn-ea"/>
                          <a:cs typeface="+mn-cs"/>
                        </a:rPr>
                        <a:t>of the subject(s)</a:t>
                      </a:r>
                      <a:r>
                        <a:rPr lang="en-GB" sz="1700" b="1" kern="1200" dirty="0">
                          <a:solidFill>
                            <a:schemeClr val="tx1"/>
                          </a:solidFill>
                          <a:effectLst/>
                          <a:latin typeface="+mn-lt"/>
                          <a:ea typeface="+mn-ea"/>
                          <a:cs typeface="+mn-cs"/>
                        </a:rPr>
                        <a:t> </a:t>
                      </a:r>
                      <a:r>
                        <a:rPr lang="en-GB" sz="1700" kern="1200" dirty="0">
                          <a:solidFill>
                            <a:schemeClr val="tx1"/>
                          </a:solidFill>
                          <a:effectLst/>
                          <a:latin typeface="+mn-lt"/>
                          <a:ea typeface="+mn-ea"/>
                          <a:cs typeface="+mn-cs"/>
                        </a:rPr>
                        <a:t>they are trained to teach</a:t>
                      </a:r>
                      <a:r>
                        <a:rPr lang="en-GB" sz="1500" kern="1200" dirty="0">
                          <a:solidFill>
                            <a:schemeClr val="tx1"/>
                          </a:solidFill>
                          <a:effectLst/>
                          <a:latin typeface="+mn-lt"/>
                          <a:ea typeface="+mn-ea"/>
                          <a:cs typeface="+mn-cs"/>
                        </a:rPr>
                        <a:t>.</a:t>
                      </a:r>
                      <a:r>
                        <a:rPr lang="en-GB" sz="1700" kern="1200" dirty="0">
                          <a:solidFill>
                            <a:schemeClr val="tx1"/>
                          </a:solidFill>
                          <a:effectLst/>
                          <a:latin typeface="+mn-lt"/>
                          <a:ea typeface="+mn-ea"/>
                          <a:cs typeface="+mn-cs"/>
                        </a:rPr>
                        <a:t>	</a:t>
                      </a:r>
                      <a:endParaRPr lang="en-GB" sz="1500" kern="1200" dirty="0">
                        <a:solidFill>
                          <a:schemeClr val="tx1"/>
                        </a:solidFill>
                        <a:effectLst/>
                        <a:latin typeface="+mn-lt"/>
                        <a:ea typeface="+mn-ea"/>
                        <a:cs typeface="+mn-cs"/>
                      </a:endParaRPr>
                    </a:p>
                  </a:txBody>
                  <a:tcPr marL="91454" marR="91454" marT="43453" marB="43453"/>
                </a:tc>
                <a:tc>
                  <a:txBody>
                    <a:bodyPr/>
                    <a:lstStyle/>
                    <a:p>
                      <a:pPr algn="ctr"/>
                      <a:r>
                        <a:rPr lang="en-GB" sz="1500" b="1" kern="1200" dirty="0">
                          <a:solidFill>
                            <a:schemeClr val="tx1"/>
                          </a:solidFill>
                          <a:effectLst/>
                          <a:latin typeface="+mn-lt"/>
                          <a:ea typeface="+mn-ea"/>
                          <a:cs typeface="+mn-cs"/>
                        </a:rPr>
                        <a:t>S2.1</a:t>
                      </a:r>
                      <a:endParaRPr lang="en-GB" sz="1500" dirty="0">
                        <a:latin typeface="+mn-lt"/>
                      </a:endParaRPr>
                    </a:p>
                  </a:txBody>
                  <a:tcPr marL="91454" marR="91454" marT="43453" marB="43453"/>
                </a:tc>
                <a:extLst>
                  <a:ext uri="{0D108BD9-81ED-4DB2-BD59-A6C34878D82A}">
                    <a16:rowId xmlns:a16="http://schemas.microsoft.com/office/drawing/2014/main" val="10002"/>
                  </a:ext>
                </a:extLst>
              </a:tr>
              <a:tr h="869068">
                <a:tc>
                  <a:txBody>
                    <a:bodyPr/>
                    <a:lstStyle/>
                    <a:p>
                      <a:endParaRPr lang="en-GB" sz="1000" dirty="0">
                        <a:latin typeface="+mn-lt"/>
                      </a:endParaRPr>
                    </a:p>
                  </a:txBody>
                  <a:tcPr marL="91454" marR="91454" marT="43453" marB="43453"/>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mn-lt"/>
                          <a:ea typeface="+mn-ea"/>
                          <a:cs typeface="+mn-cs"/>
                        </a:rPr>
                        <a:t>They can teach the </a:t>
                      </a:r>
                      <a:r>
                        <a:rPr lang="en-GB" sz="1700" kern="1200" dirty="0">
                          <a:solidFill>
                            <a:srgbClr val="FF0000"/>
                          </a:solidFill>
                          <a:effectLst/>
                          <a:latin typeface="+mn-lt"/>
                          <a:ea typeface="+mn-ea"/>
                          <a:cs typeface="+mn-cs"/>
                        </a:rPr>
                        <a:t>required or expected skills, knowledge, and understanding </a:t>
                      </a:r>
                      <a:r>
                        <a:rPr lang="en-GB" sz="1700" kern="1200" dirty="0">
                          <a:solidFill>
                            <a:schemeClr val="tx1"/>
                          </a:solidFill>
                          <a:effectLst/>
                          <a:latin typeface="+mn-lt"/>
                          <a:ea typeface="+mn-ea"/>
                          <a:cs typeface="+mn-cs"/>
                        </a:rPr>
                        <a:t>relevant to the curriculum for learners in the age range for which they are trained.</a:t>
                      </a:r>
                      <a:endParaRPr lang="en-GB" sz="1500" kern="1200" dirty="0">
                        <a:solidFill>
                          <a:srgbClr val="FF0000"/>
                        </a:solidFill>
                        <a:effectLst/>
                        <a:latin typeface="+mn-lt"/>
                        <a:ea typeface="+mn-ea"/>
                        <a:cs typeface="+mn-cs"/>
                      </a:endParaRPr>
                    </a:p>
                  </a:txBody>
                  <a:tcPr marL="91454" marR="91454" marT="43453" marB="43453"/>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500" b="1" kern="1200" dirty="0">
                          <a:solidFill>
                            <a:schemeClr val="tx1"/>
                          </a:solidFill>
                          <a:effectLst/>
                          <a:latin typeface="+mn-lt"/>
                          <a:ea typeface="+mn-ea"/>
                          <a:cs typeface="+mn-cs"/>
                        </a:rPr>
                        <a:t> S3.2.2 </a:t>
                      </a:r>
                      <a:endParaRPr lang="en-GB" sz="1500" dirty="0">
                        <a:latin typeface="+mn-lt"/>
                      </a:endParaRPr>
                    </a:p>
                  </a:txBody>
                  <a:tcPr marL="91454" marR="91454" marT="43453" marB="43453"/>
                </a:tc>
                <a:extLst>
                  <a:ext uri="{0D108BD9-81ED-4DB2-BD59-A6C34878D82A}">
                    <a16:rowId xmlns:a16="http://schemas.microsoft.com/office/drawing/2014/main" val="10003"/>
                  </a:ext>
                </a:extLst>
              </a:tr>
              <a:tr h="1390510">
                <a:tc>
                  <a:txBody>
                    <a:bodyPr/>
                    <a:lstStyle/>
                    <a:p>
                      <a:endParaRPr lang="en-GB" sz="1000" dirty="0">
                        <a:latin typeface="+mn-lt"/>
                      </a:endParaRPr>
                    </a:p>
                  </a:txBody>
                  <a:tcPr marL="91454" marR="91454" marT="43453" marB="43453"/>
                </a:tc>
                <a:tc>
                  <a:txBody>
                    <a:bodyPr/>
                    <a:lstStyle/>
                    <a:p>
                      <a:r>
                        <a:rPr lang="en-GB" sz="1700" kern="1200" dirty="0">
                          <a:solidFill>
                            <a:schemeClr val="tx1"/>
                          </a:solidFill>
                          <a:effectLst/>
                          <a:latin typeface="+mn-lt"/>
                          <a:ea typeface="+mn-ea"/>
                          <a:cs typeface="+mn-cs"/>
                        </a:rPr>
                        <a:t>They are able to </a:t>
                      </a:r>
                      <a:r>
                        <a:rPr lang="en-GB" sz="1700" kern="1200" dirty="0">
                          <a:solidFill>
                            <a:srgbClr val="FF0000"/>
                          </a:solidFill>
                          <a:effectLst/>
                          <a:latin typeface="+mn-lt"/>
                          <a:ea typeface="+mn-ea"/>
                          <a:cs typeface="+mn-cs"/>
                        </a:rPr>
                        <a:t>support those learning English or Welsh </a:t>
                      </a:r>
                      <a:r>
                        <a:rPr lang="en-GB" sz="1700" kern="1200" dirty="0">
                          <a:solidFill>
                            <a:schemeClr val="tx1"/>
                          </a:solidFill>
                          <a:effectLst/>
                          <a:latin typeface="+mn-lt"/>
                          <a:ea typeface="+mn-ea"/>
                          <a:cs typeface="+mn-cs"/>
                        </a:rPr>
                        <a:t>where this is the language in which they are being taught and is different from the language or form of language of their home, with the help of an experienced teacher where appropriate.</a:t>
                      </a:r>
                    </a:p>
                  </a:txBody>
                  <a:tcPr marL="91454" marR="91454" marT="43453" marB="43453"/>
                </a:tc>
                <a:tc>
                  <a:txBody>
                    <a:bodyPr/>
                    <a:lstStyle/>
                    <a:p>
                      <a:pPr algn="ctr"/>
                      <a:r>
                        <a:rPr lang="en-GB" sz="1500" b="1" kern="1200" dirty="0">
                          <a:solidFill>
                            <a:schemeClr val="tx1"/>
                          </a:solidFill>
                          <a:effectLst/>
                          <a:latin typeface="+mn-lt"/>
                          <a:ea typeface="+mn-ea"/>
                          <a:cs typeface="+mn-cs"/>
                        </a:rPr>
                        <a:t>S3.3.5</a:t>
                      </a:r>
                      <a:endParaRPr lang="en-GB" sz="1500" dirty="0">
                        <a:latin typeface="+mn-lt"/>
                      </a:endParaRPr>
                    </a:p>
                  </a:txBody>
                  <a:tcPr marL="91454" marR="91454" marT="43453" marB="43453"/>
                </a:tc>
                <a:extLst>
                  <a:ext uri="{0D108BD9-81ED-4DB2-BD59-A6C34878D82A}">
                    <a16:rowId xmlns:a16="http://schemas.microsoft.com/office/drawing/2014/main" val="10004"/>
                  </a:ext>
                </a:extLst>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2777" y="3107317"/>
            <a:ext cx="2257188" cy="2473564"/>
          </a:xfrm>
          <a:prstGeom prst="rect">
            <a:avLst/>
          </a:prstGeom>
          <a:ln>
            <a:solidFill>
              <a:srgbClr val="7093D2"/>
            </a:solidFill>
          </a:ln>
        </p:spPr>
      </p:pic>
      <p:sp>
        <p:nvSpPr>
          <p:cNvPr id="2" name="Title 1"/>
          <p:cNvSpPr>
            <a:spLocks noGrp="1"/>
          </p:cNvSpPr>
          <p:nvPr>
            <p:ph type="title"/>
          </p:nvPr>
        </p:nvSpPr>
        <p:spPr>
          <a:xfrm>
            <a:off x="1479652" y="188640"/>
            <a:ext cx="4184878" cy="1143000"/>
          </a:xfrm>
          <a:noFill/>
          <a:ln>
            <a:solidFill>
              <a:srgbClr val="7093D2"/>
            </a:solidFill>
          </a:ln>
        </p:spPr>
        <p:txBody>
          <a:bodyPr/>
          <a:lstStyle/>
          <a:p>
            <a:r>
              <a:rPr lang="en-GB" dirty="0"/>
              <a:t>Warming up for writing</a:t>
            </a:r>
          </a:p>
        </p:txBody>
      </p:sp>
      <p:sp>
        <p:nvSpPr>
          <p:cNvPr id="4" name="TextBox 3"/>
          <p:cNvSpPr txBox="1"/>
          <p:nvPr/>
        </p:nvSpPr>
        <p:spPr>
          <a:xfrm>
            <a:off x="1601670" y="1484786"/>
            <a:ext cx="5832648" cy="923330"/>
          </a:xfrm>
          <a:prstGeom prst="rect">
            <a:avLst/>
          </a:prstGeom>
          <a:noFill/>
        </p:spPr>
        <p:txBody>
          <a:bodyPr wrap="square" rtlCol="0">
            <a:spAutoFit/>
          </a:bodyPr>
          <a:lstStyle/>
          <a:p>
            <a:r>
              <a:rPr lang="en-GB" dirty="0"/>
              <a:t>Warming up the word games work on the same principle as the practise that musicians or sports people put in daily in order to play at their peak</a:t>
            </a:r>
          </a:p>
        </p:txBody>
      </p:sp>
      <p:sp>
        <p:nvSpPr>
          <p:cNvPr id="5" name="TextBox 4"/>
          <p:cNvSpPr txBox="1"/>
          <p:nvPr/>
        </p:nvSpPr>
        <p:spPr>
          <a:xfrm>
            <a:off x="5777272" y="2599488"/>
            <a:ext cx="3072359" cy="1200329"/>
          </a:xfrm>
          <a:prstGeom prst="rect">
            <a:avLst/>
          </a:prstGeom>
          <a:noFill/>
        </p:spPr>
        <p:txBody>
          <a:bodyPr wrap="square" rtlCol="0">
            <a:spAutoFit/>
          </a:bodyPr>
          <a:lstStyle/>
          <a:p>
            <a:pPr lvl="0"/>
            <a:r>
              <a:rPr lang="en-GB" sz="1200" b="1" dirty="0"/>
              <a:t>developing vocabulary</a:t>
            </a:r>
            <a:r>
              <a:rPr lang="en-GB" sz="1200" dirty="0"/>
              <a:t> – usually tapping into dormant vocabulary.  We use only a small proportion of the words that we know daily.  In order to tap into the words that children know but don’t use we need games that help them to do this.</a:t>
            </a:r>
          </a:p>
        </p:txBody>
      </p:sp>
      <p:sp>
        <p:nvSpPr>
          <p:cNvPr id="6" name="TextBox 5"/>
          <p:cNvSpPr txBox="1"/>
          <p:nvPr/>
        </p:nvSpPr>
        <p:spPr>
          <a:xfrm>
            <a:off x="5777272" y="5073051"/>
            <a:ext cx="2646294" cy="1569660"/>
          </a:xfrm>
          <a:prstGeom prst="rect">
            <a:avLst/>
          </a:prstGeom>
          <a:noFill/>
        </p:spPr>
        <p:txBody>
          <a:bodyPr wrap="square" rtlCol="0">
            <a:spAutoFit/>
          </a:bodyPr>
          <a:lstStyle/>
          <a:p>
            <a:pPr lvl="0"/>
            <a:r>
              <a:rPr lang="en-GB" sz="1200" b="1" dirty="0"/>
              <a:t>usual words in unusual combinations.</a:t>
            </a:r>
            <a:r>
              <a:rPr lang="en-GB" sz="1200" dirty="0"/>
              <a:t>  Great writing is not about the most unusual, biggest words being used but putting usual words together in unusual combinations.  These games help children to combine words in different ways.</a:t>
            </a:r>
          </a:p>
        </p:txBody>
      </p:sp>
      <p:sp>
        <p:nvSpPr>
          <p:cNvPr id="7" name="TextBox 6"/>
          <p:cNvSpPr txBox="1"/>
          <p:nvPr/>
        </p:nvSpPr>
        <p:spPr>
          <a:xfrm>
            <a:off x="623213" y="2585614"/>
            <a:ext cx="2322258" cy="1754326"/>
          </a:xfrm>
          <a:prstGeom prst="rect">
            <a:avLst/>
          </a:prstGeom>
          <a:noFill/>
        </p:spPr>
        <p:txBody>
          <a:bodyPr wrap="square" rtlCol="0">
            <a:spAutoFit/>
          </a:bodyPr>
          <a:lstStyle/>
          <a:p>
            <a:pPr lvl="0" algn="r"/>
            <a:r>
              <a:rPr lang="en-GB" sz="1200" b="1" dirty="0"/>
              <a:t>expanding an idea.</a:t>
            </a:r>
            <a:r>
              <a:rPr lang="en-GB" sz="1200" dirty="0"/>
              <a:t>  This is one of the key skills of a writer.  To take the seed of an idea and to expand it.  So often children find this challenging and write what is basically a list of events with a few details added in.  These games help children to build upon an idea.</a:t>
            </a:r>
          </a:p>
        </p:txBody>
      </p:sp>
      <p:sp>
        <p:nvSpPr>
          <p:cNvPr id="8" name="TextBox 7"/>
          <p:cNvSpPr txBox="1"/>
          <p:nvPr/>
        </p:nvSpPr>
        <p:spPr>
          <a:xfrm>
            <a:off x="353183" y="4726885"/>
            <a:ext cx="2592288" cy="2308324"/>
          </a:xfrm>
          <a:prstGeom prst="rect">
            <a:avLst/>
          </a:prstGeom>
          <a:noFill/>
        </p:spPr>
        <p:txBody>
          <a:bodyPr wrap="square" rtlCol="0">
            <a:spAutoFit/>
          </a:bodyPr>
          <a:lstStyle/>
          <a:p>
            <a:pPr lvl="0" algn="r"/>
            <a:r>
              <a:rPr lang="en-GB" sz="1200" b="1" dirty="0"/>
              <a:t>developing imagination and imaging.</a:t>
            </a:r>
            <a:r>
              <a:rPr lang="en-GB" sz="1200" dirty="0"/>
              <a:t>  It is frequently said that if children haven’t had any experience of something that they can’t write about it.  Although children do need first-hand experiences, they also need to learn how to imagine how something might be drawing on what they do know.  It also helps if they can see images in their head and describe these.</a:t>
            </a:r>
          </a:p>
        </p:txBody>
      </p:sp>
      <p:sp>
        <p:nvSpPr>
          <p:cNvPr id="11" name="TextBox 10">
            <a:hlinkClick r:id="rId4" action="ppaction://hlinkfile"/>
          </p:cNvPr>
          <p:cNvSpPr txBox="1"/>
          <p:nvPr/>
        </p:nvSpPr>
        <p:spPr>
          <a:xfrm>
            <a:off x="4680013" y="5013176"/>
            <a:ext cx="1534481" cy="369332"/>
          </a:xfrm>
          <a:prstGeom prst="rect">
            <a:avLst/>
          </a:prstGeom>
          <a:noFill/>
        </p:spPr>
        <p:txBody>
          <a:bodyPr wrap="square" rtlCol="0">
            <a:spAutoFit/>
          </a:bodyPr>
          <a:lstStyle/>
          <a:p>
            <a:endParaRPr lang="en-GB" dirty="0"/>
          </a:p>
        </p:txBody>
      </p:sp>
      <p:pic>
        <p:nvPicPr>
          <p:cNvPr id="12" name="Picture 11">
            <a:extLst>
              <a:ext uri="{FF2B5EF4-FFF2-40B4-BE49-F238E27FC236}">
                <a16:creationId xmlns:a16="http://schemas.microsoft.com/office/drawing/2014/main" id="{B2920E67-567C-4FB5-B489-1AD799B219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spTree>
    <p:extLst>
      <p:ext uri="{BB962C8B-B14F-4D97-AF65-F5344CB8AC3E}">
        <p14:creationId xmlns:p14="http://schemas.microsoft.com/office/powerpoint/2010/main" val="227823963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F295AA38-3B8C-4DD0-926F-255361C12EDD}"/>
              </a:ext>
            </a:extLst>
          </p:cNvPr>
          <p:cNvSpPr>
            <a:spLocks noGrp="1"/>
          </p:cNvSpPr>
          <p:nvPr>
            <p:ph type="title"/>
          </p:nvPr>
        </p:nvSpPr>
        <p:spPr/>
        <p:txBody>
          <a:bodyPr/>
          <a:lstStyle/>
          <a:p>
            <a:r>
              <a:rPr lang="en-GB" altLang="en-US" dirty="0">
                <a:ea typeface="ＭＳ Ｐゴシック" panose="020B0600070205080204" pitchFamily="34" charset="-128"/>
              </a:rPr>
              <a:t>By the end of this </a:t>
            </a:r>
            <a:r>
              <a:rPr lang="en-GB" altLang="en-US" dirty="0" smtClean="0">
                <a:ea typeface="ＭＳ Ｐゴシック" panose="020B0600070205080204" pitchFamily="34" charset="-128"/>
              </a:rPr>
              <a:t>session you should</a:t>
            </a:r>
            <a:r>
              <a:rPr lang="mr-IN" altLang="en-US" dirty="0" smtClean="0">
                <a:ea typeface="ＭＳ Ｐゴシック" panose="020B0600070205080204" pitchFamily="34" charset="-128"/>
              </a:rPr>
              <a:t>…</a:t>
            </a:r>
            <a:r>
              <a:rPr lang="en-US" altLang="en-US" dirty="0">
                <a:ea typeface="ＭＳ Ｐゴシック" panose="020B0600070205080204" pitchFamily="34" charset="-128"/>
              </a:rPr>
              <a:t>.</a:t>
            </a:r>
            <a:endParaRPr lang="en-GB" altLang="en-US" dirty="0">
              <a:ea typeface="ＭＳ Ｐゴシック" panose="020B0600070205080204" pitchFamily="34" charset="-128"/>
            </a:endParaRPr>
          </a:p>
        </p:txBody>
      </p:sp>
      <p:sp>
        <p:nvSpPr>
          <p:cNvPr id="17410" name="Slide Number Placeholder 4">
            <a:extLst>
              <a:ext uri="{FF2B5EF4-FFF2-40B4-BE49-F238E27FC236}">
                <a16:creationId xmlns:a16="http://schemas.microsoft.com/office/drawing/2014/main" id="{60774B56-9C17-4527-AE4E-FD6518C0831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B478331C-C993-41E2-A893-B8B2FC4FEC3F}" type="slidenum">
              <a:rPr lang="en-GB" altLang="en-US" sz="1200" smtClean="0">
                <a:solidFill>
                  <a:srgbClr val="898989"/>
                </a:solidFill>
                <a:latin typeface="Arial" panose="020B0604020202020204" pitchFamily="34" charset="0"/>
              </a:rPr>
              <a:pPr>
                <a:spcBef>
                  <a:spcPct val="0"/>
                </a:spcBef>
                <a:buFontTx/>
                <a:buNone/>
              </a:pPr>
              <a:t>34</a:t>
            </a:fld>
            <a:endParaRPr lang="en-GB" altLang="en-US" sz="1200">
              <a:solidFill>
                <a:srgbClr val="898989"/>
              </a:solidFill>
              <a:latin typeface="Arial" panose="020B0604020202020204" pitchFamily="34" charset="0"/>
            </a:endParaRPr>
          </a:p>
        </p:txBody>
      </p:sp>
      <p:sp>
        <p:nvSpPr>
          <p:cNvPr id="17411" name="Rectangle 1">
            <a:extLst>
              <a:ext uri="{FF2B5EF4-FFF2-40B4-BE49-F238E27FC236}">
                <a16:creationId xmlns:a16="http://schemas.microsoft.com/office/drawing/2014/main" id="{1A5C087F-1F06-46D7-9427-22F9A1122C8D}"/>
              </a:ext>
            </a:extLst>
          </p:cNvPr>
          <p:cNvSpPr>
            <a:spLocks noChangeArrowheads="1"/>
          </p:cNvSpPr>
          <p:nvPr/>
        </p:nvSpPr>
        <p:spPr bwMode="auto">
          <a:xfrm>
            <a:off x="684213" y="1417638"/>
            <a:ext cx="7488237" cy="4955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defTabSz="914400" eaLnBrk="1" hangingPunct="1"/>
            <a:r>
              <a:rPr lang="en-GB" altLang="en-US" sz="3200" dirty="0">
                <a:latin typeface="Myriad Pro" pitchFamily="1" charset="0"/>
              </a:rPr>
              <a:t>~ </a:t>
            </a:r>
            <a:r>
              <a:rPr lang="en-GB" altLang="en-US" sz="3200" dirty="0" smtClean="0">
                <a:latin typeface="Myriad Pro" pitchFamily="1" charset="0"/>
              </a:rPr>
              <a:t>try </a:t>
            </a:r>
            <a:r>
              <a:rPr lang="en-GB" altLang="en-US" sz="3200" dirty="0">
                <a:latin typeface="Myriad Pro" pitchFamily="1" charset="0"/>
              </a:rPr>
              <a:t>out some activities you can use to develop children’s writing skills.</a:t>
            </a:r>
          </a:p>
          <a:p>
            <a:pPr defTabSz="914400" eaLnBrk="1" hangingPunct="1"/>
            <a:endParaRPr lang="en-GB" altLang="en-US" sz="2800" dirty="0">
              <a:latin typeface="Myriad Pro" pitchFamily="1" charset="0"/>
            </a:endParaRPr>
          </a:p>
          <a:p>
            <a:pPr defTabSz="914400" eaLnBrk="1" hangingPunct="1"/>
            <a:r>
              <a:rPr lang="en-GB" altLang="en-US" sz="3200" dirty="0">
                <a:latin typeface="Myriad Pro" pitchFamily="1" charset="0"/>
              </a:rPr>
              <a:t>~ </a:t>
            </a:r>
            <a:r>
              <a:rPr lang="en-GB" altLang="en-US" sz="3200" dirty="0" smtClean="0">
                <a:latin typeface="Myriad Pro" pitchFamily="1" charset="0"/>
              </a:rPr>
              <a:t> </a:t>
            </a:r>
            <a:r>
              <a:rPr lang="en-GB" altLang="en-US" sz="3200" dirty="0">
                <a:latin typeface="Myriad Pro" pitchFamily="1" charset="0"/>
              </a:rPr>
              <a:t>develop an understanding of </a:t>
            </a:r>
            <a:r>
              <a:rPr lang="en-GB" altLang="en-US" sz="3200" dirty="0" smtClean="0">
                <a:latin typeface="Myriad Pro" pitchFamily="1" charset="0"/>
              </a:rPr>
              <a:t>some of the skills  </a:t>
            </a:r>
            <a:r>
              <a:rPr lang="en-GB" altLang="en-US" sz="3200" dirty="0">
                <a:latin typeface="Myriad Pro" pitchFamily="1" charset="0"/>
              </a:rPr>
              <a:t>that children need to develop</a:t>
            </a:r>
            <a:r>
              <a:rPr lang="en-GB" altLang="en-US" sz="3200" dirty="0" smtClean="0">
                <a:latin typeface="Myriad Pro" pitchFamily="1" charset="0"/>
              </a:rPr>
              <a:t>.</a:t>
            </a:r>
          </a:p>
          <a:p>
            <a:pPr defTabSz="914400" eaLnBrk="1" hangingPunct="1"/>
            <a:endParaRPr lang="en-GB" altLang="en-US" sz="2800" dirty="0">
              <a:latin typeface="Myriad Pro" pitchFamily="1" charset="0"/>
            </a:endParaRPr>
          </a:p>
          <a:p>
            <a:pPr defTabSz="914400" eaLnBrk="1" hangingPunct="1"/>
            <a:r>
              <a:rPr lang="en-GB" altLang="en-US" sz="3200" dirty="0">
                <a:latin typeface="Myriad Pro" pitchFamily="1" charset="0"/>
              </a:rPr>
              <a:t>~ </a:t>
            </a:r>
            <a:r>
              <a:rPr lang="en-GB" altLang="en-US" sz="3200" dirty="0" smtClean="0">
                <a:latin typeface="Myriad Pro" pitchFamily="1" charset="0"/>
              </a:rPr>
              <a:t> </a:t>
            </a:r>
            <a:r>
              <a:rPr lang="en-GB" altLang="en-US" sz="3200" dirty="0">
                <a:latin typeface="Myriad Pro" pitchFamily="1" charset="0"/>
              </a:rPr>
              <a:t>become familiar with </a:t>
            </a:r>
            <a:r>
              <a:rPr lang="en-GB" altLang="en-US" sz="3200" dirty="0" smtClean="0">
                <a:latin typeface="Myriad Pro" pitchFamily="1" charset="0"/>
              </a:rPr>
              <a:t>some </a:t>
            </a:r>
            <a:r>
              <a:rPr lang="en-GB" altLang="en-US" sz="3200" dirty="0" err="1" smtClean="0">
                <a:latin typeface="Myriad Pro" pitchFamily="1" charset="0"/>
              </a:rPr>
              <a:t>AfL</a:t>
            </a:r>
            <a:r>
              <a:rPr lang="en-GB" altLang="en-US" sz="3200" dirty="0" smtClean="0">
                <a:latin typeface="Myriad Pro" pitchFamily="1" charset="0"/>
              </a:rPr>
              <a:t> techniques you might choose to use in your planning.</a:t>
            </a:r>
            <a:endParaRPr lang="en-GB" altLang="en-US" sz="3200" dirty="0">
              <a:latin typeface="Comic Sans MS" panose="030F0702030302020204" pitchFamily="66" charset="0"/>
            </a:endParaRPr>
          </a:p>
          <a:p>
            <a:pPr defTabSz="914400" eaLnBrk="1" hangingPunct="1"/>
            <a:endParaRPr lang="en-GB" altLang="en-US" dirty="0">
              <a:latin typeface="Comic Sans MS" panose="030F0702030302020204" pitchFamily="66" charset="0"/>
            </a:endParaRPr>
          </a:p>
          <a:p>
            <a:pPr defTabSz="914400" eaLnBrk="1" hangingPunct="1"/>
            <a:endParaRPr lang="en-GB" altLang="en-US" dirty="0">
              <a:latin typeface="Comic Sans MS" panose="030F0702030302020204" pitchFamily="66"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9355912C-FC8B-4F20-A540-6EF3BCDA628A}"/>
              </a:ext>
            </a:extLst>
          </p:cNvPr>
          <p:cNvSpPr>
            <a:spLocks noGrp="1"/>
          </p:cNvSpPr>
          <p:nvPr>
            <p:ph type="title"/>
          </p:nvPr>
        </p:nvSpPr>
        <p:spPr/>
        <p:txBody>
          <a:bodyPr/>
          <a:lstStyle/>
          <a:p>
            <a:r>
              <a:rPr lang="en-GB" altLang="en-US">
                <a:ea typeface="ＭＳ Ｐゴシック" panose="020B0600070205080204" pitchFamily="34" charset="-128"/>
              </a:rPr>
              <a:t>A recap of writing at the Foundation Phase</a:t>
            </a:r>
          </a:p>
        </p:txBody>
      </p:sp>
      <p:pic>
        <p:nvPicPr>
          <p:cNvPr id="18434" name="Content Placeholder 3">
            <a:extLst>
              <a:ext uri="{FF2B5EF4-FFF2-40B4-BE49-F238E27FC236}">
                <a16:creationId xmlns:a16="http://schemas.microsoft.com/office/drawing/2014/main" id="{9F2DE182-A747-4913-A6B2-AFE0582A05BD}"/>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341563" y="1600200"/>
            <a:ext cx="4460875" cy="3916363"/>
          </a:xfrm>
        </p:spPr>
      </p:pic>
      <p:sp>
        <p:nvSpPr>
          <p:cNvPr id="18435" name="TextBox 1">
            <a:extLst>
              <a:ext uri="{FF2B5EF4-FFF2-40B4-BE49-F238E27FC236}">
                <a16:creationId xmlns:a16="http://schemas.microsoft.com/office/drawing/2014/main" id="{28FDE87F-6658-4B78-97CC-F7F5BEA7AAB5}"/>
              </a:ext>
            </a:extLst>
          </p:cNvPr>
          <p:cNvSpPr txBox="1">
            <a:spLocks noChangeArrowheads="1"/>
          </p:cNvSpPr>
          <p:nvPr/>
        </p:nvSpPr>
        <p:spPr bwMode="auto">
          <a:xfrm>
            <a:off x="6948488" y="4149725"/>
            <a:ext cx="17383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GB" altLang="en-US" sz="1800">
                <a:latin typeface="Arial" panose="020B0604020202020204" pitchFamily="34" charset="0"/>
                <a:hlinkClick r:id="rId4" action="ppaction://hlinkpres?slideindex=1&amp;slidetitle="/>
              </a:rPr>
              <a:t>Early Writing.ppt</a:t>
            </a:r>
            <a:endParaRPr lang="en-GB" altLang="en-US" sz="1800">
              <a:latin typeface="Arial" panose="020B0604020202020204" pitchFamily="34" charset="0"/>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47FFBC9E-5205-4851-B753-CFEB08EFFB8B}"/>
              </a:ext>
            </a:extLst>
          </p:cNvPr>
          <p:cNvSpPr>
            <a:spLocks noGrp="1"/>
          </p:cNvSpPr>
          <p:nvPr>
            <p:ph type="title"/>
          </p:nvPr>
        </p:nvSpPr>
        <p:spPr/>
        <p:txBody>
          <a:bodyPr/>
          <a:lstStyle/>
          <a:p>
            <a:r>
              <a:rPr lang="en-GB" altLang="en-US" dirty="0">
                <a:ea typeface="ＭＳ Ｐゴシック" panose="020B0600070205080204" pitchFamily="34" charset="-128"/>
              </a:rPr>
              <a:t>The </a:t>
            </a:r>
            <a:r>
              <a:rPr lang="en-GB" altLang="en-US" dirty="0" smtClean="0">
                <a:ea typeface="ＭＳ Ｐゴシック" panose="020B0600070205080204" pitchFamily="34" charset="-128"/>
              </a:rPr>
              <a:t>current curriculum</a:t>
            </a:r>
            <a:endParaRPr lang="en-GB" altLang="en-US" dirty="0">
              <a:ea typeface="ＭＳ Ｐゴシック" panose="020B0600070205080204" pitchFamily="34" charset="-128"/>
            </a:endParaRPr>
          </a:p>
        </p:txBody>
      </p:sp>
      <p:pic>
        <p:nvPicPr>
          <p:cNvPr id="53250" name="Content Placeholder 3">
            <a:extLst>
              <a:ext uri="{FF2B5EF4-FFF2-40B4-BE49-F238E27FC236}">
                <a16:creationId xmlns:a16="http://schemas.microsoft.com/office/drawing/2014/main" id="{187D11EB-CFCA-45D8-9E8E-DB8960BEA1C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51725" y="257175"/>
            <a:ext cx="1519238" cy="728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a:extLst>
              <a:ext uri="{FF2B5EF4-FFF2-40B4-BE49-F238E27FC236}">
                <a16:creationId xmlns:a16="http://schemas.microsoft.com/office/drawing/2014/main" id="{B5DCFEEF-F07C-4CB7-B31D-1668062ACBB7}"/>
              </a:ext>
            </a:extLst>
          </p:cNvPr>
          <p:cNvSpPr>
            <a:spLocks noChangeArrowheads="1"/>
          </p:cNvSpPr>
          <p:nvPr/>
        </p:nvSpPr>
        <p:spPr bwMode="auto">
          <a:xfrm>
            <a:off x="3941763" y="1598613"/>
            <a:ext cx="45720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400" b="1"/>
              <a:t> </a:t>
            </a:r>
            <a:r>
              <a:rPr lang="en-GB" altLang="en-US"/>
              <a:t>	</a:t>
            </a:r>
          </a:p>
        </p:txBody>
      </p:sp>
      <p:sp>
        <p:nvSpPr>
          <p:cNvPr id="11" name="Rectangle 10">
            <a:extLst>
              <a:ext uri="{FF2B5EF4-FFF2-40B4-BE49-F238E27FC236}">
                <a16:creationId xmlns:a16="http://schemas.microsoft.com/office/drawing/2014/main" id="{1F133101-1EA1-4355-BD1D-35397934C166}"/>
              </a:ext>
            </a:extLst>
          </p:cNvPr>
          <p:cNvSpPr>
            <a:spLocks noChangeArrowheads="1"/>
          </p:cNvSpPr>
          <p:nvPr/>
        </p:nvSpPr>
        <p:spPr bwMode="auto">
          <a:xfrm>
            <a:off x="4030663" y="2035175"/>
            <a:ext cx="4572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400" b="1" i="1"/>
              <a:t>Language, Literacy and Communication Skills Area of Learning </a:t>
            </a:r>
            <a:r>
              <a:rPr lang="en-GB" altLang="en-US" sz="2400" i="1"/>
              <a:t>	</a:t>
            </a:r>
          </a:p>
        </p:txBody>
      </p:sp>
      <p:sp>
        <p:nvSpPr>
          <p:cNvPr id="13" name="Rectangle 12">
            <a:extLst>
              <a:ext uri="{FF2B5EF4-FFF2-40B4-BE49-F238E27FC236}">
                <a16:creationId xmlns:a16="http://schemas.microsoft.com/office/drawing/2014/main" id="{E4C4E4B5-490B-4804-8ACD-0236F990FCED}"/>
              </a:ext>
            </a:extLst>
          </p:cNvPr>
          <p:cNvSpPr>
            <a:spLocks noChangeArrowheads="1"/>
          </p:cNvSpPr>
          <p:nvPr/>
        </p:nvSpPr>
        <p:spPr bwMode="auto">
          <a:xfrm>
            <a:off x="755650" y="4275138"/>
            <a:ext cx="457200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400" b="1" i="1"/>
              <a:t>Key Stage 2 English Programme of Study</a:t>
            </a:r>
            <a:r>
              <a:rPr lang="en-GB" altLang="en-US" sz="2400" i="1"/>
              <a:t>	</a:t>
            </a:r>
          </a:p>
        </p:txBody>
      </p:sp>
      <p:pic>
        <p:nvPicPr>
          <p:cNvPr id="53254" name="Picture 15">
            <a:extLst>
              <a:ext uri="{FF2B5EF4-FFF2-40B4-BE49-F238E27FC236}">
                <a16:creationId xmlns:a16="http://schemas.microsoft.com/office/drawing/2014/main" id="{490E649A-7515-412D-A1B3-B07D1DA2CB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572" t="18335" r="20566" b="14754"/>
          <a:stretch>
            <a:fillRect/>
          </a:stretch>
        </p:blipFill>
        <p:spPr bwMode="auto">
          <a:xfrm>
            <a:off x="5303838" y="3429000"/>
            <a:ext cx="3127375"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5" name="Picture 2">
            <a:extLst>
              <a:ext uri="{FF2B5EF4-FFF2-40B4-BE49-F238E27FC236}">
                <a16:creationId xmlns:a16="http://schemas.microsoft.com/office/drawing/2014/main" id="{FFFFA0CF-49B5-45D7-B3DE-174B29D093C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84200" y="1651000"/>
            <a:ext cx="3114675" cy="221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16"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p:cTn id="7" dur="500" fill="hold"/>
                                        <p:tgtEl>
                                          <p:spTgt spid="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9">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9">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16" fill="hold" nodeType="clickEffect">
                                  <p:stCondLst>
                                    <p:cond delay="0"/>
                                  </p:stCondLst>
                                  <p:childTnLst>
                                    <p:set>
                                      <p:cBhvr>
                                        <p:cTn id="13" dur="1" fill="hold">
                                          <p:stCondLst>
                                            <p:cond delay="0"/>
                                          </p:stCondLst>
                                        </p:cTn>
                                        <p:tgtEl>
                                          <p:spTgt spid="11">
                                            <p:txEl>
                                              <p:pRg st="0" end="0"/>
                                            </p:txEl>
                                          </p:spTgt>
                                        </p:tgtEl>
                                        <p:attrNameLst>
                                          <p:attrName>style.visibility</p:attrName>
                                        </p:attrNameLst>
                                      </p:cBhvr>
                                      <p:to>
                                        <p:strVal val="visible"/>
                                      </p:to>
                                    </p:set>
                                    <p:anim calcmode="lin" valueType="num">
                                      <p:cBhvr>
                                        <p:cTn id="14" dur="500" fill="hold"/>
                                        <p:tgtEl>
                                          <p:spTgt spid="11">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11">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11">
                                            <p:txEl>
                                              <p:pRg st="0" end="0"/>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3" presetClass="entr" presetSubtype="16" fill="hold" nodeType="clickEffect">
                                  <p:stCondLst>
                                    <p:cond delay="0"/>
                                  </p:stCondLst>
                                  <p:childTnLst>
                                    <p:set>
                                      <p:cBhvr>
                                        <p:cTn id="20" dur="1" fill="hold">
                                          <p:stCondLst>
                                            <p:cond delay="0"/>
                                          </p:stCondLst>
                                        </p:cTn>
                                        <p:tgtEl>
                                          <p:spTgt spid="13">
                                            <p:txEl>
                                              <p:pRg st="0" end="0"/>
                                            </p:txEl>
                                          </p:spTgt>
                                        </p:tgtEl>
                                        <p:attrNameLst>
                                          <p:attrName>style.visibility</p:attrName>
                                        </p:attrNameLst>
                                      </p:cBhvr>
                                      <p:to>
                                        <p:strVal val="visible"/>
                                      </p:to>
                                    </p:set>
                                    <p:anim calcmode="lin" valueType="num">
                                      <p:cBhvr>
                                        <p:cTn id="21" dur="500" fill="hold"/>
                                        <p:tgtEl>
                                          <p:spTgt spid="13">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13">
                                            <p:txEl>
                                              <p:pRg st="0" end="0"/>
                                            </p:txEl>
                                          </p:spTgt>
                                        </p:tgtEl>
                                        <p:attrNameLst>
                                          <p:attrName>ppt_h</p:attrName>
                                        </p:attrNameLst>
                                      </p:cBhvr>
                                      <p:tavLst>
                                        <p:tav tm="0">
                                          <p:val>
                                            <p:fltVal val="0"/>
                                          </p:val>
                                        </p:tav>
                                        <p:tav tm="100000">
                                          <p:val>
                                            <p:strVal val="#ppt_h"/>
                                          </p:val>
                                        </p:tav>
                                      </p:tavLst>
                                    </p:anim>
                                    <p:animEffect transition="in" filter="fade">
                                      <p:cBhvr>
                                        <p:cTn id="23"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0F566A30-38FA-4F43-BF10-3B27E5D071ED}"/>
              </a:ext>
            </a:extLst>
          </p:cNvPr>
          <p:cNvSpPr>
            <a:spLocks noGrp="1"/>
          </p:cNvSpPr>
          <p:nvPr>
            <p:ph type="title"/>
          </p:nvPr>
        </p:nvSpPr>
        <p:spPr/>
        <p:txBody>
          <a:bodyPr/>
          <a:lstStyle/>
          <a:p>
            <a:r>
              <a:rPr lang="en-GB" altLang="en-US" sz="2800">
                <a:ea typeface="ＭＳ Ｐゴシック" panose="020B0600070205080204" pitchFamily="34" charset="-128"/>
              </a:rPr>
              <a:t>There are 2 elements for Writing in the Curriculum: </a:t>
            </a:r>
            <a:r>
              <a:rPr lang="en-GB" altLang="en-US">
                <a:ea typeface="ＭＳ Ｐゴシック" panose="020B0600070205080204" pitchFamily="34" charset="-128"/>
              </a:rPr>
              <a:t/>
            </a:r>
            <a:br>
              <a:rPr lang="en-GB" altLang="en-US">
                <a:ea typeface="ＭＳ Ｐゴシック" panose="020B0600070205080204" pitchFamily="34" charset="-128"/>
              </a:rPr>
            </a:br>
            <a:endParaRPr lang="en-US" altLang="en-US">
              <a:ea typeface="ＭＳ Ｐゴシック" panose="020B0600070205080204" pitchFamily="34" charset="-128"/>
            </a:endParaRPr>
          </a:p>
        </p:txBody>
      </p:sp>
      <p:sp>
        <p:nvSpPr>
          <p:cNvPr id="3" name="Content Placeholder 2">
            <a:extLst>
              <a:ext uri="{FF2B5EF4-FFF2-40B4-BE49-F238E27FC236}">
                <a16:creationId xmlns:a16="http://schemas.microsoft.com/office/drawing/2014/main" id="{2C77B2D6-F623-4A93-972B-2814CA012060}"/>
              </a:ext>
            </a:extLst>
          </p:cNvPr>
          <p:cNvSpPr>
            <a:spLocks noGrp="1"/>
          </p:cNvSpPr>
          <p:nvPr>
            <p:ph idx="1"/>
          </p:nvPr>
        </p:nvSpPr>
        <p:spPr>
          <a:xfrm>
            <a:off x="457200" y="1600200"/>
            <a:ext cx="8229600" cy="3916363"/>
          </a:xfrm>
        </p:spPr>
        <p:txBody>
          <a:bodyPr/>
          <a:lstStyle/>
          <a:p>
            <a:pPr eaLnBrk="1" hangingPunct="1">
              <a:spcBef>
                <a:spcPct val="0"/>
              </a:spcBef>
            </a:pPr>
            <a:r>
              <a:rPr lang="en-GB" altLang="en-US" sz="2400" b="1">
                <a:latin typeface="Comic Sans MS" panose="030F0702030302020204" pitchFamily="66" charset="0"/>
                <a:ea typeface="ＭＳ Ｐゴシック" panose="020B0600070205080204" pitchFamily="34" charset="-128"/>
              </a:rPr>
              <a:t>Organising ideas and information</a:t>
            </a:r>
          </a:p>
          <a:p>
            <a:pPr eaLnBrk="1" hangingPunct="1">
              <a:spcBef>
                <a:spcPct val="0"/>
              </a:spcBef>
            </a:pPr>
            <a:r>
              <a:rPr lang="en-GB" altLang="en-US" sz="2400">
                <a:latin typeface="Comic Sans MS" panose="030F0702030302020204" pitchFamily="66" charset="0"/>
                <a:ea typeface="ＭＳ Ｐゴシック" panose="020B0600070205080204" pitchFamily="34" charset="-128"/>
              </a:rPr>
              <a:t>Meaning &amp; purpose</a:t>
            </a:r>
          </a:p>
          <a:p>
            <a:pPr eaLnBrk="1" hangingPunct="1">
              <a:spcBef>
                <a:spcPct val="0"/>
              </a:spcBef>
            </a:pPr>
            <a:r>
              <a:rPr lang="en-GB" altLang="en-US" sz="2400">
                <a:latin typeface="Comic Sans MS" panose="030F0702030302020204" pitchFamily="66" charset="0"/>
                <a:ea typeface="ＭＳ Ｐゴシック" panose="020B0600070205080204" pitchFamily="34" charset="-128"/>
              </a:rPr>
              <a:t>Structure &amp; organisation</a:t>
            </a:r>
          </a:p>
          <a:p>
            <a:pPr eaLnBrk="1" hangingPunct="1">
              <a:spcBef>
                <a:spcPct val="0"/>
              </a:spcBef>
            </a:pPr>
            <a:endParaRPr lang="en-GB" altLang="en-US" sz="2400">
              <a:latin typeface="Comic Sans MS" panose="030F0702030302020204" pitchFamily="66" charset="0"/>
              <a:ea typeface="ＭＳ Ｐゴシック" panose="020B0600070205080204" pitchFamily="34" charset="-128"/>
            </a:endParaRPr>
          </a:p>
          <a:p>
            <a:pPr eaLnBrk="1" hangingPunct="1">
              <a:spcBef>
                <a:spcPct val="0"/>
              </a:spcBef>
            </a:pPr>
            <a:endParaRPr lang="en-GB" altLang="en-US" sz="2400">
              <a:latin typeface="Comic Sans MS" panose="030F0702030302020204" pitchFamily="66" charset="0"/>
              <a:ea typeface="ＭＳ Ｐゴシック" panose="020B0600070205080204" pitchFamily="34" charset="-128"/>
            </a:endParaRPr>
          </a:p>
          <a:p>
            <a:pPr eaLnBrk="1" hangingPunct="1">
              <a:spcBef>
                <a:spcPct val="0"/>
              </a:spcBef>
            </a:pPr>
            <a:r>
              <a:rPr lang="en-GB" altLang="en-US" sz="2400" b="1">
                <a:latin typeface="Comic Sans MS" panose="030F0702030302020204" pitchFamily="66" charset="0"/>
                <a:ea typeface="ＭＳ Ｐゴシック" panose="020B0600070205080204" pitchFamily="34" charset="-128"/>
              </a:rPr>
              <a:t>Writing accurately</a:t>
            </a:r>
          </a:p>
          <a:p>
            <a:pPr eaLnBrk="1" hangingPunct="1">
              <a:spcBef>
                <a:spcPct val="0"/>
              </a:spcBef>
            </a:pPr>
            <a:r>
              <a:rPr lang="en-GB" altLang="en-US" sz="2400">
                <a:latin typeface="Comic Sans MS" panose="030F0702030302020204" pitchFamily="66" charset="0"/>
                <a:ea typeface="ＭＳ Ｐゴシック" panose="020B0600070205080204" pitchFamily="34" charset="-128"/>
              </a:rPr>
              <a:t>Language</a:t>
            </a:r>
          </a:p>
          <a:p>
            <a:pPr eaLnBrk="1" hangingPunct="1">
              <a:spcBef>
                <a:spcPct val="0"/>
              </a:spcBef>
            </a:pPr>
            <a:r>
              <a:rPr lang="en-GB" altLang="en-US" sz="2400">
                <a:latin typeface="Comic Sans MS" panose="030F0702030302020204" pitchFamily="66" charset="0"/>
                <a:ea typeface="ＭＳ Ｐゴシック" panose="020B0600070205080204" pitchFamily="34" charset="-128"/>
              </a:rPr>
              <a:t>Grammar, punctuation, spelling &amp; handwriting	</a:t>
            </a:r>
          </a:p>
          <a:p>
            <a:pPr eaLnBrk="1" hangingPunct="1">
              <a:spcBef>
                <a:spcPct val="0"/>
              </a:spcBef>
            </a:pPr>
            <a:endParaRPr lang="en-GB" altLang="en-US" sz="2400">
              <a:ea typeface="ＭＳ Ｐゴシック" panose="020B0600070205080204" pitchFamily="34" charset="-128"/>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E20961C-990F-4FD4-95C8-BFF80F12FD16}"/>
              </a:ext>
            </a:extLst>
          </p:cNvPr>
          <p:cNvSpPr txBox="1"/>
          <p:nvPr/>
        </p:nvSpPr>
        <p:spPr>
          <a:xfrm>
            <a:off x="401367" y="1313157"/>
            <a:ext cx="2602570" cy="1938992"/>
          </a:xfrm>
          <a:prstGeom prst="rect">
            <a:avLst/>
          </a:prstGeom>
          <a:noFill/>
          <a:ln w="28575">
            <a:solidFill>
              <a:srgbClr val="7093D2"/>
            </a:solidFill>
          </a:ln>
        </p:spPr>
        <p:txBody>
          <a:bodyPr wrap="square" rtlCol="0">
            <a:spAutoFit/>
          </a:bodyPr>
          <a:lstStyle/>
          <a:p>
            <a:r>
              <a:rPr lang="en-GB" altLang="en-US" sz="2400" dirty="0">
                <a:ea typeface="ＭＳ Ｐゴシック" panose="020B0600070205080204" pitchFamily="34" charset="-128"/>
              </a:rPr>
              <a:t>Using stories in the classroom is important because storytelling …..</a:t>
            </a:r>
            <a:endParaRPr lang="en-GB" sz="2400" dirty="0"/>
          </a:p>
        </p:txBody>
      </p:sp>
      <p:sp>
        <p:nvSpPr>
          <p:cNvPr id="5" name="TextBox 4">
            <a:extLst>
              <a:ext uri="{FF2B5EF4-FFF2-40B4-BE49-F238E27FC236}">
                <a16:creationId xmlns:a16="http://schemas.microsoft.com/office/drawing/2014/main" id="{5ECDB336-9870-4797-B73A-3DF312DF20E4}"/>
              </a:ext>
            </a:extLst>
          </p:cNvPr>
          <p:cNvSpPr txBox="1"/>
          <p:nvPr/>
        </p:nvSpPr>
        <p:spPr>
          <a:xfrm>
            <a:off x="584167" y="3078440"/>
            <a:ext cx="2214246" cy="1477328"/>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involves</a:t>
            </a:r>
            <a:r>
              <a:rPr lang="en-GB" altLang="en-US" dirty="0">
                <a:ea typeface="ＭＳ Ｐゴシック" panose="020B0600070205080204" pitchFamily="34" charset="-128"/>
              </a:rPr>
              <a:t> the learning and repeating of oral stories</a:t>
            </a:r>
          </a:p>
          <a:p>
            <a:endParaRPr lang="en-GB" dirty="0"/>
          </a:p>
        </p:txBody>
      </p:sp>
      <p:sp>
        <p:nvSpPr>
          <p:cNvPr id="6" name="TextBox 5">
            <a:extLst>
              <a:ext uri="{FF2B5EF4-FFF2-40B4-BE49-F238E27FC236}">
                <a16:creationId xmlns:a16="http://schemas.microsoft.com/office/drawing/2014/main" id="{020A686F-34AB-44E4-9FCE-6C9A25EC8965}"/>
              </a:ext>
            </a:extLst>
          </p:cNvPr>
          <p:cNvSpPr txBox="1"/>
          <p:nvPr/>
        </p:nvSpPr>
        <p:spPr>
          <a:xfrm>
            <a:off x="555816" y="3817436"/>
            <a:ext cx="2214246" cy="1200329"/>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builds</a:t>
            </a:r>
            <a:r>
              <a:rPr lang="en-GB" altLang="en-US" dirty="0">
                <a:ea typeface="ＭＳ Ｐゴシック" panose="020B0600070205080204" pitchFamily="34" charset="-128"/>
              </a:rPr>
              <a:t> children’s confidence in storytelling  </a:t>
            </a:r>
          </a:p>
          <a:p>
            <a:endParaRPr lang="en-GB" dirty="0"/>
          </a:p>
        </p:txBody>
      </p:sp>
      <p:sp>
        <p:nvSpPr>
          <p:cNvPr id="7" name="TextBox 6">
            <a:extLst>
              <a:ext uri="{FF2B5EF4-FFF2-40B4-BE49-F238E27FC236}">
                <a16:creationId xmlns:a16="http://schemas.microsoft.com/office/drawing/2014/main" id="{DFC5FD5A-CBDE-41C5-BFF3-5EA9105FD956}"/>
              </a:ext>
            </a:extLst>
          </p:cNvPr>
          <p:cNvSpPr txBox="1"/>
          <p:nvPr/>
        </p:nvSpPr>
        <p:spPr>
          <a:xfrm>
            <a:off x="518813" y="4719290"/>
            <a:ext cx="2214246" cy="646331"/>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extends</a:t>
            </a:r>
            <a:r>
              <a:rPr lang="en-GB" altLang="en-US" dirty="0">
                <a:ea typeface="ＭＳ Ｐゴシック" panose="020B0600070205080204" pitchFamily="34" charset="-128"/>
              </a:rPr>
              <a:t> storytelling into writing</a:t>
            </a:r>
          </a:p>
        </p:txBody>
      </p:sp>
      <p:sp>
        <p:nvSpPr>
          <p:cNvPr id="8" name="TextBox 7">
            <a:extLst>
              <a:ext uri="{FF2B5EF4-FFF2-40B4-BE49-F238E27FC236}">
                <a16:creationId xmlns:a16="http://schemas.microsoft.com/office/drawing/2014/main" id="{05372CAF-F5A7-4B3F-8028-6962B41363E4}"/>
              </a:ext>
            </a:extLst>
          </p:cNvPr>
          <p:cNvSpPr txBox="1"/>
          <p:nvPr/>
        </p:nvSpPr>
        <p:spPr>
          <a:xfrm>
            <a:off x="555816" y="5479763"/>
            <a:ext cx="2214246" cy="1754326"/>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results</a:t>
            </a:r>
            <a:r>
              <a:rPr lang="en-GB" altLang="en-US" dirty="0">
                <a:ea typeface="ＭＳ Ｐゴシック" panose="020B0600070205080204" pitchFamily="34" charset="-128"/>
              </a:rPr>
              <a:t> in new stories being prepared and rehearsed prior to writing</a:t>
            </a:r>
          </a:p>
          <a:p>
            <a:endParaRPr lang="en-GB" dirty="0"/>
          </a:p>
        </p:txBody>
      </p:sp>
      <p:sp>
        <p:nvSpPr>
          <p:cNvPr id="9" name="Rectangle 2">
            <a:extLst>
              <a:ext uri="{FF2B5EF4-FFF2-40B4-BE49-F238E27FC236}">
                <a16:creationId xmlns:a16="http://schemas.microsoft.com/office/drawing/2014/main" id="{9B04E68F-D549-41A1-BED7-C87091564FCB}"/>
              </a:ext>
            </a:extLst>
          </p:cNvPr>
          <p:cNvSpPr>
            <a:spLocks noGrp="1"/>
          </p:cNvSpPr>
          <p:nvPr>
            <p:ph type="title"/>
          </p:nvPr>
        </p:nvSpPr>
        <p:spPr>
          <a:xfrm>
            <a:off x="5477031" y="1313157"/>
            <a:ext cx="2500324" cy="1143000"/>
          </a:xfrm>
          <a:noFill/>
          <a:ln w="28575">
            <a:solidFill>
              <a:srgbClr val="7093D2"/>
            </a:solidFill>
          </a:ln>
        </p:spPr>
        <p:txBody>
          <a:bodyPr>
            <a:noAutofit/>
          </a:bodyPr>
          <a:lstStyle/>
          <a:p>
            <a:pPr algn="ctr" eaLnBrk="1" hangingPunct="1"/>
            <a:r>
              <a:rPr lang="en-GB" altLang="en-US" sz="2800" dirty="0">
                <a:ea typeface="ＭＳ Ｐゴシック" panose="020B0600070205080204" pitchFamily="34" charset="-128"/>
              </a:rPr>
              <a:t>Children internalise…</a:t>
            </a:r>
          </a:p>
        </p:txBody>
      </p:sp>
      <p:sp>
        <p:nvSpPr>
          <p:cNvPr id="10" name="Rectangle 3">
            <a:extLst>
              <a:ext uri="{FF2B5EF4-FFF2-40B4-BE49-F238E27FC236}">
                <a16:creationId xmlns:a16="http://schemas.microsoft.com/office/drawing/2014/main" id="{51BFDE82-EABD-4684-B505-7DF606F383C3}"/>
              </a:ext>
            </a:extLst>
          </p:cNvPr>
          <p:cNvSpPr>
            <a:spLocks noGrp="1"/>
          </p:cNvSpPr>
          <p:nvPr>
            <p:ph idx="1"/>
          </p:nvPr>
        </p:nvSpPr>
        <p:spPr>
          <a:xfrm>
            <a:off x="5640777" y="2456157"/>
            <a:ext cx="2785187" cy="624265"/>
          </a:xfrm>
        </p:spPr>
        <p:txBody>
          <a:bodyPr>
            <a:normAutofit/>
          </a:bodyPr>
          <a:lstStyle/>
          <a:p>
            <a:pPr eaLnBrk="1" hangingPunct="1"/>
            <a:r>
              <a:rPr lang="en-GB" altLang="en-US" sz="1800" dirty="0">
                <a:ea typeface="ＭＳ Ｐゴシック" panose="020B0600070205080204" pitchFamily="34" charset="-128"/>
              </a:rPr>
              <a:t>basic plot structures </a:t>
            </a:r>
          </a:p>
          <a:p>
            <a:pPr eaLnBrk="1" hangingPunct="1"/>
            <a:endParaRPr lang="en-GB" altLang="en-US" dirty="0">
              <a:ea typeface="ＭＳ Ｐゴシック" panose="020B0600070205080204" pitchFamily="34" charset="-128"/>
            </a:endParaRPr>
          </a:p>
        </p:txBody>
      </p:sp>
      <p:sp>
        <p:nvSpPr>
          <p:cNvPr id="11" name="Rectangle 3">
            <a:extLst>
              <a:ext uri="{FF2B5EF4-FFF2-40B4-BE49-F238E27FC236}">
                <a16:creationId xmlns:a16="http://schemas.microsoft.com/office/drawing/2014/main" id="{399D00F4-FD95-418A-A966-7180070072D5}"/>
              </a:ext>
            </a:extLst>
          </p:cNvPr>
          <p:cNvSpPr txBox="1">
            <a:spLocks/>
          </p:cNvSpPr>
          <p:nvPr/>
        </p:nvSpPr>
        <p:spPr>
          <a:xfrm>
            <a:off x="5640777" y="3078440"/>
            <a:ext cx="2480710" cy="959090"/>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900" dirty="0">
                <a:ea typeface="ＭＳ Ｐゴシック" panose="020B0600070205080204" pitchFamily="34" charset="-128"/>
              </a:rPr>
              <a:t>the building blocks of narrative (common characters, settings, events narrative patterning)</a:t>
            </a:r>
          </a:p>
          <a:p>
            <a:endParaRPr lang="en-GB" altLang="en-US" dirty="0">
              <a:ea typeface="ＭＳ Ｐゴシック" panose="020B0600070205080204" pitchFamily="34" charset="-128"/>
            </a:endParaRPr>
          </a:p>
        </p:txBody>
      </p:sp>
      <p:sp>
        <p:nvSpPr>
          <p:cNvPr id="12" name="Rectangle 3">
            <a:extLst>
              <a:ext uri="{FF2B5EF4-FFF2-40B4-BE49-F238E27FC236}">
                <a16:creationId xmlns:a16="http://schemas.microsoft.com/office/drawing/2014/main" id="{69DA6F7E-B348-44A3-A857-63936209B449}"/>
              </a:ext>
            </a:extLst>
          </p:cNvPr>
          <p:cNvSpPr txBox="1">
            <a:spLocks/>
          </p:cNvSpPr>
          <p:nvPr/>
        </p:nvSpPr>
        <p:spPr>
          <a:xfrm>
            <a:off x="5640777" y="4550551"/>
            <a:ext cx="2214246" cy="76669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flow of language/sentences</a:t>
            </a:r>
          </a:p>
          <a:p>
            <a:endParaRPr lang="en-GB" altLang="en-US" dirty="0">
              <a:ea typeface="ＭＳ Ｐゴシック" panose="020B0600070205080204" pitchFamily="34" charset="-128"/>
            </a:endParaRPr>
          </a:p>
        </p:txBody>
      </p:sp>
      <p:sp>
        <p:nvSpPr>
          <p:cNvPr id="13" name="Rectangle 3">
            <a:extLst>
              <a:ext uri="{FF2B5EF4-FFF2-40B4-BE49-F238E27FC236}">
                <a16:creationId xmlns:a16="http://schemas.microsoft.com/office/drawing/2014/main" id="{4C769AFB-3462-4DEB-9DB9-B308DA42E713}"/>
              </a:ext>
            </a:extLst>
          </p:cNvPr>
          <p:cNvSpPr txBox="1">
            <a:spLocks/>
          </p:cNvSpPr>
          <p:nvPr/>
        </p:nvSpPr>
        <p:spPr>
          <a:xfrm>
            <a:off x="5640777" y="5479763"/>
            <a:ext cx="2214246" cy="1069683"/>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vocabulary – especially connectives e.g. so, next, but, then</a:t>
            </a:r>
          </a:p>
          <a:p>
            <a:endParaRPr lang="en-GB" altLang="en-US" dirty="0">
              <a:ea typeface="ＭＳ Ｐゴシック" panose="020B0600070205080204" pitchFamily="34" charset="-128"/>
            </a:endParaRPr>
          </a:p>
        </p:txBody>
      </p:sp>
      <p:pic>
        <p:nvPicPr>
          <p:cNvPr id="15" name="Picture 14">
            <a:extLst>
              <a:ext uri="{FF2B5EF4-FFF2-40B4-BE49-F238E27FC236}">
                <a16:creationId xmlns:a16="http://schemas.microsoft.com/office/drawing/2014/main" id="{43D8E240-D2BB-4957-AFF4-E0BD196564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364137">
            <a:off x="3145333" y="2179037"/>
            <a:ext cx="2190302" cy="4200128"/>
          </a:xfrm>
          <a:prstGeom prst="rect">
            <a:avLst/>
          </a:prstGeom>
        </p:spPr>
      </p:pic>
      <p:pic>
        <p:nvPicPr>
          <p:cNvPr id="14" name="Picture 13">
            <a:extLst>
              <a:ext uri="{FF2B5EF4-FFF2-40B4-BE49-F238E27FC236}">
                <a16:creationId xmlns:a16="http://schemas.microsoft.com/office/drawing/2014/main" id="{CFEB34E6-15EC-4C8D-8517-759B6C8635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sp>
        <p:nvSpPr>
          <p:cNvPr id="16" name="Title 1"/>
          <p:cNvSpPr txBox="1">
            <a:spLocks/>
          </p:cNvSpPr>
          <p:nvPr/>
        </p:nvSpPr>
        <p:spPr>
          <a:xfrm>
            <a:off x="700881" y="247027"/>
            <a:ext cx="6172200" cy="1066130"/>
          </a:xfrm>
          <a:prstGeom prst="rect">
            <a:avLst/>
          </a:prstGeom>
          <a:ln>
            <a:solidFill>
              <a:srgbClr val="7093D2"/>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smtClean="0"/>
              <a:t>Stories are a great stimulus for children’s writing</a:t>
            </a:r>
            <a:endParaRPr lang="en-GB" sz="3200" dirty="0"/>
          </a:p>
        </p:txBody>
      </p:sp>
    </p:spTree>
    <p:extLst>
      <p:ext uri="{BB962C8B-B14F-4D97-AF65-F5344CB8AC3E}">
        <p14:creationId xmlns:p14="http://schemas.microsoft.com/office/powerpoint/2010/main" val="1854145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8" grpId="0"/>
      <p:bldP spid="9" grpId="0" animBg="1"/>
      <p:bldP spid="10" grpId="0" build="p"/>
      <p:bldP spid="11" grpId="0"/>
      <p:bldP spid="12" grpId="0"/>
      <p:bldP spid="1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Footer Placeholder 3">
            <a:extLst>
              <a:ext uri="{FF2B5EF4-FFF2-40B4-BE49-F238E27FC236}">
                <a16:creationId xmlns:a16="http://schemas.microsoft.com/office/drawing/2014/main" id="{9BDE98B0-DB81-46DA-9F93-73EA80553852}"/>
              </a:ext>
            </a:extLst>
          </p:cNvPr>
          <p:cNvSpPr>
            <a:spLocks noGrp="1"/>
          </p:cNvSpPr>
          <p:nvPr>
            <p:ph type="ftr" sz="quarter" idx="11"/>
          </p:nvPr>
        </p:nvSpPr>
        <p:spPr bwMode="auto">
          <a:xfrm>
            <a:off x="250825" y="6524625"/>
            <a:ext cx="971550" cy="2190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0" hangingPunct="0">
              <a:spcBef>
                <a:spcPct val="0"/>
              </a:spcBef>
              <a:buFontTx/>
              <a:buNone/>
            </a:pPr>
            <a:fld id="{08BF0447-CC72-43B8-AADD-D524F7EE46F7}" type="slidenum">
              <a:rPr lang="en-GB" altLang="en-US" sz="1000" smtClean="0">
                <a:solidFill>
                  <a:srgbClr val="969696"/>
                </a:solidFill>
                <a:latin typeface="Arial" panose="020B0604020202020204" pitchFamily="34" charset="0"/>
              </a:rPr>
              <a:pPr algn="ctr" eaLnBrk="0" hangingPunct="0">
                <a:spcBef>
                  <a:spcPct val="0"/>
                </a:spcBef>
                <a:buFontTx/>
                <a:buNone/>
              </a:pPr>
              <a:t>39</a:t>
            </a:fld>
            <a:endParaRPr lang="en-GB" altLang="en-US" sz="1000">
              <a:solidFill>
                <a:srgbClr val="969696"/>
              </a:solidFill>
              <a:latin typeface="Arial" panose="020B0604020202020204" pitchFamily="34" charset="0"/>
            </a:endParaRPr>
          </a:p>
          <a:p>
            <a:pPr algn="ctr" eaLnBrk="0" hangingPunct="0">
              <a:spcBef>
                <a:spcPct val="0"/>
              </a:spcBef>
              <a:buFontTx/>
              <a:buNone/>
            </a:pPr>
            <a:endParaRPr lang="en-GB" altLang="en-US" sz="1400">
              <a:solidFill>
                <a:srgbClr val="969696"/>
              </a:solidFill>
              <a:latin typeface="Arial" panose="020B0604020202020204" pitchFamily="34" charset="0"/>
            </a:endParaRPr>
          </a:p>
        </p:txBody>
      </p:sp>
      <p:sp>
        <p:nvSpPr>
          <p:cNvPr id="20482" name="Rectangle 2">
            <a:extLst>
              <a:ext uri="{FF2B5EF4-FFF2-40B4-BE49-F238E27FC236}">
                <a16:creationId xmlns:a16="http://schemas.microsoft.com/office/drawing/2014/main" id="{1B183CEE-685F-4427-A0CA-D7BD81860A7D}"/>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Talk for writing</a:t>
            </a:r>
          </a:p>
        </p:txBody>
      </p:sp>
      <p:sp>
        <p:nvSpPr>
          <p:cNvPr id="20483" name="Rectangle 3">
            <a:extLst>
              <a:ext uri="{FF2B5EF4-FFF2-40B4-BE49-F238E27FC236}">
                <a16:creationId xmlns:a16="http://schemas.microsoft.com/office/drawing/2014/main" id="{548307F9-296C-4EA2-9F60-485F28508F80}"/>
              </a:ext>
            </a:extLst>
          </p:cNvPr>
          <p:cNvSpPr>
            <a:spLocks noGrp="1" noChangeArrowheads="1"/>
          </p:cNvSpPr>
          <p:nvPr>
            <p:ph type="body" idx="1"/>
          </p:nvPr>
        </p:nvSpPr>
        <p:spPr>
          <a:xfrm>
            <a:off x="468313" y="1916113"/>
            <a:ext cx="7848600" cy="3313112"/>
          </a:xfrm>
        </p:spPr>
        <p:txBody>
          <a:bodyPr/>
          <a:lstStyle/>
          <a:p>
            <a:pPr eaLnBrk="1" hangingPunct="1">
              <a:buFontTx/>
              <a:buNone/>
            </a:pPr>
            <a:r>
              <a:rPr lang="en-GB" altLang="en-US">
                <a:ea typeface="ＭＳ Ｐゴシック" panose="020B0600070205080204" pitchFamily="34" charset="-128"/>
              </a:rPr>
              <a:t>    ‘In order for to write in any text type, the writer has to be very familiar with it….a powerful way to internalise language patterns comes through ‘hearing it’ and ‘saying it’ – talking the text type.’</a:t>
            </a:r>
          </a:p>
          <a:p>
            <a:pPr eaLnBrk="1" hangingPunct="1">
              <a:buFontTx/>
              <a:buNone/>
            </a:pPr>
            <a:r>
              <a:rPr lang="en-GB" altLang="en-US" sz="1200" i="1">
                <a:ea typeface="ＭＳ Ｐゴシック" panose="020B0600070205080204" pitchFamily="34" charset="-128"/>
              </a:rPr>
              <a:t>Pie Corbett</a:t>
            </a:r>
          </a:p>
        </p:txBody>
      </p:sp>
    </p:spTree>
    <p:custDataLst>
      <p:tags r:id="rId1"/>
    </p:custData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1EBC59A2-5BFD-44F1-95A7-41D3D9BD165C}"/>
              </a:ext>
            </a:extLst>
          </p:cNvPr>
          <p:cNvSpPr txBox="1">
            <a:spLocks/>
          </p:cNvSpPr>
          <p:nvPr/>
        </p:nvSpPr>
        <p:spPr bwMode="auto">
          <a:xfrm flipH="1">
            <a:off x="5871102" y="4961893"/>
            <a:ext cx="3107532"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en-GB" sz="1300" dirty="0">
                <a:latin typeface="Comic Sans MS" panose="030F0702030302020204" pitchFamily="66" charset="0"/>
                <a:hlinkClick r:id="rId3"/>
              </a:rPr>
              <a:t>https://www.youtube.com/watch?v=JdvJZD-cplg</a:t>
            </a:r>
            <a:endParaRPr lang="en-GB" sz="1300" dirty="0">
              <a:latin typeface="Comic Sans MS" panose="030F0702030302020204" pitchFamily="66" charset="0"/>
            </a:endParaRPr>
          </a:p>
          <a:p>
            <a:pPr>
              <a:defRPr/>
            </a:pPr>
            <a:endParaRPr lang="en-GB" sz="2400" dirty="0">
              <a:latin typeface="Comic Sans MS" panose="030F0702030302020204" pitchFamily="66" charset="0"/>
            </a:endParaRPr>
          </a:p>
        </p:txBody>
      </p:sp>
      <p:pic>
        <p:nvPicPr>
          <p:cNvPr id="13" name="Picture 12">
            <a:extLst>
              <a:ext uri="{FF2B5EF4-FFF2-40B4-BE49-F238E27FC236}">
                <a16:creationId xmlns:a16="http://schemas.microsoft.com/office/drawing/2014/main" id="{2EAEA76A-54F2-488A-B1B7-AB531D819D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sp>
        <p:nvSpPr>
          <p:cNvPr id="4" name="TextBox 3">
            <a:extLst>
              <a:ext uri="{FF2B5EF4-FFF2-40B4-BE49-F238E27FC236}">
                <a16:creationId xmlns:a16="http://schemas.microsoft.com/office/drawing/2014/main" id="{855334E5-DDA2-4803-AE0A-FCD2FD2146F8}"/>
              </a:ext>
            </a:extLst>
          </p:cNvPr>
          <p:cNvSpPr txBox="1"/>
          <p:nvPr/>
        </p:nvSpPr>
        <p:spPr>
          <a:xfrm>
            <a:off x="5871102" y="2564238"/>
            <a:ext cx="2877523" cy="1569660"/>
          </a:xfrm>
          <a:prstGeom prst="rect">
            <a:avLst/>
          </a:prstGeom>
          <a:noFill/>
          <a:ln>
            <a:solidFill>
              <a:srgbClr val="7093D2"/>
            </a:solidFill>
          </a:ln>
        </p:spPr>
        <p:txBody>
          <a:bodyPr wrap="square" rtlCol="0">
            <a:spAutoFit/>
          </a:bodyPr>
          <a:lstStyle/>
          <a:p>
            <a:pPr algn="ctr"/>
            <a:r>
              <a:rPr lang="en-GB" sz="3200" dirty="0" smtClean="0"/>
              <a:t>So …. </a:t>
            </a:r>
          </a:p>
          <a:p>
            <a:pPr algn="ctr"/>
            <a:r>
              <a:rPr lang="en-GB" sz="3200" dirty="0" smtClean="0"/>
              <a:t>What did you</a:t>
            </a:r>
          </a:p>
          <a:p>
            <a:pPr algn="ctr"/>
            <a:r>
              <a:rPr lang="en-GB" sz="3200" dirty="0" smtClean="0"/>
              <a:t>see?</a:t>
            </a:r>
            <a:endParaRPr lang="en-GB" sz="3200" dirty="0"/>
          </a:p>
        </p:txBody>
      </p:sp>
      <p:pic>
        <p:nvPicPr>
          <p:cNvPr id="6" name="Picture 5">
            <a:extLst>
              <a:ext uri="{FF2B5EF4-FFF2-40B4-BE49-F238E27FC236}">
                <a16:creationId xmlns:a16="http://schemas.microsoft.com/office/drawing/2014/main" id="{F150400B-CE91-4BCE-8C31-548B7FDF10B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xmlns="" r:id=""/>
              </a:ext>
            </a:extLst>
          </a:blip>
          <a:stretch>
            <a:fillRect/>
          </a:stretch>
        </p:blipFill>
        <p:spPr>
          <a:xfrm>
            <a:off x="754381" y="2564238"/>
            <a:ext cx="4353956" cy="3851396"/>
          </a:xfrm>
          <a:prstGeom prst="rect">
            <a:avLst/>
          </a:prstGeom>
          <a:ln w="38100">
            <a:solidFill>
              <a:srgbClr val="7093D2"/>
            </a:solidFill>
          </a:ln>
        </p:spPr>
      </p:pic>
      <p:pic>
        <p:nvPicPr>
          <p:cNvPr id="3" name="Picture 2">
            <a:extLst>
              <a:ext uri="{FF2B5EF4-FFF2-40B4-BE49-F238E27FC236}">
                <a16:creationId xmlns:a16="http://schemas.microsoft.com/office/drawing/2014/main" id="{DD8C9798-F730-4792-8149-1B5D66E6C0F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944237">
            <a:off x="4545344" y="2070869"/>
            <a:ext cx="759416" cy="773832"/>
          </a:xfrm>
          <a:prstGeom prst="rect">
            <a:avLst/>
          </a:prstGeom>
        </p:spPr>
      </p:pic>
      <p:sp>
        <p:nvSpPr>
          <p:cNvPr id="8" name="Title 7"/>
          <p:cNvSpPr>
            <a:spLocks noGrp="1"/>
          </p:cNvSpPr>
          <p:nvPr>
            <p:ph type="title"/>
          </p:nvPr>
        </p:nvSpPr>
        <p:spPr/>
        <p:txBody>
          <a:bodyPr/>
          <a:lstStyle/>
          <a:p>
            <a:r>
              <a:rPr lang="en-US" dirty="0" smtClean="0"/>
              <a:t>Shared writing</a:t>
            </a:r>
            <a:endParaRPr lang="en-GB" dirty="0"/>
          </a:p>
        </p:txBody>
      </p:sp>
    </p:spTree>
    <p:extLst>
      <p:ext uri="{BB962C8B-B14F-4D97-AF65-F5344CB8AC3E}">
        <p14:creationId xmlns:p14="http://schemas.microsoft.com/office/powerpoint/2010/main" val="77242134"/>
      </p:ext>
    </p:extLst>
  </p:cSld>
  <p:clrMapOvr>
    <a:masterClrMapping/>
  </p:clrMapOvr>
  <p:transition spd="med">
    <p:fad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32A32037-EC2D-4DCE-8900-5A6B869B6064}"/>
              </a:ext>
            </a:extLst>
          </p:cNvPr>
          <p:cNvSpPr>
            <a:spLocks noGrp="1"/>
          </p:cNvSpPr>
          <p:nvPr>
            <p:ph type="title"/>
          </p:nvPr>
        </p:nvSpPr>
        <p:spPr/>
        <p:txBody>
          <a:bodyPr/>
          <a:lstStyle/>
          <a:p>
            <a:r>
              <a:rPr lang="en-US" altLang="en-US">
                <a:ea typeface="ＭＳ Ｐゴシック" panose="020B0600070205080204" pitchFamily="34" charset="-128"/>
              </a:rPr>
              <a:t>The teaching model</a:t>
            </a:r>
            <a:endParaRPr lang="en-US" altLang="en-US" i="1">
              <a:ea typeface="ＭＳ Ｐゴシック" panose="020B0600070205080204" pitchFamily="34" charset="-128"/>
            </a:endParaRPr>
          </a:p>
        </p:txBody>
      </p:sp>
      <p:sp>
        <p:nvSpPr>
          <p:cNvPr id="22530" name="Rectangle 2">
            <a:extLst>
              <a:ext uri="{FF2B5EF4-FFF2-40B4-BE49-F238E27FC236}">
                <a16:creationId xmlns:a16="http://schemas.microsoft.com/office/drawing/2014/main" id="{D4DF31CF-9D71-4D60-A995-69D84CE4F97D}"/>
              </a:ext>
            </a:extLst>
          </p:cNvPr>
          <p:cNvSpPr>
            <a:spLocks noChangeArrowheads="1"/>
          </p:cNvSpPr>
          <p:nvPr/>
        </p:nvSpPr>
        <p:spPr bwMode="auto">
          <a:xfrm>
            <a:off x="900113" y="1417638"/>
            <a:ext cx="4143375" cy="397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GB" altLang="en-US" sz="1800" b="1">
                <a:latin typeface="Arial" panose="020B0604020202020204" pitchFamily="34" charset="0"/>
              </a:rPr>
              <a:t>Imitate</a:t>
            </a:r>
          </a:p>
          <a:p>
            <a:pPr>
              <a:spcBef>
                <a:spcPct val="0"/>
              </a:spcBef>
              <a:buFontTx/>
              <a:buNone/>
            </a:pPr>
            <a:r>
              <a:rPr lang="en-GB" altLang="en-US" sz="1800">
                <a:latin typeface="Arial" panose="020B0604020202020204" pitchFamily="34" charset="0"/>
              </a:rPr>
              <a:t>	This is the ability to retell so that the child has a bank of tales by heart…they have become part of the long term working memory, embedded into their linguistic competence</a:t>
            </a:r>
          </a:p>
          <a:p>
            <a:pPr>
              <a:spcBef>
                <a:spcPct val="0"/>
              </a:spcBef>
              <a:buFontTx/>
              <a:buNone/>
            </a:pPr>
            <a:r>
              <a:rPr lang="en-GB" altLang="en-US" sz="1800" b="1">
                <a:latin typeface="Arial" panose="020B0604020202020204" pitchFamily="34" charset="0"/>
              </a:rPr>
              <a:t>Innovate</a:t>
            </a:r>
          </a:p>
          <a:p>
            <a:pPr>
              <a:spcBef>
                <a:spcPct val="0"/>
              </a:spcBef>
              <a:buFontTx/>
              <a:buNone/>
            </a:pPr>
            <a:r>
              <a:rPr lang="en-GB" altLang="en-US" sz="1800">
                <a:latin typeface="Arial" panose="020B0604020202020204" pitchFamily="34" charset="0"/>
              </a:rPr>
              <a:t>	This is the ability to adapt a well-known story in order to create a new story.</a:t>
            </a:r>
          </a:p>
          <a:p>
            <a:pPr>
              <a:spcBef>
                <a:spcPct val="0"/>
              </a:spcBef>
              <a:buFontTx/>
              <a:buNone/>
            </a:pPr>
            <a:r>
              <a:rPr lang="en-GB" altLang="en-US" sz="1800" b="1">
                <a:latin typeface="Arial" panose="020B0604020202020204" pitchFamily="34" charset="0"/>
              </a:rPr>
              <a:t>Invent</a:t>
            </a:r>
          </a:p>
          <a:p>
            <a:pPr>
              <a:spcBef>
                <a:spcPct val="0"/>
              </a:spcBef>
              <a:buFontTx/>
              <a:buNone/>
            </a:pPr>
            <a:r>
              <a:rPr lang="en-GB" altLang="en-US" sz="1800">
                <a:latin typeface="Arial" panose="020B0604020202020204" pitchFamily="34" charset="0"/>
              </a:rPr>
              <a:t>	This is the ability to draw upon the full range of stories, and one’s life, to create something new.</a:t>
            </a:r>
          </a:p>
        </p:txBody>
      </p:sp>
      <p:sp>
        <p:nvSpPr>
          <p:cNvPr id="22531" name="Text Box 5">
            <a:extLst>
              <a:ext uri="{FF2B5EF4-FFF2-40B4-BE49-F238E27FC236}">
                <a16:creationId xmlns:a16="http://schemas.microsoft.com/office/drawing/2014/main" id="{11A9DEB8-ECFA-48D9-AAA2-890D56A28F1A}"/>
              </a:ext>
            </a:extLst>
          </p:cNvPr>
          <p:cNvSpPr txBox="1">
            <a:spLocks noChangeArrowheads="1"/>
          </p:cNvSpPr>
          <p:nvPr/>
        </p:nvSpPr>
        <p:spPr bwMode="auto">
          <a:xfrm>
            <a:off x="4872038" y="1860550"/>
            <a:ext cx="3986212" cy="476250"/>
          </a:xfrm>
          <a:prstGeom prst="rect">
            <a:avLst/>
          </a:prstGeom>
          <a:solidFill>
            <a:srgbClr val="E824DA"/>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E824DA"/>
            </a:extrusionClr>
            <a:contourClr>
              <a:srgbClr val="E824DA"/>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a:solidFill>
                  <a:schemeClr val="bg1"/>
                </a:solidFill>
                <a:latin typeface="Arial" panose="020B0604020202020204" pitchFamily="34" charset="0"/>
              </a:rPr>
              <a:t>imitate</a:t>
            </a:r>
          </a:p>
        </p:txBody>
      </p:sp>
      <p:sp>
        <p:nvSpPr>
          <p:cNvPr id="22532" name="Text Box 7">
            <a:extLst>
              <a:ext uri="{FF2B5EF4-FFF2-40B4-BE49-F238E27FC236}">
                <a16:creationId xmlns:a16="http://schemas.microsoft.com/office/drawing/2014/main" id="{06B190FC-FAA0-43CB-A954-6C0582B2977B}"/>
              </a:ext>
            </a:extLst>
          </p:cNvPr>
          <p:cNvSpPr txBox="1">
            <a:spLocks noChangeArrowheads="1"/>
          </p:cNvSpPr>
          <p:nvPr/>
        </p:nvSpPr>
        <p:spPr bwMode="auto">
          <a:xfrm>
            <a:off x="4872038" y="3371850"/>
            <a:ext cx="3986212" cy="476250"/>
          </a:xfrm>
          <a:prstGeom prst="rect">
            <a:avLst/>
          </a:prstGeom>
          <a:solidFill>
            <a:srgbClr val="00FFFF"/>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FF"/>
            </a:extrusionClr>
            <a:contourClr>
              <a:srgbClr val="00FFFF"/>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a:solidFill>
                  <a:schemeClr val="bg1"/>
                </a:solidFill>
                <a:latin typeface="Arial" panose="020B0604020202020204" pitchFamily="34" charset="0"/>
              </a:rPr>
              <a:t>innovate</a:t>
            </a:r>
          </a:p>
        </p:txBody>
      </p:sp>
      <p:sp>
        <p:nvSpPr>
          <p:cNvPr id="22533" name="Text Box 8">
            <a:extLst>
              <a:ext uri="{FF2B5EF4-FFF2-40B4-BE49-F238E27FC236}">
                <a16:creationId xmlns:a16="http://schemas.microsoft.com/office/drawing/2014/main" id="{390FC275-048F-4EA1-87F7-6D51D2DF3BCD}"/>
              </a:ext>
            </a:extLst>
          </p:cNvPr>
          <p:cNvSpPr txBox="1">
            <a:spLocks noChangeArrowheads="1"/>
          </p:cNvSpPr>
          <p:nvPr/>
        </p:nvSpPr>
        <p:spPr bwMode="auto">
          <a:xfrm>
            <a:off x="4872038" y="4811713"/>
            <a:ext cx="3986212" cy="476250"/>
          </a:xfrm>
          <a:prstGeom prst="rect">
            <a:avLst/>
          </a:prstGeom>
          <a:solidFill>
            <a:srgbClr val="00FF00"/>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00"/>
            </a:extrusionClr>
            <a:contourClr>
              <a:srgbClr val="00FF00"/>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a:solidFill>
                  <a:schemeClr val="bg1"/>
                </a:solidFill>
                <a:latin typeface="Arial" panose="020B0604020202020204" pitchFamily="34" charset="0"/>
              </a:rPr>
              <a:t>invent</a:t>
            </a:r>
          </a:p>
        </p:txBody>
      </p:sp>
      <p:sp>
        <p:nvSpPr>
          <p:cNvPr id="22534" name="AutoShape 12">
            <a:extLst>
              <a:ext uri="{FF2B5EF4-FFF2-40B4-BE49-F238E27FC236}">
                <a16:creationId xmlns:a16="http://schemas.microsoft.com/office/drawing/2014/main" id="{97E2676F-0EAE-485F-8869-EEECD17E6131}"/>
              </a:ext>
            </a:extLst>
          </p:cNvPr>
          <p:cNvSpPr>
            <a:spLocks noChangeArrowheads="1"/>
          </p:cNvSpPr>
          <p:nvPr/>
        </p:nvSpPr>
        <p:spPr bwMode="auto">
          <a:xfrm>
            <a:off x="6646863" y="2395538"/>
            <a:ext cx="314325" cy="795337"/>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22535" name="AutoShape 13">
            <a:extLst>
              <a:ext uri="{FF2B5EF4-FFF2-40B4-BE49-F238E27FC236}">
                <a16:creationId xmlns:a16="http://schemas.microsoft.com/office/drawing/2014/main" id="{E204817F-1BED-4E16-9A57-CDB940020DFC}"/>
              </a:ext>
            </a:extLst>
          </p:cNvPr>
          <p:cNvSpPr>
            <a:spLocks noChangeArrowheads="1"/>
          </p:cNvSpPr>
          <p:nvPr/>
        </p:nvSpPr>
        <p:spPr bwMode="auto">
          <a:xfrm>
            <a:off x="6672263" y="3911600"/>
            <a:ext cx="314325" cy="795338"/>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Tree>
  </p:cSld>
  <p:clrMapOvr>
    <a:masterClrMapping/>
  </p:clrMapOvr>
  <p:transition spd="med">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a:extLst>
              <a:ext uri="{FF2B5EF4-FFF2-40B4-BE49-F238E27FC236}">
                <a16:creationId xmlns:a16="http://schemas.microsoft.com/office/drawing/2014/main" id="{DCEB9B4D-9DAC-4021-8FFC-C5BE2453E771}"/>
              </a:ext>
            </a:extLst>
          </p:cNvPr>
          <p:cNvSpPr>
            <a:spLocks noGrp="1"/>
          </p:cNvSpPr>
          <p:nvPr>
            <p:ph type="title"/>
          </p:nvPr>
        </p:nvSpPr>
        <p:spPr>
          <a:xfrm>
            <a:off x="684213" y="476250"/>
            <a:ext cx="6130925" cy="852488"/>
          </a:xfrm>
        </p:spPr>
        <p:txBody>
          <a:bodyPr/>
          <a:lstStyle/>
          <a:p>
            <a:pPr eaLnBrk="1" hangingPunct="1"/>
            <a:r>
              <a:rPr lang="en-GB" altLang="en-US" sz="3600">
                <a:ea typeface="ＭＳ Ｐゴシック" panose="020B0600070205080204" pitchFamily="34" charset="-128"/>
              </a:rPr>
              <a:t>Talk for writing includes…</a:t>
            </a:r>
            <a:endParaRPr lang="en-US" altLang="en-US" sz="3600">
              <a:ea typeface="ＭＳ Ｐゴシック" panose="020B0600070205080204" pitchFamily="34" charset="-128"/>
            </a:endParaRPr>
          </a:p>
        </p:txBody>
      </p:sp>
      <p:sp>
        <p:nvSpPr>
          <p:cNvPr id="24578" name="Rectangle 3">
            <a:extLst>
              <a:ext uri="{FF2B5EF4-FFF2-40B4-BE49-F238E27FC236}">
                <a16:creationId xmlns:a16="http://schemas.microsoft.com/office/drawing/2014/main" id="{760B4E5F-4AF0-4100-B2C9-13ECB8337948}"/>
              </a:ext>
            </a:extLst>
          </p:cNvPr>
          <p:cNvSpPr>
            <a:spLocks noGrp="1"/>
          </p:cNvSpPr>
          <p:nvPr>
            <p:ph idx="1"/>
          </p:nvPr>
        </p:nvSpPr>
        <p:spPr>
          <a:xfrm>
            <a:off x="468313" y="2276475"/>
            <a:ext cx="8156575" cy="2976563"/>
          </a:xfrm>
        </p:spPr>
        <p:txBody>
          <a:bodyPr/>
          <a:lstStyle/>
          <a:p>
            <a:pPr eaLnBrk="1" hangingPunct="1"/>
            <a:r>
              <a:rPr lang="en-GB" altLang="en-US">
                <a:ea typeface="ＭＳ Ｐゴシック" panose="020B0600070205080204" pitchFamily="34" charset="-128"/>
              </a:rPr>
              <a:t>Book-talk</a:t>
            </a:r>
          </a:p>
          <a:p>
            <a:pPr eaLnBrk="1" hangingPunct="1"/>
            <a:r>
              <a:rPr lang="en-GB" altLang="en-US">
                <a:ea typeface="ＭＳ Ｐゴシック" panose="020B0600070205080204" pitchFamily="34" charset="-128"/>
              </a:rPr>
              <a:t>Writer-talk</a:t>
            </a:r>
          </a:p>
          <a:p>
            <a:pPr eaLnBrk="1" hangingPunct="1"/>
            <a:r>
              <a:rPr lang="en-GB" altLang="en-US">
                <a:ea typeface="ＭＳ Ｐゴシック" panose="020B0600070205080204" pitchFamily="34" charset="-128"/>
              </a:rPr>
              <a:t>Storytelling and story-making</a:t>
            </a:r>
          </a:p>
          <a:p>
            <a:pPr eaLnBrk="1" hangingPunct="1"/>
            <a:r>
              <a:rPr lang="en-GB" altLang="en-US">
                <a:ea typeface="ＭＳ Ｐゴシック" panose="020B0600070205080204" pitchFamily="34" charset="-128"/>
              </a:rPr>
              <a:t>Word and language games</a:t>
            </a:r>
          </a:p>
          <a:p>
            <a:pPr eaLnBrk="1" hangingPunct="1"/>
            <a:r>
              <a:rPr lang="en-GB" altLang="en-US">
                <a:ea typeface="ＭＳ Ｐゴシック" panose="020B0600070205080204" pitchFamily="34" charset="-128"/>
              </a:rPr>
              <a:t>Role-play and drama</a:t>
            </a:r>
            <a:endParaRPr lang="en-US" altLang="en-US">
              <a:ea typeface="ＭＳ Ｐゴシック" panose="020B0600070205080204" pitchFamily="34" charset="-128"/>
            </a:endParaRPr>
          </a:p>
        </p:txBody>
      </p:sp>
      <p:pic>
        <p:nvPicPr>
          <p:cNvPr id="24579" name="Picture 1">
            <a:extLst>
              <a:ext uri="{FF2B5EF4-FFF2-40B4-BE49-F238E27FC236}">
                <a16:creationId xmlns:a16="http://schemas.microsoft.com/office/drawing/2014/main" id="{B5CEBD6D-1B46-4A2F-876F-99977E4FE81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24588" y="1196975"/>
            <a:ext cx="2309812"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a:extLst>
              <a:ext uri="{FF2B5EF4-FFF2-40B4-BE49-F238E27FC236}">
                <a16:creationId xmlns:a16="http://schemas.microsoft.com/office/drawing/2014/main" id="{7C9FE44E-817A-4958-8699-D729841F9C66}"/>
              </a:ext>
            </a:extLst>
          </p:cNvPr>
          <p:cNvSpPr>
            <a:spLocks noGrp="1"/>
          </p:cNvSpPr>
          <p:nvPr>
            <p:ph type="title"/>
          </p:nvPr>
        </p:nvSpPr>
        <p:spPr>
          <a:xfrm>
            <a:off x="611188" y="549275"/>
            <a:ext cx="7643812" cy="1143000"/>
          </a:xfrm>
        </p:spPr>
        <p:txBody>
          <a:bodyPr/>
          <a:lstStyle/>
          <a:p>
            <a:pPr eaLnBrk="1" hangingPunct="1"/>
            <a:r>
              <a:rPr lang="en-GB" altLang="en-US" sz="4000">
                <a:ea typeface="ＭＳ Ｐゴシック" panose="020B0600070205080204" pitchFamily="34" charset="-128"/>
              </a:rPr>
              <a:t>Storytelling and story-making… </a:t>
            </a:r>
          </a:p>
        </p:txBody>
      </p:sp>
      <p:sp>
        <p:nvSpPr>
          <p:cNvPr id="26626" name="Rectangle 3">
            <a:extLst>
              <a:ext uri="{FF2B5EF4-FFF2-40B4-BE49-F238E27FC236}">
                <a16:creationId xmlns:a16="http://schemas.microsoft.com/office/drawing/2014/main" id="{A831CB74-97E1-49A0-A1FA-74DBDD74ADE5}"/>
              </a:ext>
            </a:extLst>
          </p:cNvPr>
          <p:cNvSpPr>
            <a:spLocks noGrp="1"/>
          </p:cNvSpPr>
          <p:nvPr>
            <p:ph idx="1"/>
          </p:nvPr>
        </p:nvSpPr>
        <p:spPr>
          <a:xfrm>
            <a:off x="439738" y="1844675"/>
            <a:ext cx="8229600" cy="3916363"/>
          </a:xfrm>
        </p:spPr>
        <p:txBody>
          <a:bodyPr/>
          <a:lstStyle/>
          <a:p>
            <a:pPr eaLnBrk="1" hangingPunct="1"/>
            <a:r>
              <a:rPr lang="en-GB" altLang="en-US">
                <a:solidFill>
                  <a:srgbClr val="FF0000"/>
                </a:solidFill>
                <a:ea typeface="ＭＳ Ｐゴシック" panose="020B0600070205080204" pitchFamily="34" charset="-128"/>
              </a:rPr>
              <a:t>involves</a:t>
            </a:r>
            <a:r>
              <a:rPr lang="en-GB" altLang="en-US">
                <a:ea typeface="ＭＳ Ｐゴシック" panose="020B0600070205080204" pitchFamily="34" charset="-128"/>
              </a:rPr>
              <a:t> the learning and repeating of oral stories</a:t>
            </a:r>
          </a:p>
          <a:p>
            <a:pPr eaLnBrk="1" hangingPunct="1"/>
            <a:r>
              <a:rPr lang="en-GB" altLang="en-US">
                <a:solidFill>
                  <a:srgbClr val="FF0000"/>
                </a:solidFill>
                <a:ea typeface="ＭＳ Ｐゴシック" panose="020B0600070205080204" pitchFamily="34" charset="-128"/>
              </a:rPr>
              <a:t>builds</a:t>
            </a:r>
            <a:r>
              <a:rPr lang="en-GB" altLang="en-US">
                <a:ea typeface="ＭＳ Ｐゴシック" panose="020B0600070205080204" pitchFamily="34" charset="-128"/>
              </a:rPr>
              <a:t> children’s confidence in storytelling  </a:t>
            </a:r>
          </a:p>
          <a:p>
            <a:pPr eaLnBrk="1" hangingPunct="1"/>
            <a:r>
              <a:rPr lang="en-GB" altLang="en-US">
                <a:solidFill>
                  <a:srgbClr val="FF0000"/>
                </a:solidFill>
                <a:ea typeface="ＭＳ Ｐゴシック" panose="020B0600070205080204" pitchFamily="34" charset="-128"/>
              </a:rPr>
              <a:t>extends</a:t>
            </a:r>
            <a:r>
              <a:rPr lang="en-GB" altLang="en-US">
                <a:ea typeface="ＭＳ Ｐゴシック" panose="020B0600070205080204" pitchFamily="34" charset="-128"/>
              </a:rPr>
              <a:t> storytelling into writing</a:t>
            </a:r>
          </a:p>
          <a:p>
            <a:pPr eaLnBrk="1" hangingPunct="1"/>
            <a:r>
              <a:rPr lang="en-GB" altLang="en-US">
                <a:solidFill>
                  <a:srgbClr val="FF0000"/>
                </a:solidFill>
                <a:ea typeface="ＭＳ Ｐゴシック" panose="020B0600070205080204" pitchFamily="34" charset="-128"/>
              </a:rPr>
              <a:t>results</a:t>
            </a:r>
            <a:r>
              <a:rPr lang="en-GB" altLang="en-US">
                <a:ea typeface="ＭＳ Ｐゴシック" panose="020B0600070205080204" pitchFamily="34" charset="-128"/>
              </a:rPr>
              <a:t> in new stories being prepared and rehearsed prior to writing</a:t>
            </a:r>
          </a:p>
          <a:p>
            <a:pPr eaLnBrk="1" hangingPunct="1"/>
            <a:endParaRPr lang="en-GB" altLang="en-US">
              <a:ea typeface="ＭＳ Ｐゴシック" panose="020B0600070205080204" pitchFamily="34" charset="-128"/>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a:extLst>
              <a:ext uri="{FF2B5EF4-FFF2-40B4-BE49-F238E27FC236}">
                <a16:creationId xmlns:a16="http://schemas.microsoft.com/office/drawing/2014/main" id="{407C6F5A-4F70-4335-8B7C-82D31A6A6EA1}"/>
              </a:ext>
            </a:extLst>
          </p:cNvPr>
          <p:cNvSpPr>
            <a:spLocks noGrp="1"/>
          </p:cNvSpPr>
          <p:nvPr>
            <p:ph type="title"/>
          </p:nvPr>
        </p:nvSpPr>
        <p:spPr/>
        <p:txBody>
          <a:bodyPr/>
          <a:lstStyle/>
          <a:p>
            <a:pPr eaLnBrk="1" hangingPunct="1"/>
            <a:r>
              <a:rPr lang="en-GB" altLang="en-US">
                <a:ea typeface="ＭＳ Ｐゴシック" panose="020B0600070205080204" pitchFamily="34" charset="-128"/>
              </a:rPr>
              <a:t>So how do we do it (pedagogy)?</a:t>
            </a:r>
          </a:p>
        </p:txBody>
      </p:sp>
      <p:sp>
        <p:nvSpPr>
          <p:cNvPr id="28674" name="Rectangle 3">
            <a:extLst>
              <a:ext uri="{FF2B5EF4-FFF2-40B4-BE49-F238E27FC236}">
                <a16:creationId xmlns:a16="http://schemas.microsoft.com/office/drawing/2014/main" id="{0F9C3870-12C9-4191-A487-889C3DB63423}"/>
              </a:ext>
            </a:extLst>
          </p:cNvPr>
          <p:cNvSpPr>
            <a:spLocks noGrp="1"/>
          </p:cNvSpPr>
          <p:nvPr>
            <p:ph idx="1"/>
          </p:nvPr>
        </p:nvSpPr>
        <p:spPr>
          <a:xfrm>
            <a:off x="457200" y="1916113"/>
            <a:ext cx="8229600" cy="3529012"/>
          </a:xfrm>
        </p:spPr>
        <p:txBody>
          <a:bodyPr/>
          <a:lstStyle/>
          <a:p>
            <a:pPr eaLnBrk="1" hangingPunct="1">
              <a:lnSpc>
                <a:spcPct val="90000"/>
              </a:lnSpc>
            </a:pPr>
            <a:r>
              <a:rPr lang="en-GB" altLang="en-US" sz="2800">
                <a:ea typeface="ＭＳ Ｐゴシック" panose="020B0600070205080204" pitchFamily="34" charset="-128"/>
              </a:rPr>
              <a:t>The stories are taught in a multi-sensory way.</a:t>
            </a:r>
          </a:p>
          <a:p>
            <a:pPr eaLnBrk="1" hangingPunct="1">
              <a:lnSpc>
                <a:spcPct val="90000"/>
              </a:lnSpc>
            </a:pPr>
            <a:r>
              <a:rPr lang="en-GB" altLang="en-US" sz="2800">
                <a:ea typeface="ＭＳ Ｐゴシック" panose="020B0600070205080204" pitchFamily="34" charset="-128"/>
              </a:rPr>
              <a:t>Actions are used to make the story, and key connectives memorable.</a:t>
            </a:r>
          </a:p>
          <a:p>
            <a:pPr eaLnBrk="1" hangingPunct="1">
              <a:lnSpc>
                <a:spcPct val="90000"/>
              </a:lnSpc>
            </a:pPr>
            <a:r>
              <a:rPr lang="en-GB" altLang="en-US" sz="2800">
                <a:ea typeface="ＭＳ Ｐゴシック" panose="020B0600070205080204" pitchFamily="34" charset="-128"/>
              </a:rPr>
              <a:t>Each story has a story map as a visual reminder.</a:t>
            </a:r>
          </a:p>
          <a:p>
            <a:pPr eaLnBrk="1" hangingPunct="1">
              <a:lnSpc>
                <a:spcPct val="90000"/>
              </a:lnSpc>
            </a:pPr>
            <a:r>
              <a:rPr lang="en-GB" altLang="en-US" sz="2800">
                <a:ea typeface="ＭＳ Ｐゴシック" panose="020B0600070205080204" pitchFamily="34" charset="-128"/>
              </a:rPr>
              <a:t>Puppets, role-play, hot-seating and acting out can make the story memorable and bring it alive.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a:extLst>
              <a:ext uri="{FF2B5EF4-FFF2-40B4-BE49-F238E27FC236}">
                <a16:creationId xmlns:a16="http://schemas.microsoft.com/office/drawing/2014/main" id="{38C582D2-2792-4A73-B7C9-C7DB599AC572}"/>
              </a:ext>
            </a:extLst>
          </p:cNvPr>
          <p:cNvSpPr>
            <a:spLocks noGrp="1"/>
          </p:cNvSpPr>
          <p:nvPr>
            <p:ph type="title"/>
          </p:nvPr>
        </p:nvSpPr>
        <p:spPr/>
        <p:txBody>
          <a:bodyPr/>
          <a:lstStyle/>
          <a:p>
            <a:pPr eaLnBrk="1" hangingPunct="1"/>
            <a:r>
              <a:rPr lang="en-GB" altLang="en-US">
                <a:ea typeface="ＭＳ Ｐゴシック" panose="020B0600070205080204" pitchFamily="34" charset="-128"/>
              </a:rPr>
              <a:t>Children internalise…</a:t>
            </a:r>
          </a:p>
        </p:txBody>
      </p:sp>
      <p:sp>
        <p:nvSpPr>
          <p:cNvPr id="30722" name="Rectangle 3">
            <a:extLst>
              <a:ext uri="{FF2B5EF4-FFF2-40B4-BE49-F238E27FC236}">
                <a16:creationId xmlns:a16="http://schemas.microsoft.com/office/drawing/2014/main" id="{03074F7E-C078-41AC-9F0F-E82BCB2090DE}"/>
              </a:ext>
            </a:extLst>
          </p:cNvPr>
          <p:cNvSpPr>
            <a:spLocks noGrp="1"/>
          </p:cNvSpPr>
          <p:nvPr>
            <p:ph idx="1"/>
          </p:nvPr>
        </p:nvSpPr>
        <p:spPr>
          <a:xfrm>
            <a:off x="457200" y="1433513"/>
            <a:ext cx="8229600" cy="4497387"/>
          </a:xfrm>
        </p:spPr>
        <p:txBody>
          <a:bodyPr/>
          <a:lstStyle/>
          <a:p>
            <a:pPr eaLnBrk="1" hangingPunct="1"/>
            <a:r>
              <a:rPr lang="en-GB" altLang="en-US">
                <a:ea typeface="ＭＳ Ｐゴシック" panose="020B0600070205080204" pitchFamily="34" charset="-128"/>
              </a:rPr>
              <a:t>basic plot structures </a:t>
            </a:r>
          </a:p>
          <a:p>
            <a:pPr eaLnBrk="1" hangingPunct="1"/>
            <a:r>
              <a:rPr lang="en-GB" altLang="en-US">
                <a:ea typeface="ＭＳ Ｐゴシック" panose="020B0600070205080204" pitchFamily="34" charset="-128"/>
              </a:rPr>
              <a:t>the building blocks of narrative (common characters, settings, events narrative patterning)</a:t>
            </a:r>
          </a:p>
          <a:p>
            <a:pPr eaLnBrk="1" hangingPunct="1"/>
            <a:r>
              <a:rPr lang="en-GB" altLang="en-US">
                <a:ea typeface="ＭＳ Ｐゴシック" panose="020B0600070205080204" pitchFamily="34" charset="-128"/>
              </a:rPr>
              <a:t>the flow of language/sentences</a:t>
            </a:r>
          </a:p>
          <a:p>
            <a:pPr eaLnBrk="1" hangingPunct="1"/>
            <a:r>
              <a:rPr lang="en-GB" altLang="en-US">
                <a:ea typeface="ＭＳ Ｐゴシック" panose="020B0600070205080204" pitchFamily="34" charset="-128"/>
              </a:rPr>
              <a:t>the vocabulary – especially connectives e.g. so, next, but, then</a:t>
            </a:r>
          </a:p>
          <a:p>
            <a:pPr eaLnBrk="1" hangingPunct="1"/>
            <a:endParaRPr lang="en-GB" altLang="en-US">
              <a:ea typeface="ＭＳ Ｐゴシック" panose="020B0600070205080204" pitchFamily="34" charset="-128"/>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a:extLst>
              <a:ext uri="{FF2B5EF4-FFF2-40B4-BE49-F238E27FC236}">
                <a16:creationId xmlns:a16="http://schemas.microsoft.com/office/drawing/2014/main" id="{67540D68-35D7-4E42-9233-4A31D1F3D4C6}"/>
              </a:ext>
            </a:extLst>
          </p:cNvPr>
          <p:cNvSpPr>
            <a:spLocks noGrp="1"/>
          </p:cNvSpPr>
          <p:nvPr>
            <p:ph type="title"/>
          </p:nvPr>
        </p:nvSpPr>
        <p:spPr/>
        <p:txBody>
          <a:bodyPr/>
          <a:lstStyle/>
          <a:p>
            <a:pPr eaLnBrk="1" hangingPunct="1"/>
            <a:r>
              <a:rPr lang="en-GB" altLang="en-US" sz="3200">
                <a:ea typeface="ＭＳ Ｐゴシック" panose="020B0600070205080204" pitchFamily="34" charset="-128"/>
              </a:rPr>
              <a:t> Communal storytelling </a:t>
            </a:r>
            <a:r>
              <a:rPr lang="mr-IN" altLang="en-US" sz="3200">
                <a:ea typeface="ＭＳ Ｐゴシック" panose="020B0600070205080204" pitchFamily="34" charset="-128"/>
              </a:rPr>
              <a:t>–</a:t>
            </a:r>
            <a:r>
              <a:rPr lang="en-GB" altLang="en-US" sz="3200">
                <a:ea typeface="ＭＳ Ｐゴシック" panose="020B0600070205080204" pitchFamily="34" charset="-128"/>
              </a:rPr>
              <a:t> Pie Corbett Actions</a:t>
            </a:r>
          </a:p>
        </p:txBody>
      </p:sp>
      <p:pic>
        <p:nvPicPr>
          <p:cNvPr id="32770" name="Content Placeholder 4" descr="C:\Users\Precioustime123\Desktop\september-rir.jpg">
            <a:extLst>
              <a:ext uri="{FF2B5EF4-FFF2-40B4-BE49-F238E27FC236}">
                <a16:creationId xmlns:a16="http://schemas.microsoft.com/office/drawing/2014/main" id="{B0E7FDC8-1B05-4F44-8EF7-16B483C096F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746125" y="1417638"/>
            <a:ext cx="3829050" cy="3916362"/>
          </a:xfrm>
          <a:noFill/>
        </p:spPr>
      </p:pic>
      <p:sp>
        <p:nvSpPr>
          <p:cNvPr id="4" name="Content Placeholder 2">
            <a:extLst>
              <a:ext uri="{FF2B5EF4-FFF2-40B4-BE49-F238E27FC236}">
                <a16:creationId xmlns:a16="http://schemas.microsoft.com/office/drawing/2014/main" id="{BAC6BB6C-E2C7-4A6A-AA06-5DE862B225CF}"/>
              </a:ext>
            </a:extLst>
          </p:cNvPr>
          <p:cNvSpPr txBox="1">
            <a:spLocks/>
          </p:cNvSpPr>
          <p:nvPr/>
        </p:nvSpPr>
        <p:spPr bwMode="auto">
          <a:xfrm flipH="1">
            <a:off x="4770438" y="1835150"/>
            <a:ext cx="3546475"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400">
              <a:buFont typeface="Arial" panose="020B0604020202020204" pitchFamily="34" charset="0"/>
              <a:buNone/>
              <a:defRPr/>
            </a:pPr>
            <a:r>
              <a:rPr lang="en-GB" sz="1300" dirty="0">
                <a:latin typeface="Comic Sans MS" panose="030F0702030302020204" pitchFamily="66" charset="0"/>
                <a:hlinkClick r:id="rId4"/>
              </a:rPr>
              <a:t>https://www.youtube.com/watch?v=JdvJZD-cplg</a:t>
            </a:r>
            <a:endParaRPr lang="en-GB" sz="1300" dirty="0">
              <a:latin typeface="Comic Sans MS" panose="030F0702030302020204" pitchFamily="66" charset="0"/>
            </a:endParaRPr>
          </a:p>
          <a:p>
            <a:pPr defTabSz="914400">
              <a:defRPr/>
            </a:pPr>
            <a:endParaRPr lang="en-GB" sz="2400" dirty="0">
              <a:latin typeface="Comic Sans MS" panose="030F0702030302020204" pitchFamily="66" charset="0"/>
            </a:endParaRPr>
          </a:p>
        </p:txBody>
      </p:sp>
      <p:sp>
        <p:nvSpPr>
          <p:cNvPr id="32772" name="TextBox 1">
            <a:extLst>
              <a:ext uri="{FF2B5EF4-FFF2-40B4-BE49-F238E27FC236}">
                <a16:creationId xmlns:a16="http://schemas.microsoft.com/office/drawing/2014/main" id="{FF648229-E836-49D6-9AC8-97C2EB58B454}"/>
              </a:ext>
            </a:extLst>
          </p:cNvPr>
          <p:cNvSpPr txBox="1">
            <a:spLocks noChangeArrowheads="1"/>
          </p:cNvSpPr>
          <p:nvPr/>
        </p:nvSpPr>
        <p:spPr bwMode="auto">
          <a:xfrm>
            <a:off x="5435600" y="3284538"/>
            <a:ext cx="30241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a:hlinkClick r:id="rId5"/>
              </a:rPr>
              <a:t>https://www.youtube.com/watch?v=42Sv5kORTxA</a:t>
            </a:r>
            <a:endParaRPr lang="en-US" altLang="en-US"/>
          </a:p>
          <a:p>
            <a:endParaRPr lang="en-US" altLang="en-US"/>
          </a:p>
        </p:txBody>
      </p:sp>
      <p:sp>
        <p:nvSpPr>
          <p:cNvPr id="32773" name="Rectangle 2">
            <a:extLst>
              <a:ext uri="{FF2B5EF4-FFF2-40B4-BE49-F238E27FC236}">
                <a16:creationId xmlns:a16="http://schemas.microsoft.com/office/drawing/2014/main" id="{F9CD5D6B-1937-4E1C-A933-6F9444884D05}"/>
              </a:ext>
            </a:extLst>
          </p:cNvPr>
          <p:cNvSpPr>
            <a:spLocks noChangeArrowheads="1"/>
          </p:cNvSpPr>
          <p:nvPr/>
        </p:nvSpPr>
        <p:spPr bwMode="auto">
          <a:xfrm>
            <a:off x="5435600" y="4457700"/>
            <a:ext cx="32766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a:hlinkClick r:id="rId6"/>
              </a:rPr>
              <a:t>https://www.youtube.com/watch?v=b8xwsMSTXrY</a:t>
            </a:r>
            <a:endParaRPr lang="en-US" altLang="en-US"/>
          </a:p>
          <a:p>
            <a:endParaRPr lang="en-US" altLang="en-US"/>
          </a:p>
        </p:txBody>
      </p:sp>
      <p:sp>
        <p:nvSpPr>
          <p:cNvPr id="32774" name="Rectangle 4">
            <a:extLst>
              <a:ext uri="{FF2B5EF4-FFF2-40B4-BE49-F238E27FC236}">
                <a16:creationId xmlns:a16="http://schemas.microsoft.com/office/drawing/2014/main" id="{D813DA3E-33CA-4773-9399-BACF35D46B1A}"/>
              </a:ext>
            </a:extLst>
          </p:cNvPr>
          <p:cNvSpPr>
            <a:spLocks noChangeArrowheads="1"/>
          </p:cNvSpPr>
          <p:nvPr/>
        </p:nvSpPr>
        <p:spPr bwMode="auto">
          <a:xfrm>
            <a:off x="4856163" y="1331913"/>
            <a:ext cx="30829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a:hlinkClick r:id="rId7"/>
              </a:rPr>
              <a:t>https://vimeo.com/22262367</a:t>
            </a:r>
            <a:endParaRPr lang="en-US" altLang="en-US"/>
          </a:p>
          <a:p>
            <a:endParaRPr lang="en-US" altLang="en-US"/>
          </a:p>
        </p:txBody>
      </p:sp>
      <p:sp>
        <p:nvSpPr>
          <p:cNvPr id="32775" name="Rectangle 5">
            <a:extLst>
              <a:ext uri="{FF2B5EF4-FFF2-40B4-BE49-F238E27FC236}">
                <a16:creationId xmlns:a16="http://schemas.microsoft.com/office/drawing/2014/main" id="{5D33C419-32C4-4FD7-8C3E-297E586DD860}"/>
              </a:ext>
            </a:extLst>
          </p:cNvPr>
          <p:cNvSpPr>
            <a:spLocks noChangeArrowheads="1"/>
          </p:cNvSpPr>
          <p:nvPr/>
        </p:nvSpPr>
        <p:spPr bwMode="auto">
          <a:xfrm>
            <a:off x="4846638" y="2555875"/>
            <a:ext cx="339248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a:hlinkClick r:id="rId8"/>
              </a:rPr>
              <a:t>https://www.youtube.com/watch?v=C7mJPZcFIFk</a:t>
            </a:r>
            <a:endParaRPr lang="en-US" altLang="en-US"/>
          </a:p>
          <a:p>
            <a:endParaRPr lang="en-US" altLang="en-US"/>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a:extLst>
              <a:ext uri="{FF2B5EF4-FFF2-40B4-BE49-F238E27FC236}">
                <a16:creationId xmlns:a16="http://schemas.microsoft.com/office/drawing/2014/main" id="{C360BC19-A5E9-4B0C-BBFB-1488F944AEBC}"/>
              </a:ext>
            </a:extLst>
          </p:cNvPr>
          <p:cNvSpPr>
            <a:spLocks noGrp="1"/>
          </p:cNvSpPr>
          <p:nvPr>
            <p:ph type="title"/>
          </p:nvPr>
        </p:nvSpPr>
        <p:spPr>
          <a:xfrm>
            <a:off x="1422400" y="476250"/>
            <a:ext cx="6305550" cy="720725"/>
          </a:xfrm>
        </p:spPr>
        <p:txBody>
          <a:bodyPr/>
          <a:lstStyle/>
          <a:p>
            <a:pPr eaLnBrk="1" hangingPunct="1"/>
            <a:r>
              <a:rPr lang="en-GB" altLang="en-US" sz="3200">
                <a:ea typeface="ＭＳ Ｐゴシック" panose="020B0600070205080204" pitchFamily="34" charset="-128"/>
              </a:rPr>
              <a:t>Design a Story Map</a:t>
            </a:r>
          </a:p>
        </p:txBody>
      </p:sp>
      <p:sp>
        <p:nvSpPr>
          <p:cNvPr id="34818" name="AutoShape 12">
            <a:extLst>
              <a:ext uri="{FF2B5EF4-FFF2-40B4-BE49-F238E27FC236}">
                <a16:creationId xmlns:a16="http://schemas.microsoft.com/office/drawing/2014/main" id="{1E29FC5F-8443-47D0-A393-13EEB172F158}"/>
              </a:ext>
            </a:extLst>
          </p:cNvPr>
          <p:cNvSpPr>
            <a:spLocks noChangeArrowheads="1"/>
          </p:cNvSpPr>
          <p:nvPr/>
        </p:nvSpPr>
        <p:spPr bwMode="auto">
          <a:xfrm>
            <a:off x="1422400" y="2108200"/>
            <a:ext cx="862013" cy="231775"/>
          </a:xfrm>
          <a:prstGeom prst="rightArrow">
            <a:avLst>
              <a:gd name="adj1" fmla="val 50000"/>
              <a:gd name="adj2" fmla="val 9298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19" name="AutoShape 13">
            <a:extLst>
              <a:ext uri="{FF2B5EF4-FFF2-40B4-BE49-F238E27FC236}">
                <a16:creationId xmlns:a16="http://schemas.microsoft.com/office/drawing/2014/main" id="{5EA13DAE-C8D1-4810-B21E-F9BDB32BF696}"/>
              </a:ext>
            </a:extLst>
          </p:cNvPr>
          <p:cNvSpPr>
            <a:spLocks noChangeArrowheads="1"/>
          </p:cNvSpPr>
          <p:nvPr/>
        </p:nvSpPr>
        <p:spPr bwMode="auto">
          <a:xfrm>
            <a:off x="3886200" y="2120900"/>
            <a:ext cx="976313" cy="257175"/>
          </a:xfrm>
          <a:prstGeom prst="rightArrow">
            <a:avLst>
              <a:gd name="adj1" fmla="val 50000"/>
              <a:gd name="adj2" fmla="val 94907"/>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0" name="AutoShape 14">
            <a:extLst>
              <a:ext uri="{FF2B5EF4-FFF2-40B4-BE49-F238E27FC236}">
                <a16:creationId xmlns:a16="http://schemas.microsoft.com/office/drawing/2014/main" id="{59119692-3374-49EE-9A24-B0D612E21762}"/>
              </a:ext>
            </a:extLst>
          </p:cNvPr>
          <p:cNvSpPr>
            <a:spLocks noChangeArrowheads="1"/>
          </p:cNvSpPr>
          <p:nvPr/>
        </p:nvSpPr>
        <p:spPr bwMode="auto">
          <a:xfrm>
            <a:off x="6261100" y="2095500"/>
            <a:ext cx="976313" cy="257175"/>
          </a:xfrm>
          <a:prstGeom prst="rightArrow">
            <a:avLst>
              <a:gd name="adj1" fmla="val 50000"/>
              <a:gd name="adj2" fmla="val 94907"/>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1" name="AutoShape 15">
            <a:extLst>
              <a:ext uri="{FF2B5EF4-FFF2-40B4-BE49-F238E27FC236}">
                <a16:creationId xmlns:a16="http://schemas.microsoft.com/office/drawing/2014/main" id="{60635B96-050F-4683-ACE9-18F2CA1A21A8}"/>
              </a:ext>
            </a:extLst>
          </p:cNvPr>
          <p:cNvSpPr>
            <a:spLocks noChangeArrowheads="1"/>
          </p:cNvSpPr>
          <p:nvPr/>
        </p:nvSpPr>
        <p:spPr bwMode="auto">
          <a:xfrm>
            <a:off x="8204200" y="2832100"/>
            <a:ext cx="269875" cy="582613"/>
          </a:xfrm>
          <a:prstGeom prst="downArrow">
            <a:avLst>
              <a:gd name="adj1" fmla="val 50000"/>
              <a:gd name="adj2" fmla="val 53971"/>
            </a:avLst>
          </a:prstGeom>
          <a:solidFill>
            <a:schemeClr val="accent1"/>
          </a:soli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2" name="AutoShape 16">
            <a:extLst>
              <a:ext uri="{FF2B5EF4-FFF2-40B4-BE49-F238E27FC236}">
                <a16:creationId xmlns:a16="http://schemas.microsoft.com/office/drawing/2014/main" id="{AF5D2644-7B8A-4EEF-8323-C5C71CA1BABB}"/>
              </a:ext>
            </a:extLst>
          </p:cNvPr>
          <p:cNvSpPr>
            <a:spLocks noChangeArrowheads="1"/>
          </p:cNvSpPr>
          <p:nvPr/>
        </p:nvSpPr>
        <p:spPr bwMode="auto">
          <a:xfrm>
            <a:off x="5626100" y="3657600"/>
            <a:ext cx="976313" cy="257175"/>
          </a:xfrm>
          <a:prstGeom prst="leftArrow">
            <a:avLst>
              <a:gd name="adj1" fmla="val 50000"/>
              <a:gd name="adj2" fmla="val 94907"/>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3" name="AutoShape 17">
            <a:extLst>
              <a:ext uri="{FF2B5EF4-FFF2-40B4-BE49-F238E27FC236}">
                <a16:creationId xmlns:a16="http://schemas.microsoft.com/office/drawing/2014/main" id="{BCB3423B-B6FD-4D3B-A4AB-7AC719FFBD66}"/>
              </a:ext>
            </a:extLst>
          </p:cNvPr>
          <p:cNvSpPr>
            <a:spLocks noChangeArrowheads="1"/>
          </p:cNvSpPr>
          <p:nvPr/>
        </p:nvSpPr>
        <p:spPr bwMode="auto">
          <a:xfrm>
            <a:off x="2616200" y="3594100"/>
            <a:ext cx="976313" cy="231775"/>
          </a:xfrm>
          <a:prstGeom prst="leftArrow">
            <a:avLst>
              <a:gd name="adj1" fmla="val 50000"/>
              <a:gd name="adj2" fmla="val 105308"/>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4" name="AutoShape 18">
            <a:extLst>
              <a:ext uri="{FF2B5EF4-FFF2-40B4-BE49-F238E27FC236}">
                <a16:creationId xmlns:a16="http://schemas.microsoft.com/office/drawing/2014/main" id="{D61F6B3E-0ACC-4627-84B6-4F317EE81B5E}"/>
              </a:ext>
            </a:extLst>
          </p:cNvPr>
          <p:cNvSpPr>
            <a:spLocks noChangeArrowheads="1"/>
          </p:cNvSpPr>
          <p:nvPr/>
        </p:nvSpPr>
        <p:spPr bwMode="auto">
          <a:xfrm>
            <a:off x="1117600" y="4254500"/>
            <a:ext cx="257175" cy="620713"/>
          </a:xfrm>
          <a:prstGeom prst="downArrow">
            <a:avLst>
              <a:gd name="adj1" fmla="val 50000"/>
              <a:gd name="adj2" fmla="val 60340"/>
            </a:avLst>
          </a:prstGeom>
          <a:solidFill>
            <a:schemeClr val="accent1"/>
          </a:soli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5" name="AutoShape 19">
            <a:extLst>
              <a:ext uri="{FF2B5EF4-FFF2-40B4-BE49-F238E27FC236}">
                <a16:creationId xmlns:a16="http://schemas.microsoft.com/office/drawing/2014/main" id="{76A407E2-2869-49A7-8F5C-1B34D4FACAE7}"/>
              </a:ext>
            </a:extLst>
          </p:cNvPr>
          <p:cNvSpPr>
            <a:spLocks noChangeArrowheads="1"/>
          </p:cNvSpPr>
          <p:nvPr/>
        </p:nvSpPr>
        <p:spPr bwMode="auto">
          <a:xfrm>
            <a:off x="2324100" y="5232400"/>
            <a:ext cx="1217613" cy="244475"/>
          </a:xfrm>
          <a:prstGeom prst="rightArrow">
            <a:avLst>
              <a:gd name="adj1" fmla="val 50000"/>
              <a:gd name="adj2" fmla="val 12451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5CF9C289-8854-441E-AE13-710FF3009118}"/>
              </a:ext>
            </a:extLst>
          </p:cNvPr>
          <p:cNvSpPr>
            <a:spLocks noGrp="1"/>
          </p:cNvSpPr>
          <p:nvPr>
            <p:ph type="title"/>
          </p:nvPr>
        </p:nvSpPr>
        <p:spPr/>
        <p:txBody>
          <a:bodyPr/>
          <a:lstStyle/>
          <a:p>
            <a:r>
              <a:rPr lang="en-GB" altLang="en-US">
                <a:ea typeface="ＭＳ Ｐゴシック" panose="020B0600070205080204" pitchFamily="34" charset="-128"/>
              </a:rPr>
              <a:t>Moving on ………</a:t>
            </a:r>
          </a:p>
        </p:txBody>
      </p:sp>
      <p:pic>
        <p:nvPicPr>
          <p:cNvPr id="39938" name="Content Placeholder 3">
            <a:extLst>
              <a:ext uri="{FF2B5EF4-FFF2-40B4-BE49-F238E27FC236}">
                <a16:creationId xmlns:a16="http://schemas.microsoft.com/office/drawing/2014/main" id="{17361C73-1F66-477A-8B08-F1916259708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692275" y="1196975"/>
            <a:ext cx="5548313" cy="3929063"/>
          </a:xfrm>
        </p:spPr>
      </p:pic>
      <p:sp>
        <p:nvSpPr>
          <p:cNvPr id="39939" name="TextBox 1">
            <a:extLst>
              <a:ext uri="{FF2B5EF4-FFF2-40B4-BE49-F238E27FC236}">
                <a16:creationId xmlns:a16="http://schemas.microsoft.com/office/drawing/2014/main" id="{3EBE79A9-559A-4DE7-BB72-B524FF10DCF0}"/>
              </a:ext>
            </a:extLst>
          </p:cNvPr>
          <p:cNvSpPr txBox="1">
            <a:spLocks noChangeArrowheads="1"/>
          </p:cNvSpPr>
          <p:nvPr/>
        </p:nvSpPr>
        <p:spPr bwMode="auto">
          <a:xfrm>
            <a:off x="6196013" y="4802188"/>
            <a:ext cx="24907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US" altLang="en-US" sz="1800">
                <a:latin typeface="Arial" panose="020B0604020202020204" pitchFamily="34" charset="0"/>
                <a:hlinkClick r:id="rId4" action="ppaction://hlinkfile"/>
              </a:rPr>
              <a:t>story starters.wmv</a:t>
            </a: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561036" y="1599406"/>
            <a:ext cx="7886700" cy="4351338"/>
          </a:xfrm>
        </p:spPr>
        <p:txBody>
          <a:bodyPr>
            <a:noAutofit/>
          </a:bodyPr>
          <a:lstStyle/>
          <a:p>
            <a:pPr>
              <a:lnSpc>
                <a:spcPct val="150000"/>
              </a:lnSpc>
            </a:pPr>
            <a:r>
              <a:rPr lang="en-GB" altLang="x-none" sz="2200" dirty="0" smtClean="0">
                <a:latin typeface="+mj-lt"/>
                <a:ea typeface="Comic Sans MS" charset="0"/>
                <a:cs typeface="Comic Sans MS" charset="0"/>
              </a:rPr>
              <a:t>Writing </a:t>
            </a:r>
            <a:r>
              <a:rPr lang="en-GB" altLang="x-none" sz="2200" dirty="0">
                <a:latin typeface="+mj-lt"/>
                <a:ea typeface="Comic Sans MS" charset="0"/>
                <a:cs typeface="Comic Sans MS" charset="0"/>
              </a:rPr>
              <a:t>has to be taught – it does not arise spontaneously;</a:t>
            </a:r>
          </a:p>
          <a:p>
            <a:pPr>
              <a:lnSpc>
                <a:spcPct val="150000"/>
              </a:lnSpc>
            </a:pPr>
            <a:r>
              <a:rPr lang="en-GB" altLang="x-none" sz="2200" dirty="0">
                <a:latin typeface="+mj-lt"/>
                <a:ea typeface="Comic Sans MS" charset="0"/>
                <a:cs typeface="Comic Sans MS" charset="0"/>
              </a:rPr>
              <a:t>Written language is different from spoken language;</a:t>
            </a:r>
          </a:p>
          <a:p>
            <a:pPr>
              <a:lnSpc>
                <a:spcPct val="150000"/>
              </a:lnSpc>
            </a:pPr>
            <a:r>
              <a:rPr lang="en-GB" altLang="x-none" sz="2200" dirty="0">
                <a:latin typeface="+mj-lt"/>
                <a:ea typeface="Comic Sans MS" charset="0"/>
                <a:cs typeface="Comic Sans MS" charset="0"/>
              </a:rPr>
              <a:t>The writer is separated from the reader by time and space;</a:t>
            </a:r>
          </a:p>
          <a:p>
            <a:pPr>
              <a:lnSpc>
                <a:spcPct val="150000"/>
              </a:lnSpc>
            </a:pPr>
            <a:r>
              <a:rPr lang="en-GB" altLang="x-none" sz="2200" dirty="0">
                <a:latin typeface="+mj-lt"/>
                <a:ea typeface="Comic Sans MS" charset="0"/>
                <a:cs typeface="Comic Sans MS" charset="0"/>
              </a:rPr>
              <a:t>Writing is more concise and explicit than speech;</a:t>
            </a:r>
          </a:p>
          <a:p>
            <a:pPr>
              <a:lnSpc>
                <a:spcPct val="150000"/>
              </a:lnSpc>
            </a:pPr>
            <a:r>
              <a:rPr lang="en-GB" altLang="x-none" sz="2200" dirty="0">
                <a:latin typeface="+mj-lt"/>
                <a:ea typeface="Comic Sans MS" charset="0"/>
                <a:cs typeface="Comic Sans MS" charset="0"/>
              </a:rPr>
              <a:t>A wide range of reading is important for building up a knowledge of written language.</a:t>
            </a:r>
          </a:p>
        </p:txBody>
      </p:sp>
      <p:pic>
        <p:nvPicPr>
          <p:cNvPr id="20484" name="Picture 4" descr="G0414677"/>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354235" y="2825247"/>
            <a:ext cx="1457325" cy="1535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CCCCCC">
                      <a:alpha val="74998"/>
                    </a:srgbClr>
                  </a:outerShdw>
                </a:effectLst>
              </a14:hiddenEffects>
            </a:ext>
          </a:extLst>
        </p:spPr>
      </p:pic>
      <p:pic>
        <p:nvPicPr>
          <p:cNvPr id="5" name="Picture 4">
            <a:extLst>
              <a:ext uri="{FF2B5EF4-FFF2-40B4-BE49-F238E27FC236}">
                <a16:creationId xmlns:a16="http://schemas.microsoft.com/office/drawing/2014/main" id="{87539310-9497-4978-A4B4-1EA5D547DC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sp>
        <p:nvSpPr>
          <p:cNvPr id="7" name="Title 1">
            <a:extLst>
              <a:ext uri="{FF2B5EF4-FFF2-40B4-BE49-F238E27FC236}">
                <a16:creationId xmlns:a16="http://schemas.microsoft.com/office/drawing/2014/main" id="{D5E79105-A4DB-4A0B-A06C-530B64417FD1}"/>
              </a:ext>
            </a:extLst>
          </p:cNvPr>
          <p:cNvSpPr txBox="1">
            <a:spLocks/>
          </p:cNvSpPr>
          <p:nvPr/>
        </p:nvSpPr>
        <p:spPr>
          <a:xfrm>
            <a:off x="628651" y="456406"/>
            <a:ext cx="4821266" cy="1143000"/>
          </a:xfrm>
          <a:prstGeom prst="rect">
            <a:avLst/>
          </a:prstGeom>
          <a:noFill/>
          <a:ln>
            <a:solidFill>
              <a:srgbClr val="7093D2"/>
            </a:solidFill>
          </a:ln>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dirty="0" smtClean="0">
                <a:ea typeface="ＭＳ Ｐゴシック" panose="020B0600070205080204" pitchFamily="34" charset="-128"/>
              </a:rPr>
              <a:t>Key message about writing</a:t>
            </a:r>
            <a:endParaRPr lang="en-US" altLang="en-US" i="1" dirty="0">
              <a:ea typeface="ＭＳ Ｐゴシック" panose="020B0600070205080204" pitchFamily="34" charset="-128"/>
            </a:endParaRPr>
          </a:p>
        </p:txBody>
      </p:sp>
    </p:spTree>
    <p:extLst>
      <p:ext uri="{BB962C8B-B14F-4D97-AF65-F5344CB8AC3E}">
        <p14:creationId xmlns:p14="http://schemas.microsoft.com/office/powerpoint/2010/main" val="87384988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306844" y="397693"/>
            <a:ext cx="3642229" cy="839615"/>
          </a:xfrm>
          <a:noFill/>
          <a:ln>
            <a:solidFill>
              <a:schemeClr val="accent1"/>
            </a:solidFill>
          </a:ln>
        </p:spPr>
        <p:txBody>
          <a:bodyPr/>
          <a:lstStyle/>
          <a:p>
            <a:pPr algn="ctr"/>
            <a:r>
              <a:rPr lang="en-GB" altLang="en-US" dirty="0" smtClean="0">
                <a:ea typeface="ＭＳ Ｐゴシック" panose="020B0600070205080204" pitchFamily="34" charset="-128"/>
              </a:rPr>
              <a:t>Story writing</a:t>
            </a:r>
            <a:endParaRPr lang="en-GB" altLang="en-US" dirty="0">
              <a:ea typeface="ＭＳ Ｐゴシック" panose="020B0600070205080204" pitchFamily="34" charset="-128"/>
            </a:endParaRPr>
          </a:p>
        </p:txBody>
      </p:sp>
      <p:pic>
        <p:nvPicPr>
          <p:cNvPr id="29699"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rot="20749634">
            <a:off x="493541" y="1994368"/>
            <a:ext cx="2300080" cy="2171750"/>
          </a:xfrm>
          <a:ln w="28575">
            <a:solidFill>
              <a:schemeClr val="accent1">
                <a:lumMod val="50000"/>
              </a:schemeClr>
            </a:solidFill>
          </a:ln>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03045">
            <a:off x="6354021" y="1851646"/>
            <a:ext cx="2352884" cy="2213184"/>
          </a:xfrm>
          <a:prstGeom prst="rect">
            <a:avLst/>
          </a:prstGeom>
          <a:ln w="28575">
            <a:solidFill>
              <a:schemeClr val="accent1">
                <a:lumMod val="50000"/>
              </a:schemeClr>
            </a:solidFill>
          </a:ln>
        </p:spPr>
      </p:pic>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81278" y="4370131"/>
            <a:ext cx="2353484" cy="2387886"/>
          </a:xfrm>
          <a:prstGeom prst="rect">
            <a:avLst/>
          </a:prstGeom>
          <a:ln w="28575">
            <a:solidFill>
              <a:schemeClr val="accent1">
                <a:lumMod val="50000"/>
              </a:schemeClr>
            </a:solidFill>
          </a:ln>
        </p:spPr>
      </p:pic>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643743" y="4421195"/>
            <a:ext cx="2106600" cy="2285759"/>
          </a:xfrm>
          <a:prstGeom prst="rect">
            <a:avLst/>
          </a:prstGeom>
          <a:ln w="28575">
            <a:solidFill>
              <a:schemeClr val="accent1">
                <a:lumMod val="75000"/>
              </a:schemeClr>
            </a:solidFill>
          </a:ln>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85934" y="1946469"/>
            <a:ext cx="1993106" cy="1714500"/>
          </a:xfrm>
          <a:prstGeom prst="rect">
            <a:avLst/>
          </a:prstGeom>
          <a:ln w="19050">
            <a:solidFill>
              <a:schemeClr val="accent1"/>
            </a:solidFill>
          </a:ln>
        </p:spPr>
      </p:pic>
      <p:pic>
        <p:nvPicPr>
          <p:cNvPr id="9" name="Picture 8">
            <a:extLst>
              <a:ext uri="{FF2B5EF4-FFF2-40B4-BE49-F238E27FC236}">
                <a16:creationId xmlns:a16="http://schemas.microsoft.com/office/drawing/2014/main" id="{7176F297-F900-40CF-8364-5E299B69814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pic>
        <p:nvPicPr>
          <p:cNvPr id="6" name="Picture 5"/>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518766" y="5184743"/>
            <a:ext cx="1467440" cy="1420943"/>
          </a:xfrm>
          <a:prstGeom prst="rect">
            <a:avLst/>
          </a:prstGeom>
          <a:ln>
            <a:solidFill>
              <a:schemeClr val="accent1"/>
            </a:solidFill>
          </a:ln>
        </p:spPr>
      </p:pic>
    </p:spTree>
    <p:extLst>
      <p:ext uri="{BB962C8B-B14F-4D97-AF65-F5344CB8AC3E}">
        <p14:creationId xmlns:p14="http://schemas.microsoft.com/office/powerpoint/2010/main" val="322419027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AA0DD-ACB0-428E-9295-82BF629C10C7}"/>
              </a:ext>
            </a:extLst>
          </p:cNvPr>
          <p:cNvSpPr>
            <a:spLocks noGrp="1"/>
          </p:cNvSpPr>
          <p:nvPr>
            <p:ph type="title"/>
          </p:nvPr>
        </p:nvSpPr>
        <p:spPr>
          <a:xfrm>
            <a:off x="2102563" y="458788"/>
            <a:ext cx="4814292" cy="1143000"/>
          </a:xfrm>
          <a:noFill/>
          <a:ln>
            <a:solidFill>
              <a:schemeClr val="accent1"/>
            </a:solidFill>
          </a:ln>
        </p:spPr>
        <p:txBody>
          <a:bodyPr>
            <a:normAutofit fontScale="90000"/>
          </a:bodyPr>
          <a:lstStyle/>
          <a:p>
            <a:pPr algn="ctr"/>
            <a:r>
              <a:rPr lang="en-GB" dirty="0"/>
              <a:t>An alternative to the 3Is - Gradual Release Model</a:t>
            </a:r>
          </a:p>
        </p:txBody>
      </p:sp>
      <p:pic>
        <p:nvPicPr>
          <p:cNvPr id="5" name="Content Placeholder 4">
            <a:extLst>
              <a:ext uri="{FF2B5EF4-FFF2-40B4-BE49-F238E27FC236}">
                <a16:creationId xmlns:a16="http://schemas.microsoft.com/office/drawing/2014/main" id="{2142C354-5697-4DA8-AE71-75D7DE3F5AC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94549" y="2203517"/>
            <a:ext cx="5830319" cy="3916363"/>
          </a:xfrm>
          <a:ln>
            <a:solidFill>
              <a:schemeClr val="accent1"/>
            </a:solidFill>
          </a:ln>
        </p:spPr>
      </p:pic>
      <p:pic>
        <p:nvPicPr>
          <p:cNvPr id="4" name="Picture 3">
            <a:extLst>
              <a:ext uri="{FF2B5EF4-FFF2-40B4-BE49-F238E27FC236}">
                <a16:creationId xmlns:a16="http://schemas.microsoft.com/office/drawing/2014/main" id="{B98575AC-981D-42FF-A7E4-F872EFF160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spTree>
    <p:extLst>
      <p:ext uri="{BB962C8B-B14F-4D97-AF65-F5344CB8AC3E}">
        <p14:creationId xmlns:p14="http://schemas.microsoft.com/office/powerpoint/2010/main" val="270274804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194" y="2411166"/>
            <a:ext cx="7661930" cy="918102"/>
          </a:xfrm>
        </p:spPr>
        <p:txBody>
          <a:bodyPr>
            <a:noAutofit/>
          </a:bodyPr>
          <a:lstStyle/>
          <a:p>
            <a:r>
              <a:rPr lang="en-GB" sz="2000" b="1" dirty="0"/>
              <a:t>Knowledge about grammar can make a significance difference to children’s literacy development, but it is important to bear in mind seven key principles.</a:t>
            </a:r>
            <a:r>
              <a:rPr lang="en-GB" sz="4800" b="1" dirty="0"/>
              <a:t/>
            </a:r>
            <a:br>
              <a:rPr lang="en-GB" sz="4800" b="1" dirty="0"/>
            </a:br>
            <a:endParaRPr lang="en-GB" sz="4800" b="1" dirty="0"/>
          </a:p>
        </p:txBody>
      </p:sp>
      <p:sp>
        <p:nvSpPr>
          <p:cNvPr id="3" name="Content Placeholder 2"/>
          <p:cNvSpPr>
            <a:spLocks noGrp="1"/>
          </p:cNvSpPr>
          <p:nvPr>
            <p:ph idx="1"/>
          </p:nvPr>
        </p:nvSpPr>
        <p:spPr>
          <a:xfrm>
            <a:off x="2190028" y="3018184"/>
            <a:ext cx="4380305" cy="2700300"/>
          </a:xfrm>
        </p:spPr>
        <p:txBody>
          <a:bodyPr>
            <a:noAutofit/>
          </a:bodyPr>
          <a:lstStyle/>
          <a:p>
            <a:pPr marL="0" indent="0">
              <a:lnSpc>
                <a:spcPct val="160000"/>
              </a:lnSpc>
              <a:buNone/>
            </a:pPr>
            <a:r>
              <a:rPr lang="en-GB" sz="1600" dirty="0">
                <a:latin typeface="Comic Sans MS" charset="0"/>
                <a:ea typeface="Comic Sans MS" charset="0"/>
                <a:cs typeface="Comic Sans MS" charset="0"/>
              </a:rPr>
              <a:t>~</a:t>
            </a:r>
            <a:r>
              <a:rPr lang="en-GB" sz="1600" dirty="0">
                <a:latin typeface="+mj-lt"/>
                <a:ea typeface="Comic Sans MS" charset="0"/>
                <a:cs typeface="Comic Sans MS" charset="0"/>
              </a:rPr>
              <a:t> Build up your own subject knowledge. </a:t>
            </a:r>
          </a:p>
          <a:p>
            <a:pPr marL="0" indent="0">
              <a:lnSpc>
                <a:spcPct val="160000"/>
              </a:lnSpc>
              <a:buNone/>
            </a:pPr>
            <a:r>
              <a:rPr lang="en-GB" sz="1600" dirty="0">
                <a:latin typeface="+mj-lt"/>
                <a:ea typeface="Comic Sans MS" charset="0"/>
                <a:cs typeface="Comic Sans MS" charset="0"/>
              </a:rPr>
              <a:t>~ Give talk a high priority in your classroom.</a:t>
            </a:r>
          </a:p>
          <a:p>
            <a:pPr marL="0" indent="0">
              <a:lnSpc>
                <a:spcPct val="160000"/>
              </a:lnSpc>
              <a:buNone/>
            </a:pPr>
            <a:r>
              <a:rPr lang="en-GB" sz="1600" dirty="0">
                <a:latin typeface="+mj-lt"/>
                <a:ea typeface="Comic Sans MS" charset="0"/>
                <a:cs typeface="Comic Sans MS" charset="0"/>
              </a:rPr>
              <a:t>~ Remember the purpose of teaching grammar.</a:t>
            </a:r>
          </a:p>
          <a:p>
            <a:pPr marL="0" indent="0">
              <a:lnSpc>
                <a:spcPct val="160000"/>
              </a:lnSpc>
              <a:buNone/>
            </a:pPr>
            <a:r>
              <a:rPr lang="en-GB" sz="1600" dirty="0">
                <a:latin typeface="+mj-lt"/>
                <a:ea typeface="Comic Sans MS" charset="0"/>
                <a:cs typeface="Comic Sans MS" charset="0"/>
              </a:rPr>
              <a:t>~ Teach grammar in context.</a:t>
            </a:r>
          </a:p>
          <a:p>
            <a:pPr marL="0" indent="0">
              <a:lnSpc>
                <a:spcPct val="160000"/>
              </a:lnSpc>
              <a:buNone/>
            </a:pPr>
            <a:r>
              <a:rPr lang="en-GB" sz="1600" dirty="0">
                <a:latin typeface="+mj-lt"/>
                <a:ea typeface="Comic Sans MS" charset="0"/>
                <a:cs typeface="Comic Sans MS" charset="0"/>
              </a:rPr>
              <a:t>~ Read aloud and discuss how authors use grammar.</a:t>
            </a:r>
          </a:p>
          <a:p>
            <a:pPr marL="0" indent="0">
              <a:lnSpc>
                <a:spcPct val="160000"/>
              </a:lnSpc>
              <a:buNone/>
            </a:pPr>
            <a:r>
              <a:rPr lang="en-GB" sz="1600" dirty="0">
                <a:latin typeface="+mj-lt"/>
                <a:ea typeface="Comic Sans MS" charset="0"/>
                <a:cs typeface="Comic Sans MS" charset="0"/>
              </a:rPr>
              <a:t>~ Be systematic.</a:t>
            </a:r>
          </a:p>
          <a:p>
            <a:pPr marL="0" indent="0">
              <a:lnSpc>
                <a:spcPct val="160000"/>
              </a:lnSpc>
              <a:buNone/>
            </a:pPr>
            <a:r>
              <a:rPr lang="en-GB" sz="1600" dirty="0">
                <a:latin typeface="+mj-lt"/>
                <a:ea typeface="Comic Sans MS" charset="0"/>
                <a:cs typeface="Comic Sans MS" charset="0"/>
              </a:rPr>
              <a:t>~ Make learning grammar fun. </a:t>
            </a:r>
          </a:p>
        </p:txBody>
      </p:sp>
      <p:pic>
        <p:nvPicPr>
          <p:cNvPr id="4" name="Picture 3"/>
          <p:cNvPicPr>
            <a:picLocks noChangeAspect="1"/>
          </p:cNvPicPr>
          <p:nvPr/>
        </p:nvPicPr>
        <p:blipFill>
          <a:blip r:embed="rId3"/>
          <a:stretch>
            <a:fillRect/>
          </a:stretch>
        </p:blipFill>
        <p:spPr>
          <a:xfrm>
            <a:off x="6985262" y="2884913"/>
            <a:ext cx="1859732" cy="3385380"/>
          </a:xfrm>
          <a:prstGeom prst="rect">
            <a:avLst/>
          </a:prstGeom>
        </p:spPr>
      </p:pic>
      <p:sp>
        <p:nvSpPr>
          <p:cNvPr id="5" name="Title 1">
            <a:extLst>
              <a:ext uri="{FF2B5EF4-FFF2-40B4-BE49-F238E27FC236}">
                <a16:creationId xmlns:a16="http://schemas.microsoft.com/office/drawing/2014/main" id="{84AAA0DD-ACB0-428E-9295-82BF629C10C7}"/>
              </a:ext>
            </a:extLst>
          </p:cNvPr>
          <p:cNvSpPr txBox="1">
            <a:spLocks/>
          </p:cNvSpPr>
          <p:nvPr/>
        </p:nvSpPr>
        <p:spPr>
          <a:xfrm>
            <a:off x="3018934" y="458788"/>
            <a:ext cx="2505110" cy="1143000"/>
          </a:xfrm>
          <a:prstGeom prst="rect">
            <a:avLst/>
          </a:prstGeom>
          <a:noFill/>
          <a:ln>
            <a:solidFill>
              <a:schemeClr val="accent1"/>
            </a:solidFill>
          </a:ln>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t>Grammar</a:t>
            </a:r>
            <a:endParaRPr lang="en-GB" dirty="0"/>
          </a:p>
        </p:txBody>
      </p:sp>
      <p:pic>
        <p:nvPicPr>
          <p:cNvPr id="6" name="Picture 5">
            <a:extLst>
              <a:ext uri="{FF2B5EF4-FFF2-40B4-BE49-F238E27FC236}">
                <a16:creationId xmlns:a16="http://schemas.microsoft.com/office/drawing/2014/main" id="{B98575AC-981D-42FF-A7E4-F872EFF160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spTree>
    <p:extLst>
      <p:ext uri="{BB962C8B-B14F-4D97-AF65-F5344CB8AC3E}">
        <p14:creationId xmlns:p14="http://schemas.microsoft.com/office/powerpoint/2010/main" val="3497565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5E8025D9-D689-4F6A-95A1-FB14B2FA3136}"/>
              </a:ext>
            </a:extLst>
          </p:cNvPr>
          <p:cNvSpPr>
            <a:spLocks noGrp="1"/>
          </p:cNvSpPr>
          <p:nvPr>
            <p:ph type="title"/>
          </p:nvPr>
        </p:nvSpPr>
        <p:spPr/>
        <p:txBody>
          <a:bodyPr/>
          <a:lstStyle/>
          <a:p>
            <a:r>
              <a:rPr lang="en-GB" altLang="en-US">
                <a:ea typeface="ＭＳ Ｐゴシック" panose="020B0600070205080204" pitchFamily="34" charset="-128"/>
              </a:rPr>
              <a:t>The writing process</a:t>
            </a:r>
          </a:p>
        </p:txBody>
      </p:sp>
      <p:sp>
        <p:nvSpPr>
          <p:cNvPr id="41986" name="Slide Number Placeholder 4">
            <a:extLst>
              <a:ext uri="{FF2B5EF4-FFF2-40B4-BE49-F238E27FC236}">
                <a16:creationId xmlns:a16="http://schemas.microsoft.com/office/drawing/2014/main" id="{8306AF74-92D5-4DBD-B8E6-273C59136C7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D3FD6998-E5CC-4653-84A7-02633BEB4CD7}" type="slidenum">
              <a:rPr lang="en-GB" altLang="en-US" sz="1200" smtClean="0">
                <a:solidFill>
                  <a:srgbClr val="898989"/>
                </a:solidFill>
                <a:latin typeface="Arial" panose="020B0604020202020204" pitchFamily="34" charset="0"/>
              </a:rPr>
              <a:pPr>
                <a:spcBef>
                  <a:spcPct val="0"/>
                </a:spcBef>
                <a:buFontTx/>
                <a:buNone/>
              </a:pPr>
              <a:t>53</a:t>
            </a:fld>
            <a:endParaRPr lang="en-GB" altLang="en-US" sz="1200">
              <a:solidFill>
                <a:srgbClr val="898989"/>
              </a:solidFill>
              <a:latin typeface="Arial" panose="020B0604020202020204" pitchFamily="34" charset="0"/>
            </a:endParaRPr>
          </a:p>
        </p:txBody>
      </p:sp>
      <p:graphicFrame>
        <p:nvGraphicFramePr>
          <p:cNvPr id="18" name="Diagram 17">
            <a:extLst>
              <a:ext uri="{FF2B5EF4-FFF2-40B4-BE49-F238E27FC236}">
                <a16:creationId xmlns:a16="http://schemas.microsoft.com/office/drawing/2014/main" id="{5E3E0CF7-867C-4548-B6F3-C0E64CDCE503}"/>
              </a:ext>
            </a:extLst>
          </p:cNvPr>
          <p:cNvGraphicFramePr/>
          <p:nvPr/>
        </p:nvGraphicFramePr>
        <p:xfrm>
          <a:off x="1691680" y="155679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1AEB3428-19E1-40CC-9406-5CDD9779599C}"/>
              </a:ext>
            </a:extLst>
          </p:cNvPr>
          <p:cNvSpPr>
            <a:spLocks noGrp="1"/>
          </p:cNvSpPr>
          <p:nvPr>
            <p:ph type="title"/>
          </p:nvPr>
        </p:nvSpPr>
        <p:spPr/>
        <p:txBody>
          <a:bodyPr/>
          <a:lstStyle/>
          <a:p>
            <a:r>
              <a:rPr lang="en-GB" altLang="en-US">
                <a:latin typeface="Comic Sans MS" panose="030F0702030302020204" pitchFamily="66" charset="0"/>
                <a:ea typeface="ＭＳ Ｐゴシック" panose="020B0600070205080204" pitchFamily="34" charset="-128"/>
              </a:rPr>
              <a:t>References</a:t>
            </a:r>
          </a:p>
        </p:txBody>
      </p:sp>
      <p:sp>
        <p:nvSpPr>
          <p:cNvPr id="3" name="Content Placeholder 2">
            <a:extLst>
              <a:ext uri="{FF2B5EF4-FFF2-40B4-BE49-F238E27FC236}">
                <a16:creationId xmlns:a16="http://schemas.microsoft.com/office/drawing/2014/main" id="{D54643C5-1CCD-40CC-BC3C-7D510AFD0445}"/>
              </a:ext>
            </a:extLst>
          </p:cNvPr>
          <p:cNvSpPr>
            <a:spLocks noGrp="1"/>
          </p:cNvSpPr>
          <p:nvPr>
            <p:ph idx="1"/>
          </p:nvPr>
        </p:nvSpPr>
        <p:spPr>
          <a:xfrm>
            <a:off x="457200" y="1600200"/>
            <a:ext cx="8229600" cy="3916363"/>
          </a:xfrm>
        </p:spPr>
        <p:txBody>
          <a:bodyPr>
            <a:normAutofit fontScale="47500" lnSpcReduction="20000"/>
          </a:bodyPr>
          <a:lstStyle/>
          <a:p>
            <a:pPr marL="0" indent="0">
              <a:buFont typeface="Arial" panose="020B0604020202020204" pitchFamily="34" charset="0"/>
              <a:buNone/>
              <a:defRPr/>
            </a:pPr>
            <a:endParaRPr lang="en-GB" sz="2100" dirty="0">
              <a:latin typeface="Comic Sans MS" panose="030F0702030302020204" pitchFamily="66" charset="0"/>
            </a:endParaRPr>
          </a:p>
          <a:p>
            <a:pPr>
              <a:defRPr/>
            </a:pPr>
            <a:endParaRPr lang="en-GB" sz="4500" dirty="0">
              <a:latin typeface="Comic Sans MS" panose="030F0702030302020204" pitchFamily="66" charset="0"/>
            </a:endParaRPr>
          </a:p>
          <a:p>
            <a:pPr>
              <a:defRPr/>
            </a:pPr>
            <a:r>
              <a:rPr lang="en-GB" sz="4500" dirty="0">
                <a:latin typeface="Comic Sans MS" panose="030F0702030302020204" pitchFamily="66" charset="0"/>
              </a:rPr>
              <a:t>Department of Education (2012)  </a:t>
            </a:r>
            <a:r>
              <a:rPr lang="en-GB" sz="4500" i="1" dirty="0">
                <a:latin typeface="Comic Sans MS" panose="030F0702030302020204" pitchFamily="66" charset="0"/>
              </a:rPr>
              <a:t>The research evidence on writing </a:t>
            </a:r>
            <a:r>
              <a:rPr lang="en-GB" sz="4500" dirty="0"/>
              <a:t>Department for Education and Skills (University of Cambridge, Faculty of Education). </a:t>
            </a:r>
            <a:endParaRPr lang="en-GB" sz="4500" dirty="0">
              <a:latin typeface="Comic Sans MS" panose="030F0702030302020204" pitchFamily="66" charset="0"/>
            </a:endParaRPr>
          </a:p>
          <a:p>
            <a:pPr marL="0" indent="0">
              <a:buFont typeface="Arial" panose="020B0604020202020204" pitchFamily="34" charset="0"/>
              <a:buNone/>
              <a:defRPr/>
            </a:pPr>
            <a:endParaRPr lang="en-GB" sz="4500" dirty="0">
              <a:latin typeface="Comic Sans MS" panose="030F0702030302020204" pitchFamily="66" charset="0"/>
            </a:endParaRPr>
          </a:p>
          <a:p>
            <a:pPr>
              <a:defRPr/>
            </a:pPr>
            <a:r>
              <a:rPr lang="en-GB" sz="4500" dirty="0">
                <a:latin typeface="Comic Sans MS" panose="030F0702030302020204" pitchFamily="66" charset="0"/>
              </a:rPr>
              <a:t> Welsh Assembly Government (2008) English Guidance for Key Stages 2 and 3 Cardiff: Welsh Assembly Government</a:t>
            </a:r>
          </a:p>
          <a:p>
            <a:pPr>
              <a:defRPr/>
            </a:pPr>
            <a:endParaRPr lang="en-GB" sz="4500" dirty="0">
              <a:latin typeface="Comic Sans MS" panose="030F0702030302020204" pitchFamily="66" charset="0"/>
            </a:endParaRPr>
          </a:p>
          <a:p>
            <a:pPr>
              <a:defRPr/>
            </a:pPr>
            <a:r>
              <a:rPr lang="en-US" sz="4500" dirty="0">
                <a:latin typeface="Comic Sans MS" pitchFamily="66" charset="0"/>
              </a:rPr>
              <a:t>Welsh Government, (2015). </a:t>
            </a:r>
            <a:r>
              <a:rPr lang="en-US" sz="4500" i="1" dirty="0">
                <a:latin typeface="Comic Sans MS" pitchFamily="66" charset="0"/>
              </a:rPr>
              <a:t>Curriculum for Wales Programme of Study for English Key Stages</a:t>
            </a:r>
            <a:r>
              <a:rPr lang="en-US" sz="4500" dirty="0">
                <a:latin typeface="Comic Sans MS" pitchFamily="66" charset="0"/>
              </a:rPr>
              <a:t>. Cardiff: Welsh Government.</a:t>
            </a:r>
          </a:p>
          <a:p>
            <a:pPr>
              <a:defRPr/>
            </a:pPr>
            <a:endParaRPr lang="en-US" sz="4500" dirty="0">
              <a:latin typeface="Comic Sans MS" pitchFamily="66" charset="0"/>
            </a:endParaRPr>
          </a:p>
          <a:p>
            <a:pPr>
              <a:defRPr/>
            </a:pPr>
            <a:endParaRPr lang="en-US" sz="4500" dirty="0">
              <a:latin typeface="Comic Sans MS" pitchFamily="66" charset="0"/>
            </a:endParaRPr>
          </a:p>
          <a:p>
            <a:pPr>
              <a:defRPr/>
            </a:pPr>
            <a:endParaRPr lang="en-US" sz="4800" dirty="0">
              <a:latin typeface="Comic Sans MS" pitchFamily="66" charset="0"/>
            </a:endParaRPr>
          </a:p>
          <a:p>
            <a:pPr>
              <a:defRPr/>
            </a:pPr>
            <a:endParaRPr lang="en-GB" dirty="0">
              <a:latin typeface="Comic Sans MS" panose="030F0702030302020204" pitchFamily="66" charset="0"/>
            </a:endParaRPr>
          </a:p>
          <a:p>
            <a:pPr>
              <a:defRPr/>
            </a:pPr>
            <a:endParaRPr lang="en-GB" dirty="0">
              <a:latin typeface="Comic Sans MS" panose="030F0702030302020204" pitchFamily="66" charset="0"/>
            </a:endParaRPr>
          </a:p>
          <a:p>
            <a:pPr>
              <a:defRPr/>
            </a:pPr>
            <a:endParaRPr lang="en-GB" dirty="0">
              <a:latin typeface="Comic Sans MS" panose="030F0702030302020204" pitchFamily="66" charset="0"/>
            </a:endParaRPr>
          </a:p>
        </p:txBody>
      </p:sp>
      <p:sp>
        <p:nvSpPr>
          <p:cNvPr id="4" name="Content Placeholder 2">
            <a:extLst>
              <a:ext uri="{FF2B5EF4-FFF2-40B4-BE49-F238E27FC236}">
                <a16:creationId xmlns:a16="http://schemas.microsoft.com/office/drawing/2014/main" id="{9D00E063-7B09-43CC-B31D-2A5A40B57461}"/>
              </a:ext>
            </a:extLst>
          </p:cNvPr>
          <p:cNvSpPr txBox="1">
            <a:spLocks/>
          </p:cNvSpPr>
          <p:nvPr/>
        </p:nvSpPr>
        <p:spPr bwMode="auto">
          <a:xfrm>
            <a:off x="1979613" y="4437063"/>
            <a:ext cx="1741487"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400">
              <a:buFont typeface="Arial" panose="020B0604020202020204" pitchFamily="34" charset="0"/>
              <a:buNone/>
              <a:defRPr/>
            </a:pPr>
            <a:endParaRPr lang="en-GB" sz="1300" dirty="0">
              <a:latin typeface="Comic Sans MS" panose="030F0702030302020204" pitchFamily="66" charset="0"/>
            </a:endParaRPr>
          </a:p>
          <a:p>
            <a:pPr defTabSz="914400">
              <a:defRPr/>
            </a:pPr>
            <a:endParaRPr lang="en-GB" sz="2400" dirty="0">
              <a:latin typeface="Comic Sans MS" panose="030F0702030302020204" pitchFamily="66" charset="0"/>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ED856816-B4C5-4D31-BEB7-66541DC47F57}"/>
              </a:ext>
            </a:extLst>
          </p:cNvPr>
          <p:cNvSpPr>
            <a:spLocks noGrp="1"/>
          </p:cNvSpPr>
          <p:nvPr>
            <p:ph type="title"/>
          </p:nvPr>
        </p:nvSpPr>
        <p:spPr/>
        <p:txBody>
          <a:bodyPr/>
          <a:lstStyle/>
          <a:p>
            <a:r>
              <a:rPr lang="en-US" altLang="en-US">
                <a:ea typeface="ＭＳ Ｐゴシック" panose="020B0600070205080204" pitchFamily="34" charset="-128"/>
              </a:rPr>
              <a:t>Post Session Task </a:t>
            </a:r>
          </a:p>
        </p:txBody>
      </p:sp>
      <p:pic>
        <p:nvPicPr>
          <p:cNvPr id="56322" name="Content Placeholder 3">
            <a:extLst>
              <a:ext uri="{FF2B5EF4-FFF2-40B4-BE49-F238E27FC236}">
                <a16:creationId xmlns:a16="http://schemas.microsoft.com/office/drawing/2014/main" id="{09A304CA-C4BA-4B95-AD69-9E28AFEC982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1417638"/>
            <a:ext cx="3876675" cy="3876675"/>
          </a:xfrm>
        </p:spPr>
      </p:pic>
      <p:sp>
        <p:nvSpPr>
          <p:cNvPr id="56323" name="TextBox 4">
            <a:extLst>
              <a:ext uri="{FF2B5EF4-FFF2-40B4-BE49-F238E27FC236}">
                <a16:creationId xmlns:a16="http://schemas.microsoft.com/office/drawing/2014/main" id="{A5681572-C77E-477D-902A-597687CF1B96}"/>
              </a:ext>
            </a:extLst>
          </p:cNvPr>
          <p:cNvSpPr txBox="1">
            <a:spLocks noChangeArrowheads="1"/>
          </p:cNvSpPr>
          <p:nvPr/>
        </p:nvSpPr>
        <p:spPr bwMode="auto">
          <a:xfrm>
            <a:off x="4932363" y="2133600"/>
            <a:ext cx="3635375" cy="236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sz="2800"/>
              <a:t>Read the National Reading Tests</a:t>
            </a:r>
            <a:r>
              <a:rPr lang="mr-IN" altLang="en-US" sz="2800"/>
              <a:t>…</a:t>
            </a:r>
            <a:endParaRPr lang="en-US" altLang="en-US" sz="2800"/>
          </a:p>
          <a:p>
            <a:endParaRPr lang="en-US" altLang="en-US" sz="2800"/>
          </a:p>
          <a:p>
            <a:r>
              <a:rPr lang="en-US" altLang="en-US" sz="2800"/>
              <a:t>: ) </a:t>
            </a:r>
          </a:p>
          <a:p>
            <a:endParaRPr lang="en-US" altLang="en-US"/>
          </a:p>
          <a:p>
            <a:endParaRPr lang="en-US" altLang="en-US"/>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Literacy in Wales 2015</Template>
  <TotalTime>2441</TotalTime>
  <Words>3793</Words>
  <Application>Microsoft Office PowerPoint</Application>
  <PresentationFormat>On-screen Show (4:3)</PresentationFormat>
  <Paragraphs>477</Paragraphs>
  <Slides>55</Slides>
  <Notes>48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55</vt:i4>
      </vt:variant>
    </vt:vector>
  </HeadingPairs>
  <TitlesOfParts>
    <vt:vector size="66" baseType="lpstr">
      <vt:lpstr>ＭＳ Ｐゴシック</vt:lpstr>
      <vt:lpstr>Arial</vt:lpstr>
      <vt:lpstr>Brush Script MT Italic</vt:lpstr>
      <vt:lpstr>Calibri</vt:lpstr>
      <vt:lpstr>Comic Sans MS</vt:lpstr>
      <vt:lpstr>Constantia</vt:lpstr>
      <vt:lpstr>Myriad Pro</vt:lpstr>
      <vt:lpstr>Times New Roman</vt:lpstr>
      <vt:lpstr>Wingdings</vt:lpstr>
      <vt:lpstr>Wingdings 2</vt:lpstr>
      <vt:lpstr>20140311PresentationUWTSDTemplate</vt:lpstr>
      <vt:lpstr>Assessment for learning</vt:lpstr>
      <vt:lpstr>Traffic lights (RAG)</vt:lpstr>
      <vt:lpstr>Formative and summative assessment</vt:lpstr>
      <vt:lpstr>An inclusive definition</vt:lpstr>
      <vt:lpstr>What is learning</vt:lpstr>
      <vt:lpstr>Unpacking Formative Assessment</vt:lpstr>
      <vt:lpstr>Unpacking Formative Assessment</vt:lpstr>
      <vt:lpstr>Consequences of the definition</vt:lpstr>
      <vt:lpstr>An educational positioning system</vt:lpstr>
      <vt:lpstr>Growth Mindset? </vt:lpstr>
      <vt:lpstr>School Improvement – costs &amp; effectiveness</vt:lpstr>
      <vt:lpstr>Assessment for Learning</vt:lpstr>
      <vt:lpstr>Old style assessment</vt:lpstr>
      <vt:lpstr>New style assessment</vt:lpstr>
      <vt:lpstr>The time-scale of AfL?</vt:lpstr>
      <vt:lpstr>The 4 Elements of AfL: all elements essential</vt:lpstr>
      <vt:lpstr>Not a democratic process</vt:lpstr>
      <vt:lpstr>Do they know the criteria?</vt:lpstr>
      <vt:lpstr>Using Success Criteria in Handwriting  based on p. 103 Clarke, S. (2008) Active Learning Through Formative Assessment  Abingdon: Hodder Education</vt:lpstr>
      <vt:lpstr> Quality of talk – talk for thought</vt:lpstr>
      <vt:lpstr>Dylan Wiliam</vt:lpstr>
      <vt:lpstr>No hands up unpopular?</vt:lpstr>
      <vt:lpstr>100:5</vt:lpstr>
      <vt:lpstr>Success criteria: quality of talk</vt:lpstr>
      <vt:lpstr>Use and quality of feedback</vt:lpstr>
      <vt:lpstr>Unskilled and unaware</vt:lpstr>
      <vt:lpstr>Formative feedback</vt:lpstr>
      <vt:lpstr> Writing   </vt:lpstr>
      <vt:lpstr>Comments part of learning dialogue</vt:lpstr>
      <vt:lpstr>End loading</vt:lpstr>
      <vt:lpstr>Multiplying opportunities cycle</vt:lpstr>
      <vt:lpstr>Aims of the Session</vt:lpstr>
      <vt:lpstr>Warming up for writing</vt:lpstr>
      <vt:lpstr>By the end of this session you should….</vt:lpstr>
      <vt:lpstr>A recap of writing at the Foundation Phase</vt:lpstr>
      <vt:lpstr>The current curriculum</vt:lpstr>
      <vt:lpstr>There are 2 elements for Writing in the Curriculum:  </vt:lpstr>
      <vt:lpstr>Children internalise…</vt:lpstr>
      <vt:lpstr>Talk for writing</vt:lpstr>
      <vt:lpstr>Shared writing</vt:lpstr>
      <vt:lpstr>The teaching model</vt:lpstr>
      <vt:lpstr>Talk for writing includes…</vt:lpstr>
      <vt:lpstr>Storytelling and story-making… </vt:lpstr>
      <vt:lpstr>So how do we do it (pedagogy)?</vt:lpstr>
      <vt:lpstr>Children internalise…</vt:lpstr>
      <vt:lpstr> Communal storytelling – Pie Corbett Actions</vt:lpstr>
      <vt:lpstr>Design a Story Map</vt:lpstr>
      <vt:lpstr>Moving on ………</vt:lpstr>
      <vt:lpstr>PowerPoint Presentation</vt:lpstr>
      <vt:lpstr>Story writing</vt:lpstr>
      <vt:lpstr>An alternative to the 3Is - Gradual Release Model</vt:lpstr>
      <vt:lpstr>Knowledge about grammar can make a significance difference to children’s literacy development, but it is important to bear in mind seven key principles. </vt:lpstr>
      <vt:lpstr>The writing process</vt:lpstr>
      <vt:lpstr>References</vt:lpstr>
      <vt:lpstr>Post Session Task </vt:lpstr>
    </vt:vector>
  </TitlesOfParts>
  <Company>Lancashire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izzy riley</dc:creator>
  <cp:lastModifiedBy>Jayne Morgan</cp:lastModifiedBy>
  <cp:revision>94</cp:revision>
  <dcterms:created xsi:type="dcterms:W3CDTF">2009-08-06T08:17:34Z</dcterms:created>
  <dcterms:modified xsi:type="dcterms:W3CDTF">2019-10-17T15:57:50Z</dcterms:modified>
</cp:coreProperties>
</file>