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31089600" cy="27432000"/>
  <p:notesSz cx="27432000" cy="310896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oster" id="{F60A99B0-4748-00A3-B036-116043CCD80C}">
          <p14:sldIdLst>
            <p14:sldId id="2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020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33" d="100"/>
          <a:sy n="33" d="100"/>
        </p:scale>
        <p:origin x="234"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7819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POSTER">
    <p:bg>
      <p:bgPr>
        <a:solidFill>
          <a:srgbClr val="FFFFFF"/>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image" Target="../media/image16.png"/><Relationship Id="rId26" Type="http://schemas.openxmlformats.org/officeDocument/2006/relationships/image" Target="../media/image24.png"/><Relationship Id="rId3" Type="http://schemas.openxmlformats.org/officeDocument/2006/relationships/image" Target="../media/image1.png"/><Relationship Id="rId21" Type="http://schemas.openxmlformats.org/officeDocument/2006/relationships/image" Target="../media/image19.pn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image" Target="../media/image15.png"/><Relationship Id="rId25" Type="http://schemas.openxmlformats.org/officeDocument/2006/relationships/image" Target="../media/image23.png"/><Relationship Id="rId2" Type="http://schemas.openxmlformats.org/officeDocument/2006/relationships/notesSlide" Target="../notesSlides/notesSlide1.xml"/><Relationship Id="rId16" Type="http://schemas.openxmlformats.org/officeDocument/2006/relationships/image" Target="../media/image14.png"/><Relationship Id="rId20"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9.png"/><Relationship Id="rId24" Type="http://schemas.openxmlformats.org/officeDocument/2006/relationships/image" Target="../media/image22.png"/><Relationship Id="rId5" Type="http://schemas.openxmlformats.org/officeDocument/2006/relationships/image" Target="../media/image3.png"/><Relationship Id="rId15" Type="http://schemas.openxmlformats.org/officeDocument/2006/relationships/image" Target="../media/image13.png"/><Relationship Id="rId23" Type="http://schemas.openxmlformats.org/officeDocument/2006/relationships/image" Target="../media/image21.png"/><Relationship Id="rId28" Type="http://schemas.openxmlformats.org/officeDocument/2006/relationships/image" Target="../media/image26.png"/><Relationship Id="rId10" Type="http://schemas.openxmlformats.org/officeDocument/2006/relationships/image" Target="../media/image8.png"/><Relationship Id="rId19" Type="http://schemas.openxmlformats.org/officeDocument/2006/relationships/image" Target="../media/image17.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 Id="rId22" Type="http://schemas.openxmlformats.org/officeDocument/2006/relationships/image" Target="../media/image20.png"/><Relationship Id="rId27"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Banner"/>
          <p:cNvSpPr/>
          <p:nvPr/>
        </p:nvSpPr>
        <p:spPr>
          <a:xfrm>
            <a:off x="76073" y="0"/>
            <a:ext cx="30961797" cy="2206123"/>
          </a:xfrm>
          <a:prstGeom prst="rect">
            <a:avLst/>
          </a:prstGeom>
          <a:solidFill>
            <a:schemeClr val="tx2"/>
          </a:solidFill>
          <a:ln w="12700">
            <a:solidFill>
              <a:schemeClr val="tx2"/>
            </a:solidFill>
            <a:prstDash val="solid"/>
          </a:ln>
        </p:spPr>
        <p:txBody>
          <a:bodyPr/>
          <a:lstStyle/>
          <a:p>
            <a:endParaRPr/>
          </a:p>
        </p:txBody>
      </p:sp>
      <p:sp>
        <p:nvSpPr>
          <p:cNvPr id="3" name="Text 1"/>
          <p:cNvSpPr txBox="1"/>
          <p:nvPr/>
        </p:nvSpPr>
        <p:spPr>
          <a:xfrm>
            <a:off x="912879" y="121717"/>
            <a:ext cx="29288186" cy="1491035"/>
          </a:xfrm>
          <a:prstGeom prst="rect">
            <a:avLst/>
          </a:prstGeom>
          <a:noFill/>
          <a:ln/>
        </p:spPr>
        <p:txBody>
          <a:bodyPr wrap="square" lIns="0" tIns="0" rIns="0" bIns="0" rtlCol="0" anchor="ctr"/>
          <a:lstStyle/>
          <a:p>
            <a:pPr marL="0" indent="0" algn="ctr">
              <a:buNone/>
            </a:pPr>
            <a:r>
              <a:rPr lang="en-US" sz="5000" b="1" dirty="0">
                <a:solidFill>
                  <a:schemeClr val="bg1"/>
                </a:solidFill>
              </a:rPr>
              <a:t>Inequalities in access to and engagement with wearable and remote monitoring technologies among people with sickle cell disease in the UK</a:t>
            </a:r>
            <a:endParaRPr lang="en-US" sz="5000" dirty="0"/>
          </a:p>
        </p:txBody>
      </p:sp>
      <p:sp>
        <p:nvSpPr>
          <p:cNvPr id="4" name="Text 2"/>
          <p:cNvSpPr txBox="1"/>
          <p:nvPr/>
        </p:nvSpPr>
        <p:spPr>
          <a:xfrm>
            <a:off x="912879" y="1597537"/>
            <a:ext cx="29288186" cy="547727"/>
          </a:xfrm>
          <a:prstGeom prst="rect">
            <a:avLst/>
          </a:prstGeom>
          <a:noFill/>
          <a:ln/>
        </p:spPr>
        <p:txBody>
          <a:bodyPr wrap="square" lIns="0" tIns="0" rIns="0" bIns="0" rtlCol="0" anchor="ctr"/>
          <a:lstStyle/>
          <a:p>
            <a:pPr marL="0" indent="0" algn="ctr">
              <a:buNone/>
            </a:pPr>
            <a:r>
              <a:rPr lang="en-US" sz="2800" dirty="0">
                <a:solidFill>
                  <a:schemeClr val="bg1"/>
                </a:solidFill>
              </a:rPr>
              <a:t>Simran Yadav  |  Student no. 2534012  |  MSc Public Health  |  2534012@student.uwtsd.ac.uk  |   Lecturer : Oluwadamilola Tayo</a:t>
            </a:r>
            <a:endParaRPr lang="en-US" sz="2800" dirty="0"/>
          </a:p>
        </p:txBody>
      </p:sp>
      <p:sp>
        <p:nvSpPr>
          <p:cNvPr id="5" name="Panel background"/>
          <p:cNvSpPr/>
          <p:nvPr/>
        </p:nvSpPr>
        <p:spPr>
          <a:xfrm>
            <a:off x="365150" y="2358270"/>
            <a:ext cx="7059595" cy="9889517"/>
          </a:xfrm>
          <a:prstGeom prst="rect">
            <a:avLst/>
          </a:prstGeom>
          <a:solidFill>
            <a:schemeClr val="bg2"/>
          </a:solidFill>
          <a:ln w="12700">
            <a:solidFill>
              <a:schemeClr val="bg2"/>
            </a:solidFill>
            <a:prstDash val="solid"/>
          </a:ln>
        </p:spPr>
        <p:txBody>
          <a:bodyPr/>
          <a:lstStyle/>
          <a:p>
            <a:endParaRPr/>
          </a:p>
        </p:txBody>
      </p:sp>
      <p:sp>
        <p:nvSpPr>
          <p:cNvPr id="6" name="Background header"/>
          <p:cNvSpPr/>
          <p:nvPr/>
        </p:nvSpPr>
        <p:spPr>
          <a:xfrm>
            <a:off x="486869" y="2358270"/>
            <a:ext cx="6937877" cy="623800"/>
          </a:xfrm>
          <a:prstGeom prst="rect">
            <a:avLst/>
          </a:prstGeom>
          <a:solidFill>
            <a:schemeClr val="tx2"/>
          </a:solidFill>
          <a:ln w="12700">
            <a:solidFill>
              <a:schemeClr val="tx2"/>
            </a:solidFill>
            <a:prstDash val="solid"/>
          </a:ln>
        </p:spPr>
        <p:txBody>
          <a:bodyPr/>
          <a:lstStyle/>
          <a:p>
            <a:endParaRPr/>
          </a:p>
        </p:txBody>
      </p:sp>
      <p:sp>
        <p:nvSpPr>
          <p:cNvPr id="7" name="Text 5"/>
          <p:cNvSpPr txBox="1"/>
          <p:nvPr/>
        </p:nvSpPr>
        <p:spPr>
          <a:xfrm>
            <a:off x="760732" y="2358270"/>
            <a:ext cx="6085857" cy="623800"/>
          </a:xfrm>
          <a:prstGeom prst="rect">
            <a:avLst/>
          </a:prstGeom>
          <a:noFill/>
          <a:ln/>
        </p:spPr>
        <p:txBody>
          <a:bodyPr wrap="square" lIns="0" tIns="0" rIns="0" bIns="0" rtlCol="0" anchor="ctr"/>
          <a:lstStyle/>
          <a:p>
            <a:pPr marL="0" indent="0">
              <a:buNone/>
            </a:pPr>
            <a:r>
              <a:rPr lang="en-US" sz="3200" b="1" dirty="0">
                <a:solidFill>
                  <a:schemeClr val="bg1"/>
                </a:solidFill>
              </a:rPr>
              <a:t>Background</a:t>
            </a:r>
            <a:endParaRPr lang="en-US" sz="3200" dirty="0"/>
          </a:p>
        </p:txBody>
      </p:sp>
      <p:sp>
        <p:nvSpPr>
          <p:cNvPr id="8" name="Stat icon 1 circle"/>
          <p:cNvSpPr/>
          <p:nvPr/>
        </p:nvSpPr>
        <p:spPr>
          <a:xfrm>
            <a:off x="852020" y="3164646"/>
            <a:ext cx="1521464" cy="1521464"/>
          </a:xfrm>
          <a:prstGeom prst="ellipse">
            <a:avLst/>
          </a:prstGeom>
          <a:solidFill>
            <a:srgbClr val="A9D2F0"/>
          </a:solidFill>
          <a:ln w="12700">
            <a:solidFill>
              <a:srgbClr val="A9D2F0"/>
            </a:solidFill>
            <a:prstDash val="solid"/>
          </a:ln>
        </p:spPr>
        <p:txBody>
          <a:bodyPr/>
          <a:lstStyle/>
          <a:p>
            <a:endParaRPr/>
          </a:p>
        </p:txBody>
      </p:sp>
      <p:pic>
        <p:nvPicPr>
          <p:cNvPr id="9" name="Stat icon 1" descr="Stat icon 1"/>
          <p:cNvPicPr>
            <a:picLocks noChangeAspect="1"/>
          </p:cNvPicPr>
          <p:nvPr/>
        </p:nvPicPr>
        <p:blipFill>
          <a:blip r:embed="rId3"/>
          <a:stretch>
            <a:fillRect/>
          </a:stretch>
        </p:blipFill>
        <p:spPr>
          <a:xfrm>
            <a:off x="1217171" y="3529797"/>
            <a:ext cx="791161" cy="791161"/>
          </a:xfrm>
          <a:prstGeom prst="rect">
            <a:avLst/>
          </a:prstGeom>
        </p:spPr>
      </p:pic>
      <p:sp>
        <p:nvSpPr>
          <p:cNvPr id="10" name="Text 7"/>
          <p:cNvSpPr txBox="1"/>
          <p:nvPr/>
        </p:nvSpPr>
        <p:spPr>
          <a:xfrm>
            <a:off x="2829923" y="3195075"/>
            <a:ext cx="4412246" cy="760732"/>
          </a:xfrm>
          <a:prstGeom prst="rect">
            <a:avLst/>
          </a:prstGeom>
          <a:noFill/>
          <a:ln/>
        </p:spPr>
        <p:txBody>
          <a:bodyPr wrap="square" lIns="0" tIns="0" rIns="0" bIns="0" rtlCol="0" anchor="ctr"/>
          <a:lstStyle/>
          <a:p>
            <a:pPr marL="0" indent="0">
              <a:buNone/>
            </a:pPr>
            <a:r>
              <a:rPr lang="en-US" sz="4000" b="1" dirty="0">
                <a:solidFill>
                  <a:schemeClr val="accent1"/>
                </a:solidFill>
              </a:rPr>
              <a:t>~17,000</a:t>
            </a:r>
            <a:endParaRPr lang="en-US" sz="4000" dirty="0"/>
          </a:p>
        </p:txBody>
      </p:sp>
      <p:sp>
        <p:nvSpPr>
          <p:cNvPr id="11" name="Text 8"/>
          <p:cNvSpPr txBox="1"/>
          <p:nvPr/>
        </p:nvSpPr>
        <p:spPr>
          <a:xfrm>
            <a:off x="2860353" y="3864519"/>
            <a:ext cx="4488319" cy="1004166"/>
          </a:xfrm>
          <a:prstGeom prst="rect">
            <a:avLst/>
          </a:prstGeom>
          <a:noFill/>
          <a:ln/>
        </p:spPr>
        <p:txBody>
          <a:bodyPr wrap="square" lIns="0" tIns="0" rIns="0" bIns="0" rtlCol="0" anchor="t"/>
          <a:lstStyle/>
          <a:p>
            <a:pPr marL="0" indent="0">
              <a:lnSpc>
                <a:spcPct val="95000"/>
              </a:lnSpc>
              <a:buNone/>
            </a:pPr>
            <a:r>
              <a:rPr lang="en-US" sz="1800" dirty="0">
                <a:solidFill>
                  <a:srgbClr val="010203"/>
                </a:solidFill>
              </a:rPr>
              <a:t>people living with SCD</a:t>
            </a:r>
          </a:p>
          <a:p>
            <a:pPr marL="0" indent="0">
              <a:lnSpc>
                <a:spcPct val="95000"/>
              </a:lnSpc>
              <a:buNone/>
            </a:pPr>
            <a:r>
              <a:rPr lang="en-US" sz="1800" dirty="0">
                <a:solidFill>
                  <a:srgbClr val="010203"/>
                </a:solidFill>
              </a:rPr>
              <a:t>in England</a:t>
            </a:r>
          </a:p>
          <a:p>
            <a:pPr marL="0" indent="0">
              <a:lnSpc>
                <a:spcPct val="95000"/>
              </a:lnSpc>
              <a:buNone/>
            </a:pPr>
            <a:r>
              <a:rPr lang="en-US" sz="1800" dirty="0">
                <a:solidFill>
                  <a:srgbClr val="010203"/>
                </a:solidFill>
              </a:rPr>
              <a:t>(NHS England, 2024)</a:t>
            </a:r>
          </a:p>
        </p:txBody>
      </p:sp>
      <p:sp>
        <p:nvSpPr>
          <p:cNvPr id="12" name="Stat icon 2 circle"/>
          <p:cNvSpPr/>
          <p:nvPr/>
        </p:nvSpPr>
        <p:spPr>
          <a:xfrm>
            <a:off x="852020" y="4868686"/>
            <a:ext cx="1521464" cy="1521464"/>
          </a:xfrm>
          <a:prstGeom prst="ellipse">
            <a:avLst/>
          </a:prstGeom>
          <a:solidFill>
            <a:srgbClr val="A9D2F0"/>
          </a:solidFill>
          <a:ln w="12700">
            <a:solidFill>
              <a:srgbClr val="A9D2F0"/>
            </a:solidFill>
            <a:prstDash val="solid"/>
          </a:ln>
        </p:spPr>
        <p:txBody>
          <a:bodyPr/>
          <a:lstStyle/>
          <a:p>
            <a:endParaRPr/>
          </a:p>
        </p:txBody>
      </p:sp>
      <p:pic>
        <p:nvPicPr>
          <p:cNvPr id="13" name="Stat icon 2" descr="Stat icon 2"/>
          <p:cNvPicPr>
            <a:picLocks noChangeAspect="1"/>
          </p:cNvPicPr>
          <p:nvPr/>
        </p:nvPicPr>
        <p:blipFill>
          <a:blip r:embed="rId4"/>
          <a:stretch>
            <a:fillRect/>
          </a:stretch>
        </p:blipFill>
        <p:spPr>
          <a:xfrm>
            <a:off x="1217171" y="5233837"/>
            <a:ext cx="791161" cy="791161"/>
          </a:xfrm>
          <a:prstGeom prst="rect">
            <a:avLst/>
          </a:prstGeom>
        </p:spPr>
      </p:pic>
      <p:sp>
        <p:nvSpPr>
          <p:cNvPr id="14" name="Text 10"/>
          <p:cNvSpPr txBox="1"/>
          <p:nvPr/>
        </p:nvSpPr>
        <p:spPr>
          <a:xfrm>
            <a:off x="2829923" y="4899115"/>
            <a:ext cx="4412246" cy="760732"/>
          </a:xfrm>
          <a:prstGeom prst="rect">
            <a:avLst/>
          </a:prstGeom>
          <a:noFill/>
          <a:ln/>
        </p:spPr>
        <p:txBody>
          <a:bodyPr wrap="square" lIns="0" tIns="0" rIns="0" bIns="0" rtlCol="0" anchor="ctr"/>
          <a:lstStyle/>
          <a:p>
            <a:pPr marL="0" indent="0">
              <a:buNone/>
            </a:pPr>
            <a:r>
              <a:rPr lang="en-US" sz="4000" b="1" dirty="0">
                <a:solidFill>
                  <a:schemeClr val="accent1"/>
                </a:solidFill>
              </a:rPr>
              <a:t>~300</a:t>
            </a:r>
            <a:endParaRPr lang="en-US" sz="4000" dirty="0"/>
          </a:p>
        </p:txBody>
      </p:sp>
      <p:sp>
        <p:nvSpPr>
          <p:cNvPr id="15" name="Text 11"/>
          <p:cNvSpPr txBox="1"/>
          <p:nvPr/>
        </p:nvSpPr>
        <p:spPr>
          <a:xfrm>
            <a:off x="2860353" y="5568559"/>
            <a:ext cx="4488319" cy="1004166"/>
          </a:xfrm>
          <a:prstGeom prst="rect">
            <a:avLst/>
          </a:prstGeom>
          <a:noFill/>
          <a:ln/>
        </p:spPr>
        <p:txBody>
          <a:bodyPr wrap="square" lIns="0" tIns="0" rIns="0" bIns="0" rtlCol="0" anchor="t"/>
          <a:lstStyle/>
          <a:p>
            <a:pPr marL="0" indent="0">
              <a:lnSpc>
                <a:spcPct val="95000"/>
              </a:lnSpc>
              <a:buNone/>
            </a:pPr>
            <a:r>
              <a:rPr lang="en-US" sz="1800" dirty="0">
                <a:solidFill>
                  <a:srgbClr val="010203"/>
                </a:solidFill>
              </a:rPr>
              <a:t>babies born with SCD</a:t>
            </a:r>
          </a:p>
          <a:p>
            <a:pPr marL="0" indent="0">
              <a:lnSpc>
                <a:spcPct val="95000"/>
              </a:lnSpc>
              <a:buNone/>
            </a:pPr>
            <a:r>
              <a:rPr lang="en-US" sz="1800" dirty="0">
                <a:solidFill>
                  <a:srgbClr val="010203"/>
                </a:solidFill>
              </a:rPr>
              <a:t>each year</a:t>
            </a:r>
          </a:p>
          <a:p>
            <a:pPr marL="0" indent="0">
              <a:lnSpc>
                <a:spcPct val="95000"/>
              </a:lnSpc>
              <a:buNone/>
            </a:pPr>
            <a:r>
              <a:rPr lang="en-US" sz="1800" dirty="0">
                <a:solidFill>
                  <a:srgbClr val="010203"/>
                </a:solidFill>
              </a:rPr>
              <a:t>(NHS England, n.d.)</a:t>
            </a:r>
          </a:p>
        </p:txBody>
      </p:sp>
      <p:sp>
        <p:nvSpPr>
          <p:cNvPr id="16" name="Stat icon 3 circle"/>
          <p:cNvSpPr/>
          <p:nvPr/>
        </p:nvSpPr>
        <p:spPr>
          <a:xfrm>
            <a:off x="852020" y="6618369"/>
            <a:ext cx="1521464" cy="1521464"/>
          </a:xfrm>
          <a:prstGeom prst="ellipse">
            <a:avLst/>
          </a:prstGeom>
          <a:solidFill>
            <a:srgbClr val="A9D2F0"/>
          </a:solidFill>
          <a:ln w="12700">
            <a:solidFill>
              <a:srgbClr val="A9D2F0"/>
            </a:solidFill>
            <a:prstDash val="solid"/>
          </a:ln>
        </p:spPr>
        <p:txBody>
          <a:bodyPr/>
          <a:lstStyle/>
          <a:p>
            <a:endParaRPr/>
          </a:p>
        </p:txBody>
      </p:sp>
      <p:pic>
        <p:nvPicPr>
          <p:cNvPr id="17" name="Stat icon 3" descr="Stat icon 3"/>
          <p:cNvPicPr>
            <a:picLocks noChangeAspect="1"/>
          </p:cNvPicPr>
          <p:nvPr/>
        </p:nvPicPr>
        <p:blipFill>
          <a:blip r:embed="rId5"/>
          <a:stretch>
            <a:fillRect/>
          </a:stretch>
        </p:blipFill>
        <p:spPr>
          <a:xfrm>
            <a:off x="1217171" y="6983521"/>
            <a:ext cx="791161" cy="791161"/>
          </a:xfrm>
          <a:prstGeom prst="rect">
            <a:avLst/>
          </a:prstGeom>
        </p:spPr>
      </p:pic>
      <p:sp>
        <p:nvSpPr>
          <p:cNvPr id="18" name="Text 13"/>
          <p:cNvSpPr txBox="1"/>
          <p:nvPr/>
        </p:nvSpPr>
        <p:spPr>
          <a:xfrm>
            <a:off x="2829923" y="6648799"/>
            <a:ext cx="4412246" cy="760732"/>
          </a:xfrm>
          <a:prstGeom prst="rect">
            <a:avLst/>
          </a:prstGeom>
          <a:noFill/>
          <a:ln/>
        </p:spPr>
        <p:txBody>
          <a:bodyPr wrap="square" lIns="0" tIns="0" rIns="0" bIns="0" rtlCol="0" anchor="ctr"/>
          <a:lstStyle/>
          <a:p>
            <a:pPr marL="0" indent="0">
              <a:buNone/>
            </a:pPr>
            <a:r>
              <a:rPr lang="en-US" sz="4000" b="1" dirty="0">
                <a:solidFill>
                  <a:schemeClr val="accent1"/>
                </a:solidFill>
              </a:rPr>
              <a:t>52%</a:t>
            </a:r>
            <a:endParaRPr lang="en-US" sz="4000" dirty="0"/>
          </a:p>
        </p:txBody>
      </p:sp>
      <p:sp>
        <p:nvSpPr>
          <p:cNvPr id="19" name="Text 14"/>
          <p:cNvSpPr txBox="1"/>
          <p:nvPr/>
        </p:nvSpPr>
        <p:spPr>
          <a:xfrm>
            <a:off x="2860353" y="7318243"/>
            <a:ext cx="4488319" cy="1004166"/>
          </a:xfrm>
          <a:prstGeom prst="rect">
            <a:avLst/>
          </a:prstGeom>
          <a:noFill/>
          <a:ln/>
        </p:spPr>
        <p:txBody>
          <a:bodyPr wrap="square" lIns="0" tIns="0" rIns="0" bIns="0" rtlCol="0" anchor="t"/>
          <a:lstStyle/>
          <a:p>
            <a:pPr marL="0" indent="0">
              <a:lnSpc>
                <a:spcPct val="95000"/>
              </a:lnSpc>
              <a:buNone/>
            </a:pPr>
            <a:r>
              <a:rPr lang="en-US" sz="1800" dirty="0">
                <a:solidFill>
                  <a:srgbClr val="010203"/>
                </a:solidFill>
              </a:rPr>
              <a:t>of people with SCD in England</a:t>
            </a:r>
          </a:p>
          <a:p>
            <a:pPr marL="0" indent="0">
              <a:lnSpc>
                <a:spcPct val="95000"/>
              </a:lnSpc>
              <a:buNone/>
            </a:pPr>
            <a:r>
              <a:rPr lang="en-US" sz="1800" dirty="0">
                <a:solidFill>
                  <a:srgbClr val="010203"/>
                </a:solidFill>
              </a:rPr>
              <a:t>live in London</a:t>
            </a:r>
          </a:p>
          <a:p>
            <a:pPr marL="0" indent="0">
              <a:lnSpc>
                <a:spcPct val="95000"/>
              </a:lnSpc>
              <a:buNone/>
            </a:pPr>
            <a:r>
              <a:rPr lang="en-US" sz="1800" dirty="0">
                <a:solidFill>
                  <a:srgbClr val="010203"/>
                </a:solidFill>
              </a:rPr>
              <a:t>(NEL ICB, 2024)</a:t>
            </a:r>
          </a:p>
        </p:txBody>
      </p:sp>
      <p:sp>
        <p:nvSpPr>
          <p:cNvPr id="20" name="Text 15"/>
          <p:cNvSpPr txBox="1"/>
          <p:nvPr/>
        </p:nvSpPr>
        <p:spPr>
          <a:xfrm>
            <a:off x="501027" y="8139489"/>
            <a:ext cx="7164109" cy="2967199"/>
          </a:xfrm>
          <a:prstGeom prst="rect">
            <a:avLst/>
          </a:prstGeom>
          <a:noFill/>
          <a:ln/>
        </p:spPr>
        <p:txBody>
          <a:bodyPr wrap="square" lIns="0" tIns="0" rIns="0" bIns="0" rtlCol="0" anchor="t"/>
          <a:lstStyle/>
          <a:p>
            <a:pPr marL="0" indent="0">
              <a:spcAft>
                <a:spcPts val="100"/>
              </a:spcAft>
              <a:buNone/>
            </a:pPr>
            <a:r>
              <a:rPr lang="en-US" sz="2000" b="1" dirty="0">
                <a:solidFill>
                  <a:srgbClr val="010203"/>
                </a:solidFill>
              </a:rPr>
              <a:t>52% of people with SCD in England live in London (NEL ICB, 2024).
Sickle cell disorder is an inherited blood condition whose prevalence is rising in the UK. Because it disproportionately affects people from Black African and Black Caribbean communities, differences in care provision represent an important equity concern.
Devices worn on the body or used at home can record indicators including pulse rate and oxygen saturation between scheduled appointments. Patients or clinicians may view these data, which could support earlier recognition of deterioration. Equal availability, ease of use and reliable measurement remain essential.
Worldwide, around 7.7 million people were living with SCD in 2021 (GBD 2021 Sickle Cell Disease Collaborators, 2023).</a:t>
            </a:r>
          </a:p>
          <a:p>
            <a:pPr marL="0" indent="0">
              <a:spcAft>
                <a:spcPts val="100"/>
              </a:spcAft>
              <a:buNone/>
            </a:pPr>
            <a:endParaRPr lang="en-US" sz="2000" b="1" dirty="0">
              <a:solidFill>
                <a:srgbClr val="010203"/>
              </a:solidFill>
            </a:endParaRPr>
          </a:p>
          <a:p>
            <a:pPr marL="0" indent="0">
              <a:spcAft>
                <a:spcPts val="100"/>
              </a:spcAft>
              <a:buNone/>
            </a:pPr>
            <a:endParaRPr lang="en-US" sz="2000" b="1" dirty="0">
              <a:solidFill>
                <a:srgbClr val="010203"/>
              </a:solidFill>
            </a:endParaRPr>
          </a:p>
          <a:p>
            <a:pPr marL="0" indent="0">
              <a:spcAft>
                <a:spcPts val="100"/>
              </a:spcAft>
              <a:buNone/>
            </a:pPr>
            <a:endParaRPr lang="en-US" sz="2000" b="1" dirty="0">
              <a:solidFill>
                <a:srgbClr val="010203"/>
              </a:solidFill>
            </a:endParaRPr>
          </a:p>
          <a:p>
            <a:pPr marL="0" indent="0">
              <a:spcAft>
                <a:spcPts val="100"/>
              </a:spcAft>
              <a:buNone/>
            </a:pPr>
            <a:endParaRPr lang="en-US" sz="2000" b="1" dirty="0">
              <a:solidFill>
                <a:srgbClr val="010203"/>
              </a:solidFill>
            </a:endParaRPr>
          </a:p>
        </p:txBody>
      </p:sp>
      <p:sp>
        <p:nvSpPr>
          <p:cNvPr id="21" name="Panel question"/>
          <p:cNvSpPr/>
          <p:nvPr/>
        </p:nvSpPr>
        <p:spPr>
          <a:xfrm>
            <a:off x="7637750" y="2358270"/>
            <a:ext cx="9859088" cy="9280932"/>
          </a:xfrm>
          <a:prstGeom prst="rect">
            <a:avLst/>
          </a:prstGeom>
          <a:solidFill>
            <a:srgbClr val="FDECEE"/>
          </a:solidFill>
          <a:ln w="12700">
            <a:solidFill>
              <a:srgbClr val="FDECEE"/>
            </a:solidFill>
            <a:prstDash val="solid"/>
          </a:ln>
        </p:spPr>
        <p:txBody>
          <a:bodyPr/>
          <a:lstStyle/>
          <a:p>
            <a:endParaRPr/>
          </a:p>
        </p:txBody>
      </p:sp>
      <p:sp>
        <p:nvSpPr>
          <p:cNvPr id="22" name="Question header"/>
          <p:cNvSpPr/>
          <p:nvPr/>
        </p:nvSpPr>
        <p:spPr>
          <a:xfrm>
            <a:off x="7637750" y="2358270"/>
            <a:ext cx="9859088" cy="623800"/>
          </a:xfrm>
          <a:prstGeom prst="rect">
            <a:avLst/>
          </a:prstGeom>
          <a:solidFill>
            <a:schemeClr val="accent5"/>
          </a:solidFill>
          <a:ln w="12700">
            <a:solidFill>
              <a:schemeClr val="accent5"/>
            </a:solidFill>
            <a:prstDash val="solid"/>
          </a:ln>
        </p:spPr>
        <p:txBody>
          <a:bodyPr/>
          <a:lstStyle/>
          <a:p>
            <a:endParaRPr/>
          </a:p>
        </p:txBody>
      </p:sp>
      <p:sp>
        <p:nvSpPr>
          <p:cNvPr id="23" name="Text 18"/>
          <p:cNvSpPr txBox="1"/>
          <p:nvPr/>
        </p:nvSpPr>
        <p:spPr>
          <a:xfrm>
            <a:off x="7911614" y="2358270"/>
            <a:ext cx="9433078" cy="623800"/>
          </a:xfrm>
          <a:prstGeom prst="rect">
            <a:avLst/>
          </a:prstGeom>
          <a:noFill/>
          <a:ln/>
        </p:spPr>
        <p:txBody>
          <a:bodyPr wrap="square" lIns="0" tIns="0" rIns="0" bIns="0" rtlCol="0" anchor="ctr"/>
          <a:lstStyle/>
          <a:p>
            <a:pPr marL="0" indent="0">
              <a:buNone/>
            </a:pPr>
            <a:r>
              <a:rPr lang="en-US" sz="3200" b="1" dirty="0">
                <a:solidFill>
                  <a:schemeClr val="accent2"/>
                </a:solidFill>
              </a:rPr>
              <a:t>Research question, aim and objectives</a:t>
            </a:r>
            <a:endParaRPr lang="en-US" sz="3200" dirty="0"/>
          </a:p>
        </p:txBody>
      </p:sp>
      <p:sp>
        <p:nvSpPr>
          <p:cNvPr id="24" name="Question icon circle"/>
          <p:cNvSpPr/>
          <p:nvPr/>
        </p:nvSpPr>
        <p:spPr>
          <a:xfrm>
            <a:off x="7972473" y="3255933"/>
            <a:ext cx="943308" cy="943308"/>
          </a:xfrm>
          <a:prstGeom prst="ellipse">
            <a:avLst/>
          </a:prstGeom>
          <a:solidFill>
            <a:schemeClr val="tx2"/>
          </a:solidFill>
          <a:ln w="12700">
            <a:solidFill>
              <a:schemeClr val="tx2"/>
            </a:solidFill>
            <a:prstDash val="solid"/>
          </a:ln>
        </p:spPr>
        <p:txBody>
          <a:bodyPr/>
          <a:lstStyle/>
          <a:p>
            <a:endParaRPr/>
          </a:p>
        </p:txBody>
      </p:sp>
      <p:pic>
        <p:nvPicPr>
          <p:cNvPr id="25" name="Question icon" descr="Question icon"/>
          <p:cNvPicPr>
            <a:picLocks noChangeAspect="1"/>
          </p:cNvPicPr>
          <p:nvPr/>
        </p:nvPicPr>
        <p:blipFill>
          <a:blip r:embed="rId6"/>
          <a:stretch>
            <a:fillRect/>
          </a:stretch>
        </p:blipFill>
        <p:spPr>
          <a:xfrm>
            <a:off x="8198866" y="3482327"/>
            <a:ext cx="490520" cy="490520"/>
          </a:xfrm>
          <a:prstGeom prst="rect">
            <a:avLst/>
          </a:prstGeom>
        </p:spPr>
      </p:pic>
      <p:sp>
        <p:nvSpPr>
          <p:cNvPr id="26" name="Text 20"/>
          <p:cNvSpPr txBox="1"/>
          <p:nvPr/>
        </p:nvSpPr>
        <p:spPr>
          <a:xfrm>
            <a:off x="9220073" y="3225504"/>
            <a:ext cx="8063760" cy="1901830"/>
          </a:xfrm>
          <a:prstGeom prst="rect">
            <a:avLst/>
          </a:prstGeom>
          <a:noFill/>
          <a:ln/>
        </p:spPr>
        <p:txBody>
          <a:bodyPr wrap="square" lIns="0" tIns="0" rIns="0" bIns="0" rtlCol="0" anchor="t"/>
          <a:lstStyle/>
          <a:p>
            <a:pPr marL="0" indent="0">
              <a:buNone/>
            </a:pPr>
            <a:r>
              <a:rPr lang="en-US" sz="2200" b="1" dirty="0">
                <a:solidFill>
                  <a:srgbClr val="010203"/>
                </a:solidFill>
              </a:rPr>
              <a:t>Review question
Which inequities influence whether people with sickle cell disorder in the UK can obtain and continue using wearable or remote monitoring technologies, and which factors help or hinder their use?</a:t>
            </a:r>
            <a:endParaRPr lang="en-US" sz="2000" dirty="0">
              <a:solidFill>
                <a:srgbClr val="010203"/>
              </a:solidFill>
            </a:endParaRPr>
          </a:p>
          <a:p>
            <a:pPr marL="0" indent="0">
              <a:buNone/>
            </a:pPr>
            <a:endParaRPr lang="en-US" sz="2000" dirty="0">
              <a:solidFill>
                <a:srgbClr val="010203"/>
              </a:solidFill>
            </a:endParaRPr>
          </a:p>
        </p:txBody>
      </p:sp>
      <p:sp>
        <p:nvSpPr>
          <p:cNvPr id="27" name="Aim icon circle"/>
          <p:cNvSpPr/>
          <p:nvPr/>
        </p:nvSpPr>
        <p:spPr>
          <a:xfrm>
            <a:off x="7972473" y="5249052"/>
            <a:ext cx="943308" cy="943308"/>
          </a:xfrm>
          <a:prstGeom prst="ellipse">
            <a:avLst/>
          </a:prstGeom>
          <a:solidFill>
            <a:schemeClr val="accent2"/>
          </a:solidFill>
          <a:ln w="12700">
            <a:solidFill>
              <a:schemeClr val="accent2"/>
            </a:solidFill>
            <a:prstDash val="solid"/>
          </a:ln>
        </p:spPr>
        <p:txBody>
          <a:bodyPr/>
          <a:lstStyle/>
          <a:p>
            <a:endParaRPr/>
          </a:p>
        </p:txBody>
      </p:sp>
      <p:pic>
        <p:nvPicPr>
          <p:cNvPr id="28" name="Aim icon" descr="Aim icon"/>
          <p:cNvPicPr>
            <a:picLocks noChangeAspect="1"/>
          </p:cNvPicPr>
          <p:nvPr/>
        </p:nvPicPr>
        <p:blipFill>
          <a:blip r:embed="rId7"/>
          <a:stretch>
            <a:fillRect/>
          </a:stretch>
        </p:blipFill>
        <p:spPr>
          <a:xfrm>
            <a:off x="8198866" y="5475445"/>
            <a:ext cx="490520" cy="490520"/>
          </a:xfrm>
          <a:prstGeom prst="rect">
            <a:avLst/>
          </a:prstGeom>
        </p:spPr>
      </p:pic>
      <p:sp>
        <p:nvSpPr>
          <p:cNvPr id="29" name="Text 22"/>
          <p:cNvSpPr txBox="1"/>
          <p:nvPr/>
        </p:nvSpPr>
        <p:spPr>
          <a:xfrm>
            <a:off x="9220073" y="5249052"/>
            <a:ext cx="8063760" cy="1521464"/>
          </a:xfrm>
          <a:prstGeom prst="rect">
            <a:avLst/>
          </a:prstGeom>
          <a:noFill/>
          <a:ln/>
        </p:spPr>
        <p:txBody>
          <a:bodyPr wrap="square" lIns="0" tIns="0" rIns="0" bIns="0" rtlCol="0" anchor="t"/>
          <a:lstStyle/>
          <a:p>
            <a:pPr marL="0" indent="0">
              <a:buNone/>
            </a:pPr>
            <a:r>
              <a:rPr lang="en-US" sz="2200" b="1" dirty="0">
                <a:solidFill>
                  <a:srgbClr val="010203"/>
                </a:solidFill>
              </a:rPr>
              <a:t>Aim
To synthesise research on unequal access to, and sustained engagement with, wearable and remote monitoring technologies among UK populations affected by sickle cell disorder.</a:t>
            </a:r>
            <a:endParaRPr lang="en-US" sz="2000" dirty="0">
              <a:solidFill>
                <a:srgbClr val="010203"/>
              </a:solidFill>
            </a:endParaRPr>
          </a:p>
          <a:p>
            <a:pPr marL="0" indent="0">
              <a:buNone/>
            </a:pPr>
            <a:endParaRPr lang="en-US" sz="2000" dirty="0">
              <a:solidFill>
                <a:srgbClr val="010203"/>
              </a:solidFill>
            </a:endParaRPr>
          </a:p>
        </p:txBody>
      </p:sp>
      <p:sp>
        <p:nvSpPr>
          <p:cNvPr id="30" name="Objectives icon circle"/>
          <p:cNvSpPr/>
          <p:nvPr/>
        </p:nvSpPr>
        <p:spPr>
          <a:xfrm>
            <a:off x="7972473" y="7090023"/>
            <a:ext cx="943308" cy="943308"/>
          </a:xfrm>
          <a:prstGeom prst="ellipse">
            <a:avLst/>
          </a:prstGeom>
          <a:solidFill>
            <a:schemeClr val="accent2"/>
          </a:solidFill>
          <a:ln w="12700">
            <a:solidFill>
              <a:schemeClr val="accent2"/>
            </a:solidFill>
            <a:prstDash val="solid"/>
          </a:ln>
        </p:spPr>
        <p:txBody>
          <a:bodyPr/>
          <a:lstStyle/>
          <a:p>
            <a:endParaRPr/>
          </a:p>
        </p:txBody>
      </p:sp>
      <p:pic>
        <p:nvPicPr>
          <p:cNvPr id="31" name="Objectives icon" descr="Objectives icon"/>
          <p:cNvPicPr>
            <a:picLocks noChangeAspect="1"/>
          </p:cNvPicPr>
          <p:nvPr/>
        </p:nvPicPr>
        <p:blipFill>
          <a:blip r:embed="rId8"/>
          <a:stretch>
            <a:fillRect/>
          </a:stretch>
        </p:blipFill>
        <p:spPr>
          <a:xfrm>
            <a:off x="8198866" y="7316417"/>
            <a:ext cx="490520" cy="490520"/>
          </a:xfrm>
          <a:prstGeom prst="rect">
            <a:avLst/>
          </a:prstGeom>
        </p:spPr>
      </p:pic>
      <p:sp>
        <p:nvSpPr>
          <p:cNvPr id="32" name="Text 24"/>
          <p:cNvSpPr txBox="1"/>
          <p:nvPr/>
        </p:nvSpPr>
        <p:spPr>
          <a:xfrm>
            <a:off x="9220073" y="6937877"/>
            <a:ext cx="6085857" cy="456439"/>
          </a:xfrm>
          <a:prstGeom prst="rect">
            <a:avLst/>
          </a:prstGeom>
          <a:noFill/>
          <a:ln/>
        </p:spPr>
        <p:txBody>
          <a:bodyPr wrap="square" lIns="0" tIns="0" rIns="0" bIns="0" rtlCol="0" anchor="t"/>
          <a:lstStyle/>
          <a:p>
            <a:pPr marL="0" indent="0">
              <a:buNone/>
            </a:pPr>
            <a:r>
              <a:rPr lang="en-US" sz="2200" b="1" dirty="0">
                <a:solidFill>
                  <a:schemeClr val="tx1"/>
                </a:solidFill>
              </a:rPr>
              <a:t>Objectives</a:t>
            </a:r>
            <a:endParaRPr lang="en-US" sz="2200" dirty="0"/>
          </a:p>
        </p:txBody>
      </p:sp>
      <p:sp>
        <p:nvSpPr>
          <p:cNvPr id="33" name="Objective badge 1"/>
          <p:cNvSpPr/>
          <p:nvPr/>
        </p:nvSpPr>
        <p:spPr>
          <a:xfrm>
            <a:off x="9250503" y="7307936"/>
            <a:ext cx="471654" cy="471654"/>
          </a:xfrm>
          <a:prstGeom prst="ellipse">
            <a:avLst/>
          </a:prstGeom>
          <a:solidFill>
            <a:schemeClr val="accent2"/>
          </a:solidFill>
          <a:ln w="12700">
            <a:solidFill>
              <a:schemeClr val="accent2"/>
            </a:solidFill>
            <a:prstDash val="solid"/>
          </a:ln>
        </p:spPr>
        <p:txBody>
          <a:bodyPr/>
          <a:lstStyle/>
          <a:p>
            <a:endParaRPr/>
          </a:p>
        </p:txBody>
      </p:sp>
      <p:sp>
        <p:nvSpPr>
          <p:cNvPr id="34" name="Text 26"/>
          <p:cNvSpPr txBox="1"/>
          <p:nvPr/>
        </p:nvSpPr>
        <p:spPr>
          <a:xfrm>
            <a:off x="9220072" y="7485604"/>
            <a:ext cx="571461" cy="289078"/>
          </a:xfrm>
          <a:prstGeom prst="rect">
            <a:avLst/>
          </a:prstGeom>
          <a:noFill/>
          <a:ln/>
        </p:spPr>
        <p:txBody>
          <a:bodyPr wrap="square" lIns="0" tIns="0" rIns="0" bIns="0" rtlCol="0" anchor="ctr"/>
          <a:lstStyle/>
          <a:p>
            <a:pPr marL="0" indent="0" algn="ctr">
              <a:buNone/>
            </a:pPr>
            <a:r>
              <a:rPr lang="en-US" sz="1600" b="1" dirty="0">
                <a:solidFill>
                  <a:schemeClr val="bg1"/>
                </a:solidFill>
              </a:rPr>
              <a:t>1</a:t>
            </a:r>
            <a:endParaRPr lang="en-US" sz="1600" dirty="0"/>
          </a:p>
        </p:txBody>
      </p:sp>
      <p:sp>
        <p:nvSpPr>
          <p:cNvPr id="35" name="Text 27"/>
          <p:cNvSpPr txBox="1"/>
          <p:nvPr/>
        </p:nvSpPr>
        <p:spPr>
          <a:xfrm>
            <a:off x="9859088" y="7439960"/>
            <a:ext cx="7455175" cy="730303"/>
          </a:xfrm>
          <a:prstGeom prst="rect">
            <a:avLst/>
          </a:prstGeom>
          <a:noFill/>
          <a:ln/>
        </p:spPr>
        <p:txBody>
          <a:bodyPr wrap="square" lIns="0" tIns="0" rIns="0" bIns="0" rtlCol="0" anchor="t"/>
          <a:lstStyle/>
          <a:p>
            <a:pPr marL="0" indent="0">
              <a:buNone/>
            </a:pPr>
            <a:r>
              <a:rPr lang="en-US" sz="2000" dirty="0">
                <a:solidFill>
                  <a:srgbClr val="010203"/>
                </a:solidFill>
              </a:rPr>
              <a:t>Identify wearable and remote monitoring technologies studied in SCD, prioritising UK evidence.</a:t>
            </a:r>
          </a:p>
        </p:txBody>
      </p:sp>
      <p:sp>
        <p:nvSpPr>
          <p:cNvPr id="36" name="Objective badge 2"/>
          <p:cNvSpPr/>
          <p:nvPr/>
        </p:nvSpPr>
        <p:spPr>
          <a:xfrm>
            <a:off x="9250503" y="7987490"/>
            <a:ext cx="471654" cy="471654"/>
          </a:xfrm>
          <a:prstGeom prst="ellipse">
            <a:avLst/>
          </a:prstGeom>
          <a:solidFill>
            <a:schemeClr val="accent2"/>
          </a:solidFill>
          <a:ln w="12700">
            <a:solidFill>
              <a:schemeClr val="accent2"/>
            </a:solidFill>
            <a:prstDash val="solid"/>
          </a:ln>
        </p:spPr>
        <p:txBody>
          <a:bodyPr/>
          <a:lstStyle/>
          <a:p>
            <a:endParaRPr/>
          </a:p>
        </p:txBody>
      </p:sp>
      <p:sp>
        <p:nvSpPr>
          <p:cNvPr id="37" name="Text 29"/>
          <p:cNvSpPr txBox="1"/>
          <p:nvPr/>
        </p:nvSpPr>
        <p:spPr>
          <a:xfrm>
            <a:off x="9253151" y="8047909"/>
            <a:ext cx="471654" cy="533150"/>
          </a:xfrm>
          <a:prstGeom prst="rect">
            <a:avLst/>
          </a:prstGeom>
          <a:noFill/>
          <a:ln/>
        </p:spPr>
        <p:txBody>
          <a:bodyPr wrap="square" lIns="0" tIns="0" rIns="0" bIns="0" rtlCol="0" anchor="ctr"/>
          <a:lstStyle/>
          <a:p>
            <a:pPr marL="0" indent="0" algn="ctr">
              <a:buNone/>
            </a:pPr>
            <a:r>
              <a:rPr lang="en-US" sz="1600" b="1" dirty="0">
                <a:solidFill>
                  <a:schemeClr val="bg1"/>
                </a:solidFill>
              </a:rPr>
              <a:t>2</a:t>
            </a:r>
            <a:endParaRPr lang="en-US" sz="1600" dirty="0"/>
          </a:p>
        </p:txBody>
      </p:sp>
      <p:sp>
        <p:nvSpPr>
          <p:cNvPr id="38" name="Text 30"/>
          <p:cNvSpPr txBox="1"/>
          <p:nvPr/>
        </p:nvSpPr>
        <p:spPr>
          <a:xfrm>
            <a:off x="9859088" y="8033331"/>
            <a:ext cx="7455175" cy="730303"/>
          </a:xfrm>
          <a:prstGeom prst="rect">
            <a:avLst/>
          </a:prstGeom>
          <a:noFill/>
          <a:ln/>
        </p:spPr>
        <p:txBody>
          <a:bodyPr wrap="square" lIns="0" tIns="0" rIns="0" bIns="0" rtlCol="0" anchor="t"/>
          <a:lstStyle/>
          <a:p>
            <a:pPr marL="0" indent="0">
              <a:buNone/>
            </a:pPr>
            <a:r>
              <a:rPr lang="en-US" sz="2000" dirty="0">
                <a:solidFill>
                  <a:srgbClr val="010203"/>
                </a:solidFill>
              </a:rPr>
              <a:t>Examine which population groups are included or excluded, using PROGRESS-Plus equity factors.</a:t>
            </a:r>
          </a:p>
        </p:txBody>
      </p:sp>
      <p:sp>
        <p:nvSpPr>
          <p:cNvPr id="39" name="Objective badge 3"/>
          <p:cNvSpPr/>
          <p:nvPr/>
        </p:nvSpPr>
        <p:spPr>
          <a:xfrm>
            <a:off x="9220073" y="8717990"/>
            <a:ext cx="471654" cy="471654"/>
          </a:xfrm>
          <a:prstGeom prst="ellipse">
            <a:avLst/>
          </a:prstGeom>
          <a:solidFill>
            <a:schemeClr val="accent2"/>
          </a:solidFill>
          <a:ln w="12700">
            <a:solidFill>
              <a:schemeClr val="accent2"/>
            </a:solidFill>
            <a:prstDash val="solid"/>
          </a:ln>
        </p:spPr>
        <p:txBody>
          <a:bodyPr/>
          <a:lstStyle/>
          <a:p>
            <a:endParaRPr/>
          </a:p>
        </p:txBody>
      </p:sp>
      <p:sp>
        <p:nvSpPr>
          <p:cNvPr id="40" name="Text 32"/>
          <p:cNvSpPr txBox="1"/>
          <p:nvPr/>
        </p:nvSpPr>
        <p:spPr>
          <a:xfrm>
            <a:off x="9220073" y="8717990"/>
            <a:ext cx="471654" cy="471654"/>
          </a:xfrm>
          <a:prstGeom prst="rect">
            <a:avLst/>
          </a:prstGeom>
          <a:noFill/>
          <a:ln/>
        </p:spPr>
        <p:txBody>
          <a:bodyPr wrap="square" lIns="0" tIns="0" rIns="0" bIns="0" rtlCol="0" anchor="ctr"/>
          <a:lstStyle/>
          <a:p>
            <a:pPr marL="0" indent="0" algn="ctr">
              <a:buNone/>
            </a:pPr>
            <a:r>
              <a:rPr lang="en-US" sz="1600" b="1" dirty="0">
                <a:solidFill>
                  <a:schemeClr val="bg1"/>
                </a:solidFill>
              </a:rPr>
              <a:t>3</a:t>
            </a:r>
            <a:endParaRPr lang="en-US" sz="1600" dirty="0"/>
          </a:p>
        </p:txBody>
      </p:sp>
      <p:sp>
        <p:nvSpPr>
          <p:cNvPr id="41" name="Text 33"/>
          <p:cNvSpPr txBox="1"/>
          <p:nvPr/>
        </p:nvSpPr>
        <p:spPr>
          <a:xfrm>
            <a:off x="9859088" y="8672346"/>
            <a:ext cx="7455175" cy="730303"/>
          </a:xfrm>
          <a:prstGeom prst="rect">
            <a:avLst/>
          </a:prstGeom>
          <a:noFill/>
          <a:ln/>
        </p:spPr>
        <p:txBody>
          <a:bodyPr wrap="square" lIns="0" tIns="0" rIns="0" bIns="0" rtlCol="0" anchor="t"/>
          <a:lstStyle/>
          <a:p>
            <a:pPr marL="0" indent="0">
              <a:buNone/>
            </a:pPr>
            <a:r>
              <a:rPr lang="en-US" sz="2000" dirty="0">
                <a:solidFill>
                  <a:srgbClr val="010203"/>
                </a:solidFill>
              </a:rPr>
              <a:t>Explore barriers and enablers of use, including cost, digital confidence, privacy, trust and connectivity.</a:t>
            </a:r>
          </a:p>
        </p:txBody>
      </p:sp>
      <p:sp>
        <p:nvSpPr>
          <p:cNvPr id="42" name="Objective badge 4"/>
          <p:cNvSpPr/>
          <p:nvPr/>
        </p:nvSpPr>
        <p:spPr>
          <a:xfrm>
            <a:off x="9220073" y="9463507"/>
            <a:ext cx="471654" cy="471654"/>
          </a:xfrm>
          <a:prstGeom prst="ellipse">
            <a:avLst/>
          </a:prstGeom>
          <a:solidFill>
            <a:schemeClr val="accent2"/>
          </a:solidFill>
          <a:ln w="12700">
            <a:solidFill>
              <a:schemeClr val="accent2"/>
            </a:solidFill>
            <a:prstDash val="solid"/>
          </a:ln>
        </p:spPr>
        <p:txBody>
          <a:bodyPr/>
          <a:lstStyle/>
          <a:p>
            <a:endParaRPr/>
          </a:p>
        </p:txBody>
      </p:sp>
      <p:sp>
        <p:nvSpPr>
          <p:cNvPr id="43" name="Text 35"/>
          <p:cNvSpPr txBox="1"/>
          <p:nvPr/>
        </p:nvSpPr>
        <p:spPr>
          <a:xfrm>
            <a:off x="9220073" y="9463507"/>
            <a:ext cx="471654" cy="471654"/>
          </a:xfrm>
          <a:prstGeom prst="rect">
            <a:avLst/>
          </a:prstGeom>
          <a:noFill/>
          <a:ln/>
        </p:spPr>
        <p:txBody>
          <a:bodyPr wrap="square" lIns="0" tIns="0" rIns="0" bIns="0" rtlCol="0" anchor="ctr"/>
          <a:lstStyle/>
          <a:p>
            <a:pPr marL="0" indent="0" algn="ctr">
              <a:buNone/>
            </a:pPr>
            <a:r>
              <a:rPr lang="en-US" sz="1600" b="1" dirty="0">
                <a:solidFill>
                  <a:schemeClr val="bg1"/>
                </a:solidFill>
              </a:rPr>
              <a:t>4</a:t>
            </a:r>
            <a:endParaRPr lang="en-US" sz="1600" dirty="0"/>
          </a:p>
        </p:txBody>
      </p:sp>
      <p:sp>
        <p:nvSpPr>
          <p:cNvPr id="44" name="Text 36"/>
          <p:cNvSpPr txBox="1"/>
          <p:nvPr/>
        </p:nvSpPr>
        <p:spPr>
          <a:xfrm>
            <a:off x="9859088" y="9417864"/>
            <a:ext cx="7455175" cy="730303"/>
          </a:xfrm>
          <a:prstGeom prst="rect">
            <a:avLst/>
          </a:prstGeom>
          <a:noFill/>
          <a:ln/>
        </p:spPr>
        <p:txBody>
          <a:bodyPr wrap="square" lIns="0" tIns="0" rIns="0" bIns="0" rtlCol="0" anchor="t"/>
          <a:lstStyle/>
          <a:p>
            <a:pPr marL="0" indent="0">
              <a:buNone/>
            </a:pPr>
            <a:r>
              <a:rPr lang="en-US" sz="2000" dirty="0">
                <a:solidFill>
                  <a:srgbClr val="010203"/>
                </a:solidFill>
              </a:rPr>
              <a:t>Assess study quality and equity-related device issues, including accuracy across different skin tones.</a:t>
            </a:r>
          </a:p>
        </p:txBody>
      </p:sp>
      <p:sp>
        <p:nvSpPr>
          <p:cNvPr id="48" name="Panel rationale"/>
          <p:cNvSpPr/>
          <p:nvPr/>
        </p:nvSpPr>
        <p:spPr>
          <a:xfrm>
            <a:off x="17807360" y="2386882"/>
            <a:ext cx="6585190" cy="9558427"/>
          </a:xfrm>
          <a:prstGeom prst="rect">
            <a:avLst/>
          </a:prstGeom>
          <a:solidFill>
            <a:schemeClr val="bg2"/>
          </a:solidFill>
          <a:ln w="12700">
            <a:solidFill>
              <a:schemeClr val="bg2"/>
            </a:solidFill>
            <a:prstDash val="solid"/>
          </a:ln>
        </p:spPr>
        <p:txBody>
          <a:bodyPr/>
          <a:lstStyle/>
          <a:p>
            <a:endParaRPr/>
          </a:p>
        </p:txBody>
      </p:sp>
      <p:sp>
        <p:nvSpPr>
          <p:cNvPr id="49" name="Rationale header"/>
          <p:cNvSpPr/>
          <p:nvPr/>
        </p:nvSpPr>
        <p:spPr>
          <a:xfrm>
            <a:off x="17694629" y="2358270"/>
            <a:ext cx="6724872" cy="623800"/>
          </a:xfrm>
          <a:prstGeom prst="rect">
            <a:avLst/>
          </a:prstGeom>
          <a:solidFill>
            <a:schemeClr val="tx2"/>
          </a:solidFill>
          <a:ln w="12700">
            <a:solidFill>
              <a:schemeClr val="tx2"/>
            </a:solidFill>
            <a:prstDash val="solid"/>
          </a:ln>
        </p:spPr>
        <p:txBody>
          <a:bodyPr/>
          <a:lstStyle/>
          <a:p>
            <a:endParaRPr/>
          </a:p>
        </p:txBody>
      </p:sp>
      <p:sp>
        <p:nvSpPr>
          <p:cNvPr id="50" name="Text 42"/>
          <p:cNvSpPr txBox="1"/>
          <p:nvPr/>
        </p:nvSpPr>
        <p:spPr>
          <a:xfrm>
            <a:off x="17953278" y="2358270"/>
            <a:ext cx="6085857" cy="623800"/>
          </a:xfrm>
          <a:prstGeom prst="rect">
            <a:avLst/>
          </a:prstGeom>
          <a:noFill/>
          <a:ln/>
        </p:spPr>
        <p:txBody>
          <a:bodyPr wrap="square" lIns="0" tIns="0" rIns="0" bIns="0" rtlCol="0" anchor="ctr"/>
          <a:lstStyle/>
          <a:p>
            <a:pPr marL="0" indent="0">
              <a:buNone/>
            </a:pPr>
            <a:r>
              <a:rPr lang="en-US" sz="3200" b="1" dirty="0">
                <a:solidFill>
                  <a:schemeClr val="bg1"/>
                </a:solidFill>
              </a:rPr>
              <a:t>Rationale</a:t>
            </a:r>
            <a:endParaRPr lang="en-US" sz="3200" dirty="0"/>
          </a:p>
        </p:txBody>
      </p:sp>
      <p:sp>
        <p:nvSpPr>
          <p:cNvPr id="51" name="Rationale icon 1 circle"/>
          <p:cNvSpPr/>
          <p:nvPr/>
        </p:nvSpPr>
        <p:spPr>
          <a:xfrm>
            <a:off x="17846775" y="2989922"/>
            <a:ext cx="1065025" cy="1065025"/>
          </a:xfrm>
          <a:prstGeom prst="ellipse">
            <a:avLst/>
          </a:prstGeom>
          <a:solidFill>
            <a:srgbClr val="D5EAFB"/>
          </a:solidFill>
          <a:ln w="12700">
            <a:solidFill>
              <a:srgbClr val="D5EAFB"/>
            </a:solidFill>
            <a:prstDash val="solid"/>
          </a:ln>
        </p:spPr>
        <p:txBody>
          <a:bodyPr/>
          <a:lstStyle/>
          <a:p>
            <a:endParaRPr/>
          </a:p>
        </p:txBody>
      </p:sp>
      <p:pic>
        <p:nvPicPr>
          <p:cNvPr id="52" name="Rationale icon 1" descr="Rationale icon 1"/>
          <p:cNvPicPr>
            <a:picLocks noChangeAspect="1"/>
          </p:cNvPicPr>
          <p:nvPr/>
        </p:nvPicPr>
        <p:blipFill>
          <a:blip r:embed="rId9"/>
          <a:stretch>
            <a:fillRect/>
          </a:stretch>
        </p:blipFill>
        <p:spPr>
          <a:xfrm>
            <a:off x="18163337" y="3219712"/>
            <a:ext cx="553813" cy="553813"/>
          </a:xfrm>
          <a:prstGeom prst="rect">
            <a:avLst/>
          </a:prstGeom>
        </p:spPr>
      </p:pic>
      <p:sp>
        <p:nvSpPr>
          <p:cNvPr id="53" name="Text 44"/>
          <p:cNvSpPr txBox="1"/>
          <p:nvPr/>
        </p:nvSpPr>
        <p:spPr>
          <a:xfrm>
            <a:off x="19246522" y="2960131"/>
            <a:ext cx="5051261" cy="1704040"/>
          </a:xfrm>
          <a:prstGeom prst="rect">
            <a:avLst/>
          </a:prstGeom>
          <a:noFill/>
          <a:ln/>
        </p:spPr>
        <p:txBody>
          <a:bodyPr wrap="square" lIns="0" tIns="0" rIns="0" bIns="0" rtlCol="0" anchor="t"/>
          <a:lstStyle/>
          <a:p>
            <a:pPr marL="0" indent="0">
              <a:buNone/>
            </a:pPr>
            <a:r>
              <a:rPr lang="en-US" sz="2000" b="1" dirty="0">
                <a:solidFill>
                  <a:schemeClr val="tx2"/>
                </a:solidFill>
              </a:rPr>
              <a:t>Emergency and hospital care for sickle cell disorder is not consistently equitable.
UK investigations have identified preventable harm, limited professional understanding of the condition, and unequal patient experiences (Sickle Cell Society and APPG, 2021).</a:t>
            </a:r>
            <a:endParaRPr lang="en-US" sz="2000" dirty="0"/>
          </a:p>
          <a:p>
            <a:pPr marL="0" indent="0">
              <a:buNone/>
            </a:pPr>
            <a:endParaRPr lang="en-US" sz="2000" dirty="0">
              <a:solidFill>
                <a:srgbClr val="010203"/>
              </a:solidFill>
            </a:endParaRPr>
          </a:p>
        </p:txBody>
      </p:sp>
      <p:sp>
        <p:nvSpPr>
          <p:cNvPr id="54" name="Rationale icon 2 circle"/>
          <p:cNvSpPr/>
          <p:nvPr/>
        </p:nvSpPr>
        <p:spPr>
          <a:xfrm>
            <a:off x="17963336" y="4589030"/>
            <a:ext cx="1065025" cy="1065025"/>
          </a:xfrm>
          <a:prstGeom prst="ellipse">
            <a:avLst/>
          </a:prstGeom>
          <a:solidFill>
            <a:srgbClr val="D5EAFB"/>
          </a:solidFill>
          <a:ln w="12700">
            <a:solidFill>
              <a:srgbClr val="D5EAFB"/>
            </a:solidFill>
            <a:prstDash val="solid"/>
          </a:ln>
        </p:spPr>
        <p:txBody>
          <a:bodyPr/>
          <a:lstStyle/>
          <a:p>
            <a:endParaRPr/>
          </a:p>
        </p:txBody>
      </p:sp>
      <p:pic>
        <p:nvPicPr>
          <p:cNvPr id="55" name="Rationale icon 2" descr="Rationale icon 2"/>
          <p:cNvPicPr>
            <a:picLocks noChangeAspect="1"/>
          </p:cNvPicPr>
          <p:nvPr/>
        </p:nvPicPr>
        <p:blipFill>
          <a:blip r:embed="rId10"/>
          <a:stretch>
            <a:fillRect/>
          </a:stretch>
        </p:blipFill>
        <p:spPr>
          <a:xfrm>
            <a:off x="18220810" y="4899115"/>
            <a:ext cx="553813" cy="553813"/>
          </a:xfrm>
          <a:prstGeom prst="rect">
            <a:avLst/>
          </a:prstGeom>
        </p:spPr>
      </p:pic>
      <p:sp>
        <p:nvSpPr>
          <p:cNvPr id="56" name="Text 46"/>
          <p:cNvSpPr txBox="1"/>
          <p:nvPr/>
        </p:nvSpPr>
        <p:spPr>
          <a:xfrm>
            <a:off x="19246522" y="4792612"/>
            <a:ext cx="4792613" cy="1332164"/>
          </a:xfrm>
          <a:prstGeom prst="rect">
            <a:avLst/>
          </a:prstGeom>
          <a:noFill/>
          <a:ln/>
        </p:spPr>
        <p:txBody>
          <a:bodyPr wrap="square" lIns="0" tIns="0" rIns="0" bIns="0" rtlCol="0" anchor="t"/>
          <a:lstStyle/>
          <a:p>
            <a:pPr marL="0" indent="0">
              <a:buNone/>
            </a:pPr>
            <a:r>
              <a:rPr lang="en-US" sz="2000" b="1" dirty="0">
                <a:solidFill>
                  <a:schemeClr val="tx2"/>
                </a:solidFill>
              </a:rPr>
              <a:t>Digital technologies may offer practical support. Adults living with sickle cell disorder have indicated interest in unobtrusive devices that collect information automatically and may signal an approaching pain crisis (Issom et al., 2020).</a:t>
            </a:r>
            <a:endParaRPr lang="en-US" sz="2000" dirty="0"/>
          </a:p>
          <a:p>
            <a:pPr marL="0" indent="0">
              <a:buNone/>
            </a:pPr>
            <a:endParaRPr lang="en-US" sz="2000" dirty="0">
              <a:solidFill>
                <a:srgbClr val="010203"/>
              </a:solidFill>
            </a:endParaRPr>
          </a:p>
        </p:txBody>
      </p:sp>
      <p:sp>
        <p:nvSpPr>
          <p:cNvPr id="57" name="Rationale icon 3 circle"/>
          <p:cNvSpPr/>
          <p:nvPr/>
        </p:nvSpPr>
        <p:spPr>
          <a:xfrm>
            <a:off x="17875583" y="6806892"/>
            <a:ext cx="1065025" cy="1065025"/>
          </a:xfrm>
          <a:prstGeom prst="ellipse">
            <a:avLst/>
          </a:prstGeom>
          <a:solidFill>
            <a:srgbClr val="D5EAFB"/>
          </a:solidFill>
          <a:ln w="12700">
            <a:solidFill>
              <a:srgbClr val="D5EAFB"/>
            </a:solidFill>
            <a:prstDash val="solid"/>
          </a:ln>
        </p:spPr>
        <p:txBody>
          <a:bodyPr/>
          <a:lstStyle/>
          <a:p>
            <a:endParaRPr/>
          </a:p>
        </p:txBody>
      </p:sp>
      <p:pic>
        <p:nvPicPr>
          <p:cNvPr id="58" name="Rationale icon 3" descr="Rationale icon 3"/>
          <p:cNvPicPr>
            <a:picLocks noChangeAspect="1"/>
          </p:cNvPicPr>
          <p:nvPr/>
        </p:nvPicPr>
        <p:blipFill>
          <a:blip r:embed="rId11"/>
          <a:stretch>
            <a:fillRect/>
          </a:stretch>
        </p:blipFill>
        <p:spPr>
          <a:xfrm>
            <a:off x="18102381" y="7005468"/>
            <a:ext cx="553813" cy="553813"/>
          </a:xfrm>
          <a:prstGeom prst="rect">
            <a:avLst/>
          </a:prstGeom>
        </p:spPr>
      </p:pic>
      <p:sp>
        <p:nvSpPr>
          <p:cNvPr id="59" name="Text 48"/>
          <p:cNvSpPr txBox="1"/>
          <p:nvPr/>
        </p:nvSpPr>
        <p:spPr>
          <a:xfrm>
            <a:off x="19184043" y="6877019"/>
            <a:ext cx="5051261" cy="1704040"/>
          </a:xfrm>
          <a:prstGeom prst="rect">
            <a:avLst/>
          </a:prstGeom>
          <a:noFill/>
          <a:ln/>
        </p:spPr>
        <p:txBody>
          <a:bodyPr wrap="square" lIns="0" tIns="0" rIns="0" bIns="0" rtlCol="0" anchor="t"/>
          <a:lstStyle/>
          <a:p>
            <a:pPr marL="0" indent="0">
              <a:buNone/>
            </a:pPr>
            <a:r>
              <a:rPr lang="en-US" sz="2000" b="1" dirty="0">
                <a:solidFill>
                  <a:schemeClr val="tx2"/>
                </a:solidFill>
              </a:rPr>
              <a:t>Standard devices may not always suit sickle cell-related needs .They may interpret certain readings inappropriately, and patients have also expressed concerns about data privacy (Issom et al., 2020).</a:t>
            </a:r>
            <a:endParaRPr lang="en-US" sz="2000" dirty="0"/>
          </a:p>
          <a:p>
            <a:pPr marL="0" indent="0">
              <a:buNone/>
            </a:pPr>
            <a:endParaRPr lang="en-US" sz="2000" dirty="0">
              <a:solidFill>
                <a:srgbClr val="010203"/>
              </a:solidFill>
            </a:endParaRPr>
          </a:p>
        </p:txBody>
      </p:sp>
      <p:sp>
        <p:nvSpPr>
          <p:cNvPr id="60" name="Rationale icon 4 circle"/>
          <p:cNvSpPr/>
          <p:nvPr/>
        </p:nvSpPr>
        <p:spPr>
          <a:xfrm>
            <a:off x="17886333" y="8193085"/>
            <a:ext cx="1065025" cy="1065025"/>
          </a:xfrm>
          <a:prstGeom prst="ellipse">
            <a:avLst/>
          </a:prstGeom>
          <a:solidFill>
            <a:srgbClr val="D5EAFB"/>
          </a:solidFill>
          <a:ln w="12700">
            <a:solidFill>
              <a:srgbClr val="D5EAFB"/>
            </a:solidFill>
            <a:prstDash val="solid"/>
          </a:ln>
        </p:spPr>
        <p:txBody>
          <a:bodyPr/>
          <a:lstStyle/>
          <a:p>
            <a:endParaRPr/>
          </a:p>
        </p:txBody>
      </p:sp>
      <p:pic>
        <p:nvPicPr>
          <p:cNvPr id="61" name="Rationale icon 4" descr="Rationale icon 4"/>
          <p:cNvPicPr>
            <a:picLocks noChangeAspect="1"/>
          </p:cNvPicPr>
          <p:nvPr/>
        </p:nvPicPr>
        <p:blipFill>
          <a:blip r:embed="rId12"/>
          <a:stretch>
            <a:fillRect/>
          </a:stretch>
        </p:blipFill>
        <p:spPr>
          <a:xfrm>
            <a:off x="18126725" y="8448690"/>
            <a:ext cx="553813" cy="553813"/>
          </a:xfrm>
          <a:prstGeom prst="rect">
            <a:avLst/>
          </a:prstGeom>
        </p:spPr>
      </p:pic>
      <p:sp>
        <p:nvSpPr>
          <p:cNvPr id="62" name="Text 50"/>
          <p:cNvSpPr txBox="1"/>
          <p:nvPr/>
        </p:nvSpPr>
        <p:spPr>
          <a:xfrm>
            <a:off x="19124805" y="8611487"/>
            <a:ext cx="5051261" cy="1704040"/>
          </a:xfrm>
          <a:prstGeom prst="rect">
            <a:avLst/>
          </a:prstGeom>
          <a:noFill/>
          <a:ln/>
        </p:spPr>
        <p:txBody>
          <a:bodyPr wrap="square" lIns="0" tIns="0" rIns="0" bIns="0" rtlCol="0" anchor="t"/>
          <a:lstStyle/>
          <a:p>
            <a:pPr marL="0" indent="0">
              <a:buNone/>
            </a:pPr>
            <a:r>
              <a:rPr lang="en-US" sz="2000" b="1" dirty="0">
                <a:solidFill>
                  <a:schemeClr val="tx2"/>
                </a:solidFill>
              </a:rPr>
              <a:t>Use may be limited by
difficult interfaces, unreliable internet access, low confidence with technology, reduced motivation and financial barriers (Issom et al., 2020).</a:t>
            </a:r>
            <a:endParaRPr lang="en-US" sz="2000" dirty="0"/>
          </a:p>
          <a:p>
            <a:pPr marL="0" indent="0">
              <a:buNone/>
            </a:pPr>
            <a:endParaRPr lang="en-US" sz="2000" dirty="0">
              <a:solidFill>
                <a:srgbClr val="010203"/>
              </a:solidFill>
            </a:endParaRPr>
          </a:p>
        </p:txBody>
      </p:sp>
      <p:sp>
        <p:nvSpPr>
          <p:cNvPr id="63" name="Rationale icon 5 circle"/>
          <p:cNvSpPr/>
          <p:nvPr/>
        </p:nvSpPr>
        <p:spPr>
          <a:xfrm>
            <a:off x="17905057" y="9913370"/>
            <a:ext cx="1065025" cy="1065025"/>
          </a:xfrm>
          <a:prstGeom prst="ellipse">
            <a:avLst/>
          </a:prstGeom>
          <a:solidFill>
            <a:srgbClr val="D5EAFB"/>
          </a:solidFill>
          <a:ln w="12700">
            <a:solidFill>
              <a:srgbClr val="D5EAFB"/>
            </a:solidFill>
            <a:prstDash val="solid"/>
          </a:ln>
        </p:spPr>
        <p:txBody>
          <a:bodyPr/>
          <a:lstStyle/>
          <a:p>
            <a:endParaRPr/>
          </a:p>
        </p:txBody>
      </p:sp>
      <p:pic>
        <p:nvPicPr>
          <p:cNvPr id="64" name="Rationale icon 5" descr="Rationale icon 5"/>
          <p:cNvPicPr>
            <a:picLocks noChangeAspect="1"/>
          </p:cNvPicPr>
          <p:nvPr/>
        </p:nvPicPr>
        <p:blipFill>
          <a:blip r:embed="rId13"/>
          <a:stretch>
            <a:fillRect/>
          </a:stretch>
        </p:blipFill>
        <p:spPr>
          <a:xfrm>
            <a:off x="18261546" y="10168975"/>
            <a:ext cx="553813" cy="553813"/>
          </a:xfrm>
          <a:prstGeom prst="rect">
            <a:avLst/>
          </a:prstGeom>
        </p:spPr>
      </p:pic>
      <p:sp>
        <p:nvSpPr>
          <p:cNvPr id="65" name="Text 52"/>
          <p:cNvSpPr txBox="1"/>
          <p:nvPr/>
        </p:nvSpPr>
        <p:spPr>
          <a:xfrm>
            <a:off x="19165050" y="10126375"/>
            <a:ext cx="5051261" cy="1704040"/>
          </a:xfrm>
          <a:prstGeom prst="rect">
            <a:avLst/>
          </a:prstGeom>
          <a:noFill/>
          <a:ln/>
        </p:spPr>
        <p:txBody>
          <a:bodyPr wrap="square" lIns="0" tIns="0" rIns="0" bIns="0" rtlCol="0" anchor="t"/>
          <a:lstStyle/>
          <a:p>
            <a:pPr marL="0" indent="0">
              <a:buNone/>
            </a:pPr>
            <a:r>
              <a:rPr lang="en-US" sz="2000" b="1" dirty="0">
                <a:solidFill>
                  <a:schemeClr val="tx2"/>
                </a:solidFill>
              </a:rPr>
              <a:t>Measurement accuracy is also an equity concern. Oximetry readings can be less reliable for people with darker skin, which may affect fair access to safe and effective monitoring (Department of Health and Social Care, 2024).</a:t>
            </a:r>
            <a:endParaRPr lang="en-US" sz="2000" dirty="0"/>
          </a:p>
          <a:p>
            <a:pPr marL="0" indent="0">
              <a:buNone/>
            </a:pPr>
            <a:endParaRPr lang="en-US" sz="2000" dirty="0">
              <a:solidFill>
                <a:srgbClr val="010203"/>
              </a:solidFill>
            </a:endParaRPr>
          </a:p>
        </p:txBody>
      </p:sp>
      <p:sp>
        <p:nvSpPr>
          <p:cNvPr id="66" name="Panel global burden"/>
          <p:cNvSpPr/>
          <p:nvPr/>
        </p:nvSpPr>
        <p:spPr>
          <a:xfrm>
            <a:off x="24560996" y="2358270"/>
            <a:ext cx="6107160" cy="9128785"/>
          </a:xfrm>
          <a:prstGeom prst="rect">
            <a:avLst/>
          </a:prstGeom>
          <a:solidFill>
            <a:srgbClr val="EAF4FC"/>
          </a:solidFill>
          <a:ln w="12700">
            <a:solidFill>
              <a:srgbClr val="EAF4FC"/>
            </a:solidFill>
            <a:prstDash val="solid"/>
          </a:ln>
        </p:spPr>
        <p:txBody>
          <a:bodyPr/>
          <a:lstStyle/>
          <a:p>
            <a:endParaRPr lang="en-GB" dirty="0"/>
          </a:p>
        </p:txBody>
      </p:sp>
      <p:sp>
        <p:nvSpPr>
          <p:cNvPr id="67" name="Global burden header"/>
          <p:cNvSpPr/>
          <p:nvPr/>
        </p:nvSpPr>
        <p:spPr>
          <a:xfrm>
            <a:off x="24617291" y="2312626"/>
            <a:ext cx="6055428" cy="1217171"/>
          </a:xfrm>
          <a:prstGeom prst="rect">
            <a:avLst/>
          </a:prstGeom>
          <a:solidFill>
            <a:schemeClr val="accent4"/>
          </a:solidFill>
          <a:ln w="12700">
            <a:solidFill>
              <a:schemeClr val="accent4"/>
            </a:solidFill>
            <a:prstDash val="solid"/>
          </a:ln>
        </p:spPr>
        <p:txBody>
          <a:bodyPr/>
          <a:lstStyle/>
          <a:p>
            <a:endParaRPr/>
          </a:p>
        </p:txBody>
      </p:sp>
      <p:sp>
        <p:nvSpPr>
          <p:cNvPr id="68" name="Text 55"/>
          <p:cNvSpPr txBox="1"/>
          <p:nvPr/>
        </p:nvSpPr>
        <p:spPr>
          <a:xfrm>
            <a:off x="25134589" y="2312626"/>
            <a:ext cx="5477271" cy="1217171"/>
          </a:xfrm>
          <a:prstGeom prst="rect">
            <a:avLst/>
          </a:prstGeom>
          <a:noFill/>
          <a:ln/>
        </p:spPr>
        <p:txBody>
          <a:bodyPr wrap="square" lIns="0" tIns="0" rIns="0" bIns="0" rtlCol="0" anchor="ctr"/>
          <a:lstStyle/>
          <a:p>
            <a:pPr marL="0" indent="0">
              <a:lnSpc>
                <a:spcPct val="95000"/>
              </a:lnSpc>
              <a:buNone/>
            </a:pPr>
            <a:r>
              <a:rPr lang="en-US" sz="3200" b="1" dirty="0">
                <a:solidFill>
                  <a:schemeClr val="tx2"/>
                </a:solidFill>
              </a:rPr>
              <a:t>Global burden of SCD:</a:t>
            </a:r>
            <a:endParaRPr lang="en-US" sz="3200" dirty="0"/>
          </a:p>
          <a:p>
            <a:pPr marL="0" indent="0">
              <a:lnSpc>
                <a:spcPct val="95000"/>
              </a:lnSpc>
              <a:buNone/>
            </a:pPr>
            <a:r>
              <a:rPr lang="en-US" sz="3200" b="1" dirty="0">
                <a:solidFill>
                  <a:schemeClr val="tx2"/>
                </a:solidFill>
              </a:rPr>
              <a:t>published estimates</a:t>
            </a:r>
            <a:endParaRPr lang="en-US" sz="3200" dirty="0"/>
          </a:p>
        </p:txBody>
      </p:sp>
      <p:pic>
        <p:nvPicPr>
          <p:cNvPr id="69" name="Trend arrow" descr="Upward trend arrow"/>
          <p:cNvPicPr>
            <a:picLocks noChangeAspect="1"/>
          </p:cNvPicPr>
          <p:nvPr/>
        </p:nvPicPr>
        <p:blipFill>
          <a:blip r:embed="rId14"/>
          <a:stretch>
            <a:fillRect/>
          </a:stretch>
        </p:blipFill>
        <p:spPr>
          <a:xfrm>
            <a:off x="25028087" y="3879734"/>
            <a:ext cx="1704040" cy="1704040"/>
          </a:xfrm>
          <a:prstGeom prst="rect">
            <a:avLst/>
          </a:prstGeom>
        </p:spPr>
      </p:pic>
      <p:sp>
        <p:nvSpPr>
          <p:cNvPr id="70" name="Text 56"/>
          <p:cNvSpPr txBox="1"/>
          <p:nvPr/>
        </p:nvSpPr>
        <p:spPr>
          <a:xfrm>
            <a:off x="27127707" y="3925378"/>
            <a:ext cx="3499368" cy="912879"/>
          </a:xfrm>
          <a:prstGeom prst="rect">
            <a:avLst/>
          </a:prstGeom>
          <a:noFill/>
          <a:ln/>
        </p:spPr>
        <p:txBody>
          <a:bodyPr wrap="square" lIns="0" tIns="0" rIns="0" bIns="0" rtlCol="0" anchor="ctr"/>
          <a:lstStyle/>
          <a:p>
            <a:pPr marL="0" indent="0">
              <a:buNone/>
            </a:pPr>
            <a:r>
              <a:rPr lang="en-US" sz="5800" b="1" dirty="0">
                <a:solidFill>
                  <a:schemeClr val="accent2"/>
                </a:solidFill>
              </a:rPr>
              <a:t>+41.4%</a:t>
            </a:r>
            <a:endParaRPr lang="en-US" sz="5800" dirty="0"/>
          </a:p>
        </p:txBody>
      </p:sp>
      <p:sp>
        <p:nvSpPr>
          <p:cNvPr id="71" name="Text 57"/>
          <p:cNvSpPr txBox="1"/>
          <p:nvPr/>
        </p:nvSpPr>
        <p:spPr>
          <a:xfrm>
            <a:off x="27127707" y="4899115"/>
            <a:ext cx="3423295" cy="852020"/>
          </a:xfrm>
          <a:prstGeom prst="rect">
            <a:avLst/>
          </a:prstGeom>
          <a:noFill/>
          <a:ln/>
        </p:spPr>
        <p:txBody>
          <a:bodyPr wrap="square" lIns="0" tIns="0" rIns="0" bIns="0" rtlCol="0" anchor="t"/>
          <a:lstStyle/>
          <a:p>
            <a:pPr marL="0" indent="0">
              <a:buNone/>
            </a:pPr>
            <a:r>
              <a:rPr lang="en-US" sz="1700" dirty="0">
                <a:solidFill>
                  <a:schemeClr val="tx1"/>
                </a:solidFill>
              </a:rPr>
              <a:t>rise in people living with SCD, 2000 to 2021 (95% UI 38.3–44.9)</a:t>
            </a:r>
            <a:endParaRPr lang="en-US" sz="1700" dirty="0"/>
          </a:p>
        </p:txBody>
      </p:sp>
      <p:pic>
        <p:nvPicPr>
          <p:cNvPr id="72" name="Person icon 1" descr="Highlighted person"/>
          <p:cNvPicPr>
            <a:picLocks noChangeAspect="1"/>
          </p:cNvPicPr>
          <p:nvPr/>
        </p:nvPicPr>
        <p:blipFill>
          <a:blip r:embed="rId15"/>
          <a:stretch>
            <a:fillRect/>
          </a:stretch>
        </p:blipFill>
        <p:spPr>
          <a:xfrm>
            <a:off x="24952013" y="6283647"/>
            <a:ext cx="502083" cy="1217171"/>
          </a:xfrm>
          <a:prstGeom prst="rect">
            <a:avLst/>
          </a:prstGeom>
        </p:spPr>
      </p:pic>
      <p:pic>
        <p:nvPicPr>
          <p:cNvPr id="73" name="Person icon 2" descr="Person"/>
          <p:cNvPicPr>
            <a:picLocks noChangeAspect="1"/>
          </p:cNvPicPr>
          <p:nvPr/>
        </p:nvPicPr>
        <p:blipFill>
          <a:blip r:embed="rId16"/>
          <a:stretch>
            <a:fillRect/>
          </a:stretch>
        </p:blipFill>
        <p:spPr>
          <a:xfrm>
            <a:off x="25454097" y="6283647"/>
            <a:ext cx="502083" cy="1217171"/>
          </a:xfrm>
          <a:prstGeom prst="rect">
            <a:avLst/>
          </a:prstGeom>
        </p:spPr>
      </p:pic>
      <p:pic>
        <p:nvPicPr>
          <p:cNvPr id="74" name="Person icon 3" descr="Person"/>
          <p:cNvPicPr>
            <a:picLocks noChangeAspect="1"/>
          </p:cNvPicPr>
          <p:nvPr/>
        </p:nvPicPr>
        <p:blipFill>
          <a:blip r:embed="rId16"/>
          <a:stretch>
            <a:fillRect/>
          </a:stretch>
        </p:blipFill>
        <p:spPr>
          <a:xfrm>
            <a:off x="25956180" y="6283647"/>
            <a:ext cx="502083" cy="1217171"/>
          </a:xfrm>
          <a:prstGeom prst="rect">
            <a:avLst/>
          </a:prstGeom>
        </p:spPr>
      </p:pic>
      <p:pic>
        <p:nvPicPr>
          <p:cNvPr id="75" name="Person icon 4" descr="Person"/>
          <p:cNvPicPr>
            <a:picLocks noChangeAspect="1"/>
          </p:cNvPicPr>
          <p:nvPr/>
        </p:nvPicPr>
        <p:blipFill>
          <a:blip r:embed="rId16"/>
          <a:stretch>
            <a:fillRect/>
          </a:stretch>
        </p:blipFill>
        <p:spPr>
          <a:xfrm>
            <a:off x="26458263" y="6283647"/>
            <a:ext cx="502083" cy="1217171"/>
          </a:xfrm>
          <a:prstGeom prst="rect">
            <a:avLst/>
          </a:prstGeom>
        </p:spPr>
      </p:pic>
      <p:pic>
        <p:nvPicPr>
          <p:cNvPr id="76" name="Person icon 5" descr="Person"/>
          <p:cNvPicPr>
            <a:picLocks noChangeAspect="1"/>
          </p:cNvPicPr>
          <p:nvPr/>
        </p:nvPicPr>
        <p:blipFill>
          <a:blip r:embed="rId16"/>
          <a:stretch>
            <a:fillRect/>
          </a:stretch>
        </p:blipFill>
        <p:spPr>
          <a:xfrm>
            <a:off x="26960346" y="6283647"/>
            <a:ext cx="502083" cy="1217171"/>
          </a:xfrm>
          <a:prstGeom prst="rect">
            <a:avLst/>
          </a:prstGeom>
        </p:spPr>
      </p:pic>
      <p:pic>
        <p:nvPicPr>
          <p:cNvPr id="77" name="Person icon 6" descr="Person"/>
          <p:cNvPicPr>
            <a:picLocks noChangeAspect="1"/>
          </p:cNvPicPr>
          <p:nvPr/>
        </p:nvPicPr>
        <p:blipFill>
          <a:blip r:embed="rId16"/>
          <a:stretch>
            <a:fillRect/>
          </a:stretch>
        </p:blipFill>
        <p:spPr>
          <a:xfrm>
            <a:off x="27462429" y="6283647"/>
            <a:ext cx="502083" cy="1217171"/>
          </a:xfrm>
          <a:prstGeom prst="rect">
            <a:avLst/>
          </a:prstGeom>
        </p:spPr>
      </p:pic>
      <p:pic>
        <p:nvPicPr>
          <p:cNvPr id="78" name="Person icon 7" descr="Person"/>
          <p:cNvPicPr>
            <a:picLocks noChangeAspect="1"/>
          </p:cNvPicPr>
          <p:nvPr/>
        </p:nvPicPr>
        <p:blipFill>
          <a:blip r:embed="rId16"/>
          <a:stretch>
            <a:fillRect/>
          </a:stretch>
        </p:blipFill>
        <p:spPr>
          <a:xfrm>
            <a:off x="27964512" y="6283647"/>
            <a:ext cx="502083" cy="1217171"/>
          </a:xfrm>
          <a:prstGeom prst="rect">
            <a:avLst/>
          </a:prstGeom>
        </p:spPr>
      </p:pic>
      <p:pic>
        <p:nvPicPr>
          <p:cNvPr id="79" name="Person icon 8" descr="Person"/>
          <p:cNvPicPr>
            <a:picLocks noChangeAspect="1"/>
          </p:cNvPicPr>
          <p:nvPr/>
        </p:nvPicPr>
        <p:blipFill>
          <a:blip r:embed="rId16"/>
          <a:stretch>
            <a:fillRect/>
          </a:stretch>
        </p:blipFill>
        <p:spPr>
          <a:xfrm>
            <a:off x="28466596" y="6283647"/>
            <a:ext cx="502083" cy="1217171"/>
          </a:xfrm>
          <a:prstGeom prst="rect">
            <a:avLst/>
          </a:prstGeom>
        </p:spPr>
      </p:pic>
      <p:pic>
        <p:nvPicPr>
          <p:cNvPr id="80" name="Person icon 9" descr="Person"/>
          <p:cNvPicPr>
            <a:picLocks noChangeAspect="1"/>
          </p:cNvPicPr>
          <p:nvPr/>
        </p:nvPicPr>
        <p:blipFill>
          <a:blip r:embed="rId16"/>
          <a:stretch>
            <a:fillRect/>
          </a:stretch>
        </p:blipFill>
        <p:spPr>
          <a:xfrm>
            <a:off x="28968679" y="6283647"/>
            <a:ext cx="502083" cy="1217171"/>
          </a:xfrm>
          <a:prstGeom prst="rect">
            <a:avLst/>
          </a:prstGeom>
        </p:spPr>
      </p:pic>
      <p:pic>
        <p:nvPicPr>
          <p:cNvPr id="81" name="Person icon 10" descr="Person"/>
          <p:cNvPicPr>
            <a:picLocks noChangeAspect="1"/>
          </p:cNvPicPr>
          <p:nvPr/>
        </p:nvPicPr>
        <p:blipFill>
          <a:blip r:embed="rId16"/>
          <a:stretch>
            <a:fillRect/>
          </a:stretch>
        </p:blipFill>
        <p:spPr>
          <a:xfrm>
            <a:off x="29470762" y="6283647"/>
            <a:ext cx="502083" cy="1217171"/>
          </a:xfrm>
          <a:prstGeom prst="rect">
            <a:avLst/>
          </a:prstGeom>
        </p:spPr>
      </p:pic>
      <p:sp>
        <p:nvSpPr>
          <p:cNvPr id="82" name="Text 58"/>
          <p:cNvSpPr txBox="1"/>
          <p:nvPr/>
        </p:nvSpPr>
        <p:spPr>
          <a:xfrm>
            <a:off x="25104160" y="7607321"/>
            <a:ext cx="5020832" cy="852020"/>
          </a:xfrm>
          <a:prstGeom prst="rect">
            <a:avLst/>
          </a:prstGeom>
          <a:noFill/>
          <a:ln/>
        </p:spPr>
        <p:txBody>
          <a:bodyPr wrap="square" lIns="0" tIns="0" rIns="0" bIns="0" rtlCol="0" anchor="ctr"/>
          <a:lstStyle/>
          <a:p>
            <a:pPr marL="0" indent="0">
              <a:buNone/>
            </a:pPr>
            <a:r>
              <a:rPr lang="en-US" sz="5200" b="1" dirty="0">
                <a:solidFill>
                  <a:schemeClr val="accent2"/>
                </a:solidFill>
              </a:rPr>
              <a:t>~11×</a:t>
            </a:r>
            <a:endParaRPr lang="en-US" sz="5200" dirty="0"/>
          </a:p>
        </p:txBody>
      </p:sp>
      <p:sp>
        <p:nvSpPr>
          <p:cNvPr id="83" name="Text 59"/>
          <p:cNvSpPr txBox="1"/>
          <p:nvPr/>
        </p:nvSpPr>
        <p:spPr>
          <a:xfrm>
            <a:off x="25104160" y="8413697"/>
            <a:ext cx="5325125" cy="1369318"/>
          </a:xfrm>
          <a:prstGeom prst="rect">
            <a:avLst/>
          </a:prstGeom>
          <a:noFill/>
          <a:ln/>
        </p:spPr>
        <p:txBody>
          <a:bodyPr wrap="square" lIns="0" tIns="0" rIns="0" bIns="0" rtlCol="0" anchor="t"/>
          <a:lstStyle/>
          <a:p>
            <a:pPr marL="0" indent="0">
              <a:buNone/>
            </a:pPr>
            <a:r>
              <a:rPr lang="en-US" sz="2300" dirty="0">
                <a:solidFill>
                  <a:schemeClr val="tx1"/>
                </a:solidFill>
              </a:rPr>
              <a:t>higher total mortality burden (376,000) than cause-specific deaths (34,400)</a:t>
            </a:r>
            <a:endParaRPr lang="en-US" sz="2300" dirty="0"/>
          </a:p>
        </p:txBody>
      </p:sp>
      <p:sp>
        <p:nvSpPr>
          <p:cNvPr id="84" name="Text 60"/>
          <p:cNvSpPr txBox="1"/>
          <p:nvPr/>
        </p:nvSpPr>
        <p:spPr>
          <a:xfrm>
            <a:off x="25134589" y="9737371"/>
            <a:ext cx="5325125" cy="1369318"/>
          </a:xfrm>
          <a:prstGeom prst="rect">
            <a:avLst/>
          </a:prstGeom>
          <a:noFill/>
          <a:ln/>
        </p:spPr>
        <p:txBody>
          <a:bodyPr wrap="square" lIns="0" tIns="0" rIns="0" bIns="0" rtlCol="0" anchor="t"/>
          <a:lstStyle/>
          <a:p>
            <a:pPr marL="0" indent="0">
              <a:buNone/>
            </a:pPr>
            <a:r>
              <a:rPr lang="en-US" sz="1600" b="1" dirty="0">
                <a:solidFill>
                  <a:srgbClr val="010203"/>
                </a:solidFill>
              </a:rPr>
              <a:t>Figure 5. </a:t>
            </a:r>
            <a:r>
              <a:rPr lang="en-US" sz="1600" dirty="0">
                <a:solidFill>
                  <a:srgbClr val="010203"/>
                </a:solidFill>
              </a:rPr>
              <a:t>Global SCD estimates. Source: adapted from GBD 2021 Sickle Cell Disease Collaborators (2023), The Lancet Haematology, 10(8), pp. e585–e599.</a:t>
            </a:r>
          </a:p>
        </p:txBody>
      </p:sp>
      <p:sp>
        <p:nvSpPr>
          <p:cNvPr id="85" name="Panel methods"/>
          <p:cNvSpPr/>
          <p:nvPr/>
        </p:nvSpPr>
        <p:spPr>
          <a:xfrm>
            <a:off x="21391787" y="12186928"/>
            <a:ext cx="9296146" cy="5325125"/>
          </a:xfrm>
          <a:prstGeom prst="rect">
            <a:avLst/>
          </a:prstGeom>
          <a:solidFill>
            <a:schemeClr val="bg2"/>
          </a:solidFill>
          <a:ln w="12700">
            <a:solidFill>
              <a:schemeClr val="bg2"/>
            </a:solidFill>
            <a:prstDash val="solid"/>
          </a:ln>
        </p:spPr>
        <p:txBody>
          <a:bodyPr/>
          <a:lstStyle/>
          <a:p>
            <a:endParaRPr/>
          </a:p>
        </p:txBody>
      </p:sp>
      <p:sp>
        <p:nvSpPr>
          <p:cNvPr id="86" name="Methods header"/>
          <p:cNvSpPr/>
          <p:nvPr/>
        </p:nvSpPr>
        <p:spPr>
          <a:xfrm>
            <a:off x="21391787" y="11615497"/>
            <a:ext cx="9296146" cy="571432"/>
          </a:xfrm>
          <a:prstGeom prst="rect">
            <a:avLst/>
          </a:prstGeom>
          <a:solidFill>
            <a:schemeClr val="tx2"/>
          </a:solidFill>
          <a:ln w="12700">
            <a:solidFill>
              <a:schemeClr val="tx2"/>
            </a:solidFill>
            <a:prstDash val="solid"/>
          </a:ln>
        </p:spPr>
        <p:txBody>
          <a:bodyPr/>
          <a:lstStyle/>
          <a:p>
            <a:endParaRPr/>
          </a:p>
        </p:txBody>
      </p:sp>
      <p:sp>
        <p:nvSpPr>
          <p:cNvPr id="87" name="Text 63"/>
          <p:cNvSpPr txBox="1"/>
          <p:nvPr/>
        </p:nvSpPr>
        <p:spPr>
          <a:xfrm>
            <a:off x="21612399" y="11532699"/>
            <a:ext cx="7607321" cy="1014471"/>
          </a:xfrm>
          <a:prstGeom prst="rect">
            <a:avLst/>
          </a:prstGeom>
          <a:noFill/>
          <a:ln/>
        </p:spPr>
        <p:txBody>
          <a:bodyPr wrap="square" lIns="0" tIns="0" rIns="0" bIns="0" rtlCol="0" anchor="ctr"/>
          <a:lstStyle/>
          <a:p>
            <a:pPr marL="0" indent="0">
              <a:buNone/>
            </a:pPr>
            <a:r>
              <a:rPr lang="en-US" sz="2800" b="1" dirty="0">
                <a:solidFill>
                  <a:schemeClr val="bg1"/>
                </a:solidFill>
              </a:rPr>
              <a:t>Planned methods</a:t>
            </a:r>
            <a:endParaRPr lang="en-US" sz="2800" dirty="0"/>
          </a:p>
        </p:txBody>
      </p:sp>
      <p:pic>
        <p:nvPicPr>
          <p:cNvPr id="88" name="Method icon 1" descr="Design icon"/>
          <p:cNvPicPr>
            <a:picLocks noChangeAspect="1"/>
          </p:cNvPicPr>
          <p:nvPr/>
        </p:nvPicPr>
        <p:blipFill>
          <a:blip r:embed="rId17"/>
          <a:stretch>
            <a:fillRect/>
          </a:stretch>
        </p:blipFill>
        <p:spPr>
          <a:xfrm>
            <a:off x="21665651" y="12354290"/>
            <a:ext cx="547727" cy="547727"/>
          </a:xfrm>
          <a:prstGeom prst="rect">
            <a:avLst/>
          </a:prstGeom>
        </p:spPr>
      </p:pic>
      <p:sp>
        <p:nvSpPr>
          <p:cNvPr id="89" name="Text 64"/>
          <p:cNvSpPr txBox="1"/>
          <p:nvPr/>
        </p:nvSpPr>
        <p:spPr>
          <a:xfrm>
            <a:off x="22472027" y="12263002"/>
            <a:ext cx="1825757" cy="760732"/>
          </a:xfrm>
          <a:prstGeom prst="rect">
            <a:avLst/>
          </a:prstGeom>
          <a:noFill/>
          <a:ln/>
        </p:spPr>
        <p:txBody>
          <a:bodyPr wrap="square" lIns="0" tIns="0" rIns="0" bIns="0" rtlCol="0" anchor="ctr"/>
          <a:lstStyle/>
          <a:p>
            <a:pPr marL="0" indent="0">
              <a:buNone/>
            </a:pPr>
            <a:r>
              <a:rPr lang="en-US" sz="1900" b="1" dirty="0">
                <a:solidFill>
                  <a:schemeClr val="tx2"/>
                </a:solidFill>
              </a:rPr>
              <a:t>Design</a:t>
            </a:r>
            <a:endParaRPr lang="en-US" sz="1900" dirty="0"/>
          </a:p>
        </p:txBody>
      </p:sp>
      <p:sp>
        <p:nvSpPr>
          <p:cNvPr id="90" name="Text 65"/>
          <p:cNvSpPr txBox="1"/>
          <p:nvPr/>
        </p:nvSpPr>
        <p:spPr>
          <a:xfrm>
            <a:off x="24191281" y="12263002"/>
            <a:ext cx="6390150" cy="760732"/>
          </a:xfrm>
          <a:prstGeom prst="rect">
            <a:avLst/>
          </a:prstGeom>
          <a:noFill/>
          <a:ln/>
        </p:spPr>
        <p:txBody>
          <a:bodyPr wrap="square" lIns="0" tIns="0" rIns="0" bIns="0" rtlCol="0" anchor="ctr"/>
          <a:lstStyle/>
          <a:p>
            <a:pPr marL="0" indent="0">
              <a:buNone/>
            </a:pPr>
            <a:r>
              <a:rPr lang="en-US" sz="1850" dirty="0">
                <a:solidFill>
                  <a:srgbClr val="010203"/>
                </a:solidFill>
              </a:rPr>
              <a:t>The review will follow PRISMA 2020 reporting guidance and will be prospectively registered on PROSPERO or the Open Science Framework.</a:t>
            </a:r>
          </a:p>
        </p:txBody>
      </p:sp>
      <p:pic>
        <p:nvPicPr>
          <p:cNvPr id="91" name="Method icon 2" descr="Sources icon"/>
          <p:cNvPicPr>
            <a:picLocks noChangeAspect="1"/>
          </p:cNvPicPr>
          <p:nvPr/>
        </p:nvPicPr>
        <p:blipFill>
          <a:blip r:embed="rId18"/>
          <a:stretch>
            <a:fillRect/>
          </a:stretch>
        </p:blipFill>
        <p:spPr>
          <a:xfrm>
            <a:off x="21665651" y="13069378"/>
            <a:ext cx="547727" cy="547727"/>
          </a:xfrm>
          <a:prstGeom prst="rect">
            <a:avLst/>
          </a:prstGeom>
        </p:spPr>
      </p:pic>
      <p:sp>
        <p:nvSpPr>
          <p:cNvPr id="92" name="Text 66"/>
          <p:cNvSpPr txBox="1"/>
          <p:nvPr/>
        </p:nvSpPr>
        <p:spPr>
          <a:xfrm>
            <a:off x="22409547" y="12955268"/>
            <a:ext cx="1825757" cy="760732"/>
          </a:xfrm>
          <a:prstGeom prst="rect">
            <a:avLst/>
          </a:prstGeom>
          <a:noFill/>
          <a:ln/>
        </p:spPr>
        <p:txBody>
          <a:bodyPr wrap="square" lIns="0" tIns="0" rIns="0" bIns="0" rtlCol="0" anchor="ctr"/>
          <a:lstStyle/>
          <a:p>
            <a:pPr marL="0" indent="0">
              <a:buNone/>
            </a:pPr>
            <a:r>
              <a:rPr lang="en-US" sz="1900" b="1" dirty="0">
                <a:solidFill>
                  <a:schemeClr val="tx2"/>
                </a:solidFill>
              </a:rPr>
              <a:t>Sources</a:t>
            </a:r>
            <a:endParaRPr lang="en-US" sz="1900" dirty="0"/>
          </a:p>
        </p:txBody>
      </p:sp>
      <p:sp>
        <p:nvSpPr>
          <p:cNvPr id="93" name="Text 67"/>
          <p:cNvSpPr txBox="1"/>
          <p:nvPr/>
        </p:nvSpPr>
        <p:spPr>
          <a:xfrm>
            <a:off x="24191281" y="12978090"/>
            <a:ext cx="6390150" cy="760732"/>
          </a:xfrm>
          <a:prstGeom prst="rect">
            <a:avLst/>
          </a:prstGeom>
          <a:noFill/>
          <a:ln/>
        </p:spPr>
        <p:txBody>
          <a:bodyPr wrap="square" lIns="0" tIns="0" rIns="0" bIns="0" rtlCol="0" anchor="ctr"/>
          <a:lstStyle/>
          <a:p>
            <a:pPr marL="0" indent="0">
              <a:buNone/>
            </a:pPr>
            <a:r>
              <a:rPr lang="en-US" sz="1850" dirty="0">
                <a:solidFill>
                  <a:srgbClr val="010203"/>
                </a:solidFill>
              </a:rPr>
              <a:t>MEDLINE, Embase, CINAHL, Scopus, IEEE Xplore, trial registries and grey literature.</a:t>
            </a:r>
          </a:p>
        </p:txBody>
      </p:sp>
      <p:pic>
        <p:nvPicPr>
          <p:cNvPr id="94" name="Method icon 3" descr="Screening icon"/>
          <p:cNvPicPr>
            <a:picLocks noChangeAspect="1"/>
          </p:cNvPicPr>
          <p:nvPr/>
        </p:nvPicPr>
        <p:blipFill>
          <a:blip r:embed="rId19"/>
          <a:stretch>
            <a:fillRect/>
          </a:stretch>
        </p:blipFill>
        <p:spPr>
          <a:xfrm>
            <a:off x="21665651" y="13860539"/>
            <a:ext cx="547727" cy="547727"/>
          </a:xfrm>
          <a:prstGeom prst="rect">
            <a:avLst/>
          </a:prstGeom>
        </p:spPr>
      </p:pic>
      <p:sp>
        <p:nvSpPr>
          <p:cNvPr id="95" name="Text 68"/>
          <p:cNvSpPr txBox="1"/>
          <p:nvPr/>
        </p:nvSpPr>
        <p:spPr>
          <a:xfrm>
            <a:off x="22472027" y="13769251"/>
            <a:ext cx="1825757" cy="760732"/>
          </a:xfrm>
          <a:prstGeom prst="rect">
            <a:avLst/>
          </a:prstGeom>
          <a:noFill/>
          <a:ln/>
        </p:spPr>
        <p:txBody>
          <a:bodyPr wrap="square" lIns="0" tIns="0" rIns="0" bIns="0" rtlCol="0" anchor="ctr"/>
          <a:lstStyle/>
          <a:p>
            <a:pPr marL="0" indent="0">
              <a:buNone/>
            </a:pPr>
            <a:r>
              <a:rPr lang="en-US" sz="1900" b="1" dirty="0">
                <a:solidFill>
                  <a:schemeClr val="tx2"/>
                </a:solidFill>
              </a:rPr>
              <a:t>Screening</a:t>
            </a:r>
            <a:endParaRPr lang="en-US" sz="1900" dirty="0"/>
          </a:p>
        </p:txBody>
      </p:sp>
      <p:sp>
        <p:nvSpPr>
          <p:cNvPr id="96" name="Text 69"/>
          <p:cNvSpPr txBox="1"/>
          <p:nvPr/>
        </p:nvSpPr>
        <p:spPr>
          <a:xfrm>
            <a:off x="24191281" y="13769251"/>
            <a:ext cx="6390150" cy="760732"/>
          </a:xfrm>
          <a:prstGeom prst="rect">
            <a:avLst/>
          </a:prstGeom>
          <a:noFill/>
          <a:ln/>
        </p:spPr>
        <p:txBody>
          <a:bodyPr wrap="square" lIns="0" tIns="0" rIns="0" bIns="0" rtlCol="0" anchor="ctr"/>
          <a:lstStyle/>
          <a:p>
            <a:pPr marL="0" indent="0">
              <a:buNone/>
            </a:pPr>
            <a:r>
              <a:rPr lang="en-US" sz="1850" dirty="0">
                <a:solidFill>
                  <a:srgbClr val="010203"/>
                </a:solidFill>
              </a:rPr>
              <a:t>Screening in Rayyan; second reviewer checks a sample.</a:t>
            </a:r>
          </a:p>
        </p:txBody>
      </p:sp>
      <p:pic>
        <p:nvPicPr>
          <p:cNvPr id="97" name="Method icon 4" descr="Appraisal icon"/>
          <p:cNvPicPr>
            <a:picLocks noChangeAspect="1"/>
          </p:cNvPicPr>
          <p:nvPr/>
        </p:nvPicPr>
        <p:blipFill>
          <a:blip r:embed="rId20"/>
          <a:stretch>
            <a:fillRect/>
          </a:stretch>
        </p:blipFill>
        <p:spPr>
          <a:xfrm>
            <a:off x="21665651" y="14682130"/>
            <a:ext cx="547727" cy="547727"/>
          </a:xfrm>
          <a:prstGeom prst="rect">
            <a:avLst/>
          </a:prstGeom>
        </p:spPr>
      </p:pic>
      <p:sp>
        <p:nvSpPr>
          <p:cNvPr id="98" name="Text 70"/>
          <p:cNvSpPr txBox="1"/>
          <p:nvPr/>
        </p:nvSpPr>
        <p:spPr>
          <a:xfrm>
            <a:off x="22472027" y="14590842"/>
            <a:ext cx="1825757" cy="760732"/>
          </a:xfrm>
          <a:prstGeom prst="rect">
            <a:avLst/>
          </a:prstGeom>
          <a:noFill/>
          <a:ln/>
        </p:spPr>
        <p:txBody>
          <a:bodyPr wrap="square" lIns="0" tIns="0" rIns="0" bIns="0" rtlCol="0" anchor="ctr"/>
          <a:lstStyle/>
          <a:p>
            <a:pPr marL="0" indent="0">
              <a:buNone/>
            </a:pPr>
            <a:r>
              <a:rPr lang="en-US" sz="1900" b="1" dirty="0">
                <a:solidFill>
                  <a:schemeClr val="tx2"/>
                </a:solidFill>
              </a:rPr>
              <a:t>Appraisal</a:t>
            </a:r>
            <a:endParaRPr lang="en-US" sz="1900" dirty="0"/>
          </a:p>
        </p:txBody>
      </p:sp>
      <p:sp>
        <p:nvSpPr>
          <p:cNvPr id="99" name="Text 71"/>
          <p:cNvSpPr txBox="1"/>
          <p:nvPr/>
        </p:nvSpPr>
        <p:spPr>
          <a:xfrm>
            <a:off x="24191281" y="14590842"/>
            <a:ext cx="6390150" cy="760732"/>
          </a:xfrm>
          <a:prstGeom prst="rect">
            <a:avLst/>
          </a:prstGeom>
          <a:noFill/>
          <a:ln/>
        </p:spPr>
        <p:txBody>
          <a:bodyPr wrap="square" lIns="0" tIns="0" rIns="0" bIns="0" rtlCol="0" anchor="ctr"/>
          <a:lstStyle/>
          <a:p>
            <a:pPr marL="0" indent="0">
              <a:buNone/>
            </a:pPr>
            <a:r>
              <a:rPr lang="en-US" sz="1850" dirty="0">
                <a:solidFill>
                  <a:srgbClr val="010203"/>
                </a:solidFill>
              </a:rPr>
              <a:t>Quality appraisal using MMAT.</a:t>
            </a:r>
          </a:p>
        </p:txBody>
      </p:sp>
      <p:pic>
        <p:nvPicPr>
          <p:cNvPr id="100" name="Method icon 5" descr="Synthesis icon"/>
          <p:cNvPicPr>
            <a:picLocks noChangeAspect="1"/>
          </p:cNvPicPr>
          <p:nvPr/>
        </p:nvPicPr>
        <p:blipFill>
          <a:blip r:embed="rId10"/>
          <a:stretch>
            <a:fillRect/>
          </a:stretch>
        </p:blipFill>
        <p:spPr>
          <a:xfrm>
            <a:off x="21665651" y="15397218"/>
            <a:ext cx="547727" cy="547727"/>
          </a:xfrm>
          <a:prstGeom prst="rect">
            <a:avLst/>
          </a:prstGeom>
        </p:spPr>
      </p:pic>
      <p:sp>
        <p:nvSpPr>
          <p:cNvPr id="101" name="Text 72"/>
          <p:cNvSpPr txBox="1"/>
          <p:nvPr/>
        </p:nvSpPr>
        <p:spPr>
          <a:xfrm>
            <a:off x="22472027" y="15305930"/>
            <a:ext cx="1825757" cy="760732"/>
          </a:xfrm>
          <a:prstGeom prst="rect">
            <a:avLst/>
          </a:prstGeom>
          <a:noFill/>
          <a:ln/>
        </p:spPr>
        <p:txBody>
          <a:bodyPr wrap="square" lIns="0" tIns="0" rIns="0" bIns="0" rtlCol="0" anchor="ctr"/>
          <a:lstStyle/>
          <a:p>
            <a:pPr marL="0" indent="0">
              <a:buNone/>
            </a:pPr>
            <a:r>
              <a:rPr lang="en-US" sz="1900" b="1" dirty="0">
                <a:solidFill>
                  <a:schemeClr val="tx2"/>
                </a:solidFill>
              </a:rPr>
              <a:t>Synthesis</a:t>
            </a:r>
            <a:endParaRPr lang="en-US" sz="1900" dirty="0"/>
          </a:p>
        </p:txBody>
      </p:sp>
      <p:sp>
        <p:nvSpPr>
          <p:cNvPr id="102" name="Text 73"/>
          <p:cNvSpPr txBox="1"/>
          <p:nvPr/>
        </p:nvSpPr>
        <p:spPr>
          <a:xfrm>
            <a:off x="24191281" y="15305930"/>
            <a:ext cx="6390150" cy="760732"/>
          </a:xfrm>
          <a:prstGeom prst="rect">
            <a:avLst/>
          </a:prstGeom>
          <a:noFill/>
          <a:ln/>
        </p:spPr>
        <p:txBody>
          <a:bodyPr wrap="square" lIns="0" tIns="0" rIns="0" bIns="0" rtlCol="0" anchor="ctr"/>
          <a:lstStyle/>
          <a:p>
            <a:pPr marL="0" indent="0">
              <a:buNone/>
            </a:pPr>
            <a:r>
              <a:rPr lang="en-US" sz="1850" dirty="0">
                <a:solidFill>
                  <a:srgbClr val="010203"/>
                </a:solidFill>
              </a:rPr>
              <a:t>Findings will be combined through narrative and thematic approaches and organised using the PROGRESS-Plus equity framework.</a:t>
            </a:r>
          </a:p>
        </p:txBody>
      </p:sp>
      <p:pic>
        <p:nvPicPr>
          <p:cNvPr id="103" name="Method icon 6" descr="Evidence tiers icon"/>
          <p:cNvPicPr>
            <a:picLocks noChangeAspect="1"/>
          </p:cNvPicPr>
          <p:nvPr/>
        </p:nvPicPr>
        <p:blipFill>
          <a:blip r:embed="rId21"/>
          <a:stretch>
            <a:fillRect/>
          </a:stretch>
        </p:blipFill>
        <p:spPr>
          <a:xfrm>
            <a:off x="21665651" y="16157950"/>
            <a:ext cx="547727" cy="547727"/>
          </a:xfrm>
          <a:prstGeom prst="rect">
            <a:avLst/>
          </a:prstGeom>
        </p:spPr>
      </p:pic>
      <p:sp>
        <p:nvSpPr>
          <p:cNvPr id="104" name="Text 74"/>
          <p:cNvSpPr txBox="1"/>
          <p:nvPr/>
        </p:nvSpPr>
        <p:spPr>
          <a:xfrm>
            <a:off x="22472027" y="16066662"/>
            <a:ext cx="1825757" cy="760732"/>
          </a:xfrm>
          <a:prstGeom prst="rect">
            <a:avLst/>
          </a:prstGeom>
          <a:noFill/>
          <a:ln/>
        </p:spPr>
        <p:txBody>
          <a:bodyPr wrap="square" lIns="0" tIns="0" rIns="0" bIns="0" rtlCol="0" anchor="ctr"/>
          <a:lstStyle/>
          <a:p>
            <a:pPr marL="0" indent="0">
              <a:buNone/>
            </a:pPr>
            <a:r>
              <a:rPr lang="en-US" sz="1900" b="1" dirty="0">
                <a:solidFill>
                  <a:schemeClr val="tx2"/>
                </a:solidFill>
              </a:rPr>
              <a:t>Evidence tiers</a:t>
            </a:r>
            <a:endParaRPr lang="en-US" sz="1900" dirty="0"/>
          </a:p>
        </p:txBody>
      </p:sp>
      <p:sp>
        <p:nvSpPr>
          <p:cNvPr id="105" name="Text 75"/>
          <p:cNvSpPr txBox="1"/>
          <p:nvPr/>
        </p:nvSpPr>
        <p:spPr>
          <a:xfrm>
            <a:off x="24191281" y="16066662"/>
            <a:ext cx="6390150" cy="760732"/>
          </a:xfrm>
          <a:prstGeom prst="rect">
            <a:avLst/>
          </a:prstGeom>
          <a:noFill/>
          <a:ln/>
        </p:spPr>
        <p:txBody>
          <a:bodyPr wrap="square" lIns="0" tIns="0" rIns="0" bIns="0" rtlCol="0" anchor="ctr"/>
          <a:lstStyle/>
          <a:p>
            <a:pPr marL="0" indent="0">
              <a:buNone/>
            </a:pPr>
            <a:r>
              <a:rPr lang="en-US" sz="1850" dirty="0">
                <a:solidFill>
                  <a:srgbClr val="010203"/>
                </a:solidFill>
              </a:rPr>
              <a:t>UK evidence prioritised; comparable high-income-country evidence considered separately.</a:t>
            </a:r>
          </a:p>
        </p:txBody>
      </p:sp>
      <p:sp>
        <p:nvSpPr>
          <p:cNvPr id="106" name="Panel wearables"/>
          <p:cNvSpPr/>
          <p:nvPr/>
        </p:nvSpPr>
        <p:spPr>
          <a:xfrm>
            <a:off x="365151" y="12399933"/>
            <a:ext cx="20935348" cy="4518749"/>
          </a:xfrm>
          <a:prstGeom prst="rect">
            <a:avLst/>
          </a:prstGeom>
          <a:solidFill>
            <a:schemeClr val="bg2"/>
          </a:solidFill>
          <a:ln w="12700">
            <a:solidFill>
              <a:schemeClr val="bg2"/>
            </a:solidFill>
            <a:prstDash val="solid"/>
          </a:ln>
        </p:spPr>
        <p:txBody>
          <a:bodyPr/>
          <a:lstStyle/>
          <a:p>
            <a:endParaRPr/>
          </a:p>
        </p:txBody>
      </p:sp>
      <p:sp>
        <p:nvSpPr>
          <p:cNvPr id="107" name="Wearables header"/>
          <p:cNvSpPr/>
          <p:nvPr/>
        </p:nvSpPr>
        <p:spPr>
          <a:xfrm>
            <a:off x="456439" y="12399933"/>
            <a:ext cx="20691913" cy="517298"/>
          </a:xfrm>
          <a:prstGeom prst="rect">
            <a:avLst/>
          </a:prstGeom>
          <a:solidFill>
            <a:schemeClr val="accent4"/>
          </a:solidFill>
          <a:ln w="12700">
            <a:solidFill>
              <a:schemeClr val="accent4"/>
            </a:solidFill>
            <a:prstDash val="solid"/>
          </a:ln>
        </p:spPr>
        <p:txBody>
          <a:bodyPr/>
          <a:lstStyle/>
          <a:p>
            <a:endParaRPr/>
          </a:p>
        </p:txBody>
      </p:sp>
      <p:sp>
        <p:nvSpPr>
          <p:cNvPr id="108" name="Text 78"/>
          <p:cNvSpPr txBox="1"/>
          <p:nvPr/>
        </p:nvSpPr>
        <p:spPr>
          <a:xfrm>
            <a:off x="730303" y="12399933"/>
            <a:ext cx="19779035" cy="517298"/>
          </a:xfrm>
          <a:prstGeom prst="rect">
            <a:avLst/>
          </a:prstGeom>
          <a:noFill/>
          <a:ln/>
        </p:spPr>
        <p:txBody>
          <a:bodyPr wrap="square" lIns="0" tIns="0" rIns="0" bIns="0" rtlCol="0" anchor="ctr"/>
          <a:lstStyle/>
          <a:p>
            <a:pPr marL="0" indent="0">
              <a:buNone/>
            </a:pPr>
            <a:r>
              <a:rPr lang="en-US" sz="3000" b="1" dirty="0">
                <a:solidFill>
                  <a:schemeClr val="tx2"/>
                </a:solidFill>
              </a:rPr>
              <a:t>What are wearable and remote monitoring technologies?</a:t>
            </a:r>
            <a:endParaRPr lang="en-US" sz="3000" dirty="0"/>
          </a:p>
        </p:txBody>
      </p:sp>
      <p:pic>
        <p:nvPicPr>
          <p:cNvPr id="109" name="Figure 1" descr="Smartwatch showing oxygen saturation 98% and heart rate 72"/>
          <p:cNvPicPr>
            <a:picLocks noChangeAspect="1"/>
          </p:cNvPicPr>
          <p:nvPr/>
        </p:nvPicPr>
        <p:blipFill>
          <a:blip r:embed="rId22"/>
          <a:stretch>
            <a:fillRect/>
          </a:stretch>
        </p:blipFill>
        <p:spPr>
          <a:xfrm>
            <a:off x="486869" y="13054163"/>
            <a:ext cx="4914329" cy="2571275"/>
          </a:xfrm>
          <a:prstGeom prst="rect">
            <a:avLst/>
          </a:prstGeom>
        </p:spPr>
      </p:pic>
      <p:sp>
        <p:nvSpPr>
          <p:cNvPr id="110" name="Text 79"/>
          <p:cNvSpPr txBox="1"/>
          <p:nvPr/>
        </p:nvSpPr>
        <p:spPr>
          <a:xfrm>
            <a:off x="532512" y="15701511"/>
            <a:ext cx="4823042" cy="1156313"/>
          </a:xfrm>
          <a:prstGeom prst="rect">
            <a:avLst/>
          </a:prstGeom>
          <a:noFill/>
          <a:ln/>
        </p:spPr>
        <p:txBody>
          <a:bodyPr wrap="square" lIns="0" tIns="0" rIns="0" bIns="0" rtlCol="0" anchor="t"/>
          <a:lstStyle/>
          <a:p>
            <a:pPr marL="0" indent="0">
              <a:buNone/>
            </a:pPr>
            <a:r>
              <a:rPr lang="en-US" sz="1550" b="1" dirty="0">
                <a:solidFill>
                  <a:srgbClr val="010203"/>
                </a:solidFill>
              </a:rPr>
              <a:t>Figure 1. </a:t>
            </a:r>
            <a:r>
              <a:rPr lang="en-US" sz="1550" dirty="0">
                <a:solidFill>
                  <a:srgbClr val="010203"/>
                </a:solidFill>
              </a:rPr>
              <a:t>Example of a wearable device for monitoring oxygen saturation and heart rate. </a:t>
            </a:r>
            <a:r>
              <a:rPr lang="en-US" sz="1550" b="1" dirty="0">
                <a:solidFill>
                  <a:srgbClr val="010203"/>
                </a:solidFill>
              </a:rPr>
              <a:t>Source: </a:t>
            </a:r>
            <a:r>
              <a:rPr lang="en-US" sz="1550" dirty="0">
                <a:solidFill>
                  <a:srgbClr val="010203"/>
                </a:solidFill>
              </a:rPr>
              <a:t>Cambridge University Hospitals NHS Foundation Trust (n.d.).</a:t>
            </a:r>
          </a:p>
        </p:txBody>
      </p:sp>
      <p:pic>
        <p:nvPicPr>
          <p:cNvPr id="111" name="Figure 2" descr="Finger pulse oximeter showing 98 and 70"/>
          <p:cNvPicPr>
            <a:picLocks noChangeAspect="1"/>
          </p:cNvPicPr>
          <p:nvPr/>
        </p:nvPicPr>
        <p:blipFill>
          <a:blip r:embed="rId23"/>
          <a:stretch>
            <a:fillRect/>
          </a:stretch>
        </p:blipFill>
        <p:spPr>
          <a:xfrm>
            <a:off x="5720705" y="13054163"/>
            <a:ext cx="4975188" cy="2571275"/>
          </a:xfrm>
          <a:prstGeom prst="rect">
            <a:avLst/>
          </a:prstGeom>
        </p:spPr>
      </p:pic>
      <p:sp>
        <p:nvSpPr>
          <p:cNvPr id="112" name="Text 80"/>
          <p:cNvSpPr txBox="1"/>
          <p:nvPr/>
        </p:nvSpPr>
        <p:spPr>
          <a:xfrm>
            <a:off x="5766349" y="15701511"/>
            <a:ext cx="4883900" cy="1156313"/>
          </a:xfrm>
          <a:prstGeom prst="rect">
            <a:avLst/>
          </a:prstGeom>
          <a:noFill/>
          <a:ln/>
        </p:spPr>
        <p:txBody>
          <a:bodyPr wrap="square" lIns="0" tIns="0" rIns="0" bIns="0" rtlCol="0" anchor="t"/>
          <a:lstStyle/>
          <a:p>
            <a:pPr marL="0" indent="0">
              <a:buNone/>
            </a:pPr>
            <a:r>
              <a:rPr lang="en-US" sz="1550" b="1" dirty="0">
                <a:solidFill>
                  <a:srgbClr val="010203"/>
                </a:solidFill>
              </a:rPr>
              <a:t>Figure 2. </a:t>
            </a:r>
            <a:r>
              <a:rPr lang="en-US" sz="1550" dirty="0">
                <a:solidFill>
                  <a:srgbClr val="010203"/>
                </a:solidFill>
              </a:rPr>
              <a:t>Finger pulse oximeter used to measure oxygen saturation</a:t>
            </a:r>
            <a:r>
              <a:rPr lang="en-US" sz="1550" b="1" dirty="0">
                <a:solidFill>
                  <a:srgbClr val="010203"/>
                </a:solidFill>
              </a:rPr>
              <a:t>. Source: </a:t>
            </a:r>
            <a:r>
              <a:rPr lang="en-US" sz="1550" dirty="0">
                <a:solidFill>
                  <a:srgbClr val="010203"/>
                </a:solidFill>
              </a:rPr>
              <a:t>NHS England (2024).</a:t>
            </a:r>
          </a:p>
        </p:txBody>
      </p:sp>
      <p:pic>
        <p:nvPicPr>
          <p:cNvPr id="113" name="Figure 3" descr="Normal and sickle-shaped red blood cells"/>
          <p:cNvPicPr>
            <a:picLocks noChangeAspect="1"/>
          </p:cNvPicPr>
          <p:nvPr/>
        </p:nvPicPr>
        <p:blipFill>
          <a:blip r:embed="rId24"/>
          <a:stretch>
            <a:fillRect/>
          </a:stretch>
        </p:blipFill>
        <p:spPr>
          <a:xfrm>
            <a:off x="10969757" y="13054163"/>
            <a:ext cx="4701324" cy="2571275"/>
          </a:xfrm>
          <a:prstGeom prst="rect">
            <a:avLst/>
          </a:prstGeom>
        </p:spPr>
      </p:pic>
      <p:sp>
        <p:nvSpPr>
          <p:cNvPr id="114" name="Text 81"/>
          <p:cNvSpPr txBox="1"/>
          <p:nvPr/>
        </p:nvSpPr>
        <p:spPr>
          <a:xfrm>
            <a:off x="11015401" y="15701511"/>
            <a:ext cx="4610037" cy="1156313"/>
          </a:xfrm>
          <a:prstGeom prst="rect">
            <a:avLst/>
          </a:prstGeom>
          <a:noFill/>
          <a:ln/>
        </p:spPr>
        <p:txBody>
          <a:bodyPr wrap="square" lIns="0" tIns="0" rIns="0" bIns="0" rtlCol="0" anchor="t"/>
          <a:lstStyle/>
          <a:p>
            <a:pPr marL="0" indent="0">
              <a:buNone/>
            </a:pPr>
            <a:r>
              <a:rPr lang="en-US" sz="1550" b="1" dirty="0">
                <a:solidFill>
                  <a:srgbClr val="010203"/>
                </a:solidFill>
              </a:rPr>
              <a:t>Figure 3. </a:t>
            </a:r>
            <a:r>
              <a:rPr lang="en-US" sz="1550" dirty="0">
                <a:solidFill>
                  <a:srgbClr val="010203"/>
                </a:solidFill>
              </a:rPr>
              <a:t>Normal and sickle-shaped red blood cells in sickle cell disease. </a:t>
            </a:r>
            <a:r>
              <a:rPr lang="en-US" sz="1550" b="1" dirty="0">
                <a:solidFill>
                  <a:srgbClr val="010203"/>
                </a:solidFill>
              </a:rPr>
              <a:t>Source: </a:t>
            </a:r>
            <a:r>
              <a:rPr lang="en-US" sz="1550" dirty="0">
                <a:solidFill>
                  <a:srgbClr val="010203"/>
                </a:solidFill>
              </a:rPr>
              <a:t>National Heart, Lung, and Blood Institute (NHLBI) (n.d.).</a:t>
            </a:r>
          </a:p>
        </p:txBody>
      </p:sp>
      <p:pic>
        <p:nvPicPr>
          <p:cNvPr id="115" name="Figure 4" descr="Patient wearing a smartwatch sending data to a clinician"/>
          <p:cNvPicPr>
            <a:picLocks noChangeAspect="1"/>
          </p:cNvPicPr>
          <p:nvPr/>
        </p:nvPicPr>
        <p:blipFill>
          <a:blip r:embed="rId25"/>
          <a:stretch>
            <a:fillRect/>
          </a:stretch>
        </p:blipFill>
        <p:spPr>
          <a:xfrm>
            <a:off x="16005804" y="13054163"/>
            <a:ext cx="5066476" cy="2571275"/>
          </a:xfrm>
          <a:prstGeom prst="rect">
            <a:avLst/>
          </a:prstGeom>
        </p:spPr>
      </p:pic>
      <p:sp>
        <p:nvSpPr>
          <p:cNvPr id="116" name="Text 82"/>
          <p:cNvSpPr txBox="1"/>
          <p:nvPr/>
        </p:nvSpPr>
        <p:spPr>
          <a:xfrm>
            <a:off x="16051448" y="15701511"/>
            <a:ext cx="4975188" cy="1156313"/>
          </a:xfrm>
          <a:prstGeom prst="rect">
            <a:avLst/>
          </a:prstGeom>
          <a:noFill/>
          <a:ln/>
        </p:spPr>
        <p:txBody>
          <a:bodyPr wrap="square" lIns="0" tIns="0" rIns="0" bIns="0" rtlCol="0" anchor="t"/>
          <a:lstStyle/>
          <a:p>
            <a:pPr marL="0" indent="0">
              <a:buNone/>
            </a:pPr>
            <a:r>
              <a:rPr lang="en-US" sz="1550" b="1" dirty="0">
                <a:solidFill>
                  <a:srgbClr val="010203"/>
                </a:solidFill>
              </a:rPr>
              <a:t>Figure 4. </a:t>
            </a:r>
            <a:r>
              <a:rPr lang="en-US" sz="1550" dirty="0">
                <a:solidFill>
                  <a:srgbClr val="010203"/>
                </a:solidFill>
              </a:rPr>
              <a:t>Remote patient monitoring sends data from wearable devices to healthcare professionals. </a:t>
            </a:r>
            <a:r>
              <a:rPr lang="en-US" sz="1550" b="1" dirty="0">
                <a:solidFill>
                  <a:srgbClr val="010203"/>
                </a:solidFill>
              </a:rPr>
              <a:t>Source: </a:t>
            </a:r>
            <a:r>
              <a:rPr lang="en-US" sz="1550" dirty="0">
                <a:solidFill>
                  <a:srgbClr val="010203"/>
                </a:solidFill>
              </a:rPr>
              <a:t>Nirmitee.io (n.d.).</a:t>
            </a:r>
          </a:p>
        </p:txBody>
      </p:sp>
      <p:sp>
        <p:nvSpPr>
          <p:cNvPr id="117" name="Panel impact"/>
          <p:cNvSpPr/>
          <p:nvPr/>
        </p:nvSpPr>
        <p:spPr>
          <a:xfrm>
            <a:off x="456439" y="17116473"/>
            <a:ext cx="18744439" cy="2008333"/>
          </a:xfrm>
          <a:prstGeom prst="rect">
            <a:avLst/>
          </a:prstGeom>
          <a:solidFill>
            <a:srgbClr val="E3F4E6"/>
          </a:solidFill>
          <a:ln w="12700">
            <a:solidFill>
              <a:srgbClr val="E3F4E6"/>
            </a:solidFill>
            <a:prstDash val="solid"/>
          </a:ln>
        </p:spPr>
        <p:txBody>
          <a:bodyPr/>
          <a:lstStyle/>
          <a:p>
            <a:endParaRPr/>
          </a:p>
        </p:txBody>
      </p:sp>
      <p:sp>
        <p:nvSpPr>
          <p:cNvPr id="118" name="Impact header"/>
          <p:cNvSpPr/>
          <p:nvPr/>
        </p:nvSpPr>
        <p:spPr>
          <a:xfrm>
            <a:off x="456439" y="17116473"/>
            <a:ext cx="18744439" cy="547727"/>
          </a:xfrm>
          <a:prstGeom prst="rect">
            <a:avLst/>
          </a:prstGeom>
          <a:solidFill>
            <a:schemeClr val="accent6"/>
          </a:solidFill>
          <a:ln w="12700">
            <a:solidFill>
              <a:schemeClr val="accent6"/>
            </a:solidFill>
            <a:prstDash val="solid"/>
          </a:ln>
        </p:spPr>
        <p:txBody>
          <a:bodyPr/>
          <a:lstStyle/>
          <a:p>
            <a:endParaRPr/>
          </a:p>
        </p:txBody>
      </p:sp>
      <p:sp>
        <p:nvSpPr>
          <p:cNvPr id="119" name="Text 85"/>
          <p:cNvSpPr txBox="1"/>
          <p:nvPr/>
        </p:nvSpPr>
        <p:spPr>
          <a:xfrm>
            <a:off x="730303" y="17116473"/>
            <a:ext cx="7607321" cy="547727"/>
          </a:xfrm>
          <a:prstGeom prst="rect">
            <a:avLst/>
          </a:prstGeom>
          <a:noFill/>
          <a:ln/>
        </p:spPr>
        <p:txBody>
          <a:bodyPr wrap="square" lIns="0" tIns="0" rIns="0" bIns="0" rtlCol="0" anchor="ctr"/>
          <a:lstStyle/>
          <a:p>
            <a:pPr marL="0" indent="0">
              <a:buNone/>
            </a:pPr>
            <a:r>
              <a:rPr lang="en-US" sz="3000" b="1" dirty="0">
                <a:solidFill>
                  <a:schemeClr val="tx2"/>
                </a:solidFill>
              </a:rPr>
              <a:t>Research impact</a:t>
            </a:r>
            <a:endParaRPr lang="en-US" sz="3000" dirty="0"/>
          </a:p>
        </p:txBody>
      </p:sp>
      <p:pic>
        <p:nvPicPr>
          <p:cNvPr id="120" name="Impact icon 1" descr="Patients icon"/>
          <p:cNvPicPr>
            <a:picLocks noChangeAspect="1"/>
          </p:cNvPicPr>
          <p:nvPr/>
        </p:nvPicPr>
        <p:blipFill>
          <a:blip r:embed="rId11"/>
          <a:stretch>
            <a:fillRect/>
          </a:stretch>
        </p:blipFill>
        <p:spPr>
          <a:xfrm>
            <a:off x="791161" y="18029351"/>
            <a:ext cx="973737" cy="973737"/>
          </a:xfrm>
          <a:prstGeom prst="rect">
            <a:avLst/>
          </a:prstGeom>
        </p:spPr>
      </p:pic>
      <p:sp>
        <p:nvSpPr>
          <p:cNvPr id="121" name="Text 86"/>
          <p:cNvSpPr txBox="1"/>
          <p:nvPr/>
        </p:nvSpPr>
        <p:spPr>
          <a:xfrm>
            <a:off x="2160479" y="17801131"/>
            <a:ext cx="2966855" cy="1278030"/>
          </a:xfrm>
          <a:prstGeom prst="rect">
            <a:avLst/>
          </a:prstGeom>
          <a:noFill/>
          <a:ln/>
        </p:spPr>
        <p:txBody>
          <a:bodyPr wrap="square" lIns="0" tIns="0" rIns="0" bIns="0" rtlCol="0" anchor="t"/>
          <a:lstStyle/>
          <a:p>
            <a:pPr marL="0" indent="0">
              <a:buNone/>
            </a:pPr>
            <a:r>
              <a:rPr lang="en-US" sz="1900" b="1" dirty="0">
                <a:solidFill>
                  <a:schemeClr val="tx2"/>
                </a:solidFill>
              </a:rPr>
              <a:t>Patients</a:t>
            </a:r>
            <a:endParaRPr lang="en-US" sz="2000" dirty="0"/>
          </a:p>
          <a:p>
            <a:pPr marL="0" indent="0">
              <a:buNone/>
            </a:pPr>
            <a:r>
              <a:rPr lang="en-US" sz="1800" dirty="0">
                <a:solidFill>
                  <a:srgbClr val="010203"/>
                </a:solidFill>
              </a:rPr>
              <a:t>Support development of monitoring tools designed around SCD needs.</a:t>
            </a:r>
            <a:endParaRPr lang="en-US" sz="2000" dirty="0">
              <a:solidFill>
                <a:srgbClr val="010203"/>
              </a:solidFill>
            </a:endParaRPr>
          </a:p>
        </p:txBody>
      </p:sp>
      <p:pic>
        <p:nvPicPr>
          <p:cNvPr id="122" name="Impact icon 2" descr="Services and commissioners icon"/>
          <p:cNvPicPr>
            <a:picLocks noChangeAspect="1"/>
          </p:cNvPicPr>
          <p:nvPr/>
        </p:nvPicPr>
        <p:blipFill>
          <a:blip r:embed="rId26"/>
          <a:stretch>
            <a:fillRect/>
          </a:stretch>
        </p:blipFill>
        <p:spPr>
          <a:xfrm>
            <a:off x="5446842" y="18029351"/>
            <a:ext cx="973737" cy="973737"/>
          </a:xfrm>
          <a:prstGeom prst="rect">
            <a:avLst/>
          </a:prstGeom>
        </p:spPr>
      </p:pic>
      <p:sp>
        <p:nvSpPr>
          <p:cNvPr id="123" name="Text 87"/>
          <p:cNvSpPr txBox="1"/>
          <p:nvPr/>
        </p:nvSpPr>
        <p:spPr>
          <a:xfrm>
            <a:off x="6816160" y="17801131"/>
            <a:ext cx="3073358" cy="1278030"/>
          </a:xfrm>
          <a:prstGeom prst="rect">
            <a:avLst/>
          </a:prstGeom>
          <a:noFill/>
          <a:ln/>
        </p:spPr>
        <p:txBody>
          <a:bodyPr wrap="square" lIns="0" tIns="0" rIns="0" bIns="0" rtlCol="0" anchor="t"/>
          <a:lstStyle/>
          <a:p>
            <a:pPr marL="0" indent="0">
              <a:buNone/>
            </a:pPr>
            <a:r>
              <a:rPr lang="en-US" sz="1900" b="1" dirty="0">
                <a:solidFill>
                  <a:schemeClr val="tx2"/>
                </a:solidFill>
              </a:rPr>
              <a:t>Services and commissioners</a:t>
            </a:r>
            <a:endParaRPr lang="en-US" sz="2000" dirty="0"/>
          </a:p>
          <a:p>
            <a:pPr marL="0" indent="0">
              <a:buNone/>
            </a:pPr>
            <a:r>
              <a:rPr lang="en-US" sz="1800" dirty="0">
                <a:solidFill>
                  <a:srgbClr val="010203"/>
                </a:solidFill>
              </a:rPr>
              <a:t>Help services plan digital inclusion before rolling out remote monitoring.</a:t>
            </a:r>
            <a:endParaRPr lang="en-US" sz="2000" dirty="0">
              <a:solidFill>
                <a:srgbClr val="010203"/>
              </a:solidFill>
            </a:endParaRPr>
          </a:p>
        </p:txBody>
      </p:sp>
      <p:sp>
        <p:nvSpPr>
          <p:cNvPr id="124" name="Divider 1"/>
          <p:cNvSpPr/>
          <p:nvPr/>
        </p:nvSpPr>
        <p:spPr>
          <a:xfrm>
            <a:off x="5142549" y="17831561"/>
            <a:ext cx="0" cy="1186742"/>
          </a:xfrm>
          <a:prstGeom prst="line">
            <a:avLst/>
          </a:prstGeom>
          <a:noFill/>
          <a:ln w="12700">
            <a:solidFill>
              <a:srgbClr val="B8C4CE"/>
            </a:solidFill>
            <a:prstDash val="solid"/>
          </a:ln>
        </p:spPr>
        <p:txBody>
          <a:bodyPr/>
          <a:lstStyle/>
          <a:p>
            <a:endParaRPr/>
          </a:p>
        </p:txBody>
      </p:sp>
      <p:pic>
        <p:nvPicPr>
          <p:cNvPr id="125" name="Impact icon 3" descr="Policy icon"/>
          <p:cNvPicPr>
            <a:picLocks noChangeAspect="1"/>
          </p:cNvPicPr>
          <p:nvPr/>
        </p:nvPicPr>
        <p:blipFill>
          <a:blip r:embed="rId17"/>
          <a:stretch>
            <a:fillRect/>
          </a:stretch>
        </p:blipFill>
        <p:spPr>
          <a:xfrm>
            <a:off x="10391601" y="18029351"/>
            <a:ext cx="973737" cy="973737"/>
          </a:xfrm>
          <a:prstGeom prst="rect">
            <a:avLst/>
          </a:prstGeom>
        </p:spPr>
      </p:pic>
      <p:sp>
        <p:nvSpPr>
          <p:cNvPr id="126" name="Text 89"/>
          <p:cNvSpPr txBox="1"/>
          <p:nvPr/>
        </p:nvSpPr>
        <p:spPr>
          <a:xfrm>
            <a:off x="11760918" y="17801131"/>
            <a:ext cx="2966855" cy="1278030"/>
          </a:xfrm>
          <a:prstGeom prst="rect">
            <a:avLst/>
          </a:prstGeom>
          <a:noFill/>
          <a:ln/>
        </p:spPr>
        <p:txBody>
          <a:bodyPr wrap="square" lIns="0" tIns="0" rIns="0" bIns="0" rtlCol="0" anchor="t"/>
          <a:lstStyle/>
          <a:p>
            <a:pPr marL="0" indent="0">
              <a:buNone/>
            </a:pPr>
            <a:r>
              <a:rPr lang="en-US" sz="1900" b="1" dirty="0">
                <a:solidFill>
                  <a:schemeClr val="tx2"/>
                </a:solidFill>
              </a:rPr>
              <a:t>Policy</a:t>
            </a:r>
            <a:endParaRPr lang="en-US" sz="2000" dirty="0"/>
          </a:p>
          <a:p>
            <a:pPr marL="0" indent="0">
              <a:buNone/>
            </a:pPr>
            <a:r>
              <a:rPr lang="en-US" sz="1800" dirty="0">
                <a:solidFill>
                  <a:srgbClr val="010203"/>
                </a:solidFill>
              </a:rPr>
              <a:t>Link digital health planning to known SCD care inequalities.</a:t>
            </a:r>
            <a:endParaRPr lang="en-US" sz="2000" dirty="0">
              <a:solidFill>
                <a:srgbClr val="010203"/>
              </a:solidFill>
            </a:endParaRPr>
          </a:p>
        </p:txBody>
      </p:sp>
      <p:sp>
        <p:nvSpPr>
          <p:cNvPr id="127" name="Divider 2"/>
          <p:cNvSpPr/>
          <p:nvPr/>
        </p:nvSpPr>
        <p:spPr>
          <a:xfrm>
            <a:off x="10087308" y="17831561"/>
            <a:ext cx="0" cy="1186742"/>
          </a:xfrm>
          <a:prstGeom prst="line">
            <a:avLst/>
          </a:prstGeom>
          <a:noFill/>
          <a:ln w="12700">
            <a:solidFill>
              <a:srgbClr val="B8C4CE"/>
            </a:solidFill>
            <a:prstDash val="solid"/>
          </a:ln>
        </p:spPr>
        <p:txBody>
          <a:bodyPr/>
          <a:lstStyle/>
          <a:p>
            <a:endParaRPr/>
          </a:p>
        </p:txBody>
      </p:sp>
      <p:pic>
        <p:nvPicPr>
          <p:cNvPr id="128" name="Impact icon 4" descr="Professionals icon"/>
          <p:cNvPicPr>
            <a:picLocks noChangeAspect="1"/>
          </p:cNvPicPr>
          <p:nvPr/>
        </p:nvPicPr>
        <p:blipFill>
          <a:blip r:embed="rId27"/>
          <a:stretch>
            <a:fillRect/>
          </a:stretch>
        </p:blipFill>
        <p:spPr>
          <a:xfrm>
            <a:off x="15138569" y="18029351"/>
            <a:ext cx="973737" cy="973737"/>
          </a:xfrm>
          <a:prstGeom prst="rect">
            <a:avLst/>
          </a:prstGeom>
        </p:spPr>
      </p:pic>
      <p:sp>
        <p:nvSpPr>
          <p:cNvPr id="129" name="Text 91"/>
          <p:cNvSpPr txBox="1"/>
          <p:nvPr/>
        </p:nvSpPr>
        <p:spPr>
          <a:xfrm>
            <a:off x="16507887" y="17801131"/>
            <a:ext cx="2616918" cy="1278030"/>
          </a:xfrm>
          <a:prstGeom prst="rect">
            <a:avLst/>
          </a:prstGeom>
          <a:noFill/>
          <a:ln/>
        </p:spPr>
        <p:txBody>
          <a:bodyPr wrap="square" lIns="0" tIns="0" rIns="0" bIns="0" rtlCol="0" anchor="t"/>
          <a:lstStyle/>
          <a:p>
            <a:pPr marL="0" indent="0">
              <a:buNone/>
            </a:pPr>
            <a:r>
              <a:rPr lang="en-US" sz="1900" b="1" dirty="0">
                <a:solidFill>
                  <a:schemeClr val="tx2"/>
                </a:solidFill>
              </a:rPr>
              <a:t>Professionals</a:t>
            </a:r>
            <a:endParaRPr lang="en-US" sz="2000" dirty="0"/>
          </a:p>
          <a:p>
            <a:pPr marL="0" indent="0">
              <a:buNone/>
            </a:pPr>
            <a:r>
              <a:rPr lang="en-US" sz="1800" dirty="0">
                <a:solidFill>
                  <a:srgbClr val="010203"/>
                </a:solidFill>
              </a:rPr>
              <a:t>Identify factors helping patients stay engaged with monitoring.</a:t>
            </a:r>
            <a:endParaRPr lang="en-US" sz="2000" dirty="0">
              <a:solidFill>
                <a:srgbClr val="010203"/>
              </a:solidFill>
            </a:endParaRPr>
          </a:p>
        </p:txBody>
      </p:sp>
      <p:sp>
        <p:nvSpPr>
          <p:cNvPr id="130" name="Divider 3"/>
          <p:cNvSpPr/>
          <p:nvPr/>
        </p:nvSpPr>
        <p:spPr>
          <a:xfrm>
            <a:off x="14834276" y="17831561"/>
            <a:ext cx="0" cy="1186742"/>
          </a:xfrm>
          <a:prstGeom prst="line">
            <a:avLst/>
          </a:prstGeom>
          <a:noFill/>
          <a:ln w="12700">
            <a:solidFill>
              <a:srgbClr val="B8C4CE"/>
            </a:solidFill>
            <a:prstDash val="solid"/>
          </a:ln>
        </p:spPr>
        <p:txBody>
          <a:bodyPr/>
          <a:lstStyle/>
          <a:p>
            <a:endParaRPr/>
          </a:p>
        </p:txBody>
      </p:sp>
      <p:sp>
        <p:nvSpPr>
          <p:cNvPr id="131" name="Panel what is new"/>
          <p:cNvSpPr/>
          <p:nvPr/>
        </p:nvSpPr>
        <p:spPr>
          <a:xfrm>
            <a:off x="19429098" y="17116473"/>
            <a:ext cx="11243621" cy="2008333"/>
          </a:xfrm>
          <a:prstGeom prst="rect">
            <a:avLst/>
          </a:prstGeom>
          <a:solidFill>
            <a:srgbClr val="FDECEE"/>
          </a:solidFill>
          <a:ln w="12700">
            <a:solidFill>
              <a:srgbClr val="FDECEE"/>
            </a:solidFill>
            <a:prstDash val="solid"/>
          </a:ln>
        </p:spPr>
        <p:txBody>
          <a:bodyPr/>
          <a:lstStyle/>
          <a:p>
            <a:endParaRPr/>
          </a:p>
        </p:txBody>
      </p:sp>
      <p:sp>
        <p:nvSpPr>
          <p:cNvPr id="132" name="What is new header"/>
          <p:cNvSpPr/>
          <p:nvPr/>
        </p:nvSpPr>
        <p:spPr>
          <a:xfrm>
            <a:off x="19429098" y="17116473"/>
            <a:ext cx="11243621" cy="547727"/>
          </a:xfrm>
          <a:prstGeom prst="rect">
            <a:avLst/>
          </a:prstGeom>
          <a:solidFill>
            <a:schemeClr val="accent5"/>
          </a:solidFill>
          <a:ln w="12700">
            <a:solidFill>
              <a:schemeClr val="accent5"/>
            </a:solidFill>
            <a:prstDash val="solid"/>
          </a:ln>
        </p:spPr>
        <p:txBody>
          <a:bodyPr/>
          <a:lstStyle/>
          <a:p>
            <a:endParaRPr/>
          </a:p>
        </p:txBody>
      </p:sp>
      <p:sp>
        <p:nvSpPr>
          <p:cNvPr id="133" name="Text 95"/>
          <p:cNvSpPr txBox="1"/>
          <p:nvPr/>
        </p:nvSpPr>
        <p:spPr>
          <a:xfrm>
            <a:off x="19718176" y="17116473"/>
            <a:ext cx="7607321" cy="547727"/>
          </a:xfrm>
          <a:prstGeom prst="rect">
            <a:avLst/>
          </a:prstGeom>
          <a:noFill/>
          <a:ln/>
        </p:spPr>
        <p:txBody>
          <a:bodyPr wrap="square" lIns="0" tIns="0" rIns="0" bIns="0" rtlCol="0" anchor="ctr"/>
          <a:lstStyle/>
          <a:p>
            <a:pPr marL="0" indent="0">
              <a:buNone/>
            </a:pPr>
            <a:r>
              <a:rPr lang="en-US" sz="3000" b="1" dirty="0">
                <a:solidFill>
                  <a:schemeClr val="accent2"/>
                </a:solidFill>
              </a:rPr>
              <a:t>What is new here?</a:t>
            </a:r>
            <a:endParaRPr lang="en-US" sz="3000" dirty="0"/>
          </a:p>
        </p:txBody>
      </p:sp>
      <p:sp>
        <p:nvSpPr>
          <p:cNvPr id="134" name="Lightbulb icon circle"/>
          <p:cNvSpPr/>
          <p:nvPr/>
        </p:nvSpPr>
        <p:spPr>
          <a:xfrm>
            <a:off x="19748606" y="17892419"/>
            <a:ext cx="791161" cy="791161"/>
          </a:xfrm>
          <a:prstGeom prst="ellipse">
            <a:avLst/>
          </a:prstGeom>
          <a:solidFill>
            <a:schemeClr val="accent2"/>
          </a:solidFill>
          <a:ln w="12700">
            <a:solidFill>
              <a:schemeClr val="accent2"/>
            </a:solidFill>
            <a:prstDash val="solid"/>
          </a:ln>
        </p:spPr>
        <p:txBody>
          <a:bodyPr/>
          <a:lstStyle/>
          <a:p>
            <a:endParaRPr/>
          </a:p>
        </p:txBody>
      </p:sp>
      <p:pic>
        <p:nvPicPr>
          <p:cNvPr id="135" name="Lightbulb icon" descr="Lightbulb icon"/>
          <p:cNvPicPr>
            <a:picLocks noChangeAspect="1"/>
          </p:cNvPicPr>
          <p:nvPr/>
        </p:nvPicPr>
        <p:blipFill>
          <a:blip r:embed="rId28"/>
          <a:stretch>
            <a:fillRect/>
          </a:stretch>
        </p:blipFill>
        <p:spPr>
          <a:xfrm>
            <a:off x="19938484" y="18082298"/>
            <a:ext cx="411404" cy="411404"/>
          </a:xfrm>
          <a:prstGeom prst="rect">
            <a:avLst/>
          </a:prstGeom>
        </p:spPr>
      </p:pic>
      <p:sp>
        <p:nvSpPr>
          <p:cNvPr id="136" name="Text 97"/>
          <p:cNvSpPr txBox="1"/>
          <p:nvPr/>
        </p:nvSpPr>
        <p:spPr>
          <a:xfrm>
            <a:off x="20844060" y="17755488"/>
            <a:ext cx="9737371" cy="1338889"/>
          </a:xfrm>
          <a:prstGeom prst="rect">
            <a:avLst/>
          </a:prstGeom>
          <a:noFill/>
          <a:ln/>
        </p:spPr>
        <p:txBody>
          <a:bodyPr wrap="square" lIns="0" tIns="0" rIns="0" bIns="0" rtlCol="0" anchor="ctr"/>
          <a:lstStyle/>
          <a:p>
            <a:pPr marL="0" indent="0">
              <a:buNone/>
            </a:pPr>
            <a:r>
              <a:rPr lang="en-US" dirty="0">
                <a:solidFill>
                  <a:srgbClr val="010203"/>
                </a:solidFill>
              </a:rPr>
              <a:t>Research on wearables in sickle cell care remains scarce, commonly involves small samples, and has largely been conducted outside the UK. There is limited evidence on equitable access, long-term use, and whether device performance is consistent across different population groups.</a:t>
            </a:r>
          </a:p>
        </p:txBody>
      </p:sp>
      <p:sp>
        <p:nvSpPr>
          <p:cNvPr id="137" name="Panel references"/>
          <p:cNvSpPr/>
          <p:nvPr/>
        </p:nvSpPr>
        <p:spPr>
          <a:xfrm>
            <a:off x="456439" y="19200880"/>
            <a:ext cx="30201065" cy="4366601"/>
          </a:xfrm>
          <a:prstGeom prst="rect">
            <a:avLst/>
          </a:prstGeom>
          <a:solidFill>
            <a:schemeClr val="tx2"/>
          </a:solidFill>
          <a:ln w="12700">
            <a:solidFill>
              <a:schemeClr val="tx2"/>
            </a:solidFill>
            <a:prstDash val="solid"/>
          </a:ln>
        </p:spPr>
        <p:txBody>
          <a:bodyPr/>
          <a:lstStyle/>
          <a:p>
            <a:endParaRPr/>
          </a:p>
        </p:txBody>
      </p:sp>
      <p:sp>
        <p:nvSpPr>
          <p:cNvPr id="138" name="Text 99"/>
          <p:cNvSpPr txBox="1"/>
          <p:nvPr/>
        </p:nvSpPr>
        <p:spPr>
          <a:xfrm>
            <a:off x="1049810" y="19444313"/>
            <a:ext cx="6085857" cy="456439"/>
          </a:xfrm>
          <a:prstGeom prst="rect">
            <a:avLst/>
          </a:prstGeom>
          <a:noFill/>
          <a:ln/>
        </p:spPr>
        <p:txBody>
          <a:bodyPr wrap="square" lIns="0" tIns="0" rIns="0" bIns="0" rtlCol="0" anchor="t"/>
          <a:lstStyle/>
          <a:p>
            <a:pPr marL="0" indent="0">
              <a:buNone/>
            </a:pPr>
            <a:r>
              <a:rPr lang="en-US" sz="2600" b="1" dirty="0">
                <a:solidFill>
                  <a:schemeClr val="bg1"/>
                </a:solidFill>
              </a:rPr>
              <a:t>References</a:t>
            </a:r>
            <a:endParaRPr lang="en-US" sz="2600" dirty="0"/>
          </a:p>
        </p:txBody>
      </p:sp>
      <p:sp>
        <p:nvSpPr>
          <p:cNvPr id="139" name="Text 100"/>
          <p:cNvSpPr txBox="1"/>
          <p:nvPr/>
        </p:nvSpPr>
        <p:spPr>
          <a:xfrm>
            <a:off x="1049810" y="20022469"/>
            <a:ext cx="9280932" cy="6770516"/>
          </a:xfrm>
          <a:prstGeom prst="rect">
            <a:avLst/>
          </a:prstGeom>
          <a:noFill/>
          <a:ln/>
        </p:spPr>
        <p:txBody>
          <a:bodyPr wrap="square" lIns="0" tIns="0" rIns="0" bIns="0" rtlCol="0" anchor="t"/>
          <a:lstStyle/>
          <a:p>
            <a:pPr marL="0" indent="0">
              <a:spcAft>
                <a:spcPts val="800"/>
              </a:spcAft>
              <a:buNone/>
            </a:pPr>
            <a:r>
              <a:rPr lang="en-US" sz="1750" dirty="0">
                <a:solidFill>
                  <a:schemeClr val="bg1"/>
                </a:solidFill>
              </a:rPr>
              <a:t>Cambridge University Hospitals NHS Foundation Trust (n.d.) Overnight oximetry [Image]..
Department of Health and Social Care (2024) Equity in medical devices: independent review – summary report..
GBD 2021 Sickle Cell Disease Collaborators (2023) ‘Global, regional, and national prevalence and mortality burden of sickle cell disease, 2000–2021: a systematic analysis from the Global Burden of Disease Study 2021’, The Lancet Haematology, 10(8), pp. e585–e599..
Health Research Authority (n.d.) A web management system for patients who live with sickle cell disorder (IRAS ID 187429)..
Hong, Q.N. et al. (2018) ‘The Mixed Methods Appraisal Tool (MMAT) version 2018 for information professionals and researchers’, Education for Information, 34(4), pp. 285–291.</a:t>
            </a:r>
            <a:endParaRPr lang="en-US" sz="1750" dirty="0"/>
          </a:p>
          <a:p>
            <a:pPr marL="0" indent="0">
              <a:spcAft>
                <a:spcPts val="800"/>
              </a:spcAft>
              <a:buNone/>
            </a:pPr>
            <a:endParaRPr lang="en-US" sz="1750" dirty="0"/>
          </a:p>
          <a:p>
            <a:pPr marL="0" indent="0">
              <a:spcAft>
                <a:spcPts val="800"/>
              </a:spcAft>
              <a:buNone/>
            </a:pPr>
            <a:endParaRPr lang="en-US" sz="1750" dirty="0"/>
          </a:p>
          <a:p>
            <a:pPr marL="0" indent="0">
              <a:spcAft>
                <a:spcPts val="800"/>
              </a:spcAft>
              <a:buNone/>
            </a:pPr>
            <a:endParaRPr lang="en-US" sz="1750" dirty="0"/>
          </a:p>
          <a:p>
            <a:pPr marL="0" indent="0">
              <a:spcAft>
                <a:spcPts val="800"/>
              </a:spcAft>
              <a:buNone/>
            </a:pPr>
            <a:endParaRPr lang="en-US" sz="1750" dirty="0"/>
          </a:p>
        </p:txBody>
      </p:sp>
      <p:sp>
        <p:nvSpPr>
          <p:cNvPr id="140" name="Text 101"/>
          <p:cNvSpPr txBox="1"/>
          <p:nvPr/>
        </p:nvSpPr>
        <p:spPr>
          <a:xfrm>
            <a:off x="10650249" y="19965684"/>
            <a:ext cx="9280932" cy="6770516"/>
          </a:xfrm>
          <a:prstGeom prst="rect">
            <a:avLst/>
          </a:prstGeom>
          <a:noFill/>
          <a:ln/>
        </p:spPr>
        <p:txBody>
          <a:bodyPr wrap="square" lIns="0" tIns="0" rIns="0" bIns="0" rtlCol="0" anchor="t"/>
          <a:lstStyle/>
          <a:p>
            <a:pPr marL="0" indent="0">
              <a:spcAft>
                <a:spcPts val="800"/>
              </a:spcAft>
              <a:buNone/>
            </a:pPr>
            <a:r>
              <a:rPr lang="en-US" sz="1750" dirty="0">
                <a:solidFill>
                  <a:schemeClr val="bg1"/>
                </a:solidFill>
              </a:rPr>
              <a:t>Issom, D.-Z. et al. (2020) ‘Factors influencing motivation and engagement in mobile health among patients with sickle cell disease in low-prevalence, high-income countries: qualitative exploration of patient requirements’, JMIR Human Factors, 7(1), e14599.
Lugthart, S. et al. (2023) ‘Real-world patient-reported outcomes and wearable metric correlations: remote daily monitoring for exploration of quality of life in sickle cell disease’ [Conference abstract]..
NHS England (2024) NHS rolls out ‘life-changing’ treatment for thousands with sickle cell disease, 3 May..
NHS England (n.d.) Long term conditions and life care..
Nirmitee.io (n.d.) Custom remote patient monitoring software [Image]..
North East London Integrated Care Board (2024) Universal care plan – sickle cell comms and training resources..</a:t>
            </a:r>
            <a:endParaRPr lang="en-US" sz="1750" dirty="0"/>
          </a:p>
          <a:p>
            <a:pPr marL="0" indent="0">
              <a:spcAft>
                <a:spcPts val="800"/>
              </a:spcAft>
              <a:buNone/>
            </a:pPr>
            <a:endParaRPr lang="en-US" sz="1750" dirty="0"/>
          </a:p>
          <a:p>
            <a:pPr marL="0" indent="0">
              <a:spcAft>
                <a:spcPts val="800"/>
              </a:spcAft>
              <a:buNone/>
            </a:pPr>
            <a:endParaRPr lang="en-US" sz="1750" dirty="0"/>
          </a:p>
          <a:p>
            <a:pPr marL="0" indent="0">
              <a:spcAft>
                <a:spcPts val="800"/>
              </a:spcAft>
              <a:buNone/>
            </a:pPr>
            <a:endParaRPr lang="en-US" sz="1750" dirty="0"/>
          </a:p>
          <a:p>
            <a:pPr marL="0" indent="0">
              <a:spcAft>
                <a:spcPts val="800"/>
              </a:spcAft>
              <a:buNone/>
            </a:pPr>
            <a:endParaRPr lang="en-US" sz="1750" dirty="0"/>
          </a:p>
          <a:p>
            <a:pPr marL="0" indent="0">
              <a:spcAft>
                <a:spcPts val="800"/>
              </a:spcAft>
              <a:buNone/>
            </a:pPr>
            <a:endParaRPr lang="en-US" sz="1750" dirty="0"/>
          </a:p>
          <a:p>
            <a:pPr marL="0" indent="0">
              <a:spcAft>
                <a:spcPts val="800"/>
              </a:spcAft>
              <a:buNone/>
            </a:pPr>
            <a:endParaRPr lang="en-US" sz="1750" dirty="0">
              <a:solidFill>
                <a:schemeClr val="bg1"/>
              </a:solidFill>
            </a:endParaRPr>
          </a:p>
          <a:p>
            <a:pPr marL="0" indent="0">
              <a:spcAft>
                <a:spcPts val="800"/>
              </a:spcAft>
              <a:buNone/>
            </a:pPr>
            <a:endParaRPr lang="en-US" sz="1750" dirty="0"/>
          </a:p>
        </p:txBody>
      </p:sp>
      <p:sp>
        <p:nvSpPr>
          <p:cNvPr id="141" name="Text 102"/>
          <p:cNvSpPr txBox="1"/>
          <p:nvPr/>
        </p:nvSpPr>
        <p:spPr>
          <a:xfrm>
            <a:off x="20457902" y="19965684"/>
            <a:ext cx="9280932" cy="6770516"/>
          </a:xfrm>
          <a:prstGeom prst="rect">
            <a:avLst/>
          </a:prstGeom>
          <a:noFill/>
          <a:ln/>
        </p:spPr>
        <p:txBody>
          <a:bodyPr wrap="square" lIns="0" tIns="0" rIns="0" bIns="0" rtlCol="0" anchor="t"/>
          <a:lstStyle/>
          <a:p>
            <a:pPr marL="0" indent="0">
              <a:spcAft>
                <a:spcPts val="800"/>
              </a:spcAft>
              <a:buNone/>
            </a:pPr>
            <a:r>
              <a:rPr lang="en-US" sz="1750" dirty="0">
                <a:solidFill>
                  <a:schemeClr val="bg1"/>
                </a:solidFill>
              </a:rPr>
              <a:t>O’Neill, J. et al. (2014) ‘Applying an equity lens to interventions: using PROGRESS ensures consideration of socially stratifying factors to illuminate inequities in health’, Journal of Clinical Epidemiology, 67(1), pp. 56–64.
Page, M.J. et al. (2021) ‘The PRISMA 2020 statement: an updated guideline for reporting systematic reviews’, BMJ, 372, n71.
Sickle Cell Society and All-Party Parliamentary Group on Sickle Cell and Thalassaemia (2021) No One’s Listening: an inquiry into avoidable deaths and failures of care for sickle cell patients in secondary care..
Vuong, C. et al. (2023) ‘Use of consumer wearables to monitor and predict pain in patients with sickle cell disease’, Frontiers in Digital Health, 5, 1285207.</a:t>
            </a:r>
            <a:endParaRPr lang="en-US" sz="1750" dirty="0"/>
          </a:p>
          <a:p>
            <a:pPr marL="0" indent="0">
              <a:spcAft>
                <a:spcPts val="800"/>
              </a:spcAft>
              <a:buNone/>
            </a:pPr>
            <a:endParaRPr lang="en-US" sz="1750" dirty="0"/>
          </a:p>
          <a:p>
            <a:pPr marL="0" indent="0">
              <a:spcAft>
                <a:spcPts val="800"/>
              </a:spcAft>
              <a:buNone/>
            </a:pPr>
            <a:endParaRPr lang="en-US" sz="1750" dirty="0"/>
          </a:p>
          <a:p>
            <a:pPr marL="0" indent="0">
              <a:spcAft>
                <a:spcPts val="800"/>
              </a:spcAft>
              <a:buNone/>
            </a:pPr>
            <a:endParaRPr lang="en-US" sz="1750" dirty="0"/>
          </a:p>
        </p:txBody>
      </p:sp>
    </p:spTree>
  </p:cSld>
  <p:clrMapOvr>
    <a:masterClrMapping/>
  </p:clrMapOvr>
</p:sld>
</file>

<file path=ppt/theme/theme1.xml><?xml version="1.0" encoding="utf-8"?>
<a:theme xmlns:a="http://schemas.openxmlformats.org/drawingml/2006/main" name="SCD Blue Poster">
  <a:themeElements>
    <a:clrScheme name="SCD Blue Poster">
      <a:dk1>
        <a:srgbClr val="1F2937"/>
      </a:dk1>
      <a:lt1>
        <a:srgbClr val="FFFFFF"/>
      </a:lt1>
      <a:dk2>
        <a:srgbClr val="0F3D7A"/>
      </a:dk2>
      <a:lt2>
        <a:srgbClr val="EAF4FC"/>
      </a:lt2>
      <a:accent1>
        <a:srgbClr val="1D5FA7"/>
      </a:accent1>
      <a:accent2>
        <a:srgbClr val="C8283E"/>
      </a:accent2>
      <a:accent3>
        <a:srgbClr val="2E8B57"/>
      </a:accent3>
      <a:accent4>
        <a:srgbClr val="CFE6FA"/>
      </a:accent4>
      <a:accent5>
        <a:srgbClr val="FBC9CE"/>
      </a:accent5>
      <a:accent6>
        <a:srgbClr val="C9E9D0"/>
      </a:accent6>
      <a:hlink>
        <a:srgbClr val="1D5FA7"/>
      </a:hlink>
      <a:folHlink>
        <a:srgbClr val="6B7280"/>
      </a:folHlink>
    </a:clrScheme>
    <a:fontScheme name="SCD Blue Poster">
      <a:majorFont>
        <a:latin typeface="Calibri"/>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66</TotalTime>
  <Words>1388</Words>
  <Application>Microsoft Office PowerPoint</Application>
  <PresentationFormat>Custom</PresentationFormat>
  <Paragraphs>85</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SCD Blue Poster</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Inequalities in access to and engagement with wearable and remote monitoring technologies among people with sickle cell disease in the UK</dc:title>
  <dc:subject>PptxGenJS Presentation</dc:subject>
  <dc:creator>Simran Yadav</dc:creator>
  <cp:lastModifiedBy>KARAN YADAV</cp:lastModifiedBy>
  <cp:revision>7</cp:revision>
  <dcterms:created xsi:type="dcterms:W3CDTF">2026-10-22T17:41:02Z</dcterms:created>
  <dcterms:modified xsi:type="dcterms:W3CDTF">2026-10-23T18:52:26Z</dcterms:modified>
</cp:coreProperties>
</file>