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25" r:id="rId4"/>
  </p:sldMasterIdLst>
  <p:notesMasterIdLst>
    <p:notesMasterId r:id="rId27"/>
  </p:notesMasterIdLst>
  <p:handoutMasterIdLst>
    <p:handoutMasterId r:id="rId28"/>
  </p:handoutMasterIdLst>
  <p:sldIdLst>
    <p:sldId id="256" r:id="rId5"/>
    <p:sldId id="271" r:id="rId6"/>
    <p:sldId id="270" r:id="rId7"/>
    <p:sldId id="284" r:id="rId8"/>
    <p:sldId id="285" r:id="rId9"/>
    <p:sldId id="287" r:id="rId10"/>
    <p:sldId id="286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  <p:sldId id="300" r:id="rId24"/>
    <p:sldId id="301" r:id="rId25"/>
    <p:sldId id="283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53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0024" autoAdjust="0"/>
  </p:normalViewPr>
  <p:slideViewPr>
    <p:cSldViewPr snapToGrid="0">
      <p:cViewPr varScale="1">
        <p:scale>
          <a:sx n="87" d="100"/>
          <a:sy n="87" d="100"/>
        </p:scale>
        <p:origin x="13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187" y="3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7A3452-6B8F-4D8A-9713-A128C2926487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7B8A7B-059E-4A9B-86F1-C65ED561E6D3}">
      <dgm:prSet/>
      <dgm:spPr/>
      <dgm:t>
        <a:bodyPr/>
        <a:lstStyle/>
        <a:p>
          <a:r>
            <a:rPr lang="en-GB" dirty="0"/>
            <a:t>Section 1 – The Power of Networks</a:t>
          </a:r>
          <a:endParaRPr lang="en-US" dirty="0"/>
        </a:p>
      </dgm:t>
    </dgm:pt>
    <dgm:pt modelId="{05C9B725-0233-4D2A-823E-66A548AD3881}" type="parTrans" cxnId="{ED3D94D3-59C2-4ADA-9E04-51B21E605291}">
      <dgm:prSet/>
      <dgm:spPr/>
      <dgm:t>
        <a:bodyPr/>
        <a:lstStyle/>
        <a:p>
          <a:endParaRPr lang="en-US"/>
        </a:p>
      </dgm:t>
    </dgm:pt>
    <dgm:pt modelId="{54F4844F-34A3-4D29-A8FE-A72FDC3FECE7}" type="sibTrans" cxnId="{ED3D94D3-59C2-4ADA-9E04-51B21E605291}">
      <dgm:prSet/>
      <dgm:spPr/>
      <dgm:t>
        <a:bodyPr/>
        <a:lstStyle/>
        <a:p>
          <a:endParaRPr lang="en-US"/>
        </a:p>
      </dgm:t>
    </dgm:pt>
    <dgm:pt modelId="{08678380-1F0B-47E3-AF3D-D5F046DE81E9}">
      <dgm:prSet/>
      <dgm:spPr/>
      <dgm:t>
        <a:bodyPr/>
        <a:lstStyle/>
        <a:p>
          <a:r>
            <a:rPr lang="en-GB" dirty="0"/>
            <a:t>Section 2 – Show Me the Money</a:t>
          </a:r>
          <a:endParaRPr lang="en-US" dirty="0"/>
        </a:p>
      </dgm:t>
    </dgm:pt>
    <dgm:pt modelId="{B955B36B-0416-4648-A082-B70EB3022480}" type="parTrans" cxnId="{0C5ED477-2581-49FF-AB2D-B3341EA4904A}">
      <dgm:prSet/>
      <dgm:spPr/>
      <dgm:t>
        <a:bodyPr/>
        <a:lstStyle/>
        <a:p>
          <a:endParaRPr lang="en-US"/>
        </a:p>
      </dgm:t>
    </dgm:pt>
    <dgm:pt modelId="{7576CC6E-90B9-4C89-8F80-FAECAFEFBD2E}" type="sibTrans" cxnId="{0C5ED477-2581-49FF-AB2D-B3341EA4904A}">
      <dgm:prSet/>
      <dgm:spPr/>
      <dgm:t>
        <a:bodyPr/>
        <a:lstStyle/>
        <a:p>
          <a:endParaRPr lang="en-US"/>
        </a:p>
      </dgm:t>
    </dgm:pt>
    <dgm:pt modelId="{2A953A0D-BEAD-4887-8C41-7274D8F74A16}">
      <dgm:prSet/>
      <dgm:spPr/>
      <dgm:t>
        <a:bodyPr/>
        <a:lstStyle/>
        <a:p>
          <a:r>
            <a:rPr lang="en-GB" dirty="0"/>
            <a:t>Section 3 – What’s the Story</a:t>
          </a:r>
          <a:endParaRPr lang="en-US" dirty="0"/>
        </a:p>
      </dgm:t>
    </dgm:pt>
    <dgm:pt modelId="{A41029C8-9D25-426B-96A8-7AF79E061598}" type="parTrans" cxnId="{490715F0-E5AE-4D55-AE90-A07F43BAC1F9}">
      <dgm:prSet/>
      <dgm:spPr/>
      <dgm:t>
        <a:bodyPr/>
        <a:lstStyle/>
        <a:p>
          <a:endParaRPr lang="en-US"/>
        </a:p>
      </dgm:t>
    </dgm:pt>
    <dgm:pt modelId="{2AE764C0-196D-49F9-BBD9-765B7C8C2F9C}" type="sibTrans" cxnId="{490715F0-E5AE-4D55-AE90-A07F43BAC1F9}">
      <dgm:prSet/>
      <dgm:spPr/>
      <dgm:t>
        <a:bodyPr/>
        <a:lstStyle/>
        <a:p>
          <a:endParaRPr lang="en-US"/>
        </a:p>
      </dgm:t>
    </dgm:pt>
    <dgm:pt modelId="{EC704262-0483-461E-A36C-A01B373C7382}">
      <dgm:prSet/>
      <dgm:spPr/>
      <dgm:t>
        <a:bodyPr/>
        <a:lstStyle/>
        <a:p>
          <a:r>
            <a:rPr lang="en-GB" dirty="0"/>
            <a:t>Section 4 – Brining Your Idea to Life</a:t>
          </a:r>
          <a:endParaRPr lang="en-US" dirty="0"/>
        </a:p>
      </dgm:t>
    </dgm:pt>
    <dgm:pt modelId="{EC834AF2-7942-498C-9326-17664FB5C131}" type="parTrans" cxnId="{2E5E3782-300A-4AB8-9882-6BE179A12ED2}">
      <dgm:prSet/>
      <dgm:spPr/>
      <dgm:t>
        <a:bodyPr/>
        <a:lstStyle/>
        <a:p>
          <a:endParaRPr lang="en-US"/>
        </a:p>
      </dgm:t>
    </dgm:pt>
    <dgm:pt modelId="{272553D3-2080-4B7F-9A24-A53A3CB0FF21}" type="sibTrans" cxnId="{2E5E3782-300A-4AB8-9882-6BE179A12ED2}">
      <dgm:prSet/>
      <dgm:spPr/>
      <dgm:t>
        <a:bodyPr/>
        <a:lstStyle/>
        <a:p>
          <a:endParaRPr lang="en-US"/>
        </a:p>
      </dgm:t>
    </dgm:pt>
    <dgm:pt modelId="{6FF660CA-FA50-4FB6-B77D-3DF513016126}" type="pres">
      <dgm:prSet presAssocID="{BE7A3452-6B8F-4D8A-9713-A128C2926487}" presName="linear" presStyleCnt="0">
        <dgm:presLayoutVars>
          <dgm:dir/>
          <dgm:animLvl val="lvl"/>
          <dgm:resizeHandles val="exact"/>
        </dgm:presLayoutVars>
      </dgm:prSet>
      <dgm:spPr/>
    </dgm:pt>
    <dgm:pt modelId="{0881077A-DDF2-4F6A-8E39-7E16546F758A}" type="pres">
      <dgm:prSet presAssocID="{CD7B8A7B-059E-4A9B-86F1-C65ED561E6D3}" presName="parentLin" presStyleCnt="0"/>
      <dgm:spPr/>
    </dgm:pt>
    <dgm:pt modelId="{E76CF036-6062-46D4-8660-CA243D33320E}" type="pres">
      <dgm:prSet presAssocID="{CD7B8A7B-059E-4A9B-86F1-C65ED561E6D3}" presName="parentLeftMargin" presStyleLbl="node1" presStyleIdx="0" presStyleCnt="4"/>
      <dgm:spPr/>
    </dgm:pt>
    <dgm:pt modelId="{D40A9F88-F279-4F9E-8218-A0731119342C}" type="pres">
      <dgm:prSet presAssocID="{CD7B8A7B-059E-4A9B-86F1-C65ED561E6D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D598BE5-7823-4B45-80EA-0055A131DA31}" type="pres">
      <dgm:prSet presAssocID="{CD7B8A7B-059E-4A9B-86F1-C65ED561E6D3}" presName="negativeSpace" presStyleCnt="0"/>
      <dgm:spPr/>
    </dgm:pt>
    <dgm:pt modelId="{B271CF85-1590-4B87-B52D-D0ABD2E989B6}" type="pres">
      <dgm:prSet presAssocID="{CD7B8A7B-059E-4A9B-86F1-C65ED561E6D3}" presName="childText" presStyleLbl="conFgAcc1" presStyleIdx="0" presStyleCnt="4">
        <dgm:presLayoutVars>
          <dgm:bulletEnabled val="1"/>
        </dgm:presLayoutVars>
      </dgm:prSet>
      <dgm:spPr/>
    </dgm:pt>
    <dgm:pt modelId="{289EC975-D234-428E-81CE-09897935A4F4}" type="pres">
      <dgm:prSet presAssocID="{54F4844F-34A3-4D29-A8FE-A72FDC3FECE7}" presName="spaceBetweenRectangles" presStyleCnt="0"/>
      <dgm:spPr/>
    </dgm:pt>
    <dgm:pt modelId="{814304D8-29AD-4BEC-96C5-CE238078990A}" type="pres">
      <dgm:prSet presAssocID="{08678380-1F0B-47E3-AF3D-D5F046DE81E9}" presName="parentLin" presStyleCnt="0"/>
      <dgm:spPr/>
    </dgm:pt>
    <dgm:pt modelId="{156FE1A8-FB17-4341-8C35-756F5E90065D}" type="pres">
      <dgm:prSet presAssocID="{08678380-1F0B-47E3-AF3D-D5F046DE81E9}" presName="parentLeftMargin" presStyleLbl="node1" presStyleIdx="0" presStyleCnt="4"/>
      <dgm:spPr/>
    </dgm:pt>
    <dgm:pt modelId="{94B128A7-FAF0-45E0-BDF1-8625FC203895}" type="pres">
      <dgm:prSet presAssocID="{08678380-1F0B-47E3-AF3D-D5F046DE81E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31D9D34-DF85-4E9F-9687-689954AEEE05}" type="pres">
      <dgm:prSet presAssocID="{08678380-1F0B-47E3-AF3D-D5F046DE81E9}" presName="negativeSpace" presStyleCnt="0"/>
      <dgm:spPr/>
    </dgm:pt>
    <dgm:pt modelId="{5475F581-DEB2-433D-81B1-EF54D5B22853}" type="pres">
      <dgm:prSet presAssocID="{08678380-1F0B-47E3-AF3D-D5F046DE81E9}" presName="childText" presStyleLbl="conFgAcc1" presStyleIdx="1" presStyleCnt="4">
        <dgm:presLayoutVars>
          <dgm:bulletEnabled val="1"/>
        </dgm:presLayoutVars>
      </dgm:prSet>
      <dgm:spPr/>
    </dgm:pt>
    <dgm:pt modelId="{F2A84547-5CA4-4491-A1D7-3DE8BE96FF10}" type="pres">
      <dgm:prSet presAssocID="{7576CC6E-90B9-4C89-8F80-FAECAFEFBD2E}" presName="spaceBetweenRectangles" presStyleCnt="0"/>
      <dgm:spPr/>
    </dgm:pt>
    <dgm:pt modelId="{9D907864-DEB4-48DC-8A98-19189FFA6DC3}" type="pres">
      <dgm:prSet presAssocID="{2A953A0D-BEAD-4887-8C41-7274D8F74A16}" presName="parentLin" presStyleCnt="0"/>
      <dgm:spPr/>
    </dgm:pt>
    <dgm:pt modelId="{F8D86B14-B1F9-457B-8181-C30950FA5B83}" type="pres">
      <dgm:prSet presAssocID="{2A953A0D-BEAD-4887-8C41-7274D8F74A16}" presName="parentLeftMargin" presStyleLbl="node1" presStyleIdx="1" presStyleCnt="4"/>
      <dgm:spPr/>
    </dgm:pt>
    <dgm:pt modelId="{BD3A84D4-7D47-4375-B5DA-89F02C918171}" type="pres">
      <dgm:prSet presAssocID="{2A953A0D-BEAD-4887-8C41-7274D8F74A1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B583134-CB53-4CC7-A6BA-EE7E20227CA0}" type="pres">
      <dgm:prSet presAssocID="{2A953A0D-BEAD-4887-8C41-7274D8F74A16}" presName="negativeSpace" presStyleCnt="0"/>
      <dgm:spPr/>
    </dgm:pt>
    <dgm:pt modelId="{3257E84C-B5BB-4DD1-A8F5-1518148382A0}" type="pres">
      <dgm:prSet presAssocID="{2A953A0D-BEAD-4887-8C41-7274D8F74A16}" presName="childText" presStyleLbl="conFgAcc1" presStyleIdx="2" presStyleCnt="4">
        <dgm:presLayoutVars>
          <dgm:bulletEnabled val="1"/>
        </dgm:presLayoutVars>
      </dgm:prSet>
      <dgm:spPr/>
    </dgm:pt>
    <dgm:pt modelId="{DBB16F4D-1ECC-406B-9716-3F65255B9957}" type="pres">
      <dgm:prSet presAssocID="{2AE764C0-196D-49F9-BBD9-765B7C8C2F9C}" presName="spaceBetweenRectangles" presStyleCnt="0"/>
      <dgm:spPr/>
    </dgm:pt>
    <dgm:pt modelId="{37DF58B7-C0C1-464A-B580-B3A5E11E701F}" type="pres">
      <dgm:prSet presAssocID="{EC704262-0483-461E-A36C-A01B373C7382}" presName="parentLin" presStyleCnt="0"/>
      <dgm:spPr/>
    </dgm:pt>
    <dgm:pt modelId="{E62EC2B1-08C2-4CA2-BA52-4749784E75CE}" type="pres">
      <dgm:prSet presAssocID="{EC704262-0483-461E-A36C-A01B373C7382}" presName="parentLeftMargin" presStyleLbl="node1" presStyleIdx="2" presStyleCnt="4"/>
      <dgm:spPr/>
    </dgm:pt>
    <dgm:pt modelId="{2C086C82-D63E-4F5C-BCAE-FA15BA67AF25}" type="pres">
      <dgm:prSet presAssocID="{EC704262-0483-461E-A36C-A01B373C738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09744993-94FC-4F62-BA77-5413E9462645}" type="pres">
      <dgm:prSet presAssocID="{EC704262-0483-461E-A36C-A01B373C7382}" presName="negativeSpace" presStyleCnt="0"/>
      <dgm:spPr/>
    </dgm:pt>
    <dgm:pt modelId="{8B94C06B-68BF-4499-A1A2-33293E27E01D}" type="pres">
      <dgm:prSet presAssocID="{EC704262-0483-461E-A36C-A01B373C738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EBE8B01-E298-4CA5-8A57-04BC72797D05}" type="presOf" srcId="{BE7A3452-6B8F-4D8A-9713-A128C2926487}" destId="{6FF660CA-FA50-4FB6-B77D-3DF513016126}" srcOrd="0" destOrd="0" presId="urn:microsoft.com/office/officeart/2005/8/layout/list1"/>
    <dgm:cxn modelId="{F1719109-FE04-47AD-8CCE-BD9E02A48A59}" type="presOf" srcId="{CD7B8A7B-059E-4A9B-86F1-C65ED561E6D3}" destId="{D40A9F88-F279-4F9E-8218-A0731119342C}" srcOrd="1" destOrd="0" presId="urn:microsoft.com/office/officeart/2005/8/layout/list1"/>
    <dgm:cxn modelId="{74DD5A20-375C-4735-9533-43D978AD164C}" type="presOf" srcId="{EC704262-0483-461E-A36C-A01B373C7382}" destId="{E62EC2B1-08C2-4CA2-BA52-4749784E75CE}" srcOrd="0" destOrd="0" presId="urn:microsoft.com/office/officeart/2005/8/layout/list1"/>
    <dgm:cxn modelId="{B6CB883B-722A-467A-ACB3-05BA12B386C3}" type="presOf" srcId="{2A953A0D-BEAD-4887-8C41-7274D8F74A16}" destId="{BD3A84D4-7D47-4375-B5DA-89F02C918171}" srcOrd="1" destOrd="0" presId="urn:microsoft.com/office/officeart/2005/8/layout/list1"/>
    <dgm:cxn modelId="{B0980B46-EF4B-4572-8EC7-24A049D34DAC}" type="presOf" srcId="{EC704262-0483-461E-A36C-A01B373C7382}" destId="{2C086C82-D63E-4F5C-BCAE-FA15BA67AF25}" srcOrd="1" destOrd="0" presId="urn:microsoft.com/office/officeart/2005/8/layout/list1"/>
    <dgm:cxn modelId="{0C5ED477-2581-49FF-AB2D-B3341EA4904A}" srcId="{BE7A3452-6B8F-4D8A-9713-A128C2926487}" destId="{08678380-1F0B-47E3-AF3D-D5F046DE81E9}" srcOrd="1" destOrd="0" parTransId="{B955B36B-0416-4648-A082-B70EB3022480}" sibTransId="{7576CC6E-90B9-4C89-8F80-FAECAFEFBD2E}"/>
    <dgm:cxn modelId="{2E5E3782-300A-4AB8-9882-6BE179A12ED2}" srcId="{BE7A3452-6B8F-4D8A-9713-A128C2926487}" destId="{EC704262-0483-461E-A36C-A01B373C7382}" srcOrd="3" destOrd="0" parTransId="{EC834AF2-7942-498C-9326-17664FB5C131}" sibTransId="{272553D3-2080-4B7F-9A24-A53A3CB0FF21}"/>
    <dgm:cxn modelId="{7024F196-1C60-40D4-AE53-B80681F5C656}" type="presOf" srcId="{2A953A0D-BEAD-4887-8C41-7274D8F74A16}" destId="{F8D86B14-B1F9-457B-8181-C30950FA5B83}" srcOrd="0" destOrd="0" presId="urn:microsoft.com/office/officeart/2005/8/layout/list1"/>
    <dgm:cxn modelId="{ED3D94D3-59C2-4ADA-9E04-51B21E605291}" srcId="{BE7A3452-6B8F-4D8A-9713-A128C2926487}" destId="{CD7B8A7B-059E-4A9B-86F1-C65ED561E6D3}" srcOrd="0" destOrd="0" parTransId="{05C9B725-0233-4D2A-823E-66A548AD3881}" sibTransId="{54F4844F-34A3-4D29-A8FE-A72FDC3FECE7}"/>
    <dgm:cxn modelId="{244A91DA-5260-4438-9FD1-6775DCA3CADA}" type="presOf" srcId="{08678380-1F0B-47E3-AF3D-D5F046DE81E9}" destId="{156FE1A8-FB17-4341-8C35-756F5E90065D}" srcOrd="0" destOrd="0" presId="urn:microsoft.com/office/officeart/2005/8/layout/list1"/>
    <dgm:cxn modelId="{490715F0-E5AE-4D55-AE90-A07F43BAC1F9}" srcId="{BE7A3452-6B8F-4D8A-9713-A128C2926487}" destId="{2A953A0D-BEAD-4887-8C41-7274D8F74A16}" srcOrd="2" destOrd="0" parTransId="{A41029C8-9D25-426B-96A8-7AF79E061598}" sibTransId="{2AE764C0-196D-49F9-BBD9-765B7C8C2F9C}"/>
    <dgm:cxn modelId="{3B45B1F4-297B-4D1C-A946-482E84BD3648}" type="presOf" srcId="{CD7B8A7B-059E-4A9B-86F1-C65ED561E6D3}" destId="{E76CF036-6062-46D4-8660-CA243D33320E}" srcOrd="0" destOrd="0" presId="urn:microsoft.com/office/officeart/2005/8/layout/list1"/>
    <dgm:cxn modelId="{4E57ACFF-AB9B-44EB-BACA-9C90A93C0BCB}" type="presOf" srcId="{08678380-1F0B-47E3-AF3D-D5F046DE81E9}" destId="{94B128A7-FAF0-45E0-BDF1-8625FC203895}" srcOrd="1" destOrd="0" presId="urn:microsoft.com/office/officeart/2005/8/layout/list1"/>
    <dgm:cxn modelId="{5178E7CB-CF87-42AA-8677-7D6AE2DE401A}" type="presParOf" srcId="{6FF660CA-FA50-4FB6-B77D-3DF513016126}" destId="{0881077A-DDF2-4F6A-8E39-7E16546F758A}" srcOrd="0" destOrd="0" presId="urn:microsoft.com/office/officeart/2005/8/layout/list1"/>
    <dgm:cxn modelId="{A66C76E9-2364-4CAD-9AF2-607A7C1B4D44}" type="presParOf" srcId="{0881077A-DDF2-4F6A-8E39-7E16546F758A}" destId="{E76CF036-6062-46D4-8660-CA243D33320E}" srcOrd="0" destOrd="0" presId="urn:microsoft.com/office/officeart/2005/8/layout/list1"/>
    <dgm:cxn modelId="{6D546CEE-D457-4DEF-A06F-C4BAB56260AA}" type="presParOf" srcId="{0881077A-DDF2-4F6A-8E39-7E16546F758A}" destId="{D40A9F88-F279-4F9E-8218-A0731119342C}" srcOrd="1" destOrd="0" presId="urn:microsoft.com/office/officeart/2005/8/layout/list1"/>
    <dgm:cxn modelId="{A2A63191-9300-46A6-A9DB-0CFAECA99C98}" type="presParOf" srcId="{6FF660CA-FA50-4FB6-B77D-3DF513016126}" destId="{3D598BE5-7823-4B45-80EA-0055A131DA31}" srcOrd="1" destOrd="0" presId="urn:microsoft.com/office/officeart/2005/8/layout/list1"/>
    <dgm:cxn modelId="{9DDDCAED-CC53-4419-9F41-D6B98730954F}" type="presParOf" srcId="{6FF660CA-FA50-4FB6-B77D-3DF513016126}" destId="{B271CF85-1590-4B87-B52D-D0ABD2E989B6}" srcOrd="2" destOrd="0" presId="urn:microsoft.com/office/officeart/2005/8/layout/list1"/>
    <dgm:cxn modelId="{2C94B77B-4D5A-46FF-820A-155DF58FF870}" type="presParOf" srcId="{6FF660CA-FA50-4FB6-B77D-3DF513016126}" destId="{289EC975-D234-428E-81CE-09897935A4F4}" srcOrd="3" destOrd="0" presId="urn:microsoft.com/office/officeart/2005/8/layout/list1"/>
    <dgm:cxn modelId="{B4B7DA94-547A-4B53-834E-AEC935CBBE89}" type="presParOf" srcId="{6FF660CA-FA50-4FB6-B77D-3DF513016126}" destId="{814304D8-29AD-4BEC-96C5-CE238078990A}" srcOrd="4" destOrd="0" presId="urn:microsoft.com/office/officeart/2005/8/layout/list1"/>
    <dgm:cxn modelId="{CC9AD697-5D53-4E3A-9CFE-EEE8E8D6AD87}" type="presParOf" srcId="{814304D8-29AD-4BEC-96C5-CE238078990A}" destId="{156FE1A8-FB17-4341-8C35-756F5E90065D}" srcOrd="0" destOrd="0" presId="urn:microsoft.com/office/officeart/2005/8/layout/list1"/>
    <dgm:cxn modelId="{F8D67671-4ED0-4BEE-990C-6152EE550A45}" type="presParOf" srcId="{814304D8-29AD-4BEC-96C5-CE238078990A}" destId="{94B128A7-FAF0-45E0-BDF1-8625FC203895}" srcOrd="1" destOrd="0" presId="urn:microsoft.com/office/officeart/2005/8/layout/list1"/>
    <dgm:cxn modelId="{DDD0C6AC-32D4-4E70-8EFD-C8E29F40721F}" type="presParOf" srcId="{6FF660CA-FA50-4FB6-B77D-3DF513016126}" destId="{E31D9D34-DF85-4E9F-9687-689954AEEE05}" srcOrd="5" destOrd="0" presId="urn:microsoft.com/office/officeart/2005/8/layout/list1"/>
    <dgm:cxn modelId="{28929958-1B95-41F2-98E5-0CDF692A631D}" type="presParOf" srcId="{6FF660CA-FA50-4FB6-B77D-3DF513016126}" destId="{5475F581-DEB2-433D-81B1-EF54D5B22853}" srcOrd="6" destOrd="0" presId="urn:microsoft.com/office/officeart/2005/8/layout/list1"/>
    <dgm:cxn modelId="{9E9CD158-686E-4A61-97AD-320B08000EF3}" type="presParOf" srcId="{6FF660CA-FA50-4FB6-B77D-3DF513016126}" destId="{F2A84547-5CA4-4491-A1D7-3DE8BE96FF10}" srcOrd="7" destOrd="0" presId="urn:microsoft.com/office/officeart/2005/8/layout/list1"/>
    <dgm:cxn modelId="{04504938-5A57-4D97-AD11-AFA47E393CA1}" type="presParOf" srcId="{6FF660CA-FA50-4FB6-B77D-3DF513016126}" destId="{9D907864-DEB4-48DC-8A98-19189FFA6DC3}" srcOrd="8" destOrd="0" presId="urn:microsoft.com/office/officeart/2005/8/layout/list1"/>
    <dgm:cxn modelId="{769B29FD-F535-462C-BF05-9B9088F21AEA}" type="presParOf" srcId="{9D907864-DEB4-48DC-8A98-19189FFA6DC3}" destId="{F8D86B14-B1F9-457B-8181-C30950FA5B83}" srcOrd="0" destOrd="0" presId="urn:microsoft.com/office/officeart/2005/8/layout/list1"/>
    <dgm:cxn modelId="{63E9AA7B-BB63-42C2-B13D-F3B7E946A08B}" type="presParOf" srcId="{9D907864-DEB4-48DC-8A98-19189FFA6DC3}" destId="{BD3A84D4-7D47-4375-B5DA-89F02C918171}" srcOrd="1" destOrd="0" presId="urn:microsoft.com/office/officeart/2005/8/layout/list1"/>
    <dgm:cxn modelId="{F0709452-4E29-49C6-86B7-5D1A4AFB4736}" type="presParOf" srcId="{6FF660CA-FA50-4FB6-B77D-3DF513016126}" destId="{5B583134-CB53-4CC7-A6BA-EE7E20227CA0}" srcOrd="9" destOrd="0" presId="urn:microsoft.com/office/officeart/2005/8/layout/list1"/>
    <dgm:cxn modelId="{EBB597F7-C640-4DD8-96A3-954DEA06DF14}" type="presParOf" srcId="{6FF660CA-FA50-4FB6-B77D-3DF513016126}" destId="{3257E84C-B5BB-4DD1-A8F5-1518148382A0}" srcOrd="10" destOrd="0" presId="urn:microsoft.com/office/officeart/2005/8/layout/list1"/>
    <dgm:cxn modelId="{6E7D072F-7867-4DBD-AEFA-ECC1B1711AF4}" type="presParOf" srcId="{6FF660CA-FA50-4FB6-B77D-3DF513016126}" destId="{DBB16F4D-1ECC-406B-9716-3F65255B9957}" srcOrd="11" destOrd="0" presId="urn:microsoft.com/office/officeart/2005/8/layout/list1"/>
    <dgm:cxn modelId="{B9782078-6172-480B-84C0-2E6315CC8409}" type="presParOf" srcId="{6FF660CA-FA50-4FB6-B77D-3DF513016126}" destId="{37DF58B7-C0C1-464A-B580-B3A5E11E701F}" srcOrd="12" destOrd="0" presId="urn:microsoft.com/office/officeart/2005/8/layout/list1"/>
    <dgm:cxn modelId="{2FBF7408-EAB2-40B8-B210-0F3F22766733}" type="presParOf" srcId="{37DF58B7-C0C1-464A-B580-B3A5E11E701F}" destId="{E62EC2B1-08C2-4CA2-BA52-4749784E75CE}" srcOrd="0" destOrd="0" presId="urn:microsoft.com/office/officeart/2005/8/layout/list1"/>
    <dgm:cxn modelId="{7F638B8E-0163-480A-81FC-A05FC307C104}" type="presParOf" srcId="{37DF58B7-C0C1-464A-B580-B3A5E11E701F}" destId="{2C086C82-D63E-4F5C-BCAE-FA15BA67AF25}" srcOrd="1" destOrd="0" presId="urn:microsoft.com/office/officeart/2005/8/layout/list1"/>
    <dgm:cxn modelId="{99754A7A-F98A-4062-AEBF-8765C2BBB5A6}" type="presParOf" srcId="{6FF660CA-FA50-4FB6-B77D-3DF513016126}" destId="{09744993-94FC-4F62-BA77-5413E9462645}" srcOrd="13" destOrd="0" presId="urn:microsoft.com/office/officeart/2005/8/layout/list1"/>
    <dgm:cxn modelId="{2265AE51-7433-4965-9E9C-9D57C47CE42B}" type="presParOf" srcId="{6FF660CA-FA50-4FB6-B77D-3DF513016126}" destId="{8B94C06B-68BF-4499-A1A2-33293E27E01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71CF85-1590-4B87-B52D-D0ABD2E989B6}">
      <dsp:nvSpPr>
        <dsp:cNvPr id="0" name=""/>
        <dsp:cNvSpPr/>
      </dsp:nvSpPr>
      <dsp:spPr>
        <a:xfrm>
          <a:off x="0" y="417420"/>
          <a:ext cx="1129284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40A9F88-F279-4F9E-8218-A0731119342C}">
      <dsp:nvSpPr>
        <dsp:cNvPr id="0" name=""/>
        <dsp:cNvSpPr/>
      </dsp:nvSpPr>
      <dsp:spPr>
        <a:xfrm>
          <a:off x="564642" y="77939"/>
          <a:ext cx="7904988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8790" tIns="0" rIns="29879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Section 1 – The Power of Networks</a:t>
          </a:r>
          <a:endParaRPr lang="en-US" sz="2300" kern="1200" dirty="0"/>
        </a:p>
      </dsp:txBody>
      <dsp:txXfrm>
        <a:off x="597786" y="111083"/>
        <a:ext cx="7838700" cy="612672"/>
      </dsp:txXfrm>
    </dsp:sp>
    <dsp:sp modelId="{5475F581-DEB2-433D-81B1-EF54D5B22853}">
      <dsp:nvSpPr>
        <dsp:cNvPr id="0" name=""/>
        <dsp:cNvSpPr/>
      </dsp:nvSpPr>
      <dsp:spPr>
        <a:xfrm>
          <a:off x="0" y="1460700"/>
          <a:ext cx="1129284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4B128A7-FAF0-45E0-BDF1-8625FC203895}">
      <dsp:nvSpPr>
        <dsp:cNvPr id="0" name=""/>
        <dsp:cNvSpPr/>
      </dsp:nvSpPr>
      <dsp:spPr>
        <a:xfrm>
          <a:off x="564642" y="1121219"/>
          <a:ext cx="7904988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8790" tIns="0" rIns="29879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Section 2 – Show Me the Money</a:t>
          </a:r>
          <a:endParaRPr lang="en-US" sz="2300" kern="1200" dirty="0"/>
        </a:p>
      </dsp:txBody>
      <dsp:txXfrm>
        <a:off x="597786" y="1154363"/>
        <a:ext cx="7838700" cy="612672"/>
      </dsp:txXfrm>
    </dsp:sp>
    <dsp:sp modelId="{3257E84C-B5BB-4DD1-A8F5-1518148382A0}">
      <dsp:nvSpPr>
        <dsp:cNvPr id="0" name=""/>
        <dsp:cNvSpPr/>
      </dsp:nvSpPr>
      <dsp:spPr>
        <a:xfrm>
          <a:off x="0" y="2503980"/>
          <a:ext cx="1129284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D3A84D4-7D47-4375-B5DA-89F02C918171}">
      <dsp:nvSpPr>
        <dsp:cNvPr id="0" name=""/>
        <dsp:cNvSpPr/>
      </dsp:nvSpPr>
      <dsp:spPr>
        <a:xfrm>
          <a:off x="564642" y="2164500"/>
          <a:ext cx="7904988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8790" tIns="0" rIns="29879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Section 3 – What’s the Story</a:t>
          </a:r>
          <a:endParaRPr lang="en-US" sz="2300" kern="1200" dirty="0"/>
        </a:p>
      </dsp:txBody>
      <dsp:txXfrm>
        <a:off x="597786" y="2197644"/>
        <a:ext cx="7838700" cy="612672"/>
      </dsp:txXfrm>
    </dsp:sp>
    <dsp:sp modelId="{8B94C06B-68BF-4499-A1A2-33293E27E01D}">
      <dsp:nvSpPr>
        <dsp:cNvPr id="0" name=""/>
        <dsp:cNvSpPr/>
      </dsp:nvSpPr>
      <dsp:spPr>
        <a:xfrm>
          <a:off x="0" y="3547260"/>
          <a:ext cx="1129284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C086C82-D63E-4F5C-BCAE-FA15BA67AF25}">
      <dsp:nvSpPr>
        <dsp:cNvPr id="0" name=""/>
        <dsp:cNvSpPr/>
      </dsp:nvSpPr>
      <dsp:spPr>
        <a:xfrm>
          <a:off x="564642" y="3207780"/>
          <a:ext cx="7904988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8790" tIns="0" rIns="29879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Section 4 – Brining Your Idea to Life</a:t>
          </a:r>
          <a:endParaRPr lang="en-US" sz="2300" kern="1200" dirty="0"/>
        </a:p>
      </dsp:txBody>
      <dsp:txXfrm>
        <a:off x="597786" y="3240924"/>
        <a:ext cx="7838700" cy="612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26D37A0-F398-4276-AAF6-E62AA90BC97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96B402-FD6E-4995-8160-C6DD76DAAC5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A37F7A-782D-430C-B7DE-046B665BEF14}" type="datetimeFigureOut">
              <a:rPr lang="en-US" smtClean="0"/>
              <a:t>11/14/2021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BA7967-B488-405D-84A2-64F6D9128F3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65115A-3EB4-4B47-8F4B-4F42519BF90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0885D5-D443-4228-8B2C-B9DF9A30D5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8913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1CCEED-E5F4-4698-B012-83262916D7BD}" type="datetimeFigureOut">
              <a:rPr lang="en-US" noProof="0" smtClean="0"/>
              <a:t>11/14/2021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D2F9AB-3C90-481E-8C34-4F549BF455D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91717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D2F9AB-3C90-481E-8C34-4F549BF455D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6912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“Any group or individual who can affect or is affected by the achievement of the organisation’s objectives”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en-GB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(Freeman, 1984)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</a:t>
            </a:r>
          </a:p>
          <a:p>
            <a:endParaRPr lang="en-GB" b="0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Manage Relationships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D2F9AB-3C90-481E-8C34-4F549BF455D7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37721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Funding your idea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D2F9AB-3C90-481E-8C34-4F549BF455D7}" type="slidenum">
              <a:rPr lang="en-US" noProof="0" smtClean="0"/>
              <a:t>11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31436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Utilise competent presentation skills to communicate or pitch your concepts, ideas or products.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D2F9AB-3C90-481E-8C34-4F549BF455D7}" type="slidenum">
              <a:rPr lang="en-US" noProof="0" smtClean="0"/>
              <a:t>19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84221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73816531-CCD3-4909-A41B-EAB1049BDA8C}" type="datetime1">
              <a:rPr lang="en-US" smtClean="0"/>
              <a:t>11/14/2021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3FB45199-F13E-4CB5-AF62-71432CD48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3800925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CE9E340-46EE-4A5F-9C9B-315AD29A92C5}" type="datetimeFigureOut">
              <a:rPr lang="en-US" noProof="0" smtClean="0"/>
              <a:t>11/14/2021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59F479D-7533-4EEF-A06F-7CD2FE3DB90D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07033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0CE4CA-34EA-472D-A23C-1DE165FCAA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11/14/2021</a:t>
            </a:fld>
            <a:endParaRPr lang="en-US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AC1173-613F-48B1-B860-00397875F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94036C93-814B-4155-A748-7731CA60A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A4EE69F-D906-40FA-8109-46DF1B1A16FA}"/>
              </a:ext>
            </a:extLst>
          </p:cNvPr>
          <p:cNvSpPr>
            <a:spLocks noChangeAspect="1"/>
          </p:cNvSpPr>
          <p:nvPr userDrawn="1"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C41C5E-3615-4EA8-B8E6-E2B196256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9555D9C2-1EA2-4557-9496-E7AEA7A128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A464C6A4-3497-4DA5-945D-7A771E383A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91C3F39A-C070-4EEB-9285-4EFBEE5FB5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07E4AC67-32FA-4B42-9340-5E57C82F74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93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F22525-79A2-451F-9944-47D4183A45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11/14/2021</a:t>
            </a:fld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9B8C25-AF44-4D9D-A667-69D9A92B1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F54790-C8AC-4CF8-8E89-80C5C90F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20220C-6241-4A3B-9017-445FC82876DD}"/>
              </a:ext>
            </a:extLst>
          </p:cNvPr>
          <p:cNvSpPr>
            <a:spLocks noChangeAspect="1"/>
          </p:cNvSpPr>
          <p:nvPr userDrawn="1"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2206A44-565D-4C18-8891-86387B901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00412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A4B42F-2C80-4037-BF8E-C209D59D93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35376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11/14/2021</a:t>
            </a:fld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E56474-3A38-4097-8649-FAF662D8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35376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FF907DD0-6A5F-4994-AB77-82E297226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35376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2902114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1BF3AA-AA64-40B2-94AA-20312968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11/14/2021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444EA1-5452-4A23-B72D-9B65C311F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3A5BB48A-749C-4DBB-8723-91ACE9CEA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4F70AE1-0373-4B8E-9C6F-A87681145315}"/>
              </a:ext>
            </a:extLst>
          </p:cNvPr>
          <p:cNvSpPr>
            <a:spLocks noChangeAspect="1"/>
          </p:cNvSpPr>
          <p:nvPr userDrawn="1"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4CFD6FA-0DEF-4E30-82DA-0BAB26B41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01EE411-05BB-43B4-BF85-4222430030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7C2A48C1-57D3-4A3D-B843-6ACC41EEE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2279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11/14/2021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D740D193-BF72-46A1-AFE9-DA960BABE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47352EA-4890-4FE1-97BD-8CCB09F58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EEBAE269-6AC1-4BFB-8694-696AFD04DC8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F67E35A4-831E-477F-9962-C62C2A6492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8106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42275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8047164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529" y="457200"/>
            <a:ext cx="3790884" cy="1600200"/>
          </a:xfrm>
        </p:spPr>
        <p:txBody>
          <a:bodyPr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C935A1-3DFF-457D-8C70-E337C3D84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8529" y="2057400"/>
            <a:ext cx="3790884" cy="3811588"/>
          </a:xfrm>
        </p:spPr>
        <p:txBody>
          <a:bodyPr/>
          <a:lstStyle>
            <a:lvl1pPr marL="216000" indent="-216000">
              <a:lnSpc>
                <a:spcPct val="90000"/>
              </a:lnSpc>
              <a:buFont typeface="Wingdings" panose="05000000000000000000" pitchFamily="2" charset="2"/>
              <a:buChar char="§"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11/14/2021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A620A17C-5577-4021-9044-146DC609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2686224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 with Caption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1959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8047164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4457" y="457200"/>
            <a:ext cx="3790884" cy="1600200"/>
          </a:xfrm>
        </p:spPr>
        <p:txBody>
          <a:bodyPr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11/14/2021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8C645043-BE6A-4D32-ACA9-AB593DA6BC9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44457" y="2057400"/>
            <a:ext cx="3791456" cy="386238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3D444C08-6A3A-4BFB-9494-43F3DE33E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1445521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 with Cap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1959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4244562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5530" y="457200"/>
            <a:ext cx="3577394" cy="1600200"/>
          </a:xfrm>
        </p:spPr>
        <p:txBody>
          <a:bodyPr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11/14/2021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8C645043-BE6A-4D32-ACA9-AB593DA6BC9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55530" y="2057400"/>
            <a:ext cx="3577934" cy="3862388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lang="ru-RU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06000" indent="-306000">
              <a:defRPr/>
            </a:lvl2pPr>
            <a:lvl3pPr marL="306000" indent="-306000">
              <a:defRPr/>
            </a:lvl3pPr>
            <a:lvl4pPr marL="306000" indent="-306000">
              <a:defRPr/>
            </a:lvl4pPr>
            <a:lvl5pPr marL="306000" indent="-306000">
              <a:defRPr/>
            </a:lvl5pPr>
          </a:lstStyle>
          <a:p>
            <a:pPr marL="216000" lvl="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" panose="05000000000000000000" pitchFamily="2" charset="2"/>
              <a:buChar char="§"/>
            </a:pPr>
            <a:r>
              <a:rPr lang="en-US" noProof="0"/>
              <a:t>Click to edit Master text styles</a:t>
            </a:r>
          </a:p>
          <a:p>
            <a:pPr marL="216000" lvl="1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" panose="05000000000000000000" pitchFamily="2" charset="2"/>
              <a:buChar char="§"/>
            </a:pPr>
            <a:r>
              <a:rPr lang="en-US" noProof="0"/>
              <a:t>Second level</a:t>
            </a:r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FE695AAC-8311-4518-A219-DE58BF92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917956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9868" y="5356067"/>
            <a:ext cx="3625595" cy="1000782"/>
          </a:xfrm>
          <a:solidFill>
            <a:srgbClr val="465359"/>
          </a:solidFill>
        </p:spPr>
        <p:txBody>
          <a:bodyPr lIns="91440" tIns="0" rIns="91440" bIns="0">
            <a:normAutofit/>
          </a:bodyPr>
          <a:lstStyle>
            <a:lvl1pPr marL="0" indent="0" algn="ctr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9869" y="453642"/>
            <a:ext cx="3625595" cy="4826023"/>
          </a:xfrm>
          <a:solidFill>
            <a:schemeClr val="accent1"/>
          </a:solidFill>
        </p:spPr>
        <p:txBody>
          <a:bodyPr tIns="0" bIns="0" anchor="ctr" anchorCtr="0">
            <a:noAutofit/>
          </a:bodyPr>
          <a:lstStyle>
            <a:lvl1pPr algn="ctr"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9766" y="453642"/>
            <a:ext cx="7602421" cy="5903207"/>
          </a:xfrm>
          <a:solidFill>
            <a:schemeClr val="bg1">
              <a:lumMod val="85000"/>
            </a:schemeClr>
          </a:solidFill>
        </p:spPr>
        <p:txBody>
          <a:bodyPr lIns="457200" tIns="457200"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>
            <a:lvl1pPr>
              <a:defRPr/>
            </a:lvl1pPr>
          </a:lstStyle>
          <a:p>
            <a:fld id="{670A55AC-ADB5-440D-AFFF-99C1406F297F}" type="datetime1">
              <a:rPr lang="en-US" smtClean="0"/>
              <a:t>11/14/2021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dirty="0"/>
              <a:t>Teach a Course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90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81F13A5-61B9-419A-9B13-8BD37BE2841E}"/>
              </a:ext>
            </a:extLst>
          </p:cNvPr>
          <p:cNvSpPr/>
          <p:nvPr userDrawn="1"/>
        </p:nvSpPr>
        <p:spPr>
          <a:xfrm>
            <a:off x="446532" y="4199467"/>
            <a:ext cx="11296732" cy="2191098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2206A44-565D-4C18-8891-86387B901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9226" y="4262316"/>
            <a:ext cx="9391524" cy="988332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5B084B74-38B3-42C8-B8E4-A0D13B059E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1325" y="606425"/>
            <a:ext cx="11304588" cy="353695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F22525-79A2-451F-9944-47D4183A45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1CD4B7E-D172-41E4-BE36-64B5A7E393CD}" type="datetimeFigureOut">
              <a:rPr lang="en-US" noProof="0" smtClean="0"/>
              <a:t>11/14/2021</a:t>
            </a:fld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9B8C25-AF44-4D9D-A667-69D9A92B1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F54790-C8AC-4CF8-8E89-80C5C90F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5EB5327-3B98-4D40-987B-863866194F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58863" y="5303610"/>
            <a:ext cx="9391888" cy="614363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1pPr>
            <a:lvl2pPr marL="3240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0529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A7F1CA9-BED2-4756-8AEF-E0F68B0488B6}" type="datetime1">
              <a:rPr lang="en-US" smtClean="0"/>
              <a:pPr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940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Teach a Course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95363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5422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6120"/>
            <a:ext cx="3703320" cy="9360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6120"/>
            <a:ext cx="3703320" cy="93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93872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4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40" r:id="rId8"/>
    <p:sldLayoutId id="2147483741" r:id="rId9"/>
    <p:sldLayoutId id="2147483742" r:id="rId10"/>
    <p:sldLayoutId id="2147483739" r:id="rId11"/>
    <p:sldLayoutId id="2147483744" r:id="rId12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5.xml"/><Relationship Id="rId1" Type="http://schemas.openxmlformats.org/officeDocument/2006/relationships/video" Target="https://www.youtube.com/embed/reCX9LDQVKw?start=1&amp;feature=oembed" TargetMode="Externa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A242D-B507-4381-A8CB-EFA346570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9226" y="4262316"/>
            <a:ext cx="9391524" cy="988332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dirty="0"/>
              <a:t>Changemakers: creativity &amp; Value </a:t>
            </a:r>
          </a:p>
        </p:txBody>
      </p:sp>
      <p:pic>
        <p:nvPicPr>
          <p:cNvPr id="4" name="Picture 3" descr="people gathered around blueprints">
            <a:extLst>
              <a:ext uri="{FF2B5EF4-FFF2-40B4-BE49-F238E27FC236}">
                <a16:creationId xmlns:a16="http://schemas.microsoft.com/office/drawing/2014/main" id="{424717DA-0300-4297-B453-65314C5BEA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851" r="-2" b="51907"/>
          <a:stretch/>
        </p:blipFill>
        <p:spPr>
          <a:xfrm>
            <a:off x="441325" y="606425"/>
            <a:ext cx="11304588" cy="3536950"/>
          </a:xfrm>
          <a:prstGeom prst="rect">
            <a:avLst/>
          </a:prstGeom>
          <a:noFill/>
        </p:spPr>
      </p:pic>
      <p:sp>
        <p:nvSpPr>
          <p:cNvPr id="27" name="Slide Number Placeholder 3">
            <a:extLst>
              <a:ext uri="{FF2B5EF4-FFF2-40B4-BE49-F238E27FC236}">
                <a16:creationId xmlns:a16="http://schemas.microsoft.com/office/drawing/2014/main" id="{47318A30-EDD7-4AE1-993B-75C34AC5C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1</a:t>
            </a:fld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F4068D-37AE-4B7D-BC75-216B123A6C4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58863" y="5303610"/>
            <a:ext cx="9391888" cy="614363"/>
          </a:xfrm>
        </p:spPr>
        <p:txBody>
          <a:bodyPr anchor="ctr">
            <a:normAutofit/>
          </a:bodyPr>
          <a:lstStyle/>
          <a:p>
            <a:r>
              <a:rPr lang="en-US" b="1" dirty="0"/>
              <a:t>Unit 3 Overview</a:t>
            </a:r>
          </a:p>
        </p:txBody>
      </p:sp>
    </p:spTree>
    <p:extLst>
      <p:ext uri="{BB962C8B-B14F-4D97-AF65-F5344CB8AC3E}">
        <p14:creationId xmlns:p14="http://schemas.microsoft.com/office/powerpoint/2010/main" val="4209711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B52E81-416E-469E-AF08-D4A372E99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F603CDE5-C1D8-4EDD-870F-A498BAFA520F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CE7242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CE7242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3FEAFE0-1ED5-4F8C-9411-53D3AFF58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408216"/>
            <a:ext cx="8446076" cy="689514"/>
          </a:xfrm>
        </p:spPr>
        <p:txBody>
          <a:bodyPr anchor="ctr">
            <a:normAutofit/>
          </a:bodyPr>
          <a:lstStyle/>
          <a:p>
            <a:r>
              <a:rPr lang="en-GB" sz="2500" b="1" dirty="0">
                <a:solidFill>
                  <a:schemeClr val="tx1"/>
                </a:solidFill>
              </a:rPr>
              <a:t>Unit 3 – Marking it happen</a:t>
            </a: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A0473E19-CC07-4F31-9615-04BA3AC47A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2787571"/>
              </p:ext>
            </p:extLst>
          </p:nvPr>
        </p:nvGraphicFramePr>
        <p:xfrm>
          <a:off x="447816" y="601200"/>
          <a:ext cx="11292840" cy="420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7678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45602B-91B6-448B-BAF3-F66FA26E0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159F479D-7533-4EEF-A06F-7CD2FE3DB90D}" type="slidenum">
              <a:rPr kumimoji="0" lang="en-US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b="0" i="0" u="none" strike="noStrike" kern="120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73" name="Title 2">
            <a:extLst>
              <a:ext uri="{FF2B5EF4-FFF2-40B4-BE49-F238E27FC236}">
                <a16:creationId xmlns:a16="http://schemas.microsoft.com/office/drawing/2014/main" id="{A0239975-45A9-4658-9965-92250165A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ctr">
            <a:normAutofit/>
          </a:bodyPr>
          <a:lstStyle/>
          <a:p>
            <a:r>
              <a:rPr lang="en-US" b="1" dirty="0"/>
              <a:t>The power of Networks </a:t>
            </a:r>
          </a:p>
        </p:txBody>
      </p:sp>
      <p:sp>
        <p:nvSpPr>
          <p:cNvPr id="82" name="Content Placeholder 5">
            <a:extLst>
              <a:ext uri="{FF2B5EF4-FFF2-40B4-BE49-F238E27FC236}">
                <a16:creationId xmlns:a16="http://schemas.microsoft.com/office/drawing/2014/main" id="{C847D705-2228-46A3-B07E-FCCC57E5E0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1192" y="2098738"/>
            <a:ext cx="5393100" cy="988333"/>
          </a:xfrm>
        </p:spPr>
        <p:txBody>
          <a:bodyPr>
            <a:normAutofit/>
          </a:bodyPr>
          <a:lstStyle/>
          <a:p>
            <a:r>
              <a:rPr lang="en-US" sz="2000" dirty="0"/>
              <a:t>Quality of our </a:t>
            </a:r>
            <a:r>
              <a:rPr lang="en-US" sz="2000" b="1" dirty="0">
                <a:solidFill>
                  <a:schemeClr val="accent1"/>
                </a:solidFill>
              </a:rPr>
              <a:t>Personal</a:t>
            </a:r>
            <a:r>
              <a:rPr lang="en-US" sz="2000" dirty="0"/>
              <a:t> Networks</a:t>
            </a:r>
          </a:p>
          <a:p>
            <a:r>
              <a:rPr lang="en-US" sz="2000" dirty="0"/>
              <a:t>Concepts of Stakeholder Analysis and Mapping</a:t>
            </a:r>
          </a:p>
        </p:txBody>
      </p:sp>
      <p:pic>
        <p:nvPicPr>
          <p:cNvPr id="4" name="Picture 3" descr="Black and white molecular model">
            <a:extLst>
              <a:ext uri="{FF2B5EF4-FFF2-40B4-BE49-F238E27FC236}">
                <a16:creationId xmlns:a16="http://schemas.microsoft.com/office/drawing/2014/main" id="{38883DA3-2ED2-48C0-ADEB-A8A6C24751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64" r="2" b="88"/>
          <a:stretch/>
        </p:blipFill>
        <p:spPr>
          <a:xfrm>
            <a:off x="6217709" y="2926052"/>
            <a:ext cx="5393100" cy="2934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E1BFD3BA-922F-4AFC-89DD-03C2BC9D24F2}"/>
              </a:ext>
            </a:extLst>
          </p:cNvPr>
          <p:cNvSpPr/>
          <p:nvPr/>
        </p:nvSpPr>
        <p:spPr>
          <a:xfrm>
            <a:off x="581192" y="3429000"/>
            <a:ext cx="4704911" cy="1979023"/>
          </a:xfrm>
          <a:prstGeom prst="wedgeRoundRectCallout">
            <a:avLst>
              <a:gd name="adj1" fmla="val 63941"/>
              <a:gd name="adj2" fmla="val 83182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accent1"/>
                </a:solidFill>
              </a:rPr>
              <a:t>What is a Personal Network? </a:t>
            </a:r>
          </a:p>
        </p:txBody>
      </p:sp>
    </p:spTree>
    <p:extLst>
      <p:ext uri="{BB962C8B-B14F-4D97-AF65-F5344CB8AC3E}">
        <p14:creationId xmlns:p14="http://schemas.microsoft.com/office/powerpoint/2010/main" val="2424375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1C0CCE-1CC1-4B58-8484-89B77A978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4</a:t>
            </a:fld>
            <a:endParaRPr lang="en-US" noProof="0"/>
          </a:p>
        </p:txBody>
      </p:sp>
      <p:sp>
        <p:nvSpPr>
          <p:cNvPr id="73" name="Title 3">
            <a:extLst>
              <a:ext uri="{FF2B5EF4-FFF2-40B4-BE49-F238E27FC236}">
                <a16:creationId xmlns:a16="http://schemas.microsoft.com/office/drawing/2014/main" id="{CDCD7599-5ADE-46A9-95CF-EA604BD54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ctr"/>
          <a:lstStyle/>
          <a:p>
            <a:r>
              <a:rPr lang="en-US" b="1" dirty="0"/>
              <a:t>Personal Networking </a:t>
            </a:r>
          </a:p>
        </p:txBody>
      </p:sp>
      <p:pic>
        <p:nvPicPr>
          <p:cNvPr id="1026" name="Picture 2" descr="Professional/personal networks | Crowe Associates">
            <a:extLst>
              <a:ext uri="{FF2B5EF4-FFF2-40B4-BE49-F238E27FC236}">
                <a16:creationId xmlns:a16="http://schemas.microsoft.com/office/drawing/2014/main" id="{C66E4054-0C83-4F07-AE7A-DB8072661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5693" y="2926052"/>
            <a:ext cx="4093551" cy="2934999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Content Placeholder 7">
            <a:extLst>
              <a:ext uri="{FF2B5EF4-FFF2-40B4-BE49-F238E27FC236}">
                <a16:creationId xmlns:a16="http://schemas.microsoft.com/office/drawing/2014/main" id="{49693D25-53EE-4A47-BF82-9BFCEDEA05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0452" y="2205012"/>
            <a:ext cx="5393100" cy="825571"/>
          </a:xfrm>
        </p:spPr>
        <p:txBody>
          <a:bodyPr>
            <a:normAutofit/>
          </a:bodyPr>
          <a:lstStyle/>
          <a:p>
            <a:r>
              <a:rPr lang="en-US" sz="2000" dirty="0"/>
              <a:t>The group of contacts one person has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80646B40-8FC0-4961-9ECA-D59F306ACE23}"/>
              </a:ext>
            </a:extLst>
          </p:cNvPr>
          <p:cNvSpPr/>
          <p:nvPr/>
        </p:nvSpPr>
        <p:spPr>
          <a:xfrm>
            <a:off x="6434546" y="3244215"/>
            <a:ext cx="4704911" cy="1979023"/>
          </a:xfrm>
          <a:prstGeom prst="wedgeRoundRectCallout">
            <a:avLst>
              <a:gd name="adj1" fmla="val -64006"/>
              <a:gd name="adj2" fmla="val 8943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accent1"/>
                </a:solidFill>
              </a:rPr>
              <a:t>Who are in our networks?</a:t>
            </a:r>
          </a:p>
        </p:txBody>
      </p:sp>
    </p:spTree>
    <p:extLst>
      <p:ext uri="{BB962C8B-B14F-4D97-AF65-F5344CB8AC3E}">
        <p14:creationId xmlns:p14="http://schemas.microsoft.com/office/powerpoint/2010/main" val="3225530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1C0CCE-1CC1-4B58-8484-89B77A978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5</a:t>
            </a:fld>
            <a:endParaRPr lang="en-US" noProof="0"/>
          </a:p>
        </p:txBody>
      </p:sp>
      <p:sp>
        <p:nvSpPr>
          <p:cNvPr id="73" name="Title 3">
            <a:extLst>
              <a:ext uri="{FF2B5EF4-FFF2-40B4-BE49-F238E27FC236}">
                <a16:creationId xmlns:a16="http://schemas.microsoft.com/office/drawing/2014/main" id="{CDCD7599-5ADE-46A9-95CF-EA604BD54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ctr"/>
          <a:lstStyle/>
          <a:p>
            <a:r>
              <a:rPr lang="en-US" b="1" dirty="0"/>
              <a:t>Personal Networking 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80646B40-8FC0-4961-9ECA-D59F306ACE23}"/>
              </a:ext>
            </a:extLst>
          </p:cNvPr>
          <p:cNvSpPr/>
          <p:nvPr/>
        </p:nvSpPr>
        <p:spPr>
          <a:xfrm>
            <a:off x="319936" y="2075638"/>
            <a:ext cx="4426235" cy="1721299"/>
          </a:xfrm>
          <a:prstGeom prst="wedgeRoundRectCallout">
            <a:avLst>
              <a:gd name="adj1" fmla="val 33820"/>
              <a:gd name="adj2" fmla="val 8538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accent1"/>
                </a:solidFill>
              </a:rPr>
              <a:t>Are our personal networks important (quality)?</a:t>
            </a:r>
          </a:p>
        </p:txBody>
      </p:sp>
      <p:pic>
        <p:nvPicPr>
          <p:cNvPr id="2050" name="Picture 2" descr="Personal / Business Networking Skills For Maximum Success! - Tutorialspoint">
            <a:extLst>
              <a:ext uri="{FF2B5EF4-FFF2-40B4-BE49-F238E27FC236}">
                <a16:creationId xmlns:a16="http://schemas.microsoft.com/office/drawing/2014/main" id="{627EBD4B-00BA-4599-B645-59E10E060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8678" y="4604311"/>
            <a:ext cx="3230065" cy="1819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F20D2CD7-1699-417E-8344-A375D3F25D59}"/>
              </a:ext>
            </a:extLst>
          </p:cNvPr>
          <p:cNvSpPr/>
          <p:nvPr/>
        </p:nvSpPr>
        <p:spPr>
          <a:xfrm>
            <a:off x="7069552" y="2075638"/>
            <a:ext cx="4704911" cy="1979023"/>
          </a:xfrm>
          <a:prstGeom prst="wedgeRoundRectCallout">
            <a:avLst>
              <a:gd name="adj1" fmla="val -37353"/>
              <a:gd name="adj2" fmla="val 8063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accent1"/>
                </a:solidFill>
              </a:rPr>
              <a:t>Where can you find your networks?</a:t>
            </a:r>
          </a:p>
        </p:txBody>
      </p:sp>
    </p:spTree>
    <p:extLst>
      <p:ext uri="{BB962C8B-B14F-4D97-AF65-F5344CB8AC3E}">
        <p14:creationId xmlns:p14="http://schemas.microsoft.com/office/powerpoint/2010/main" val="2640457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764157-1653-42BE-97A5-855491A6D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6</a:t>
            </a:fld>
            <a:endParaRPr lang="en-US" noProof="0" dirty="0"/>
          </a:p>
        </p:txBody>
      </p:sp>
      <p:pic>
        <p:nvPicPr>
          <p:cNvPr id="3074" name="Picture 2" descr="How To Leverage Your Personal Network To Create A Flow of Endless  Opportunities in HR… | Success in HR">
            <a:extLst>
              <a:ext uri="{FF2B5EF4-FFF2-40B4-BE49-F238E27FC236}">
                <a16:creationId xmlns:a16="http://schemas.microsoft.com/office/drawing/2014/main" id="{9664F882-79BC-4029-9454-C24ABC6FA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49" y="2692950"/>
            <a:ext cx="5605463" cy="416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20AF92-E2AB-4E2B-B418-8DE95C54AAB3}"/>
              </a:ext>
            </a:extLst>
          </p:cNvPr>
          <p:cNvSpPr txBox="1"/>
          <p:nvPr/>
        </p:nvSpPr>
        <p:spPr>
          <a:xfrm>
            <a:off x="870382" y="1207144"/>
            <a:ext cx="2917371" cy="5539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/>
              <a:t>Direct Links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A7A7A0-E85C-43D4-9FA8-096D7E9E45AA}"/>
              </a:ext>
            </a:extLst>
          </p:cNvPr>
          <p:cNvSpPr txBox="1"/>
          <p:nvPr/>
        </p:nvSpPr>
        <p:spPr>
          <a:xfrm>
            <a:off x="8404247" y="1207144"/>
            <a:ext cx="2917371" cy="5539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/>
              <a:t>Indirect Links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16FECC5-B469-4EA1-87C1-1BF293B456B1}"/>
              </a:ext>
            </a:extLst>
          </p:cNvPr>
          <p:cNvCxnSpPr>
            <a:cxnSpLocks/>
          </p:cNvCxnSpPr>
          <p:nvPr/>
        </p:nvCxnSpPr>
        <p:spPr>
          <a:xfrm>
            <a:off x="2337777" y="1769851"/>
            <a:ext cx="1781378" cy="142619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E7D0B12-8FB8-40DB-90C6-24A96ECA9F01}"/>
              </a:ext>
            </a:extLst>
          </p:cNvPr>
          <p:cNvCxnSpPr>
            <a:cxnSpLocks/>
          </p:cNvCxnSpPr>
          <p:nvPr/>
        </p:nvCxnSpPr>
        <p:spPr>
          <a:xfrm flipH="1">
            <a:off x="8177349" y="1769850"/>
            <a:ext cx="1846218" cy="135652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3813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8D649D-9959-4DC1-98F9-E10E05B6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7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3660EC-53AB-4B9E-8195-E2D4533DFD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929" t="19270" r="24071" b="22031"/>
          <a:stretch/>
        </p:blipFill>
        <p:spPr>
          <a:xfrm>
            <a:off x="357051" y="799010"/>
            <a:ext cx="5035187" cy="2518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nline Media 5" title="Networking is not working: Doug McColgin at TEDxIndianapolis">
            <a:hlinkClick r:id="" action="ppaction://media"/>
            <a:extLst>
              <a:ext uri="{FF2B5EF4-FFF2-40B4-BE49-F238E27FC236}">
                <a16:creationId xmlns:a16="http://schemas.microsoft.com/office/drawing/2014/main" id="{B9602965-E51E-4679-B154-3B5D325D3B2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731726" y="2592977"/>
            <a:ext cx="4855991" cy="27436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81E5C6-6322-4A44-B789-D662A8609664}"/>
              </a:ext>
            </a:extLst>
          </p:cNvPr>
          <p:cNvSpPr txBox="1"/>
          <p:nvPr/>
        </p:nvSpPr>
        <p:spPr>
          <a:xfrm>
            <a:off x="357051" y="4441372"/>
            <a:ext cx="5120640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“If we are going to be innovative, we have got to start looking outside of our industry”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292056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hat Is a Stakeholder and Why Is It Important for Business? - TheStreet">
            <a:extLst>
              <a:ext uri="{FF2B5EF4-FFF2-40B4-BE49-F238E27FC236}">
                <a16:creationId xmlns:a16="http://schemas.microsoft.com/office/drawing/2014/main" id="{C891D005-407B-4C86-96AB-AA970D9C5F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13D0E844-5E53-4CBE-82B0-4D07B0FDE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8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469403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957EBE4-8A53-46C2-B1AD-EA1CE625F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9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341816D-6352-482E-AF76-24161B5A5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GB" b="1" dirty="0"/>
              <a:t>Stakeholder Analysis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E72CC7-AE3E-4637-AB11-C1A402022A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1193" y="3130506"/>
            <a:ext cx="5393100" cy="200950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000" dirty="0"/>
              <a:t>Stakeholder Analysis is used to </a:t>
            </a:r>
            <a:r>
              <a:rPr lang="en-GB" sz="3000" b="1" dirty="0">
                <a:solidFill>
                  <a:schemeClr val="accent1"/>
                </a:solidFill>
              </a:rPr>
              <a:t>identify</a:t>
            </a:r>
            <a:r>
              <a:rPr lang="en-GB" sz="3000" dirty="0"/>
              <a:t> relevant stakeholders and their level of </a:t>
            </a:r>
            <a:r>
              <a:rPr lang="en-GB" sz="3000" b="1" dirty="0">
                <a:solidFill>
                  <a:schemeClr val="accent1"/>
                </a:solidFill>
              </a:rPr>
              <a:t>interest</a:t>
            </a:r>
            <a:r>
              <a:rPr lang="en-GB" sz="3000" dirty="0"/>
              <a:t> and </a:t>
            </a:r>
            <a:r>
              <a:rPr lang="en-GB" sz="3000" b="1" dirty="0">
                <a:solidFill>
                  <a:schemeClr val="accent1"/>
                </a:solidFill>
              </a:rPr>
              <a:t>beliefs</a:t>
            </a:r>
            <a:r>
              <a:rPr lang="en-GB" sz="3000" dirty="0"/>
              <a:t> (Bryson, 2004)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876712D-EB7D-4D5C-926F-30F5AE99BB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7709" y="2066736"/>
            <a:ext cx="5393100" cy="72053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000" dirty="0"/>
              <a:t>Stakeholder Mapping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DFDEF6-B017-4FF0-852B-33143B0302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259" t="25051" r="38916" b="19840"/>
          <a:stretch/>
        </p:blipFill>
        <p:spPr>
          <a:xfrm>
            <a:off x="7614311" y="3167569"/>
            <a:ext cx="3027981" cy="32563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6700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626012-DC4C-4CCD-8782-BEAA08614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10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478543B-BB09-470F-BE1D-B3149EC4B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674574"/>
            <a:ext cx="11029616" cy="988332"/>
          </a:xfrm>
        </p:spPr>
        <p:txBody>
          <a:bodyPr anchor="ctr"/>
          <a:lstStyle/>
          <a:p>
            <a:r>
              <a:rPr lang="en-GB" b="1" dirty="0"/>
              <a:t>Stakeholder Mapping – Power v interest </a:t>
            </a:r>
          </a:p>
        </p:txBody>
      </p:sp>
      <p:pic>
        <p:nvPicPr>
          <p:cNvPr id="5122" name="Picture 2" descr="stakeholder analysis">
            <a:extLst>
              <a:ext uri="{FF2B5EF4-FFF2-40B4-BE49-F238E27FC236}">
                <a16:creationId xmlns:a16="http://schemas.microsoft.com/office/drawing/2014/main" id="{2EFC60F0-9CC9-456D-A966-D2ACBD773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909" y="2083952"/>
            <a:ext cx="6158888" cy="44317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738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00DA6A80-A199-4493-932A-62654B74A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19868" y="5356067"/>
            <a:ext cx="3625595" cy="1000782"/>
          </a:xfrm>
        </p:spPr>
        <p:txBody>
          <a:bodyPr/>
          <a:lstStyle/>
          <a:p>
            <a:r>
              <a:rPr lang="en-US" dirty="0"/>
              <a:t>£$£$£$£$£$£$£</a:t>
            </a:r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C2965480-73FB-4200-ACCB-2BA30F135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9869" y="453642"/>
            <a:ext cx="3625595" cy="4826023"/>
          </a:xfrm>
        </p:spPr>
        <p:txBody>
          <a:bodyPr/>
          <a:lstStyle/>
          <a:p>
            <a:r>
              <a:rPr lang="en-US" dirty="0"/>
              <a:t>Show me the money </a:t>
            </a:r>
          </a:p>
        </p:txBody>
      </p:sp>
      <p:pic>
        <p:nvPicPr>
          <p:cNvPr id="6" name="Picture 5" descr="Money under the table">
            <a:extLst>
              <a:ext uri="{FF2B5EF4-FFF2-40B4-BE49-F238E27FC236}">
                <a16:creationId xmlns:a16="http://schemas.microsoft.com/office/drawing/2014/main" id="{DF4C41E7-B03F-440F-9AE7-B4DE626466F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64" r="5770" b="-2"/>
          <a:stretch/>
        </p:blipFill>
        <p:spPr>
          <a:xfrm>
            <a:off x="439766" y="453642"/>
            <a:ext cx="7602421" cy="5903207"/>
          </a:xfrm>
          <a:prstGeom prst="rect">
            <a:avLst/>
          </a:prstGeom>
          <a:noFill/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EAE3493-81E5-4292-9D91-6272493F4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11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053796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BBD899-B709-4601-84F6-3F127233C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12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2BD3DBD-52D2-4854-963A-04B9BAE53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GB" b="1" dirty="0"/>
              <a:t>Sources of Funding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76D55C-3615-4F7B-8BD5-1814E8B760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1193" y="2375208"/>
            <a:ext cx="5393100" cy="148069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000" dirty="0">
                <a:solidFill>
                  <a:srgbClr val="000000"/>
                </a:solidFill>
              </a:rPr>
              <a:t>U</a:t>
            </a:r>
            <a:r>
              <a:rPr lang="en-GB" sz="2000" b="0" i="0" dirty="0">
                <a:solidFill>
                  <a:srgbClr val="000000"/>
                </a:solidFill>
                <a:effectLst/>
              </a:rPr>
              <a:t>nderstand the types of funding available</a:t>
            </a:r>
          </a:p>
          <a:p>
            <a:pPr marL="0" indent="0">
              <a:buNone/>
            </a:pPr>
            <a:endParaRPr lang="en-GB" sz="2000" b="0" i="0" dirty="0">
              <a:solidFill>
                <a:srgbClr val="000000"/>
              </a:solidFill>
              <a:effectLst/>
            </a:endParaRPr>
          </a:p>
          <a:p>
            <a:r>
              <a:rPr lang="en-GB" sz="2000" b="0" i="0" dirty="0">
                <a:solidFill>
                  <a:srgbClr val="000000"/>
                </a:solidFill>
                <a:effectLst/>
              </a:rPr>
              <a:t>Select appropriate sources of funding</a:t>
            </a:r>
            <a:endParaRPr lang="en-GB" sz="2000" dirty="0"/>
          </a:p>
        </p:txBody>
      </p:sp>
      <p:pic>
        <p:nvPicPr>
          <p:cNvPr id="6146" name="Picture 2" descr="Seed Funding - Importance, Prerequisites, Steps to Raise and Equity  Required - ALCOR FUND">
            <a:extLst>
              <a:ext uri="{FF2B5EF4-FFF2-40B4-BE49-F238E27FC236}">
                <a16:creationId xmlns:a16="http://schemas.microsoft.com/office/drawing/2014/main" id="{398A53ED-3981-430A-9C34-B25B94118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713" y="2669491"/>
            <a:ext cx="5587160" cy="31091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1A6B4F52-AA71-4C70-94C0-A71FC3304C37}"/>
              </a:ext>
            </a:extLst>
          </p:cNvPr>
          <p:cNvSpPr/>
          <p:nvPr/>
        </p:nvSpPr>
        <p:spPr>
          <a:xfrm>
            <a:off x="661458" y="4218828"/>
            <a:ext cx="4426235" cy="1721299"/>
          </a:xfrm>
          <a:prstGeom prst="wedgeRoundRectCallout">
            <a:avLst>
              <a:gd name="adj1" fmla="val 39047"/>
              <a:gd name="adj2" fmla="val 7770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accent1"/>
                </a:solidFill>
              </a:rPr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13365320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BBD899-B709-4601-84F6-3F127233C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13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2BD3DBD-52D2-4854-963A-04B9BAE53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GB" b="1" dirty="0"/>
              <a:t>Sources of Funding</a:t>
            </a:r>
          </a:p>
        </p:txBody>
      </p:sp>
      <p:pic>
        <p:nvPicPr>
          <p:cNvPr id="7172" name="Picture 4" descr="Free Photo | Front view finance elements with pink piggy bank">
            <a:extLst>
              <a:ext uri="{FF2B5EF4-FFF2-40B4-BE49-F238E27FC236}">
                <a16:creationId xmlns:a16="http://schemas.microsoft.com/office/drawing/2014/main" id="{26CD0AF9-3EF0-4E01-9FEC-2A9084B3C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60" y="1971454"/>
            <a:ext cx="5574480" cy="4452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656A41D9-A00B-4763-AE13-F92CCFCB13B9}"/>
              </a:ext>
            </a:extLst>
          </p:cNvPr>
          <p:cNvSpPr/>
          <p:nvPr/>
        </p:nvSpPr>
        <p:spPr>
          <a:xfrm>
            <a:off x="7184574" y="2568350"/>
            <a:ext cx="4426235" cy="2389240"/>
          </a:xfrm>
          <a:prstGeom prst="wedgeRoundRectCallout">
            <a:avLst>
              <a:gd name="adj1" fmla="val -44334"/>
              <a:gd name="adj2" fmla="val 7559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accent1"/>
                </a:solidFill>
              </a:rPr>
              <a:t>What are the ‘Traditional’ sources of funding available to business ventures?</a:t>
            </a:r>
          </a:p>
        </p:txBody>
      </p:sp>
    </p:spTree>
    <p:extLst>
      <p:ext uri="{BB962C8B-B14F-4D97-AF65-F5344CB8AC3E}">
        <p14:creationId xmlns:p14="http://schemas.microsoft.com/office/powerpoint/2010/main" val="3990561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 Placeholder 1">
            <a:extLst>
              <a:ext uri="{FF2B5EF4-FFF2-40B4-BE49-F238E27FC236}">
                <a16:creationId xmlns:a16="http://schemas.microsoft.com/office/drawing/2014/main" id="{A3EC5606-E98E-441F-983A-EC2BA8B8E1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19868" y="5356067"/>
            <a:ext cx="3625595" cy="1000782"/>
          </a:xfrm>
        </p:spPr>
        <p:txBody>
          <a:bodyPr/>
          <a:lstStyle/>
          <a:p>
            <a:r>
              <a:rPr lang="en-US" dirty="0"/>
              <a:t>Funding an Idea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2BD3DBD-52D2-4854-963A-04B9BAE53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9869" y="453642"/>
            <a:ext cx="3625595" cy="4826023"/>
          </a:xfrm>
        </p:spPr>
        <p:txBody>
          <a:bodyPr anchor="ctr">
            <a:normAutofit/>
          </a:bodyPr>
          <a:lstStyle/>
          <a:p>
            <a:r>
              <a:rPr lang="en-GB" b="1" dirty="0"/>
              <a:t>Research Funding</a:t>
            </a:r>
          </a:p>
        </p:txBody>
      </p:sp>
      <p:pic>
        <p:nvPicPr>
          <p:cNvPr id="8194" name="Picture 2" descr="What is Research? Methods, Examples and Tips">
            <a:extLst>
              <a:ext uri="{FF2B5EF4-FFF2-40B4-BE49-F238E27FC236}">
                <a16:creationId xmlns:a16="http://schemas.microsoft.com/office/drawing/2014/main" id="{54089222-8BCD-448C-A605-632DB42163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3" r="3942" b="-2"/>
          <a:stretch/>
        </p:blipFill>
        <p:spPr bwMode="auto">
          <a:xfrm>
            <a:off x="439766" y="453642"/>
            <a:ext cx="7602421" cy="5903207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BBD899-B709-4601-84F6-3F127233C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14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2053251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3,930 Adding Value Stock Photos, Pictures &amp;amp; Royalty-Free Images - iStock">
            <a:extLst>
              <a:ext uri="{FF2B5EF4-FFF2-40B4-BE49-F238E27FC236}">
                <a16:creationId xmlns:a16="http://schemas.microsoft.com/office/drawing/2014/main" id="{2FEB8654-21AC-4933-B687-398EF9CD85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19" r="4791" b="1"/>
          <a:stretch/>
        </p:blipFill>
        <p:spPr bwMode="auto">
          <a:xfrm>
            <a:off x="441959" y="641101"/>
            <a:ext cx="3702877" cy="5749461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B4332E9-BC33-4C55-A995-0D9814E66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4457" y="457200"/>
            <a:ext cx="3790884" cy="1600200"/>
          </a:xfrm>
        </p:spPr>
        <p:txBody>
          <a:bodyPr anchor="b">
            <a:normAutofit/>
          </a:bodyPr>
          <a:lstStyle/>
          <a:p>
            <a:pPr algn="ctr"/>
            <a:r>
              <a:rPr lang="en-GB" b="1" dirty="0"/>
              <a:t>Adding value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99E5BB0-B0DE-45DB-B666-DAFAF70CE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15</a:t>
            </a:fld>
            <a:endParaRPr lang="en-US" noProof="0"/>
          </a:p>
        </p:txBody>
      </p:sp>
      <p:sp>
        <p:nvSpPr>
          <p:cNvPr id="73" name="Content Placeholder 5">
            <a:extLst>
              <a:ext uri="{FF2B5EF4-FFF2-40B4-BE49-F238E27FC236}">
                <a16:creationId xmlns:a16="http://schemas.microsoft.com/office/drawing/2014/main" id="{F2E9F871-47E3-4020-BDF8-01AAF3CB88A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47166" y="727112"/>
            <a:ext cx="3590673" cy="566344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000" dirty="0">
                <a:solidFill>
                  <a:srgbClr val="000000"/>
                </a:solidFill>
              </a:rPr>
              <a:t>A</a:t>
            </a:r>
            <a:r>
              <a:rPr lang="en-GB" sz="2000" b="0" i="0" dirty="0">
                <a:solidFill>
                  <a:srgbClr val="000000"/>
                </a:solidFill>
                <a:effectLst/>
              </a:rPr>
              <a:t>dding value with business and research projects.</a:t>
            </a:r>
          </a:p>
          <a:p>
            <a:r>
              <a:rPr lang="en-GB" sz="2000" b="0" i="0" dirty="0">
                <a:solidFill>
                  <a:srgbClr val="000000"/>
                </a:solidFill>
                <a:effectLst/>
              </a:rPr>
              <a:t>Showing potential investors, the </a:t>
            </a:r>
            <a:r>
              <a:rPr lang="en-GB" sz="2000" b="1" i="0" dirty="0">
                <a:solidFill>
                  <a:srgbClr val="000000"/>
                </a:solidFill>
                <a:effectLst/>
              </a:rPr>
              <a:t>value</a:t>
            </a:r>
            <a:r>
              <a:rPr lang="en-GB" sz="2000" b="0" i="0" dirty="0">
                <a:solidFill>
                  <a:srgbClr val="000000"/>
                </a:solidFill>
                <a:effectLst/>
              </a:rPr>
              <a:t> your project can add is an </a:t>
            </a:r>
            <a:r>
              <a:rPr lang="en-GB" sz="2000" b="1" i="0" dirty="0">
                <a:solidFill>
                  <a:srgbClr val="000000"/>
                </a:solidFill>
                <a:effectLst/>
              </a:rPr>
              <a:t>important and essential</a:t>
            </a:r>
            <a:r>
              <a:rPr lang="en-GB" sz="2000" b="0" i="0" dirty="0">
                <a:solidFill>
                  <a:srgbClr val="000000"/>
                </a:solidFill>
                <a:effectLst/>
              </a:rPr>
              <a:t> component in obtaining buy-in from those investors and increasing the likelihood of your project getting off the ground and being </a:t>
            </a:r>
            <a:r>
              <a:rPr lang="en-GB" sz="2000" b="1" i="0" dirty="0">
                <a:solidFill>
                  <a:srgbClr val="000000"/>
                </a:solidFill>
                <a:effectLst/>
              </a:rPr>
              <a:t>successful</a:t>
            </a:r>
            <a:r>
              <a:rPr lang="en-GB" sz="2000" b="0" i="0" dirty="0">
                <a:solidFill>
                  <a:srgbClr val="000000"/>
                </a:solidFill>
                <a:effectLst/>
              </a:rPr>
              <a:t>.</a:t>
            </a:r>
          </a:p>
          <a:p>
            <a:r>
              <a:rPr lang="en-GB" sz="2000" dirty="0">
                <a:solidFill>
                  <a:srgbClr val="000000"/>
                </a:solidFill>
              </a:rPr>
              <a:t>Benchmarking</a:t>
            </a:r>
            <a:endParaRPr lang="en-GB" sz="2000" b="0" i="0" dirty="0">
              <a:solidFill>
                <a:srgbClr val="000000"/>
              </a:solidFill>
              <a:effectLst/>
            </a:endParaRPr>
          </a:p>
          <a:p>
            <a:r>
              <a:rPr lang="en-GB" sz="2000" dirty="0">
                <a:solidFill>
                  <a:srgbClr val="000000"/>
                </a:solidFill>
              </a:rPr>
              <a:t>Positive result</a:t>
            </a:r>
          </a:p>
          <a:p>
            <a:endParaRPr lang="en-US" sz="2000" dirty="0"/>
          </a:p>
        </p:txBody>
      </p:sp>
      <p:sp>
        <p:nvSpPr>
          <p:cNvPr id="5" name="Arrow: Left-Right 4">
            <a:extLst>
              <a:ext uri="{FF2B5EF4-FFF2-40B4-BE49-F238E27FC236}">
                <a16:creationId xmlns:a16="http://schemas.microsoft.com/office/drawing/2014/main" id="{8A2E31D4-D88F-4E3F-85AD-704EA97235B9}"/>
              </a:ext>
            </a:extLst>
          </p:cNvPr>
          <p:cNvSpPr/>
          <p:nvPr/>
        </p:nvSpPr>
        <p:spPr>
          <a:xfrm>
            <a:off x="4428781" y="2710149"/>
            <a:ext cx="3360144" cy="63897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2968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E0F43E75-DAC0-4C6F-A9D5-274AF96F9C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19868" y="5356067"/>
            <a:ext cx="3625595" cy="1000782"/>
          </a:xfrm>
        </p:spPr>
        <p:txBody>
          <a:bodyPr/>
          <a:lstStyle/>
          <a:p>
            <a:r>
              <a:rPr lang="en-US" dirty="0"/>
              <a:t>What’s The Story?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8308155-A521-4C28-BE41-E35DF80A5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9869" y="453642"/>
            <a:ext cx="3625595" cy="4826023"/>
          </a:xfrm>
        </p:spPr>
        <p:txBody>
          <a:bodyPr anchor="ctr">
            <a:normAutofit/>
          </a:bodyPr>
          <a:lstStyle/>
          <a:p>
            <a:r>
              <a:rPr lang="en-GB" sz="3000" b="1" i="0" dirty="0">
                <a:solidFill>
                  <a:schemeClr val="bg1"/>
                </a:solidFill>
                <a:effectLst/>
                <a:latin typeface="+mn-lt"/>
              </a:rPr>
              <a:t>the use of storytelling to frame an idea and as a persuasive communication tool</a:t>
            </a:r>
            <a:endParaRPr lang="en-GB" sz="30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6" name="Picture 5" descr="White notebook and color pencil">
            <a:extLst>
              <a:ext uri="{FF2B5EF4-FFF2-40B4-BE49-F238E27FC236}">
                <a16:creationId xmlns:a16="http://schemas.microsoft.com/office/drawing/2014/main" id="{A2E174DB-2741-4691-BACF-3BD143EC6B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16" r="2444" b="2"/>
          <a:stretch/>
        </p:blipFill>
        <p:spPr>
          <a:xfrm>
            <a:off x="439766" y="453642"/>
            <a:ext cx="7602421" cy="5903207"/>
          </a:xfrm>
          <a:prstGeom prst="rect">
            <a:avLst/>
          </a:prstGeom>
          <a:noFill/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6B0A465-47AC-4865-9CB6-82F9B3B87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16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684901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217314C-F2C9-4B79-BABE-8FCC30866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17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5251AB6-76EF-4017-B784-8B2CA6AB9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anchor="b">
            <a:normAutofit/>
          </a:bodyPr>
          <a:lstStyle/>
          <a:p>
            <a:r>
              <a:rPr lang="en-GB" b="1"/>
              <a:t>Storytelling</a:t>
            </a:r>
          </a:p>
        </p:txBody>
      </p:sp>
      <p:pic>
        <p:nvPicPr>
          <p:cNvPr id="10242" name="Picture 2" descr="30 Storytelling Tips For Educators: How To Capture Your Student&amp;#39;s Attention  | InformED">
            <a:extLst>
              <a:ext uri="{FF2B5EF4-FFF2-40B4-BE49-F238E27FC236}">
                <a16:creationId xmlns:a16="http://schemas.microsoft.com/office/drawing/2014/main" id="{7825DFEB-E656-48F2-B689-BA0FFC198A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9968" y="2423712"/>
            <a:ext cx="4812275" cy="3437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Content Placeholder 7">
            <a:extLst>
              <a:ext uri="{FF2B5EF4-FFF2-40B4-BE49-F238E27FC236}">
                <a16:creationId xmlns:a16="http://schemas.microsoft.com/office/drawing/2014/main" id="{E1886284-70D3-45A3-AABD-66DFF5DFC1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7709" y="2423712"/>
            <a:ext cx="5393100" cy="362454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b="0" i="0" dirty="0">
                <a:solidFill>
                  <a:schemeClr val="tx1"/>
                </a:solidFill>
                <a:effectLst/>
              </a:rPr>
              <a:t>The history of storytelling goes back thousands of years and has always been a way of </a:t>
            </a:r>
            <a:r>
              <a:rPr lang="en-GB" sz="2000" b="1" i="0" dirty="0">
                <a:solidFill>
                  <a:schemeClr val="tx1"/>
                </a:solidFill>
                <a:effectLst/>
              </a:rPr>
              <a:t>learning and communicating</a:t>
            </a:r>
            <a:r>
              <a:rPr lang="en-GB" sz="2000" b="0" i="0" dirty="0">
                <a:solidFill>
                  <a:schemeClr val="tx1"/>
                </a:solidFill>
                <a:effectLst/>
              </a:rPr>
              <a:t>. As a way of sharing knowledge and transferring information, storytelling has been </a:t>
            </a:r>
            <a:r>
              <a:rPr lang="en-GB" sz="2000" b="1" i="0" dirty="0">
                <a:solidFill>
                  <a:schemeClr val="tx1"/>
                </a:solidFill>
                <a:effectLst/>
              </a:rPr>
              <a:t>integral</a:t>
            </a:r>
            <a:r>
              <a:rPr lang="en-GB" sz="2000" b="0" i="0" dirty="0">
                <a:solidFill>
                  <a:schemeClr val="tx1"/>
                </a:solidFill>
                <a:effectLst/>
              </a:rPr>
              <a:t> to our survival. Nowadays, we use storytelling in the same way, but we also use stories to </a:t>
            </a:r>
            <a:r>
              <a:rPr lang="en-GB" sz="2000" b="1" i="0" dirty="0">
                <a:solidFill>
                  <a:schemeClr val="tx1"/>
                </a:solidFill>
                <a:effectLst/>
              </a:rPr>
              <a:t>create and inspire</a:t>
            </a:r>
            <a:r>
              <a:rPr lang="en-GB" sz="2000" b="0" i="0" dirty="0">
                <a:solidFill>
                  <a:schemeClr val="tx1"/>
                </a:solidFill>
                <a:effectLst/>
              </a:rPr>
              <a:t>.</a:t>
            </a:r>
          </a:p>
          <a:p>
            <a:pPr marL="0" indent="0" algn="ctr">
              <a:buNone/>
            </a:pPr>
            <a:r>
              <a:rPr lang="en-GB" sz="2000" b="0" i="0" dirty="0">
                <a:solidFill>
                  <a:schemeClr val="tx1"/>
                </a:solidFill>
                <a:effectLst/>
              </a:rPr>
              <a:t>Storytelling can help us learn to </a:t>
            </a:r>
            <a:r>
              <a:rPr lang="en-GB" sz="2000" b="1" i="0" dirty="0">
                <a:solidFill>
                  <a:schemeClr val="tx1"/>
                </a:solidFill>
                <a:effectLst/>
              </a:rPr>
              <a:t>reflect</a:t>
            </a:r>
            <a:r>
              <a:rPr lang="en-GB" sz="2000" b="0" i="0" dirty="0">
                <a:solidFill>
                  <a:schemeClr val="tx1"/>
                </a:solidFill>
                <a:effectLst/>
              </a:rPr>
              <a:t>, </a:t>
            </a:r>
            <a:r>
              <a:rPr lang="en-GB" sz="2000" b="1" i="0" dirty="0">
                <a:solidFill>
                  <a:schemeClr val="tx1"/>
                </a:solidFill>
                <a:effectLst/>
              </a:rPr>
              <a:t>develop empathy</a:t>
            </a:r>
            <a:r>
              <a:rPr lang="en-GB" sz="2000" b="0" i="0" dirty="0">
                <a:solidFill>
                  <a:schemeClr val="tx1"/>
                </a:solidFill>
                <a:effectLst/>
              </a:rPr>
              <a:t> and </a:t>
            </a:r>
            <a:r>
              <a:rPr lang="en-GB" sz="2000" b="1" i="0" dirty="0">
                <a:solidFill>
                  <a:schemeClr val="tx1"/>
                </a:solidFill>
                <a:effectLst/>
              </a:rPr>
              <a:t>harness creativity</a:t>
            </a:r>
            <a:r>
              <a:rPr lang="en-GB" sz="2000" b="0" i="0" dirty="0">
                <a:solidFill>
                  <a:schemeClr val="tx1"/>
                </a:solidFill>
                <a:effectLst/>
              </a:rPr>
              <a:t>.</a:t>
            </a:r>
          </a:p>
          <a:p>
            <a:pPr marL="0" indent="0" algn="ctr">
              <a:buNone/>
            </a:pP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3511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 Placeholder 1">
            <a:extLst>
              <a:ext uri="{FF2B5EF4-FFF2-40B4-BE49-F238E27FC236}">
                <a16:creationId xmlns:a16="http://schemas.microsoft.com/office/drawing/2014/main" id="{2B39540E-C587-4F8C-9471-0544EDBF1F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19868" y="5356067"/>
            <a:ext cx="3625595" cy="1000782"/>
          </a:xfrm>
        </p:spPr>
        <p:txBody>
          <a:bodyPr/>
          <a:lstStyle/>
          <a:p>
            <a:r>
              <a:rPr lang="en-US" dirty="0"/>
              <a:t>WHY?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86A5672-8A23-4347-9BDB-3F27B9197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9869" y="453642"/>
            <a:ext cx="3625595" cy="4826023"/>
          </a:xfrm>
        </p:spPr>
        <p:txBody>
          <a:bodyPr anchor="ctr">
            <a:normAutofit/>
          </a:bodyPr>
          <a:lstStyle/>
          <a:p>
            <a:r>
              <a:rPr lang="en-GB" b="1" dirty="0"/>
              <a:t>Self-Confidence</a:t>
            </a:r>
          </a:p>
        </p:txBody>
      </p:sp>
      <p:pic>
        <p:nvPicPr>
          <p:cNvPr id="13" name="Picture 12" descr="White stones balanced in a stack">
            <a:extLst>
              <a:ext uri="{FF2B5EF4-FFF2-40B4-BE49-F238E27FC236}">
                <a16:creationId xmlns:a16="http://schemas.microsoft.com/office/drawing/2014/main" id="{6ACDBB5C-ACF5-4935-858E-D241279D7B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37" r="-2" b="-2"/>
          <a:stretch/>
        </p:blipFill>
        <p:spPr>
          <a:xfrm>
            <a:off x="439766" y="453642"/>
            <a:ext cx="7602421" cy="5903207"/>
          </a:xfrm>
          <a:prstGeom prst="rect">
            <a:avLst/>
          </a:prstGeom>
          <a:noFill/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A6C1DB-B7D8-4642-A501-98A453119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18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7423660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rime Video: Kick-Ass">
            <a:extLst>
              <a:ext uri="{FF2B5EF4-FFF2-40B4-BE49-F238E27FC236}">
                <a16:creationId xmlns:a16="http://schemas.microsoft.com/office/drawing/2014/main" id="{AA48EA1A-C7F5-4C51-863E-0FC91C3597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12" r="1" b="35363"/>
          <a:stretch/>
        </p:blipFill>
        <p:spPr bwMode="auto">
          <a:xfrm>
            <a:off x="120650" y="619125"/>
            <a:ext cx="11950700" cy="6170613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E8FAC436-B177-4326-8F51-A8A0429E8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F603CDE5-C1D8-4EDD-870F-A498BAFA520F}" type="slidenum">
              <a:rPr lang="en-US" noProof="0" smtClean="0"/>
              <a:pPr>
                <a:spcAft>
                  <a:spcPts val="600"/>
                </a:spcAft>
              </a:pPr>
              <a:t>19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8036597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101AD7-7BF4-43A6-B474-C7F5F959A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20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AA3129F-1E84-44D1-BC97-B6A3F9186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sz="3000" b="1" i="0" dirty="0">
                <a:effectLst/>
                <a:latin typeface="+mn-lt"/>
              </a:rPr>
              <a:t>Bringing your idea to life!</a:t>
            </a:r>
            <a:endParaRPr lang="en-GB" sz="3000" dirty="0">
              <a:latin typeface="+mn-lt"/>
            </a:endParaRPr>
          </a:p>
        </p:txBody>
      </p:sp>
      <p:pic>
        <p:nvPicPr>
          <p:cNvPr id="10" name="Content Placeholder 9" descr="Crumpled paper light bulb">
            <a:extLst>
              <a:ext uri="{FF2B5EF4-FFF2-40B4-BE49-F238E27FC236}">
                <a16:creationId xmlns:a16="http://schemas.microsoft.com/office/drawing/2014/main" id="{8A603799-60B2-4AA5-B32F-5B6F42E75F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81191" y="2522864"/>
            <a:ext cx="5007280" cy="3338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7EE6B0B-4024-486A-A0AB-7DB83C22F3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7709" y="2675101"/>
            <a:ext cx="5393100" cy="279170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500" b="0" i="0" dirty="0">
                <a:solidFill>
                  <a:srgbClr val="000000"/>
                </a:solidFill>
                <a:effectLst/>
              </a:rPr>
              <a:t>Prototyping and testing ideas</a:t>
            </a:r>
          </a:p>
          <a:p>
            <a:pPr marL="0" indent="0">
              <a:buNone/>
            </a:pPr>
            <a:endParaRPr lang="en-GB" sz="2500" b="0" i="0" dirty="0">
              <a:solidFill>
                <a:srgbClr val="000000"/>
              </a:solidFill>
              <a:effectLst/>
            </a:endParaRPr>
          </a:p>
          <a:p>
            <a:r>
              <a:rPr lang="en-GB" sz="2500" b="0" i="0" dirty="0">
                <a:solidFill>
                  <a:srgbClr val="000000"/>
                </a:solidFill>
                <a:effectLst/>
              </a:rPr>
              <a:t>Thinking agile</a:t>
            </a:r>
          </a:p>
          <a:p>
            <a:pPr marL="0" indent="0">
              <a:buNone/>
            </a:pPr>
            <a:endParaRPr lang="en-GB" sz="2500" dirty="0">
              <a:solidFill>
                <a:srgbClr val="000000"/>
              </a:solidFill>
            </a:endParaRPr>
          </a:p>
          <a:p>
            <a:r>
              <a:rPr lang="en-GB" sz="2500" b="0" i="0" dirty="0">
                <a:solidFill>
                  <a:srgbClr val="000000"/>
                </a:solidFill>
                <a:effectLst/>
              </a:rPr>
              <a:t>Getting hands on.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556480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429B31D-19CB-41E8-B354-1762D6F5A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21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31BD32D-6AC8-4EFA-A5D4-B14E71275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sz="3000" b="1" dirty="0">
                <a:latin typeface="+mn-lt"/>
              </a:rPr>
              <a:t>Assignment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498A5B-4FC5-4702-9D7A-2C4A0A26B9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7709" y="2681814"/>
            <a:ext cx="5393100" cy="2934999"/>
          </a:xfrm>
        </p:spPr>
        <p:txBody>
          <a:bodyPr/>
          <a:lstStyle/>
          <a:p>
            <a:pPr marL="0" indent="0" algn="ctr">
              <a:lnSpc>
                <a:spcPct val="115000"/>
              </a:lnSpc>
              <a:buNone/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Task 3 – Present Your Ideas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buNone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Produce a 3-minute video elevator pitch that </a:t>
            </a:r>
            <a:r>
              <a:rPr lang="en-GB" sz="1800" b="1" i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presents your area of research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identified stakeholders and obtain feedback that should be reflected upon in no more than 200 words.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12290" name="Picture 2" descr="Five things I wish I&amp;#39;d known for my first OU assignment - OU News">
            <a:extLst>
              <a:ext uri="{FF2B5EF4-FFF2-40B4-BE49-F238E27FC236}">
                <a16:creationId xmlns:a16="http://schemas.microsoft.com/office/drawing/2014/main" id="{3CFCDF7E-4095-4B1D-B90B-7EE406C4F8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91" y="2681814"/>
            <a:ext cx="5362132" cy="32011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9935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">
            <a:extLst>
              <a:ext uri="{FF2B5EF4-FFF2-40B4-BE49-F238E27FC236}">
                <a16:creationId xmlns:a16="http://schemas.microsoft.com/office/drawing/2014/main" id="{44913A9D-D389-4643-AAE8-CE9C86434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9419" y="1006092"/>
            <a:ext cx="3625595" cy="4826023"/>
          </a:xfrm>
        </p:spPr>
        <p:txBody>
          <a:bodyPr/>
          <a:lstStyle/>
          <a:p>
            <a:r>
              <a:rPr lang="en-US" b="1" dirty="0"/>
              <a:t>Any</a:t>
            </a:r>
            <a:br>
              <a:rPr lang="en-US" b="1" dirty="0"/>
            </a:br>
            <a:r>
              <a:rPr lang="en-US" b="1" dirty="0"/>
              <a:t>Questions?</a:t>
            </a:r>
          </a:p>
        </p:txBody>
      </p:sp>
      <p:pic>
        <p:nvPicPr>
          <p:cNvPr id="6" name="Picture 5" descr="Quizzical burrowing owl looking forward">
            <a:extLst>
              <a:ext uri="{FF2B5EF4-FFF2-40B4-BE49-F238E27FC236}">
                <a16:creationId xmlns:a16="http://schemas.microsoft.com/office/drawing/2014/main" id="{FDD5DD96-0CC4-475C-A4CA-3CCBC4FF82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497" b="2"/>
          <a:stretch/>
        </p:blipFill>
        <p:spPr>
          <a:xfrm>
            <a:off x="439766" y="453642"/>
            <a:ext cx="7602421" cy="590320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53D3DA-E61C-48EE-B705-CBDEE5D0B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59F479D-7533-4EEF-A06F-7CD2FE3DB90D}" type="slidenum">
              <a:rPr lang="en-US" noProof="0" smtClean="0"/>
              <a:pPr>
                <a:spcAft>
                  <a:spcPts val="600"/>
                </a:spcAft>
              </a:pPr>
              <a:t>22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31852419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">
      <a:dk1>
        <a:srgbClr val="000000"/>
      </a:dk1>
      <a:lt1>
        <a:srgbClr val="FFFFFF"/>
      </a:lt1>
      <a:dk2>
        <a:srgbClr val="242F41"/>
      </a:dk2>
      <a:lt2>
        <a:srgbClr val="E2E6E8"/>
      </a:lt2>
      <a:accent1>
        <a:srgbClr val="CE7242"/>
      </a:accent1>
      <a:accent2>
        <a:srgbClr val="BC303B"/>
      </a:accent2>
      <a:accent3>
        <a:srgbClr val="CE4287"/>
      </a:accent3>
      <a:accent4>
        <a:srgbClr val="BC30AF"/>
      </a:accent4>
      <a:accent5>
        <a:srgbClr val="A042CE"/>
      </a:accent5>
      <a:accent6>
        <a:srgbClr val="6444C2"/>
      </a:accent6>
      <a:hlink>
        <a:srgbClr val="3B8AB3"/>
      </a:hlink>
      <a:folHlink>
        <a:srgbClr val="7F7F7F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-Corporate_Teach a Course_03_MO - v4.pptx" id="{D5AEBA98-7BE2-4600-B726-C10F88B0D5DD}" vid="{80972332-D852-4500-B88A-BEF94A57E0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1225D5A-3A69-457C-B7D4-425712F5D4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D4E0F-D5B9-4E85-A9F9-55FB534FCA93}">
  <ds:schemaRefs>
    <ds:schemaRef ds:uri="http://www.w3.org/XML/1998/namespace"/>
    <ds:schemaRef ds:uri="71af3243-3dd4-4a8d-8c0d-dd76da1f02a5"/>
    <ds:schemaRef ds:uri="http://schemas.openxmlformats.org/package/2006/metadata/core-properties"/>
    <ds:schemaRef ds:uri="http://purl.org/dc/terms/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16c05727-aa75-4e4a-9b5f-8a80a1165891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70E7F611-2872-4820-B95F-32B269E9AD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Classic corporate teach a course</Template>
  <TotalTime>272</TotalTime>
  <Words>463</Words>
  <Application>Microsoft Office PowerPoint</Application>
  <PresentationFormat>Widescreen</PresentationFormat>
  <Paragraphs>89</Paragraphs>
  <Slides>22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Gill Sans MT</vt:lpstr>
      <vt:lpstr>open sans</vt:lpstr>
      <vt:lpstr>Wingdings</vt:lpstr>
      <vt:lpstr>Wingdings 2</vt:lpstr>
      <vt:lpstr>DividendVTI</vt:lpstr>
      <vt:lpstr>Changemakers: creativity &amp; Value </vt:lpstr>
      <vt:lpstr>Unit 3 – Marking it happen</vt:lpstr>
      <vt:lpstr>The power of Networks </vt:lpstr>
      <vt:lpstr>Personal Networking </vt:lpstr>
      <vt:lpstr>Personal Networking </vt:lpstr>
      <vt:lpstr>PowerPoint Presentation</vt:lpstr>
      <vt:lpstr>PowerPoint Presentation</vt:lpstr>
      <vt:lpstr>PowerPoint Presentation</vt:lpstr>
      <vt:lpstr>Stakeholder Analysis</vt:lpstr>
      <vt:lpstr>Stakeholder Mapping – Power v interest </vt:lpstr>
      <vt:lpstr>Show me the money </vt:lpstr>
      <vt:lpstr>Sources of Funding</vt:lpstr>
      <vt:lpstr>Sources of Funding</vt:lpstr>
      <vt:lpstr>Research Funding</vt:lpstr>
      <vt:lpstr>Adding value</vt:lpstr>
      <vt:lpstr>the use of storytelling to frame an idea and as a persuasive communication tool</vt:lpstr>
      <vt:lpstr>Storytelling</vt:lpstr>
      <vt:lpstr>Self-Confidence</vt:lpstr>
      <vt:lpstr>PowerPoint Presentation</vt:lpstr>
      <vt:lpstr>Bringing your idea to life!</vt:lpstr>
      <vt:lpstr>Assignment 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Changemakers: creativity &amp; Value</dc:title>
  <dc:creator>Davina Evans</dc:creator>
  <cp:lastModifiedBy>Davina Evans</cp:lastModifiedBy>
  <cp:revision>38</cp:revision>
  <dcterms:created xsi:type="dcterms:W3CDTF">2021-09-26T18:27:21Z</dcterms:created>
  <dcterms:modified xsi:type="dcterms:W3CDTF">2021-11-14T16:37:08Z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