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1" r:id="rId1"/>
  </p:sldMasterIdLst>
  <p:sldIdLst>
    <p:sldId id="267"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937"/>
    <p:restoredTop sz="94643"/>
  </p:normalViewPr>
  <p:slideViewPr>
    <p:cSldViewPr snapToGrid="0">
      <p:cViewPr varScale="1">
        <p:scale>
          <a:sx n="85" d="100"/>
          <a:sy n="85" d="100"/>
        </p:scale>
        <p:origin x="102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smtClean="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81907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2DE42F4-6EEF-4EF7-8ED4-2208F0F89A08}" type="datetimeFigureOut">
              <a:rPr lang="en-US" smtClean="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60065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smtClean="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34681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smtClean="0"/>
              <a:t>5/2/2024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2292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smtClean="0"/>
              <a:t>5/2/2024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74289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E99F462-093F-4566-844B-4C71F2739DA5}" type="datetimeFigureOut">
              <a:rPr lang="en-US" smtClean="0"/>
              <a:t>5/2/2024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67030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D24A7AC-904D-4781-85BA-7D10C17ED021}" type="datetimeFigureOut">
              <a:rPr lang="en-US" smtClean="0"/>
              <a:t>5/2/2024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12359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331444B-B92B-4E27-8C94-BB93EAF5CB18}" type="datetimeFigureOut">
              <a:rPr lang="en-US" smtClean="0"/>
              <a:t>5/2/2024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26816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smtClean="0"/>
              <a:t>5/2/2024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27149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6E9DEC-419B-4CC5-A080-3B06BD5A8291}" type="datetimeFigureOut">
              <a:rPr lang="en-US" smtClean="0"/>
              <a:t>5/2/2024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3228169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D6E9DEC-419B-4CC5-A080-3B06BD5A8291}" type="datetimeFigureOut">
              <a:rPr lang="en-US" smtClean="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0455406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D6E9DEC-419B-4CC5-A080-3B06BD5A8291}" type="datetimeFigureOut">
              <a:rPr lang="en-US" smtClean="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26004629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E9DEC-419B-4CC5-A080-3B06BD5A8291}" type="datetimeFigureOut">
              <a:rPr lang="en-US" smtClean="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22360692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D6E9DEC-419B-4CC5-A080-3B06BD5A8291}" type="datetimeFigureOut">
              <a:rPr lang="en-US" smtClean="0"/>
              <a:t>5/2/2024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88171903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D6E9DEC-419B-4CC5-A080-3B06BD5A8291}" type="datetimeFigureOut">
              <a:rPr lang="en-US" smtClean="0"/>
              <a:t>5/2/2024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618840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smtClean="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149926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78E61D-D431-422C-9764-11DAFE33AB63}" type="datetimeFigureOut">
              <a:rPr lang="en-US" smtClean="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00492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D6E9DEC-419B-4CC5-A080-3B06BD5A8291}" type="datetimeFigureOut">
              <a:rPr lang="en-US" smtClean="0"/>
              <a:t>5/2/2024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921624659"/>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go.microsoft.com/fwlink/p/?LinkId=255141"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pressbooks.bccampus.ca/technicalwriting/chapter/understandingteamdynamics/"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tcs.pressbooks.pub/nursingfundamentals/chapter/2-4-communicating-with-health-care-team-members/"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procsee.eu/good-practice/health-communication-rising-the-awareness-of-the-key-role-played-by-communication-in-the-healthcare-sector/"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SWOT_analysis" TargetMode="External"/><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foto.wuestenigel.com/cubes-with-word-quot-change-quot-to-quot-chance-quot-personal-development-and-career-growth-or-change-yourself-concept/"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repository.up.ac.z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CB6A4-45AD-0A59-485D-52A7D0EB5F7C}"/>
              </a:ext>
            </a:extLst>
          </p:cNvPr>
          <p:cNvSpPr>
            <a:spLocks noGrp="1"/>
          </p:cNvSpPr>
          <p:nvPr>
            <p:ph type="ctrTitle"/>
          </p:nvPr>
        </p:nvSpPr>
        <p:spPr>
          <a:xfrm>
            <a:off x="632178" y="135468"/>
            <a:ext cx="11232444" cy="3422714"/>
          </a:xfrm>
        </p:spPr>
        <p:txBody>
          <a:bodyPr/>
          <a:lstStyle/>
          <a:p>
            <a:r>
              <a:rPr lang="en-GB" sz="4000" b="1" dirty="0">
                <a:solidFill>
                  <a:schemeClr val="bg1"/>
                </a:solidFill>
              </a:rPr>
              <a:t>Working with Others in Health and Social Care: My Experiences and Development</a:t>
            </a:r>
          </a:p>
        </p:txBody>
      </p:sp>
      <p:sp>
        <p:nvSpPr>
          <p:cNvPr id="3" name="Subtitle 2">
            <a:extLst>
              <a:ext uri="{FF2B5EF4-FFF2-40B4-BE49-F238E27FC236}">
                <a16:creationId xmlns:a16="http://schemas.microsoft.com/office/drawing/2014/main" id="{0BC87593-1EE0-E768-8042-CCED3064F3B7}"/>
              </a:ext>
            </a:extLst>
          </p:cNvPr>
          <p:cNvSpPr>
            <a:spLocks noGrp="1"/>
          </p:cNvSpPr>
          <p:nvPr>
            <p:ph type="subTitle" idx="1"/>
          </p:nvPr>
        </p:nvSpPr>
        <p:spPr>
          <a:xfrm>
            <a:off x="1154954" y="4777380"/>
            <a:ext cx="9050201" cy="1375064"/>
          </a:xfrm>
        </p:spPr>
        <p:txBody>
          <a:bodyPr>
            <a:normAutofit fontScale="85000" lnSpcReduction="20000"/>
          </a:bodyPr>
          <a:lstStyle/>
          <a:p>
            <a:r>
              <a:rPr lang="en-GB" b="1" dirty="0"/>
              <a:t>Student Id: 2215819</a:t>
            </a:r>
          </a:p>
          <a:p>
            <a:r>
              <a:rPr lang="en-GB" b="1" dirty="0"/>
              <a:t>Student Name: Ana-Maria Iordache</a:t>
            </a:r>
          </a:p>
          <a:p>
            <a:r>
              <a:rPr lang="en-GB" b="1" dirty="0"/>
              <a:t>Link: </a:t>
            </a:r>
          </a:p>
          <a:p>
            <a:r>
              <a:rPr lang="en-GB" b="1" dirty="0">
                <a:hlinkClick r:id="rId2"/>
              </a:rPr>
              <a:t>http://go.microsoft.com/fwlink/p/?LinkId</a:t>
            </a:r>
            <a:r>
              <a:rPr lang="en-GB" b="1">
                <a:hlinkClick r:id="rId2"/>
              </a:rPr>
              <a:t>=255141</a:t>
            </a:r>
            <a:r>
              <a:rPr lang="en-GB" b="1"/>
              <a:t> </a:t>
            </a:r>
            <a:endParaRPr lang="en-GB" b="1" dirty="0"/>
          </a:p>
        </p:txBody>
      </p:sp>
    </p:spTree>
    <p:extLst>
      <p:ext uri="{BB962C8B-B14F-4D97-AF65-F5344CB8AC3E}">
        <p14:creationId xmlns:p14="http://schemas.microsoft.com/office/powerpoint/2010/main" val="3763363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31D99-33B6-89A6-82F0-A20230A5E30E}"/>
              </a:ext>
            </a:extLst>
          </p:cNvPr>
          <p:cNvSpPr>
            <a:spLocks noGrp="1"/>
          </p:cNvSpPr>
          <p:nvPr>
            <p:ph type="title"/>
          </p:nvPr>
        </p:nvSpPr>
        <p:spPr>
          <a:xfrm>
            <a:off x="746228" y="1073231"/>
            <a:ext cx="3054091" cy="4711539"/>
          </a:xfrm>
        </p:spPr>
        <p:txBody>
          <a:bodyPr anchor="ctr">
            <a:normAutofit/>
          </a:bodyPr>
          <a:lstStyle/>
          <a:p>
            <a:r>
              <a:rPr lang="en-GB" sz="2700" b="1" dirty="0">
                <a:solidFill>
                  <a:schemeClr val="tx1"/>
                </a:solidFill>
              </a:rPr>
              <a:t>Introduction </a:t>
            </a:r>
            <a:endParaRPr lang="en-RO" sz="2700" b="1" dirty="0">
              <a:solidFill>
                <a:schemeClr val="tx1"/>
              </a:solidFill>
            </a:endParaRPr>
          </a:p>
        </p:txBody>
      </p:sp>
      <p:sp>
        <p:nvSpPr>
          <p:cNvPr id="3" name="Content Placeholder 2">
            <a:extLst>
              <a:ext uri="{FF2B5EF4-FFF2-40B4-BE49-F238E27FC236}">
                <a16:creationId xmlns:a16="http://schemas.microsoft.com/office/drawing/2014/main" id="{4E06E363-D0CE-D842-A32E-F779AD5A325E}"/>
              </a:ext>
            </a:extLst>
          </p:cNvPr>
          <p:cNvSpPr>
            <a:spLocks noGrp="1"/>
          </p:cNvSpPr>
          <p:nvPr>
            <p:ph idx="1"/>
          </p:nvPr>
        </p:nvSpPr>
        <p:spPr>
          <a:xfrm>
            <a:off x="3036711" y="1073231"/>
            <a:ext cx="8782756" cy="5508191"/>
          </a:xfrm>
        </p:spPr>
        <p:txBody>
          <a:bodyPr>
            <a:normAutofit/>
          </a:bodyPr>
          <a:lstStyle/>
          <a:p>
            <a:pPr>
              <a:lnSpc>
                <a:spcPct val="90000"/>
              </a:lnSpc>
            </a:pPr>
            <a:r>
              <a:rPr lang="en-GB" sz="1600" dirty="0">
                <a:solidFill>
                  <a:srgbClr val="FFFFFF"/>
                </a:solidFill>
              </a:rPr>
              <a:t>How crucial is teamwork in health and social care? Collaboration is essential in these situations. Health care is collaborative, thus practitioners from many professions must work together to provide patients the greatest results. </a:t>
            </a:r>
            <a:br>
              <a:rPr lang="en-GB" sz="1600" dirty="0">
                <a:solidFill>
                  <a:srgbClr val="FFFFFF"/>
                </a:solidFill>
              </a:rPr>
            </a:br>
            <a:r>
              <a:rPr lang="en-GB" sz="1600" dirty="0">
                <a:solidFill>
                  <a:srgbClr val="FFFFFF"/>
                </a:solidFill>
              </a:rPr>
              <a:t>A Brief Presentation Overview </a:t>
            </a:r>
            <a:br>
              <a:rPr lang="en-GB" sz="1600" dirty="0">
                <a:solidFill>
                  <a:srgbClr val="FFFFFF"/>
                </a:solidFill>
              </a:rPr>
            </a:br>
            <a:r>
              <a:rPr lang="en-GB" sz="1600" dirty="0">
                <a:solidFill>
                  <a:srgbClr val="FFFFFF"/>
                </a:solidFill>
              </a:rPr>
              <a:t>I'll discuss my experiences working on a health and social care team, including the pros and cons, opportunities, and dangers. This study will demonstrate my own growth and emphasise the qualities I need to succeed in a collaborative situation (Carlstrom &amp; Ekman, 2012). </a:t>
            </a:r>
            <a:br>
              <a:rPr lang="en-GB" sz="1600" dirty="0">
                <a:solidFill>
                  <a:srgbClr val="FFFFFF"/>
                </a:solidFill>
              </a:rPr>
            </a:br>
            <a:r>
              <a:rPr lang="en-GB" sz="1600" dirty="0">
                <a:solidFill>
                  <a:srgbClr val="FFFFFF"/>
                </a:solidFill>
              </a:rPr>
              <a:t>Why social and health care collaboration matters </a:t>
            </a:r>
            <a:br>
              <a:rPr lang="en-GB" sz="1600" dirty="0">
                <a:solidFill>
                  <a:srgbClr val="FFFFFF"/>
                </a:solidFill>
              </a:rPr>
            </a:br>
            <a:r>
              <a:rPr lang="en-GB" sz="1600" dirty="0">
                <a:solidFill>
                  <a:srgbClr val="FFFFFF"/>
                </a:solidFill>
              </a:rPr>
              <a:t>Health and social care teams must collaborate for various reasons: </a:t>
            </a:r>
            <a:br>
              <a:rPr lang="en-GB" sz="1600" dirty="0">
                <a:solidFill>
                  <a:srgbClr val="FFFFFF"/>
                </a:solidFill>
              </a:rPr>
            </a:br>
            <a:r>
              <a:rPr lang="en-GB" sz="1600" dirty="0">
                <a:solidFill>
                  <a:srgbClr val="FFFFFF"/>
                </a:solidFill>
              </a:rPr>
              <a:t>Patient safety and care quality: Working collaboratively improves patient safety and care. Together, healthcare staff may avoid mistakes, share jobs, and support each other's decisions. </a:t>
            </a:r>
            <a:br>
              <a:rPr lang="en-GB" sz="1600" dirty="0">
                <a:solidFill>
                  <a:srgbClr val="FFFFFF"/>
                </a:solidFill>
              </a:rPr>
            </a:br>
            <a:r>
              <a:rPr lang="en-GB" sz="1600" dirty="0">
                <a:solidFill>
                  <a:srgbClr val="FFFFFF"/>
                </a:solidFill>
              </a:rPr>
              <a:t>Efficiency and Creativity: A well-coordinated team can work faster and solve challenges creatively. This is crucial in a fast-paced environment where quick, creative thinking can improve patient outcomes. </a:t>
            </a:r>
            <a:br>
              <a:rPr lang="en-GB" sz="1600" dirty="0">
                <a:solidFill>
                  <a:srgbClr val="FFFFFF"/>
                </a:solidFill>
              </a:rPr>
            </a:br>
            <a:r>
              <a:rPr lang="en-GB" sz="1600" dirty="0">
                <a:solidFill>
                  <a:srgbClr val="FFFFFF"/>
                </a:solidFill>
              </a:rPr>
              <a:t>Support and Resilience: Health and social care work is mentally and physically demanding. Strong teams assist each other cope, preventing burnout and making workers happy. </a:t>
            </a:r>
            <a:br>
              <a:rPr lang="en-GB" sz="1600" dirty="0">
                <a:solidFill>
                  <a:srgbClr val="FFFFFF"/>
                </a:solidFill>
              </a:rPr>
            </a:br>
            <a:r>
              <a:rPr lang="en-GB" sz="1600" dirty="0">
                <a:solidFill>
                  <a:srgbClr val="FFFFFF"/>
                </a:solidFill>
              </a:rPr>
              <a:t>Professional Growth: Collaboration aids career development. Team members can improve by sharing knowledge and experiences. </a:t>
            </a:r>
            <a:br>
              <a:rPr lang="en-GB" sz="1600" dirty="0">
                <a:solidFill>
                  <a:srgbClr val="FFFFFF"/>
                </a:solidFill>
              </a:rPr>
            </a:br>
            <a:r>
              <a:rPr lang="en-GB" sz="1600" dirty="0">
                <a:solidFill>
                  <a:srgbClr val="FFFFFF"/>
                </a:solidFill>
              </a:rPr>
              <a:t>This lecture will draw from my own experience and relevant literature and research (Carlstrom &amp; Olsson, 2014). </a:t>
            </a:r>
          </a:p>
        </p:txBody>
      </p:sp>
    </p:spTree>
    <p:extLst>
      <p:ext uri="{BB962C8B-B14F-4D97-AF65-F5344CB8AC3E}">
        <p14:creationId xmlns:p14="http://schemas.microsoft.com/office/powerpoint/2010/main" val="4243188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0B711-0AA1-4171-3EFC-B977FC7867B7}"/>
              </a:ext>
            </a:extLst>
          </p:cNvPr>
          <p:cNvSpPr>
            <a:spLocks noGrp="1"/>
          </p:cNvSpPr>
          <p:nvPr>
            <p:ph type="title"/>
          </p:nvPr>
        </p:nvSpPr>
        <p:spPr>
          <a:xfrm>
            <a:off x="762121" y="960723"/>
            <a:ext cx="4968489" cy="1013800"/>
          </a:xfrm>
        </p:spPr>
        <p:txBody>
          <a:bodyPr>
            <a:normAutofit fontScale="90000"/>
          </a:bodyPr>
          <a:lstStyle/>
          <a:p>
            <a:r>
              <a:rPr lang="en-GB">
                <a:solidFill>
                  <a:srgbClr val="FFFFFF"/>
                </a:solidFill>
              </a:rPr>
              <a:t>Objectives of the Presentation </a:t>
            </a:r>
            <a:endParaRPr lang="en-RO">
              <a:solidFill>
                <a:srgbClr val="FFFFFF"/>
              </a:solidFill>
            </a:endParaRPr>
          </a:p>
        </p:txBody>
      </p:sp>
      <p:sp>
        <p:nvSpPr>
          <p:cNvPr id="3" name="Content Placeholder 2">
            <a:extLst>
              <a:ext uri="{FF2B5EF4-FFF2-40B4-BE49-F238E27FC236}">
                <a16:creationId xmlns:a16="http://schemas.microsoft.com/office/drawing/2014/main" id="{E073130B-120D-568E-9C99-0431543E5466}"/>
              </a:ext>
            </a:extLst>
          </p:cNvPr>
          <p:cNvSpPr>
            <a:spLocks noGrp="1"/>
          </p:cNvSpPr>
          <p:nvPr>
            <p:ph idx="1"/>
          </p:nvPr>
        </p:nvSpPr>
        <p:spPr>
          <a:xfrm>
            <a:off x="203200" y="2254102"/>
            <a:ext cx="5892799" cy="4372476"/>
          </a:xfrm>
        </p:spPr>
        <p:txBody>
          <a:bodyPr>
            <a:normAutofit/>
          </a:bodyPr>
          <a:lstStyle/>
          <a:p>
            <a:pPr>
              <a:lnSpc>
                <a:spcPct val="90000"/>
              </a:lnSpc>
            </a:pPr>
            <a:r>
              <a:rPr lang="en-GB" dirty="0">
                <a:solidFill>
                  <a:srgbClr val="FFFFFF"/>
                </a:solidFill>
              </a:rPr>
              <a:t>Reflect on Personal Experiences: To discuss and consider my health and social care experiences, focusing on teamwork (Commonwealth Fund, 2014). </a:t>
            </a:r>
            <a:br>
              <a:rPr lang="en-GB" dirty="0">
                <a:solidFill>
                  <a:srgbClr val="FFFFFF"/>
                </a:solidFill>
              </a:rPr>
            </a:br>
            <a:r>
              <a:rPr lang="en-GB" dirty="0">
                <a:solidFill>
                  <a:srgbClr val="FFFFFF"/>
                </a:solidFill>
              </a:rPr>
              <a:t>SWOT Analysis: To analyse these events and determine my professional relationships and teamwork strengths, weaknesses, opportunities, and threats. </a:t>
            </a:r>
            <a:br>
              <a:rPr lang="en-GB" dirty="0">
                <a:solidFill>
                  <a:srgbClr val="FFFFFF"/>
                </a:solidFill>
              </a:rPr>
            </a:br>
            <a:r>
              <a:rPr lang="en-GB" dirty="0">
                <a:solidFill>
                  <a:srgbClr val="FFFFFF"/>
                </a:solidFill>
              </a:rPr>
              <a:t>Professional Development: Discuss how these new insights affect my professional development, focusing on how they might be used to future health care jobs (Coulter et al., 2015). </a:t>
            </a:r>
          </a:p>
        </p:txBody>
      </p:sp>
      <p:pic>
        <p:nvPicPr>
          <p:cNvPr id="5" name="Picture 4" descr="A diagram of a group of people&#10;&#10;Description automatically generated">
            <a:extLst>
              <a:ext uri="{FF2B5EF4-FFF2-40B4-BE49-F238E27FC236}">
                <a16:creationId xmlns:a16="http://schemas.microsoft.com/office/drawing/2014/main" id="{AD3EB011-92CC-52F9-0FC2-F6E4FA88859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68084" y="1062554"/>
            <a:ext cx="4952475" cy="4741993"/>
          </a:xfrm>
          <a:prstGeom prst="rect">
            <a:avLst/>
          </a:prstGeom>
        </p:spPr>
      </p:pic>
      <p:sp>
        <p:nvSpPr>
          <p:cNvPr id="6" name="TextBox 5">
            <a:extLst>
              <a:ext uri="{FF2B5EF4-FFF2-40B4-BE49-F238E27FC236}">
                <a16:creationId xmlns:a16="http://schemas.microsoft.com/office/drawing/2014/main" id="{E076BA38-7C5E-5ABE-91FC-F8E4B81CF4CF}"/>
              </a:ext>
            </a:extLst>
          </p:cNvPr>
          <p:cNvSpPr txBox="1"/>
          <p:nvPr/>
        </p:nvSpPr>
        <p:spPr>
          <a:xfrm>
            <a:off x="9129547" y="5604492"/>
            <a:ext cx="2291012"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s://pressbooks.bccampus.ca/technicalwriting/chapter/understandingteamdynamics/">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KW" sz="700">
              <a:solidFill>
                <a:srgbClr val="FFFFFF"/>
              </a:solidFill>
            </a:endParaRPr>
          </a:p>
        </p:txBody>
      </p:sp>
    </p:spTree>
    <p:extLst>
      <p:ext uri="{BB962C8B-B14F-4D97-AF65-F5344CB8AC3E}">
        <p14:creationId xmlns:p14="http://schemas.microsoft.com/office/powerpoint/2010/main" val="318821950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D99EE-E6D3-D0E9-7058-DF4573B190EA}"/>
              </a:ext>
            </a:extLst>
          </p:cNvPr>
          <p:cNvSpPr>
            <a:spLocks noGrp="1"/>
          </p:cNvSpPr>
          <p:nvPr>
            <p:ph type="title"/>
          </p:nvPr>
        </p:nvSpPr>
        <p:spPr>
          <a:xfrm>
            <a:off x="762121" y="960723"/>
            <a:ext cx="4968489" cy="1013800"/>
          </a:xfrm>
        </p:spPr>
        <p:txBody>
          <a:bodyPr>
            <a:normAutofit fontScale="90000"/>
          </a:bodyPr>
          <a:lstStyle/>
          <a:p>
            <a:r>
              <a:rPr lang="en-GB">
                <a:solidFill>
                  <a:srgbClr val="FFFFFF"/>
                </a:solidFill>
              </a:rPr>
              <a:t>Context of Your Experience </a:t>
            </a:r>
            <a:endParaRPr lang="en-RO">
              <a:solidFill>
                <a:srgbClr val="FFFFFF"/>
              </a:solidFill>
            </a:endParaRPr>
          </a:p>
        </p:txBody>
      </p:sp>
      <p:sp>
        <p:nvSpPr>
          <p:cNvPr id="3" name="Content Placeholder 2">
            <a:extLst>
              <a:ext uri="{FF2B5EF4-FFF2-40B4-BE49-F238E27FC236}">
                <a16:creationId xmlns:a16="http://schemas.microsoft.com/office/drawing/2014/main" id="{C7A25F07-3A83-8294-147C-E6C3CB87B32F}"/>
              </a:ext>
            </a:extLst>
          </p:cNvPr>
          <p:cNvSpPr>
            <a:spLocks noGrp="1"/>
          </p:cNvSpPr>
          <p:nvPr>
            <p:ph idx="1"/>
          </p:nvPr>
        </p:nvSpPr>
        <p:spPr>
          <a:xfrm>
            <a:off x="354606" y="2287968"/>
            <a:ext cx="5989750" cy="4304742"/>
          </a:xfrm>
        </p:spPr>
        <p:txBody>
          <a:bodyPr>
            <a:normAutofit/>
          </a:bodyPr>
          <a:lstStyle/>
          <a:p>
            <a:pPr>
              <a:lnSpc>
                <a:spcPct val="90000"/>
              </a:lnSpc>
            </a:pPr>
            <a:r>
              <a:rPr lang="en-GB" dirty="0">
                <a:solidFill>
                  <a:srgbClr val="FFFFFF"/>
                </a:solidFill>
              </a:rPr>
              <a:t>Healthcare Setting: Working with people from different areas at a community health care centre that helps many people gave me experience (Dewing &amp; McCormack, 2017). </a:t>
            </a:r>
            <a:br>
              <a:rPr lang="en-GB" dirty="0">
                <a:solidFill>
                  <a:srgbClr val="FFFFFF"/>
                </a:solidFill>
              </a:rPr>
            </a:br>
            <a:r>
              <a:rPr lang="en-GB" dirty="0">
                <a:solidFill>
                  <a:srgbClr val="FFFFFF"/>
                </a:solidFill>
              </a:rPr>
              <a:t>Parts and function: </a:t>
            </a:r>
            <a:br>
              <a:rPr lang="en-GB" dirty="0">
                <a:solidFill>
                  <a:srgbClr val="FFFFFF"/>
                </a:solidFill>
              </a:rPr>
            </a:br>
            <a:r>
              <a:rPr lang="en-GB" dirty="0">
                <a:solidFill>
                  <a:srgbClr val="FFFFFF"/>
                </a:solidFill>
              </a:rPr>
              <a:t>I worked directly with patients, collaborated with other medical professionals, and attended patient planning and recovery sessions as a nurse. </a:t>
            </a:r>
            <a:br>
              <a:rPr lang="en-GB" dirty="0">
                <a:solidFill>
                  <a:srgbClr val="FFFFFF"/>
                </a:solidFill>
              </a:rPr>
            </a:br>
            <a:r>
              <a:rPr lang="en-GB" dirty="0">
                <a:solidFill>
                  <a:srgbClr val="FFFFFF"/>
                </a:solidFill>
              </a:rPr>
              <a:t>Through patient and family relationships and internal interactions between nursing, medicine, therapy, and support workers, a whole health care approach was highlighted (</a:t>
            </a:r>
            <a:r>
              <a:rPr lang="en-GB" dirty="0" err="1">
                <a:solidFill>
                  <a:srgbClr val="FFFFFF"/>
                </a:solidFill>
              </a:rPr>
              <a:t>Dunér</a:t>
            </a:r>
            <a:r>
              <a:rPr lang="en-GB" dirty="0">
                <a:solidFill>
                  <a:srgbClr val="FFFFFF"/>
                </a:solidFill>
              </a:rPr>
              <a:t>, 2013). </a:t>
            </a:r>
          </a:p>
        </p:txBody>
      </p:sp>
      <p:pic>
        <p:nvPicPr>
          <p:cNvPr id="5" name="Picture 4" descr="A group of doctors looking at a clipboard&#10;&#10;Description automatically generated">
            <a:extLst>
              <a:ext uri="{FF2B5EF4-FFF2-40B4-BE49-F238E27FC236}">
                <a16:creationId xmlns:a16="http://schemas.microsoft.com/office/drawing/2014/main" id="{48242DE4-1A09-C667-9CCA-705F17F42D8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68084" y="1780662"/>
            <a:ext cx="4952475" cy="3305777"/>
          </a:xfrm>
          <a:prstGeom prst="rect">
            <a:avLst/>
          </a:prstGeom>
        </p:spPr>
      </p:pic>
      <p:sp>
        <p:nvSpPr>
          <p:cNvPr id="6" name="TextBox 5">
            <a:extLst>
              <a:ext uri="{FF2B5EF4-FFF2-40B4-BE49-F238E27FC236}">
                <a16:creationId xmlns:a16="http://schemas.microsoft.com/office/drawing/2014/main" id="{F9FF5D58-EA86-FB54-8B05-DC8288DC4434}"/>
              </a:ext>
            </a:extLst>
          </p:cNvPr>
          <p:cNvSpPr txBox="1"/>
          <p:nvPr/>
        </p:nvSpPr>
        <p:spPr>
          <a:xfrm>
            <a:off x="9129547" y="4886384"/>
            <a:ext cx="2291012"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s://wtcs.pressbooks.pub/nursingfundamentals/chapter/2-4-communicating-with-health-care-team-members/">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KW" sz="700">
              <a:solidFill>
                <a:srgbClr val="FFFFFF"/>
              </a:solidFill>
            </a:endParaRPr>
          </a:p>
        </p:txBody>
      </p:sp>
    </p:spTree>
    <p:extLst>
      <p:ext uri="{BB962C8B-B14F-4D97-AF65-F5344CB8AC3E}">
        <p14:creationId xmlns:p14="http://schemas.microsoft.com/office/powerpoint/2010/main" val="324264211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AFDAD-1D42-DDAB-4DFC-97EF8DE3583A}"/>
              </a:ext>
            </a:extLst>
          </p:cNvPr>
          <p:cNvSpPr>
            <a:spLocks noGrp="1"/>
          </p:cNvSpPr>
          <p:nvPr>
            <p:ph type="title"/>
          </p:nvPr>
        </p:nvSpPr>
        <p:spPr>
          <a:xfrm>
            <a:off x="762121" y="960723"/>
            <a:ext cx="4968489" cy="1013800"/>
          </a:xfrm>
        </p:spPr>
        <p:txBody>
          <a:bodyPr>
            <a:normAutofit fontScale="90000"/>
          </a:bodyPr>
          <a:lstStyle/>
          <a:p>
            <a:r>
              <a:rPr lang="en-GB">
                <a:solidFill>
                  <a:srgbClr val="FFFFFF"/>
                </a:solidFill>
              </a:rPr>
              <a:t>SWOT Analysis - Strengths</a:t>
            </a:r>
            <a:endParaRPr lang="en-RO">
              <a:solidFill>
                <a:srgbClr val="FFFFFF"/>
              </a:solidFill>
            </a:endParaRPr>
          </a:p>
        </p:txBody>
      </p:sp>
      <p:sp>
        <p:nvSpPr>
          <p:cNvPr id="3" name="Content Placeholder 2">
            <a:extLst>
              <a:ext uri="{FF2B5EF4-FFF2-40B4-BE49-F238E27FC236}">
                <a16:creationId xmlns:a16="http://schemas.microsoft.com/office/drawing/2014/main" id="{58B482B2-924A-1761-F7C6-E31C49FF5533}"/>
              </a:ext>
            </a:extLst>
          </p:cNvPr>
          <p:cNvSpPr>
            <a:spLocks noGrp="1"/>
          </p:cNvSpPr>
          <p:nvPr>
            <p:ph idx="1"/>
          </p:nvPr>
        </p:nvSpPr>
        <p:spPr>
          <a:xfrm>
            <a:off x="501164" y="2427111"/>
            <a:ext cx="6114125" cy="3897810"/>
          </a:xfrm>
        </p:spPr>
        <p:txBody>
          <a:bodyPr>
            <a:normAutofit lnSpcReduction="10000"/>
          </a:bodyPr>
          <a:lstStyle/>
          <a:p>
            <a:pPr>
              <a:lnSpc>
                <a:spcPct val="90000"/>
              </a:lnSpc>
            </a:pPr>
            <a:r>
              <a:rPr lang="en-GB" dirty="0">
                <a:solidFill>
                  <a:srgbClr val="FFFFFF"/>
                </a:solidFill>
              </a:rPr>
              <a:t>My strengths include effective communication, which has improved teamwork and patient care by fostering straightforward and empathetic communication. </a:t>
            </a:r>
            <a:br>
              <a:rPr lang="en-GB" dirty="0">
                <a:solidFill>
                  <a:srgbClr val="FFFFFF"/>
                </a:solidFill>
              </a:rPr>
            </a:br>
            <a:r>
              <a:rPr lang="en-GB" dirty="0">
                <a:solidFill>
                  <a:srgbClr val="FFFFFF"/>
                </a:solidFill>
              </a:rPr>
              <a:t>Adaptability includes adapting swiftly to patient demands and teamwork, especially in emergencies (</a:t>
            </a:r>
            <a:r>
              <a:rPr lang="en-GB" dirty="0" err="1">
                <a:solidFill>
                  <a:srgbClr val="FFFFFF"/>
                </a:solidFill>
              </a:rPr>
              <a:t>Dunér</a:t>
            </a:r>
            <a:r>
              <a:rPr lang="en-GB" dirty="0">
                <a:solidFill>
                  <a:srgbClr val="FFFFFF"/>
                </a:solidFill>
              </a:rPr>
              <a:t> &amp; </a:t>
            </a:r>
            <a:r>
              <a:rPr lang="en-GB" dirty="0" err="1">
                <a:solidFill>
                  <a:srgbClr val="FFFFFF"/>
                </a:solidFill>
              </a:rPr>
              <a:t>Wolmesjo</a:t>
            </a:r>
            <a:r>
              <a:rPr lang="en-GB" dirty="0">
                <a:solidFill>
                  <a:srgbClr val="FFFFFF"/>
                </a:solidFill>
              </a:rPr>
              <a:t>, 2015). </a:t>
            </a:r>
            <a:br>
              <a:rPr lang="en-GB" dirty="0">
                <a:solidFill>
                  <a:srgbClr val="FFFFFF"/>
                </a:solidFill>
              </a:rPr>
            </a:br>
            <a:r>
              <a:rPr lang="en-GB" dirty="0">
                <a:solidFill>
                  <a:srgbClr val="FFFFFF"/>
                </a:solidFill>
              </a:rPr>
              <a:t>Collaborative problem-solving involves brainstorming solutions to difficult health care issues. </a:t>
            </a:r>
            <a:br>
              <a:rPr lang="en-GB" dirty="0">
                <a:solidFill>
                  <a:srgbClr val="FFFFFF"/>
                </a:solidFill>
              </a:rPr>
            </a:br>
            <a:r>
              <a:rPr lang="en-GB" dirty="0">
                <a:solidFill>
                  <a:srgbClr val="FFFFFF"/>
                </a:solidFill>
              </a:rPr>
              <a:t>Literature Supporting This: Clinical teams thrive on flexibility and communication, according to John Doe's study (Eaton et al., 2015). </a:t>
            </a:r>
          </a:p>
        </p:txBody>
      </p:sp>
      <p:pic>
        <p:nvPicPr>
          <p:cNvPr id="5" name="Picture 4" descr="A hand holding a phone&#10;&#10;Description automatically generated">
            <a:extLst>
              <a:ext uri="{FF2B5EF4-FFF2-40B4-BE49-F238E27FC236}">
                <a16:creationId xmlns:a16="http://schemas.microsoft.com/office/drawing/2014/main" id="{4943187A-8224-C803-E133-3777F097FB6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194796" y="960723"/>
            <a:ext cx="3499051" cy="4945656"/>
          </a:xfrm>
          <a:prstGeom prst="rect">
            <a:avLst/>
          </a:prstGeom>
        </p:spPr>
      </p:pic>
      <p:sp>
        <p:nvSpPr>
          <p:cNvPr id="6" name="TextBox 5">
            <a:extLst>
              <a:ext uri="{FF2B5EF4-FFF2-40B4-BE49-F238E27FC236}">
                <a16:creationId xmlns:a16="http://schemas.microsoft.com/office/drawing/2014/main" id="{B33C4200-712B-1310-4308-B4E8688BAA06}"/>
              </a:ext>
            </a:extLst>
          </p:cNvPr>
          <p:cNvSpPr txBox="1"/>
          <p:nvPr/>
        </p:nvSpPr>
        <p:spPr>
          <a:xfrm>
            <a:off x="8402835" y="5706324"/>
            <a:ext cx="2291012"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s://procsee.eu/good-practice/health-communication-rising-the-awareness-of-the-key-role-played-by-communication-in-the-healthcare-sector/">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KW" sz="700">
              <a:solidFill>
                <a:srgbClr val="FFFFFF"/>
              </a:solidFill>
            </a:endParaRPr>
          </a:p>
        </p:txBody>
      </p:sp>
    </p:spTree>
    <p:extLst>
      <p:ext uri="{BB962C8B-B14F-4D97-AF65-F5344CB8AC3E}">
        <p14:creationId xmlns:p14="http://schemas.microsoft.com/office/powerpoint/2010/main" val="143619429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0EE72-977B-71A9-2931-376265A1C1BA}"/>
              </a:ext>
            </a:extLst>
          </p:cNvPr>
          <p:cNvSpPr>
            <a:spLocks noGrp="1"/>
          </p:cNvSpPr>
          <p:nvPr>
            <p:ph type="title"/>
          </p:nvPr>
        </p:nvSpPr>
        <p:spPr>
          <a:xfrm>
            <a:off x="762121" y="960723"/>
            <a:ext cx="4968489" cy="1013800"/>
          </a:xfrm>
        </p:spPr>
        <p:txBody>
          <a:bodyPr>
            <a:normAutofit fontScale="90000"/>
          </a:bodyPr>
          <a:lstStyle/>
          <a:p>
            <a:r>
              <a:rPr lang="en-GB">
                <a:solidFill>
                  <a:srgbClr val="FFFFFF"/>
                </a:solidFill>
              </a:rPr>
              <a:t>SWOT Analysis - Weaknesses </a:t>
            </a:r>
            <a:endParaRPr lang="en-RO">
              <a:solidFill>
                <a:srgbClr val="FFFFFF"/>
              </a:solidFill>
            </a:endParaRPr>
          </a:p>
        </p:txBody>
      </p:sp>
      <p:sp>
        <p:nvSpPr>
          <p:cNvPr id="3" name="Content Placeholder 2">
            <a:extLst>
              <a:ext uri="{FF2B5EF4-FFF2-40B4-BE49-F238E27FC236}">
                <a16:creationId xmlns:a16="http://schemas.microsoft.com/office/drawing/2014/main" id="{86712043-F7E0-B276-E437-700FACA102EA}"/>
              </a:ext>
            </a:extLst>
          </p:cNvPr>
          <p:cNvSpPr>
            <a:spLocks noGrp="1"/>
          </p:cNvSpPr>
          <p:nvPr>
            <p:ph idx="1"/>
          </p:nvPr>
        </p:nvSpPr>
        <p:spPr>
          <a:xfrm>
            <a:off x="158044" y="2254102"/>
            <a:ext cx="6585461" cy="4203142"/>
          </a:xfrm>
        </p:spPr>
        <p:txBody>
          <a:bodyPr>
            <a:normAutofit/>
          </a:bodyPr>
          <a:lstStyle/>
          <a:p>
            <a:r>
              <a:rPr lang="en-GB" dirty="0">
                <a:solidFill>
                  <a:srgbClr val="FFFFFF"/>
                </a:solidFill>
              </a:rPr>
              <a:t>Problems to solve: </a:t>
            </a:r>
            <a:br>
              <a:rPr lang="en-GB" dirty="0">
                <a:solidFill>
                  <a:srgbClr val="FFFFFF"/>
                </a:solidFill>
              </a:rPr>
            </a:br>
            <a:r>
              <a:rPr lang="en-GB" dirty="0">
                <a:solidFill>
                  <a:srgbClr val="FFFFFF"/>
                </a:solidFill>
              </a:rPr>
              <a:t>Time management: Balancing patient care with office work was difficult at first (</a:t>
            </a:r>
            <a:r>
              <a:rPr lang="en-GB" dirty="0" err="1">
                <a:solidFill>
                  <a:srgbClr val="FFFFFF"/>
                </a:solidFill>
              </a:rPr>
              <a:t>Edvardsson</a:t>
            </a:r>
            <a:r>
              <a:rPr lang="en-GB" dirty="0">
                <a:solidFill>
                  <a:srgbClr val="FFFFFF"/>
                </a:solidFill>
              </a:rPr>
              <a:t>, 2015). </a:t>
            </a:r>
            <a:br>
              <a:rPr lang="en-GB" dirty="0">
                <a:solidFill>
                  <a:srgbClr val="FFFFFF"/>
                </a:solidFill>
              </a:rPr>
            </a:br>
            <a:r>
              <a:rPr lang="en-GB" dirty="0">
                <a:solidFill>
                  <a:srgbClr val="FFFFFF"/>
                </a:solidFill>
              </a:rPr>
              <a:t>Disagreements between team members were difficult to resolve early on, making decisions difficult. </a:t>
            </a:r>
            <a:br>
              <a:rPr lang="en-GB" dirty="0">
                <a:solidFill>
                  <a:srgbClr val="FFFFFF"/>
                </a:solidFill>
              </a:rPr>
            </a:br>
            <a:r>
              <a:rPr lang="en-GB" dirty="0">
                <a:solidFill>
                  <a:srgbClr val="FFFFFF"/>
                </a:solidFill>
              </a:rPr>
              <a:t>Literature Review: Ekman et al. (2015) claim structured conflict resolution can improve teamwork. </a:t>
            </a:r>
          </a:p>
        </p:txBody>
      </p:sp>
      <p:pic>
        <p:nvPicPr>
          <p:cNvPr id="5" name="Picture 4" descr="A screen shot of a swot analysis&#10;&#10;Description automatically generated">
            <a:extLst>
              <a:ext uri="{FF2B5EF4-FFF2-40B4-BE49-F238E27FC236}">
                <a16:creationId xmlns:a16="http://schemas.microsoft.com/office/drawing/2014/main" id="{158B28A6-7C88-12D5-FE24-E0D0AC32ECA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43505" y="960723"/>
            <a:ext cx="4401632" cy="4945656"/>
          </a:xfrm>
          <a:prstGeom prst="rect">
            <a:avLst/>
          </a:prstGeom>
        </p:spPr>
      </p:pic>
      <p:sp>
        <p:nvSpPr>
          <p:cNvPr id="6" name="TextBox 5">
            <a:extLst>
              <a:ext uri="{FF2B5EF4-FFF2-40B4-BE49-F238E27FC236}">
                <a16:creationId xmlns:a16="http://schemas.microsoft.com/office/drawing/2014/main" id="{6EDAB13F-7516-A5B3-903F-7773CC0D98E9}"/>
              </a:ext>
            </a:extLst>
          </p:cNvPr>
          <p:cNvSpPr txBox="1"/>
          <p:nvPr/>
        </p:nvSpPr>
        <p:spPr>
          <a:xfrm>
            <a:off x="8724282" y="5706324"/>
            <a:ext cx="2420855"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s://en.wikipedia.org/wiki/SWOT_analysis">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KW" sz="700">
              <a:solidFill>
                <a:srgbClr val="FFFFFF"/>
              </a:solidFill>
            </a:endParaRPr>
          </a:p>
        </p:txBody>
      </p:sp>
    </p:spTree>
    <p:extLst>
      <p:ext uri="{BB962C8B-B14F-4D97-AF65-F5344CB8AC3E}">
        <p14:creationId xmlns:p14="http://schemas.microsoft.com/office/powerpoint/2010/main" val="34980769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3CAF9-100C-F6A7-83B9-94C458410ED6}"/>
              </a:ext>
            </a:extLst>
          </p:cNvPr>
          <p:cNvSpPr>
            <a:spLocks noGrp="1"/>
          </p:cNvSpPr>
          <p:nvPr>
            <p:ph type="title"/>
          </p:nvPr>
        </p:nvSpPr>
        <p:spPr>
          <a:xfrm>
            <a:off x="643468" y="1033389"/>
            <a:ext cx="4826256" cy="4825409"/>
          </a:xfrm>
        </p:spPr>
        <p:txBody>
          <a:bodyPr anchor="ctr">
            <a:normAutofit/>
          </a:bodyPr>
          <a:lstStyle/>
          <a:p>
            <a:r>
              <a:rPr lang="en-GB" sz="4600">
                <a:solidFill>
                  <a:srgbClr val="FFFFFF"/>
                </a:solidFill>
              </a:rPr>
              <a:t>SWOT Analysis - Opportunities </a:t>
            </a:r>
            <a:endParaRPr lang="en-RO" sz="4600">
              <a:solidFill>
                <a:srgbClr val="FFFFFF"/>
              </a:solidFill>
            </a:endParaRPr>
          </a:p>
        </p:txBody>
      </p:sp>
      <p:sp>
        <p:nvSpPr>
          <p:cNvPr id="3" name="Content Placeholder 2">
            <a:extLst>
              <a:ext uri="{FF2B5EF4-FFF2-40B4-BE49-F238E27FC236}">
                <a16:creationId xmlns:a16="http://schemas.microsoft.com/office/drawing/2014/main" id="{CAD93DD6-D4C3-620B-BAA7-773A0C8F1311}"/>
              </a:ext>
            </a:extLst>
          </p:cNvPr>
          <p:cNvSpPr>
            <a:spLocks noGrp="1"/>
          </p:cNvSpPr>
          <p:nvPr>
            <p:ph idx="1"/>
          </p:nvPr>
        </p:nvSpPr>
        <p:spPr>
          <a:xfrm>
            <a:off x="4978401" y="1033389"/>
            <a:ext cx="6570132" cy="5548033"/>
          </a:xfrm>
          <a:ln w="57150">
            <a:noFill/>
          </a:ln>
        </p:spPr>
        <p:txBody>
          <a:bodyPr anchor="ctr">
            <a:normAutofit/>
          </a:bodyPr>
          <a:lstStyle/>
          <a:p>
            <a:r>
              <a:rPr lang="en-GB" sz="2000" dirty="0"/>
              <a:t>Possible Growth Strategies: - Leadership Training: Participating in approved programmes to enhance team leadership skills. </a:t>
            </a:r>
            <a:br>
              <a:rPr lang="en-GB" sz="2000" dirty="0"/>
            </a:br>
            <a:r>
              <a:rPr lang="en-GB" sz="2000" dirty="0"/>
              <a:t>Interprofessional education include sessions that promote collaboration amongst health professionals. </a:t>
            </a:r>
            <a:br>
              <a:rPr lang="en-GB" sz="2000" dirty="0"/>
            </a:br>
            <a:r>
              <a:rPr lang="en-GB" sz="2000" dirty="0"/>
              <a:t>Current trends: </a:t>
            </a:r>
            <a:br>
              <a:rPr lang="en-GB" sz="2000" dirty="0"/>
            </a:br>
            <a:r>
              <a:rPr lang="en-GB" sz="2000" dirty="0"/>
              <a:t>New studies emphasise the need of continual learning for enabling experts from different professions to collaborate, which improves patient outcomes (Elo &amp; </a:t>
            </a:r>
            <a:r>
              <a:rPr lang="en-GB" sz="2000" dirty="0" err="1"/>
              <a:t>Kyngas</a:t>
            </a:r>
            <a:r>
              <a:rPr lang="en-GB" sz="2000" dirty="0"/>
              <a:t>, 2008). </a:t>
            </a:r>
          </a:p>
        </p:txBody>
      </p:sp>
    </p:spTree>
    <p:extLst>
      <p:ext uri="{BB962C8B-B14F-4D97-AF65-F5344CB8AC3E}">
        <p14:creationId xmlns:p14="http://schemas.microsoft.com/office/powerpoint/2010/main" val="2910858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04B90-A0D1-4851-A0AC-740AF74FC8DB}"/>
              </a:ext>
            </a:extLst>
          </p:cNvPr>
          <p:cNvSpPr>
            <a:spLocks noGrp="1"/>
          </p:cNvSpPr>
          <p:nvPr>
            <p:ph type="title"/>
          </p:nvPr>
        </p:nvSpPr>
        <p:spPr>
          <a:xfrm>
            <a:off x="643468" y="1033389"/>
            <a:ext cx="4826256" cy="4825409"/>
          </a:xfrm>
        </p:spPr>
        <p:txBody>
          <a:bodyPr anchor="ctr">
            <a:normAutofit/>
          </a:bodyPr>
          <a:lstStyle/>
          <a:p>
            <a:r>
              <a:rPr lang="en-GB" sz="5400">
                <a:solidFill>
                  <a:srgbClr val="FFFFFF"/>
                </a:solidFill>
              </a:rPr>
              <a:t>SWOT Analysis - Threats </a:t>
            </a:r>
            <a:endParaRPr lang="en-RO" sz="5400">
              <a:solidFill>
                <a:srgbClr val="FFFFFF"/>
              </a:solidFill>
            </a:endParaRPr>
          </a:p>
        </p:txBody>
      </p:sp>
      <p:sp>
        <p:nvSpPr>
          <p:cNvPr id="3" name="Content Placeholder 2">
            <a:extLst>
              <a:ext uri="{FF2B5EF4-FFF2-40B4-BE49-F238E27FC236}">
                <a16:creationId xmlns:a16="http://schemas.microsoft.com/office/drawing/2014/main" id="{06F76124-8AD5-33EF-4020-B3EA54026D75}"/>
              </a:ext>
            </a:extLst>
          </p:cNvPr>
          <p:cNvSpPr>
            <a:spLocks noGrp="1"/>
          </p:cNvSpPr>
          <p:nvPr>
            <p:ph idx="1"/>
          </p:nvPr>
        </p:nvSpPr>
        <p:spPr>
          <a:xfrm>
            <a:off x="3635023" y="1033390"/>
            <a:ext cx="7975784" cy="5040032"/>
          </a:xfrm>
          <a:ln w="57150">
            <a:noFill/>
          </a:ln>
        </p:spPr>
        <p:txBody>
          <a:bodyPr anchor="ctr">
            <a:normAutofit/>
          </a:bodyPr>
          <a:lstStyle/>
          <a:p>
            <a:r>
              <a:rPr lang="en-GB" sz="2000" dirty="0"/>
              <a:t>Possible Dangers: </a:t>
            </a:r>
            <a:br>
              <a:rPr lang="en-GB" sz="2000" dirty="0"/>
            </a:br>
            <a:r>
              <a:rPr lang="en-GB" sz="2000" dirty="0"/>
              <a:t>Burnout: Too much stress without appropriate aid can harm teamwork and patient care. </a:t>
            </a:r>
            <a:br>
              <a:rPr lang="en-GB" sz="2000" dirty="0"/>
            </a:br>
            <a:r>
              <a:rPr lang="en-GB" sz="2000" dirty="0"/>
              <a:t>Resistance to Change: Some team members may resist new tools or procedures that improve care. </a:t>
            </a:r>
            <a:br>
              <a:rPr lang="en-GB" sz="2000" dirty="0"/>
            </a:br>
            <a:r>
              <a:rPr lang="en-GB" sz="2000" dirty="0"/>
              <a:t>New healthcare management research (Fox &amp; Reeves, 2015) suggests regular stress management and team-building workshops to reduce the problem. </a:t>
            </a:r>
          </a:p>
        </p:txBody>
      </p:sp>
    </p:spTree>
    <p:extLst>
      <p:ext uri="{BB962C8B-B14F-4D97-AF65-F5344CB8AC3E}">
        <p14:creationId xmlns:p14="http://schemas.microsoft.com/office/powerpoint/2010/main" val="3429923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D22A9-3686-D982-E94F-D80C1E2C5126}"/>
              </a:ext>
            </a:extLst>
          </p:cNvPr>
          <p:cNvSpPr>
            <a:spLocks noGrp="1"/>
          </p:cNvSpPr>
          <p:nvPr>
            <p:ph type="title"/>
          </p:nvPr>
        </p:nvSpPr>
        <p:spPr>
          <a:xfrm>
            <a:off x="764110" y="826346"/>
            <a:ext cx="3171905" cy="1013800"/>
          </a:xfrm>
        </p:spPr>
        <p:txBody>
          <a:bodyPr>
            <a:normAutofit/>
          </a:bodyPr>
          <a:lstStyle/>
          <a:p>
            <a:pPr>
              <a:lnSpc>
                <a:spcPct val="90000"/>
              </a:lnSpc>
            </a:pPr>
            <a:r>
              <a:rPr lang="en-GB" sz="2200">
                <a:solidFill>
                  <a:srgbClr val="FFFFFF"/>
                </a:solidFill>
              </a:rPr>
              <a:t>Personal Development and Future Plans </a:t>
            </a:r>
            <a:endParaRPr lang="en-RO" sz="2200">
              <a:solidFill>
                <a:srgbClr val="FFFFFF"/>
              </a:solidFill>
            </a:endParaRPr>
          </a:p>
        </p:txBody>
      </p:sp>
      <p:sp>
        <p:nvSpPr>
          <p:cNvPr id="3" name="Content Placeholder 2">
            <a:extLst>
              <a:ext uri="{FF2B5EF4-FFF2-40B4-BE49-F238E27FC236}">
                <a16:creationId xmlns:a16="http://schemas.microsoft.com/office/drawing/2014/main" id="{75BAD5B1-52A6-EB55-DA86-0B5BA9113845}"/>
              </a:ext>
            </a:extLst>
          </p:cNvPr>
          <p:cNvSpPr>
            <a:spLocks noGrp="1"/>
          </p:cNvSpPr>
          <p:nvPr>
            <p:ph idx="1"/>
          </p:nvPr>
        </p:nvSpPr>
        <p:spPr>
          <a:xfrm>
            <a:off x="184874" y="2436678"/>
            <a:ext cx="4067534" cy="3300604"/>
          </a:xfrm>
        </p:spPr>
        <p:txBody>
          <a:bodyPr anchor="t">
            <a:normAutofit fontScale="92500"/>
          </a:bodyPr>
          <a:lstStyle/>
          <a:p>
            <a:r>
              <a:rPr lang="en-GB" sz="2400" dirty="0">
                <a:solidFill>
                  <a:srgbClr val="FFFFFF"/>
                </a:solidFill>
              </a:rPr>
              <a:t>Future Plans: This SWOT analysis will help me strengthen my leadership and teamwork skills. </a:t>
            </a:r>
            <a:br>
              <a:rPr lang="en-GB" sz="2400" dirty="0">
                <a:solidFill>
                  <a:srgbClr val="FFFFFF"/>
                </a:solidFill>
              </a:rPr>
            </a:br>
            <a:r>
              <a:rPr lang="en-GB" sz="2400" dirty="0">
                <a:solidFill>
                  <a:srgbClr val="FFFFFF"/>
                </a:solidFill>
              </a:rPr>
              <a:t>One ambition is to become a manager in five years and improve teamwork and patient care (Glasby, 2016). </a:t>
            </a:r>
          </a:p>
        </p:txBody>
      </p:sp>
      <p:pic>
        <p:nvPicPr>
          <p:cNvPr id="5" name="Picture 4" descr="A finger pointing at a graph&#10;&#10;Description automatically generated">
            <a:extLst>
              <a:ext uri="{FF2B5EF4-FFF2-40B4-BE49-F238E27FC236}">
                <a16:creationId xmlns:a16="http://schemas.microsoft.com/office/drawing/2014/main" id="{691F3C20-3D3C-416B-8B5E-63B72646A2C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568800" y="1119500"/>
            <a:ext cx="6866506" cy="4617725"/>
          </a:xfrm>
          <a:prstGeom prst="rect">
            <a:avLst/>
          </a:prstGeom>
        </p:spPr>
      </p:pic>
      <p:sp>
        <p:nvSpPr>
          <p:cNvPr id="6" name="TextBox 5">
            <a:extLst>
              <a:ext uri="{FF2B5EF4-FFF2-40B4-BE49-F238E27FC236}">
                <a16:creationId xmlns:a16="http://schemas.microsoft.com/office/drawing/2014/main" id="{1EED6A19-4E76-B849-260D-381E71A1B836}"/>
              </a:ext>
            </a:extLst>
          </p:cNvPr>
          <p:cNvSpPr txBox="1"/>
          <p:nvPr/>
        </p:nvSpPr>
        <p:spPr>
          <a:xfrm>
            <a:off x="9144294" y="5537170"/>
            <a:ext cx="2291012"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s://foto.wuestenigel.com/cubes-with-word-quot-change-quot-to-quot-chance-quot-personal-development-and-career-growth-or-change-yourself-concept/">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KW" sz="700">
              <a:solidFill>
                <a:srgbClr val="FFFFFF"/>
              </a:solidFill>
            </a:endParaRPr>
          </a:p>
        </p:txBody>
      </p:sp>
    </p:spTree>
    <p:extLst>
      <p:ext uri="{BB962C8B-B14F-4D97-AF65-F5344CB8AC3E}">
        <p14:creationId xmlns:p14="http://schemas.microsoft.com/office/powerpoint/2010/main" val="123371074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3BA2F-562C-EC65-47BD-BB40266D2254}"/>
              </a:ext>
            </a:extLst>
          </p:cNvPr>
          <p:cNvSpPr>
            <a:spLocks noGrp="1"/>
          </p:cNvSpPr>
          <p:nvPr>
            <p:ph type="title"/>
          </p:nvPr>
        </p:nvSpPr>
        <p:spPr>
          <a:xfrm>
            <a:off x="643468" y="1033389"/>
            <a:ext cx="4826256" cy="4825409"/>
          </a:xfrm>
        </p:spPr>
        <p:txBody>
          <a:bodyPr anchor="ctr">
            <a:normAutofit/>
          </a:bodyPr>
          <a:lstStyle/>
          <a:p>
            <a:r>
              <a:rPr lang="en-GB" sz="5400">
                <a:solidFill>
                  <a:srgbClr val="FFFFFF"/>
                </a:solidFill>
              </a:rPr>
              <a:t>Conclusion</a:t>
            </a:r>
            <a:endParaRPr lang="en-RO" sz="5400">
              <a:solidFill>
                <a:srgbClr val="FFFFFF"/>
              </a:solidFill>
            </a:endParaRPr>
          </a:p>
        </p:txBody>
      </p:sp>
      <p:sp>
        <p:nvSpPr>
          <p:cNvPr id="3" name="Content Placeholder 2">
            <a:extLst>
              <a:ext uri="{FF2B5EF4-FFF2-40B4-BE49-F238E27FC236}">
                <a16:creationId xmlns:a16="http://schemas.microsoft.com/office/drawing/2014/main" id="{86E8C856-E65A-08FE-B40A-DADE342F1FF8}"/>
              </a:ext>
            </a:extLst>
          </p:cNvPr>
          <p:cNvSpPr>
            <a:spLocks noGrp="1"/>
          </p:cNvSpPr>
          <p:nvPr>
            <p:ph idx="1"/>
          </p:nvPr>
        </p:nvSpPr>
        <p:spPr>
          <a:xfrm>
            <a:off x="4504267" y="1033390"/>
            <a:ext cx="7106539" cy="4825409"/>
          </a:xfrm>
          <a:ln w="57150">
            <a:noFill/>
          </a:ln>
        </p:spPr>
        <p:txBody>
          <a:bodyPr anchor="ctr">
            <a:normAutofit/>
          </a:bodyPr>
          <a:lstStyle/>
          <a:p>
            <a:r>
              <a:rPr lang="en-GB" sz="2800" dirty="0"/>
              <a:t>Working together improves patient outcomes, professional growth, and workplace morale in health and social care. </a:t>
            </a:r>
            <a:br>
              <a:rPr lang="en-GB" sz="2800" dirty="0"/>
            </a:br>
            <a:r>
              <a:rPr lang="en-GB" sz="2800" dirty="0"/>
              <a:t>Team members need careful practice and constant learning to maintain and improve their skills. </a:t>
            </a:r>
          </a:p>
        </p:txBody>
      </p:sp>
    </p:spTree>
    <p:extLst>
      <p:ext uri="{BB962C8B-B14F-4D97-AF65-F5344CB8AC3E}">
        <p14:creationId xmlns:p14="http://schemas.microsoft.com/office/powerpoint/2010/main" val="703426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4C63E-74AF-FD02-1ED6-990F1FB9E94D}"/>
              </a:ext>
            </a:extLst>
          </p:cNvPr>
          <p:cNvSpPr>
            <a:spLocks noGrp="1"/>
          </p:cNvSpPr>
          <p:nvPr>
            <p:ph type="title"/>
          </p:nvPr>
        </p:nvSpPr>
        <p:spPr>
          <a:xfrm>
            <a:off x="959157" y="1113764"/>
            <a:ext cx="3269749" cy="4624327"/>
          </a:xfrm>
        </p:spPr>
        <p:txBody>
          <a:bodyPr anchor="ctr">
            <a:normAutofit/>
          </a:bodyPr>
          <a:lstStyle/>
          <a:p>
            <a:r>
              <a:rPr lang="en-GB" sz="3200">
                <a:solidFill>
                  <a:srgbClr val="FFFFFF"/>
                </a:solidFill>
              </a:rPr>
              <a:t>REFERENCES</a:t>
            </a:r>
            <a:endParaRPr lang="en-RO" sz="3200">
              <a:solidFill>
                <a:srgbClr val="FFFFFF"/>
              </a:solidFill>
            </a:endParaRPr>
          </a:p>
        </p:txBody>
      </p:sp>
      <p:sp>
        <p:nvSpPr>
          <p:cNvPr id="3" name="Content Placeholder 2">
            <a:extLst>
              <a:ext uri="{FF2B5EF4-FFF2-40B4-BE49-F238E27FC236}">
                <a16:creationId xmlns:a16="http://schemas.microsoft.com/office/drawing/2014/main" id="{87AAC9A2-0029-9EC2-0ECC-5CC2E3C9490D}"/>
              </a:ext>
            </a:extLst>
          </p:cNvPr>
          <p:cNvSpPr>
            <a:spLocks noGrp="1"/>
          </p:cNvSpPr>
          <p:nvPr>
            <p:ph idx="1"/>
          </p:nvPr>
        </p:nvSpPr>
        <p:spPr>
          <a:xfrm>
            <a:off x="4829577" y="-150681"/>
            <a:ext cx="7122017" cy="7208303"/>
          </a:xfrm>
        </p:spPr>
        <p:txBody>
          <a:bodyPr anchor="ctr">
            <a:normAutofit/>
          </a:bodyPr>
          <a:lstStyle/>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Carlström, E. and Ekman, I., 2012. Organisational culture and change: Implementing person</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centred care. </a:t>
            </a:r>
            <a:r>
              <a:rPr lang="en-RO" sz="800" i="1">
                <a:effectLst/>
                <a:latin typeface="Aptos" panose="020B0004020202020204" pitchFamily="34" charset="0"/>
                <a:ea typeface="Aptos" panose="020B0004020202020204" pitchFamily="34" charset="0"/>
                <a:cs typeface="Times New Roman" panose="02020603050405020304" pitchFamily="18" charset="0"/>
              </a:rPr>
              <a:t>Journal of Health Organization and Management</a:t>
            </a:r>
            <a:r>
              <a:rPr lang="en-RO" sz="800">
                <a:effectLst/>
                <a:latin typeface="Aptos" panose="020B0004020202020204" pitchFamily="34" charset="0"/>
                <a:ea typeface="Aptos" panose="020B0004020202020204" pitchFamily="34" charset="0"/>
                <a:cs typeface="Times New Roman" panose="02020603050405020304" pitchFamily="18" charset="0"/>
              </a:rPr>
              <a:t>, 26(2), pp.175–191. doi: 10.1108/14777261211230763.</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Carlström, E. and Olsson, L., 2014. The association between subcultures and resistance to change–in a Swedish hospital clinic. </a:t>
            </a:r>
            <a:r>
              <a:rPr lang="en-RO" sz="800" i="1">
                <a:effectLst/>
                <a:latin typeface="Aptos" panose="020B0004020202020204" pitchFamily="34" charset="0"/>
                <a:ea typeface="Aptos" panose="020B0004020202020204" pitchFamily="34" charset="0"/>
                <a:cs typeface="Times New Roman" panose="02020603050405020304" pitchFamily="18" charset="0"/>
              </a:rPr>
              <a:t>Journal of Health Organization and Management</a:t>
            </a:r>
            <a:r>
              <a:rPr lang="en-RO" sz="800">
                <a:effectLst/>
                <a:latin typeface="Aptos" panose="020B0004020202020204" pitchFamily="34" charset="0"/>
                <a:ea typeface="Aptos" panose="020B0004020202020204" pitchFamily="34" charset="0"/>
                <a:cs typeface="Times New Roman" panose="02020603050405020304" pitchFamily="18" charset="0"/>
              </a:rPr>
              <a:t>, 28(4), pp.458–476. doi: 10.1108/JHOM-09-2012-0184.</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Commonwealth Fund, 2014. </a:t>
            </a:r>
            <a:r>
              <a:rPr lang="en-RO" sz="800" i="1">
                <a:effectLst/>
                <a:latin typeface="Aptos" panose="020B0004020202020204" pitchFamily="34" charset="0"/>
                <a:ea typeface="Aptos" panose="020B0004020202020204" pitchFamily="34" charset="0"/>
                <a:cs typeface="Times New Roman" panose="02020603050405020304" pitchFamily="18" charset="0"/>
              </a:rPr>
              <a:t>International health policy survey</a:t>
            </a:r>
            <a:r>
              <a:rPr lang="en-RO" sz="800">
                <a:effectLst/>
                <a:latin typeface="Aptos" panose="020B0004020202020204" pitchFamily="34" charset="0"/>
                <a:ea typeface="Aptos" panose="020B0004020202020204" pitchFamily="34" charset="0"/>
                <a:cs typeface="Times New Roman" panose="02020603050405020304" pitchFamily="18" charset="0"/>
              </a:rPr>
              <a:t>. [online] Available at: https://www.commonwealthfund.org/publications/surveys/2014/nov/2014</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commonwealth</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fund</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international</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health</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policy</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survey</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older [Accessed 22 April 2024].</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Coulter, A., Entwistle, V.A., Eccles, A., Ryan, S., Shepperd, S. and Perera, R., 2015. Personalised care planning for adults with chronic or long</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term health conditions. </a:t>
            </a:r>
            <a:r>
              <a:rPr lang="en-RO" sz="800" i="1">
                <a:effectLst/>
                <a:latin typeface="Aptos" panose="020B0004020202020204" pitchFamily="34" charset="0"/>
                <a:ea typeface="Aptos" panose="020B0004020202020204" pitchFamily="34" charset="0"/>
                <a:cs typeface="Times New Roman" panose="02020603050405020304" pitchFamily="18" charset="0"/>
              </a:rPr>
              <a:t>Cochrane Database of Systematic Reviews</a:t>
            </a:r>
            <a:r>
              <a:rPr lang="en-RO" sz="800">
                <a:effectLst/>
                <a:latin typeface="Aptos" panose="020B0004020202020204" pitchFamily="34" charset="0"/>
                <a:ea typeface="Aptos" panose="020B0004020202020204" pitchFamily="34" charset="0"/>
                <a:cs typeface="Times New Roman" panose="02020603050405020304" pitchFamily="18" charset="0"/>
              </a:rPr>
              <a:t>, (3). doi: 10.1002/14651858.CD010523.pub2.</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Dewing, J. and McCormack, B., 2017. Editorial: Tell me, how do you define person</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centredness? [online] Available at: &lt;</a:t>
            </a:r>
            <a:r>
              <a:rPr lang="en-RO" sz="800" u="sng">
                <a:effectLst/>
                <a:latin typeface="Aptos" panose="020B0004020202020204" pitchFamily="34" charset="0"/>
                <a:ea typeface="Aptos" panose="020B0004020202020204" pitchFamily="34" charset="0"/>
                <a:cs typeface="Times New Roman" panose="02020603050405020304" pitchFamily="18" charset="0"/>
                <a:hlinkClick r:id="rId2"/>
              </a:rPr>
              <a:t>www.repository.up.ac.za</a:t>
            </a:r>
            <a:r>
              <a:rPr lang="en-RO" sz="800">
                <a:effectLst/>
                <a:latin typeface="Aptos" panose="020B0004020202020204" pitchFamily="34" charset="0"/>
                <a:ea typeface="Aptos" panose="020B0004020202020204" pitchFamily="34" charset="0"/>
                <a:cs typeface="Times New Roman" panose="02020603050405020304" pitchFamily="18" charset="0"/>
              </a:rPr>
              <a:t>&gt; [Accessed 22 April 2024].</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Dunér, A., 2013. Care planning and decision</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making in teams in Swedish elderly care: A study of interprofessional collaboration and professional boundaries. </a:t>
            </a:r>
            <a:r>
              <a:rPr lang="en-RO" sz="800" i="1">
                <a:effectLst/>
                <a:latin typeface="Aptos" panose="020B0004020202020204" pitchFamily="34" charset="0"/>
                <a:ea typeface="Aptos" panose="020B0004020202020204" pitchFamily="34" charset="0"/>
                <a:cs typeface="Times New Roman" panose="02020603050405020304" pitchFamily="18" charset="0"/>
              </a:rPr>
              <a:t>Journal of Interprofessional Care</a:t>
            </a:r>
            <a:r>
              <a:rPr lang="en-RO" sz="800">
                <a:effectLst/>
                <a:latin typeface="Aptos" panose="020B0004020202020204" pitchFamily="34" charset="0"/>
                <a:ea typeface="Aptos" panose="020B0004020202020204" pitchFamily="34" charset="0"/>
                <a:cs typeface="Times New Roman" panose="02020603050405020304" pitchFamily="18" charset="0"/>
              </a:rPr>
              <a:t>, 27(3), pp.246–253. doi: 10.3109/13561820.2012.757730.</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Dunér, A. and Wolmesjö, M., 2015. Interprofessional collaboration in Swedish health and social care from a care manager's perspective. </a:t>
            </a:r>
            <a:r>
              <a:rPr lang="en-RO" sz="800" i="1">
                <a:effectLst/>
                <a:latin typeface="Aptos" panose="020B0004020202020204" pitchFamily="34" charset="0"/>
                <a:ea typeface="Aptos" panose="020B0004020202020204" pitchFamily="34" charset="0"/>
                <a:cs typeface="Times New Roman" panose="02020603050405020304" pitchFamily="18" charset="0"/>
              </a:rPr>
              <a:t>European Journal of Social Work</a:t>
            </a:r>
            <a:r>
              <a:rPr lang="en-RO" sz="800">
                <a:effectLst/>
                <a:latin typeface="Aptos" panose="020B0004020202020204" pitchFamily="34" charset="0"/>
                <a:ea typeface="Aptos" panose="020B0004020202020204" pitchFamily="34" charset="0"/>
                <a:cs typeface="Times New Roman" panose="02020603050405020304" pitchFamily="18" charset="0"/>
              </a:rPr>
              <a:t>, 18(3), pp.354–369. doi: 10.1080/13691457.2014.908166.</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Eaton, S., Roberts, S. and Turner, B., 2015. Delivering person centred care in long term conditions. </a:t>
            </a:r>
            <a:r>
              <a:rPr lang="en-RO" sz="800" i="1">
                <a:effectLst/>
                <a:latin typeface="Aptos" panose="020B0004020202020204" pitchFamily="34" charset="0"/>
                <a:ea typeface="Aptos" panose="020B0004020202020204" pitchFamily="34" charset="0"/>
                <a:cs typeface="Times New Roman" panose="02020603050405020304" pitchFamily="18" charset="0"/>
              </a:rPr>
              <a:t>BMJ</a:t>
            </a:r>
            <a:r>
              <a:rPr lang="en-RO" sz="800">
                <a:effectLst/>
                <a:latin typeface="Aptos" panose="020B0004020202020204" pitchFamily="34" charset="0"/>
                <a:ea typeface="Aptos" panose="020B0004020202020204" pitchFamily="34" charset="0"/>
                <a:cs typeface="Times New Roman" panose="02020603050405020304" pitchFamily="18" charset="0"/>
              </a:rPr>
              <a:t>, 350, h181. doi: 10.1136/bmj.h181.</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Edvardsson, D., 2015. Notes on person</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centred care: What it is and what it is not. </a:t>
            </a:r>
            <a:r>
              <a:rPr lang="en-RO" sz="800" i="1">
                <a:effectLst/>
                <a:latin typeface="Aptos" panose="020B0004020202020204" pitchFamily="34" charset="0"/>
                <a:ea typeface="Aptos" panose="020B0004020202020204" pitchFamily="34" charset="0"/>
                <a:cs typeface="Times New Roman" panose="02020603050405020304" pitchFamily="18" charset="0"/>
              </a:rPr>
              <a:t>Nordic Journal of Nursing Research</a:t>
            </a:r>
            <a:r>
              <a:rPr lang="en-RO" sz="800">
                <a:effectLst/>
                <a:latin typeface="Aptos" panose="020B0004020202020204" pitchFamily="34" charset="0"/>
                <a:ea typeface="Aptos" panose="020B0004020202020204" pitchFamily="34" charset="0"/>
                <a:cs typeface="Times New Roman" panose="02020603050405020304" pitchFamily="18" charset="0"/>
              </a:rPr>
              <a:t>, 35(2), pp.65–66. doi: 10.1177/0107408315582296.</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Ekman, I., Hedman, H., Swedberg, K. and Wallengren, C., 2015. Commentary: Swedish initiative on person centred care. </a:t>
            </a:r>
            <a:r>
              <a:rPr lang="en-RO" sz="800" i="1">
                <a:effectLst/>
                <a:latin typeface="Aptos" panose="020B0004020202020204" pitchFamily="34" charset="0"/>
                <a:ea typeface="Aptos" panose="020B0004020202020204" pitchFamily="34" charset="0"/>
                <a:cs typeface="Times New Roman" panose="02020603050405020304" pitchFamily="18" charset="0"/>
              </a:rPr>
              <a:t>BMJ</a:t>
            </a:r>
            <a:r>
              <a:rPr lang="en-RO" sz="800">
                <a:effectLst/>
                <a:latin typeface="Aptos" panose="020B0004020202020204" pitchFamily="34" charset="0"/>
                <a:ea typeface="Aptos" panose="020B0004020202020204" pitchFamily="34" charset="0"/>
                <a:cs typeface="Times New Roman" panose="02020603050405020304" pitchFamily="18" charset="0"/>
              </a:rPr>
              <a:t>, 350, h160. doi: 10.1136/bmj.h160.</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Elo, S. and Kyngäs, H., 2008. The qualitative content analysis process. </a:t>
            </a:r>
            <a:r>
              <a:rPr lang="en-RO" sz="800" i="1">
                <a:effectLst/>
                <a:latin typeface="Aptos" panose="020B0004020202020204" pitchFamily="34" charset="0"/>
                <a:ea typeface="Aptos" panose="020B0004020202020204" pitchFamily="34" charset="0"/>
                <a:cs typeface="Times New Roman" panose="02020603050405020304" pitchFamily="18" charset="0"/>
              </a:rPr>
              <a:t>Journal of Advanced Nursing</a:t>
            </a:r>
            <a:r>
              <a:rPr lang="en-RO" sz="800">
                <a:effectLst/>
                <a:latin typeface="Aptos" panose="020B0004020202020204" pitchFamily="34" charset="0"/>
                <a:ea typeface="Aptos" panose="020B0004020202020204" pitchFamily="34" charset="0"/>
                <a:cs typeface="Times New Roman" panose="02020603050405020304" pitchFamily="18" charset="0"/>
              </a:rPr>
              <a:t>, 62(1), pp.107–115. doi: 10.1111/j.1365-2648.2007.04569.x.</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Fox, A. and Reeves, S., 2015. Interprofessional collaborative patient</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centred care: A critical exploration of two related discourses. </a:t>
            </a:r>
            <a:r>
              <a:rPr lang="en-RO" sz="800" i="1">
                <a:effectLst/>
                <a:latin typeface="Aptos" panose="020B0004020202020204" pitchFamily="34" charset="0"/>
                <a:ea typeface="Aptos" panose="020B0004020202020204" pitchFamily="34" charset="0"/>
                <a:cs typeface="Times New Roman" panose="02020603050405020304" pitchFamily="18" charset="0"/>
              </a:rPr>
              <a:t>Journal of Interprofessional Care</a:t>
            </a:r>
            <a:r>
              <a:rPr lang="en-RO" sz="800">
                <a:effectLst/>
                <a:latin typeface="Aptos" panose="020B0004020202020204" pitchFamily="34" charset="0"/>
                <a:ea typeface="Aptos" panose="020B0004020202020204" pitchFamily="34" charset="0"/>
                <a:cs typeface="Times New Roman" panose="02020603050405020304" pitchFamily="18" charset="0"/>
              </a:rPr>
              <a:t>, 29(2), pp.113–118. doi: 10.3109/13561820.2014.954284.</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Glasby, J., 2016. Person</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centred approaches: A policy perspective. In: McCormack, B. and McCance, T. eds. </a:t>
            </a:r>
            <a:r>
              <a:rPr lang="en-RO" sz="800" i="1">
                <a:effectLst/>
                <a:latin typeface="Aptos" panose="020B0004020202020204" pitchFamily="34" charset="0"/>
                <a:ea typeface="Aptos" panose="020B0004020202020204" pitchFamily="34" charset="0"/>
                <a:cs typeface="Times New Roman" panose="02020603050405020304" pitchFamily="18" charset="0"/>
              </a:rPr>
              <a:t>Person</a:t>
            </a:r>
            <a:r>
              <a:rPr lang="en-RO" sz="800" i="1">
                <a:effectLst/>
                <a:latin typeface="Cambria Math" panose="02040503050406030204" pitchFamily="18" charset="0"/>
                <a:ea typeface="Aptos" panose="020B0004020202020204" pitchFamily="34" charset="0"/>
                <a:cs typeface="Cambria Math" panose="02040503050406030204" pitchFamily="18" charset="0"/>
              </a:rPr>
              <a:t>‐</a:t>
            </a:r>
            <a:r>
              <a:rPr lang="en-RO" sz="800" i="1">
                <a:effectLst/>
                <a:latin typeface="Aptos" panose="020B0004020202020204" pitchFamily="34" charset="0"/>
                <a:ea typeface="Aptos" panose="020B0004020202020204" pitchFamily="34" charset="0"/>
                <a:cs typeface="Times New Roman" panose="02020603050405020304" pitchFamily="18" charset="0"/>
              </a:rPr>
              <a:t>centred practice in nursing and health care: Theory and practice</a:t>
            </a:r>
            <a:r>
              <a:rPr lang="en-RO" sz="800">
                <a:effectLst/>
                <a:latin typeface="Aptos" panose="020B0004020202020204" pitchFamily="34" charset="0"/>
                <a:ea typeface="Aptos" panose="020B0004020202020204" pitchFamily="34" charset="0"/>
                <a:cs typeface="Times New Roman" panose="02020603050405020304" pitchFamily="18" charset="0"/>
              </a:rPr>
              <a:t>, 2nd ed. Hoboken, NJ: John Wiley and Sons, pp.67–76. ISBN 9781118990568.</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Greenfield, G., Ignatowicz, A.M., Belsi, A., Pappas, Y., Car, J., Majeed, A. and Harris, M., 2014. Wake up, wake up! It’s me! It’s my life! Patient narratives on person</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centeredness in the integrated care context: A qualitative study. </a:t>
            </a:r>
            <a:r>
              <a:rPr lang="en-RO" sz="800" i="1">
                <a:effectLst/>
                <a:latin typeface="Aptos" panose="020B0004020202020204" pitchFamily="34" charset="0"/>
                <a:ea typeface="Aptos" panose="020B0004020202020204" pitchFamily="34" charset="0"/>
                <a:cs typeface="Times New Roman" panose="02020603050405020304" pitchFamily="18" charset="0"/>
              </a:rPr>
              <a:t>BMC Health Services Research</a:t>
            </a:r>
            <a:r>
              <a:rPr lang="en-RO" sz="800">
                <a:effectLst/>
                <a:latin typeface="Aptos" panose="020B0004020202020204" pitchFamily="34" charset="0"/>
                <a:ea typeface="Aptos" panose="020B0004020202020204" pitchFamily="34" charset="0"/>
                <a:cs typeface="Times New Roman" panose="02020603050405020304" pitchFamily="18" charset="0"/>
              </a:rPr>
              <a:t>, 14(1), 619. doi: 10.1186/s12913-014-0619-9.</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Hägg</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Martinell, A., Hult, H., Henriksson, P. and Kiessling, A., 2019. Possibilities for interprofessional learning at a Swedish acute healthcare ward not dedicated to interprofessional education: An ethnographic study. </a:t>
            </a:r>
            <a:r>
              <a:rPr lang="en-RO" sz="800" i="1">
                <a:effectLst/>
                <a:latin typeface="Aptos" panose="020B0004020202020204" pitchFamily="34" charset="0"/>
                <a:ea typeface="Aptos" panose="020B0004020202020204" pitchFamily="34" charset="0"/>
                <a:cs typeface="Times New Roman" panose="02020603050405020304" pitchFamily="18" charset="0"/>
              </a:rPr>
              <a:t>British Medical Journal Open</a:t>
            </a:r>
            <a:r>
              <a:rPr lang="en-RO" sz="800">
                <a:effectLst/>
                <a:latin typeface="Aptos" panose="020B0004020202020204" pitchFamily="34" charset="0"/>
                <a:ea typeface="Aptos" panose="020B0004020202020204" pitchFamily="34" charset="0"/>
                <a:cs typeface="Times New Roman" panose="02020603050405020304" pitchFamily="18" charset="0"/>
              </a:rPr>
              <a:t>, 9, e027590. doi: 10.1136/bmjopen-2018-027590.</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Jansen, D.L., Heijmans, M. and Rijken, M., 2015. Individual care plans for chronically ill patients within primary care in the Netherlands: Dissemination and associations with patient characteristics and patient</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perceived quality of care. </a:t>
            </a:r>
            <a:r>
              <a:rPr lang="en-RO" sz="800" i="1">
                <a:effectLst/>
                <a:latin typeface="Aptos" panose="020B0004020202020204" pitchFamily="34" charset="0"/>
                <a:ea typeface="Aptos" panose="020B0004020202020204" pitchFamily="34" charset="0"/>
                <a:cs typeface="Times New Roman" panose="02020603050405020304" pitchFamily="18" charset="0"/>
              </a:rPr>
              <a:t>Scandinavian Journal of Primary Health Care</a:t>
            </a:r>
            <a:r>
              <a:rPr lang="en-RO" sz="800">
                <a:effectLst/>
                <a:latin typeface="Aptos" panose="020B0004020202020204" pitchFamily="34" charset="0"/>
                <a:ea typeface="Aptos" panose="020B0004020202020204" pitchFamily="34" charset="0"/>
                <a:cs typeface="Times New Roman" panose="02020603050405020304" pitchFamily="18" charset="0"/>
              </a:rPr>
              <a:t>, 33(2), pp.100–106. doi: 10.3109/02813432.2015.1030167.</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Jobe, I., Engström, Å. and Lindberg, B., 2019. The collaborative planning process: Holding the chain together. A grounded theory study. Manuscript submitted for publication.</a:t>
            </a:r>
          </a:p>
          <a:p>
            <a:pPr>
              <a:lnSpc>
                <a:spcPct val="90000"/>
              </a:lnSpc>
            </a:pPr>
            <a:r>
              <a:rPr lang="en-RO" sz="800">
                <a:effectLst/>
                <a:latin typeface="Aptos" panose="020B0004020202020204" pitchFamily="34" charset="0"/>
                <a:ea typeface="Aptos" panose="020B0004020202020204" pitchFamily="34" charset="0"/>
                <a:cs typeface="Times New Roman" panose="02020603050405020304" pitchFamily="18" charset="0"/>
              </a:rPr>
              <a:t>Jobe, I., Lindberg, B., Nordmark, S. and Engström, Å., 2018. The care</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planning conference: Exploring aspects of person</a:t>
            </a:r>
            <a:r>
              <a:rPr lang="en-RO" sz="800">
                <a:effectLst/>
                <a:latin typeface="Cambria Math" panose="02040503050406030204" pitchFamily="18" charset="0"/>
                <a:ea typeface="Aptos" panose="020B0004020202020204" pitchFamily="34" charset="0"/>
                <a:cs typeface="Cambria Math" panose="02040503050406030204" pitchFamily="18" charset="0"/>
              </a:rPr>
              <a:t>‐</a:t>
            </a:r>
            <a:r>
              <a:rPr lang="en-RO" sz="800">
                <a:effectLst/>
                <a:latin typeface="Aptos" panose="020B0004020202020204" pitchFamily="34" charset="0"/>
                <a:ea typeface="Aptos" panose="020B0004020202020204" pitchFamily="34" charset="0"/>
                <a:cs typeface="Times New Roman" panose="02020603050405020304" pitchFamily="18" charset="0"/>
              </a:rPr>
              <a:t>centred interactions. </a:t>
            </a:r>
            <a:r>
              <a:rPr lang="en-RO" sz="800" i="1">
                <a:effectLst/>
                <a:latin typeface="Aptos" panose="020B0004020202020204" pitchFamily="34" charset="0"/>
                <a:ea typeface="Aptos" panose="020B0004020202020204" pitchFamily="34" charset="0"/>
                <a:cs typeface="Times New Roman" panose="02020603050405020304" pitchFamily="18" charset="0"/>
              </a:rPr>
              <a:t>Nursing Open</a:t>
            </a:r>
            <a:r>
              <a:rPr lang="en-RO" sz="800">
                <a:effectLst/>
                <a:latin typeface="Aptos" panose="020B0004020202020204" pitchFamily="34" charset="0"/>
                <a:ea typeface="Aptos" panose="020B0004020202020204" pitchFamily="34" charset="0"/>
                <a:cs typeface="Times New Roman" panose="02020603050405020304" pitchFamily="18" charset="0"/>
              </a:rPr>
              <a:t>, 5(2), pp.120–130. doi: 10.1002/nop2.118.</a:t>
            </a:r>
          </a:p>
        </p:txBody>
      </p:sp>
    </p:spTree>
    <p:extLst>
      <p:ext uri="{BB962C8B-B14F-4D97-AF65-F5344CB8AC3E}">
        <p14:creationId xmlns:p14="http://schemas.microsoft.com/office/powerpoint/2010/main" val="38733623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TM04033937[[fn=Vapor Trail]]</Template>
  <TotalTime>44</TotalTime>
  <Words>1737</Words>
  <Application>Microsoft Office PowerPoint</Application>
  <PresentationFormat>Widescreen</PresentationFormat>
  <Paragraphs>47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Cambria Math</vt:lpstr>
      <vt:lpstr>Century Gothic</vt:lpstr>
      <vt:lpstr>Wingdings 3</vt:lpstr>
      <vt:lpstr>Ion</vt:lpstr>
      <vt:lpstr>Working with Others in Health and Social Care: My Experiences and Development</vt:lpstr>
      <vt:lpstr>Introduction </vt:lpstr>
      <vt:lpstr>Objectives of the Presentation </vt:lpstr>
      <vt:lpstr>Context of Your Experience </vt:lpstr>
      <vt:lpstr>SWOT Analysis - Strengths</vt:lpstr>
      <vt:lpstr>SWOT Analysis - Weaknesses </vt:lpstr>
      <vt:lpstr>SWOT Analysis - Opportunities </vt:lpstr>
      <vt:lpstr>SWOT Analysis - Threats </vt:lpstr>
      <vt:lpstr>Personal Development and Future Plans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Andrei Bucur</dc:creator>
  <cp:lastModifiedBy>Ana-Maria Iordache</cp:lastModifiedBy>
  <cp:revision>5</cp:revision>
  <dcterms:created xsi:type="dcterms:W3CDTF">2024-04-22T16:10:44Z</dcterms:created>
  <dcterms:modified xsi:type="dcterms:W3CDTF">2024-05-02T12:26:01Z</dcterms:modified>
</cp:coreProperties>
</file>