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 id="2147483661" r:id="rId2"/>
  </p:sldMasterIdLst>
  <p:notesMasterIdLst>
    <p:notesMasterId r:id="rId13"/>
  </p:notesMasterIdLst>
  <p:sldIdLst>
    <p:sldId id="256" r:id="rId3"/>
    <p:sldId id="257" r:id="rId4"/>
    <p:sldId id="258" r:id="rId5"/>
    <p:sldId id="259" r:id="rId6"/>
    <p:sldId id="260" r:id="rId7"/>
    <p:sldId id="261" r:id="rId8"/>
    <p:sldId id="262" r:id="rId9"/>
    <p:sldId id="263" r:id="rId10"/>
    <p:sldId id="264" r:id="rId11"/>
    <p:sldId id="265" r:id="rId12"/>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1" d="100"/>
          <a:sy n="111" d="100"/>
        </p:scale>
        <p:origin x="56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4" name="Google Shape;94;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5" name="Google Shape;10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4" name="Google Shape;114;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3" name="Google Shape;123;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2" name="Google Shape;132;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1" name="Google Shape;141;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0" name="Google Shape;150;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9" name="Google Shape;159;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8" name="Google Shape;168;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7" name="Google Shape;177;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2"/>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Autofit/>
          </a:bodyPr>
          <a:lstStyle>
            <a:lvl1pPr lvl="0" algn="ctr">
              <a:lnSpc>
                <a:spcPct val="90000"/>
              </a:lnSpc>
              <a:spcBef>
                <a:spcPts val="0"/>
              </a:spcBef>
              <a:spcAft>
                <a:spcPts val="0"/>
              </a:spcAft>
              <a:buClr>
                <a:schemeClr val="lt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2"/>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Autofit/>
          </a:bodyPr>
          <a:lstStyle>
            <a:lvl1pPr lvl="0" algn="ctr">
              <a:lnSpc>
                <a:spcPct val="90000"/>
              </a:lnSpc>
              <a:spcBef>
                <a:spcPts val="1000"/>
              </a:spcBef>
              <a:spcAft>
                <a:spcPts val="0"/>
              </a:spcAft>
              <a:buClr>
                <a:schemeClr val="lt1"/>
              </a:buClr>
              <a:buSzPts val="2400"/>
              <a:buNone/>
              <a:defRPr sz="2400"/>
            </a:lvl1pPr>
            <a:lvl2pPr lvl="1" algn="ctr">
              <a:lnSpc>
                <a:spcPct val="90000"/>
              </a:lnSpc>
              <a:spcBef>
                <a:spcPts val="500"/>
              </a:spcBef>
              <a:spcAft>
                <a:spcPts val="0"/>
              </a:spcAft>
              <a:buClr>
                <a:schemeClr val="lt1"/>
              </a:buClr>
              <a:buSzPts val="2000"/>
              <a:buNone/>
              <a:defRPr sz="2000"/>
            </a:lvl2pPr>
            <a:lvl3pPr lvl="2" algn="ctr">
              <a:lnSpc>
                <a:spcPct val="90000"/>
              </a:lnSpc>
              <a:spcBef>
                <a:spcPts val="500"/>
              </a:spcBef>
              <a:spcAft>
                <a:spcPts val="0"/>
              </a:spcAft>
              <a:buClr>
                <a:schemeClr val="lt1"/>
              </a:buClr>
              <a:buSzPts val="1800"/>
              <a:buNone/>
              <a:defRPr sz="1800"/>
            </a:lvl3pPr>
            <a:lvl4pPr lvl="3" algn="ctr">
              <a:lnSpc>
                <a:spcPct val="90000"/>
              </a:lnSpc>
              <a:spcBef>
                <a:spcPts val="500"/>
              </a:spcBef>
              <a:spcAft>
                <a:spcPts val="0"/>
              </a:spcAft>
              <a:buClr>
                <a:schemeClr val="lt1"/>
              </a:buClr>
              <a:buSzPts val="1600"/>
              <a:buNone/>
              <a:defRPr sz="1600"/>
            </a:lvl4pPr>
            <a:lvl5pPr lvl="4" algn="ctr">
              <a:lnSpc>
                <a:spcPct val="9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a:endParaRPr/>
          </a:p>
        </p:txBody>
      </p:sp>
      <p:sp>
        <p:nvSpPr>
          <p:cNvPr id="14" name="Google Shape;14;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3"/>
        <p:cNvGrpSpPr/>
        <p:nvPr/>
      </p:nvGrpSpPr>
      <p:grpSpPr>
        <a:xfrm>
          <a:off x="0" y="0"/>
          <a:ext cx="0" cy="0"/>
          <a:chOff x="0" y="0"/>
          <a:chExt cx="0" cy="0"/>
        </a:xfrm>
      </p:grpSpPr>
      <p:sp>
        <p:nvSpPr>
          <p:cNvPr id="24" name="Google Shape;24;p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4"/>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6" name="Google Shape;26;p4"/>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7" name="Google Shape;27;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30"/>
        <p:cNvGrpSpPr/>
        <p:nvPr/>
      </p:nvGrpSpPr>
      <p:grpSpPr>
        <a:xfrm>
          <a:off x="0" y="0"/>
          <a:ext cx="0" cy="0"/>
          <a:chOff x="0" y="0"/>
          <a:chExt cx="0" cy="0"/>
        </a:xfrm>
      </p:grpSpPr>
      <p:sp>
        <p:nvSpPr>
          <p:cNvPr id="31" name="Google Shape;31;p5"/>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 name="Google Shape;32;p5"/>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33" name="Google Shape;33;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9" name="Google Shape;39;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2"/>
        <p:cNvGrpSpPr/>
        <p:nvPr/>
      </p:nvGrpSpPr>
      <p:grpSpPr>
        <a:xfrm>
          <a:off x="0" y="0"/>
          <a:ext cx="0" cy="0"/>
          <a:chOff x="0" y="0"/>
          <a:chExt cx="0" cy="0"/>
        </a:xfrm>
      </p:grpSpPr>
      <p:sp>
        <p:nvSpPr>
          <p:cNvPr id="43" name="Google Shape;43;p7"/>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7"/>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5" name="Google Shape;45;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8"/>
        <p:cNvGrpSpPr/>
        <p:nvPr/>
      </p:nvGrpSpPr>
      <p:grpSpPr>
        <a:xfrm>
          <a:off x="0" y="0"/>
          <a:ext cx="0" cy="0"/>
          <a:chOff x="0" y="0"/>
          <a:chExt cx="0" cy="0"/>
        </a:xfrm>
      </p:grpSpPr>
      <p:sp>
        <p:nvSpPr>
          <p:cNvPr id="49" name="Google Shape;49;p8"/>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8"/>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1" name="Google Shape;51;p8"/>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2" name="Google Shape;52;p8"/>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3" name="Google Shape;53;p8"/>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 name="Google Shape;54;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7"/>
        <p:cNvGrpSpPr/>
        <p:nvPr/>
      </p:nvGrpSpPr>
      <p:grpSpPr>
        <a:xfrm>
          <a:off x="0" y="0"/>
          <a:ext cx="0" cy="0"/>
          <a:chOff x="0" y="0"/>
          <a:chExt cx="0" cy="0"/>
        </a:xfrm>
      </p:grpSpPr>
      <p:sp>
        <p:nvSpPr>
          <p:cNvPr id="58" name="Google Shape;58;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2"/>
        <p:cNvGrpSpPr/>
        <p:nvPr/>
      </p:nvGrpSpPr>
      <p:grpSpPr>
        <a:xfrm>
          <a:off x="0" y="0"/>
          <a:ext cx="0" cy="0"/>
          <a:chOff x="0" y="0"/>
          <a:chExt cx="0" cy="0"/>
        </a:xfrm>
      </p:grpSpPr>
      <p:sp>
        <p:nvSpPr>
          <p:cNvPr id="63" name="Google Shape;63;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6"/>
        <p:cNvGrpSpPr/>
        <p:nvPr/>
      </p:nvGrpSpPr>
      <p:grpSpPr>
        <a:xfrm>
          <a:off x="0" y="0"/>
          <a:ext cx="0" cy="0"/>
          <a:chOff x="0" y="0"/>
          <a:chExt cx="0" cy="0"/>
        </a:xfrm>
      </p:grpSpPr>
      <p:sp>
        <p:nvSpPr>
          <p:cNvPr id="67" name="Google Shape;67;p1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8" name="Google Shape;68;p11"/>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9" name="Google Shape;69;p11"/>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0" name="Google Shape;70;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3"/>
        <p:cNvGrpSpPr/>
        <p:nvPr/>
      </p:nvGrpSpPr>
      <p:grpSpPr>
        <a:xfrm>
          <a:off x="0" y="0"/>
          <a:ext cx="0" cy="0"/>
          <a:chOff x="0" y="0"/>
          <a:chExt cx="0" cy="0"/>
        </a:xfrm>
      </p:grpSpPr>
      <p:sp>
        <p:nvSpPr>
          <p:cNvPr id="74" name="Google Shape;74;p12"/>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5" name="Google Shape;75;p12"/>
          <p:cNvSpPr>
            <a:spLocks noGrp="1"/>
          </p:cNvSpPr>
          <p:nvPr>
            <p:ph type="pic" idx="2"/>
          </p:nvPr>
        </p:nvSpPr>
        <p:spPr>
          <a:xfrm>
            <a:off x="5183188" y="987425"/>
            <a:ext cx="6172200" cy="4873625"/>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76" name="Google Shape;76;p12"/>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7" name="Google Shape;77;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0"/>
        <p:cNvGrpSpPr/>
        <p:nvPr/>
      </p:nvGrpSpPr>
      <p:grpSpPr>
        <a:xfrm>
          <a:off x="0" y="0"/>
          <a:ext cx="0" cy="0"/>
          <a:chOff x="0" y="0"/>
          <a:chExt cx="0" cy="0"/>
        </a:xfrm>
      </p:grpSpPr>
      <p:sp>
        <p:nvSpPr>
          <p:cNvPr id="81" name="Google Shape;81;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13"/>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3" name="Google Shape;83;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6"/>
        <p:cNvGrpSpPr/>
        <p:nvPr/>
      </p:nvGrpSpPr>
      <p:grpSpPr>
        <a:xfrm>
          <a:off x="0" y="0"/>
          <a:ext cx="0" cy="0"/>
          <a:chOff x="0" y="0"/>
          <a:chExt cx="0" cy="0"/>
        </a:xfrm>
      </p:grpSpPr>
      <p:sp>
        <p:nvSpPr>
          <p:cNvPr id="87" name="Google Shape;87;p14"/>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14"/>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chemeClr val="lt1"/>
              </a:buClr>
              <a:buSzPts val="4400"/>
              <a:buFont typeface="Calibri"/>
              <a:buNone/>
              <a:defRPr sz="4400" b="0" i="0" u="none" strike="noStrike" cap="none">
                <a:solidFill>
                  <a:schemeClr val="lt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lvl1pPr marL="457200" marR="0" lvl="0" indent="-406400" algn="l" rtl="0">
              <a:lnSpc>
                <a:spcPct val="90000"/>
              </a:lnSpc>
              <a:spcBef>
                <a:spcPts val="1000"/>
              </a:spcBef>
              <a:spcAft>
                <a:spcPts val="0"/>
              </a:spcAft>
              <a:buClr>
                <a:schemeClr val="lt1"/>
              </a:buClr>
              <a:buSzPts val="2800"/>
              <a:buFont typeface="Arial"/>
              <a:buChar char="•"/>
              <a:defRPr sz="2800" b="0" i="0" u="none" strike="noStrike" cap="none">
                <a:solidFill>
                  <a:schemeClr val="lt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lt1"/>
              </a:buClr>
              <a:buSzPts val="2400"/>
              <a:buFont typeface="Arial"/>
              <a:buChar char="•"/>
              <a:defRPr sz="2400" b="0" i="0" u="none" strike="noStrike" cap="none">
                <a:solidFill>
                  <a:schemeClr val="lt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chemeClr val="lt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chemeClr val="lt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chemeClr val="lt1"/>
                </a:solidFill>
                <a:latin typeface="Calibri"/>
                <a:ea typeface="Calibri"/>
                <a:cs typeface="Calibri"/>
                <a:sym typeface="Calibri"/>
              </a:defRPr>
            </a:lvl1pPr>
            <a:lvl2pPr marL="0" marR="0" lvl="1" indent="0" algn="r" rtl="0">
              <a:spcBef>
                <a:spcPts val="0"/>
              </a:spcBef>
              <a:buNone/>
              <a:defRPr sz="1200" b="0" i="0" u="none" strike="noStrike" cap="none">
                <a:solidFill>
                  <a:schemeClr val="lt1"/>
                </a:solidFill>
                <a:latin typeface="Calibri"/>
                <a:ea typeface="Calibri"/>
                <a:cs typeface="Calibri"/>
                <a:sym typeface="Calibri"/>
              </a:defRPr>
            </a:lvl2pPr>
            <a:lvl3pPr marL="0" marR="0" lvl="2" indent="0" algn="r" rtl="0">
              <a:spcBef>
                <a:spcPts val="0"/>
              </a:spcBef>
              <a:buNone/>
              <a:defRPr sz="1200" b="0" i="0" u="none" strike="noStrike" cap="none">
                <a:solidFill>
                  <a:schemeClr val="lt1"/>
                </a:solidFill>
                <a:latin typeface="Calibri"/>
                <a:ea typeface="Calibri"/>
                <a:cs typeface="Calibri"/>
                <a:sym typeface="Calibri"/>
              </a:defRPr>
            </a:lvl3pPr>
            <a:lvl4pPr marL="0" marR="0" lvl="3" indent="0" algn="r" rtl="0">
              <a:spcBef>
                <a:spcPts val="0"/>
              </a:spcBef>
              <a:buNone/>
              <a:defRPr sz="1200" b="0" i="0" u="none" strike="noStrike" cap="none">
                <a:solidFill>
                  <a:schemeClr val="lt1"/>
                </a:solidFill>
                <a:latin typeface="Calibri"/>
                <a:ea typeface="Calibri"/>
                <a:cs typeface="Calibri"/>
                <a:sym typeface="Calibri"/>
              </a:defRPr>
            </a:lvl4pPr>
            <a:lvl5pPr marL="0" marR="0" lvl="4" indent="0" algn="r" rtl="0">
              <a:spcBef>
                <a:spcPts val="0"/>
              </a:spcBef>
              <a:buNone/>
              <a:defRPr sz="1200" b="0" i="0" u="none" strike="noStrike" cap="none">
                <a:solidFill>
                  <a:schemeClr val="lt1"/>
                </a:solidFill>
                <a:latin typeface="Calibri"/>
                <a:ea typeface="Calibri"/>
                <a:cs typeface="Calibri"/>
                <a:sym typeface="Calibri"/>
              </a:defRPr>
            </a:lvl5pPr>
            <a:lvl6pPr marL="0" marR="0" lvl="5" indent="0" algn="r" rtl="0">
              <a:spcBef>
                <a:spcPts val="0"/>
              </a:spcBef>
              <a:buNone/>
              <a:defRPr sz="1200" b="0" i="0" u="none" strike="noStrike" cap="none">
                <a:solidFill>
                  <a:schemeClr val="lt1"/>
                </a:solidFill>
                <a:latin typeface="Calibri"/>
                <a:ea typeface="Calibri"/>
                <a:cs typeface="Calibri"/>
                <a:sym typeface="Calibri"/>
              </a:defRPr>
            </a:lvl6pPr>
            <a:lvl7pPr marL="0" marR="0" lvl="6" indent="0" algn="r" rtl="0">
              <a:spcBef>
                <a:spcPts val="0"/>
              </a:spcBef>
              <a:buNone/>
              <a:defRPr sz="1200" b="0" i="0" u="none" strike="noStrike" cap="none">
                <a:solidFill>
                  <a:schemeClr val="lt1"/>
                </a:solidFill>
                <a:latin typeface="Calibri"/>
                <a:ea typeface="Calibri"/>
                <a:cs typeface="Calibri"/>
                <a:sym typeface="Calibri"/>
              </a:defRPr>
            </a:lvl7pPr>
            <a:lvl8pPr marL="0" marR="0" lvl="7" indent="0" algn="r" rtl="0">
              <a:spcBef>
                <a:spcPts val="0"/>
              </a:spcBef>
              <a:buNone/>
              <a:defRPr sz="1200" b="0" i="0" u="none" strike="noStrike" cap="none">
                <a:solidFill>
                  <a:schemeClr val="lt1"/>
                </a:solidFill>
                <a:latin typeface="Calibri"/>
                <a:ea typeface="Calibri"/>
                <a:cs typeface="Calibri"/>
                <a:sym typeface="Calibri"/>
              </a:defRPr>
            </a:lvl8pPr>
            <a:lvl9pPr marL="0" marR="0" lvl="8" indent="0" algn="r" rtl="0">
              <a:spcBef>
                <a:spcPts val="0"/>
              </a:spcBef>
              <a:buNone/>
              <a:defRPr sz="1200"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9" name="Google Shape;19;p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20" name="Google Shape;20;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21" name="Google Shape;21;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22" name="Google Shape;22;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95"/>
        <p:cNvGrpSpPr/>
        <p:nvPr/>
      </p:nvGrpSpPr>
      <p:grpSpPr>
        <a:xfrm>
          <a:off x="0" y="0"/>
          <a:ext cx="0" cy="0"/>
          <a:chOff x="0" y="0"/>
          <a:chExt cx="0" cy="0"/>
        </a:xfrm>
      </p:grpSpPr>
      <p:grpSp>
        <p:nvGrpSpPr>
          <p:cNvPr id="96" name="Google Shape;96;p15"/>
          <p:cNvGrpSpPr/>
          <p:nvPr/>
        </p:nvGrpSpPr>
        <p:grpSpPr>
          <a:xfrm>
            <a:off x="1155481" y="498348"/>
            <a:ext cx="9902663" cy="5861304"/>
            <a:chOff x="1155481" y="498348"/>
            <a:chExt cx="9902663" cy="5861304"/>
          </a:xfrm>
        </p:grpSpPr>
        <p:sp>
          <p:nvSpPr>
            <p:cNvPr id="97" name="Google Shape;97;p15"/>
            <p:cNvSpPr/>
            <p:nvPr/>
          </p:nvSpPr>
          <p:spPr>
            <a:xfrm>
              <a:off x="1155481" y="498348"/>
              <a:ext cx="5861304" cy="5861304"/>
            </a:xfrm>
            <a:prstGeom prst="ellipse">
              <a:avLst/>
            </a:prstGeom>
            <a:solidFill>
              <a:schemeClr val="accent1">
                <a:alpha val="54901"/>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15"/>
            <p:cNvSpPr/>
            <p:nvPr/>
          </p:nvSpPr>
          <p:spPr>
            <a:xfrm>
              <a:off x="5196840" y="498348"/>
              <a:ext cx="5861304" cy="5861304"/>
            </a:xfrm>
            <a:prstGeom prst="ellipse">
              <a:avLst/>
            </a:prstGeom>
            <a:solidFill>
              <a:schemeClr val="accent1">
                <a:alpha val="54901"/>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15"/>
            <p:cNvSpPr/>
            <p:nvPr/>
          </p:nvSpPr>
          <p:spPr>
            <a:xfrm>
              <a:off x="3165348" y="498348"/>
              <a:ext cx="5861304" cy="5861304"/>
            </a:xfrm>
            <a:prstGeom prst="ellipse">
              <a:avLst/>
            </a:prstGeom>
            <a:solidFill>
              <a:schemeClr val="accent1">
                <a:alpha val="69803"/>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0" name="Google Shape;100;p15"/>
          <p:cNvSpPr txBox="1">
            <a:spLocks noGrp="1"/>
          </p:cNvSpPr>
          <p:nvPr>
            <p:ph type="subTitle" idx="1"/>
          </p:nvPr>
        </p:nvSpPr>
        <p:spPr>
          <a:xfrm>
            <a:off x="1524000" y="4495800"/>
            <a:ext cx="9144000" cy="762000"/>
          </a:xfrm>
          <a:prstGeom prst="rect">
            <a:avLst/>
          </a:prstGeom>
          <a:noFill/>
          <a:ln>
            <a:noFill/>
          </a:ln>
        </p:spPr>
        <p:txBody>
          <a:bodyPr spcFirstLastPara="1" wrap="square" lIns="91425" tIns="45700" rIns="91425" bIns="45700" anchor="t" anchorCtr="0">
            <a:noAutofit/>
          </a:bodyPr>
          <a:lstStyle/>
          <a:p>
            <a:pPr marL="0" lvl="0" indent="0" algn="ctr" rtl="0">
              <a:lnSpc>
                <a:spcPct val="90000"/>
              </a:lnSpc>
              <a:spcBef>
                <a:spcPts val="0"/>
              </a:spcBef>
              <a:spcAft>
                <a:spcPts val="0"/>
              </a:spcAft>
              <a:buClr>
                <a:schemeClr val="lt1"/>
              </a:buClr>
              <a:buSzPts val="1800"/>
              <a:buNone/>
            </a:pPr>
            <a:r>
              <a:rPr lang="en-GB" sz="1800" dirty="0"/>
              <a:t>Prepared by Marc </a:t>
            </a:r>
            <a:r>
              <a:rPr lang="en-GB" sz="1800" dirty="0" smtClean="0"/>
              <a:t>Mikhail</a:t>
            </a:r>
            <a:endParaRPr dirty="0"/>
          </a:p>
          <a:p>
            <a:pPr marL="0" lvl="0" indent="0" algn="ctr" rtl="0">
              <a:lnSpc>
                <a:spcPct val="90000"/>
              </a:lnSpc>
              <a:spcBef>
                <a:spcPts val="1000"/>
              </a:spcBef>
              <a:spcAft>
                <a:spcPts val="0"/>
              </a:spcAft>
              <a:buClr>
                <a:schemeClr val="lt1"/>
              </a:buClr>
              <a:buSzPts val="1800"/>
              <a:buNone/>
            </a:pPr>
            <a:r>
              <a:rPr lang="en-GB" sz="1800" dirty="0"/>
              <a:t>Date: </a:t>
            </a:r>
            <a:r>
              <a:rPr lang="en-GB" sz="1800" dirty="0" smtClean="0"/>
              <a:t>6 </a:t>
            </a:r>
            <a:r>
              <a:rPr lang="en-GB" sz="1800" dirty="0"/>
              <a:t>September, 2019</a:t>
            </a:r>
            <a:endParaRPr dirty="0"/>
          </a:p>
        </p:txBody>
      </p:sp>
      <p:sp>
        <p:nvSpPr>
          <p:cNvPr id="101" name="Google Shape;101;p15"/>
          <p:cNvSpPr/>
          <p:nvPr/>
        </p:nvSpPr>
        <p:spPr>
          <a:xfrm>
            <a:off x="0" y="2514600"/>
            <a:ext cx="12192000" cy="1828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5"/>
          <p:cNvSpPr txBox="1">
            <a:spLocks noGrp="1"/>
          </p:cNvSpPr>
          <p:nvPr>
            <p:ph type="ctrTitle"/>
          </p:nvPr>
        </p:nvSpPr>
        <p:spPr>
          <a:xfrm>
            <a:off x="1524000" y="2776538"/>
            <a:ext cx="9144000" cy="1381188"/>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2"/>
              </a:buClr>
              <a:buSzPts val="4000"/>
              <a:buFont typeface="Calibri"/>
              <a:buNone/>
            </a:pPr>
            <a:r>
              <a:rPr lang="en-GB" sz="4000">
                <a:solidFill>
                  <a:schemeClr val="dk2"/>
                </a:solidFill>
              </a:rPr>
              <a:t>Managing Database for Marketing Purposes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6"/>
        <p:cNvGrpSpPr/>
        <p:nvPr/>
      </p:nvGrpSpPr>
      <p:grpSpPr>
        <a:xfrm>
          <a:off x="0" y="0"/>
          <a:ext cx="0" cy="0"/>
          <a:chOff x="0" y="0"/>
          <a:chExt cx="0" cy="0"/>
        </a:xfrm>
      </p:grpSpPr>
      <p:sp>
        <p:nvSpPr>
          <p:cNvPr id="107" name="Google Shape;107;p16"/>
          <p:cNvSpPr txBox="1">
            <a:spLocks noGrp="1"/>
          </p:cNvSpPr>
          <p:nvPr>
            <p:ph type="title"/>
          </p:nvPr>
        </p:nvSpPr>
        <p:spPr>
          <a:xfrm>
            <a:off x="1136428" y="627564"/>
            <a:ext cx="7474172"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2"/>
              </a:buClr>
              <a:buSzPts val="4400"/>
              <a:buFont typeface="Calibri"/>
              <a:buNone/>
            </a:pPr>
            <a:r>
              <a:rPr lang="en-GB" b="1">
                <a:solidFill>
                  <a:schemeClr val="dk2"/>
                </a:solidFill>
                <a:latin typeface="Calibri"/>
                <a:ea typeface="Calibri"/>
                <a:cs typeface="Calibri"/>
                <a:sym typeface="Calibri"/>
              </a:rPr>
              <a:t>Database management system</a:t>
            </a:r>
            <a:endParaRPr/>
          </a:p>
        </p:txBody>
      </p:sp>
      <p:sp>
        <p:nvSpPr>
          <p:cNvPr id="108" name="Google Shape;108;p16"/>
          <p:cNvSpPr txBox="1">
            <a:spLocks noGrp="1"/>
          </p:cNvSpPr>
          <p:nvPr>
            <p:ph type="body" idx="1"/>
          </p:nvPr>
        </p:nvSpPr>
        <p:spPr>
          <a:xfrm>
            <a:off x="196948" y="1674055"/>
            <a:ext cx="8718452" cy="4684542"/>
          </a:xfrm>
          <a:prstGeom prst="rect">
            <a:avLst/>
          </a:prstGeom>
          <a:noFill/>
          <a:ln>
            <a:noFill/>
          </a:ln>
        </p:spPr>
        <p:txBody>
          <a:bodyPr spcFirstLastPara="1" wrap="square" lIns="91425" tIns="45700" rIns="91425" bIns="45700" anchor="ctr" anchorCtr="0">
            <a:noAutofit/>
          </a:bodyPr>
          <a:lstStyle/>
          <a:p>
            <a:pPr marL="228600" lvl="0" indent="-228600" algn="l" rtl="0">
              <a:lnSpc>
                <a:spcPct val="90000"/>
              </a:lnSpc>
              <a:spcBef>
                <a:spcPts val="0"/>
              </a:spcBef>
              <a:spcAft>
                <a:spcPts val="0"/>
              </a:spcAft>
              <a:buClr>
                <a:schemeClr val="dk2"/>
              </a:buClr>
              <a:buSzPts val="2200"/>
              <a:buChar char="•"/>
            </a:pPr>
            <a:r>
              <a:rPr lang="en-GB" sz="2200" dirty="0">
                <a:solidFill>
                  <a:schemeClr val="dk2"/>
                </a:solidFill>
              </a:rPr>
              <a:t>Database system is a collection of data, which can be retrieved and used by different departments in an organization to perform specific </a:t>
            </a:r>
            <a:r>
              <a:rPr lang="en-GB" sz="2200" dirty="0" smtClean="0">
                <a:solidFill>
                  <a:schemeClr val="dk2"/>
                </a:solidFill>
              </a:rPr>
              <a:t>work.</a:t>
            </a:r>
            <a:endParaRPr dirty="0"/>
          </a:p>
          <a:p>
            <a:pPr marL="228600" lvl="0" indent="-228600">
              <a:buClr>
                <a:schemeClr val="dk2"/>
              </a:buClr>
              <a:buSzPts val="2200"/>
            </a:pPr>
            <a:r>
              <a:rPr lang="en-GB" sz="2200" dirty="0">
                <a:solidFill>
                  <a:schemeClr val="dk2"/>
                </a:solidFill>
              </a:rPr>
              <a:t>Stored information usually stored in electronic form, usually deployed and managed by using Structured Query Language (SQL</a:t>
            </a:r>
            <a:r>
              <a:rPr lang="en-GB" sz="2200" dirty="0" smtClean="0">
                <a:solidFill>
                  <a:schemeClr val="dk2"/>
                </a:solidFill>
              </a:rPr>
              <a:t>).</a:t>
            </a:r>
            <a:r>
              <a:rPr lang="en-AU" dirty="0">
                <a:solidFill>
                  <a:schemeClr val="dk2"/>
                </a:solidFill>
              </a:rPr>
              <a:t> </a:t>
            </a:r>
            <a:r>
              <a:rPr lang="en-AU" sz="2200" dirty="0">
                <a:solidFill>
                  <a:schemeClr val="dk2"/>
                </a:solidFill>
              </a:rPr>
              <a:t>(Reed, </a:t>
            </a:r>
            <a:r>
              <a:rPr lang="en-AU" sz="2200" dirty="0" err="1">
                <a:solidFill>
                  <a:schemeClr val="dk2"/>
                </a:solidFill>
              </a:rPr>
              <a:t>Ansusinha</a:t>
            </a:r>
            <a:r>
              <a:rPr lang="en-AU" sz="2200" dirty="0">
                <a:solidFill>
                  <a:schemeClr val="dk2"/>
                </a:solidFill>
              </a:rPr>
              <a:t> and </a:t>
            </a:r>
            <a:r>
              <a:rPr lang="en-AU" sz="2200" dirty="0" err="1">
                <a:solidFill>
                  <a:schemeClr val="dk2"/>
                </a:solidFill>
              </a:rPr>
              <a:t>Harihara</a:t>
            </a:r>
            <a:r>
              <a:rPr lang="en-AU" sz="2200" dirty="0">
                <a:solidFill>
                  <a:schemeClr val="dk2"/>
                </a:solidFill>
              </a:rPr>
              <a:t>, 2010)</a:t>
            </a:r>
            <a:endParaRPr sz="2200" dirty="0">
              <a:solidFill>
                <a:schemeClr val="dk2"/>
              </a:solidFill>
            </a:endParaRPr>
          </a:p>
          <a:p>
            <a:pPr marL="228600" lvl="0" indent="-228600" algn="l" rtl="0">
              <a:lnSpc>
                <a:spcPct val="90000"/>
              </a:lnSpc>
              <a:spcBef>
                <a:spcPts val="1000"/>
              </a:spcBef>
              <a:spcAft>
                <a:spcPts val="0"/>
              </a:spcAft>
              <a:buClr>
                <a:schemeClr val="dk2"/>
              </a:buClr>
              <a:buSzPts val="2200"/>
              <a:buChar char="•"/>
            </a:pPr>
            <a:r>
              <a:rPr lang="en-GB" sz="2200" dirty="0">
                <a:solidFill>
                  <a:schemeClr val="dk2"/>
                </a:solidFill>
              </a:rPr>
              <a:t>Excel spreadsheets are sometimes used to keep records by small to medium size organizations that does not have data management system. However, this is not a practical option because it cannot handle big </a:t>
            </a:r>
            <a:r>
              <a:rPr lang="en-GB" sz="2200" dirty="0" smtClean="0">
                <a:solidFill>
                  <a:schemeClr val="dk2"/>
                </a:solidFill>
              </a:rPr>
              <a:t>data.</a:t>
            </a:r>
            <a:endParaRPr dirty="0"/>
          </a:p>
        </p:txBody>
      </p:sp>
      <p:sp>
        <p:nvSpPr>
          <p:cNvPr id="109" name="Google Shape;109;p16"/>
          <p:cNvSpPr/>
          <p:nvPr/>
        </p:nvSpPr>
        <p:spPr>
          <a:xfrm>
            <a:off x="10088880" y="0"/>
            <a:ext cx="2103120"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10" name="Google Shape;110;p16"/>
          <p:cNvSpPr/>
          <p:nvPr/>
        </p:nvSpPr>
        <p:spPr>
          <a:xfrm>
            <a:off x="8915400" y="2358913"/>
            <a:ext cx="2140172" cy="2140172"/>
          </a:xfrm>
          <a:prstGeom prst="ellipse">
            <a:avLst/>
          </a:prstGeom>
          <a:solidFill>
            <a:srgbClr val="FFFFFF"/>
          </a:solidFill>
          <a:ln w="22225" cap="flat" cmpd="sng">
            <a:solidFill>
              <a:schemeClr val="accen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11" name="Google Shape;111;p16" descr="DatabaseOutline"/>
          <p:cNvPicPr preferRelativeResize="0"/>
          <p:nvPr/>
        </p:nvPicPr>
        <p:blipFill rotWithShape="1">
          <a:blip r:embed="rId3">
            <a:alphaModFix/>
          </a:blip>
          <a:srcRect/>
          <a:stretch/>
        </p:blipFill>
        <p:spPr>
          <a:xfrm>
            <a:off x="9413987" y="2857501"/>
            <a:ext cx="1142998" cy="114299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5"/>
        <p:cNvGrpSpPr/>
        <p:nvPr/>
      </p:nvGrpSpPr>
      <p:grpSpPr>
        <a:xfrm>
          <a:off x="0" y="0"/>
          <a:ext cx="0" cy="0"/>
          <a:chOff x="0" y="0"/>
          <a:chExt cx="0" cy="0"/>
        </a:xfrm>
      </p:grpSpPr>
      <p:sp>
        <p:nvSpPr>
          <p:cNvPr id="116" name="Google Shape;116;p17"/>
          <p:cNvSpPr txBox="1">
            <a:spLocks noGrp="1"/>
          </p:cNvSpPr>
          <p:nvPr>
            <p:ph type="title"/>
          </p:nvPr>
        </p:nvSpPr>
        <p:spPr>
          <a:xfrm>
            <a:off x="1136428" y="627564"/>
            <a:ext cx="7474172"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2"/>
              </a:buClr>
              <a:buSzPts val="4400"/>
              <a:buFont typeface="Calibri"/>
              <a:buNone/>
            </a:pPr>
            <a:r>
              <a:rPr lang="en-GB" b="1">
                <a:solidFill>
                  <a:schemeClr val="dk2"/>
                </a:solidFill>
              </a:rPr>
              <a:t>SQL for Marketing Purposes</a:t>
            </a:r>
            <a:endParaRPr b="1">
              <a:solidFill>
                <a:schemeClr val="dk2"/>
              </a:solidFill>
            </a:endParaRPr>
          </a:p>
        </p:txBody>
      </p:sp>
      <p:sp>
        <p:nvSpPr>
          <p:cNvPr id="117" name="Google Shape;117;p17"/>
          <p:cNvSpPr txBox="1">
            <a:spLocks noGrp="1"/>
          </p:cNvSpPr>
          <p:nvPr>
            <p:ph type="body" idx="1"/>
          </p:nvPr>
        </p:nvSpPr>
        <p:spPr>
          <a:xfrm>
            <a:off x="108795" y="1545894"/>
            <a:ext cx="8718452" cy="4684542"/>
          </a:xfrm>
          <a:prstGeom prst="rect">
            <a:avLst/>
          </a:prstGeom>
          <a:noFill/>
          <a:ln>
            <a:noFill/>
          </a:ln>
        </p:spPr>
        <p:txBody>
          <a:bodyPr spcFirstLastPara="1" wrap="square" lIns="91425" tIns="45700" rIns="91425" bIns="45700" anchor="ctr" anchorCtr="0">
            <a:noAutofit/>
          </a:bodyPr>
          <a:lstStyle/>
          <a:p>
            <a:pPr marL="228600" lvl="0" indent="-228600" algn="l" rtl="0">
              <a:lnSpc>
                <a:spcPct val="90000"/>
              </a:lnSpc>
              <a:spcBef>
                <a:spcPts val="0"/>
              </a:spcBef>
              <a:spcAft>
                <a:spcPts val="0"/>
              </a:spcAft>
              <a:buClr>
                <a:schemeClr val="dk2"/>
              </a:buClr>
              <a:buSzPts val="2200"/>
              <a:buChar char="•"/>
            </a:pPr>
            <a:r>
              <a:rPr lang="en-GB" sz="2200" dirty="0">
                <a:solidFill>
                  <a:schemeClr val="dk2"/>
                </a:solidFill>
              </a:rPr>
              <a:t>SQL allows marketers to do an Exploratory Data Analysis (EDA) to communicate and present different variables for future marketing campaigns such as Age, location, organisation, prices, costs, etc</a:t>
            </a:r>
            <a:r>
              <a:rPr lang="en-GB" sz="2200" dirty="0" smtClean="0">
                <a:solidFill>
                  <a:schemeClr val="dk2"/>
                </a:solidFill>
              </a:rPr>
              <a:t>. (</a:t>
            </a:r>
            <a:r>
              <a:rPr lang="en-GB" sz="2200" dirty="0" err="1" smtClean="0">
                <a:solidFill>
                  <a:schemeClr val="dk2"/>
                </a:solidFill>
              </a:rPr>
              <a:t>Linoff</a:t>
            </a:r>
            <a:r>
              <a:rPr lang="en-GB" sz="2200" dirty="0" smtClean="0">
                <a:solidFill>
                  <a:schemeClr val="dk2"/>
                </a:solidFill>
              </a:rPr>
              <a:t>, 2015).</a:t>
            </a:r>
            <a:endParaRPr dirty="0"/>
          </a:p>
          <a:p>
            <a:pPr marL="228600" indent="-228600">
              <a:buClr>
                <a:schemeClr val="dk2"/>
              </a:buClr>
              <a:buSzPts val="2200"/>
            </a:pPr>
            <a:r>
              <a:rPr lang="en-GB" sz="2200" dirty="0" smtClean="0">
                <a:solidFill>
                  <a:schemeClr val="dk2"/>
                </a:solidFill>
              </a:rPr>
              <a:t>Categorical analyses, statistics, and proportions are the mostly used analysis </a:t>
            </a:r>
            <a:r>
              <a:rPr lang="en-GB" sz="2200" dirty="0">
                <a:solidFill>
                  <a:schemeClr val="dk2"/>
                </a:solidFill>
              </a:rPr>
              <a:t>(</a:t>
            </a:r>
            <a:r>
              <a:rPr lang="en-GB" sz="2200" dirty="0" err="1">
                <a:solidFill>
                  <a:schemeClr val="dk2"/>
                </a:solidFill>
              </a:rPr>
              <a:t>Linoff</a:t>
            </a:r>
            <a:r>
              <a:rPr lang="en-GB" sz="2200" dirty="0">
                <a:solidFill>
                  <a:schemeClr val="dk2"/>
                </a:solidFill>
              </a:rPr>
              <a:t>, 2015).</a:t>
            </a:r>
          </a:p>
          <a:p>
            <a:pPr marL="228600" lvl="0" indent="-228600" algn="l" rtl="0">
              <a:lnSpc>
                <a:spcPct val="90000"/>
              </a:lnSpc>
              <a:spcBef>
                <a:spcPts val="1000"/>
              </a:spcBef>
              <a:spcAft>
                <a:spcPts val="0"/>
              </a:spcAft>
              <a:buClr>
                <a:schemeClr val="dk2"/>
              </a:buClr>
              <a:buSzPts val="2200"/>
              <a:buChar char="•"/>
            </a:pPr>
            <a:r>
              <a:rPr lang="en-GB" sz="2200" dirty="0" smtClean="0">
                <a:solidFill>
                  <a:schemeClr val="dk2"/>
                </a:solidFill>
              </a:rPr>
              <a:t>Note</a:t>
            </a:r>
            <a:r>
              <a:rPr lang="en-GB" sz="2200" dirty="0">
                <a:solidFill>
                  <a:schemeClr val="dk2"/>
                </a:solidFill>
              </a:rPr>
              <a:t>: full </a:t>
            </a:r>
            <a:r>
              <a:rPr lang="en-GB" sz="2200" dirty="0" smtClean="0">
                <a:solidFill>
                  <a:schemeClr val="dk2"/>
                </a:solidFill>
              </a:rPr>
              <a:t>analysis </a:t>
            </a:r>
            <a:r>
              <a:rPr lang="en-GB" sz="2200" dirty="0">
                <a:solidFill>
                  <a:schemeClr val="dk2"/>
                </a:solidFill>
              </a:rPr>
              <a:t>would require utilizing a programming language such as </a:t>
            </a:r>
            <a:r>
              <a:rPr lang="en-GB" sz="2200" dirty="0">
                <a:solidFill>
                  <a:schemeClr val="dk2"/>
                </a:solidFill>
              </a:rPr>
              <a:t>python</a:t>
            </a:r>
            <a:r>
              <a:rPr lang="en-AU" sz="2200" dirty="0">
                <a:solidFill>
                  <a:schemeClr val="dk2"/>
                </a:solidFill>
              </a:rPr>
              <a:t> </a:t>
            </a:r>
            <a:r>
              <a:rPr lang="en-AU" sz="2200" dirty="0">
                <a:solidFill>
                  <a:schemeClr val="dk2"/>
                </a:solidFill>
              </a:rPr>
              <a:t>(</a:t>
            </a:r>
            <a:r>
              <a:rPr lang="en-AU" sz="2200" dirty="0" err="1">
                <a:solidFill>
                  <a:schemeClr val="dk2"/>
                </a:solidFill>
              </a:rPr>
              <a:t>Kubica</a:t>
            </a:r>
            <a:r>
              <a:rPr lang="en-AU" sz="2200" dirty="0">
                <a:solidFill>
                  <a:schemeClr val="dk2"/>
                </a:solidFill>
              </a:rPr>
              <a:t>, 2010).</a:t>
            </a:r>
            <a:endParaRPr sz="2200" dirty="0">
              <a:solidFill>
                <a:schemeClr val="dk2"/>
              </a:solidFill>
            </a:endParaRPr>
          </a:p>
        </p:txBody>
      </p:sp>
      <p:sp>
        <p:nvSpPr>
          <p:cNvPr id="118" name="Google Shape;118;p17"/>
          <p:cNvSpPr/>
          <p:nvPr/>
        </p:nvSpPr>
        <p:spPr>
          <a:xfrm>
            <a:off x="10088880" y="0"/>
            <a:ext cx="2103120"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19" name="Google Shape;119;p17"/>
          <p:cNvSpPr/>
          <p:nvPr/>
        </p:nvSpPr>
        <p:spPr>
          <a:xfrm>
            <a:off x="8915400" y="2358913"/>
            <a:ext cx="2140172" cy="2140172"/>
          </a:xfrm>
          <a:prstGeom prst="ellipse">
            <a:avLst/>
          </a:prstGeom>
          <a:solidFill>
            <a:srgbClr val="FFFFFF"/>
          </a:solidFill>
          <a:ln w="22225" cap="flat" cmpd="sng">
            <a:solidFill>
              <a:schemeClr val="accen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20" name="Google Shape;120;p17" descr="DatabaseOutline"/>
          <p:cNvPicPr preferRelativeResize="0"/>
          <p:nvPr/>
        </p:nvPicPr>
        <p:blipFill rotWithShape="1">
          <a:blip r:embed="rId3">
            <a:alphaModFix/>
          </a:blip>
          <a:srcRect/>
          <a:stretch/>
        </p:blipFill>
        <p:spPr>
          <a:xfrm>
            <a:off x="9413987" y="2857501"/>
            <a:ext cx="1142998" cy="114299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4"/>
        <p:cNvGrpSpPr/>
        <p:nvPr/>
      </p:nvGrpSpPr>
      <p:grpSpPr>
        <a:xfrm>
          <a:off x="0" y="0"/>
          <a:ext cx="0" cy="0"/>
          <a:chOff x="0" y="0"/>
          <a:chExt cx="0" cy="0"/>
        </a:xfrm>
      </p:grpSpPr>
      <p:sp>
        <p:nvSpPr>
          <p:cNvPr id="125" name="Google Shape;125;p18"/>
          <p:cNvSpPr txBox="1">
            <a:spLocks noGrp="1"/>
          </p:cNvSpPr>
          <p:nvPr>
            <p:ph type="title"/>
          </p:nvPr>
        </p:nvSpPr>
        <p:spPr>
          <a:xfrm>
            <a:off x="1136428" y="627564"/>
            <a:ext cx="7474172"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2"/>
              </a:buClr>
              <a:buSzPts val="4400"/>
              <a:buFont typeface="Calibri"/>
              <a:buNone/>
            </a:pPr>
            <a:r>
              <a:rPr lang="en-GB" b="1">
                <a:solidFill>
                  <a:schemeClr val="dk2"/>
                </a:solidFill>
                <a:latin typeface="Calibri"/>
                <a:ea typeface="Calibri"/>
                <a:cs typeface="Calibri"/>
                <a:sym typeface="Calibri"/>
              </a:rPr>
              <a:t>Benefits of EDA</a:t>
            </a:r>
            <a:endParaRPr/>
          </a:p>
        </p:txBody>
      </p:sp>
      <p:sp>
        <p:nvSpPr>
          <p:cNvPr id="126" name="Google Shape;126;p18"/>
          <p:cNvSpPr/>
          <p:nvPr/>
        </p:nvSpPr>
        <p:spPr>
          <a:xfrm>
            <a:off x="10088880" y="0"/>
            <a:ext cx="2103120"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27" name="Google Shape;127;p18"/>
          <p:cNvSpPr/>
          <p:nvPr/>
        </p:nvSpPr>
        <p:spPr>
          <a:xfrm>
            <a:off x="8915400" y="2358913"/>
            <a:ext cx="2140172" cy="2140172"/>
          </a:xfrm>
          <a:prstGeom prst="ellipse">
            <a:avLst/>
          </a:prstGeom>
          <a:solidFill>
            <a:srgbClr val="FFFFFF"/>
          </a:solidFill>
          <a:ln w="22225" cap="flat" cmpd="sng">
            <a:solidFill>
              <a:schemeClr val="accen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28" name="Google Shape;128;p18" descr="DatabaseOutline"/>
          <p:cNvPicPr preferRelativeResize="0"/>
          <p:nvPr/>
        </p:nvPicPr>
        <p:blipFill rotWithShape="1">
          <a:blip r:embed="rId3">
            <a:alphaModFix/>
          </a:blip>
          <a:srcRect/>
          <a:stretch/>
        </p:blipFill>
        <p:spPr>
          <a:xfrm>
            <a:off x="9413987" y="2857501"/>
            <a:ext cx="1142998" cy="1142998"/>
          </a:xfrm>
          <a:prstGeom prst="rect">
            <a:avLst/>
          </a:prstGeom>
          <a:noFill/>
          <a:ln>
            <a:noFill/>
          </a:ln>
        </p:spPr>
      </p:pic>
      <p:pic>
        <p:nvPicPr>
          <p:cNvPr id="129" name="Google Shape;129;p18"/>
          <p:cNvPicPr preferRelativeResize="0"/>
          <p:nvPr/>
        </p:nvPicPr>
        <p:blipFill rotWithShape="1">
          <a:blip r:embed="rId4">
            <a:alphaModFix/>
          </a:blip>
          <a:srcRect/>
          <a:stretch/>
        </p:blipFill>
        <p:spPr>
          <a:xfrm>
            <a:off x="517450" y="1519312"/>
            <a:ext cx="8397950" cy="485335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3"/>
        <p:cNvGrpSpPr/>
        <p:nvPr/>
      </p:nvGrpSpPr>
      <p:grpSpPr>
        <a:xfrm>
          <a:off x="0" y="0"/>
          <a:ext cx="0" cy="0"/>
          <a:chOff x="0" y="0"/>
          <a:chExt cx="0" cy="0"/>
        </a:xfrm>
      </p:grpSpPr>
      <p:sp>
        <p:nvSpPr>
          <p:cNvPr id="134" name="Google Shape;134;p19"/>
          <p:cNvSpPr txBox="1">
            <a:spLocks noGrp="1"/>
          </p:cNvSpPr>
          <p:nvPr>
            <p:ph type="title"/>
          </p:nvPr>
        </p:nvSpPr>
        <p:spPr>
          <a:xfrm>
            <a:off x="1136428" y="627564"/>
            <a:ext cx="7474172"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2"/>
              </a:buClr>
              <a:buSzPts val="4400"/>
              <a:buFont typeface="Calibri"/>
              <a:buNone/>
            </a:pPr>
            <a:r>
              <a:rPr lang="en-GB" b="1">
                <a:solidFill>
                  <a:schemeClr val="dk2"/>
                </a:solidFill>
              </a:rPr>
              <a:t>The Challenge </a:t>
            </a:r>
            <a:endParaRPr b="1">
              <a:solidFill>
                <a:schemeClr val="dk2"/>
              </a:solidFill>
            </a:endParaRPr>
          </a:p>
        </p:txBody>
      </p:sp>
      <p:sp>
        <p:nvSpPr>
          <p:cNvPr id="135" name="Google Shape;135;p19"/>
          <p:cNvSpPr txBox="1">
            <a:spLocks noGrp="1"/>
          </p:cNvSpPr>
          <p:nvPr>
            <p:ph type="body" idx="1"/>
          </p:nvPr>
        </p:nvSpPr>
        <p:spPr>
          <a:xfrm>
            <a:off x="108795" y="1545894"/>
            <a:ext cx="8718452" cy="4684542"/>
          </a:xfrm>
          <a:prstGeom prst="rect">
            <a:avLst/>
          </a:prstGeom>
          <a:noFill/>
          <a:ln>
            <a:noFill/>
          </a:ln>
        </p:spPr>
        <p:txBody>
          <a:bodyPr spcFirstLastPara="1" wrap="square" lIns="91425" tIns="45700" rIns="91425" bIns="45700" anchor="ctr" anchorCtr="0">
            <a:noAutofit/>
          </a:bodyPr>
          <a:lstStyle/>
          <a:p>
            <a:pPr marL="228600" lvl="0" indent="-228600" algn="l" rtl="0">
              <a:lnSpc>
                <a:spcPct val="90000"/>
              </a:lnSpc>
              <a:spcBef>
                <a:spcPts val="0"/>
              </a:spcBef>
              <a:spcAft>
                <a:spcPts val="0"/>
              </a:spcAft>
              <a:buClr>
                <a:schemeClr val="dk2"/>
              </a:buClr>
              <a:buSzPts val="2200"/>
              <a:buChar char="•"/>
            </a:pPr>
            <a:r>
              <a:rPr lang="en-GB" sz="2200" dirty="0">
                <a:solidFill>
                  <a:schemeClr val="dk2"/>
                </a:solidFill>
              </a:rPr>
              <a:t>Data are continuously changing over time in an agile manner. </a:t>
            </a:r>
            <a:endParaRPr dirty="0"/>
          </a:p>
          <a:p>
            <a:pPr marL="228600" lvl="0" indent="-228600" algn="l" rtl="0">
              <a:lnSpc>
                <a:spcPct val="90000"/>
              </a:lnSpc>
              <a:spcBef>
                <a:spcPts val="1000"/>
              </a:spcBef>
              <a:spcAft>
                <a:spcPts val="0"/>
              </a:spcAft>
              <a:buClr>
                <a:schemeClr val="dk2"/>
              </a:buClr>
              <a:buSzPts val="2200"/>
              <a:buChar char="•"/>
            </a:pPr>
            <a:r>
              <a:rPr lang="en-GB" sz="2200" dirty="0" smtClean="0">
                <a:solidFill>
                  <a:schemeClr val="dk2"/>
                </a:solidFill>
              </a:rPr>
              <a:t>Example: assuming </a:t>
            </a:r>
            <a:r>
              <a:rPr lang="en-GB" sz="2200" dirty="0">
                <a:solidFill>
                  <a:schemeClr val="dk2"/>
                </a:solidFill>
              </a:rPr>
              <a:t>a list of clients were added to database in </a:t>
            </a:r>
            <a:r>
              <a:rPr lang="en-GB" sz="2200" dirty="0" smtClean="0">
                <a:solidFill>
                  <a:schemeClr val="dk2"/>
                </a:solidFill>
              </a:rPr>
              <a:t>2017 for a small local business, </a:t>
            </a:r>
            <a:r>
              <a:rPr lang="en-GB" sz="2200" dirty="0">
                <a:solidFill>
                  <a:schemeClr val="dk2"/>
                </a:solidFill>
              </a:rPr>
              <a:t>and these clients to be informed about </a:t>
            </a:r>
            <a:r>
              <a:rPr lang="en-GB" sz="2200" dirty="0" smtClean="0">
                <a:solidFill>
                  <a:schemeClr val="dk2"/>
                </a:solidFill>
              </a:rPr>
              <a:t>new </a:t>
            </a:r>
            <a:r>
              <a:rPr lang="en-GB" sz="2200" dirty="0" err="1" smtClean="0">
                <a:solidFill>
                  <a:schemeClr val="dk2"/>
                </a:solidFill>
              </a:rPr>
              <a:t>sevices</a:t>
            </a:r>
            <a:r>
              <a:rPr lang="en-GB" sz="2200" dirty="0" smtClean="0">
                <a:solidFill>
                  <a:schemeClr val="dk2"/>
                </a:solidFill>
              </a:rPr>
              <a:t> that </a:t>
            </a:r>
            <a:r>
              <a:rPr lang="en-GB" sz="2200" dirty="0">
                <a:solidFill>
                  <a:schemeClr val="dk2"/>
                </a:solidFill>
              </a:rPr>
              <a:t>will be launched in 2020. How many of the clients have changed organisations or no longer using the same email, phone number, etc. that was included in the </a:t>
            </a:r>
            <a:r>
              <a:rPr lang="en-GB" sz="2200" dirty="0" smtClean="0">
                <a:solidFill>
                  <a:schemeClr val="dk2"/>
                </a:solidFill>
              </a:rPr>
              <a:t>database.</a:t>
            </a:r>
            <a:endParaRPr dirty="0"/>
          </a:p>
          <a:p>
            <a:pPr marL="228600" lvl="0" indent="-228600" algn="l" rtl="0">
              <a:lnSpc>
                <a:spcPct val="90000"/>
              </a:lnSpc>
              <a:spcBef>
                <a:spcPts val="1000"/>
              </a:spcBef>
              <a:spcAft>
                <a:spcPts val="0"/>
              </a:spcAft>
              <a:buClr>
                <a:schemeClr val="dk2"/>
              </a:buClr>
              <a:buSzPts val="2200"/>
              <a:buChar char="•"/>
            </a:pPr>
            <a:r>
              <a:rPr lang="en-GB" sz="2200" dirty="0">
                <a:solidFill>
                  <a:schemeClr val="dk2"/>
                </a:solidFill>
              </a:rPr>
              <a:t>Big corporations can easily finance special campaigns to manage changes and receive updated database from social media interfaces. However, with limited budget the traditional way can be very effective and efficient if engaged IT developer to create some codes capturing changes from social media.</a:t>
            </a:r>
            <a:endParaRPr dirty="0"/>
          </a:p>
        </p:txBody>
      </p:sp>
      <p:sp>
        <p:nvSpPr>
          <p:cNvPr id="136" name="Google Shape;136;p19"/>
          <p:cNvSpPr/>
          <p:nvPr/>
        </p:nvSpPr>
        <p:spPr>
          <a:xfrm>
            <a:off x="10088880" y="0"/>
            <a:ext cx="2103120"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7" name="Google Shape;137;p19"/>
          <p:cNvSpPr/>
          <p:nvPr/>
        </p:nvSpPr>
        <p:spPr>
          <a:xfrm>
            <a:off x="8915400" y="2358913"/>
            <a:ext cx="2140172" cy="2140172"/>
          </a:xfrm>
          <a:prstGeom prst="ellipse">
            <a:avLst/>
          </a:prstGeom>
          <a:solidFill>
            <a:srgbClr val="FFFFFF"/>
          </a:solidFill>
          <a:ln w="22225" cap="flat" cmpd="sng">
            <a:solidFill>
              <a:schemeClr val="accen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38" name="Google Shape;138;p19" descr="DatabaseOutline"/>
          <p:cNvPicPr preferRelativeResize="0"/>
          <p:nvPr/>
        </p:nvPicPr>
        <p:blipFill rotWithShape="1">
          <a:blip r:embed="rId3">
            <a:alphaModFix/>
          </a:blip>
          <a:srcRect/>
          <a:stretch/>
        </p:blipFill>
        <p:spPr>
          <a:xfrm>
            <a:off x="9413987" y="2857501"/>
            <a:ext cx="1142998" cy="114299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2"/>
        <p:cNvGrpSpPr/>
        <p:nvPr/>
      </p:nvGrpSpPr>
      <p:grpSpPr>
        <a:xfrm>
          <a:off x="0" y="0"/>
          <a:ext cx="0" cy="0"/>
          <a:chOff x="0" y="0"/>
          <a:chExt cx="0" cy="0"/>
        </a:xfrm>
      </p:grpSpPr>
      <p:sp>
        <p:nvSpPr>
          <p:cNvPr id="143" name="Google Shape;143;p20"/>
          <p:cNvSpPr txBox="1">
            <a:spLocks noGrp="1"/>
          </p:cNvSpPr>
          <p:nvPr>
            <p:ph type="title"/>
          </p:nvPr>
        </p:nvSpPr>
        <p:spPr>
          <a:xfrm>
            <a:off x="1136428" y="627564"/>
            <a:ext cx="7474172"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2"/>
              </a:buClr>
              <a:buSzPts val="4400"/>
              <a:buFont typeface="Calibri"/>
              <a:buNone/>
            </a:pPr>
            <a:r>
              <a:rPr lang="en-GB" b="1">
                <a:solidFill>
                  <a:schemeClr val="dk2"/>
                </a:solidFill>
              </a:rPr>
              <a:t>Quantify the change</a:t>
            </a:r>
            <a:endParaRPr b="1">
              <a:solidFill>
                <a:schemeClr val="dk2"/>
              </a:solidFill>
            </a:endParaRPr>
          </a:p>
        </p:txBody>
      </p:sp>
      <p:sp>
        <p:nvSpPr>
          <p:cNvPr id="144" name="Google Shape;144;p20"/>
          <p:cNvSpPr txBox="1">
            <a:spLocks noGrp="1"/>
          </p:cNvSpPr>
          <p:nvPr>
            <p:ph type="body" idx="1"/>
          </p:nvPr>
        </p:nvSpPr>
        <p:spPr>
          <a:xfrm>
            <a:off x="108795" y="0"/>
            <a:ext cx="8718452" cy="6230436"/>
          </a:xfrm>
          <a:prstGeom prst="rect">
            <a:avLst/>
          </a:prstGeom>
          <a:noFill/>
          <a:ln>
            <a:noFill/>
          </a:ln>
        </p:spPr>
        <p:txBody>
          <a:bodyPr spcFirstLastPara="1" wrap="square" lIns="91425" tIns="45700" rIns="91425" bIns="45700" anchor="ctr" anchorCtr="0">
            <a:noAutofit/>
          </a:bodyPr>
          <a:lstStyle/>
          <a:p>
            <a:pPr marL="228600" lvl="0" indent="-228600" algn="l" rtl="0">
              <a:lnSpc>
                <a:spcPct val="90000"/>
              </a:lnSpc>
              <a:spcBef>
                <a:spcPts val="0"/>
              </a:spcBef>
              <a:spcAft>
                <a:spcPts val="0"/>
              </a:spcAft>
              <a:buClr>
                <a:schemeClr val="dk2"/>
              </a:buClr>
              <a:buSzPts val="2200"/>
              <a:buChar char="•"/>
            </a:pPr>
            <a:r>
              <a:rPr lang="en-GB" sz="2200" dirty="0">
                <a:solidFill>
                  <a:schemeClr val="dk2"/>
                </a:solidFill>
              </a:rPr>
              <a:t>It is important to quantify the amount of invalid or absolute data prior presenting a new marketing project. </a:t>
            </a:r>
            <a:endParaRPr dirty="0"/>
          </a:p>
          <a:p>
            <a:pPr marL="228600" lvl="0" indent="-228600" algn="l" rtl="0">
              <a:lnSpc>
                <a:spcPct val="90000"/>
              </a:lnSpc>
              <a:spcBef>
                <a:spcPts val="1000"/>
              </a:spcBef>
              <a:spcAft>
                <a:spcPts val="0"/>
              </a:spcAft>
              <a:buClr>
                <a:schemeClr val="dk2"/>
              </a:buClr>
              <a:buSzPts val="2200"/>
              <a:buChar char="•"/>
            </a:pPr>
            <a:r>
              <a:rPr lang="en-GB" sz="2200" dirty="0">
                <a:solidFill>
                  <a:schemeClr val="dk2"/>
                </a:solidFill>
              </a:rPr>
              <a:t>Based on analysis results, communication methods to be utilized to verify the analyses.</a:t>
            </a:r>
            <a:endParaRPr dirty="0"/>
          </a:p>
        </p:txBody>
      </p:sp>
      <p:sp>
        <p:nvSpPr>
          <p:cNvPr id="145" name="Google Shape;145;p20"/>
          <p:cNvSpPr/>
          <p:nvPr/>
        </p:nvSpPr>
        <p:spPr>
          <a:xfrm>
            <a:off x="10088880" y="0"/>
            <a:ext cx="2103120"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6" name="Google Shape;146;p20"/>
          <p:cNvSpPr/>
          <p:nvPr/>
        </p:nvSpPr>
        <p:spPr>
          <a:xfrm>
            <a:off x="8915400" y="2358913"/>
            <a:ext cx="2140172" cy="2140172"/>
          </a:xfrm>
          <a:prstGeom prst="ellipse">
            <a:avLst/>
          </a:prstGeom>
          <a:solidFill>
            <a:srgbClr val="FFFFFF"/>
          </a:solidFill>
          <a:ln w="22225" cap="flat" cmpd="sng">
            <a:solidFill>
              <a:schemeClr val="accen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47" name="Google Shape;147;p20" descr="DatabaseOutline"/>
          <p:cNvPicPr preferRelativeResize="0"/>
          <p:nvPr/>
        </p:nvPicPr>
        <p:blipFill rotWithShape="1">
          <a:blip r:embed="rId3">
            <a:alphaModFix/>
          </a:blip>
          <a:srcRect/>
          <a:stretch/>
        </p:blipFill>
        <p:spPr>
          <a:xfrm>
            <a:off x="9413987" y="2857501"/>
            <a:ext cx="1142998" cy="1142998"/>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1"/>
        <p:cNvGrpSpPr/>
        <p:nvPr/>
      </p:nvGrpSpPr>
      <p:grpSpPr>
        <a:xfrm>
          <a:off x="0" y="0"/>
          <a:ext cx="0" cy="0"/>
          <a:chOff x="0" y="0"/>
          <a:chExt cx="0" cy="0"/>
        </a:xfrm>
      </p:grpSpPr>
      <p:sp>
        <p:nvSpPr>
          <p:cNvPr id="152" name="Google Shape;152;p21"/>
          <p:cNvSpPr txBox="1">
            <a:spLocks noGrp="1"/>
          </p:cNvSpPr>
          <p:nvPr>
            <p:ph type="title"/>
          </p:nvPr>
        </p:nvSpPr>
        <p:spPr>
          <a:xfrm>
            <a:off x="1136427" y="627564"/>
            <a:ext cx="8401467"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2"/>
              </a:buClr>
              <a:buSzPts val="4400"/>
              <a:buFont typeface="Calibri"/>
              <a:buNone/>
            </a:pPr>
            <a:r>
              <a:rPr lang="en-GB" b="1">
                <a:solidFill>
                  <a:schemeClr val="dk2"/>
                </a:solidFill>
              </a:rPr>
              <a:t>Interactive Communication Method</a:t>
            </a:r>
            <a:endParaRPr b="1">
              <a:solidFill>
                <a:schemeClr val="dk2"/>
              </a:solidFill>
            </a:endParaRPr>
          </a:p>
        </p:txBody>
      </p:sp>
      <p:sp>
        <p:nvSpPr>
          <p:cNvPr id="153" name="Google Shape;153;p21"/>
          <p:cNvSpPr txBox="1">
            <a:spLocks noGrp="1"/>
          </p:cNvSpPr>
          <p:nvPr>
            <p:ph type="body" idx="1"/>
          </p:nvPr>
        </p:nvSpPr>
        <p:spPr>
          <a:xfrm>
            <a:off x="108795" y="1493237"/>
            <a:ext cx="8718452" cy="3871523"/>
          </a:xfrm>
          <a:prstGeom prst="rect">
            <a:avLst/>
          </a:prstGeom>
          <a:noFill/>
          <a:ln>
            <a:noFill/>
          </a:ln>
        </p:spPr>
        <p:txBody>
          <a:bodyPr spcFirstLastPara="1" wrap="square" lIns="91425" tIns="45700" rIns="91425" bIns="45700" anchor="ctr" anchorCtr="0">
            <a:noAutofit/>
          </a:bodyPr>
          <a:lstStyle/>
          <a:p>
            <a:pPr marL="228600" lvl="0" indent="-228600" algn="l" rtl="0">
              <a:lnSpc>
                <a:spcPct val="90000"/>
              </a:lnSpc>
              <a:spcBef>
                <a:spcPts val="0"/>
              </a:spcBef>
              <a:spcAft>
                <a:spcPts val="0"/>
              </a:spcAft>
              <a:buClr>
                <a:schemeClr val="dk2"/>
              </a:buClr>
              <a:buSzPts val="2200"/>
              <a:buChar char="•"/>
            </a:pPr>
            <a:r>
              <a:rPr lang="en-GB" sz="2200" dirty="0">
                <a:solidFill>
                  <a:schemeClr val="dk2"/>
                </a:solidFill>
              </a:rPr>
              <a:t>Phone calls from sales team are required to gain information and update </a:t>
            </a:r>
            <a:r>
              <a:rPr lang="en-GB" sz="2200" dirty="0" smtClean="0">
                <a:solidFill>
                  <a:schemeClr val="dk2"/>
                </a:solidFill>
              </a:rPr>
              <a:t>database.</a:t>
            </a:r>
            <a:endParaRPr dirty="0"/>
          </a:p>
          <a:p>
            <a:pPr marL="228600" lvl="0" indent="-228600" algn="l" rtl="0">
              <a:lnSpc>
                <a:spcPct val="90000"/>
              </a:lnSpc>
              <a:spcBef>
                <a:spcPts val="1000"/>
              </a:spcBef>
              <a:spcAft>
                <a:spcPts val="0"/>
              </a:spcAft>
              <a:buClr>
                <a:schemeClr val="dk2"/>
              </a:buClr>
              <a:buSzPts val="2200"/>
              <a:buChar char="•"/>
            </a:pPr>
            <a:r>
              <a:rPr lang="en-GB" sz="2200" dirty="0" smtClean="0">
                <a:solidFill>
                  <a:schemeClr val="dk2"/>
                </a:solidFill>
              </a:rPr>
              <a:t>Approaching </a:t>
            </a:r>
            <a:r>
              <a:rPr lang="en-GB" sz="2200" dirty="0">
                <a:solidFill>
                  <a:schemeClr val="dk2"/>
                </a:solidFill>
              </a:rPr>
              <a:t>VIP or loyal clients as this communication method is time </a:t>
            </a:r>
            <a:r>
              <a:rPr lang="en-GB" sz="2200" dirty="0" smtClean="0">
                <a:solidFill>
                  <a:schemeClr val="dk2"/>
                </a:solidFill>
              </a:rPr>
              <a:t>consuming.</a:t>
            </a:r>
            <a:endParaRPr dirty="0"/>
          </a:p>
        </p:txBody>
      </p:sp>
      <p:sp>
        <p:nvSpPr>
          <p:cNvPr id="154" name="Google Shape;154;p21"/>
          <p:cNvSpPr/>
          <p:nvPr/>
        </p:nvSpPr>
        <p:spPr>
          <a:xfrm>
            <a:off x="10088880" y="0"/>
            <a:ext cx="2103120"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55" name="Google Shape;155;p21"/>
          <p:cNvSpPr/>
          <p:nvPr/>
        </p:nvSpPr>
        <p:spPr>
          <a:xfrm>
            <a:off x="8915400" y="2358913"/>
            <a:ext cx="2140172" cy="2140172"/>
          </a:xfrm>
          <a:prstGeom prst="ellipse">
            <a:avLst/>
          </a:prstGeom>
          <a:solidFill>
            <a:srgbClr val="FFFFFF"/>
          </a:solidFill>
          <a:ln w="22225" cap="flat" cmpd="sng">
            <a:solidFill>
              <a:schemeClr val="accen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56" name="Google Shape;156;p21" descr="DatabaseOutline"/>
          <p:cNvPicPr preferRelativeResize="0"/>
          <p:nvPr/>
        </p:nvPicPr>
        <p:blipFill rotWithShape="1">
          <a:blip r:embed="rId3">
            <a:alphaModFix/>
          </a:blip>
          <a:srcRect/>
          <a:stretch/>
        </p:blipFill>
        <p:spPr>
          <a:xfrm>
            <a:off x="9413987" y="2857501"/>
            <a:ext cx="1142998" cy="114299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0"/>
        <p:cNvGrpSpPr/>
        <p:nvPr/>
      </p:nvGrpSpPr>
      <p:grpSpPr>
        <a:xfrm>
          <a:off x="0" y="0"/>
          <a:ext cx="0" cy="0"/>
          <a:chOff x="0" y="0"/>
          <a:chExt cx="0" cy="0"/>
        </a:xfrm>
      </p:grpSpPr>
      <p:sp>
        <p:nvSpPr>
          <p:cNvPr id="161" name="Google Shape;161;p22"/>
          <p:cNvSpPr txBox="1">
            <a:spLocks noGrp="1"/>
          </p:cNvSpPr>
          <p:nvPr>
            <p:ph type="title"/>
          </p:nvPr>
        </p:nvSpPr>
        <p:spPr>
          <a:xfrm>
            <a:off x="1136427" y="627564"/>
            <a:ext cx="8401467"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2"/>
              </a:buClr>
              <a:buSzPts val="4400"/>
              <a:buFont typeface="Calibri"/>
              <a:buNone/>
            </a:pPr>
            <a:r>
              <a:rPr lang="en-GB" b="1" dirty="0">
                <a:solidFill>
                  <a:schemeClr val="dk2"/>
                </a:solidFill>
              </a:rPr>
              <a:t>Push Communication Method</a:t>
            </a:r>
            <a:endParaRPr b="1" dirty="0">
              <a:solidFill>
                <a:schemeClr val="dk2"/>
              </a:solidFill>
            </a:endParaRPr>
          </a:p>
        </p:txBody>
      </p:sp>
      <p:sp>
        <p:nvSpPr>
          <p:cNvPr id="162" name="Google Shape;162;p22"/>
          <p:cNvSpPr txBox="1">
            <a:spLocks noGrp="1"/>
          </p:cNvSpPr>
          <p:nvPr>
            <p:ph type="body" idx="1"/>
          </p:nvPr>
        </p:nvSpPr>
        <p:spPr>
          <a:xfrm>
            <a:off x="108795" y="2486546"/>
            <a:ext cx="8718452" cy="2140172"/>
          </a:xfrm>
          <a:prstGeom prst="rect">
            <a:avLst/>
          </a:prstGeom>
          <a:noFill/>
          <a:ln>
            <a:noFill/>
          </a:ln>
        </p:spPr>
        <p:txBody>
          <a:bodyPr spcFirstLastPara="1" wrap="square" lIns="91425" tIns="45700" rIns="91425" bIns="45700" anchor="ctr" anchorCtr="0">
            <a:noAutofit/>
          </a:bodyPr>
          <a:lstStyle/>
          <a:p>
            <a:pPr marL="228600" lvl="0" indent="-228600" algn="l" rtl="0">
              <a:lnSpc>
                <a:spcPct val="90000"/>
              </a:lnSpc>
              <a:spcBef>
                <a:spcPts val="0"/>
              </a:spcBef>
              <a:spcAft>
                <a:spcPts val="0"/>
              </a:spcAft>
              <a:buClr>
                <a:schemeClr val="dk2"/>
              </a:buClr>
              <a:buSzPts val="2200"/>
              <a:buChar char="•"/>
            </a:pPr>
            <a:r>
              <a:rPr lang="en-GB" sz="2200" dirty="0">
                <a:solidFill>
                  <a:schemeClr val="dk2"/>
                </a:solidFill>
              </a:rPr>
              <a:t>Maintain an automated system that continuously engage clients by sending emails over a reasonable amount of time presenting offers, surveys, and/or general </a:t>
            </a:r>
            <a:r>
              <a:rPr lang="en-GB" sz="2200" dirty="0" smtClean="0">
                <a:solidFill>
                  <a:schemeClr val="dk2"/>
                </a:solidFill>
              </a:rPr>
              <a:t>updates (PMI, 2007)</a:t>
            </a:r>
            <a:endParaRPr dirty="0"/>
          </a:p>
          <a:p>
            <a:pPr marL="228600" lvl="0" indent="-228600" algn="l" rtl="0">
              <a:lnSpc>
                <a:spcPct val="90000"/>
              </a:lnSpc>
              <a:spcBef>
                <a:spcPts val="1000"/>
              </a:spcBef>
              <a:spcAft>
                <a:spcPts val="0"/>
              </a:spcAft>
              <a:buClr>
                <a:schemeClr val="dk2"/>
              </a:buClr>
              <a:buSzPts val="2200"/>
              <a:buChar char="•"/>
            </a:pPr>
            <a:r>
              <a:rPr lang="en-GB" sz="2200" dirty="0">
                <a:solidFill>
                  <a:schemeClr val="dk2"/>
                </a:solidFill>
              </a:rPr>
              <a:t>Beside the marketing benefits, this approach can identify invalid emails that are no longer active. Also, it can show how many clients chosen to unsubscribe, and analyse the reasons for </a:t>
            </a:r>
            <a:r>
              <a:rPr lang="en-GB" sz="2200" dirty="0" smtClean="0">
                <a:solidFill>
                  <a:schemeClr val="dk2"/>
                </a:solidFill>
              </a:rPr>
              <a:t>unsubscribing.</a:t>
            </a:r>
            <a:endParaRPr dirty="0"/>
          </a:p>
        </p:txBody>
      </p:sp>
      <p:sp>
        <p:nvSpPr>
          <p:cNvPr id="163" name="Google Shape;163;p22"/>
          <p:cNvSpPr/>
          <p:nvPr/>
        </p:nvSpPr>
        <p:spPr>
          <a:xfrm>
            <a:off x="10088880" y="0"/>
            <a:ext cx="2103120"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64" name="Google Shape;164;p22"/>
          <p:cNvSpPr/>
          <p:nvPr/>
        </p:nvSpPr>
        <p:spPr>
          <a:xfrm>
            <a:off x="8915400" y="2358913"/>
            <a:ext cx="2140172" cy="2140172"/>
          </a:xfrm>
          <a:prstGeom prst="ellipse">
            <a:avLst/>
          </a:prstGeom>
          <a:solidFill>
            <a:srgbClr val="FFFFFF"/>
          </a:solidFill>
          <a:ln w="22225" cap="flat" cmpd="sng">
            <a:solidFill>
              <a:schemeClr val="accen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65" name="Google Shape;165;p22" descr="DatabaseOutline"/>
          <p:cNvPicPr preferRelativeResize="0"/>
          <p:nvPr/>
        </p:nvPicPr>
        <p:blipFill rotWithShape="1">
          <a:blip r:embed="rId3">
            <a:alphaModFix/>
          </a:blip>
          <a:srcRect/>
          <a:stretch/>
        </p:blipFill>
        <p:spPr>
          <a:xfrm>
            <a:off x="9413987" y="2857501"/>
            <a:ext cx="1142998" cy="1142998"/>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9"/>
        <p:cNvGrpSpPr/>
        <p:nvPr/>
      </p:nvGrpSpPr>
      <p:grpSpPr>
        <a:xfrm>
          <a:off x="0" y="0"/>
          <a:ext cx="0" cy="0"/>
          <a:chOff x="0" y="0"/>
          <a:chExt cx="0" cy="0"/>
        </a:xfrm>
      </p:grpSpPr>
      <p:sp>
        <p:nvSpPr>
          <p:cNvPr id="170" name="Google Shape;170;p23"/>
          <p:cNvSpPr txBox="1">
            <a:spLocks noGrp="1"/>
          </p:cNvSpPr>
          <p:nvPr>
            <p:ph type="title"/>
          </p:nvPr>
        </p:nvSpPr>
        <p:spPr>
          <a:xfrm>
            <a:off x="1136427" y="627564"/>
            <a:ext cx="8401467"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2"/>
              </a:buClr>
              <a:buSzPts val="4400"/>
              <a:buFont typeface="Calibri"/>
              <a:buNone/>
            </a:pPr>
            <a:r>
              <a:rPr lang="en-GB" b="1">
                <a:solidFill>
                  <a:schemeClr val="dk2"/>
                </a:solidFill>
              </a:rPr>
              <a:t>Push Communication Method</a:t>
            </a:r>
            <a:endParaRPr b="1">
              <a:solidFill>
                <a:schemeClr val="dk2"/>
              </a:solidFill>
            </a:endParaRPr>
          </a:p>
        </p:txBody>
      </p:sp>
      <p:sp>
        <p:nvSpPr>
          <p:cNvPr id="171" name="Google Shape;171;p23"/>
          <p:cNvSpPr txBox="1">
            <a:spLocks noGrp="1"/>
          </p:cNvSpPr>
          <p:nvPr>
            <p:ph type="body" idx="1"/>
          </p:nvPr>
        </p:nvSpPr>
        <p:spPr>
          <a:xfrm>
            <a:off x="108794" y="2486546"/>
            <a:ext cx="8993641" cy="2140172"/>
          </a:xfrm>
          <a:prstGeom prst="rect">
            <a:avLst/>
          </a:prstGeom>
          <a:noFill/>
          <a:ln>
            <a:noFill/>
          </a:ln>
        </p:spPr>
        <p:txBody>
          <a:bodyPr spcFirstLastPara="1" wrap="square" lIns="91425" tIns="45700" rIns="91425" bIns="45700" anchor="ctr" anchorCtr="0">
            <a:noAutofit/>
          </a:bodyPr>
          <a:lstStyle/>
          <a:p>
            <a:pPr marL="228600" lvl="0" indent="-228600" algn="l" rtl="0">
              <a:lnSpc>
                <a:spcPct val="90000"/>
              </a:lnSpc>
              <a:spcBef>
                <a:spcPts val="0"/>
              </a:spcBef>
              <a:spcAft>
                <a:spcPts val="0"/>
              </a:spcAft>
              <a:buClr>
                <a:schemeClr val="dk2"/>
              </a:buClr>
              <a:buSzPts val="2200"/>
              <a:buChar char="•"/>
            </a:pPr>
            <a:r>
              <a:rPr lang="en-GB" sz="2200" dirty="0">
                <a:solidFill>
                  <a:schemeClr val="dk2"/>
                </a:solidFill>
              </a:rPr>
              <a:t>Use social media accounts to gain insight by adding post and analysis respondents. </a:t>
            </a:r>
            <a:endParaRPr dirty="0"/>
          </a:p>
          <a:p>
            <a:pPr marL="228600" lvl="0" indent="-228600" rtl="0">
              <a:lnSpc>
                <a:spcPct val="90000"/>
              </a:lnSpc>
              <a:spcBef>
                <a:spcPts val="1000"/>
              </a:spcBef>
              <a:spcAft>
                <a:spcPts val="0"/>
              </a:spcAft>
              <a:buClr>
                <a:schemeClr val="dk2"/>
              </a:buClr>
              <a:buSzPts val="2200"/>
              <a:buChar char="•"/>
            </a:pPr>
            <a:r>
              <a:rPr lang="en-GB" sz="2200" dirty="0">
                <a:solidFill>
                  <a:schemeClr val="dk2"/>
                </a:solidFill>
              </a:rPr>
              <a:t>This approach could be beneficial if posts are designed to distinguish respondents. However, it will not be as efficient as the pull communication method to complement the data management system. </a:t>
            </a:r>
            <a:endParaRPr dirty="0"/>
          </a:p>
        </p:txBody>
      </p:sp>
      <p:sp>
        <p:nvSpPr>
          <p:cNvPr id="172" name="Google Shape;172;p23"/>
          <p:cNvSpPr/>
          <p:nvPr/>
        </p:nvSpPr>
        <p:spPr>
          <a:xfrm>
            <a:off x="10088880" y="0"/>
            <a:ext cx="2103120"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73" name="Google Shape;173;p23"/>
          <p:cNvSpPr/>
          <p:nvPr/>
        </p:nvSpPr>
        <p:spPr>
          <a:xfrm>
            <a:off x="8915400" y="2358913"/>
            <a:ext cx="2140172" cy="2140172"/>
          </a:xfrm>
          <a:prstGeom prst="ellipse">
            <a:avLst/>
          </a:prstGeom>
          <a:solidFill>
            <a:srgbClr val="FFFFFF"/>
          </a:solidFill>
          <a:ln w="22225" cap="flat" cmpd="sng">
            <a:solidFill>
              <a:schemeClr val="accen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74" name="Google Shape;174;p23" descr="DatabaseOutline"/>
          <p:cNvPicPr preferRelativeResize="0"/>
          <p:nvPr/>
        </p:nvPicPr>
        <p:blipFill rotWithShape="1">
          <a:blip r:embed="rId3">
            <a:alphaModFix/>
          </a:blip>
          <a:srcRect/>
          <a:stretch/>
        </p:blipFill>
        <p:spPr>
          <a:xfrm>
            <a:off x="9413987" y="2857501"/>
            <a:ext cx="1142998" cy="114299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78"/>
        <p:cNvGrpSpPr/>
        <p:nvPr/>
      </p:nvGrpSpPr>
      <p:grpSpPr>
        <a:xfrm>
          <a:off x="0" y="0"/>
          <a:ext cx="0" cy="0"/>
          <a:chOff x="0" y="0"/>
          <a:chExt cx="0" cy="0"/>
        </a:xfrm>
      </p:grpSpPr>
      <p:sp>
        <p:nvSpPr>
          <p:cNvPr id="179" name="Google Shape;179;p24"/>
          <p:cNvSpPr txBox="1">
            <a:spLocks noGrp="1"/>
          </p:cNvSpPr>
          <p:nvPr>
            <p:ph type="title"/>
          </p:nvPr>
        </p:nvSpPr>
        <p:spPr>
          <a:xfrm>
            <a:off x="267287" y="627564"/>
            <a:ext cx="8401467" cy="1325563"/>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chemeClr val="dk2"/>
              </a:buClr>
              <a:buSzPts val="4400"/>
              <a:buFont typeface="Calibri"/>
              <a:buNone/>
            </a:pPr>
            <a:r>
              <a:rPr lang="en-GB" b="1" dirty="0">
                <a:solidFill>
                  <a:schemeClr val="dk2"/>
                </a:solidFill>
              </a:rPr>
              <a:t>References</a:t>
            </a:r>
            <a:endParaRPr b="1" dirty="0">
              <a:solidFill>
                <a:schemeClr val="dk2"/>
              </a:solidFill>
            </a:endParaRPr>
          </a:p>
        </p:txBody>
      </p:sp>
      <p:sp>
        <p:nvSpPr>
          <p:cNvPr id="180" name="Google Shape;180;p24"/>
          <p:cNvSpPr txBox="1">
            <a:spLocks noGrp="1"/>
          </p:cNvSpPr>
          <p:nvPr>
            <p:ph type="body" idx="1"/>
          </p:nvPr>
        </p:nvSpPr>
        <p:spPr>
          <a:xfrm>
            <a:off x="446242" y="1500996"/>
            <a:ext cx="8718452" cy="4025661"/>
          </a:xfrm>
          <a:prstGeom prst="rect">
            <a:avLst/>
          </a:prstGeom>
          <a:noFill/>
          <a:ln>
            <a:noFill/>
          </a:ln>
        </p:spPr>
        <p:txBody>
          <a:bodyPr spcFirstLastPara="1" wrap="square" lIns="91425" tIns="45700" rIns="91425" bIns="45700" anchor="ctr" anchorCtr="0">
            <a:noAutofit/>
          </a:bodyPr>
          <a:lstStyle/>
          <a:p>
            <a:pPr marL="0" lvl="0" indent="0" algn="l" rtl="0">
              <a:lnSpc>
                <a:spcPct val="150000"/>
              </a:lnSpc>
              <a:spcBef>
                <a:spcPts val="0"/>
              </a:spcBef>
              <a:spcAft>
                <a:spcPts val="0"/>
              </a:spcAft>
              <a:buClr>
                <a:schemeClr val="dk2"/>
              </a:buClr>
              <a:buSzPts val="2200"/>
              <a:buNone/>
            </a:pPr>
            <a:r>
              <a:rPr lang="en-GB" sz="2200" dirty="0" err="1">
                <a:solidFill>
                  <a:schemeClr val="dk2"/>
                </a:solidFill>
              </a:rPr>
              <a:t>Gottipati</a:t>
            </a:r>
            <a:r>
              <a:rPr lang="en-GB" sz="2200" dirty="0">
                <a:solidFill>
                  <a:schemeClr val="dk2"/>
                </a:solidFill>
              </a:rPr>
              <a:t>, S. (2019). EXPLORATORY DATA ANALYSIS (EDA</a:t>
            </a:r>
            <a:r>
              <a:rPr lang="en-GB" sz="2200" dirty="0" smtClean="0">
                <a:solidFill>
                  <a:schemeClr val="dk2"/>
                </a:solidFill>
              </a:rPr>
              <a:t>).</a:t>
            </a:r>
          </a:p>
          <a:p>
            <a:pPr marL="0" lvl="0" indent="0">
              <a:lnSpc>
                <a:spcPct val="150000"/>
              </a:lnSpc>
              <a:spcBef>
                <a:spcPts val="0"/>
              </a:spcBef>
              <a:buClr>
                <a:schemeClr val="dk2"/>
              </a:buClr>
              <a:buSzPts val="2200"/>
              <a:buNone/>
            </a:pPr>
            <a:r>
              <a:rPr lang="en-US" sz="2200" dirty="0" err="1">
                <a:solidFill>
                  <a:schemeClr val="dk2"/>
                </a:solidFill>
              </a:rPr>
              <a:t>Kubica</a:t>
            </a:r>
            <a:r>
              <a:rPr lang="en-US" sz="2200" dirty="0">
                <a:solidFill>
                  <a:schemeClr val="dk2"/>
                </a:solidFill>
              </a:rPr>
              <a:t>, M., 2010. HOWTO Use Python in the web.</a:t>
            </a:r>
            <a:endParaRPr lang="en-GB" sz="2200" dirty="0">
              <a:solidFill>
                <a:schemeClr val="dk2"/>
              </a:solidFill>
            </a:endParaRPr>
          </a:p>
          <a:p>
            <a:pPr marL="0" lvl="0" indent="0">
              <a:lnSpc>
                <a:spcPct val="100000"/>
              </a:lnSpc>
              <a:spcBef>
                <a:spcPts val="0"/>
              </a:spcBef>
              <a:buClr>
                <a:schemeClr val="dk2"/>
              </a:buClr>
              <a:buSzPts val="2200"/>
              <a:buNone/>
            </a:pPr>
            <a:r>
              <a:rPr lang="en-US" sz="2200" dirty="0" err="1" smtClean="0">
                <a:solidFill>
                  <a:schemeClr val="dk2"/>
                </a:solidFill>
              </a:rPr>
              <a:t>Linoff</a:t>
            </a:r>
            <a:r>
              <a:rPr lang="en-US" sz="2200" dirty="0" smtClean="0">
                <a:solidFill>
                  <a:schemeClr val="dk2"/>
                </a:solidFill>
              </a:rPr>
              <a:t>, G.S., 2015. Data analysis using SQL and Excel. John Wiley &amp; Sons.</a:t>
            </a:r>
            <a:endParaRPr sz="2200" dirty="0" smtClean="0">
              <a:solidFill>
                <a:schemeClr val="dk2"/>
              </a:solidFill>
            </a:endParaRPr>
          </a:p>
          <a:p>
            <a:pPr marL="0" lvl="0" indent="0" algn="l" rtl="0">
              <a:lnSpc>
                <a:spcPct val="100000"/>
              </a:lnSpc>
              <a:spcBef>
                <a:spcPts val="1000"/>
              </a:spcBef>
              <a:spcAft>
                <a:spcPts val="0"/>
              </a:spcAft>
              <a:buClr>
                <a:schemeClr val="dk2"/>
              </a:buClr>
              <a:buSzPts val="2200"/>
              <a:buNone/>
            </a:pPr>
            <a:r>
              <a:rPr lang="en-GB" sz="2200" dirty="0" smtClean="0">
                <a:solidFill>
                  <a:schemeClr val="dk2"/>
                </a:solidFill>
              </a:rPr>
              <a:t>Project Management Institute. (2007). Guide to the Project Management Body of Knowledge (PMBOK) 6th edition.</a:t>
            </a:r>
          </a:p>
          <a:p>
            <a:pPr marL="0" indent="0">
              <a:lnSpc>
                <a:spcPct val="100000"/>
              </a:lnSpc>
              <a:buClr>
                <a:schemeClr val="dk2"/>
              </a:buClr>
              <a:buSzPts val="2200"/>
              <a:buNone/>
            </a:pPr>
            <a:r>
              <a:rPr lang="en-AU" sz="2200" dirty="0" smtClean="0">
                <a:solidFill>
                  <a:schemeClr val="dk2"/>
                </a:solidFill>
              </a:rPr>
              <a:t>Reed</a:t>
            </a:r>
            <a:r>
              <a:rPr lang="en-AU" sz="2200" dirty="0">
                <a:solidFill>
                  <a:schemeClr val="dk2"/>
                </a:solidFill>
              </a:rPr>
              <a:t>, K.L., </a:t>
            </a:r>
            <a:r>
              <a:rPr lang="en-AU" sz="2200" dirty="0" err="1">
                <a:solidFill>
                  <a:schemeClr val="dk2"/>
                </a:solidFill>
              </a:rPr>
              <a:t>Ansusinha</a:t>
            </a:r>
            <a:r>
              <a:rPr lang="en-AU" sz="2200" dirty="0">
                <a:solidFill>
                  <a:schemeClr val="dk2"/>
                </a:solidFill>
              </a:rPr>
              <a:t>, T. and </a:t>
            </a:r>
            <a:r>
              <a:rPr lang="en-AU" sz="2200" dirty="0" err="1">
                <a:solidFill>
                  <a:schemeClr val="dk2"/>
                </a:solidFill>
              </a:rPr>
              <a:t>Hariharan</a:t>
            </a:r>
            <a:r>
              <a:rPr lang="en-AU" sz="2200" dirty="0">
                <a:solidFill>
                  <a:schemeClr val="dk2"/>
                </a:solidFill>
              </a:rPr>
              <a:t>, H.S., Accenture Global Services GmbH, 2010. Adaptive marketing using insight driven customer interaction. U.S. </a:t>
            </a:r>
            <a:r>
              <a:rPr lang="en-AU" sz="2200" dirty="0">
                <a:solidFill>
                  <a:schemeClr val="dk2"/>
                </a:solidFill>
              </a:rPr>
              <a:t>Patent 7,707,059</a:t>
            </a:r>
            <a:r>
              <a:rPr lang="en-AU" sz="2200" dirty="0" smtClean="0">
                <a:solidFill>
                  <a:schemeClr val="dk2"/>
                </a:solidFill>
              </a:rPr>
              <a:t>.</a:t>
            </a:r>
          </a:p>
          <a:p>
            <a:pPr marL="0" indent="0">
              <a:lnSpc>
                <a:spcPct val="100000"/>
              </a:lnSpc>
              <a:buClr>
                <a:schemeClr val="dk2"/>
              </a:buClr>
              <a:buSzPts val="2200"/>
              <a:buNone/>
            </a:pPr>
            <a:r>
              <a:rPr lang="en-US" sz="2200" dirty="0">
                <a:solidFill>
                  <a:schemeClr val="dk2"/>
                </a:solidFill>
              </a:rPr>
              <a:t>Yu, C.H., 1977. Exploratory data analysis. Methods, 2, pp.131-160.</a:t>
            </a:r>
            <a:endParaRPr sz="2200" dirty="0">
              <a:solidFill>
                <a:schemeClr val="dk2"/>
              </a:solidFill>
            </a:endParaRPr>
          </a:p>
          <a:p>
            <a:pPr marL="228600" lvl="0" indent="-88900" algn="l" rtl="0">
              <a:lnSpc>
                <a:spcPct val="90000"/>
              </a:lnSpc>
              <a:spcBef>
                <a:spcPts val="1000"/>
              </a:spcBef>
              <a:spcAft>
                <a:spcPts val="0"/>
              </a:spcAft>
              <a:buClr>
                <a:schemeClr val="dk1"/>
              </a:buClr>
              <a:buSzPts val="2200"/>
              <a:buNone/>
            </a:pPr>
            <a:endParaRPr sz="2200" dirty="0">
              <a:solidFill>
                <a:schemeClr val="dk2"/>
              </a:solidFill>
            </a:endParaRPr>
          </a:p>
        </p:txBody>
      </p:sp>
      <p:sp>
        <p:nvSpPr>
          <p:cNvPr id="181" name="Google Shape;181;p24"/>
          <p:cNvSpPr/>
          <p:nvPr/>
        </p:nvSpPr>
        <p:spPr>
          <a:xfrm>
            <a:off x="10088880" y="0"/>
            <a:ext cx="2103120"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82" name="Google Shape;182;p24"/>
          <p:cNvSpPr/>
          <p:nvPr/>
        </p:nvSpPr>
        <p:spPr>
          <a:xfrm>
            <a:off x="8915400" y="2358913"/>
            <a:ext cx="2140172" cy="2140172"/>
          </a:xfrm>
          <a:prstGeom prst="ellipse">
            <a:avLst/>
          </a:prstGeom>
          <a:solidFill>
            <a:srgbClr val="FFFFFF"/>
          </a:solidFill>
          <a:ln w="22225" cap="flat" cmpd="sng">
            <a:solidFill>
              <a:schemeClr val="accen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83" name="Google Shape;183;p24" descr="DatabaseOutline"/>
          <p:cNvPicPr preferRelativeResize="0"/>
          <p:nvPr/>
        </p:nvPicPr>
        <p:blipFill rotWithShape="1">
          <a:blip r:embed="rId3">
            <a:alphaModFix/>
          </a:blip>
          <a:srcRect/>
          <a:stretch/>
        </p:blipFill>
        <p:spPr>
          <a:xfrm>
            <a:off x="9413987" y="2857501"/>
            <a:ext cx="1142998" cy="1142998"/>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TotalTime>
  <Words>534</Words>
  <Application>Microsoft Office PowerPoint</Application>
  <PresentationFormat>Widescreen</PresentationFormat>
  <Paragraphs>35</Paragraphs>
  <Slides>10</Slides>
  <Notes>10</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10</vt:i4>
      </vt:variant>
    </vt:vector>
  </HeadingPairs>
  <TitlesOfParts>
    <vt:vector size="14" baseType="lpstr">
      <vt:lpstr>Arial</vt:lpstr>
      <vt:lpstr>Calibri</vt:lpstr>
      <vt:lpstr>Office Theme</vt:lpstr>
      <vt:lpstr>Office Theme</vt:lpstr>
      <vt:lpstr>Managing Database for Marketing Purposes</vt:lpstr>
      <vt:lpstr>Database management system</vt:lpstr>
      <vt:lpstr>SQL for Marketing Purposes</vt:lpstr>
      <vt:lpstr>Benefits of EDA</vt:lpstr>
      <vt:lpstr>The Challenge </vt:lpstr>
      <vt:lpstr>Quantify the change</vt:lpstr>
      <vt:lpstr>Interactive Communication Method</vt:lpstr>
      <vt:lpstr>Push Communication Method</vt:lpstr>
      <vt:lpstr>Push Communication Method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Database for Marketing Purposes</dc:title>
  <cp:lastModifiedBy>Mikhail, Marc (Pacific Complete)</cp:lastModifiedBy>
  <cp:revision>5</cp:revision>
  <dcterms:modified xsi:type="dcterms:W3CDTF">2019-09-06T03:06:29Z</dcterms:modified>
</cp:coreProperties>
</file>