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660" r:id="rId1"/>
  </p:sldMasterIdLst>
  <p:sldIdLst>
    <p:sldId id="256" r:id="rId2"/>
    <p:sldId id="257" r:id="rId3"/>
    <p:sldId id="259" r:id="rId4"/>
    <p:sldId id="261" r:id="rId5"/>
    <p:sldId id="262" r:id="rId6"/>
    <p:sldId id="260" r:id="rId7"/>
    <p:sldId id="263" r:id="rId8"/>
    <p:sldId id="264"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101" d="100"/>
          <a:sy n="101" d="100"/>
        </p:scale>
        <p:origin x="126" y="31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7ADC13-7A09-4D03-954B-69BEAEE17F3E}"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1486789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ADC13-7A09-4D03-954B-69BEAEE17F3E}"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6504272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C7ADC13-7A09-4D03-954B-69BEAEE17F3E}"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223479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7ADC13-7A09-4D03-954B-69BEAEE17F3E}"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1527159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7ADC13-7A09-4D03-954B-69BEAEE17F3E}" type="datetimeFigureOut">
              <a:rPr lang="en-GB" smtClean="0"/>
              <a:t>06/02/2024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7281907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7ADC13-7A09-4D03-954B-69BEAEE17F3E}" type="datetimeFigureOut">
              <a:rPr lang="en-GB" smtClean="0"/>
              <a:t>06/02/2024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751386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7ADC13-7A09-4D03-954B-69BEAEE17F3E}" type="datetimeFigureOut">
              <a:rPr lang="en-GB" smtClean="0"/>
              <a:t>06/02/2024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215971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7ADC13-7A09-4D03-954B-69BEAEE17F3E}"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34040545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C7ADC13-7A09-4D03-954B-69BEAEE17F3E}" type="datetimeFigureOut">
              <a:rPr lang="en-GB" smtClean="0"/>
              <a:t>06/02/2024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1694649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ADC13-7A09-4D03-954B-69BEAEE17F3E}"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24977287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7ADC13-7A09-4D03-954B-69BEAEE17F3E}" type="datetimeFigureOut">
              <a:rPr lang="en-GB" smtClean="0"/>
              <a:t>06/02/2024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6B78D71-A767-4299-8BB5-9D61F00817D8}" type="slidenum">
              <a:rPr lang="en-GB" smtClean="0"/>
              <a:t>‹#›</a:t>
            </a:fld>
            <a:endParaRPr lang="en-GB"/>
          </a:p>
        </p:txBody>
      </p:sp>
    </p:spTree>
    <p:extLst>
      <p:ext uri="{BB962C8B-B14F-4D97-AF65-F5344CB8AC3E}">
        <p14:creationId xmlns:p14="http://schemas.microsoft.com/office/powerpoint/2010/main" val="32344593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7ADC13-7A09-4D03-954B-69BEAEE17F3E}" type="datetimeFigureOut">
              <a:rPr lang="en-GB" smtClean="0"/>
              <a:t>06/02/2024</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B78D71-A767-4299-8BB5-9D61F00817D8}" type="slidenum">
              <a:rPr lang="en-GB" smtClean="0"/>
              <a:t>‹#›</a:t>
            </a:fld>
            <a:endParaRPr lang="en-GB"/>
          </a:p>
        </p:txBody>
      </p:sp>
    </p:spTree>
    <p:extLst>
      <p:ext uri="{BB962C8B-B14F-4D97-AF65-F5344CB8AC3E}">
        <p14:creationId xmlns:p14="http://schemas.microsoft.com/office/powerpoint/2010/main" val="15239820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z="2200" b="1" dirty="0">
                <a:solidFill>
                  <a:schemeClr val="accent1">
                    <a:lumMod val="50000"/>
                  </a:schemeClr>
                </a:solidFill>
                <a:latin typeface="+mn-lt"/>
              </a:rPr>
              <a:t>HPAN5023/6023</a:t>
            </a:r>
            <a:r>
              <a:rPr lang="en-GB" sz="6000" b="1" dirty="0">
                <a:solidFill>
                  <a:schemeClr val="accent1">
                    <a:lumMod val="50000"/>
                  </a:schemeClr>
                </a:solidFill>
              </a:rPr>
              <a:t> </a:t>
            </a:r>
            <a:br>
              <a:rPr lang="en-GB" sz="6000" b="1" dirty="0">
                <a:solidFill>
                  <a:schemeClr val="accent1">
                    <a:lumMod val="50000"/>
                  </a:schemeClr>
                </a:solidFill>
              </a:rPr>
            </a:br>
            <a:r>
              <a:rPr lang="en-GB" sz="3100" b="1" dirty="0">
                <a:solidFill>
                  <a:schemeClr val="accent1">
                    <a:lumMod val="50000"/>
                  </a:schemeClr>
                </a:solidFill>
                <a:latin typeface="+mn-lt"/>
              </a:rPr>
              <a:t>Population Growth, Urbanisation and Sustainability</a:t>
            </a:r>
            <a:endParaRPr lang="en-GB" sz="3100" dirty="0">
              <a:solidFill>
                <a:schemeClr val="accent1">
                  <a:lumMod val="50000"/>
                </a:schemeClr>
              </a:solidFill>
              <a:latin typeface="+mn-lt"/>
            </a:endParaRPr>
          </a:p>
        </p:txBody>
      </p:sp>
      <p:pic>
        <p:nvPicPr>
          <p:cNvPr id="6" name="Content Placeholder 5"/>
          <p:cNvPicPr>
            <a:picLocks noGrp="1" noChangeAspect="1"/>
          </p:cNvPicPr>
          <p:nvPr>
            <p:ph idx="1"/>
          </p:nvPr>
        </p:nvPicPr>
        <p:blipFill>
          <a:blip r:embed="rId2"/>
          <a:stretch>
            <a:fillRect/>
          </a:stretch>
        </p:blipFill>
        <p:spPr>
          <a:xfrm>
            <a:off x="1704975" y="2081018"/>
            <a:ext cx="5734050" cy="3219450"/>
          </a:xfrm>
          <a:prstGeom prst="rect">
            <a:avLst/>
          </a:prstGeom>
        </p:spPr>
      </p:pic>
    </p:spTree>
    <p:extLst>
      <p:ext uri="{BB962C8B-B14F-4D97-AF65-F5344CB8AC3E}">
        <p14:creationId xmlns:p14="http://schemas.microsoft.com/office/powerpoint/2010/main" val="18980467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Module outline</a:t>
            </a:r>
          </a:p>
        </p:txBody>
      </p:sp>
      <p:sp>
        <p:nvSpPr>
          <p:cNvPr id="3" name="Content Placeholder 2"/>
          <p:cNvSpPr>
            <a:spLocks noGrp="1"/>
          </p:cNvSpPr>
          <p:nvPr>
            <p:ph idx="1"/>
          </p:nvPr>
        </p:nvSpPr>
        <p:spPr/>
        <p:txBody>
          <a:bodyPr>
            <a:normAutofit fontScale="92500" lnSpcReduction="10000"/>
          </a:bodyPr>
          <a:lstStyle/>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1: Demographics and human proliferation; re-peopling continents and population growth</a:t>
            </a:r>
          </a:p>
          <a:p>
            <a:pPr marL="0" indent="0">
              <a:buNone/>
            </a:pPr>
            <a:r>
              <a:rPr lang="en-GB" b="1" dirty="0">
                <a:solidFill>
                  <a:schemeClr val="accent1">
                    <a:lumMod val="50000"/>
                  </a:schemeClr>
                </a:solidFill>
              </a:rPr>
              <a:t>2: From subsistence to cash economies - worldwide; perspectives from economic anthropology</a:t>
            </a:r>
          </a:p>
          <a:p>
            <a:pPr marL="0" indent="0">
              <a:buNone/>
            </a:pPr>
            <a:r>
              <a:rPr lang="en-GB" b="1" dirty="0">
                <a:solidFill>
                  <a:schemeClr val="accent1">
                    <a:lumMod val="50000"/>
                  </a:schemeClr>
                </a:solidFill>
              </a:rPr>
              <a:t>3: Urbanisation: The Third World City and the Informal Sector</a:t>
            </a:r>
          </a:p>
          <a:p>
            <a:pPr marL="0" indent="0">
              <a:buNone/>
            </a:pPr>
            <a:r>
              <a:rPr lang="en-GB" b="1" dirty="0">
                <a:solidFill>
                  <a:schemeClr val="accent1">
                    <a:lumMod val="50000"/>
                  </a:schemeClr>
                </a:solidFill>
              </a:rPr>
              <a:t>4: The Mega-City</a:t>
            </a:r>
          </a:p>
          <a:p>
            <a:pPr marL="0" indent="0">
              <a:buNone/>
            </a:pPr>
            <a:r>
              <a:rPr lang="en-GB" b="1" dirty="0">
                <a:solidFill>
                  <a:schemeClr val="accent1">
                    <a:lumMod val="50000"/>
                  </a:schemeClr>
                </a:solidFill>
              </a:rPr>
              <a:t>5: Sustainability and the growth paradigm. The smart city and the greening of cities</a:t>
            </a:r>
          </a:p>
          <a:p>
            <a:pPr marL="0" indent="0">
              <a:buNone/>
            </a:pPr>
            <a:r>
              <a:rPr lang="en-GB" b="1" dirty="0">
                <a:solidFill>
                  <a:schemeClr val="accent1">
                    <a:lumMod val="50000"/>
                  </a:schemeClr>
                </a:solidFill>
              </a:rPr>
              <a:t>6. Review and Conclusions</a:t>
            </a:r>
          </a:p>
          <a:p>
            <a:pPr marL="0" indent="0">
              <a:buNone/>
            </a:pPr>
            <a:endParaRPr lang="en-GB" b="1" dirty="0"/>
          </a:p>
          <a:p>
            <a:pPr marL="0" indent="0">
              <a:buNone/>
            </a:pPr>
            <a:endParaRPr lang="en-GB" dirty="0"/>
          </a:p>
        </p:txBody>
      </p:sp>
      <p:sp>
        <p:nvSpPr>
          <p:cNvPr id="4" name="AutoShape 2" descr="data:image/png;base64,iVBORw0KGgoAAAANSUhEUgAAAeAAAAFoCAIAAAAAVb93AAAgAElEQVR4nOy993/jxp3/n7/JP3wfl+I4cbfjNDvOxSl3n7TLpVzidCd3vovjeJ24x7HjOGvvqlFUL6veVpW9d3RWAARBkGAFQRLA94eRuJRESqSkXcnamcfz4YdXgjCDAfDCzHve835/jOIlCAQCgVxAPnbuLYBAIBBIS6BAQyAQyAUFCjQEAoFcUKBAQyAQyAUFCjQEAoFcUKBAQyAQyAUFCjQEAoFcUKBAQyAQyAUFCjQEAoFcUKBAQyAQyAUFCjQEAoFcUKBAQyAQyAUFCjQEAoFcUKBAQyAQyAUFCjQEAoFcUKBAQyAQyAUFCjQEAoFcUKBAQyAQyAUFCjQEAoFcUKBAQyAQyAUFCjQEAoFcUKBAQyAQyAUFCjQEAoFcUKBAQyAQyAUFCjQEAoFcUKBAX15C9DNXNj727MbHnrU8HzrvxnxEWwiBnCtQoC8t61OWjz27sctV+tzb81FsIQRyvpyXQNPP7L2Z90y1eDOv3Xp1vdfOu48+olx8+bv4LbyzCNem8GeuWO5p9MmzG/dc8T6/I7TtwB38mStNfXjF8swUvX4WB9/h6k7ftsvK+Qt0yzfz2tUNKNCnJYTvvernaUC49a29gl+7kC28ENzqihbc0+IdEZ6/0u74w53Z1cEtuX3Vnb5tlxko0JDbC7yVHbHjbafOgGd22vVqS/Z1dVcHH3cTz7i607ftcgMFGnJ7gbeyI0L4Pc9anpmi1/fGjOsHJPsKvr7v4MbPvdfAn4To5qHoPVPCSQ5u27bbU93p23bZ+UgJdOjWXx0YUDQNQPZuc/Px4OEO0c9fbdi5LPdcbRi5hGtT3saDcs+VpjPcqlq4NuW9p9lM9qzlnqv4wSObarx2sMaNFse35Kya3WxA2N9d6yF6n8mv5ZhlZ+/Pr9L76gL3q4MOaT842pu6tm8htXfhxxtkz6TPz4QOH5KO2deBTQLdZLvfbwTYp3e7x3d1cEtuX3Wnb9ul56Ml0LduW3uBbrrTt473Pj/VSo+ueK/d8vRqpSCH6j3MvpY017jjbfVXHZjVzqrZTUOw5kautzzn4ZM0/vwK/vwBpeisQ44X6DYtpHjh2tX2jbyyfyR+Jn1+ejp/SDpm3526pVNNRtuD4tVszwW91NXBLbl91Z2+bZefu0Sgu6f5iTnGPti6hW051l3hNjT7Vncdf/LGCLrNVV/BD86+25zhxAJ9nF2y/Xz/xH1+ejp/SDpmXz/cuoSj3p1DL05XB3f9qp6uutO37fJzAQS6Q73gTy3QV3Ynm4eGkJZnwMQ51NyqA+cBc9XG/FpoeoCOqHHX7LC+0/zz4x64s2p2K/nb99zvmfyaXB6FVl26+wqt8xLFC+uhbjrk6Dft+E+IpWHTWA/hzc9M20/Oyfr89HTTJx2f8LjrPUrXLM+Hujz42GacbXWnb9tdwF0j0PvmUPs8e9pM/497LFo2pr3t7GRnPlWzW8jfrTO0/vPm96RZoDuxA7a5O90K9FEd1fKVPmWfdzNf6XrB6ogn9jjaDJ+P0bWDl9zVwcf2z9lWd/q23QXcLQJ94NW69fQfkJ62VtFdX/qWL3NLgT74MrdsYUvOqtlnJ9AtxaWjDulaoI+wS7b57Sn7/EwFusM+OZb9s6V2Nnco0JefCyDQd8QGfTqBPsKX/qMl0M1n6MLEcUhcOu6Q0wj00Q/GhRPoLvrkaParc2fTiBa9DU0clwEo0Mcr3bFrVh8hgT5SjzpyAumuQy6+QJ8RXfXJERyjzse9O3CR8JLxURXojl7Fs1G6ZmtMs5P1MTboCyrQ7Y1L7Rt8QFy66ZCLb+I48+e5gz5py76F2XZt7sw7bfdXXR18h6s7fdsuPx9Vgd7/V82zy9so0PtO8pEU6FsddU+TqfSeK94m34Mjz9lth3S/SHjU3LZlz1wwge6kT1qzz4n7qAa37aJWL0hXB9/h6k7ftkvPR0qg+f3+ZHtOZvttf7dzBN3YAbXPhesjJNCNa+lAsDoZQR/bIfvn/nt+gcJ6Z83+WNP2yP1VdHSXz2cE3UGfHH3Tj2/tfgebVjukWzvzHH8w3/i5pc0dOdPqumvb3chHS6A72MIAbdCdjaD3ccVyz5V9gSDanrPbDuEPTNv398CJlmQPdsuFEOjT2qA7eLCbr+64Lmo7vzzu4NZD19tWXXcH3418xAS6nQn1nqlbX/6z9+JovbBm+QiaOI51Wjhmn0vXHdL6lh271bvlRva9PjnwwFwMge6yT4544LtX0gMcNtp2fnC7zrxN1XV78N3H+Qt01wH7W0fDaXyKWwVLakyuD5//oNI1Hpf94XsOVHrFey1066Vqkr+2Ne478zECfUbNbhGK6PjB6a0zt+uKrjqkzS07tL7XooqDQdzbBR46kz4/E7rqkwMXe0yAlFafHxDBqjnw21HR/Ts7+Cij+W2o7iQH313AlFd3Ee2Dh8HYNBCJan5C4Oj1YgAF+i6i2XDULNDrzbHx4Jt599LNGjLkjgAF+i7iRPNoyN1C4/E4WXBUyO0ACvRdxTE26Fa57yB3CbvPBnwGLhRQoO86WgT0uXKqxB8QCOQ2AQUaAoFALihQoCEQCOSCAgUaAoFALihQoCEQCOSCAgUaAoFALihQoCEQCOSCAgUaAoFALihQoO9Wbm3vhvt6IZALChTou5R9277h5jEI5EICBfouBQo0BHLxgQJ9txK6s7GSIRBI90CBhkAgkAsKFGgIBAK5oJyDQDflbTqcvONWPMwDqbDWQ/S+BEggyenh84dA+pzjUiU1kiFdpXcz7nRujQ3Rz1/dFw3ucIaepuSBZ32N7VveXaVHp5s6riXrbdP9tb265jxnB3NTQSCQVpyDQDcvTx2RjbQ5h/G1q+0izR9I3XRURtTWqaav4M835+s8Jp/IES3ZJ4u38Rrbt/xaV5W2TdjaWUua/rxtdtFOMttCIJD2nIeJo3Vqd4lqkzTvuITHTaPFJgk44ZFHCvTxqZevHE6Heqeu8Qq+3lWlbeSy45a0zsu+P2nLvk/L+hGJgCEQSCvOxwbdnBzv2q2fN+X7aKV091y9Ncte3/G2SD8cwu/ZNWg0j0yPGQACiVnnJYoX1o/wZ9g3PLc0bBrrIfyZplM90yJ/9ple41Et76bSlgLdRUta13VA35unCLeOh159EEhnnNMi4bHqsPdiH5Fm+JYWHP3Ct8wk3yxznaVJbZsSm289Xm59/Omv8ciWd15py1vQVUta1UU3f6v2NbvlXYBAIEdyXl4cLSbIJ5r7t1CTFimdjhTozvSi1SD06N8ercUnvsajW95xpS3P011LDtfV+Mmt/t8bXN+qDto3IJBOOTc3u0NWjpYKeEyS026PPxuBbjVgb/KgaNWY3R+exTUe0/IOK215nlP0NuiTvXM+s9PssNGufyAQyDGcnx/0AYFo49vQiWQ08hAfOwC8swJ9aOh6Ftd4bMs7q/TkAt2c9fnAV3bvn5bnQ7d+dc+U0Dxh2tcGCARyJOe4UWWflaONhfdow0L7Ez7rvdbKAntHTRz8QXE8i2vsoOUdVXqcQHc4zt3nDb335+Bvm9wB1+G2cgjkRJznTsL9Llmtx6dt/D1a0maYdjYCLbX2BjlUxf4RYvO4G28nf91cYyct76jS42zQHVqKm/r86v7NPk2i/MzVtmuPEAjkCM51q3erfSUHRWef04K3yX9OWt/d0dfKhWBPCNZ39lVxGoE+1JK9Zuzsd7/br90tP0IHp/ldXGNHLe+20jbOLce1hJdaWkWOMJhA+wYE0hXnG4vj8Dt81B7lNnThDnEqge7ARNtCgFp8hA5P87u4xo5a3kmlrc/TTUt4iWrxMbh1wOHvBHSwg0C64pyDJR18h1t7NDdyfxwnGa23elvOxMRxbEvuadf4A0e2nuZ3fI0dtbyDStuep+OWtOzzNo4iH3t2AzrYQSDdct7R7EJtTBCHOOzdfA+I4HNQL+jnm0JJ3HPFe63Jo6BJoI8KFXQ0oCX7PgCHgzE1H79/9/Npr7Gzlh9f6dHBkjrsbV46MOjeHyCJbv8rCARyPOct0G13J0MgEMjdznkLdPv4PhAIBHKXc84C3bysB1eQIBAIpJnzFej9W0vOuy8gEAjkQnFR/KChhywEAoEc4Lxt0BAIBAJpAxRoCAQCuaBAgYZAIJALChRoCAQCuaBAgYZAIJALChRoCAQCuaBAgYZAIJALChRoCAQCuaBAgYZAIJALChRoCAQCuaBAgYZAIJALChRoCAQCuaBAgYZAIJALChRoCAQCuaBAgYZAIJALChRoCAQCuaDcCYHexpg+EzJowSAQCORYdObd/+pu2/kHzChAB/5rwXRmtN+E9pmQBv0m9DDgr8D/Xx6B7jGEeo1InwkZMKPnfvshEMgdpqG2Ogs2YEb7TEiPEekxID1GpNeI9JvQXiPSYwj1GHZVovFfIB29RqTPiPTuHawz74r48fXuMbhX74AZ1VuxYRs+7iCHbbjeio3Y8H4zqrfi877oajB+E0ls48wmRs96w/O+6FIgNuuN3HCHZz3hcQc5bCPGHOSEk5xwkpdEoLcwZs4b2cHZlWB80kmCnm1Wap0Z05nRDnv88gEu/9ybAYGcCUCCwTATDMv6TbsD1T4jojOj405yJRg3EKyJTO7g7DbGbKK0M5ry04KRSDoiKTKV88bTFJ9Dk1l3PG3A2ZuhxHIwvoUxGyi94IsChQUV9ZvQhnb3GZHGOBfUpW80xoyOO8ltnDVTSXskhbLZSLoQZDJ+WkDYrI8WwulcWa5pmqaoal1R5VpdqtZrdaVWV2qKWlOUklwTyzKXLwvFSqFSzUvyJRHom6GE3oo5o3w4nXdEU2N2steIjDtI0Im9RgRMMQbMKPh+3qZ5zUUDzLP6TeiwDR9zEIN7o4y9z9Wd+GKBugbu4q8j5ExoiPKAGR2y4hMOcsSGz3jCy8H4gi+6idFxoUDyOWuYM5PJWKZQkKqKqmp7Ra4r2q1/tS6N35flWpjPe2LpCQc5bMMnndSCL7qFMTsEayKTvkR6h2AWfNHlQGzUQbhifCSdd8f5HYIlUmIqX8aSYlQoSNVapVqvK6qqqpVa/WBdqlZXVEVVy9VaWa4BOa5U62W5VqnWS3ItU6zkpeolEWgiJbqiPJXK5aVqsVLdQOlNjA4ymW2cWQslfIk0IxaT+TIjlsiU6IzyQLvv0IN1e+xcOjPWb0L79j7m4NveuCgwXtZbsWl3eC2U2EASC75on3HXTA8mUKN2YtROdFuv3nr8MUNWfMiK6ywYGNfoLdiIndCZUbhOADkZQJfHHOSYgxyxE3PeiC3MRfh8tlSRa0q1ptQUpa6oe9qnqpqmqirQXFXVKtV6O3EGGl6rK3mpyoqlSDpvj6Q2UHrRHx22EUEmwxcksSyXqzVFuXWOYqXKFyRFUZO5MpcrN38JcpIczxRKcu2Yr4GmaZpWV5RMqZIry9lSJV2U8lK1LNdKci2eKaSLUrWuXBKBBvdGUVWhKDFiMV+WK7V6TVHlmgK+S5VaPSfJZCrnivGL/pjeepai2TxI1O1J5+7igAkdtGA6866S9pnQPiPSd2pbuc6CjdqJOW9kORCb9Uam3dQ6krCFuXlfFLRkzE6uhRLWMEekRGeUXw3Gp12UNcxRfM5MJW+4wwaCccb4LYwZtHRqaxswo1Ou8A13+IjjdRZMb8WnXNSYg+w1IZsoHU7n2FxJqtbIVG7GE+k3oX1GFNpbIEcDJn/g//tN6LSbcsd4WixK1XquLFuo5FIg5o7zYT4XzxRimUJMKAhFqVip8QUpU6qU5JpYqrBiKSYUwD/rSmuJVlUtlS8Di8cmRt9EEvYIh6dEOlsKp3PNI1+1SYVV9eBJzrbUFAX8zyURaLmmaJom1+r1va7iC+VEtpgty5F03psQFv2xYRveZ9pdATjLJ8mCDVowvQUbsuLgYdJbsVlPZNROTLupbYzBOdGbSO/grI8WArQQZDKeeNpMJRf9scM6NWzbHXseW+mIjbjhDq8jiR2cdcd4K5W0RrilQGzMTqwE4/O+6HIgthyIuWK8J562hVPrKG0k2S2MXg3GJ5zkjCc84SQ7v0zwtgzbiGEbfuzB/SZ0ykW5YzwYuVRq9ZJcLcs1LCnecIfnvBEwoAYr2tD0AdHtOS00hjg3POHlYGzIiveb0OVAjBGL8n4rQU6SY5mCL5EmUuKsJxKgM5lSJZkru2J8kMnEMgUuV+Zy5WKlWq0rDb1rLpVqneJzOwQ75aL6TaiJTCYyBaFYOdYScifLJRHoSvWgiSdbqpjIpIlkF/y7g8rbYdMAA0ZvPB0XCpF03hNP45xoj6TKck0syRiXdUZ5TyKNJUU6UyhUqpqmKaqal2QsKbYU6K6qHjDtXhR4jodt+JSLAosb4KHX7anqqJ2YdFE6CwZWVMD70HmHjDvIaRc12LRafdz7hi34op542hXjjSTbmO4pyq4x7iaSuLYTuuEOL/iiOgvW101jIB9RwKC45SBpwkne8IRvuMODFgys+026qE2MHrbh13ZCYw6S4MR0oZKTZL4g5SVZ2v++U3yOyZbC6Vy6INUVtVytJfPlav2WKBflqlCU8lKVy5fRZNYbTzsiqeVArM+IfLAdvG4I9ZvQIRs+ZMV3CObMh8OnKZdEoMv7b1hZrhFcbjkQ0+1aP2/fM4eO2Al7JMXlyqDqal1hxZJQkMA/xZKMsFl3nF8NxYdt+Iw7POOJjDnIQQs2aMWGrPiEkxqxdW0IPvzoDzbNCps1dG9JEAPLpCc7/7ANH+veWt1Yz7mJJGyRlC+RjqTzXL6cyBTnvRFXjK8pSrlaE4oSlszO+6IDJmj6uJyAEdKwDZ90UfO+6GooDrQYMGDGVoMJgsvly1UuX46k80aCnfGEr+2EZr2RDZSedoXHHeS4k9zEaDpblOtKs70iXZTSRSmczrvjaYLLCUWpJNeaBUFR1UKlmi1ViFTOGub0VgyshUw6qVlP5GYo4Uukw3yezZUZsViudmQ7vmPlsgh0k0m+UqsD0+qcNzLqIPWW46fkp2HIit9wh+d8EVeMjwp5eyQVzxSypQpoTJDJTLooRzSVr1TRZHbeFx20YP1mdNCCjXQveef2gnVspx5sdeSuW74R2bVpWNAAk8kUJSIl+hNCkMm4Y/yCLzJkw6Zc1JAVh0aPjzr9e2stYLA85aImnOSSP+aJp6NCPifJFoprzJn0VmzETtxEEiaSRZNZIiWKZblSrS/6owu+KCOWSnKVL0hLgdigBVv0R10xPp4pBBjBHk25YvyCPxpghJhQiAsFqVqrK2qxsk9kVU2r1pV0UXJEU9NuSmdGh2w4xecKlWqt3sL0caHKJRHo5jXTvFTNlCpEKmcikzOeyKiduN3jMmA+u7YTmvdFY5kCMJZV64ozmgKOfeMOkkjlxLJMZ4vbGDNkw3WnGM+ekka9DSe8hnP+6U8OXra9/8ebK9Vb8YbQTzgpvQUbtRObKO2Jp0NMZh1NjDtI4CLSvM/qfE0fd4k75ln11YAZ7TOhfSZkykUtBWLA+23KRU06qTlvxEpxbK4UyxRsYQ74vw5asAETOuWibBFuwkle2wnqrdiMJzLuIFeC8Wk3dd0QGrLia0jClxAs4eQOzg7biKtbgSkntYMzQ1b82k7IGuYKlWpUKHji6WypkivL1bpSqFTL1Xq1ruQlGefEKRcF7H79JlRnwfRWbN4XtYa5WKaQzJVZscQXpEg6ny9Xz0+KW5dLItDFym7PVmr1ZL7kpwULlSRTOWuYu2OuXTozNmTFVwJxRzQllmVnjP9wJwj0SG/B+kzoiJ0Ai2N6K96Js9rZ0jD/9RmR64ZQrxEB9pmVQCzEZhPZoolMdv7Z0O3fB9RAb8UaFhtwTK8R6TchE05yzEH2GZEeQwiYPlaC8czePEPTNEVVuXzZQiWnPWGwvLkSjC36o6N2AqwdnXlv9BiQHgMCGrPrKX/IIXLSRY3YbqOJ7DIBvrgrgRieEktyjS9Icq2eK8vzvghYbLhuCA3bCLAGvhSIrQXju65NRmTRH53zRcbsRL8JOGXiYw5y3EFOual+M3oTiceEApXOh9jMUiA26aRm3GEjyZrJJMJmgTsaeISAE3G1rgjFCrByMGLRGU0N2fC+/U/RkBWf9UbcMZ5M5TLFSqFSLXfmGHeHyyUR6MKeQCuqGssULFRyNRhf9MduuMN30vdWZ95dhRtzkPpDzhiNhcoh6+21uhyoFAxFxxwkGDWgyaw3IQRogeJzYrlSrFRTeYlI5dYRutPhKrAnOil987Vb9i0BAUbsxLwvaiBYezS1Foov+WMmMhlgMpF0PifJhx/HQqWal6qqqqkq8GBVsyXZFubO0G9db8V0ZmzUTuzgrIFgwX7cm0hi1E40zy2AcDTumm7PuXsQinUr+k3oSjAeYjOMWJTrCsnn7ZGUn85soAlXjE/lJbCDbMEXvb4TGrJhiWxRqtZXAvFJF7UajA+Y0dVQPCoUzFTSFeUpPs+IpWKlWpRrK8GY3ortYAyeEt2xtJVK5qVqrlzFOdGAs+tIwkiwG0hiHUmYSHY1GF8JxpcD8TlvxBbhkGTWGU3NeCKHG6zbu6fzvmiIzWZKFWD+jmUKOCf6aMFPC2gyS4vFYqV6jsuGl0Sg89KuQNdVtSTX5Fo9U6rcDCVmPOFxO3nnJ6oXZ+PcmJ1cCcYpPl+s1IA7fVmuJfOlAC0YSXY1FJ/1RoZs+HVDqK9jE4fOgk17wpNOqvFPMMgdsuJz3sgOwXgTAsJm45lCTpKB2wZwtqueyORXqFQX/bHGLpvToDOjK8H4sA2n+Bw4eV6qiiW5WlfQZDZXlulsccJJTrmom0hiA6UX/bFZb2TSRQ1aML0F19/BL+tHCPBtHrMTUy5q3EFOOqkFf9SAs8uBGBDiWl0FfheFSjXEZNwxHmGzYIudXKuXq7V5X2QpEFsLJcwU547zflpgxZKmaaqqbiD0jCdsppIYJ66j9HVDCOdEDUy5cmVXjLeGOTOVXEcT7hgfFQrJXInNldNFiUzldnBm2IYfYbsDX+J+EzpqJ4asOBgEANN5jyHUYwjprdikk1wJxpO50lnobdflkgh0rrw7HFNUra6oUrWOJcWbSGILY6Zc1DlaEu+8KWPvyUOvGUKznkgiU9jtGUXl8uVNlB6y4o1Vu67CS+ma3LTHHCRYzQN2kjlv1BnlWbF0MgluWap1RSxXwJq+3np8LJEOv4hg1L+B0fFMgRVLBCcibNYRSXkTaXec38YZnQWbdFHbOBNkMjgnBpnMBkp3fv67kCErDnpVbwW2oxB4tKZc1Gowvo0x2xjjjKaEYqUk1wpSlc4WvQnBQnGeOO9LCKvBuN6CbWH0pJMET+OAGd1AEkaCXQslBi3YtJuKpPPZUiWZLw9YsJVgnBaLBamqKCpYjVc1ra7s7iMRyzJY+qvVFSwpDtvwYx/vxiby3RAITb9qLNJMuShPPN0YCN6xcqkEGuzFzElytiR74+k5X+R8g9vprdionTgXc/OQDV8LJRixCG5zPFOY9YT1VqzXeEyHHFiXO6BKjUU8YEruB+YjK7YWirNnN8QQJTmRLdrCHDCJGEm2z4Rc360R7dnb1K5rshr3mdBdL++9iDbtLnPcSQ5Z8d698fiEkwQ7d0Zs+PWdEPi5bs90PmTFQTSy83qELjhg1XcLY1ixlC1VgPgGGMFMJsFurGlX+NpO6MPt4IST3Mbo1VAcONT3GpEeI3JtJwTckHVmrKcpYA4YBwzb8FlvZNYbAc6aG0jCFuGMBLvgi66FEov+6ISTGrLiky5ywRfdQBPL/tikixowY1NOEviNDFqwHsNusLpT6kCfEekzofZo6qwe8g7LJRFoOlsK8zkylStUqqxYcsX4ERvR+Zz9MgFmbSvBOPjaV2uKO8brrdgRmgUAa2WrwfgNT/jaTqj5PRm242AmqLfiQzbcHklF0vl4phjPFOhsMZEpsGKJz5frrfZrdV6qNYXOFh3R1CbG2CNcpljJlioxoUDxeQuVRJLZmFAI8/kgk7GEuVE7MbgXz6zHELJQHJsrEZxoIpP2SMpKcaN2YqDVmHfYhjc28gAPMBOZjGUKREpc9EXBZwCM1hshfaEvxxH0GEJmMtnunubKsoXiZjyRETvx4Xbww50g6GHwNM56Ikv+GJkS6Wxx3hcFu3CHbJg1nOJy5bwkyzUFYbM9RsRAsM2TM74gzXgiV7cDS/4Yyee4XDmRLS4FYkuBWIDJJLJFnBMtYS4qFFixlMgWXVF+2kUBF44TXyn42wCTua0WaVXTCpVqY9vkJRFoksshbJYvlKPpwrwvMni3TkiBYPlpoaYoqqrmyvJKMNbJ8GHAjA7bCGcsxYqlMJ+3UtyEg9RZ0LVQYsEX7TGGJpzUlIta9Md0ZoxI5c78uawparooiWVZLFeqjflq47f7LSeqqvF5KSbkCU5E2IyfFhpuPI0Dwul8wwGjOdrqrajBZmzIig/Z8A2UtoVTIC7lnDcy4SRBVIBGVMlzv60Xln4TOusNl+SDE/9CpZrIFPhCWShKYO3Bm0g7o7wnnp71ROZ9UQuVnHCQ8UxBUdVqTSFTOb0F7zUi60gC47L2SAooVKVajwmFlWAcfAPkej2eLcSEwqw3ct0QWkcS4DBFVW8iCYrPNT81QlFyRvmokOfyZbmmYMksWGo+zQ3tN6E3POGYUDjLR39/UVUtW6pk9lxTLolA8wWpUKmCzdYjdqL/YkdNa2yYPtuh2YAZHXeQ7jjfuNkmKvnBdvBY622/Cb26FbSF903flvyxIRvuiKZs4dSsN4Ims1yuzOXLflrYwVkTmcyUKu0C0JzouTzqVEf/9nApVWrxTHHeG+lvivXRiN0O5rw9BmTcQVB8Hqi/XFOqdSVbkv0JwRXjQ2yGzhTRZHYlGAc2k12t39uZuWtgOYtxQCN9xpl8DG7F6roNz9j+ilC9FSdTOWX/3SFS4nIg3liGBaUx/i1I1ZxU1TQtzOfMFGHF0nkAACAASURBVAfubDRdGLRgAyZ0zEFsYbQ/ITSLviOaGnOQRbnqifO7A3ATMmjBxJLcOPlNJE6kxOaGpIsSwmaCTIZM5cBSZLogWSkOfAnAPe32kvtNyDpKi+WKoqpyTVHO2r2jrqhyTQERoi+VQCcyReAtkClWNtGO3cUs2J10SW648Q/e8ny4FXH89OfvN6E33OEwn2fFklxXNE1jxOKovTGKbN0nOjM66w27YnxzfAOEzY47SGAkMRKsLyEkMsWGL6NUq8eEQpDJxDO3cShxyiKW5eVA7LohdN0Q8tHpmFDYQhkzxWGc6KeFLZRxxdO+RPpwWMhsSW4ej4tl2RFJLQViez7d+/xzdHuzdf0p7tqCL7qNs5soDeytJziJzoIBB8deI6KzYPO+6IidaHhYNsIon+GEoPEBGHeQi/4onS2qqsaIJTSZ1VvxcQeJJrMg/MXhUMiNkszdWlU2EOwHWwEQ6LHPiEy7qKhQILjcFkYvBWIBRqjWlahQWPTHegwhMPuhs0WpWm+8+Fgy2+zL3Pioq+qt/y/LNSyZdUZTCLv76e3q7eszIetIIpkr+WnBEU1xubJ0KArQKUuhUi1Xa5ctmt02zsx6I3mpKtfqeErs3G445aImneRt2mrYcOIBW5wnnORyIGamkt542hrmtjAmyGQsVNJEsrtbwE+9IwOsRI85SEckxeXKfEHCOREEJAIBlQaa8qQN7g2CnDH+wFNSkmvz3oiZSqqqJtfqealakmu5slxvMjUQnOinhYsUWOZgqdTqflqwR1Lq4QBlXba7pihYUrRSXIDJxDMFNlfiC1IyV4qk89YwBzwOdXtBJxqZEHbdA0zo4J6Jv9ly0vjvjDu8EoovB2KTLqrbB2B31dSEznkjRoK1hVNESpTrSipfjqTz7hiPsJmVYFxvxcYcxKSTGnNSgzayx4jorMSQnQLjg34TOuygBq24zoINOyi9Fddb8WFHuNmXfzdfyV7jR+0E0Pp+E3rdEBqx4SC8BgjF1WtElvyxqJCPCnngLRPPFJK50gFLVHNJZItL/tiYg+w1Ig13Rp0Ze38zYKG4xmGZUmXaE9FZ8AELvhSio5lipiSDmym38iCS23we6orCZEsgmNeCL9pVVMUxBwkCsRkI1hXj21VxgiJV6+mCVJZrrFgCH5tLItCZUgXnRCyZtUdSc77I+cbcAe8n8Cu4iSRWgvEFX9RKcTGhIBQrmqYJxUqpUqsrqqJqlWo9L1W9iTQIBzNowXr20up0/sSACXvz0lZjSXDSSY47yFE7CT4GE05yyLrrz9vY4b2J0QcelGpdGXeQtnDqCB0TyzItli6yQN+xYqW4HiMyYEL1FmzYhuub5HjaTS34o3orthyIWajkWig+7Q5Pu6lxBzntpkZsxIAZvWYIgYBq3apznwmd8UQCdIbJSlr7BdqSXEvly5lSJSfJSJS2hkgfLaz78P5V84o/YqaS6yjz93lj/05wyE7+bXan3xgatGDvzRv6TUifaXfaB0IdbePMUiA24aRoseiIpj7cDo7YiSkXdX0nBDaR7rrZmZBeIzLvjQQZgeRzjFgKp/N4SkzmSkeEv1BVDdjQ1tGE3oL1GRG9BdNZsHUk0WzjCsZTPZuea1veNybWxiwhE8GsOvxEKhdL51Aqli1XMyWZy5WTuVKhUo0LBVuYa96z2qirWlOqdaUk1xKZojvOg8Z30OeImUzW6mpeqsYzBYQVz9D3riTXuFxJKEqp/O7Y/JIIdEGqMmLJQLB6K36OBug9JyFiyIrfROJIMisUpUypcsTAQdO0SrWek+R0USpWqiE2C/ZAznrCQEMPLz0D80izB6GF4lwxftxBggFaw5m0kSWz34SCYGBcvsTnJUYsxYS8I5qa90b6TeiCPxpiM83vgCTXRmwEzolyrZ4uSB2mh7hrS16qgjDfdLbIFyQ6W8Q50RNPB5kMny97Emm9FV9HEo3sR3JNKcs1uaYIRQlNZq1hbsEf6zfvC+Y3ZA3rra0Ddg/spjpFZt2JalXTNE3R5HCBcgsuM2cycyav4GVKBz+6oCzMz/3P//xO07RXX3vljTffzBcKmqZhOPGb537XPzS5YHT8589+ceXayMt9k09847uv9Iz4WdERTZmpJMJmY0KBFUt5adcEVFdVW4Sj+DzYAZgryyW5RqZymyi96I8NWrAhK+5LpNNFKVuW20WJS+UlviA1ZvQFSfbE+QVftN+MTrrIeKbIFySwG8UeSQFv2hdf+ss/B4Zf/Mf1r3z7P3o33L9/t++L3/req0Nz7w9N/e65321bnVS6sOiPTbuo1WB8JRCf80bWQvEgmxHLBzevgt3hpUotKhRWQ/GBDvy+BkzoSjAeE4p0tmgg2OVAjM4Wz+QpalkuiUCbyOSuAe78nDd0ZkxvwW6GEv6EYKE4ks9pmnaCZTRVVeW6UpZrqXzZFklNOCngNNpwSBhzkI2w9/0mdMiKk6mcnxb0VhwMc5zR1CZK95vQOW9kzhtZCcbQZNZEJqdd1IENUZVaPZUvu+P8mJ2whrnGooeiqBYqOe4kg0yGFUtcvuyJp8/c3HaZSrVebzc2zEtVPy0EmcwRa0pyTTGR7HVDqMeI6CzkwLb56vL4qBEZtSYGreTgrYiM+IAJM5ApWqhGeSkisnbe+k7g7Z8Yfvj02lOPLT78wNx998/d98TiY99cf+Y5y6/HwiOcxDVXVCgUrl+/rqrqO+++89bbbxeLRU3TJqembXb7yPCQXq93OF0f9PT+43r/yNLGu+//E/xVriwfSPF3dJFrilCsYEkxQGcYsehLCMuBmFCqSNV6sVLNlCrpgkSmciE2a6a4AC1YqKSZSnoTgjeRBlHrJl3UcjCeyBY1TStWaivBeI8hhKYKuVzuF795zmK1D0xM/+cvfu3Gwv/7+jsvfDjy3d/96bV/9tmslvHRUU3TSD6nt2LXDchKID7jDg9Z8eVAfIdgiFSuJB98jEuVqoFgp1xUrxHp6yDmLfA3nXZTE05yA0kcPfzqqoAAvJlSheDEEJtB2OwlEehNlO41hs5LmoFujjrIKRe16I8ibDaeKZ6VnBWkKsaJmxg9uGdiHrUTjFhSVDWRKQL5HrETy4FYkMlkipVsWVZVLV2Qwvy+5fW8VM23Cn8BSq4sJ/dCWoPCF6QeYyjIZDRNU1UtQAu5O76N6u4qqkbxxW2cGbFTQ4bgrxZ//tPlH7+3Pjy67R2xhMcs0TFLbNQc0Vsokxc1xzY/xN//7s6/PzT/2YcX7v/X1ad+Z/3Nm77X3wu++17w3Ve9f/mp8SdPLD12/9ynn1l7eoDoz8oZUEm5XB4cHKzX65qmLS8vT01Pa5o2MjYWDCGDg4MfXu9BcXygv29QP4TjeG9Pz+kvq66oflqYcFIgHvqsN7IUiE46yWl3GOdEviDlyjKXK9sjqbVQYtiG68zomIMcd5JjDsKbSHM5CUuKc96wI8oXqsr6zZuvvfHm6tp6TdNwAv/bO+++9Nf33r+x+se/vDE8Pun3+0eGh1VNWwnG+82ozoyB5YFxJxkVCoxYNJKsK8ZTfO7AIkSxUqX43DbOzHmjg2Df03H7uZyRVCpfprPFw16GXRUilfPTAnCOAsFJ9Ba8sXZ1SQR6G2PAUmzL5UHd7UmncgBgL1sNxTPFE/qfVetKvf0ghRVLwza8x4AMWrB0UYpnilMuqseArIXi2TP1eNM0LVOsTLqoSRclFHczD0hy7XyjxlzwkquKdCmBioiDdxiSO2v0ygq9vLrHCr28waybOaOTt/szPkQM4TksUojEitF4MU6XEkyJzldFTVM0TavI2g5auLa19uWVx59afOx7y9/749If310beWd16u8z//zt6u+/sfD1x+YevG/mE99b+ebrnle3mK10hZeVfV/fYq0YLUQG8L5vb/7bvTMf/4/t767Rq5qmRfDoD3/4o0g06vX5/va3t7e2tjRNM5rMr77++tjY6Mbm1iuvvXbjxvTq2s1XXnttYmLi9D2jqCpIRsWIRUYsZcsVqVbPS7InnnbH083PraqqhUo1XZBA6udcWZZrSkmuZYqSY28L39TU1Ne/+c0rL/85EgkP6AYmpqY/HBz9t2efW11bvTE7+9rrr21urGualsyVQFBfYOhbCcRzZTldkBb8URBzo5FSo7moqipV60y2BEbx7RwN+kzIWigBknYLxUrLsF+dlLqimkh20IKBNafdHbAmFGw3B1wqge4zoaD3Gzvo+4xIjxEBQYpPuY/oaAZM6IgNR5LZcrV+Yq2Ua/VIOo9zYroo1Q7NJxPZ4ogNH3OQOgvmivI1RcG4bJDJFM5ohlWtK1y+LBSkSDo/641sY0y2dMIn724odbXOS7whuXMd/fBF5x9+tPODr609/ejCQ/fOfOK+2U9+dvbTB/jM7L33zXzq3pmP3zf7qYfnH3h88ZEvr3zxK6tf/urqU8+sffUbN7/2w+3/eM7y67/635iNT0/5lt639v+/jW99fvnxL6w8/ujy/Q8v3fvY0n2PLX7mibkHn1p46rfLv/zH9sCY2bWN8PF0pShp7VwJeInvxXq+vPKFz8ze+yfvC1PW6YH+wSTNGY2mubk5Ralrmlar1ebn5xmGrtVqs7OzgiCUy+WZmZlsNntb+5AWi0c44TWKqmq1mqZpGvDG4dNpjksFg8HR0dGKJGWzmekbN9K5QjiW0I9PioVSKi/t4IzOsm9MBsK5gM2Kjih/wCauaprU1BKxLCcyRXs0Ndgq6hkwHnK5crlal9rnC29ZGq91ta5YI1xjg3s7abokAr2FMb1GxEQmwSqw3orPeiPbOGMNcwaSjabz6aJkIFjgA3T26mxGBy0YymaP3k9RrStluXb0EwmcPbcw+oY7vI7SIC03lhRNJLuJ0kEmU60rdLZ4O2JrqaoqVWtiWU7mSonMbVz3+EiXnCw6044Raug562+eXnvy8YWH75v55EPz9397899+Y/3Vn1x/fNv/1ofI1X68V4f3D+B9DXqxng+Qf74b+Nsbvtf+4n75RecLz9t//3vbb39r/dWvzD//uemnP9j57tduPvXQwn0PL3z2iYVHHl948AtLn3ty5YtfWHnspzd//Nv1F3+98fKLW2/dsE05cFwsSFpd8yTEmwiNJrNiWT76ucJz2F/cL98/e9+T618YZAboSuKO9diZFKZErySWerHrpXrrJ3+HSDrjAiXKBjI5bLsVa2Vwv5N4vwkNMZkDf6uoajRdmPNG7BGu4UmdLVVWgvGWM+8BMzZsw+lsUVE1Re1iE1W2LLNiKVOqeBLpeV+0E2/gSyLQGyg95iARNoNzWalajwqFluPKMJ8fth4f3aordBas14RsovTR9wm4eU67wxNOyhM/6Hd8oLhi/Ic7Qb0FG3MQV7cD7677jAR7hPUDlttXyrUyL/GhbHAuOvOa95UfbH//4fkHPjXz8SdXvvSjnR+86Xt9NbEczAY4iaso3U046qoi16uyItc1uapKwVR83G//5/Z0n6/nOvH+WHj4Vc9fHl787E8XfzJlcE9b2RFLYtnHRdMHPcY6L0bO+HPTzz4984mnV568hnwQK0RPfKo7UFxp5wfI1bf8bzxv//33tr5938ynPkB2Fy0VRQW+3hSfK8s1sG2Ez0uWcHLaTV3bCTVCjAIFXEdoM5VcDsS2cYbbv9aiaZqqabmyvByIXd0KbKCJQqUaTuen3eEjBHTAjC74oslcSe3ApV6uK5F0fhOlF/yxBX8U+Hr3dTahvyQCvYUxAxZ02h1eRxKlSmuHnpqiehPpwfZ76k4gzeA5MBCMWJaP3KqsLfljH2wHP9gKznoikXT+6DtK8rl+EzLnjXD5cpDNbKK0J86f+b5SWECp1CtcOUnk8FA26BHchuTOKr0yGZn4EPngVc9ffm766b+uPfXowoMPzz/w4Pxnv7X+9Vc9f7kRncJFrKac3LikqpqqaIVynclKEb6IJfOznoTeHB4xRzdDHMkVNUV7H333awv/qlu3Dlmjjfgho3aCTOWKlapQlPiCJJYqaDLbeSjBSr0yH5v/7ta375v51JeWP/+a9xUzZ6rUTy76t6/wEv+699VHFx56ZP7BxxYe/urqU7FC7PBhOak6ZieIlAj+mZfkEJOZdlM9hhAYOy8HYmBwkyvLmVIlXZRaGiGlaj3EZsFi5oST7D1uI/h1Q8hMJYWilC5IR+c25PLlG57w9Z1QI5Fb5yJzSQR6G2P6jEi/CRl1EAibbXYdr9TqQlGyR1Lzvmif8czi6IMdYnoLhiazpeOswHGhAOxfOzgjdZA2uK6o6YJkCSe3MAZMBc52DRAWKk+tJpbfD733a8svv7/1nW+tf/3p1SefXPniF5Y+98jCg5+d/fTHp/+/T934+OOLj3xr/es/M/7Xn91XRqlhV9qZlo6Z/XRYwOe2rqiFStUVS103hBobjvtMaJ8RnfUkfrvx/N/XJ6adzKiDaKSAALE3J10UiDU45iD/seE/EEfl2CLK4mR4/JfmZx+av/+R+Qd+tPODHuxaMBso1S6caeuK+0+PLjz06MKDL7n+qKlapabUFKWuKJVaPZYphNP5RX9s2h1urGbHM8VsqcLmSiYyOWLDB0zoqIPYIdh1JDHtpiZd1LCNsIa5YqXasE3ItVt2ZIrPjdjwPmMHDtFmbMxBBplMriwf8XrWVTUmFIZOOnG/VAKtM6OjdgJkMzMQbIAWvIn0vC8yZNsNUd9uTtHV4iFwf5lyUfZIKpzOi6W2TviapiWyRQPOjtqJSRcZTncdBK52KK4bLKcsJs7wovOFzy89/pnZTz2++MiXlj//jZtf+y/Dj//H/t8vOl94xfPnf4T+3of3TkcmN5h1V9rFlOiactsdwDcxur85DLcFH9j2XZu5MWEl11HaTCbNZHLcsRuTAOzWm3CSo3ZiNRj3JYSTrUnUVcWSsrzkevErq19+YO6+h+Y/+6zxp2PUSLzYYqB6LsWZdn5l9cufX3r80YWHVhJLmqZV60pNUSu1uoFgGjk2lwKxHZzJFCV3LN1nQsfshJXi7BEOvPirwfiCPzq4u+1rN/jGrDcCtvVqmiaWK64YT2eLiqrKtfpqMN7fWRylXiOyhTFHJ6koV2sGgj1xRuZLJNAgCNFeDF+w37TvyNjtDXbTzXWizmZ02IZbKC6ZL4HtT+0sDzVFdcX4QQv24XZwzEEc3sUEyx0uQkV4xfPyw/P3Pzj/2V9bftmDXTNwBrrE5Kt5qS7V1fqZfAvTRSmeKXSYWaYk1yJCviBVWbE4eMD4ZkZHjPigFR+24WMOYtYTbjyi/SZ0zEGkC5JUrVdrZ5DCJllO3ohO/8Hxv19a/vx9M5/8yuqXX3b9ycKZ6up57iBNS+lvrX/j+1vfeT/03lfXnkqUdhc245mCleKGbXjjkwbedDDydcV4nBPH7MS1neCIjdBbsRvu8DqSuOEJgygiU67wgBm9bgjNeiNBRsA5UVHUYqXqp4U1JGGPpKZcVOdW0F4jYiDYliKgaloqX97BmdMkwLtsAn1gXNzJ0FhnwVaC8Unn8WlJB8zoNs6k8uVaB5HpI0K+EUtsxE7c+WQ5sDSXSCHy453/vG/mk8/bf+/gHXKXC3otS6VWL1SqubLc8BCX6/VZbyTEZo42SlaqdUYsWqjkDU94wIxOuagZT7jFI2cFiQX2OfIPmNExB5nKH1zpOpNC5IgxauTHhh8+PP/A/XP3PWf9tZkzntcc7k3f6/fP3ecVvJFC5DnLbxRV0TTNl0gPW/GWe4ZBRnAjmVwLJQbM6IAZQ9jMoi+6HIjJdaVQqTJikc6W8lKVSImTLhKYlQbM6HIgZg1zYT6/GoxPu8MT3URPA/fF0SbTSiJbHDChnewgvxsFunPGHMSBEfRhcQdxNtBkVu3Mt8ZKcdd2goN7UUajwjELg7DcvpKW0j/Y/v6D85+dDE+A9/z0hRGLUy5qyIYPWjB3LK1pWkTIz3kj877oEaPaal0J0AIYo4G5diPkYYfPaq8RmfVGwPbizpWzUquDgLGqqtUURTnSciYrspHbedn90mMLDz80f//L7pcSxTvtlufP+B6Y+8x7wXc0TRNlcTmxqGkamcof21fAmAn+f9YbGbLi0y7qsA9iXpKX/DG9FRu0glhjIZ0ZG7bhC77o2F6E3g4BGyyCTAak3Ksru3GiVVULspm+04WohAKNDR5KvwLWyue8kQM/7zOh3oQAIrsf+24QKXHMQfab0BE7obfiFJ9vfifAjvtUXmoYwmC5TUVRlRcc/3f/3H0rieUzOWFdUXFOHLETIFVNnxFdDsS2MFpnwdZCCZCOWtO0mqLUFTVTqjDZUlmuqapKpnIgsmWHL20j7mAzI3Zi3EFuorRYlvNApo9z9OLyZTPFcblyXVFriuqKp28iCSwp5o9b3PYInuftv79v9pPfXP/6Nrt5Jr3XYflf+39/ZfXLaSkN/lmulQpyddJJdfWa95vQARM64wm3dLqVa0pOkrcwetCCjdmJRgYGvbXrLAcgIPgWxuzgjC2c4vOSpmnFSm05EDtlqHco0IfE2oL1m/EpF3XDEz6Q1K7fhG5hTCpfbp7Atnw5VFVVVTUvVZf8sUkXNWLHx52kmUqiyWyAFnZwZtEfHbYRfSZkA6Wbo3nBcuZlKb5478wnBvDek/25XK2r+8eq9gh3wFnquiGks2DA00ssyUEm40kIRoLdwRm9FesxhBZ8USPJ7g6ZO34UR2wHl0YGzOgmxhCp3A132BXlC1IVTWYPx9JsLgWpOuMJR4WCpmnpohRiMzeRxKiDGLbhk07STHIhNuunBZwT85VqWa4dMM7U1fqN6NRTq196eOGBEWr4ZH3YbcFz2CPzD+rw/uYfYpx43dBNvB0rBpJP9hhDOCe2q2sHZ/tN6KSTAkmHrVTSE0/3dFUR0A3z7uC914gsBWKJTNGbSJ8+oSUU6F1RBvSZ8SFLaMLi0bXKathnQhb90cYQCZSoUMiVD36f5Vo9XZS4XHnGE+nfi9c+ZMVn3GFnjMc4MZ4tImyW4MRytSbXzmZ5CpbDJStnv7H+tZ8af1I9zmeZFUshNoOwmRCTITgR48Qwn/fGhSkXtRqKBxihWq+X5RqbK21hzKAVa4Tk7zEii/5Yes/NawNNTLnDuv0ZTAa6MWI0P5YtVNtOTDhJ3e5SIdljRA5vjWsUJlucdFGDFizEZp1RfsxB9JkQvRXT7+XZApvrwEI6iOjvifON8Wa1roABCJ7D/sv4o3tvfOL90Hun8f7usPwj+PcvLj/BlffF4fPTmavbwc67UW/dTVIx643k2i/RBxjhuiHUSEYDErktB+PH+kEfAdhQfnj2AwX6hOo8YsWGrNioxbvoMG/bLNNmV7+FaHGkGR2xEcyeQJfluoFMDpgx96GdgYqquuNpEKB50ILpzNiwjTBTXLD9uwTL7Sjj1NhnZz9t521HHFNTVE88DTKDNILW7qWtQ4F+TTjJRX90xhMesxMTThLMgnuNSI8xtBSIgf3BdUU1kOy0m1oLxQctZ+Zxf+gh3F2Y0u0Fhl4LxZ1RfgOlETbrTwh4SlT23HLJVG7UTky5doeHLcM+6PYSLTYke9pNJTKFnCRHM4WGA58oZ5+3//cnb/zLm743aspt9O6o1Cvf3vzWS64XD/w8W6oE6MxKMN75mw42qiDJthFFgB96OJ0fc5DN2WBz5eqk6/i9KkcwYD4+bCkU6E678qbdtmB3Wr1BNh4xuYxTRvOoJdBy/KIzYzfcYXeMDzKZGU/0miHYawzecIfL+0Pa83mp34SO2slZb0RnQQfM2IQD20JJvZUAC0qw3IFSVar/sf3dX1t+ccR2XLlev4kkegz7fDEPa2sjQ0ojYRhY/Q8xmYZHXV6S15HEhIM8sdPrSSUbBTPrATP6wXYQYbOaptXrCsZllwIxlM1aKK6rSGH9JrTfhGxjTEwoIGyWzhTBNZZqpVc9f/7kjX952//WWa21Hi6IGHps8eHVxErL33K5cv+e+3MnWz90FnTUTjiiqZZ7SRobtXOHUgqE0/kRe0c5Vm4rd7tA6yz4sDk4Z7bctJjj0SjLsHiESkSJDaenr80IaMCMXjcg13cCg0bfistr8vp7jaEgu29oHMsUeo2IkUisBsJ9JkxnCtoDQTxM3jB5LSGqKkv1+kcyRwnN0CaTSVEULsWZzKZcbnfrDYIgyWRS0zS/3y8IgqZpXq9XzLU1/N2Z4uDtD83fv0a3ftU1TWPEIkje0XWuKSMy64mUDyWaEQpSh5mTumKog9TG/Sb02k5oC6fByuS8LzrppLhcmc4WZ/fsbJ3Tb0b1VgxNZhmxaI+k0nvBOWtq7XXvq5+88S/vh/5x7OLkycps7MYXlj4XLbaOE6Ko6k0ksRyIrQRjo3YCmGiO6DedBe03oT2GUFRom+C43WU4ovxZrWydmLtdoActmN6C6szBRastEiY5juM5LoDiestRIw6dBRsyB5weOxOP+YL+XoNHbyWag3NinKi34npLcNCM9JuJGauPScTSqVQsEo7FoizLclxSEIRSqQRCp39Eiupyu668/PLW5lZPX89vnvstz/OapsXpxIsvvdTb2xtCkBdefHFkZNjn9//fH14YGho63+b+PfjO06tPinLr7wSeEgct2AmmsWAfaUuzZrYsT7upMx9B6y3YkK3towisMbPeCJnKCcVKiM1Ou8PXDaFxB7mNM6P24x38j7jMAC34EgLB5RqO/FJdetH5h3tvfHyY1N+Ou/Z+6L2v3/xXud7aaqyqKvguqpqWLkh+Whh3ENeboiPd6hkzNuEkF3zRISt+fSfkSwjdtiSczg/ueTqfF3e7QOssWJ8J7TWG5k1Gn9uVSCSYRMLh849bQ0eMqgbM2Lg1FIvFUsmkxe2c9+AmiksVypqm+RLptWBiwkkOmLEBCz5owXrN+JLNzzF0MpnkkslkMsmyLMMwNE0zDMNxnCiKsix/VNYJERQZHx9fu7n2wot/IghSBFl6WgAAIABJREFU07SVtTWTxTY9NfX+1asev39sbOyDa9d9gWBvb6/aXbDcsyw1pf79re/8yfXHVr9SfAkBOCCf4JnpMSItY1+kC9IOwcx4wmBjwu3OvgaiuwxasJtIwkQk40JBKEqrwXiPMTRgRoesmN6C9Z8uVUW/CR21EzeRBJkSo0KhkSSoVCv93vbc/bP3rZ6R52Jz+bP7ys9MP+n8eDZXWkcSU65w314I+May/JwvsoXRYAPLCXbDZ0uVHZxtuKvfbi1uyV0t0MCzYgNljASz7rIuGTfCBJFk2XSKD2HBfqNnoNVS4eDuMkvIixNhHNtxmAI0w4jScihhDnNTLnLAjPUYsQGjf9AU6Ldg/WZs3uaiE3EumWQPFaDULMum0+lcLlepVOr1i+vUUanI165dY1lW07RYLPbeP97XNG1ldc1itU1PT71/9ao3EAACjSB4T0+fO+mqq+czRYgUIk8sPjYdmWr+oapqtFhc8EfHHeSYnRhossx2lUO95WIvyeeu7YQagjjtooZtx5smTqrO2JiDmPFEDAQbTufskdRqMD5owfqMu258Q2dUL8i/R3AiSCVRlmtyta5pmlARvr/1nccWHvamPWd74/7P8fxz1t90+1eFSjXIZMxU0kiwK8E4aDzo/DlfhBFPGASqWlcsVHLGE9ad2mHuZNzVAq0zY4v+GPBBLlbK8073qsXs8vlSHMcwiW1vcNCM6CyHfWVwnYXoMYU2Xa4YRW1Zjate/4qfmjG7B4wBnRXTmUOzdr8j4HV6nTfMTksQoyiSpukkyybZJJfkDss0UGqGYViWTSaTgiDk8/lyuVwul2VZvjhmkN6BgX//zndQHHd7PK+8+urS0pKmabF4/KUrL/f29voDwRdfujI2OoYF8L+89OpXrnxlOKK/TZbKY8tyYvGxhYfxHNb8w7qi+mhhLRhfDcVvuMNgxQ9IKvCZ7YQeI+KK7fPbUVSVFot+Whjci6ehM6MTTnLMQY46Wn/jT6rLu0uUQzbcHknZI6kZb2TYiveZ0EELpr89GqEzo1MuctEfm3BQAVporLaF8+TTq09+a/0bqf15aU9ZXnK9+AvTz05zhnRR0luxfjMyasMj6fzpNxkA9Z92Uz13PPHpXSrQOjM6ZMUj6XwjjnNMKIxYkX6TY9joIsMYn+J5lt5w+nr3L3/3m4k+k3/Y5B0xI6t2R1bgeY5zeD3RZCrNsRaPa8vpCjNcNpNO83w+lxNSXJKhi4WCKIosy8boWCweK/HFfConpASe41Nc6oBkA6WmaZphaIZhkskkx3GCkJGkFlnU7nAhKHJzazOeoMPh8M6OoV7bXSXz+X00Q2uahvlxLsV5su7H//nIw+MPxMvnFhftDd9r3978t5amzLxU3cKYxUAMRHwftuF9RmQDpccdHZlre43ITWTf1ucQm+09lKxHZ+56Q9qxjNjwlWB8KRAbtRNjdhJse9Hted3dJo3oMyGbGO2nhQEzuoUxdVWV93ZOW1OWB+Y+84L9f8/QqeOv/je/s/n/TjPxEsvy4J5bIfBpOXFRVS0vVbl8WarW0WR27Ew/t1Cg2wu0BdWZMR99a90gxGavG0Jzdp/BG4pEwkAWQxgyYnY3zYJDM1aXFQn6Qx6KJNkku7OzMzU1lWTZd9/528bGppDmBT41PTlx/fp1nk/r9Xq9Xi+khZ6entHR0Uw6E01E/27+29uu93TeCUPIgBIITuFkhEyyLawfBySbYZhcLn9hrR+appVqpU1h/WXvn7688oUn1h/7semHSBbJybk7P4hWVOV7W99+2f1SuwMqtXpxbzsGyedWQ/F0QVoOxPs6WDMEq2cgvIOqaUJRWgvGewwdbRHUdxY3Ubc//TEYGs/5oquh+HIwNuEi70we5L3rRea8kWSuNOGkpt1hLLkv3roO77935hNzsdmzunfD5PCTK19MV07ujVqSa9s4M++L9hmRTZQ+TWMUReXy5eJeTPZCpTrjifTfQdeOu1SgwWtmppKNO+GJCx8aQqsOe4pJJJMcMDUk4vFoLLLtQ/vMWL+ZGLN4olFCSKU4juO4ZLFY/P3//t+fr1yZX1j4yyuvvfHmW3yKRzH05VdefePNN4dGRt54669vvfXX4dHRN9786yuvvur3+/NCfjm4+PjiY48uPva15a/+2+o3/n31m2u+lQyXOUKgm5UaJPSs1S6ilx5Ton9j+eW9M594YumxJ1e++OTKF59effJb61//meknf/W/uRhfwHPYmYSRO7ZQefKwAbpdyUkymsxqmraOJDpx6tCZUb0VA55nOUkec3Qa/ExnwcBu0mHbwYFYYy8rsHWCpB5DNhwEwh2xEXoLBvZnN3Yn3klATIJNlO41IsM2AqQqBqaDqlJ91vhfX1t7+jSS2lzMnOnxxUeO3lt0dFFU1U+nZzzhPhMy5iBKh7whT1M2Ubr3Dho67lKB7jeh0y5KLMvVukKkcpsoM2Inp80eVzAQi0eBLZhlWY7j6Hhk0em9bsIHTAGHP8TvLfSl+XQwELjyl1dHR0b6+vu2trb/+vbbdCKxvWPQ6Yfm5uZffOmluYXFicnJl65cWVldu369Z8dgEAShmCq+bX3n0cUHv7DyufsX7nvR+CLHcslW64dHjKY5jhPFbKVSuWgD6mKtMEjovrT8xKMLD/3I8IMrrpd+uPMfT68++bnFRz8988nPLz3+K/Mv+rAeMk/c1mH1dGTyscWHo53l3MuWKhSf0zRtJdjRCHrQgvUYQyib1TTNE0/3GLpY4tdZML11n717xIYPW3GwgXvcSc55IyN2YsxBzHrDE05Sb8UblmUQyucOS3Oj2QNmdNJF6a14vwkZsRMUn2tE7XCn3Q/OfabvpNFODpRMRfji8hM92LXTnESq1nZwpscYWvBHD7urn6yompaXqusIDUfQd2IEPWTFlwOxOW9kwIT2GEIDZkxvQZdd3iDiT0SjPMelksk0nwqFAuM7lllbwI1gdCzaUFJRFMeGhr7z3e//7vnne/v7R8bG33zrLZZlnS7Xe//8p25w8G/vvNM/ONjb1/fOu3/XDw///b33rDabKIhMgv7l1q8eX3rkiaVHv77278EoluGEDtV5v0zTLMvyPA98P5SLFG5pi934wvLnfmX+uaqqcl3mpZQlZR7A+//H/vsnV7543+wnv7j8uRec/3eaUdLR5beWX/+X4ccd2jHNJDflphRVDdBCh1Fy+kyomUr6EsLJYrHrDj2K4w5yyIYP2fAR+67jh67VkedL40r7jMgOzpTlWmPB8A+O559Z+2o7l/Ouiqqpv7X8+rtb/++UG8or1bo3nm5ssTlNqdUVPy1soHQknTcQ7GniO3fL3SvQg3vJq/ai3qATJncwFETIgMHpsLg9q57QnJcYswYtbo9AM0uBZSxOpID1g02meT4UQq5f733nrbcDXv9zv31Orx/KZDKpVOrtt99+8cUXSZJ6/fXXX331VYqiXnrppTff+ivLJkU+/1fn3x5afODplac+t/TYDLJQ4AvdqvMBpQZeeqlUKpvNlsvl2sVw+bCkTP+5832mtM8CqKhKtBCdjk79xvKrR+YfeGj+/hecfwiJwbOtOlaMPf7/s/dW33HcWdfwn/Gt7+Jb67381nv9PM87iR2jTDI7jJNkMmGaZJIJx4EJD8TJJHHAUpOYpQYxdkEzd0EzFjRzd8HvvShZkWVJlhXHluGsfWFLrZa6umrX6XP22Ud3oM2n3MiDeUEctAa7TT5eFJlCRXkpI1CJMSe8UbUjJINWNgY3z30X/WPLQmqwuxNpKl9mi1VpYMeSMjWpd33rPnNF3sGF5Lw6PHz1BZo1ji/XuWKtUajWi7VGgxcavFCs1hfIxNlZ9wKZyFbq/dag4gr5bGwENzVBL7s8yHbUo0EtwwZzJ2KSw3gvbFLqXUq9e9LqTUQpY8j8wvSr/miwyORzdI5OMolEkmXZJBP3BfFEIh6NRimKydDZPJunklQsFmVZNh6Px2NxlmVjsVgikciwGYffdXC0+RPoo7f0f/vr3F+zySydXF11t6mcOpFIJCiaSqfTpVLpmtepUQbBst5VvyWKooFB3zG9tVe989jYEQUpq/BXbEXIj96zzboDG6xviCIYtgW7TL46J4gAqDfQAuo1+3WucLvhmhUcrjmUCK52hAJMDgBAFypBtlRu1J6Hntmr3vWj9+zW3BF+ycCpbJ/FL3n22yOpaSw26o7oXJFei79Vj3UayEK1TuXLI/aQCsE3Lsr8jbhF0MtOO9TXivgVsEcB2UdNBofbbXO62WQiQ6dfm3v9qclnqBhjCdm1LvU7Cx89MffMEzOPPTb18CPj9/9p+o9Pzj/50sLfOmztsN9Ax5lSusRSLE0vFpelfxTYQqtd0aTZh/hM/zT9S+3R5ZjsFWHnFUwtzShSNJXJpMvl8jVkam7dpXacyM0n555e+PO2oT+8aXw9Vor+9t+YKCeOjx35xPbxBh9faXBdRp/aEao1eCyZnfBG12/BdZnInqtuh7QFIe29tkbYYo0Lp4tYvPRv69cHdU171DvfMrwRKAR++1t51SJXqTvj6QlPdJaIGwK02hGaIxIYlR1xhFohrxLGW/WYIbio9c6UakG24ElklAihQn/30+AWQS+BVCLeSavHG/CbvbjJ62eoJENTRaaodo406/Y9MvXHj5CPT46fukOz7aB2/11jJ+6dvPe+qUfvn378vqmH7pm484iueYfmjoO65jcX3jxnV5ARMktn0+fryxRF5ancx/CHD049TCeZEY82Gouur6777Uy91FHMZnPVanVL1amXIlPP/Mf9zZ6RHQ/PPOBI/9axtI8tHx7Q7iMunE9ZJyLp4rkF7ywej2ZKchjrMK6yxGQ5rlrqtPUhOfzpXBEqXw5S9W+Qtjsnj35k+eCgdt+p8ePtPlWxsaY/0VYIaXFdrlxDA5SPydc5AQAgisAZS0ubAaQzQYngQ7bgCilIulQbsAaugpzmFkH/CgVCTFqcAb+PioZZmkomkzkm5w54Hpp88OhY84nxo026picmH//c+GW7rcfjdwXjQX8s5I+FAvFgIBrQOse+Mn393Oyzu7S79mh23jNxz/fmH7AIUWAKDEUzFBOJRp+cfPIv868zSTa5AWqmKIqmaJqikxvTeFAUxSyz+1jO1FJOzTBMoVCo17fifvGp+MTxsSNHRw/rqYVNP0l3oHP70G0/Yz9t8PG5cq3PEmjVY2PuiCnEtOovcQp1GMitXyO+mpCMs0k6V6mCEXzhhO6INW3RU/OPzT5yx/BtT8//eTSqK3GbHLO+ClFp8H4mVz1vNJop17Bkts+yaHfVblh03LZG2EK1Xqo1ynWuUufqnEAXKnNEvO0WQV9Ngm5DCSWKd0D2UaMtGolk2LQ76H5m9un9ut0nx44eGt33LvphMBIpMcUck2XpFEuxLMWwFMNSLEuxGTpTYkv+aHCWnP+n4d/3Tt67beT2Bycf7nD2Mkm2yBawqO/4+N1fI//IUpkVpWeJW5OJhMStFEUxNEXFo+FoyEtiOI5dkp1ZmonHwmQwFA2HorHoqo+RtB8URaVSKalIvaVUetaU5d7Ju46PHbamLJv48f5Q366RO15DXq1yG2rcc4Iw7o62Ql5pMjBbrq01SSjtqes2+a7IjowbDLLzwyChXOzu8Tv7gj0AgFQ19TP2453jJ3YOb3te/0xfsIetrlxqcc2D4wUqV16xTzaZK3WbfAoYlz5OdRnJdgMxYA0MWAOD1sCQLYgEqAUy6U6kk/nyqnuXrixuEfRKKFFSBmPzdjsbpzqtHU9OPHXv5CMnJ042j+6/d/x+V9C9uiqOohiapqgkS7F5Jpels54w9o3p22Ojx3aq73gXej8YCUYS8WPjd/6M/pCn8st/lKbpeDSKuNze80Qcj8VsGDlh9fbBxnkTHImE1hFKMzTNJBMeEtearO2Iu19vnXe4mGRirccvlT6SFJVOp4vF4tbRUxM5/J7JO++eOLXxGgUAgK5QX7v+uXN4+wvQcyv2JK0TOJWVxv9aIWyeTIRShQlPdEVxWbr8FqdFLnPZ800CBYL3mv2VusAD7pGZB//j/mbpCAcLgW/d35wYO7pr5I4Hpu5txc8lyonLOyF+n+AFkeMFjhcudvFv8ALsT87gca0zrEIIkspNeKKteq8CxuUQrkTwPotfieDD9tCUN3YVHJRuEfQqUKGkCrI5vJ54IuqPBO0hjz1sH3AMvjT/1x/Rs0ySvZguE/F4IOCPxmMMzSSTSSpJpel0gSmgPuMr86/tUG97auapOQK6c+K+n01nlxM0RVGJeHTW6mqFvL2oFXaY4rGIz+9v19sUsEsFuzEcZ+g1lR40lQyHQ3M2ZzvkkCM+OUK06G0LDi+7dlGEpn6di1mu0stkMqVSqVarcRx3DavV9rTt6Gjzk/N/WlVUK4qiIIg8LwABAABKtfKwb+iPMw/dNvh/TpveT9c26vmbLdd6zH7ForER0W8NtBuI5QN+0lxfp5EcsgcHr52Z2daHEsF7TL5ilQMAvAg9/4H5/RWHOlwM/Yyd/ePMw3cM3/bg1L29we7fdWPWJaPOC3WO59fISBq8wBYrJJ1zxNLGIJ3Ml2F/cjm3SJ+xpBT7KhzeWwS9OuQIacF8KYpiaTZNpzJ0JkNn0sm0w+cIxyNSc4+hGZqmpRyW9BG9ehRxuPw+nD7Pp1SSyjFZKkH/x/T9fm3TgxMPHB07/pPxbI7OLbUHGSphxz1y2KVCfUrEO2m2UPFIIh5bsNtH0VnY5UwxDL0GQdMUFQqGBhGHDMZVKNkGO8etNpfPEwoF12o/0hQdiUTC0fDye0ziwqAoSpp/aTR+9/Wgq8ZkfHzn8LZ/OL5a/kURAEEQOI4DPAAiqFZqI/7R5+af2zZ8291jd3cTvdXGRtVduUp9yB6UhgZVCNGOEqYQM+aOnNN7pa8oYbzTSI55FjeyX3MS3MpQwHi/xV+t8wCAL+yfPq9/dlX+ZatsX7DnoekHdgxv+8jyAVNZxVD7KgQviOU6tyo5p8s1a4SV1seIIuAEMZgqDNtDbdf0Y9PNTtAqlFQghPI8VCipQkkl6lPCLizoZ+hfWYyiKIZmUkyKSlI0RTE05Q/g4VCAoWmGpr0Bnwx2tiH2CbORSSSWUypLsXkq3+bo2je6f7929xfwlxkqe57iaQ+J96AmydRUhfraEZfJ45m22XsM3nYU1xo9Dq8nGY+smkQzNIU67DLYo0J9KhQbRecCJJZm2bUcTSmKylKZfyNfz/n064wvLtnpJZPJcvmKyZMvK77zfLtzeNtSw1AQBIEXAA8AAOlCWhPQPTPz7M6ROw5qm/9t+TqSjgIARF5sNBrcpdy0Kw1O7Qi1LJsYlEEYlszmK/URe0gGYe0Got8SGLIFB6wB1VUcSbhOIa3NlpYWdvja7pw4kV97njBZSX5m+3Tn8Lan5v9MXk4V60rFqmdGplzzM/lBW3Aai9UafLZcNwToYXuozXCBZdU1wU1N0CqUUMLuYaNxwOTpM5E9BqwDcnfCHhXk7oPMkXDg11yYopKJRDQSpOKxNMPGYhGzy90LW3oRp9fvZ2k6kYjrnR4l4m2D3WanMxmPLbfnpyk6zxTOWluaNLufnX0hkaCkSkiKTsI2hwy64K9SIm7F4vZlUoGQCr1jwmKOx8Isw6yWDgfUBpsCIVUo3os4fIFg6qKHLb6EZLLAFEacQ4dHj+gDcJa+tARb8iSp1a7B3EGZK/9p7rHHZx8pNArSV8QGiGSjPzp/fmz6sf8Z+J+TYyf+bf23lyUBB4AAuMYFsVb/UwRgnkwsZ2cVQiwtrKs2+HC6aAzSQ7Zg5++wWvCGhAzCxj2LAva55OxB7T4st/p00uJbIIq9we5D2v13jZ+cTc5e6RPn8qLK8bZoqsfsk8HYuQWvNcqmitUhW7BF71XAi/fm32nlwgZx8xK0CiE6UBxxO+OxUDwei8cTwWDQ4/ViGObwOL24N5n4VQtHJROw0z4AGWesHjvh1locCsirQHwy2DlpNjPJOEPTKSoxa7O2QIQKcc8YTX4SZ5cp3liKSVHpd6DTuzQ7e519BSZPU5QvGOxDzCtaT1IWv/y/chhTmxyED7toJwvFUAmd2STtt5XBhNrijYTDFyvtkslkninMemfvGbvz0Oh+NIhuhKAljmZZ9pqUpGEa2jWyfSDYDzgwHZ3/yvJVs7Z558gdD00+fM7d4s+EgACACDhuBTn/GsLiKoaGj8nxgpgt1+bJhHyZwbcSxnvMfns0tVSRrNQ5S5jdxKLCmxatEGY5v74gVooeHzvSE+i65JtrYk33Td69V7O7lWi5ViVpUQRIgDq34JVWnqtQosNISn6B1/yoLuEmJmiUVMFuF4mlGEYiNJqipHoFwzDLSwpUkmKSMZ3R3IL45QihgOxKBFcg5JTVi1gtKthh8OBsMpFiGDJAdsGWFhhTIVgv4oBszlgkspSGZ5iMJ0LcNXnvQ+P3+4JknknDdlcrTLahEgglQspgXA57FLBTgeDLaJpUIHgb5HD5/MyFzMtQlBnzKuBFM2I5jA8YPcGgn0rEl3N0mS0t+JC7x+89PHrg6GjzPD67QYKWOLpcvux9blck3je9fefEXa9Ar+0Z2bVnZNdL+pcHiCGmmAKilDWvSc2LBM1z2UJR5wopEVzjDPWa/TLoAuc5JYJbI2wiV/YmM+U6F2DzXSZfu+E6MMTYOpBB2NJKe1EUX4Kf/yvyykbe3GAx8DL04vbh2943vXtFhkgvN0RRHHGEpJHIRU5ArvGK2Itx8xJ0G0rKYC/qJVJraySSySRNUSyVjIQCGoNVsVgpJttQQg4T8zY3ZPfIYEIJefVOFxWPpRjaH/TDbqwDcbfApAzCxyy2eCKyxJVFtjBOTu0d3X0a+qBA5QOhcCfqViKYHPbIYWzI6EA9pNUXsBDYpMnWgbgUMCZHCDlMyBHynB5bsLkZaoV+jqKT1IzDLYe9bSihRMl+k33O7tI7vDSVoJIUlUwyFDPi0Z0av3u/runU+PHDuoNdtu4ck9s4QWcyq6zguwoBx9Em9Z7Do80fG/4OxWChIQIBAAEsL2XwPL8GO/PFQmHIhLVCmArB5TB2cWakRHBLmNH7ki1675At2G8JrGDwW7gkZBA2R/wqnusNdu/X7PFmN2SAlavn/uX8ao96532Tdw+E+utX18SjxvFzROKaV5nXx81M0IQMJmYd2EWUdwE7h6NRxIX1G5wqZMXzk7OeoJ4MKlFCiRIKxDtmdDgxT5qhUxRl87hGzI5WmOhB7dFoiP51/IRJR9iv5j7fod3+nel7XzBsstjnTQvTTtOc0xuNhFJ0MsXQLE0nY1G31z3ncIyYMa2VHLEQszZbKLyKIJqmqFg0NGhwKxCyDSU7UHcvYuiALARJMjTNUIwvFvjU8O8PjZ//ee7p5tEDezW7vjKeyTP51V7x6gRN0/RVrnKIoijwQrVae3Lmz39ZeLVe4wEAPHcBF/M8X69WCvncKvTMcQCAWDKqhFzKtQlXAWMaZ9gVT/eY/NKGpGt+QV53kMOYzhkWzteIUtXUXRMnP7Cc3vh7PRmfeHD6/juGb/8L/BJE61dsz0rX0ldwnxYAQBRFOl8xh5kRR6jH7L+2JeZL4iYnaGzBha0lGaaSFJWMj9pcLRAug3HlMgsrqXvAFqv5SkN13hFYjhBtsGPehTHJeDyRsDnt4xbHEGyLR8I0TVEU5Q8ECD82YTIOzxmf1z63Q7f9uYmXO+Z64+FYLVPOMCxN0UvyOEqqt1BUIhahErFELEonk6vuBU8mkyxNuXFiAHEoUaIN9lodVizgD0eiS2xeYAvJOP3o1GMvzD7/5MyzbyJvFS6HoCmKupqOSyJYrCwDESgxVfPoYabIAh4sZ2CB57laGcbIUZO7WqkAUQQ8Jyxm05zINVKZlNrqViLr+TvLIcwZS1Ub/ByR2KBV/y2svIggDPIll799cqJ118gOM2va+DuerCTPuP59dLR5r3rXu6a3DAzKCYsST11U68w4ruDZRdK5QWtQqjVvfYnOzUvQKpRQwS436b1YHSEFQ1FGj0MOuRUIMeGJTGHRLqPvvHk0IYcwKl/JlGvLPyIpUZ8CckJ2p5cguhGX1uDqhN02p4uhKJahvSTRA8PtiKXf4NXoF/429/pe7a5m3eGPkb8PeEZ8IV+GzqbpTJbOZug0SzNLTE2t1vS7gKCpJOzElFL7C8EXjJZkLLJc6ldiS3KrfLt6u8ajc0fwtxY+wMMES63+wq85QQuCILEwEIGFchxUH9QEdEAE55PjBhD5Yqk048BbFyyuULBeLmHRuMUfSmfTPMdxjYbdT3ajVvlifX89cvEmMgAAKl9WInjb729OduNBgeB9lsByL6FcPffQ9APP6Z++XN9Rb9bzkeWDJs3u/Zo9bxn/ZkmZAQA9ge4PLycfXytEUZTmBqew2LkFz5ai5hVrKpeXXG5eglYg5IjBnIhF1uI+lk4uOKxKBO8x+0ccIbUzpDj/pkrLhzyJDBqglz4XKxFcheAKxNeBOH1+t85ob0V8KpTsQ2xe3MPSTCwa0aAmJepRoOSEwYF5PUpH++NTf9qp3rFTs+OJqcdfg97tsHaagyZzyBGMhAt0ocgWU3RqfdM7iqKikfCQwapAyDaUUKJkB2R3n58/TCQTBSaPBEwHRw+9Ov8alWTyTM7md+ARnFlDLn0xQTMMc9VKHKIo/pomc0K1Wr1n8r7v3N8BABqNBs9x+WKJCMVmnN5zerwdcXkD3mmXT653/zTnRDEcCALfqMEeouVSGbEKXTT6AQAE2PzV3GN0I0GFEq16LJa9wBFpMj5+x9DtG9yZsDwEUTCzpvdM7+zT7DmgbfoJO3sO//mAtsnIGH7bSQXylXq2XLdG2Lat1wReIuh2lOgwkMsdE28Qgl7YlIqjB7Z7SO+qPEVTNJWIz9idKsTbZfIp1liivNR3ajcQfZZAh4HsNvmn7CZwibW3AAAgAElEQVTEbmlD3JJgToVgCyZ9OBz0+Xy4xzFqQRWIdwgxuFyuPJP3h4O97sGP4I+Oj995SLu/SbOnSbf3yNipV6ZfPmP61w/2VrPPlqJSKSqVWMNeg6FpgiRVkFuJLk4qt8KE3k2yVDKRTKbpVCgRe2z2ycPaQybclGNyiWSCpdiNO50mEols9jftrr+sWC6b4zmebwgvzr9yGnqXr/M8xwk8n8lmelGr1D5tg50dsKUVJlQoqYA9gVgMiALP841adcpJtEJrvfWECiFUKNFvCdR5vlznhmzBqzO5e0NCAeMTnmiNWypEA1EUT5vfO6Ddt8Fu4cWB0vAryEv7NHvumjh5ePTAC9Cz+Xp+0ydVgxfC6UKmXJP24FzzI7YqVCjRbfJ1m3xdpl8tB24Qgkb81CbUiy0whmJklmWY8876UjGBpmkmkbB7nErYqUJ9qvNLMxUwrkQIBULIYWkYn2iFMDmMKxCix+wPpQulGpet1Bc8ZDfiVf764RofMnvShVKlUvGQAZ3R1IHaOxHPvNVKJxMpJlVii1SCJqLkqFP3EfrlO9Bbz049eUB3eJtm2w7NHafGTr4LnSYjvhSdWpVAaYoKBoPDiE0Fu5QoqUKJFghDMH+KphiKSdPZ99BPto3c/p3pbI7Jbc6B+qo5lC4VNxarGQ0O8OBn+9kHxh/Jl4siL323Xq2Uxt3+btQJ4y6dPdBj8KhQUol4JxweTyBULBUAAAzLdqGOVTuEkildn8UvzacEU4XWrXrRXi+QQRgSoOrLnOGipcjJsWPP65+t8pvcCljja92BzqOjzSfGj+7X7D3r/WHT55UIQCRdhHyJbpNvSxU3VkDqWCoRosvkk7xtbxCC3lyTUIkS01avw+U0Oo3RWCTFsFQ8Go+FqXjE5HJ36J1K1CeDMLne1QF7eoz4oMXbacCHLY4Zh1tn82htVjxGz7l9fUa3AiH6LQFPIlOuc0P2kGzZ3UKFEjIYd8YznCBqXREFTEgOD31GqwdzJqJRhqZpiqLjiRydzrP5Ap0nfd4x75QG035v+P7BqUf3ane9Ab3BJJl1Zrij4SDssLQjrjbY24Z49U4vQyVLbOlnu2zbyLY35t9KJCmWYi+XmuPxeD6/+czl8q6iZcWNpQAA9Pq6jo6dYssZwC8+AAhCiKITTAqIXCZNT9ot0u1ZBpNdsJlNJUVBFPm6HiNboZVXoxzGRuwhPZmQ1nIDAPxMfstmVdcL5BDWZwkUqheYt+iimh3D2370nt30KTEUHtyv2bNPs6dJs6tJs3s4NLhpRQdbrA5aA9ddIeumJug2lGhDcBXslevtJo+bCPgmzPYR1DyCmjtQVwvsU8LOaQ/hDgaisVg2n6/Wamw6XSjkuUatVqvWahUg8gzL9ptwBUooYFyJ4COO0MW+lCoE7zb5JjyxPotfAWPtBrLD4GtHiXGbfdpoJgjCinn7ULPVSyRjUTeOz5jdBquHidIZOksl6NPIx8d1R7Ggt8gWJdumDJ1mLmzx0TRNU0nCR7o8Hn8gGI/Hi3RhxDm8R7f7helnfGF/hslsgp3TmfTVqT6LorjqTCAAoNffc2zsRKqcWS7kEHgOcJwnHOwxOToMiyysQIhBk6dQzAs8D3jO7IstpcYqhFDAmAzCpMbg8kHwaTx2i6B/O1ohzBlb6Sb4me2TPSM7F6j5S777F3/Rk/c8PPvAX5AX/+n+6hfip/aASh0ZbgibNPCqc/yEJ3rdaXVudoKWyhdyxDdmdS84DD/OO1r1rlYIO7fgmbC7grEo36gCAERB4HlOqoHyPM+dD4Hn07lUj9GlREjVeePgVVsQUoWk1+JXO0L9Fn+7gWg3kP22oMpAdCPuLsQjR3xK2DtsxgbNWCvqU6OuZCyaY7PhePyZuZeOjB1+feGD/xjOqm2DpoDREnJEorEiU8wzeYZilgoXNE0xNM3STDFVHHZpDmsPPDL5sCfgzl7m8kPJLymTyfxO7CxZhvLLYhUt83mC7iE7j43dmSpnlzLoRoMTuIY3GFZCmAL+teejRMhO1JXKSWM1osUXbYUwFUooYHzQFhy2Bye90XkysZwMRBFMeW8R9BWAAsb7rYF89YJqWLqWfmLusVPjx/0F38WngdVq++vfXuMajYWF+bfffhvDMABArVb797+/7u3vWYgsPPrmo32avnKxfObLb4wLxt9yyhWrjRk8vqXGuDeCm52gJbTqcXsgXq0UXNEYHovZAxGLL1Qp54Gwelr3a5GU40SuPu3CN3KFKxG83xKA/JQtyo66I20oLrWqlCipREkljPdZAoFU0RpJKVDfMGxlYnGWZt+A39+l3nl89Eiz9uABddM+zZ4m7Z6Do8dem33tR9sP3c4BX8jHUqksnaWSVCKZYGk2T+cHXEN7tftOTdxlDlg3PpOSPO8QTVFULpfjfg2ev5RL3AZDuNQhveDwNhqAA9+Yv3588olSuSIs1qAboiCwabZNb5MjvuVHWA7j4zZvo1IqFfKheHjEiskRQgZhC2Sy1uArDZ4TBF4QG5zAi2KlzmHJrCFI99xy4r9COKf3zpMrLfmxnPfI6KGnF/6cra+cR61Wq998800ikWg0GjAMt7a2AgAMRmPfwGB3V1dPT//U+GxvV293T59aqzt37lzjN/jfuhPpjq2n37gkbhE0IYOJdtiRymSAKEoQOU7k15whXh4813CH4m2Ia4O/S8qjVzRqJagQotfsn8HjvWZfK0yMmtxFKvO15dvtI7e/A7+/4J9H/FCfq/8z65nTlg/egF49qj32h+E/NGn2PDz54PvQh7PEfIrK5Nk8naC/t/y0T7Pn3vF7Zkl9gS1eFjtTVDKdTlcqlVVpVKLpzRG1KIKNHNLlIXB8o8E/Nvvk58ZPAPcrs3McV61WrSShhF3Llc5KBB+zWuw4NmKytSPuTiMmh3BzmC3VOLZYDaeLxhDN8WIoXdA4wxpnqMNAKm8Zil45SJpUVzydKV+ggB6Lje4eueMd01sXD3OrVCqapgEA7R0dFosFADAxMWk0mdVq9X+++97txXp7e384+6MXJ+Ry+aY9YSxhpstEXo+Tojc+Qa+7N4yUwdiA0RFIRC+TOhaDa9SxUHTA6G7Re2QwoVjjF6lQUgYT8vPfVZ4fPlz5MISQw5gSwRUwRvoSo+T4Ds3OL0yfLZ5ly4sNAvAVQtPx2TPmbx+cfeQe/cn9o/tb7C22pO11/d/2ju16xviCNWTL0xs13FgKaVfhJT83SEm1IAjCxtha8tq/3MMr8mKmmL1z7NTP3l8AWDlJWK+VRixuOXzBe91tIrtNuBwmlAjRZ/HbImyAzc/hiUi6mK/UIX8yki4O2YOti36S1/4KvMGgQhY7LpYIyy1bKCUnWrcN/eFr17+WnxXVavWjjz8Oh8Oz8/PvnT6dLxQAAHaHo1WhULWp1Bqtsr1DpVKNqDWKtrZz587xPA8uMwrV+qQ3JvWHrvnB2QRucIJWoUSXyddt8q360UYBY7Mud6mUBwLfuJQ12loBeI5ik1MOz6iVHDG75ZBHiVwwF6RECBXsmrATarNHDnkVyCU+ZykRYsBIJMOJ52efe2DivlKlZIANo2OjgiDgOD4yMiKKotvlnp2YBQAAHiRZ6p3v33lM90hT3+7bT992cGjfM0PPnPnpWypCrbWKZa30OZvNboJGOa7B8bzE1xen16Iocpu7+zUaAIDpyNy+kSZz3LzcI2nxu4Jg9QeWmzsrEXzAFhyyhZQI3mEgZrB4uc4Va40FMkHQuQFroO38qualH9niVgzXI6SVNK16zBL+dW2KCMR/OL7cPnybgpQtfTEUibzx1lt6CB7RqE9/8IHZapPu5TKZbHJqkuf5n37+GUHger3+3fffm8yXMTsuRYMXpvHYLwue666ysYQbn6A7jWSXcZXGnRIhew3uUjG3NEO86RAEgavV+Gq1VCxg4XCv0bOU1ikRst/kCiXjXLVSKmRm3YFuA96OEHLEp0J9Sx/PlQgphxczfQXiM7oS3a6u7ert3UQfAGBiYuL0B6er1eqPv5z78h//mJ2dbZUrvvrHP2w2GwBArdZ9+8/vFd3Kh797/P999P956Ye/tLQoPj79946OzkKhsHF2pmlKWkj4m47F8qI1z/+WZ+MaHBDAR8aP7p96MF8titwFIrx6vV6v1zPpjMZKKpYn0Qix5LPebfIlsuUax0vULDlB3ypoXB1IjVlp04oUNb522vzujuHbpc3fv3fkK/VRd+R6nz+6wQm67bxO4+KvyyCPEfeBzSZ3EhcBQZS8iYEAErlkppQFQDCSuEzvUcBeBUK06HGDLw6AIEhnqgBq+YqDjE5a8RGjs9cQ7DaE5DDeb3CO21w9RrLXGO2CyJ/R9uaxQy/PvdiocwCATCbTpmqLxWIdXT0mk/nrM2dGJybn5ua0Wi0AQKZQujwe+Tn5tz/+dOiXw//16n+//Z8PjHPm/3z3XT6/YUekeELqCm76aFzxACIgMr4mTdNP7nMArHITrVQqxXzO4w+t2pqXiDiaKYZSBalwdM0vtpsKKgSXQ1goVQAAMIUKXagAAHL13KvIy3tGdoxGtb8rO4sA6H3Jcwuea34cfiNufIJe/exBCRXkiibiAKwyHLGR4DkeNEAml3WnCFPC9BHyyZfGL6qVCs8LlWotRrN2f7DP5PllAUOwKAAAcIBMhyy0Ve0d+hT+/G/z73yy8KkMVsiQaSOe5EsNwAMsFFLCfS9MvrZHvfOe8bu9CQ8QgCiKqVSqra0tnU7LVW2zc3M/nD07rNGOjY2NjY0BAOTKNoPJ9PNPP/3yi+yH3nP/+6X/f/ffd8kH5a0/yWql6loGeCvTZ4au1+tbh6B5jgcceBt+98To8WguucLKbvExPM/Va1bygrGgFRhzRzTO0C12viaQQdiYOyIC4E5kFDAelMi6Sj81/8RBbRPKIL8fQZfqXNcNsbTsZiHoFX5RbSgh03tdwSgQNpNBC7xAZemvzF++OP3CidG79uuaDmuaHXHX4r37fBRzxVm32xPx9RCDn5k/vX/8oQPafYd0Tc2j+w6PHjg6dujI2P77Ju79l+2rs5jse88Pf9W/sluz45Bu3+vwGyTrl6quoiiOjo7ddffdJEH29vW/+957wWBQoVJ9+OGHsVgMAADB8Mt/eal/cFCrVb/1l7c/7fr0tq/+8L/u/f/+1v42mfSzyVSBya81grhE0FJv8JIvfMnTbqldI31d+vfSd5e+solju/SE5ph55/COs45fgLjK8hSO42rVWiIRn7Y7ulCXcg3Xuh6zr8tI3moGXhNIdlRMscoWKmdn3dNYTDorwsXQA1P3nhw7RuTxTVNwuc4lcmV3PO2Mpa0R1p3ICCLgzzdBivVGt+kWQV8/BL14xpy/UBUIqYQcESouXmj+sMGQ+KIFk90xsu342OFjY82PTj2q9qln4tNTsZmp2OxUbGomPt3haX9q9pkHpu5pUu/ZMbJtv3b3Id2Bw6PHj4ze1Tx65JBu/7Gx5hPjRw5om/Zp9u3V7DqhO/KR4WND3FSpVpfnjKlUyh8IFAqFcrkcTyQAALlcLplMCoIgCEI+l2nV6VSQG7E7PS5nhs702vsPdTY36XafGD/1MfTJJD7DJJgsk1vVGC+RSKTT6Y2wM8/zxWJRrVZ3dXfnCwUYhgwGgyiKPM+Hw+GRkZFGo+Hz+bRarSiKbrd7fHz8koKQVQOIIFVM3z9138MzjzHljLDGe1Sv1+u1WjQR70ZdKxqzEtpXuzHfwtVEK+SF/ZQgglk83mEkC5XFMRZv1nN87Mjjs39kq8x6NLwscpW6PZqyR1M4lWUKFV4QnbG0EsHlEC6HMDmE6X3JMXfEHk0BAARRHHVFboD5oxucoDuNZKeBlMqRSgQftAZ6TH4ZTMghj5nEBX7zn+h5jgcC+ML2VZNm910TJw7q9t029N/bR27brdm5W7Nrh3r7H4b+67bh/9mj3vPQ5ANP6Z/+AP5kJjBlZWwWxmVlvHbW1UcMPjT1x8OjB+8cP35q/FSzrvlr03csVQYCyGVyy/t10jgfx3NS3ip9RXKu4HmuXC6N2AOtsK8LdUei4RTL5tisPez8Gv3m4amHdml2NGmbXp3/a79ziIiSWSpbZAsMzVJJSkIymSyXyxsk6HK5PDsz8+JfXoERw5lvv/36zBmKogAArXLFZ198MTMzo2zr+OLLL+fn51vkii+/+tJms19uHg1EkMqn/zL/cpO2yZXyrP/jQBScga3rT3bToh0luoy+dpRoQwk5hCEBqlzjNM6wM/7rLPhcYnaPeuc7xrc2Mr2dq9a1rnCL3tuqx2QQ1mcJTGGxYXuww0gql1m0yyBMgeDRTBEA4ElkrrvB7otxIxO0CsG7jL5es3/UHRmwBrqMpNoZUiJ4L+rGwnGB+60lV5EX87XCcwvP7tPu/6fzGxWu+Fj/4fNTzz8z+ex78+/KvOcUhLyD6I+mYhzHcQ1e2kK9HNFc/E9zfz48euDU+PED2n2/eBTlTCWVYqlkotGoNzb25wGBt/lDLXqPHMJgpydFJyiKytCZNJ0JRIJdzp5X5l7Zq9m7V7P7nvH7vjF90+Me9gVJlk7RFMMm2WKmCAQg8huqxQMACoVCq1wOI+j07Fx/f7/H46lUKgpVm93h+Obbb4fUGpPZ/PWZM6Pjk3NzcxqNduMELVVI6CLz/Ozztw/dPhy6xM9yHFcpFcfsXtnFbz1KdBjIPkvglmbjmqMdJZUInsyV49mS6jx7StHua9s+dFtXoGMdahZE0R5NdRl9y1vBShhfa0XZuQWPO5EBAKSK1bbrX7RzIxN0G0J0GMguI9ln8Q/Zgt0mnwLG9F6iVCqKXOOKNMQAAB7afUhz1Mp4AQC1co3Js3SOLZfKvxajBcBz/Ip9eg1JRgaAIWE8qjt8Yvzofu3ef9i/AhxA3I4+1BlOMmBj5ReB53P57KDJ0wqTHQZ8xmqPR8IsQ9MUnWbYMpOPxRNT3pnTyMcPTj5wm/q2vZq9j08+8uz8cy8tvHkG+XbGN+VO4cViCQAARCBwwjrbsgEAU9Mz/QMDbrdbrRvt7u7GMKxer7fIFTCCnD17tm9waGFh4fsffhjW6MbHx0dHRzdI0IAHQADWhO2J6T/tGrmj1aMCAljnPeIaDZHnYC8ph1bp1C/KKy8a17yFqw8VSox7otUGJ4pgwBqQw1gitzgQKIriO8Y3j442h4uhtQg6nispYHzjHhoyCLNFWABAgxfUjpAcxqT1Gtf8OGwONzRBn4d0p1UghBJysZnsppUbq9AExwEefGL851h0FohA4AVJcrfkGrF+CJzA1bhX9K8c0u0/MnrwqZlnitUCFqXPzrnVVne1UtzgbLQo8AmG7TZ6WmFSDmOjZg/pDyQSMQeGj5ndkXA0z+byTM4Rcne6ek7rP7xr8sGTY8eO6A7u1ezZqd6+W93017lXv3P9MB+EypUy4AEAq5CjdEdp6+hwOJylUunTzz8/c+ZMsVgEAPT29b/51ls4jvf09r373nuBQEChVH7w4YfRaHRVE9EL/nheAAAUSyW5U9asPdik2Tcc0AAeCNx6x1DguDhFd6LYqtObXUZf5+X0BtsNZPutavXvAyWCdxl9BJUVAWAKVQWMD9mD6dKiSXSkGD4yeugT68drEbQtwl6WW7ccxrWusORMbQmzcgjrtfh7zNfrrfqmIOg26TMv7MFCAX5Tbav1+EUQiUzQnSLW6mWtH0AE39t/Oqjdd2Ls6InxE7FirFKsdqDelgUXFgoDcUPPyXEc4Ot6N9mLeDoMhBwhOlC83+Rsh1xtC0Y76c+yDENRWSZdZkvJBO2LB4kINuWe+Nb805e2L/9u/OC47uQfhv5wSLP/kalHlR6Vg3aLNVFK/4EAAA8AL3Ic32g0crlcrVbjeZ6iKJZlpVddKpXC4YgoioVCPhqNAgCy2UwsHl+HnXmOl+4E1Up9PDT5zMwz24Zue2r2aWPcDMSVC7wvfr1cvTrtxFogbFWR+6At2HFLvLFloERwOYSNuaPVBm8MMWdnXaPuyBIFy4iW3eod1pRlVYKOZorL135eEpJ0hKByAABHNKVCiAFboN8auKwb9tbBzULQMgifdPoB17hcv56NhMiL4rrp3joBRADHoEO6/SfGjx7RHZoNzwEA9F7/zwvYiMVeLGY2+AcLPOcJBolAoM/kUyKECiV+0WMGPLzgxfoNVrPD6iX8gUg0Gg3RsRgbT1CxZDKeZOI0m8xzJY5MB+E4/Lnhywcm798+vO2I5si76Ft/t37e4x4Ip0PJEp0p5cFyI0lpQEwEXIPjGpzUxmw0GsKyNuaK4ob0SJ7jpeIPXxcSuaTC0/HCwku3Dd1+fPTYT85fcqX8qqK6lS9WEHJpdsjobYVXv3RvDXBvNahQ4pcFjznEJPPlVj3WZ/EvJdG5eu7+yXveNLy+KkEzhYoKvQyCbjtvfFqo1ufJhFSq7jAQHcbr8hPSzULQ5xY8ZtK/wYT0agYQgZkxH9IdODl+rEmz91vXWQBAnKWUkKd1wU5GA2BjNVye58ulIptOdxrwFr333IJXZyMb9ao7Ev1lwa2EsTYEbzdgIwbLuME+brAPG1x9BmufwaqEXS6/X7oYRA6k8+k+fODx6ce3jfyhSbP7mPbw8dEjh8dOPDn93I+W7/v8PX1BNRw20myyUauLnChyosgDqYK8HvhF8DXOHnP1B4Y/N352ZPTonpGdh3VHvrae8aVC0sMu+Uo5jqtVSrAHO7fgmcbjtgh7A8hdbwbIIEzvSwIANM7wuQVvr9mfKS2a2w2GBvaqd5rZVRyfzWGmdZndygahRPAxT6TX4lfA+KQ3OmgLtqNE53XI0TcFQSsRst/oSKVZ4XdIn39jABGYaFuzrvnk+LED2r2fGP8ucILQaMy5/L/osQk7VijkNygHFHg+m8uN2rxaBzHqDKQyWQBAJpcdMNrPLbglkyYFQsoRUo6QCoRUIqQSIRUI3mVwZzNpkec5jpOkJmwp/YP73LHRw0fGDr+of/11+NUnpx7frz3w34P//T+D/+eQ+tBjEw+/sPDMy/CLLyN/e8/wWYe9Te+fd1B2T8p9MRyUbRTTfmb4xyvo66/oXzylO/Ffg/91QL3/ufnn5e62UDYCOLCRxLnRaAiCINRrkNslh7ztBrJQrQfZggzC2g3k9VtnvEmgRIhuky+QKpB0rtPoa9F7RxyhYq0BACg2Sg9PP/ga+srFVrazeLxVf5n7oBGiDSXkMKZCcDmMzxGJCU9UAeOdRvK6y6NvCoKWQx5/NL4F0+eGlEHTjmbd0ZPjR4+NHX548mG2mAYAWALRcxAmgzCtDa9VKhuvzFTKJZ5rCDzHc1yj0eA5LpNNucPRATMuX6MVrkRwjdkRY2KSb1S9UZcqGLrw+E71ru8d3wEAZv0Lr8EfjkR1w4GB78zfPD31wsmJ+4+PHz0+duSI9tABddPekT271bt2q3fuVu/co96xV7trt3rHbvWO3eqde9S7D6j3NY3s2a2+46Du0MfI34cCg3DUxFU4Kb++ZFdAcl8CIqhUcgjuVkKuFj0+RyQAAHNE4tbK1+sFSgSXw7ifyWPJrAzCWvTeSW9McqwdCPXvHN4+n5xbQdDjnujGde4qZHF1huT0LXF0h4Hss/jbUKLb5Lvukugbn6AVCNlrcBaKOWFTU92/dwARmGl7s+7IyfGjJ8aPHx876qRcAIAQleyAXXKEVEDeCEVvfOJRcpBbTniCIAAgRpJ0J7p6S60NJVogTGfDfLEIw9CNRoPn+XQhBRpAhrcfHD2kwjqfmXtmNjK7eNHUxVypQJVSdImmikln1DHgHvjWfu5z+7ef2//5heOrT8wffwC/+3fzh5/ZPv3M9s+vbD8MeIa6vf3P6F/YPrL9G/t3i2XoNTqBy/ma47harVbM58vFfJRJzHncMr1DhfpkEIb4qQYvDFgDilsljrVNwbYa5DA+aAtCvqTU+pNBmDS9UubKf557/Kn5J2rLTP15UdQ6wxucN1EhRIeB1PuS7ngmyBb8bH7Bl1Ch+JJKr9NIXnccfeMTtBzCbIGouBXJudG4sMRxavz4fs1emVcBABC5RjCeVCHec3rMFkwA4TcpTziOAwI35w3KLtpyvXhyo6QKwRx+X6lUFAShVq45Iq7T6Ifvm945Pnb0gHb/0dHjgWxYsgfhOV7kxaWy8mKVGQDAA8ABUBcK6ZzRhRULdamRuAgAMqX8R+jHd4xsa7X/AhqAW42gRUEQuYbACzzPA1EQuTrL0vMORGNxK2G7HCYkj1YlgvdZ/Hoycb1PIlwRqBC81+wftAYUa+yC2FKQ9gpJ/1bAeJfRV2nwAIDZxMyO4W0d/vZfCVoQNc7QWgQtuU636L3StS+HMDhAxbOlaSzmSWbKdQ4AQBcqaIBSnP+N7Qai1+zvMJAdRrL9Wh+HjeAGJ2glQnSgzmwhuznPjasQQAQm2tSsOyAR9AFt04eGDxscJ/JCo17T2PCfFzBrIP4bCVoUhFw+129aXTXchhJtKKmAvXrMJ3B1AEAiHi2kc3Jf1/bhO06OHz2ka3oLfqNRa6yV8/Icny8UjUQY9gRmnXif0dwKeYIUu6KsBHjQaPBvGj/YMbTdEDOs7H9ynMg3kgxrwP0RKlIqFshEAvH6h41WBeyRw7jqQkck1eWor25sqFCi1+zvNvkGrIF+6/U0P9lhIBUwTtI5AAAv8u8Y3z6gaXKk7UscbQozq5Y4FAjeb/EvkAlzmJ3wRqWB72F7aMAaUDtD0jMvkMlQqlDnBD+T7zL5ZBCmgHHJKLzL5Ftrv/OWwg1O0CqE7EDtYSq8tQnaeEi3XyLo42NH7h2/J5lLAgGIXB3yBn/W4xM2l1CvbLrDyXEcVy3NuPBWaP1uOCmHXRZfIE6zGrOTjFEAgK9s/2nS7N2v3fup7ct19CQAACzk+2Xe1QpL66ZIGYTPuz1Co7aC04EA2HLm0dk/Pqt/qXLhd0VeCMCWwVcAACAASURBVMajPYjpx3n3tAv3BEItC45WCFciRNsaZnVb/wK7alAhhBLBe0y+AWtg3BPpNJDK62SDtQzCXPGURMfRUuSeiTvvn7rbX1hUFsWzJflFYkoZhM0SCanBCAAIpYrSAjPpJXcYSOloyCBMDuPueLrW4IvVhjXMdhrJPotf4wxLS7C2/qeNG5yg21BCBuNjNnejdhl9tqsZQAT66MIh7f5T48dOjR8/OX7soHa/2q8BAAC+gRDRFghTIZiBCNRr1U3to+Ia9brR62uD3Wt5ci5BhRJSwe7cghOPxQEA+Vrp6YUXd45s73B3r7V6RuD5eqU46bAtb0KqUKId9hCBYP2iLS0AABWpPDF+rFgrLo0LCryQzad6jU4ZTMhhYsTstHq8ndfhGuZrCxWCS9uHJzzRbpNv66fSEpPGc79ugzUyxkPafY/N/lHiaF4QZ/DYiiS6VY+544s7wjlBHPdEl0stL2Zza4SVHhzLFLtN/k4jqUKJ9guLLVsTNwVBjzoCjU2x21UIIIAh78Ah7b5T48clHNTtext5h28IQBBQX+yc3qtCiXMLbos/JF6+/Z7A83ytMmLGZfBGzwkVSsogZ4ihgSgAADwsdkTXbEmaVyVoIAjRRFJjdilgbEWeq0SINtgTo9kVpiKiAP7j+Pa+yQfKtcqvBM1xs15/K+RRwMSEnUhnM/lcetCMr12TWUT7ekuBb0ZId1kqX4Z8yevCzk0O4YYAvVy5MZOYPqjdd+/kXQYGBQCkinU5hCnOe1LKYUwB40uGHplSre0iU6R2A9FuINsMhPQjA9bAoDUwZAsO2YJKBLdE2ESunC7V/Ex+2LHohqjakvvdb3yCliOE2uKtlgpbNIMWwFnrTweXEfTJ8WPHR49jNAYAiNCsEvIoEUKO4H0mT3nD7hxSCDxfr9W9frLH4FFeDou1Qpg3ygCBkxYDnrX+YKRNFxO0KAiFQr7PhLWu1ntUoaQcchkJJ7dsV4vAC+Va5aHJh/9l+afAiZL2WRrd1tl9LRAuhzA8HAYA+GIJBbTeuk8pVbzy8ucbwpRj0hvrtwS24K2rw0CuKP5KayTnyYRkoCEFROvvnjh1SLe/L9QDALCHcx0GUgZ5Ow3koC2IBij+/MrwSLrYdtFNut3wqxV4l5FsNxCteq8cwqRzRhJoSlGsNRA/JWm0u02+rdY5vEEIem69nYSkCnYy2fQWLENL9Hfa/MVygj41fuKgtukzy5c8LwKe90ZjStilQkkZ5PbFE+BS3kNLwfM8V6t6Q0GZ3nW5qYEMwsx4APBco9EQeIHNp9gCu+LeIAp8vVqZdBKytUvbSoRog+10JiXyfGNRTALCmfAh7cF+/+DyorbA85Ek1Y545TCutbkdgUjfei1NQokQnUaSyleCqUKfxX8FhwnbUeIGME6SaqzX/M/YIFQI0aL3TmPxZK68xLzerPfJ+SfuGL79S8fnTJXOlgR3PEsXKjWOX6JyURRn8fg6MxAKGB/3RBPZ8jwRV8B4j9lvjbCQL+ljcrlK3RlLGYMMGqDaDYQ9lvIkMj0mXxtKtm8Zt4AbhKAhX1IOry7yVaFkB+pO5bLi76CD5jlug8Z1q4ZE0O+ZP76QoI8fHztyTHcUo3AAgMjVJl2kDMblCDFkxguF/CW7hQLPA0EQ6xXUG1DBrk1cqHIYn3C4+EZdynAFXljR6+N5vlQqzrt86w+JqFBCDhHBJAukach6AwDQ7x8+rGkmGJ8k2ls8FBzHN6oTDrIVwhQIKYO866f8kt8CL4giACOO0FozOJvDVkujbhLIIEyF4tNYrFBd7P5laumPrR9tH7rt8blHIHrlDAsAQBDBoC24Th1ZhRCdRnLCE9U6w23n1eJKBG83kMO2YKvk8Q/jbSgxaAsO2YKSD2IbSrQbtsRo+A1C0IYA1WEk2w2rXFoyCB9z+LkrWoNeGokWOCGVT9Xr9U0+T4MDAnjX9O4Kgj41fvygtuld43sNngMAOEMhmd6jQskWvdvmC66/R5HjuFw+Ywv6FzzBbtQjX20X1CUhh/EhC1mtVPjVDprA8yJXgzH/uUuZJKgQoh1xM5ksACCVZgOxEBDBT44f7pq4t1yriJy44mlTmUyf0a3YQLlcDmP9lkCDFwAAs0T81lKVGwOS9GLAGnDFM0sijf5g710Txw/o9nxm/8SVcS4n6AYv9JzXz8nXsPBXIcQSC7edbyGqEGIFrSsvdJ3uNJI9W8BP/AYh6HkioYDxdpS42KO9FfLOebHNLYe9OBYnMuogkIqYKNNp+O89nj6RFzfiI3FxLBK08e2LCfrU+LEmTZMC6wYAxChKAblVizcb31qO+hzHASBms9l+o6dV72yFcOXmrxOi2+DN5jLiRdk6z/H5XGrWbepEvZeUhSgRss/gopORVDo9YHaM2Ty1SuXluVffh97nG8LF7A8EgWbpHtSluNR9RYHgsJ8CALCFaq/Zf71Iym5hI5DYttfst0bYco0HANhZ74sTr+wf2Xli4sjntk9tKas0cBhNVXtMwT5LYMgW1DhCPSbfFVNlIMSwPdhj9l/bzuGNRNBYp5HsuuhTiRzyuoKXyDo3SKdCg9f4xj61f/658dNHxh/dpd719Pyz2Uphg/uiVnnG9Qj6+LGx5jtH7/SzAbEBpuwWmd7dChETLveqBC0KgsjVy+WiwUPKIK/qUtR5Scj0budFx43n+Vw+rzO75JcqQSxBheLDJtegCW+BiD4Tlipl75q6W+5tWUtVDQTeEQzKIc9a2ufFPw/CQqkCAGDSG2u5fLezW9jiUJ2n6X5rYIFMjruobj3xn6m2F6aePqjbu1ez+zX01YFQn4vxxfP5chXUG6DOCVSuPGgLXhFKVSF4r8XfZSRvEfQVwByRaDMQ/ZZA+4XKWQVCjJg8ldLliR/WCpEXXQn3Pbq77lDffmysuVm3/yv7PyO5GBDBBk1/VgTHcWJdfAt+46BuFYKWJHdvLvytVC41SmXUS8j1rhErUS2XlueeAs8LXD3Jpgy4v8/ouCx383Ughwmt1VWrli+YJREEmqVVsHvVLdprQYGQCoRQIUSvKRhm4neNn2wje9YiaIHni/l8n2G9DmGb5F1JJqsNHglQrRCmgK+gRurWdpUtBAWMt0rD3AZ/FxoeNBKj/ulPHKePjzXvUe+8c+LYX9GXugJtdDW5NNhypS6BdgPZbw1cWyX+DULQkszuYlGREiG6DW4mk97cupOLAwDgjDvvGb/r6GjzibGju9Q7H5588LTpo7nQQqJAgQYA4BJr/ZaHKIhsNv3k1BNHxg6tStCnxo8f1O57Gz0dL9GgAczeUOeCk02zoiBwHAdEAAQ+X8h5gv5OxN4C4ZJV/xW7NiBPhL5gNaIg8Kl0ugvdaPq8YnygzxgcNGvuHD0BReC1CJrjuHqtprH71+/7Sa0eP5v3s3ljiB5xhHrN/t/+klWShPaaXpO3sA4UMDntYdlC1Zny9oY63jC+eu/UqTuGbntg6t6J2DgAgC5UlFduCWGfxX+LoK8YQa/6CmUQ5g1Gf5uVxXL+aAARTAYm92ubHp97/H30g2bdoZ3D2/dr9zww8dAZ69e64GSlXJES6ks+GRCBg8WOjp48OX50LYI+NX7skG7//RMP/Wg/+63lX19oz8boIgCgUasFkz5bgOg3O+UQdlky5w2iFcIc/shyGxCpxNFrxDdoIDdgDSz/b48h/NnsL/dP3ukOeikmDwR+1c8cAt+Y8njX7/upUKLb5HMn0miAtkVYH5PX/GYthwrBu4zkVujd38I6UMB4O+obdSbxRKlYaxDZYG+g9+GZBw5om5xZC5msbNA/en0SV6FEh4HoNJLtBrLj2knubnyClsNYME5dqSZhQ1qmx4GvDF88Mf/ncrUWTAe/c5z90/Sfdqt37lDf3qw99NTsk60ueSATkpQe66zXAyKwso7Do4fXJWhJeHd4v3bPHt2OR9QP643GRCoLu0klbJHpnef7aWS7IdBuuJJ9ZxmEzbix5UaAPM8XC4W+jRF0h4GcxGLLv9JtiH881/ro3L1G0jZlJ5hsml9tvbrANWCMuKQwQwnjATY/S8Q7TaQxSI97Il1G329MnToM5BYRwN7COpA0GDII6zMHpzwUACBaCt8/dc/L8DNoKK6AL3EVqBBcUtqtnx23G8j2xcmaa/ZKbwaCxiEsVK9WNi2GW4VYBRBORV7Rv1qpVyQjTSafHvapn597cZ9mzwHtngPaffeP3/cv29e2hJPnRCCCVTN4IAI7a2vWHZScki6Jk+PHTowd+k6t6oT9i+5uBn+bMdRljPaika4pc9ucpe3KcbQSITtRN5thxPNabyDwZDSpgLyX/NwnjWxpneHljNlriH40+/0js3frSYcc8qpgGx4OrZB1c1xD4Did81IlDun5XWGtK9xp8o25o7YI66NzqluT3zcTFDDeovfCPgoAMBEfP6Db/Y2+qxuNrvV4yYG6Re+F/ZQ5xHSbfOsUMTq2QCvixidoFeprg60Wt7leqVxBKbTIAyiB5it56TmlZLlQLimxzjsn7jmoazo2dmS/tun46PEPDZ86KdeqC/eACAwxdMlr9JI4MX70Qd2dZybbuw3xTkOoyxDtgfGumbnv5nVnRs+9NPynz2d+6TKueXZuAq2QF/b6wXkPEMBzZjKykQ0mKgTvs/hXqJR6DNFP536+f+xYH4y2oUE5TPQZXMV8ThQWZTA8xwNRzGRSvcZLFG06DGSv2S+DMK0zjFNZaX43lC50m3zX0QTdLfx2qBBCDmEkVeDFxtP6P/1Z/VSP3rfqvL4KwRUwrnaEnLFUvtrQOEMLZAJLZqewmBzCFTAmpdVtKCGHFyXVKuQaNyRufIL+v+2953dT17r2/Z+8Y7wfnrPPecYZ7zm7JDt7pxCKca8YCAFCIBBI7yGQ0EIKnZAECN1Wry7YVne3tJokW7Itaa2lLlnusi1LLmrr/bCMcYwxsiwbgeccvw9GyLKtNeelue5539fNQUgObOLDerPDRqW02vtRwY1H4xRFmQfJT9s+ozPnipWFmbJNxfLCPww3xoPj87bSVIwqMzIWzLF7HPnK7LcVu8va2u40qc4prn6rPH5Q9uYbsuICRVaefOOl+rtCNJUCzYCJah0+EQrSaTBULNLp8CbUYgom+HRR1hydFaHu822sLdLsG/VVfMzNRkg2bNJbuseD/mgkEolEpibG3b2eaq2RtWgLYCaEK7rdNQZHmdos7XINBCb0rgGNrQ+293OAB+nag6Gx3O9wUBQlcvIza1+/2SQRYnRsjeQgJBchuQjJhPCqdrttcGwqEqUoaioSsw+NRaIxiqImw9Fag7O6wyHW2crUllqjs4301Rmd9zvs0k7X0/28XwsCTXAQkgGRYtQ8MDiQYAPWZQl3nAqEAufaL22SbCxW5m9RFhUocjMkGz5u+bi710zXH4bpJOg4dVL3faZ0U+ICXaIsLFLm7ZG/uUOxtVCeVaDIzlflFinzi5R5W5SFNxvrBIgzhfODjZBMqMszMEDFovFYfHhksE5neqLDHA0XnZ+vJkSd16HKUnnWhWaWEPXSr8+BDbU69dDoCBWJQF0GtsbAeLwBNAchWDDOw8hW0kdbcDBhHHMO9IwEUXt/vZn22HxqywnwVKDr/gMTkcHJgR3NpR9LD1WoTSLEK0ScfNTORaw8xMZqs8G2h555vaMhc69/9p/TkWg8TvlDU6ij3zcapCgK7x1pJnqUJg9z0b3CSrNGBJrgIAQDIiqxjtEx/3LcMxLX6EgkfrPjZpZ0c5EifzapuUSxRWStjkToekTKNex5Q7WjUJGzJIEuURYWKvOKlHlzAyMFypy9il1sqJOL2pc/LeZSrrF0ORwUFY+Hw1rCdk9tWsar2e9rtdtURd83nqlEXPQGhwkTAsTs9w/ZvU4u0smEF4uh0+KrtvZWtdvpmjEGZOlwD3W4B2sNTkmnq43sTbCWDBwGPmdU6O3mnhCH5GyUvXJY+sWdau411a0jyMm3G949KH//mkLg9T/sdtgzGmojex/pIf6nMTEdacZ7nm4Z1BoSaDZClKtNpMuV2kDHYzU6Gqei1O/G3zZK1tMaukVZmK/IyZZmHsdO1tubtG79N5pv8+RZS1XnBclVbD6tOiuGnYsX4CUBA8IVRhMVmXL29rE1XRwk+Ts+BkRgZP9R+MtD0v0CiOAiNi5CMmGiErN0mDt58JM9UVkw3mDxqkyeWRVmwTgfI+Xd7gq93Tca8tJ1CmATvfZgQDgTsnb1DJ43/pgt37BZui5XtqFElrlVWVigyMqVZbT2Nc1xWYpPTEcWk2eKisTiHe7BSr39idqycqwhgeYgZLnGDFtMVCSyOub98Wh8Kjz1FfzlZunGLcqi2bzmTOmmQllBqbwkW5YadS5U5u2SbWU2tPIwV8qnCBsh2DCOWOy17SbGUoSPNhKbm6LEgAio2/277lqBNJvZBPER5/V6Pgvp5iIEB1rM+nn2N+GhZHWHgz3nEQ5CYI7+kdD00PgkRVFjE9MCjATnhGsTFozf73A3mp1lBuEd8uZFzdUbMk6n3W4cMextemtn4xv+Kf/iojx3xGLx6UgsNB2hrX6eyl+0pgSaYMGkEDV5+3zx6ALpt4uMSCQSTUrWqTjlGfHsrN+RL/9THKNImV+oyEuJOpcoC/OUm79RHBfDrpUzmy+H8CRqYfgYKdJZ5ygvKUTJ3zUVeYqMC82sKy3CY5KjfNjKQcjEzENILmLioQ8TPJgQft/gMHqG1Nbe4eBUnKImpiPVHfZH44a0uPMxMrWbaxAnSTdYMM6EyDqDzzMYhkh/udreRgxQFNUxrN9Yt+6+qzpxgZ67la7Q256KY+LaEmjOjIV8p8npikemnyy4kUg0Go1HI5Hw9EQoFAlPL9XTgz4JFHeLMiQbUyXH8yhWFhQrcq+11AhQ91NfHvPgIkTVjJsByUEIDkryMK8YIt5V7H+7Ye/O+u0/Vf1cASX6ucKASJWxGzKbGdDM3pkF43Wdrgq97Z7aPDY5PRmJtpG9AmyVevEt1TIYqPmq8cD0mWDDBAPCPf4QRVGfQ5/sbX7L/qAd7ZIG2T/KRYkytYWhsTDmmJeuNGtOoDkIwYRJNtTdbrVE5whuJByJRiKxaDQanak/jkWj8Ug4MDrSTppkxu6qdkdjp3k04I8u8YwxHouPhEYPth7KlWWuhEDnK7PfUbzDgUw8NAVmFKlfKjDBQXAm1F0Ok6w20822ljvqpqPKoznKjCzF+kuyq+LEBJoJk1yoc3hkNDA2VqU1lUM4ByYq9DaxzsZFSAZkaXcPDgQmKvS2NG8DClgd2A8iYGUai841QFEUz8ZZV/PK9vrSKmdlEhrtGgoout31Zk8T3kNvqFfhqGMtCjQHIVgwUa4xddrdVDQci8Xi0VgsMj05OTEyOjoyOjo1EYxHI6Njo1rSVaPtZmi6GRDOgPA7bd0ITlCxaDQajUVjie+mKYqqs0k2SzaVJFaQspTtc2GBYvPF+huix1dPPeV1ApN81NRus7d2kso29ELl2VJ5bp4yu0RZmCnbWEGIW7v7/uzQv4C8MiCcqenqspHxaDgaiYz4h1u7cT5q4Wuts/6FTAiv0Nv5IAAN+DPlGovWOUBRVEtvc440c0fDto116652/zYZnUxCpukxNjmtdw/SJeMr+suvUYHmIAQLJjmwSUeQwfFR/5hfS9qrdZ1CjBBh5rbOLi1hF6Gmco1lbk4uEyardMZQcHR6IjQ81D/k70/QJI+KUsMB/96Gt+dFolMQfVZl7Zft5bUaUp5dlyrYCMGCzK5eHxWZDoUCStR4QVr2lnxrvjIrQ7KhoUfu6xlh/Kmr4fysJiZMCjGLxWmdmpigPxoHB/pkOh0P7ZoXuaZt+4Vp0AgDkD7MCjQyABXIc+F+6JzhzMv3/3lc+914OJC0RlMU1dkzzIRWNmVo7Qo0h068g8w1OlOF1lSmsTAhggXjLJig98sLnomxYVxmsCkM1kqkU95u8g8PL9gUat6gjfmvGH7dJN2QQnUuUuaXyHOvKgQiJO2iz3NhQrgY6xoa8VMU1TMwLILtd+sV+xV710teUbllbm8fQ0PnVpMsmKjW4VW6h8eALIRkqE1Wj4+i4pFIJBqN+kcGVYZuBrSA0w0XJXkYWaFP088qwFOhXGOhm++09rZkSjf1TfSFY+Frpt9fqfnXEezw6PTocjRa5xpgQqmxn16QNS3QNAyYSLA0bub5EF4O4QyYvK8zNBstU5MJdTukKErlaM6VZj/RuC7h4EZBrnLTD9IfKtUudkpN7FYCBkRUot0jo6MUFbf3eKtgx422hnx57oX2i6TTS++geUg3GyFFWKcA66a3xkyYKFN3t3V1RcMzb3I8GnV4PAy18dGsD/afi8tBoANAc7fNTO+g2SRzi6poNtOuDL/7Ws2/j6LfjIfHkxbogcAEEOiVFeikYcGdFVoyFApFEygfp6LUwFj/G/XbUpJdV6wsyFFmfFn7sbilg4M5nvoaeNIbRdS0EwK0q7Ubp6LTFEURbhevxfKx7Ot31G97+/qFKM5GcB5C76NxNoIzYZwB4Y1Gk7d/cHIiOGvZGo9Gh0ZGhNhj7284D46GnrrV+tNibf7Vj4MF49JO18R0fCIaervpraPY4fic8kEmUf5Kzb9O6I7RHQ6TGMGpsEBrTdAePQmAQCdPOUTUGa2RcDiR9GgqSg2G/Dsb3y5Ydhi6SJlfJM/+WvENr8XAR1PpvLFy8FBciBr5GtTk9Maj0enwtNXTd6P1Tr4k29jfieCeuUmmXASXtJs5kNHu6aGo+FxD7UgkEp2eVBnIMg1d540zIAuty3RJIf0Kim63rMu9Ek0M0p9H+yavWZgQzsfI4FSUomLnDWfW1bzS1tcyT2HvWG69cv+l84az0fgTCgsXHnGqwzO0cptoINBJwkPJMo0FI1zxxFI54tH4WCj4ftNHy6ztLlYWFCgyjyvPiNQkD3s21JmDEByE5MC4Qg+L0c5B/wgVi1EUZekxbZJmsHR3uyxmNtzNmQlr4DU6IjA2OuD3j46OPZoqE4tGfP2DYoxgQLisyyXtdAkwslxjUZm8zXgPE8L5mNU6MNpk8a7NfLt0cDFOExgPos9iu+Dl+y9dM11dUGOvdv/28v2Xrpl+j8VjSUj0VDha+cAZJuUAgV4y3AdroFxj7nS4qMTs8WiB/mDZAp2n2HxY8a0AtvLQdI9szIOJ4PUd3SKkw+z2UFQ8Fo2PT04cbD74ieJTpU7HQ3FaoMshi7LLEYtM030X572N0UhkJBCACLsIsyhMnoHAZH9gwuTz2wbHnEMBep3wUNI9PE5PCdbKJ0IBVp9E7FbotsKRaHxoaqhUWXwU/WY6tnAcIxKLnOn46eX7L5URd5MQ6P5AiIuS5Yn12VoqQKCXBu0vIdbZ2DBRru4yuZ3xaEIl4FSUGgqN7Gzcs5wQR74ya7/ibZZaz0dT77mxOu8eD+5WdOCh4HgsGqXi1C+G8yXyPRWQno+aaIFmQIREj089cKCe/zbGY64e3722TiaEN+E9FTq7WG8T62wNZu/9Dged8yTUWtusPpHOxkGIGoOjUm8v11gY0Ez1Fzt1HUUBTwUuQtR1OkW6xepF2QjBgCzOoQBFUQ099ZslG00jpkVEdjw8fgT9el3ty1WOiiWpc2AybBsc07kG7nc4GBrLrNN/qgACnQxshGDCRJWuazSwwD34wgIdoxx+51ZlSdKHhEXKvK3yoj+aJbST8rMIGyErUCNH0wXjzngkTFHUVdPNktoCaZuEjxIs2Eo/hw8bh/2D8YVyzKl41NHjY2jMAq1VY+1lwniNwdFo8VZ12BmQhY0QLAivare3kj4uSrBgXNrlaiZ6rANjtoExaZeLgxC1BqdASya+s15ObBHUdq8EbJjQWHsbLF6h1sp9TDyHCeG1BiftzV9O3Nvd+GbgSSnPo9Ojn0Ifbah9rc5dm7hAm3r9vWMhiqIcQwHU0d9E9HBgolxjSVVIGgh0kjAh/L7eEgqOJyrQFMUjBJslS/Pmn0uOctMx5TEx7E65oehqLq1KHd7YibPhbv/oCEVRjfbGQlk+R1t3X2urxAy0awcbNjd1GoOhwLx+u9FodMg/cl+H39NYFN2e6UjU5POPTEyTA2P1Zi8XJQQYyUEIgdZK/5MF45XtdvvgzMr0h6a4CCHpdFXobTyUFGmtDI2F9ZjQId3oiI3QfZ2f/lsHmIWNEJXtdqHWKtCSj+tHVa6xwPY++rrfMt/Y37I3FAk9UW17Q72HWg9kSDYovPInPjkWjw8Hp3rHQlORaGBy2jE0Rj/uHQnWmz0chEjJySEQ6KRnCcnUmAmPl4o/uZgwHo1PhCY/bPkoV56kHUeeMvuT2ncELdAzF3qeBxcl7+v0XI2+0+WjKMo14syVZ1fiUpKwd9tsTJhOSyd5Gt3I6DAVp8Lhh76DVDSKkfa7alOZ2qK29tLroatnmAXjIp1N0e1uIXw1BgcHISr0NgZkEWqtNQYnFyGI/tHRiWn38DgTwgWYtRH39owEA5PTGmsvHyPLNZa5a4n2vZN1ufgYyUYIHkbyUJINg/S1NIK++1mkW2C5xqJ5MEOYZPmepl0JFqT4Qr53W9/ZULtOZBcu/sw4RU2GoxRFBafCPSPBue7SsXhcYfIwIQsTwhlzwmtJAAQ6eZgQIWnHg4FALLbYJjoSjlAUVWutzZJmljx0hV4ChcrcXcqdjMYWAfJMhp7nwkYIDoJXITpFR1c0HPEF+7NlOTJ73aQ/2NPjkXUY1SZLhZZgQISzr39ycjwWicTC4Xg0Go1GqUhYYyHK1GYWhPtGgrF4fCAw0R+Y4KHk7AIQ62wchBBgVpXZo+h20/or7XK5hgJD45O1RicLxgfHH5owDAcnu33++wZHucYym+rHRQiRzspDSXoHXdVur2y303q9ym8XFwVxkmRgQXiF3m4bGKMoSuKuLVLk+UK+RASaoihv0P1e2pIsSAAAIABJREFU27vral65brqayL6boii6t+FcgXYNj/tGg+ZeP+2vJOt0MaBkzJWAQC+LMg3e2kVGw1OPK/iORWJUnMK82lJVSaGyIDmBzlVmHFX9KEJ7nt3gxlzYCCnETByN1uggIlPTHzd/eBI5TVGUyeYQIR2NBlMFZmbBVjHWWaNHzR6HnnSaXO6pqcnwREDZ3l0GEVyEdA2Pj05M6V0DFEXJu90MjYWDEAyNBbH3m3r8CpPbMTRmHRgz+fxsGBfprP7QFEVR/YEJ2+DYowtsKhLt9g0rut3lmtmzxAdbHpTkoER1h6PG4KC18um2eQYkAr3FdgyOURSlH9Jtlmw0DBsSFGiKononfEfQw6/W/Psz6GPjUr6RHtHYw2qYaCwej8fD0ZjWOcCC8aUa4QKBXhZshGBoTCanN/6IQNNO0FSMqnXIS+Rb8hV5W1TFSZ0N5m+R515vqk2iXXfaSgkbIVmwlaPpGB8au9h5fk/T2/FwpN7kLtPgTHjW65lkwTgLMpRpzEyNUWs2N3VbqnSdLIRkQXh1h6NvLCTvdgcmp4m+UT5G0tZi1R12ZbdbgJF8jGTCeJ3RSf+X2uprIXy0TD9uxOMU2R+obnexEQcfcwsxrxjtqdS4RLCnQtfTTAyqLL0cZH4nXEAawoJxom8mptET6ilRFoodoiWJ7GR08rb5VrY0I0eaebnzYnIu0vNGu3vwntrMhJYg00CglwsTJnhw18Bs1kEkTMUoKkZRUcoyZD2jO5cry85TZG9RJbN3LlEW5iuzP5Z9IG7u5GBLtntOcylhQoSq3faHvixXlk0OWbS2wbJHmlbMem6wIAsDMrERnIMQTAiv7nAMh6aEWqvONegcClR3zFQKsGC6tpBgwzgbIZgQzn2wYpmw7b7WAxED3qHx0Um/b6JnYLI/GAnOK0/wjAyL2lqu14vPNzNPNf9xXHb2u/ort7AK2IbVaw082CZAHELEzcWAJVOawoJxAWYNTIbpCxqJRd5rO3hafyoZSR3SfwZ9vK72lSJF/g3zdde4czkCHYvFMUe/QGvlool29gECnQLK1KZO24MrF6U8Iz7Mp/tZe3a7anuGdGPx8jyg85VZ52S/VrUYOWnpx580bITkoyY+amaq4RJpzmnt6cZub5mGZECzT6DVGecis1d2Zt/B0Fjk3e7esZBAaxXpbO3uwVqD43H5GBzEysdctdoebqvuWr34u7qT79Qf3Ne8e3fTjt2Nb+5r3nOo9cCX8Gc/tH9/tuPnr5DPD7bu2yktKazdnCvbsFn+8ib5Kxtl/86Tb9quLNole+PD+s/OKn/5o0nKbW0XQx4ulvouvSlhLUeu6Q9m9/BDC6RfOi/uado9EZlIQlUnoxMyj/RD9Xuv1bxcqiq+ZrrqCNgffVo8Hk8wYB2cDruGx9lIQvn4QKBTABMiGo1mzInc6L53uf3iXtU7WbLMHFlmgWL5thsFW5T5V+p+E7ZaONhz6bFAimDnCdUPG6Wv/Ky5iduHmrsJBtRdpsFZMM7SmMo1ZgZsZsIkByFnpZBOtKhqt4t0VhaE8zCSiy4UeUBtQtQjgG3slsYzjZcPSN/KUW0skG3cIi94U/bmQdW7n0IfHWjdt6txR6myqFCRly/PKVYU7G5880v0s/NdZ35RnTuvvC0mFRUm8Vnl6Y+lH+1U7Nwizc6Xb8hRbDxYt++U4jyrvl6AOHiYk51mgriWBZqDEAzI0u0bntXEpt7GDMnGTn9nEgJNj4lISOaRHGp79/XaVwvkuddMv9sCtjj10HcpTsXFDmEwkpAxXjQWv9/heLRz5qMAgU4BfNR1Q9NYKi/IkGzMkG7IV2SnsHNKgSr3i7oPRfXtnOf0npqHOtjq9gOyfVny168bfncM262ewcaung7CZ3N7W7o9zZ1uiZ7gIt08xPRQo2GCgxB0ZsXcnQgbIbmojY86hJhHrDb90VJ9VHFkm6IgS/badnnBl8rDV+rvspta7mk6xTrL6GRoIjoRjASHJgeJMcLg7+ib6JmIhsKxaX9oqqXTJ9K46jr6pe29lbCVC5lZGiNTVnO28Y+v6w+/IS/MUqzbLi08qvye3QiJYc9zdovzTMOGcT5Gkv0zYejBycESZdEdy+2kBZoek9FJqbuOzvEolOed0p/EBtFoPEr/70/tPzKJsgRfqgn3JtKFFgh0CuChDqYa+0j6XoHykS2zqnBL/Uz0eSYMrSqcG4/eoioqUc35X2XhvGh1gTJnv3wvr6U9BT1TUJKPubhpZx6N81E3q1Xzqez91yUv727a+UP7T6wOtsXb2RfyeUecGkvHfV1Hpaa7EnbyUTcLsdFNY9kwwYIJHmblog4+6hKiXjHSU4u6BbCpvBX6TXXnQ8UHBYpNuYqN++R7zsh+ZbS2VEJWAebloQ42ZG209EYf8caJPXikZ2SiHCJY8EwPBw5i5aI2HmrjYU4B6r2vsXJg9fmWa3tUu7JV63ZKSy/JbopbyWe0BP+5pFxjqdDZ6GJCiqJO6o7va357OW2uZsfY9Gitq+ZjzYebJOs31b3+DfqV1CPxT/n/MF3LkmwyDHck8iKwva9MPb950KMAgU4NAtR9o1G6RZ5f9Gc//mJZQZE0f0tD0RZVUbGsYEt9UYmqcOYLReGW+qJiWQEt4sWygi2qopkv6ovmCvQBxT6eWsdFlifQqE2osd5sqGFpDBwk3TSa4KMunrrrbP2v+yQ7NkvW58oyipQ5hcrsoobCkobdHzR9ekx24nTD7V9ba2SwUW3yVOlcVXp3rdHL1xC8ppabasmFFs6plhsXmy9/rvp4m2JLkTyrWJn3qezTqy1cYbNBiLr4qIuDWjkIwYQsle320FS4f2xiODizYqPReO9YqNboVJk9fWMhiqIsfSNMzZ+sFej0EjaM83QOJTHabB4Sa7uutTN212/LlL32lfRrHqITt/dwEFLU4RboHByEEBk8fJ2dAwybngZlGktXz0ygo8nXuKFuHdSnWb5A0yMcC7f0Np/Sn8iRZW6oW7e78c331YeypBkHWvZ5g94nfrva2gsEevXgo67brapt8sKHAq0qLG0sfuXsv//yxv/JYmRsuLbuP3f+Rw4/87VLr/zXW3/J4WduayvJ4WX+1+6/rPvl1Wze5r/s/I+N11/PLN/0n2/+x8Y/Xi9tLpkV6H3KvXx1J3cZd9Bc1CZCXBeVV4slG3+TMYVoOrbI4qJ2Mexkq/W3VVXn5Ze+VH13qP7zA5IDB2ve2CEtyJNtzFC+UiTPPaTacwI+ca7tyi/aaz+1n99ff2i3vLRUkZcleX2T/N85ivWlstx8xeYc5aYj8mO1jXiFtpfz55sGNoILMKvE6OShpFhnG3qg0bC1957afKfNXN3hiMbiFEXVmz2zftN8jBTQtYVa23Wp5tg1ZrWOqNTaL5dLGPWN37Udy6lfX3qj4CpbWNHhO8e+f12iFujsZxiVN+QwT/tsRD8EWDoeeCYNE8Ir2+30JjoYDr7VtOsI+nWqBJoecSpuHjX/Ybr2fttBOh1gs2Tjx5oPeyd6F/muSDRWa3AyEigvBAKdGoSo+1pbbYEi60/RZ0Vhiapw/dV1L3zz93+dfPG1C6+8cPjv/zr1z1fO/Ptfp17aod327x9eevXCyy8eeeGfx1547eLLLxz++z+Pv/jaxZf/8dXftzYXz+ZBb5Pl32mSCrFkPZIwe0Wb/Wf5r9mKDfskO+7Vy9K4XpzkoQ4B4hQgTj7i4KPOikZThaLtXrP8Smvlz/LfP5d+tFVRUiDJKJRtLlJmFssyS+UFe+VvH1F9zSDuXNdzLraJbrRKLivL90l3Fckzz8quCBA755HzQzZM0MZjDMhS3eGAbL2wva9CZ6P3y7NtRsPRWDPRU2t0CrRWPkaKdFY2QvB1jl+rGw8cOfXZ2d9P3WRveeeDi7eF7T2Bnyp+/T97/59/fvaP47cv7H3/m49OXzrHrnnz0McfnDzHxazpmewxDx72WHeLZxSGxjKbziGw8dfXvoYNYqnVaHqY/N3FioIMyYZcWVaWNONb7MgixeVE30iCxd9AoFM0s1EHo027V77nT2FoVeHWlpIXj/5j4x+vv/jdC5vvbvrrR//zr+//ufH66y8df3EHuvWfx1/IuLvxxW/+8bcv/7a5bNM/vvjbP775++Z7G//x5d9LG4vp2HSxsqBAmXOs7hRP3Z3EJpqL2kVq8qTiTI5s3XuKd1gtkBBxpaGtBHeBshqSg5AczMrGHDzUJcQ8FZCLC5mZrehNGfuy4vaddj5PXcVs1NzTGNrMHs/wZK2+l494+JhHjPi4Ta3vyQ/kKzbeqq8QLNpUlwnhZWpzmdo8Wz7AhnE2jBu9Q31jof6xUCvpE+lsrDk+pcJ259eXb75/4sxXP/9ygSf54oeLjY7RK2XST68c3nx6/X+9//8evfX7V+dvHDp66iKv9r0T5+42tqdf6H9hBNhjLeKeRcrmmHKMTY++1bTrQ/X707Hp1KpzLB4/ZziTJ88+pv2WTTL1Qzpv0BuOhRd8cnA6LNbZgECvNmLEfUz5U77ioR3S1taSl46/8F+7/1KiKHjxuxf+/uVf/336pZdOvvC3z//31bMv78C2vXbh5b9/9dcXv33h5Z//9fev/vrP717894//+vsXf33x6AtbW0vmJNvll8pybjZL+JibM7cK+Ylg9soW26m6HzMUr3wo+0DQjAmwdAxucBYW6EdASS5q46F2Purioy4x5hZrPXzMUaFzyro89IHe7DOFqIfVAG2TFH8o/0gM21gwOfu+zUtBY8O4WGeTdLrmhZvLNGYmjEuMrkZLDxf9kxGHQO/87jrj3e9++vKnyxd4te9+93Nld+9v7IqLd8Sfnfvxb5//9+Yb6/f98Nln3166wK157+SzJNDPGUwYF2qtoQdORgqv/NX7/+La2KkVaGIUv2b63Tximpt4t+CYikTl3e5E8jdogECnDCHmPa26PFegS5uKXzrx4n/v/79ZrIws9ua/fvo/hbV5GXc2/O3z/y2oyS1tKi6syfvbZ/+bcXdDQU3uXz/9nyz25ryK7P/9+P/L5m4ubXxYF16ozN8hK77brOShLg5CVLbPPy1kL+hujForENdlyS/Z8nWfKN7ntOoEaRl6Thr2g1M7WnDnpf2zEeI+2vtL67USeY5UizbhA6wH1mL8P0daGRqLwuR2DAUefQ/ZMMGEcBaMcxGCbgUg1Fn5OvsloezdI99//NMvp29zt+5779vf7laZ+m5INW++9+mhb8/+zGf+99v/+a+v/3Huj992vfvF+yfP8zDbUwxxrPGc6DKNudM7c1QYiUWOab/Nlm0mRvEUCnTifcG7eobvtpkTv4UFAp0qrCLI/onq63xF1twY9LbWLduh0i31RaWNRdvUW7bUF5U2FtNf0Fkc29RbShuL53/RUFSiKPyzQBfdaVbQAl2htwl11rn2mEKtrard/md9IUVoz68NzHzF+vfr3hU36vnYmssAE2o9t6Ca0rrsqg5FJEb1jARhW18r4VOZPXN36+Uai941OB2JivVPuPHkoSQPI3mY9bpE/f1tXlmLkQ2ZzzKrmeouHmblYbbLIvnV2taK9t5LN1n5/MwDyjcu3r17R2V8Vg4Jn0sYkKW63RGOzuTbOcedhYq8z6BPUh7oeOKIx+MSo5OR8PaZAwQ6VQhR1yXV3RJF3jILux9TT5i/VVZwvaVudgvMw8jZ5s1lanO92ePxj3MeRj9IEeK90VhbKs/dJd/BatQ8Z3vnxZndSvMQF9/YVKoqQAbg2UUSi8dNvf65H2YMyEL0j1AUpbb2JnjvydfaxQYPT2vjoqTI4OZiM+2XhO0ugd7BQclqve/3Rn6OYuM3jZ9VwTgHSdtT2TVBucZi6R2ZnQN17ppXa/7NSLioJCVjOhLFnAPAze5pgNr56o5D8rdzldkpV2f6nLBEnvdb6/25hnb0SQ4LxvkYaR0Yoyiq1uhkQhYOSopRz536mlJZYak8/0azXIR60vBUcCWgTRhYMM6CcBaMSw29DZ620vqiTr9xdp0EJ8OyrofhZrpLlsc/TlFUV8/wnVZTiqYEKYbdP6p+y1S8+qPixwrYwQEx6KdHucai7PbMBohj8dgx7bdZ0gxyjFg1gXYNB8o1FtYSLaGBQKcAAer+o62hRDG/SiWFFCqyLjSWCx/JRrinNreSM07kDRZvOURUwN7rjZXb5XlbpNlXG4WipJPznkHYCNFg8bqGA/Iu143mbmvvVINPXqzMdwc9c9eJ0uQRYDN2YmyEYMP4YGCCoij38LhQa01Z00/UJtaQn6q+yJW/flsuFiLLuhBcFHTeSh4GZKk1OGPxhyd4PUFvkSL/KHY4Tj1STroywzowylh6r0Ig0ClAiHquqNgFiiTbWSVCrnLTaeVF0Z87qjA0Fg5KekdmPLow1xBbbb8iLy+R5myVF95UVFYg7kdTgJ9XyjWWNrKXrkroC0zUmz2DozGBnVOqKp57htNG9t6bU8FFb7q9I0GKoqKx+NjktMrkWf5cYsO4UGuVGH3sZvRN2ba3ZDu5zfo0Tj9/zqGvclePf65iCu2C12tfaeltXiWB7h9dUvSZBgj0Q5JO0RfBzqPK0/mKzSu1fVbmbZXn32iRCx5YPbBgvExjrtTbbYOjdD78VIQiXIGz0hu5io17lNvvNUmEWA9Pa6cjITzMNu+L54xyjaXO6Bx/YAFM75XicerXrssHWvbN2tlQFOUPTUk7XWXqmfpAegc9EHhoRIn3jdxNoAZ3ceg2iZC9T9Led0vGypG9dkT1gwh5bMPfJHptLJ81tSVnwTgbJqwDD4tHJiITB5r3Hmp9dzq6WBuHVA338Dhr6W1kgUDPma9JfRcbs1Y24p/UfJiryloJdS5Q5uYqNp5UXhDCM9bDLBiv0Nu6fcOByfB4ZEzsEFAUFQxR11tv58he3yPdcU1SI4TdHJS806C/12zgaW1lzQY2ZOFrbfeaOjgI8ZxtqxmQRaC1mubYS86OH9q//xz+dN6DoemI1jkwm7Ah0llD4YcdP+2DgUf7BiQBC8arOxwKc08N6vhafrhQnnGnsWbB01ouQtQZnY/k4aSS56w+MOkrwoJxyNY3PjXzQV7fo1pf+2qLbzU20a7hABPCl9qWEAj0cmFjtoqmzk9qDuSqUn9CmK/M3ikrOSH/ma82zZYRlmksOtcAfdW9Qc8n0EehcFDulm2Wvn5A/nZ5nbxo16HzrKrf61qzt+88y6y+KYe37//gyK93rt5v3rr30Le/3RO2Pycpd7Snndraa/QORWILBBNP6I4fQQ8vuGAsvSOybte9NrPK7JlbXTA+Fa7Q25ip0EoeSla32yt0nrst6lJF/gey94RtxLxyUBaMi3W2Ds9gdYf98T0HkmR2j8zHSC66sEP8mtpHs2G8XGOpbJ/pJzsVnXyn5e2vkS9TLsePDoNn6N7S78yAQC8b1F7RZvhQtjcv1SkceYqsr+SflTc1iNWO2VVN16QMjM/ckusGdQXynMudF7c0FO6T7mK0aqoMg8cu3/jxJvu32tZNW7ZfEiuPXys7dYP10Y+/fPL9+dO3uAeP/cyG8ecj0MGEcZHWGpwKT0xHFizhOoIePqE7/rg1MzA+Wdfpcg4F5j2O2PuTWEuPwoZxHkYKdVYR7D0vvZYjX3elniVCHqbiMCBcbe3t6hnmJdwDaTm/THWHnY8t8INmmuEu2PTgeYQBWRgQTms038bNkWU6Ao4U6fBjB+pIZlIBgV4ubJSshGxfK7/JVaYyBp2rzDwofUvUoBVovXMjEmyEYMF4/4OYaaVDnCndmCXP2C/ZI2hS8zGv0OD54QbjzB2eyOi5pcLeOXLyk5NnfhFIPv7pyvtHTv4ikh06foapNj0flcdMyFLVbp+cE6CYN45pv/sO+zYWj4UiwQWfEI8vIOzGpDY7C8JFaey8NuMexa79kj381m66vSR9coU5+/G+Uf6qtMsRYCTv8RK8RtSZhgnhPIwcCkz3T/ry5Tk8GyclKvy4EZyKVLYnc4cEBDoF8DHXrRblDllxkTIvNXtnZdZe+U5GY+2C1hlzs+5/aP8+W5qRp8o5KNlbLq8RwFa+3nXomxMfHf+pvK37Z0blO4dPHL/GOPjNqY9+uPzd7/cOHD7x3omzfO0z35yFPty722Y29/oXWRjf608d134H9WsMQwnZqNPDNxrkwARDk4KAAxvGRTqrWGcTIN7Lsjs58nUXGstEc1LuWDDOebCBXYU37YnPWTvR6rttZtg2QFHUl8hnh1c4yjE4PslGkjkHBgKdClCyQuP8UnY4T5mCTLtCZd5e5e6brSoRunDmbPkDgy7/lP/tpt2bJRvz5JkFisxd0i23Zfe4Gvy9k2c/+fnK1brWA9+cOsup5SLEJ6cvXuBLWeruj06euyxWCvSOZ3cdshGCAVmYEM6ELCqzZ7ZlxoLjUueFg637v0a+0A1ql7SiPP5gVbs9ibwoLjqTMDD7CB8jhVorB7Hz1F17FLv3y/cL1Bb6DoaNEFyUmC0KTQfWTki6XGNRmbwURd2x3Nym2hIIz490pXC4h8eTS9QBAp0ahJjn10ZRoSJ7+aXeucqME4pz1VAv5zFLpUxtRh39FEU1+RrW17x6sO2dn+CzVyWM221t9yCEh+CVXb6Kzh4eZqvo8gn0rlqjq9bcJ9A7uai1sssn0DtXP6MrJbBgvExjKddYag2O7p7hgcBEdKGDwbmDQZRvlmwsUOQuVaApihqfDMu73Im4qs/CRggeRsq63ZzZ9isIwUEI2p5JhHgvyu8WyNZfV/AFmGfudz3193YNwoAs8i43RVFtfc0Zkg1tva3JiW8io8GcUAfCRwECnRq4qJ3XYnhXsjf/0baESyRfmfWh9AOexryg+zPtrDYcnKIoimtji+yCoamBDucoG3LwUeds30I2TPAxss7o5CCESGdbJPL4rMCALEKdtdM77BoOLL5rnh1T0akbpusZkvXZ0s3NvU1JrCv38DgTWtrGhwnhsK3P4Bliwjjdd3xWf7mYndvSvlO69TPFpyLYBoq/ny4MyCLpdFEU5Qo6s2Wbv8OOPtEsNLnh9o/Pu6lKHCDQKUMMe84rbuQvu56wSJm/XVlS3trMQ52P/pRyjQWy9VEURVHx2Q6Ykk7XvJtxNkLwULLO6OSi5DO6X54LC8Yr9Xa3P1FTx+nodI3r/sGW/QXy3GJlQYZkQ7WzMomlFY3F64zOJR0YsmGCAxPdPcM65wAfJUW6P6mwGPGcqr9YLNt8u6UedJh9ujAhvMbgoChqNDyyq3FHtnSzflCXxCR54lBbe5M+cwYCnTK4qJ3f1HFQun+B3t5LFOhtigJGaw1voQVcrrHM06nh4BQXXdjFf+UKH1YTNkw0mL30TUOCIxwLd/qN17qvvtmwPVOyKUOy/pblRnKrC+8bqWq3L+lDjt4uqa29DWbvvG/ko647rU0l8qxjqjPiRfu8AFaaco2l3uylKGoiGvpQ/d66mleOa79NbpIsMrz+oPhBK7UkAAKdQkgh7Pqk/uv85R0VFisLChWZPzffES50SFiusXS4h+bOAOvA6D31U//bVwraMt8xOJbc8rAFbBcN5zbVvX5c+13Sa2wgMMGALEu6RWXDM0aDj/bxEsK2j5Sf7Ja/wdEYZ0NSgNXnYefJ2PTn8KdbVSX58hz9kD7peTJ39IwEzX3+bt9wckfNswCBTiEkH7W/2/jJMqMcxcqCQnnmhcayueaic2eVotszdyogjv7kzh+eCdgwwUbw3tGFs5gTHFKP5Ev48/Fkj+nD0ZjE6EziTV7w9E+Iei81sYpkm/5orhAsdIkBq0OZxkLbA0Tjkc/hT07pT+xrfvs77Egsvix/u8DkdKd3mIMQ5ZClTGNe5l0sEOgUQgoQ5+eqb5Yj0EXK/Fxlxg5JwR1l3YI9UBgai7zLNTsb4lS81uhMg799pWBCeKXeFo4ubc1MTU35fL7p6WmKokb8IxRFeYLuYDQwMjJCP+j3+yORCEVRw8PDsSelglAUNTY5Xd1hT4lHBxdzsJuxrfLCb2WnKiDXc+aL8gxRprHg/SMURYVj4Q/V79223Kp112yqe719qH1Jk23usA6MCbRWuposJck5QKBTiQhx/yK7nbRAF6kKtioKv5J+fVNVLVRbF1y6bBjnIKRvJEhRVDxO2QfHHjz49Gf8SsCCcR5KDgcnl7ROuDzukaNHBgcHW9pajxw9ajQaKYrq7x84+f33lRUVHq/n2PHjcrnM5rAf/fZbuVyeyGu6h8fFuhR0ruKipBCyfy79dLf8DY6mM4lO7YCUUKaeKfiajE4eaNl3y3wzFAntaNh2SntiycJMUVScMvf6WQjO0CwtGrY4QKBTiQj1XFRXJec7WqwsKFJkn1dcqVa7+NhiPs60vY7OOdBo6Xnc8eDzhEBrNXiGFqzJftwQCAXfHj/u9XrZXJ4GgtkcDkVRcqWyqbVVKBSUMZgaBOHxeEw2G0axu3fvJvjiHZ7B5cQTZxEjnkv1ZcXyjNvNCx8FA1Ya+myDtmEZDwfebNjOJMopiion7mVKNyVhzdE/FmLDeEo8tuYCBDqVCFD3jVbldllhEq1VipUFxfKsa3KWQNvzxB/EhHAGZGFoLM9HnsYisGD8vsFh9Aw9sSZl3ujs6rp67XpFVXW3ycRisSiKqqmrazcYxWLxHzdvmXGcx+PduXsPJ8h79+4lEuWgKKrb509JlIOHOcpbNVtluSfqL4uX12kFkBxsGGcjRO9oiKKowcnBPFl2rauGoihvyJsvz2FbmUsVaEvvSFmK/FvmAgQ6pWB2UVP7fulbSZSrFCsLiuTZl+vLwcHRXOi7RccjhnOLjHg8brfbWWx2VVVVTZ3k4qXLUqmUoiiDsfPSlV9ZTGZLa9vlK1cEfH5jc8ulX67Q8p3IMPn8KZlmXMTKh8gDygPvy98TQMTzYVz1bMGCcYHWGpgMUxRlHjXnyrKgfg19lY+ih99vO0h835ltAAAQ30lEQVQ3eQhFQgnODWv/WEruruYBBDrFCBHXifrTOYpNSQh0iTL/VmuTYKH6lLVMmdqstvYmLtAURWl1OhaLPTk5MTg4KK6oCAbpkH28TlKH4xaKoqrv33e6nNFotLKy0tvjTfBle0aDPIxMyV2LGHEfV50rlRcwW7U8kGy36jA0FlmXiy4drO+pL1YWWsdI+ipLPZIMyQZiFO8N9db3qBKcG67hABDoZ0CgeaiD04q8L9tXsER76Dxl1jvS3Sx1B8iNnQcTwu93OBIs717RMRmOVOrtKYkzClHvlWZhsWTTr02Cub4cgNXhntqCOOiKXKqcKNteXzo2PZNr758eLlUV3zT/Ueeqvdx5McG50e4eXIlsVyDQqUeIem813t8iX0KT70Jl7k7F9luqWiFkZ68ZO7HEKddY8L6RFRHdpYypSLS6w8FMRd8TLupgtiJb5QUn6i9UwECgVxU2QpRrLGT/TH/Ck/rjH2nen3uhf+u6sk1VcqBl79fIl3MbWj5u9Iyk7NZqHkCgVwDUKoCsHyg+zFcm2qUwX7H5nOpWBfpYB7s1TpnG0kr6VkR0lzKGgpOcFCU10mHoQ4pDHyneE8AEBwFh6FXlntps9AxTFDUVndrTvPv37l/nXuieoHd7felm6cbdTTsHJwcXnxXRWPy+wZGS0+NHAQK9EpBixH1GdjFHmVAkOk+Z9Y58D68VBDceS7nGUm9JNFK8csM2MJqy21iUrIDcJ6VnSpUFLDUGwtCrydwUDnvAliPbrPQ+zIWPx+Mtvc1vNmzPl+fkyrPUfW2LTInRiWmDZ4gFr5RnLBDoFYGPOu82t+yUlRY+qcdKkTK/SJ51uYEjBIHIx8OCcZHONtuM+WmNjpTGGYWo91ITt1SS8UejiL9Qt2/ACkHbpASnwhRFSdx1BfIc25iVvsTj4cAt840CeW6mZFO2dPOmuvXXTL8/bj7E4nG9a1Cota5ctisQ6JWiAnb/qLq0eI+VImV+gSLzB9WvItjBQUDJ72KUqS1dPcOJi6k/OGX2+Ts8gwbP0MhSnPAeN+JxqsmSpO36gnAxJ1vVuE2SfaLlhgh9cvI7IFXQQaq+sQmKon7pvPRW085wbOazPxILOwJ2uF9zF7/9FfJFljRjT9OuQHhhry7fSLBCv7KFoECgVwoh6j3Tyi5UZD6ux0qRMj9fvumI4pgAtoJ63ydyTz3T6GuRMRWJWnpHjJ6hVtIn1Frvqc3lGkuZxlKhs6lMHufwsnoajYam+Sk11+YhNjbUtV259bj0x0rNYrWjgNRCt+t1D4coKnawdf9PHT8uPJ2iU7pB7dmOn3SP8YlGHf1lKS3sfhQg0CsEKYLsJyQnZnfQxcqCfFVuviqnQJlboMzJV2QWKbJPyX4Qt5q4mONp/7bPAHfbTLQ55OOGe3i8xuBkQDgDwsv/XGPJhPC7babKdvvEg/7fIxNTdJFCgmMqElWaPMyUHgRxESsXtuxTvnNY9pkIsoJbqFWDltSxUHRouj9fnlPprFj86ocioWgsPs8PYCIcEetsKUnpWQQg0CuFEHVfV/KLZZl5yuxc5eYiedZ+ya53JXvekr7xjvztU7LT15R8AWQDB4OJwITwWqNzdGJ63goZDk4Nh6YCk+GB8Qmh1lqmNrMf3+KvXGOhC14mpiOQrW9JEW1zr/9uW2oKeWf34FzEyoPxQ4qDH8s/4kMkSORYCRbsgcuE8Qq9nYpTbf3NubIso9/4xAkQnJ43W+JNeM9KVKbMAwj0ys0MGwsynlH9sl+662T9L+cby0VKdYUKYzY0sZthEWQXoC7QlS5B6FqV/sDE7ProGQnWGJ1smOCipEhn5WEk60l3mvTR0OD4pNLkUZk9Y3+W+0VGNBaXdbmXvxrpPmRinY0BWdhzBPpT+UdCINCrSJna3EL4KIq6i99OpJ93LB43+fxG79Dkgzswk89frrGsgk8ZEOiVA+eidiFiY6p1YsglQr0czMHB7FyMbu0K7meXBhOy0LZ2zqEA5hzgIgQTwtkwwYbxJTW0lxhdPJSsN3sxR3+CAj04Pkn/oOX/FSwYbyZ6YHsfGyE4iJWDWPYo3/pWdqQCAlNi9SjX4ETfGEVR32mPfIV8nsgcmJiOtBC+qg67yuRRmTyc1fL4BQK90pA8IMcpggXjDI2lXLMsG79yjUVidGGOAUW3O8HqRNjeV5aipmJMCK8zOsanwvIuNwu2sVq02+SFxxp+qQCedqsFAzJX6kkqTkVi0zsbt98wX0/wc9o+GLjTZmJoLAxoNfbONECgAWsLNkyIdLZag5OWeP+TMvAisXid0ZnCaCMDsrRZfZizX4B5fm+s3CLNuNjEEmBAoFcHkq3Bf1fdsQfIoamhfHnOrB3SEx3Bg1NheZebscKngvNYiwK94LkBYO1Ad3SlDRl6Rp7Q7XA6GhPqUlmJQKcQEP0j3c7x75WXiqTZ9xpaeSCTZ1VgwXhtu6/arHqn9a1zxjNv1G+VeSQ1riqlV5HIJrre5FmFg8G5rEWBBiTBI92pnwcYGrwJ74nMaXgYj8dn/zk+GbYNjBk8g1yUYCOp3DeVaSxEfyAaDe9TvfVFyyc6+yAHsa5oOi2AhqGxyLu84Vj0U+jDTXXrt6pKChS5e5ve8gQ9j9Hkh8NMu4GvbosMINCANQ0TxuuMznb3oMc/PhWJtrsH9a7BcDTWMxKs1NuZEM6EUtP9cxY2QtxTm3uGo+1+bJP09eZehXswvMr7sjULE8LFOhsVp0QO/mbJxiJFfo4sc9aqf+6IxWZiHtOR2EhoyuTzCzBryjtaPREg0IC1DhPCyzUWNkxIOl10KENl8oi0tjK1OdUeCyQPtjIhvI3sD0fjX6GfvdW409TfJ+n0rnS9A4CG7rc9Oh4lA5YSZeGmuvVnO35ecL88MR1B7f3NeI+0yyXUWp9Wezkg0AAAwXmQJS3W2xiQhQFZmBBe3eEQYNaUbZ9Rgqc2MVUtTJiAiJEKQrxR+mqFtVLW0bf6+7I1CwvCRTrr+FR0Oj75TvPbhfK8WZukeSM0HeFjJJ228RQ7f65pgQanhYBZ2AjBw8hKvZ2uSLzbZpJ0uir0tlQlVPFQx53mxrMNl6v0/bebG/PvZ3+t/ZToH+YithVyqgQ8SpnaMts+7Zj22x/bT8/T5XA0Fo3FKYoaCk6xYOKpHwysaYEGAObCgPD7Bkd/YELvGuxwDzmHxir0NlaKgg9C1HNBxjym/brD7Tuo/KC4Pgvta1d09oF5u5qUqc3trhkD/gqHSDeonSfQ9sExebfb6B1qJXwcINBAoAHpA71ZHhyfpNdqNBZPnUCTIsh1WPLd2607f9CfzJGtP9dyQ9HZ/8TydEBqYUK4xtrb3TM8MR0NhMeisfntrAYCE2wYZ0CWFeqQslSAQC8GF8YX4alfPEDKuac2z3rm+UaDHCQ1eyguYme1oG/Jd+Qps3PlGd/Ufy+AbWwY1JeuKmyY4KEk0T/ajPdMP6YH8WQ4anAPNROrYYSUCECgFwMI9FqDCePV7faJcGQ6EmuweJd/OkSXw1RiPbdQdr4is0iRX6oqvNZQWQn52AsZQIN49MrBhnGh1qpzDcD2vvhjCgdHJqalnS4+RqbJhQACvRhAndcgTAivMzoV3e7lF6ewYYIJ4Ypuj8c/fhj7MkP2eq4qM0u5/g1J3hUVgwcv4AFd1W7nAef+FYOHkTyMNPn8C8szRXV6h++2mZ966HkWINCLAQR6bcKALCm5wy3TmCFbL0VR8EBrsSr/fdW7J+u+Pa2+drj10tm2u5V6Gw+z8zCb2ODhoiRPaxcZPCKdnYemy/btOYMFE9UdDrW11zUUWHADHY/Hm3FfmgQ3aIBALwZQZ0DSMCEcsffH4nGKorpHOi2jZlknfkfccuFuXaW275a8/eRN7p0GfXmz4acyEQch7qi0P5dXrJpN2hqECeFV7XaDZ2j2HHju8I2E5F3udPtoBAK9GECdAckx2xxgdv33j4YrDD3nhYq8rW9wNKZDJ87k79pb3tr1zeUb2w58cPqe6PDF69sPfPjjPbHYAPq7px66htDoHfL6xyemI/PUOTgdEWDkPbUZCDQQaMCagIsSNQaH3jXoGw3ZB8dEWisLxvk6+5enztxRYSdu87Yd+uQ8X/LlT5cu8CT7v/n+m/O//cyq/vjHXyo6QYfv1MOE8Vqjsz8wEZyKzPpszBXo+wZHmTo1Xc1SCBDoxQDqDEgaNkKwYELS6eSiJBPCWTDORQi+1nb0zOXbCriW9N9QwG99fuTw2V8v8CUHjv5w+NxvZ1jVnwCBXjF4KFHVbn9cL8rQdMTSO8JFV6lVSoIAgV4MoM6AZULbCdBZAQK982pd28bcwmPXmRcFsp0ffHH8OvPY73dL33nvhzLxNxeub93/wY/lFSIQ4lgBWDAu1tkQe9/g+ORcg9m5o2c0RPdRe+q/7SxAoAGAVYKntd1SaY/f5P5W03K1puX0XQEbwctbjGeYVRyEuNegP8Oq5iA4B1jErAAMjaWZ8A2OT/pDU9FHQhyxeJzoHxXrbE/RF2lBgEAvDr7K/tyA5xkY52HWCqOXr3PwdfaZ7DrMKppJs7OJDG4uSIJeGRgQLu92j4SmIrEFts/DwUkWjK9yO6tEAAINADxluAgBdHmlof1ju3qGA5PT89R5MhxFHf0MyJJuKRwcINAAwAoh0tmA7KYPtEBjzoGh4FR8TqF3JBZTmT3ljy9OobvqPC15AQINAKwAKCHQWp/+rwF4AAvGBVprI95j6RuZu32OxuO1hsd2beeipKTTJe10qcweLkpwVv38EAg0ALAipOH98lqGjRB8jJR3u1FHvz/48JwwEo2prb2PCjR9+SSdrq6eYevAaId7kIs+BXtoINAAwMrCRUHvnnRBrLe1Ej738HjPSHB8MuwPTg0EJozeITZCcB7xxmIjuFhvq9TbK/X2p5V7BwQaAACsCdgwzkNJWZfbNjDmHA5YB8YwR/9wcHJiOlLd4ViwzpsN4ywYT2HuHXuJrwYEGgAArBXYMM5FScTeT/aPOobGIHtf72iIoqixyWllt5sFE+wVi009iJk473c4Ek/eBQINACwLHghfPFPQEizSWVtJn3VgdCQ0NR2JjoSmRiemtc6B6g47D1up3Bva7xR19Fe22xPcRwOBBgCWBYgvP3PQznZclKgxOLXOgW6fX+8eVFt9kk6nSGtdOYHmIAQLxnkoKcCsCe7TgUADAIC1CBsmWDDOhHE2QlS223koyYAsq+CUxF5Ks3Ag0AAAYE1Db6jTyiNpFiDQAAAAkKY8JwINAAAAgCQAAg0AAABpChBoAAAASFOAQAMAAECaAgQaAAAA0hQg0AAAAJCmAIEGAACANAUINAAAAKQpQKABAAAgTQECDQAAAGkKEGgAAABIU4BAAwAAQJoCBBoAAADSFCDQAAAAkKYAgQYAAIA0BQg0AAAApClAoAEAACBNAQINAAAAaQoQaAAAAEhTgEADAABAmgIEGgAAANIUINAAAACQpgCBBgAAgDQFCDQAAACkKUCgAQAAIE0BAg0AAABpChBoAAAASFOAQAMAAECaAgQaAAAA0hQg0AAAAJCmAIEGAACANAUINAAAAKQpQKABAAAgTQECDQAAAGkKEGgAAABIU4BAAwAAQJoCBBoAAADSFCDQAAAAkKYAgQYAAIA0BQg0AAAApClAoAEAACBNAQINAAAAaQoQaAAAAEhTgEADAABAmgIEGgAAANIUINAAAACQpgCBBgAAgDQFCDQAAACkKUCgAQAAIE0BAg0AAABpyv8PqqDuxMl3smYAAAAASUVORK5CYI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2"/>
          <a:stretch>
            <a:fillRect/>
          </a:stretch>
        </p:blipFill>
        <p:spPr>
          <a:xfrm>
            <a:off x="5762446" y="365126"/>
            <a:ext cx="2266508" cy="1699881"/>
          </a:xfrm>
          <a:prstGeom prst="rect">
            <a:avLst/>
          </a:prstGeom>
        </p:spPr>
      </p:pic>
    </p:spTree>
    <p:extLst>
      <p:ext uri="{BB962C8B-B14F-4D97-AF65-F5344CB8AC3E}">
        <p14:creationId xmlns:p14="http://schemas.microsoft.com/office/powerpoint/2010/main" val="2854499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Module Descriptor</a:t>
            </a:r>
          </a:p>
        </p:txBody>
      </p:sp>
      <p:sp>
        <p:nvSpPr>
          <p:cNvPr id="3" name="Content Placeholder 2"/>
          <p:cNvSpPr>
            <a:spLocks noGrp="1"/>
          </p:cNvSpPr>
          <p:nvPr>
            <p:ph idx="1"/>
          </p:nvPr>
        </p:nvSpPr>
        <p:spPr>
          <a:xfrm>
            <a:off x="628650" y="1518249"/>
            <a:ext cx="7886700" cy="4658714"/>
          </a:xfrm>
        </p:spPr>
        <p:txBody>
          <a:bodyPr>
            <a:normAutofit fontScale="55000" lnSpcReduction="20000"/>
          </a:bodyPr>
          <a:lstStyle/>
          <a:p>
            <a:pPr marL="0" indent="0">
              <a:buNone/>
            </a:pPr>
            <a:r>
              <a:rPr lang="en-GB" b="1" dirty="0">
                <a:solidFill>
                  <a:schemeClr val="accent1">
                    <a:lumMod val="50000"/>
                  </a:schemeClr>
                </a:solidFill>
              </a:rPr>
              <a:t>AIM(S) </a:t>
            </a:r>
            <a:endParaRPr lang="en-GB" dirty="0">
              <a:solidFill>
                <a:schemeClr val="accent1">
                  <a:lumMod val="50000"/>
                </a:schemeClr>
              </a:solidFill>
            </a:endParaRPr>
          </a:p>
          <a:p>
            <a:pPr lvl="0"/>
            <a:r>
              <a:rPr lang="en-GB" dirty="0">
                <a:solidFill>
                  <a:schemeClr val="accent1">
                    <a:lumMod val="50000"/>
                  </a:schemeClr>
                </a:solidFill>
              </a:rPr>
              <a:t>To examine key demographic factors driving social and economic change globally.</a:t>
            </a:r>
          </a:p>
          <a:p>
            <a:pPr lvl="0"/>
            <a:r>
              <a:rPr lang="en-GB" dirty="0">
                <a:solidFill>
                  <a:schemeClr val="accent1">
                    <a:lumMod val="50000"/>
                  </a:schemeClr>
                </a:solidFill>
              </a:rPr>
              <a:t>To consider how these factors particularly apply in the case of less developed countries. </a:t>
            </a:r>
          </a:p>
          <a:p>
            <a:pPr marL="0" indent="0">
              <a:buNone/>
            </a:pPr>
            <a:r>
              <a:rPr lang="en-GB" b="1" dirty="0">
                <a:solidFill>
                  <a:schemeClr val="accent1">
                    <a:lumMod val="50000"/>
                  </a:schemeClr>
                </a:solidFill>
              </a:rPr>
              <a:t>LEARNING OUTCOMES </a:t>
            </a:r>
            <a:endParaRPr lang="en-GB" dirty="0">
              <a:solidFill>
                <a:schemeClr val="accent1">
                  <a:lumMod val="50000"/>
                </a:schemeClr>
              </a:solidFill>
            </a:endParaRPr>
          </a:p>
          <a:p>
            <a:pPr marL="0" indent="0">
              <a:buNone/>
            </a:pPr>
            <a:r>
              <a:rPr lang="en-GB" dirty="0">
                <a:solidFill>
                  <a:schemeClr val="accent1">
                    <a:lumMod val="50000"/>
                  </a:schemeClr>
                </a:solidFill>
              </a:rPr>
              <a:t>By the end of this module students should be able to demonstrate:  </a:t>
            </a:r>
          </a:p>
          <a:p>
            <a:pPr lvl="0"/>
            <a:r>
              <a:rPr lang="en-GB" dirty="0">
                <a:solidFill>
                  <a:schemeClr val="accent1">
                    <a:lumMod val="50000"/>
                  </a:schemeClr>
                </a:solidFill>
              </a:rPr>
              <a:t>an appreciation of broad patterns in world population growth in the past 300 years;</a:t>
            </a:r>
          </a:p>
          <a:p>
            <a:pPr lvl="0"/>
            <a:r>
              <a:rPr lang="en-GB" dirty="0">
                <a:solidFill>
                  <a:schemeClr val="accent1">
                    <a:lumMod val="50000"/>
                  </a:schemeClr>
                </a:solidFill>
              </a:rPr>
              <a:t>an understanding of the importance of the shift, at various stages in modern times from subsistence to market economy and the related shift from rural to urban living worldwide;</a:t>
            </a:r>
          </a:p>
          <a:p>
            <a:pPr lvl="0"/>
            <a:r>
              <a:rPr lang="en-GB" dirty="0">
                <a:solidFill>
                  <a:schemeClr val="accent1">
                    <a:lumMod val="50000"/>
                  </a:schemeClr>
                </a:solidFill>
              </a:rPr>
              <a:t>an awareness of how these shifts impact on sustaining a rapidly growing world population with particular reference to climate change and other challenges in the 21</a:t>
            </a:r>
            <a:r>
              <a:rPr lang="en-GB" baseline="30000" dirty="0">
                <a:solidFill>
                  <a:schemeClr val="accent1">
                    <a:lumMod val="50000"/>
                  </a:schemeClr>
                </a:solidFill>
              </a:rPr>
              <a:t>st</a:t>
            </a:r>
            <a:r>
              <a:rPr lang="en-GB" dirty="0">
                <a:solidFill>
                  <a:schemeClr val="accent1">
                    <a:lumMod val="50000"/>
                  </a:schemeClr>
                </a:solidFill>
              </a:rPr>
              <a:t> century.</a:t>
            </a:r>
          </a:p>
          <a:p>
            <a:pPr marL="0" indent="0">
              <a:buNone/>
            </a:pPr>
            <a:r>
              <a:rPr lang="en-GB" b="1" dirty="0">
                <a:solidFill>
                  <a:schemeClr val="accent1">
                    <a:lumMod val="50000"/>
                  </a:schemeClr>
                </a:solidFill>
              </a:rPr>
              <a:t>INDICATIVE CONTENT</a:t>
            </a:r>
            <a:endParaRPr lang="en-GB" dirty="0">
              <a:solidFill>
                <a:schemeClr val="accent1">
                  <a:lumMod val="50000"/>
                </a:schemeClr>
              </a:solidFill>
            </a:endParaRPr>
          </a:p>
          <a:p>
            <a:r>
              <a:rPr lang="en-GB" dirty="0">
                <a:solidFill>
                  <a:schemeClr val="accent1">
                    <a:lumMod val="50000"/>
                  </a:schemeClr>
                </a:solidFill>
              </a:rPr>
              <a:t>The module will introduce the students to the exponential trend in human population increase since the beginning of the industrial revolution in Europe. It will examine reasons for that growth and for differential growth between countries and regions of the world, particularly focussing on third world demographics. The module will examine the implications of the worldwide shift from subsistence to market conditions, from rural to urban living, the rapid growth of urban living and associated issues of food security, housing and employment, locating these issues in the context of global climate change.</a:t>
            </a:r>
          </a:p>
          <a:p>
            <a:pPr marL="0" indent="0">
              <a:buNone/>
            </a:pPr>
            <a:endParaRPr lang="en-GB" dirty="0"/>
          </a:p>
        </p:txBody>
      </p:sp>
    </p:spTree>
    <p:extLst>
      <p:ext uri="{BB962C8B-B14F-4D97-AF65-F5344CB8AC3E}">
        <p14:creationId xmlns:p14="http://schemas.microsoft.com/office/powerpoint/2010/main" val="25843324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Assessment Portfolio  </a:t>
            </a:r>
          </a:p>
        </p:txBody>
      </p:sp>
      <p:sp>
        <p:nvSpPr>
          <p:cNvPr id="3" name="Content Placeholder 2"/>
          <p:cNvSpPr>
            <a:spLocks noGrp="1"/>
          </p:cNvSpPr>
          <p:nvPr>
            <p:ph idx="1"/>
          </p:nvPr>
        </p:nvSpPr>
        <p:spPr/>
        <p:txBody>
          <a:bodyPr>
            <a:normAutofit fontScale="62500" lnSpcReduction="20000"/>
          </a:bodyPr>
          <a:lstStyle/>
          <a:p>
            <a:pPr marL="0" indent="0">
              <a:buNone/>
            </a:pPr>
            <a:endParaRPr lang="en-GB" b="1" dirty="0">
              <a:solidFill>
                <a:schemeClr val="accent1">
                  <a:lumMod val="50000"/>
                </a:schemeClr>
              </a:solidFill>
            </a:endParaRPr>
          </a:p>
          <a:p>
            <a:pPr marL="0" indent="0">
              <a:buNone/>
            </a:pPr>
            <a:r>
              <a:rPr lang="en-GB" b="1" dirty="0">
                <a:solidFill>
                  <a:schemeClr val="accent1">
                    <a:lumMod val="50000"/>
                  </a:schemeClr>
                </a:solidFill>
              </a:rPr>
              <a:t>HPAN5023/6023 Population Growth, Urbanisation and Sustainability </a:t>
            </a:r>
            <a:endParaRPr lang="en-GB" dirty="0">
              <a:solidFill>
                <a:schemeClr val="accent1">
                  <a:lumMod val="50000"/>
                </a:schemeClr>
              </a:solidFill>
            </a:endParaRPr>
          </a:p>
          <a:p>
            <a:pPr marL="0" indent="0">
              <a:buNone/>
            </a:pPr>
            <a:r>
              <a:rPr lang="en-GB" b="1" dirty="0">
                <a:solidFill>
                  <a:schemeClr val="accent1">
                    <a:lumMod val="50000"/>
                  </a:schemeClr>
                </a:solidFill>
              </a:rPr>
              <a:t>Assignment 1:</a:t>
            </a:r>
            <a:r>
              <a:rPr lang="en-GB" dirty="0">
                <a:solidFill>
                  <a:schemeClr val="accent1">
                    <a:lumMod val="50000"/>
                  </a:schemeClr>
                </a:solidFill>
              </a:rPr>
              <a:t> Detailed outline for a 2,500 word paper (50%) </a:t>
            </a:r>
          </a:p>
          <a:p>
            <a:pPr marL="0" indent="0">
              <a:buNone/>
            </a:pPr>
            <a:r>
              <a:rPr lang="en-GB" dirty="0">
                <a:solidFill>
                  <a:schemeClr val="accent1">
                    <a:lumMod val="50000"/>
                  </a:schemeClr>
                </a:solidFill>
              </a:rPr>
              <a:t>The task here is:</a:t>
            </a:r>
          </a:p>
          <a:p>
            <a:pPr marL="0" lvl="0" indent="0">
              <a:buNone/>
            </a:pPr>
            <a:r>
              <a:rPr lang="en-GB" dirty="0">
                <a:solidFill>
                  <a:schemeClr val="accent1">
                    <a:lumMod val="50000"/>
                  </a:schemeClr>
                </a:solidFill>
              </a:rPr>
              <a:t>a) to prepare a thorough outline, clearly showing the structure and main argument for a 2,500 word paper (showing the planned word-count for each section) AND</a:t>
            </a:r>
          </a:p>
          <a:p>
            <a:pPr marL="0" lvl="0" indent="0">
              <a:buNone/>
            </a:pPr>
            <a:r>
              <a:rPr lang="en-GB" dirty="0">
                <a:solidFill>
                  <a:schemeClr val="accent1">
                    <a:lumMod val="50000"/>
                  </a:schemeClr>
                </a:solidFill>
              </a:rPr>
              <a:t>b) an </a:t>
            </a:r>
            <a:r>
              <a:rPr lang="en-GB" b="1" i="1" dirty="0">
                <a:solidFill>
                  <a:schemeClr val="accent1">
                    <a:lumMod val="50000"/>
                  </a:schemeClr>
                </a:solidFill>
              </a:rPr>
              <a:t>annotated bibliography </a:t>
            </a:r>
            <a:r>
              <a:rPr lang="en-GB" dirty="0">
                <a:solidFill>
                  <a:schemeClr val="accent1">
                    <a:lumMod val="50000"/>
                  </a:schemeClr>
                </a:solidFill>
              </a:rPr>
              <a:t>for the above showing the sources you have found for this piece of work and the reasons you have chosen them</a:t>
            </a:r>
          </a:p>
          <a:p>
            <a:pPr marL="0" indent="0">
              <a:buNone/>
            </a:pPr>
            <a:r>
              <a:rPr lang="en-GB" dirty="0">
                <a:solidFill>
                  <a:schemeClr val="accent1">
                    <a:lumMod val="50000"/>
                  </a:schemeClr>
                </a:solidFill>
              </a:rPr>
              <a:t>The subject matter will be </a:t>
            </a:r>
            <a:r>
              <a:rPr lang="en-GB" i="1" dirty="0">
                <a:solidFill>
                  <a:schemeClr val="accent1">
                    <a:lumMod val="50000"/>
                  </a:schemeClr>
                </a:solidFill>
              </a:rPr>
              <a:t>any</a:t>
            </a:r>
            <a:r>
              <a:rPr lang="en-GB" dirty="0">
                <a:solidFill>
                  <a:schemeClr val="accent1">
                    <a:lumMod val="50000"/>
                  </a:schemeClr>
                </a:solidFill>
              </a:rPr>
              <a:t> aspect of </a:t>
            </a:r>
            <a:r>
              <a:rPr lang="en-GB" i="1" dirty="0">
                <a:solidFill>
                  <a:schemeClr val="accent1">
                    <a:lumMod val="50000"/>
                  </a:schemeClr>
                </a:solidFill>
              </a:rPr>
              <a:t>population growth and/or urbanisation</a:t>
            </a:r>
            <a:r>
              <a:rPr lang="en-GB" dirty="0">
                <a:solidFill>
                  <a:schemeClr val="accent1">
                    <a:lumMod val="50000"/>
                  </a:schemeClr>
                </a:solidFill>
              </a:rPr>
              <a:t> which interests you and which has been discussed with (and agreed) with your class tutor, before starting work on your outline.</a:t>
            </a:r>
          </a:p>
          <a:p>
            <a:pPr marL="0" indent="0">
              <a:buNone/>
            </a:pPr>
            <a:r>
              <a:rPr lang="en-GB" dirty="0">
                <a:solidFill>
                  <a:schemeClr val="accent1">
                    <a:lumMod val="50000"/>
                  </a:schemeClr>
                </a:solidFill>
              </a:rPr>
              <a:t>Sections a) and b) above will each be worth 25% of the module total.</a:t>
            </a:r>
          </a:p>
          <a:p>
            <a:pPr marL="0" indent="0">
              <a:buNone/>
            </a:pPr>
            <a:r>
              <a:rPr lang="en-GB" dirty="0">
                <a:solidFill>
                  <a:schemeClr val="accent1">
                    <a:lumMod val="50000"/>
                  </a:schemeClr>
                </a:solidFill>
              </a:rPr>
              <a:t>The object of this assignment is to develop skills in the </a:t>
            </a:r>
            <a:r>
              <a:rPr lang="en-GB" i="1" dirty="0">
                <a:solidFill>
                  <a:schemeClr val="accent1">
                    <a:lumMod val="50000"/>
                  </a:schemeClr>
                </a:solidFill>
              </a:rPr>
              <a:t>defining and selection of topics</a:t>
            </a:r>
            <a:r>
              <a:rPr lang="en-GB" dirty="0">
                <a:solidFill>
                  <a:schemeClr val="accent1">
                    <a:lumMod val="50000"/>
                  </a:schemeClr>
                </a:solidFill>
              </a:rPr>
              <a:t> for academic papers and the </a:t>
            </a:r>
            <a:r>
              <a:rPr lang="en-GB" i="1" dirty="0">
                <a:solidFill>
                  <a:schemeClr val="accent1">
                    <a:lumMod val="50000"/>
                  </a:schemeClr>
                </a:solidFill>
              </a:rPr>
              <a:t>planning process</a:t>
            </a:r>
            <a:r>
              <a:rPr lang="en-GB" dirty="0">
                <a:solidFill>
                  <a:schemeClr val="accent1">
                    <a:lumMod val="50000"/>
                  </a:schemeClr>
                </a:solidFill>
              </a:rPr>
              <a:t> for their implementation. </a:t>
            </a:r>
          </a:p>
          <a:p>
            <a:pPr marL="0" indent="0">
              <a:buNone/>
            </a:pPr>
            <a:endParaRPr lang="en-GB"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5972" y="365126"/>
            <a:ext cx="1220549" cy="1751222"/>
          </a:xfrm>
          <a:prstGeom prst="rect">
            <a:avLst/>
          </a:prstGeom>
        </p:spPr>
      </p:pic>
    </p:spTree>
    <p:extLst>
      <p:ext uri="{BB962C8B-B14F-4D97-AF65-F5344CB8AC3E}">
        <p14:creationId xmlns:p14="http://schemas.microsoft.com/office/powerpoint/2010/main" val="19589649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Assessment Portfolio (continued)</a:t>
            </a:r>
          </a:p>
        </p:txBody>
      </p:sp>
      <p:sp>
        <p:nvSpPr>
          <p:cNvPr id="3" name="Content Placeholder 2"/>
          <p:cNvSpPr>
            <a:spLocks noGrp="1"/>
          </p:cNvSpPr>
          <p:nvPr>
            <p:ph idx="1"/>
          </p:nvPr>
        </p:nvSpPr>
        <p:spPr/>
        <p:txBody>
          <a:bodyPr>
            <a:normAutofit fontScale="55000" lnSpcReduction="20000"/>
          </a:bodyPr>
          <a:lstStyle/>
          <a:p>
            <a:pPr marL="0" indent="0">
              <a:buNone/>
            </a:pPr>
            <a:r>
              <a:rPr lang="en-GB" b="1" dirty="0">
                <a:solidFill>
                  <a:schemeClr val="accent1">
                    <a:lumMod val="50000"/>
                  </a:schemeClr>
                </a:solidFill>
              </a:rPr>
              <a:t>Assignment 2:</a:t>
            </a:r>
            <a:r>
              <a:rPr lang="en-GB" dirty="0">
                <a:solidFill>
                  <a:schemeClr val="accent1">
                    <a:lumMod val="50000"/>
                  </a:schemeClr>
                </a:solidFill>
              </a:rPr>
              <a:t> 2,500 word essay on one of the following: 50%) </a:t>
            </a:r>
          </a:p>
          <a:p>
            <a:pPr marL="0" lvl="0" indent="0">
              <a:buNone/>
            </a:pPr>
            <a:r>
              <a:rPr lang="en-GB" dirty="0">
                <a:solidFill>
                  <a:schemeClr val="accent1">
                    <a:lumMod val="50000"/>
                  </a:schemeClr>
                </a:solidFill>
              </a:rPr>
              <a:t>1. Considering the range of sizes of modern cities, do you believe there is an optimum range of sizes for urban settlements? What factors would you take into account in answering that question and how, if at all, can problems of “human scale” be tackled at the mega-city level?</a:t>
            </a:r>
          </a:p>
          <a:p>
            <a:pPr marL="0" lvl="0" indent="0">
              <a:buNone/>
            </a:pPr>
            <a:r>
              <a:rPr lang="en-GB" dirty="0">
                <a:solidFill>
                  <a:schemeClr val="accent1">
                    <a:lumMod val="50000"/>
                  </a:schemeClr>
                </a:solidFill>
              </a:rPr>
              <a:t>2. Is Lampeter best described as a rural or as an urban location – or as a mixture of both? How big does a town have to be to be considered “urban”, in your view?</a:t>
            </a:r>
          </a:p>
          <a:p>
            <a:pPr marL="0" lvl="0" indent="0">
              <a:buNone/>
            </a:pPr>
            <a:r>
              <a:rPr lang="en-GB" dirty="0">
                <a:solidFill>
                  <a:schemeClr val="accent1">
                    <a:lumMod val="50000"/>
                  </a:schemeClr>
                </a:solidFill>
              </a:rPr>
              <a:t>3. How significant is the </a:t>
            </a:r>
            <a:r>
              <a:rPr lang="en-GB" i="1" dirty="0">
                <a:solidFill>
                  <a:schemeClr val="accent1">
                    <a:lumMod val="50000"/>
                  </a:schemeClr>
                </a:solidFill>
              </a:rPr>
              <a:t>informal sector</a:t>
            </a:r>
            <a:r>
              <a:rPr lang="en-GB" dirty="0">
                <a:solidFill>
                  <a:schemeClr val="accent1">
                    <a:lumMod val="50000"/>
                  </a:schemeClr>
                </a:solidFill>
              </a:rPr>
              <a:t> economy, especially in poorer countries? What kind of legal and policy framework is most likely to be effective in managing the development of this sector? Give examples. Is </a:t>
            </a:r>
            <a:r>
              <a:rPr lang="en-GB" i="1" dirty="0">
                <a:solidFill>
                  <a:schemeClr val="accent1">
                    <a:lumMod val="50000"/>
                  </a:schemeClr>
                </a:solidFill>
              </a:rPr>
              <a:t>management</a:t>
            </a:r>
            <a:r>
              <a:rPr lang="en-GB" dirty="0">
                <a:solidFill>
                  <a:schemeClr val="accent1">
                    <a:lumMod val="50000"/>
                  </a:schemeClr>
                </a:solidFill>
              </a:rPr>
              <a:t> actually needed in this sector and, if so, by whom and by what means?</a:t>
            </a:r>
          </a:p>
          <a:p>
            <a:pPr marL="0" lvl="0" indent="0">
              <a:buNone/>
            </a:pPr>
            <a:r>
              <a:rPr lang="en-GB" dirty="0">
                <a:solidFill>
                  <a:schemeClr val="accent1">
                    <a:lumMod val="50000"/>
                  </a:schemeClr>
                </a:solidFill>
              </a:rPr>
              <a:t>4. Give an account </a:t>
            </a:r>
            <a:r>
              <a:rPr lang="en-GB">
                <a:solidFill>
                  <a:schemeClr val="accent1">
                    <a:lumMod val="50000"/>
                  </a:schemeClr>
                </a:solidFill>
              </a:rPr>
              <a:t>of Malthus</a:t>
            </a:r>
            <a:r>
              <a:rPr lang="en-GB" dirty="0">
                <a:solidFill>
                  <a:schemeClr val="accent1">
                    <a:lumMod val="50000"/>
                  </a:schemeClr>
                </a:solidFill>
              </a:rPr>
              <a:t>’ views on human population, as set out in </a:t>
            </a:r>
            <a:r>
              <a:rPr lang="en-GB" i="1" dirty="0">
                <a:solidFill>
                  <a:schemeClr val="accent1">
                    <a:lumMod val="50000"/>
                  </a:schemeClr>
                </a:solidFill>
              </a:rPr>
              <a:t>An Essay on the Principle of Population</a:t>
            </a:r>
            <a:r>
              <a:rPr lang="en-GB" dirty="0">
                <a:solidFill>
                  <a:schemeClr val="accent1">
                    <a:lumMod val="50000"/>
                  </a:schemeClr>
                </a:solidFill>
              </a:rPr>
              <a:t>. What relevance, if any, do his views have in a 21</a:t>
            </a:r>
            <a:r>
              <a:rPr lang="en-GB" baseline="30000" dirty="0">
                <a:solidFill>
                  <a:schemeClr val="accent1">
                    <a:lumMod val="50000"/>
                  </a:schemeClr>
                </a:solidFill>
              </a:rPr>
              <a:t>st</a:t>
            </a:r>
            <a:r>
              <a:rPr lang="en-GB" dirty="0">
                <a:solidFill>
                  <a:schemeClr val="accent1">
                    <a:lumMod val="50000"/>
                  </a:schemeClr>
                </a:solidFill>
              </a:rPr>
              <a:t> Century context?</a:t>
            </a:r>
          </a:p>
          <a:p>
            <a:pPr marL="0" lvl="0" indent="0">
              <a:buNone/>
            </a:pPr>
            <a:r>
              <a:rPr lang="en-GB" dirty="0">
                <a:solidFill>
                  <a:schemeClr val="accent1">
                    <a:lumMod val="50000"/>
                  </a:schemeClr>
                </a:solidFill>
              </a:rPr>
              <a:t>5. In the light of currently available demographic information, were the European colonial/Imperial projects a blessing or a curse for humanity – or neither?</a:t>
            </a:r>
          </a:p>
          <a:p>
            <a:pPr marL="0" lvl="0" indent="0">
              <a:buNone/>
            </a:pPr>
            <a:r>
              <a:rPr lang="en-GB" dirty="0">
                <a:solidFill>
                  <a:schemeClr val="accent1">
                    <a:lumMod val="50000"/>
                  </a:schemeClr>
                </a:solidFill>
              </a:rPr>
              <a:t>6. Given continuing population growth and concerns about sustainability, are the days of the </a:t>
            </a:r>
            <a:r>
              <a:rPr lang="en-GB" i="1" dirty="0">
                <a:solidFill>
                  <a:schemeClr val="accent1">
                    <a:lumMod val="50000"/>
                  </a:schemeClr>
                </a:solidFill>
              </a:rPr>
              <a:t>growth paradigm</a:t>
            </a:r>
            <a:r>
              <a:rPr lang="en-GB" dirty="0">
                <a:solidFill>
                  <a:schemeClr val="accent1">
                    <a:lumMod val="50000"/>
                  </a:schemeClr>
                </a:solidFill>
              </a:rPr>
              <a:t> numbered, in your view? Do alternatives exist?</a:t>
            </a:r>
          </a:p>
          <a:p>
            <a:pPr marL="0" indent="0">
              <a:buNone/>
            </a:pPr>
            <a:endParaRPr lang="en-GB" dirty="0">
              <a:solidFill>
                <a:schemeClr val="accent1">
                  <a:lumMod val="50000"/>
                </a:schemeClr>
              </a:solidFill>
            </a:endParaRPr>
          </a:p>
          <a:p>
            <a:r>
              <a:rPr lang="en-GB" i="1" dirty="0">
                <a:solidFill>
                  <a:schemeClr val="accent1">
                    <a:lumMod val="50000"/>
                  </a:schemeClr>
                </a:solidFill>
              </a:rPr>
              <a:t>NB In line with UWTSD’s general marking criteria, Level 6 work will be marked to a slightly higher standard than Level 5 and, in particular, will need to show evidence of some critical analysis of relevant sources and some reference to overall theoretical framework/s.</a:t>
            </a:r>
            <a:endParaRPr lang="en-GB" dirty="0">
              <a:solidFill>
                <a:schemeClr val="accent1">
                  <a:lumMod val="50000"/>
                </a:schemeClr>
              </a:solidFill>
            </a:endParaRPr>
          </a:p>
          <a:p>
            <a:pPr marL="0" indent="0">
              <a:buNone/>
            </a:pPr>
            <a:endParaRPr lang="en-GB" dirty="0"/>
          </a:p>
        </p:txBody>
      </p:sp>
    </p:spTree>
    <p:extLst>
      <p:ext uri="{BB962C8B-B14F-4D97-AF65-F5344CB8AC3E}">
        <p14:creationId xmlns:p14="http://schemas.microsoft.com/office/powerpoint/2010/main" val="20485368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Reading List  </a:t>
            </a:r>
          </a:p>
        </p:txBody>
      </p:sp>
      <p:sp>
        <p:nvSpPr>
          <p:cNvPr id="3" name="Content Placeholder 2"/>
          <p:cNvSpPr>
            <a:spLocks noGrp="1"/>
          </p:cNvSpPr>
          <p:nvPr>
            <p:ph idx="1"/>
          </p:nvPr>
        </p:nvSpPr>
        <p:spPr/>
        <p:txBody>
          <a:bodyPr>
            <a:normAutofit fontScale="47500" lnSpcReduction="20000"/>
          </a:bodyPr>
          <a:lstStyle/>
          <a:p>
            <a:pPr marL="0" indent="0">
              <a:buNone/>
            </a:pPr>
            <a:r>
              <a:rPr lang="en-GB" b="1" dirty="0">
                <a:solidFill>
                  <a:schemeClr val="accent1">
                    <a:lumMod val="50000"/>
                  </a:schemeClr>
                </a:solidFill>
              </a:rPr>
              <a:t>HPAN5023 Reading List (updated 1 August 2019)</a:t>
            </a:r>
            <a:r>
              <a:rPr lang="en-GB" dirty="0">
                <a:solidFill>
                  <a:schemeClr val="accent1">
                    <a:lumMod val="50000"/>
                  </a:schemeClr>
                </a:solidFill>
              </a:rPr>
              <a:t>: </a:t>
            </a:r>
            <a:r>
              <a:rPr lang="en-GB" b="1" dirty="0">
                <a:solidFill>
                  <a:schemeClr val="accent1">
                    <a:lumMod val="50000"/>
                  </a:schemeClr>
                </a:solidFill>
              </a:rPr>
              <a:t>Population Growth, Urbanisation and Sustainability</a:t>
            </a:r>
            <a:endParaRPr lang="en-GB" dirty="0">
              <a:solidFill>
                <a:schemeClr val="accent1">
                  <a:lumMod val="50000"/>
                </a:schemeClr>
              </a:solidFill>
            </a:endParaRPr>
          </a:p>
          <a:p>
            <a:pPr marL="0" indent="0">
              <a:buNone/>
            </a:pPr>
            <a:r>
              <a:rPr lang="en-GB" dirty="0">
                <a:solidFill>
                  <a:schemeClr val="accent1">
                    <a:lumMod val="50000"/>
                  </a:schemeClr>
                </a:solidFill>
              </a:rPr>
              <a:t>Electronic version available* </a:t>
            </a:r>
          </a:p>
          <a:p>
            <a:pPr marL="0" indent="0">
              <a:buNone/>
            </a:pPr>
            <a:r>
              <a:rPr lang="en-GB" b="1" dirty="0">
                <a:solidFill>
                  <a:schemeClr val="accent1">
                    <a:lumMod val="50000"/>
                  </a:schemeClr>
                </a:solidFill>
              </a:rPr>
              <a:t>Essential</a:t>
            </a:r>
            <a:r>
              <a:rPr lang="en-GB" dirty="0">
                <a:solidFill>
                  <a:schemeClr val="accent1">
                    <a:lumMod val="50000"/>
                  </a:schemeClr>
                </a:solidFill>
              </a:rPr>
              <a:t> </a:t>
            </a:r>
          </a:p>
          <a:p>
            <a:pPr marL="0" indent="0">
              <a:buNone/>
            </a:pPr>
            <a:r>
              <a:rPr lang="en-GB" dirty="0">
                <a:solidFill>
                  <a:schemeClr val="accent1">
                    <a:lumMod val="50000"/>
                  </a:schemeClr>
                </a:solidFill>
              </a:rPr>
              <a:t>Hart, K. and Hann, C. 2011. </a:t>
            </a:r>
            <a:r>
              <a:rPr lang="en-GB" i="1" dirty="0">
                <a:solidFill>
                  <a:schemeClr val="accent1">
                    <a:lumMod val="50000"/>
                  </a:schemeClr>
                </a:solidFill>
              </a:rPr>
              <a:t>Economic Anthropology</a:t>
            </a:r>
            <a:r>
              <a:rPr lang="en-GB" dirty="0">
                <a:solidFill>
                  <a:schemeClr val="accent1">
                    <a:lumMod val="50000"/>
                  </a:schemeClr>
                </a:solidFill>
              </a:rPr>
              <a:t>. Cambridge: Polity Press </a:t>
            </a:r>
          </a:p>
          <a:p>
            <a:pPr marL="0" indent="0">
              <a:buNone/>
            </a:pPr>
            <a:r>
              <a:rPr lang="en-GB" dirty="0">
                <a:solidFill>
                  <a:schemeClr val="accent1">
                    <a:lumMod val="50000"/>
                  </a:schemeClr>
                </a:solidFill>
              </a:rPr>
              <a:t>Sachs, J. 2015*. </a:t>
            </a:r>
            <a:r>
              <a:rPr lang="en-GB" i="1" dirty="0">
                <a:solidFill>
                  <a:schemeClr val="accent1">
                    <a:lumMod val="50000"/>
                  </a:schemeClr>
                </a:solidFill>
              </a:rPr>
              <a:t>The Age of Sustainable Development</a:t>
            </a:r>
            <a:r>
              <a:rPr lang="en-GB" dirty="0">
                <a:solidFill>
                  <a:schemeClr val="accent1">
                    <a:lumMod val="50000"/>
                  </a:schemeClr>
                </a:solidFill>
              </a:rPr>
              <a:t>. New York: Columbia University Press (especially Ch. 6., </a:t>
            </a:r>
            <a:r>
              <a:rPr lang="en-GB" i="1" dirty="0">
                <a:solidFill>
                  <a:schemeClr val="accent1">
                    <a:lumMod val="50000"/>
                  </a:schemeClr>
                </a:solidFill>
              </a:rPr>
              <a:t>Planetary Boundaries</a:t>
            </a:r>
            <a:r>
              <a:rPr lang="en-GB" dirty="0">
                <a:solidFill>
                  <a:schemeClr val="accent1">
                    <a:lumMod val="50000"/>
                  </a:schemeClr>
                </a:solidFill>
              </a:rPr>
              <a:t>) </a:t>
            </a:r>
          </a:p>
          <a:p>
            <a:pPr marL="0" indent="0">
              <a:buNone/>
            </a:pPr>
            <a:r>
              <a:rPr lang="en-GB" dirty="0">
                <a:solidFill>
                  <a:schemeClr val="accent1">
                    <a:lumMod val="50000"/>
                  </a:schemeClr>
                </a:solidFill>
              </a:rPr>
              <a:t>Wilkinson, R and Pickett, K. 2009. </a:t>
            </a:r>
            <a:r>
              <a:rPr lang="en-GB" i="1" dirty="0">
                <a:solidFill>
                  <a:schemeClr val="accent1">
                    <a:lumMod val="50000"/>
                  </a:schemeClr>
                </a:solidFill>
              </a:rPr>
              <a:t>The Spirit Level: Why Equality is Better for Everyone</a:t>
            </a:r>
            <a:r>
              <a:rPr lang="en-GB" dirty="0">
                <a:solidFill>
                  <a:schemeClr val="accent1">
                    <a:lumMod val="50000"/>
                  </a:schemeClr>
                </a:solidFill>
              </a:rPr>
              <a:t>. London: Penguin  </a:t>
            </a:r>
          </a:p>
          <a:p>
            <a:pPr marL="0" indent="0">
              <a:buNone/>
            </a:pPr>
            <a:r>
              <a:rPr lang="en-GB" b="1" dirty="0">
                <a:solidFill>
                  <a:schemeClr val="accent1">
                    <a:lumMod val="50000"/>
                  </a:schemeClr>
                </a:solidFill>
              </a:rPr>
              <a:t>Further</a:t>
            </a:r>
            <a:endParaRPr lang="en-GB" dirty="0">
              <a:solidFill>
                <a:schemeClr val="accent1">
                  <a:lumMod val="50000"/>
                </a:schemeClr>
              </a:solidFill>
            </a:endParaRPr>
          </a:p>
          <a:p>
            <a:pPr marL="0" indent="0">
              <a:buNone/>
            </a:pPr>
            <a:r>
              <a:rPr lang="en-GB" dirty="0">
                <a:solidFill>
                  <a:schemeClr val="accent1">
                    <a:lumMod val="50000"/>
                  </a:schemeClr>
                </a:solidFill>
              </a:rPr>
              <a:t>(Ed.) </a:t>
            </a:r>
            <a:r>
              <a:rPr lang="en-GB" dirty="0" err="1">
                <a:solidFill>
                  <a:schemeClr val="accent1">
                    <a:lumMod val="50000"/>
                  </a:schemeClr>
                </a:solidFill>
              </a:rPr>
              <a:t>Appadurai</a:t>
            </a:r>
            <a:r>
              <a:rPr lang="en-GB" dirty="0">
                <a:solidFill>
                  <a:schemeClr val="accent1">
                    <a:lumMod val="50000"/>
                  </a:schemeClr>
                </a:solidFill>
              </a:rPr>
              <a:t>, A. 1986. </a:t>
            </a:r>
            <a:r>
              <a:rPr lang="en-GB" i="1" dirty="0">
                <a:solidFill>
                  <a:schemeClr val="accent1">
                    <a:lumMod val="50000"/>
                  </a:schemeClr>
                </a:solidFill>
              </a:rPr>
              <a:t>The Social Life of Things: Commodities in Cultural Perspective</a:t>
            </a:r>
            <a:r>
              <a:rPr lang="en-GB" dirty="0">
                <a:solidFill>
                  <a:schemeClr val="accent1">
                    <a:lumMod val="50000"/>
                  </a:schemeClr>
                </a:solidFill>
              </a:rPr>
              <a:t>. Cambridge: CUP</a:t>
            </a:r>
          </a:p>
          <a:p>
            <a:pPr marL="0" indent="0">
              <a:buNone/>
            </a:pPr>
            <a:r>
              <a:rPr lang="en-GB" dirty="0">
                <a:solidFill>
                  <a:schemeClr val="accent1">
                    <a:lumMod val="50000"/>
                  </a:schemeClr>
                </a:solidFill>
              </a:rPr>
              <a:t>(Eds.) Bloch, M. and Parry, J. 1989. </a:t>
            </a:r>
            <a:r>
              <a:rPr lang="en-GB" i="1" dirty="0">
                <a:solidFill>
                  <a:schemeClr val="accent1">
                    <a:lumMod val="50000"/>
                  </a:schemeClr>
                </a:solidFill>
              </a:rPr>
              <a:t>Money and the Morality of Exchange</a:t>
            </a:r>
            <a:r>
              <a:rPr lang="en-GB" dirty="0">
                <a:solidFill>
                  <a:schemeClr val="accent1">
                    <a:lumMod val="50000"/>
                  </a:schemeClr>
                </a:solidFill>
              </a:rPr>
              <a:t>. Cambridge: CUP</a:t>
            </a:r>
          </a:p>
          <a:p>
            <a:pPr marL="0" indent="0">
              <a:buNone/>
            </a:pPr>
            <a:r>
              <a:rPr lang="en-GB" dirty="0">
                <a:solidFill>
                  <a:schemeClr val="accent1">
                    <a:lumMod val="50000"/>
                  </a:schemeClr>
                </a:solidFill>
              </a:rPr>
              <a:t>Carrier, J. C. 2005. </a:t>
            </a:r>
            <a:r>
              <a:rPr lang="en-GB" i="1" dirty="0">
                <a:solidFill>
                  <a:schemeClr val="accent1">
                    <a:lumMod val="50000"/>
                  </a:schemeClr>
                </a:solidFill>
              </a:rPr>
              <a:t>A Handbook of Economic Anthropology</a:t>
            </a:r>
            <a:r>
              <a:rPr lang="en-GB" dirty="0">
                <a:solidFill>
                  <a:schemeClr val="accent1">
                    <a:lumMod val="50000"/>
                  </a:schemeClr>
                </a:solidFill>
              </a:rPr>
              <a:t>. Cheltenham: Edward Elgar</a:t>
            </a:r>
          </a:p>
          <a:p>
            <a:pPr marL="0" indent="0">
              <a:buNone/>
            </a:pPr>
            <a:r>
              <a:rPr lang="en-GB" dirty="0">
                <a:solidFill>
                  <a:schemeClr val="accent1">
                    <a:lumMod val="50000"/>
                  </a:schemeClr>
                </a:solidFill>
              </a:rPr>
              <a:t>Dale, G. 2010. </a:t>
            </a:r>
            <a:r>
              <a:rPr lang="en-GB" i="1" dirty="0">
                <a:solidFill>
                  <a:schemeClr val="accent1">
                    <a:lumMod val="50000"/>
                  </a:schemeClr>
                </a:solidFill>
              </a:rPr>
              <a:t>Karl Polanyi: The Limits of the Market</a:t>
            </a:r>
            <a:r>
              <a:rPr lang="en-GB" dirty="0">
                <a:solidFill>
                  <a:schemeClr val="accent1">
                    <a:lumMod val="50000"/>
                  </a:schemeClr>
                </a:solidFill>
              </a:rPr>
              <a:t>. Cambridge: Polity</a:t>
            </a:r>
          </a:p>
          <a:p>
            <a:pPr marL="0" indent="0">
              <a:buNone/>
            </a:pPr>
            <a:r>
              <a:rPr lang="en-GB" dirty="0">
                <a:solidFill>
                  <a:schemeClr val="accent1">
                    <a:lumMod val="50000"/>
                  </a:schemeClr>
                </a:solidFill>
              </a:rPr>
              <a:t>Dukakis Smith, D W. 1986. </a:t>
            </a:r>
            <a:r>
              <a:rPr lang="en-GB" i="1" dirty="0">
                <a:solidFill>
                  <a:schemeClr val="accent1">
                    <a:lumMod val="50000"/>
                  </a:schemeClr>
                </a:solidFill>
              </a:rPr>
              <a:t>Urbanisation in the developing world</a:t>
            </a:r>
            <a:r>
              <a:rPr lang="en-GB" dirty="0">
                <a:solidFill>
                  <a:schemeClr val="accent1">
                    <a:lumMod val="50000"/>
                  </a:schemeClr>
                </a:solidFill>
              </a:rPr>
              <a:t>. London: </a:t>
            </a:r>
            <a:r>
              <a:rPr lang="en-GB" dirty="0" err="1">
                <a:solidFill>
                  <a:schemeClr val="accent1">
                    <a:lumMod val="50000"/>
                  </a:schemeClr>
                </a:solidFill>
              </a:rPr>
              <a:t>Croom</a:t>
            </a:r>
            <a:r>
              <a:rPr lang="en-GB" dirty="0">
                <a:solidFill>
                  <a:schemeClr val="accent1">
                    <a:lumMod val="50000"/>
                  </a:schemeClr>
                </a:solidFill>
              </a:rPr>
              <a:t> Helm</a:t>
            </a:r>
          </a:p>
          <a:p>
            <a:pPr marL="0" indent="0">
              <a:buNone/>
            </a:pPr>
            <a:r>
              <a:rPr lang="en-GB" dirty="0">
                <a:solidFill>
                  <a:schemeClr val="accent1">
                    <a:lumMod val="50000"/>
                  </a:schemeClr>
                </a:solidFill>
              </a:rPr>
              <a:t>Edelman, M and </a:t>
            </a:r>
            <a:r>
              <a:rPr lang="en-GB" dirty="0" err="1">
                <a:solidFill>
                  <a:schemeClr val="accent1">
                    <a:lumMod val="50000"/>
                  </a:schemeClr>
                </a:solidFill>
              </a:rPr>
              <a:t>Haugerud</a:t>
            </a:r>
            <a:r>
              <a:rPr lang="en-GB" dirty="0">
                <a:solidFill>
                  <a:schemeClr val="accent1">
                    <a:lumMod val="50000"/>
                  </a:schemeClr>
                </a:solidFill>
              </a:rPr>
              <a:t>, A. 2005. </a:t>
            </a:r>
            <a:r>
              <a:rPr lang="en-GB" i="1" dirty="0">
                <a:solidFill>
                  <a:schemeClr val="accent1">
                    <a:lumMod val="50000"/>
                  </a:schemeClr>
                </a:solidFill>
              </a:rPr>
              <a:t>The Anthropology of Development and Globalization</a:t>
            </a:r>
            <a:r>
              <a:rPr lang="en-GB" dirty="0">
                <a:solidFill>
                  <a:schemeClr val="accent1">
                    <a:lumMod val="50000"/>
                  </a:schemeClr>
                </a:solidFill>
              </a:rPr>
              <a:t>. Malden: Blackwell</a:t>
            </a:r>
          </a:p>
          <a:p>
            <a:pPr marL="0" indent="0">
              <a:buNone/>
            </a:pPr>
            <a:r>
              <a:rPr lang="en-GB" dirty="0" err="1">
                <a:solidFill>
                  <a:schemeClr val="accent1">
                    <a:lumMod val="50000"/>
                  </a:schemeClr>
                </a:solidFill>
              </a:rPr>
              <a:t>Faaland</a:t>
            </a:r>
            <a:r>
              <a:rPr lang="en-GB" dirty="0">
                <a:solidFill>
                  <a:schemeClr val="accent1">
                    <a:lumMod val="50000"/>
                  </a:schemeClr>
                </a:solidFill>
              </a:rPr>
              <a:t>, J. 1982. </a:t>
            </a:r>
            <a:r>
              <a:rPr lang="en-GB" i="1" dirty="0">
                <a:solidFill>
                  <a:schemeClr val="accent1">
                    <a:lumMod val="50000"/>
                  </a:schemeClr>
                </a:solidFill>
              </a:rPr>
              <a:t>Population and World Economy in the 21st Century</a:t>
            </a:r>
            <a:r>
              <a:rPr lang="en-GB" dirty="0">
                <a:solidFill>
                  <a:schemeClr val="accent1">
                    <a:lumMod val="50000"/>
                  </a:schemeClr>
                </a:solidFill>
              </a:rPr>
              <a:t>. Oxford: Blackwell </a:t>
            </a:r>
          </a:p>
          <a:p>
            <a:pPr marL="0" indent="0">
              <a:buNone/>
            </a:pPr>
            <a:r>
              <a:rPr lang="en-GB" dirty="0" err="1">
                <a:solidFill>
                  <a:schemeClr val="accent1">
                    <a:lumMod val="50000"/>
                  </a:schemeClr>
                </a:solidFill>
              </a:rPr>
              <a:t>Guha-Khasnobis</a:t>
            </a:r>
            <a:r>
              <a:rPr lang="en-GB" dirty="0">
                <a:solidFill>
                  <a:schemeClr val="accent1">
                    <a:lumMod val="50000"/>
                  </a:schemeClr>
                </a:solidFill>
              </a:rPr>
              <a:t>, B et al. 2006*. </a:t>
            </a:r>
            <a:r>
              <a:rPr lang="en-GB" i="1" dirty="0">
                <a:solidFill>
                  <a:schemeClr val="accent1">
                    <a:lumMod val="50000"/>
                  </a:schemeClr>
                </a:solidFill>
              </a:rPr>
              <a:t>Linking the Formal and Informal Economy: Concepts and Policies</a:t>
            </a:r>
            <a:r>
              <a:rPr lang="en-GB" dirty="0">
                <a:solidFill>
                  <a:schemeClr val="accent1">
                    <a:lumMod val="50000"/>
                  </a:schemeClr>
                </a:solidFill>
              </a:rPr>
              <a:t>. Oxford: Oxford University Press</a:t>
            </a:r>
          </a:p>
          <a:p>
            <a:pPr marL="0" indent="0">
              <a:buNone/>
            </a:pPr>
            <a:endParaRPr lang="en-GB" dirty="0"/>
          </a:p>
        </p:txBody>
      </p:sp>
      <p:pic>
        <p:nvPicPr>
          <p:cNvPr id="5" name="Picture 4"/>
          <p:cNvPicPr>
            <a:picLocks noChangeAspect="1"/>
          </p:cNvPicPr>
          <p:nvPr/>
        </p:nvPicPr>
        <p:blipFill>
          <a:blip r:embed="rId2"/>
          <a:stretch>
            <a:fillRect/>
          </a:stretch>
        </p:blipFill>
        <p:spPr>
          <a:xfrm>
            <a:off x="5394475" y="329407"/>
            <a:ext cx="2771775" cy="1428750"/>
          </a:xfrm>
          <a:prstGeom prst="rect">
            <a:avLst/>
          </a:prstGeom>
        </p:spPr>
      </p:pic>
    </p:spTree>
    <p:extLst>
      <p:ext uri="{BB962C8B-B14F-4D97-AF65-F5344CB8AC3E}">
        <p14:creationId xmlns:p14="http://schemas.microsoft.com/office/powerpoint/2010/main" val="4223801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Reading List (continued)</a:t>
            </a:r>
          </a:p>
        </p:txBody>
      </p:sp>
      <p:sp>
        <p:nvSpPr>
          <p:cNvPr id="3" name="Content Placeholder 2"/>
          <p:cNvSpPr>
            <a:spLocks noGrp="1"/>
          </p:cNvSpPr>
          <p:nvPr>
            <p:ph idx="1"/>
          </p:nvPr>
        </p:nvSpPr>
        <p:spPr>
          <a:xfrm>
            <a:off x="628650" y="1690689"/>
            <a:ext cx="7886700" cy="5167311"/>
          </a:xfrm>
        </p:spPr>
        <p:txBody>
          <a:bodyPr>
            <a:normAutofit fontScale="62500" lnSpcReduction="20000"/>
          </a:bodyPr>
          <a:lstStyle/>
          <a:p>
            <a:pPr marL="0" indent="0">
              <a:buNone/>
            </a:pPr>
            <a:r>
              <a:rPr lang="en-GB" dirty="0" err="1">
                <a:solidFill>
                  <a:schemeClr val="accent1">
                    <a:lumMod val="50000"/>
                  </a:schemeClr>
                </a:solidFill>
              </a:rPr>
              <a:t>Hardoy</a:t>
            </a:r>
            <a:r>
              <a:rPr lang="en-GB" dirty="0">
                <a:solidFill>
                  <a:schemeClr val="accent1">
                    <a:lumMod val="50000"/>
                  </a:schemeClr>
                </a:solidFill>
              </a:rPr>
              <a:t>, J E and Satterthwaite, D. 1989. </a:t>
            </a:r>
            <a:r>
              <a:rPr lang="en-GB" i="1" dirty="0">
                <a:solidFill>
                  <a:schemeClr val="accent1">
                    <a:lumMod val="50000"/>
                  </a:schemeClr>
                </a:solidFill>
              </a:rPr>
              <a:t>Squatter Citizen: Life in the Urban Third World.</a:t>
            </a:r>
            <a:r>
              <a:rPr lang="en-GB" dirty="0">
                <a:solidFill>
                  <a:schemeClr val="accent1">
                    <a:lumMod val="50000"/>
                  </a:schemeClr>
                </a:solidFill>
              </a:rPr>
              <a:t> London: </a:t>
            </a:r>
            <a:r>
              <a:rPr lang="en-GB" dirty="0" err="1">
                <a:solidFill>
                  <a:schemeClr val="accent1">
                    <a:lumMod val="50000"/>
                  </a:schemeClr>
                </a:solidFill>
              </a:rPr>
              <a:t>Earthscan</a:t>
            </a:r>
            <a:endParaRPr lang="en-GB" dirty="0">
              <a:solidFill>
                <a:schemeClr val="accent1">
                  <a:lumMod val="50000"/>
                </a:schemeClr>
              </a:solidFill>
            </a:endParaRPr>
          </a:p>
          <a:p>
            <a:pPr marL="0" indent="0">
              <a:buNone/>
            </a:pPr>
            <a:r>
              <a:rPr lang="en-GB" dirty="0">
                <a:solidFill>
                  <a:schemeClr val="accent1">
                    <a:lumMod val="50000"/>
                  </a:schemeClr>
                </a:solidFill>
              </a:rPr>
              <a:t>Harrison, P. 1988 (1979). </a:t>
            </a:r>
            <a:r>
              <a:rPr lang="en-GB" i="1" dirty="0">
                <a:solidFill>
                  <a:schemeClr val="accent1">
                    <a:lumMod val="50000"/>
                  </a:schemeClr>
                </a:solidFill>
              </a:rPr>
              <a:t>Inside the Third World</a:t>
            </a:r>
            <a:r>
              <a:rPr lang="en-GB" dirty="0">
                <a:solidFill>
                  <a:schemeClr val="accent1">
                    <a:lumMod val="50000"/>
                  </a:schemeClr>
                </a:solidFill>
              </a:rPr>
              <a:t>. London: Penguin (especially Part Three: </a:t>
            </a:r>
            <a:r>
              <a:rPr lang="en-GB" i="1" dirty="0">
                <a:solidFill>
                  <a:schemeClr val="accent1">
                    <a:lumMod val="50000"/>
                  </a:schemeClr>
                </a:solidFill>
              </a:rPr>
              <a:t>Hell is a City: Urbanization and Industry</a:t>
            </a:r>
            <a:r>
              <a:rPr lang="en-GB" dirty="0">
                <a:solidFill>
                  <a:schemeClr val="accent1">
                    <a:lumMod val="50000"/>
                  </a:schemeClr>
                </a:solidFill>
              </a:rPr>
              <a:t>)</a:t>
            </a:r>
          </a:p>
          <a:p>
            <a:pPr marL="0" indent="0">
              <a:buNone/>
            </a:pPr>
            <a:r>
              <a:rPr lang="en-GB" dirty="0">
                <a:solidFill>
                  <a:schemeClr val="accent1">
                    <a:lumMod val="50000"/>
                  </a:schemeClr>
                </a:solidFill>
              </a:rPr>
              <a:t>Harrison P. 1992. </a:t>
            </a:r>
            <a:r>
              <a:rPr lang="en-GB" i="1" dirty="0">
                <a:solidFill>
                  <a:schemeClr val="accent1">
                    <a:lumMod val="50000"/>
                  </a:schemeClr>
                </a:solidFill>
              </a:rPr>
              <a:t>The Third Revolution: Population, Environment and a Sustainable World</a:t>
            </a:r>
            <a:r>
              <a:rPr lang="en-GB" dirty="0">
                <a:solidFill>
                  <a:schemeClr val="accent1">
                    <a:lumMod val="50000"/>
                  </a:schemeClr>
                </a:solidFill>
              </a:rPr>
              <a:t>. London: Penguin</a:t>
            </a:r>
          </a:p>
          <a:p>
            <a:pPr marL="0" indent="0">
              <a:buNone/>
            </a:pPr>
            <a:r>
              <a:rPr lang="en-GB" dirty="0">
                <a:solidFill>
                  <a:schemeClr val="accent1">
                    <a:lumMod val="50000"/>
                  </a:schemeClr>
                </a:solidFill>
              </a:rPr>
              <a:t>Le Goff, J. 1971. </a:t>
            </a:r>
            <a:r>
              <a:rPr lang="en-GB" i="1" dirty="0">
                <a:solidFill>
                  <a:schemeClr val="accent1">
                    <a:lumMod val="50000"/>
                  </a:schemeClr>
                </a:solidFill>
              </a:rPr>
              <a:t>The Town as an agent of civilisation c. 1200 – c. 1500</a:t>
            </a:r>
            <a:r>
              <a:rPr lang="en-GB" dirty="0">
                <a:solidFill>
                  <a:schemeClr val="accent1">
                    <a:lumMod val="50000"/>
                  </a:schemeClr>
                </a:solidFill>
              </a:rPr>
              <a:t>. London: Fontana </a:t>
            </a:r>
          </a:p>
          <a:p>
            <a:pPr marL="0" indent="0">
              <a:buNone/>
            </a:pPr>
            <a:r>
              <a:rPr lang="en-GB" dirty="0">
                <a:solidFill>
                  <a:schemeClr val="accent1">
                    <a:lumMod val="50000"/>
                  </a:schemeClr>
                </a:solidFill>
              </a:rPr>
              <a:t>Malthus, T R. 2008 (1798). </a:t>
            </a:r>
            <a:r>
              <a:rPr lang="en-GB" i="1" dirty="0">
                <a:solidFill>
                  <a:schemeClr val="accent1">
                    <a:lumMod val="50000"/>
                  </a:schemeClr>
                </a:solidFill>
              </a:rPr>
              <a:t>An Essay on the Principle of Population</a:t>
            </a:r>
            <a:r>
              <a:rPr lang="en-GB" dirty="0">
                <a:solidFill>
                  <a:schemeClr val="accent1">
                    <a:lumMod val="50000"/>
                  </a:schemeClr>
                </a:solidFill>
              </a:rPr>
              <a:t>. Oxford: Oxford University Press</a:t>
            </a:r>
          </a:p>
          <a:p>
            <a:pPr marL="0" indent="0">
              <a:buNone/>
            </a:pPr>
            <a:r>
              <a:rPr lang="en-GB" dirty="0" err="1">
                <a:solidFill>
                  <a:schemeClr val="accent1">
                    <a:lumMod val="50000"/>
                  </a:schemeClr>
                </a:solidFill>
              </a:rPr>
              <a:t>Narotzky</a:t>
            </a:r>
            <a:r>
              <a:rPr lang="en-GB" dirty="0">
                <a:solidFill>
                  <a:schemeClr val="accent1">
                    <a:lumMod val="50000"/>
                  </a:schemeClr>
                </a:solidFill>
              </a:rPr>
              <a:t>, S. 1997. </a:t>
            </a:r>
            <a:r>
              <a:rPr lang="en-GB" i="1" dirty="0">
                <a:solidFill>
                  <a:schemeClr val="accent1">
                    <a:lumMod val="50000"/>
                  </a:schemeClr>
                </a:solidFill>
              </a:rPr>
              <a:t>New Directions in Economic Anthropology</a:t>
            </a:r>
            <a:r>
              <a:rPr lang="en-GB" dirty="0">
                <a:solidFill>
                  <a:schemeClr val="accent1">
                    <a:lumMod val="50000"/>
                  </a:schemeClr>
                </a:solidFill>
              </a:rPr>
              <a:t>. London: Pluto Press</a:t>
            </a:r>
          </a:p>
          <a:p>
            <a:pPr marL="0" indent="0">
              <a:buNone/>
            </a:pPr>
            <a:r>
              <a:rPr lang="en-GB" dirty="0">
                <a:solidFill>
                  <a:schemeClr val="accent1">
                    <a:lumMod val="50000"/>
                  </a:schemeClr>
                </a:solidFill>
              </a:rPr>
              <a:t>Polanyi, K. 2001 (1944). </a:t>
            </a:r>
            <a:r>
              <a:rPr lang="en-GB" i="1" dirty="0">
                <a:solidFill>
                  <a:schemeClr val="accent1">
                    <a:lumMod val="50000"/>
                  </a:schemeClr>
                </a:solidFill>
              </a:rPr>
              <a:t>The Great Transformation</a:t>
            </a:r>
            <a:r>
              <a:rPr lang="en-GB" dirty="0">
                <a:solidFill>
                  <a:schemeClr val="accent1">
                    <a:lumMod val="50000"/>
                  </a:schemeClr>
                </a:solidFill>
              </a:rPr>
              <a:t>. Boston MA: Beacon Press</a:t>
            </a:r>
          </a:p>
          <a:p>
            <a:pPr marL="0" indent="0">
              <a:buNone/>
            </a:pPr>
            <a:r>
              <a:rPr lang="en-GB" dirty="0">
                <a:solidFill>
                  <a:schemeClr val="accent1">
                    <a:lumMod val="50000"/>
                  </a:schemeClr>
                </a:solidFill>
              </a:rPr>
              <a:t>Tranter, N L. 1973. </a:t>
            </a:r>
            <a:r>
              <a:rPr lang="en-GB" i="1" dirty="0">
                <a:solidFill>
                  <a:schemeClr val="accent1">
                    <a:lumMod val="50000"/>
                  </a:schemeClr>
                </a:solidFill>
              </a:rPr>
              <a:t>Population and Industrialization: the evolution of a concept and its practical application</a:t>
            </a:r>
            <a:r>
              <a:rPr lang="en-GB" dirty="0">
                <a:solidFill>
                  <a:schemeClr val="accent1">
                    <a:lumMod val="50000"/>
                  </a:schemeClr>
                </a:solidFill>
              </a:rPr>
              <a:t>. London: A &amp; C Black</a:t>
            </a:r>
          </a:p>
          <a:p>
            <a:pPr marL="0" indent="0">
              <a:buNone/>
            </a:pPr>
            <a:r>
              <a:rPr lang="en-GB" dirty="0">
                <a:solidFill>
                  <a:schemeClr val="accent1">
                    <a:lumMod val="50000"/>
                  </a:schemeClr>
                </a:solidFill>
              </a:rPr>
              <a:t>United Nations Centre for Human Settlements (HABITAT). 2001. </a:t>
            </a:r>
            <a:r>
              <a:rPr lang="en-GB" i="1" dirty="0">
                <a:solidFill>
                  <a:schemeClr val="accent1">
                    <a:lumMod val="50000"/>
                  </a:schemeClr>
                </a:solidFill>
              </a:rPr>
              <a:t>Cities in a Globalizing World</a:t>
            </a:r>
            <a:r>
              <a:rPr lang="en-GB" dirty="0">
                <a:solidFill>
                  <a:schemeClr val="accent1">
                    <a:lumMod val="50000"/>
                  </a:schemeClr>
                </a:solidFill>
              </a:rPr>
              <a:t>. London: </a:t>
            </a:r>
            <a:r>
              <a:rPr lang="en-GB" dirty="0" err="1">
                <a:solidFill>
                  <a:schemeClr val="accent1">
                    <a:lumMod val="50000"/>
                  </a:schemeClr>
                </a:solidFill>
              </a:rPr>
              <a:t>Earthscan</a:t>
            </a:r>
            <a:r>
              <a:rPr lang="en-GB" dirty="0">
                <a:solidFill>
                  <a:schemeClr val="accent1">
                    <a:lumMod val="50000"/>
                  </a:schemeClr>
                </a:solidFill>
              </a:rPr>
              <a:t> </a:t>
            </a:r>
          </a:p>
          <a:p>
            <a:pPr marL="0" indent="0">
              <a:buNone/>
            </a:pPr>
            <a:r>
              <a:rPr lang="en-GB" dirty="0">
                <a:solidFill>
                  <a:schemeClr val="accent1">
                    <a:lumMod val="50000"/>
                  </a:schemeClr>
                </a:solidFill>
              </a:rPr>
              <a:t>Wrigley, E A. 2004. </a:t>
            </a:r>
            <a:r>
              <a:rPr lang="en-GB" i="1" dirty="0">
                <a:solidFill>
                  <a:schemeClr val="accent1">
                    <a:lumMod val="50000"/>
                  </a:schemeClr>
                </a:solidFill>
              </a:rPr>
              <a:t>Poverty, Progress and Population</a:t>
            </a:r>
            <a:r>
              <a:rPr lang="en-GB" dirty="0">
                <a:solidFill>
                  <a:schemeClr val="accent1">
                    <a:lumMod val="50000"/>
                  </a:schemeClr>
                </a:solidFill>
              </a:rPr>
              <a:t>. Cambridge: Cambridge University Press (especially Ch. 11, pp. 290-314; Country and Town: the primary, secondary and tertiary peopling of England in the early modern period)</a:t>
            </a:r>
          </a:p>
          <a:p>
            <a:pPr marL="0" indent="0">
              <a:buNone/>
            </a:pPr>
            <a:endParaRPr lang="en-GB" dirty="0">
              <a:solidFill>
                <a:schemeClr val="accent1">
                  <a:lumMod val="50000"/>
                </a:schemeClr>
              </a:solidFill>
            </a:endParaRPr>
          </a:p>
        </p:txBody>
      </p:sp>
    </p:spTree>
    <p:extLst>
      <p:ext uri="{BB962C8B-B14F-4D97-AF65-F5344CB8AC3E}">
        <p14:creationId xmlns:p14="http://schemas.microsoft.com/office/powerpoint/2010/main" val="1010819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accent1">
                    <a:lumMod val="50000"/>
                  </a:schemeClr>
                </a:solidFill>
                <a:latin typeface="+mn-lt"/>
              </a:rPr>
              <a:t>Reading List (continued)</a:t>
            </a:r>
          </a:p>
        </p:txBody>
      </p:sp>
      <p:sp>
        <p:nvSpPr>
          <p:cNvPr id="3" name="Content Placeholder 2"/>
          <p:cNvSpPr>
            <a:spLocks noGrp="1"/>
          </p:cNvSpPr>
          <p:nvPr>
            <p:ph idx="1"/>
          </p:nvPr>
        </p:nvSpPr>
        <p:spPr/>
        <p:txBody>
          <a:bodyPr>
            <a:normAutofit fontScale="70000" lnSpcReduction="20000"/>
          </a:bodyPr>
          <a:lstStyle/>
          <a:p>
            <a:pPr marL="0" indent="0">
              <a:buNone/>
            </a:pPr>
            <a:r>
              <a:rPr lang="en-GB" b="1" dirty="0">
                <a:solidFill>
                  <a:schemeClr val="accent1">
                    <a:lumMod val="50000"/>
                  </a:schemeClr>
                </a:solidFill>
              </a:rPr>
              <a:t>Journal Articles</a:t>
            </a:r>
            <a:r>
              <a:rPr lang="en-GB" dirty="0">
                <a:solidFill>
                  <a:schemeClr val="accent1">
                    <a:lumMod val="50000"/>
                  </a:schemeClr>
                </a:solidFill>
              </a:rPr>
              <a:t> (these are all available on the Moodle Page for HPAN5023/6023)</a:t>
            </a:r>
          </a:p>
          <a:p>
            <a:pPr marL="0" indent="0">
              <a:buNone/>
            </a:pPr>
            <a:r>
              <a:rPr lang="en-GB" b="1" dirty="0">
                <a:solidFill>
                  <a:schemeClr val="accent1">
                    <a:lumMod val="50000"/>
                  </a:schemeClr>
                </a:solidFill>
              </a:rPr>
              <a:t>Essential:</a:t>
            </a:r>
            <a:endParaRPr lang="en-GB" dirty="0">
              <a:solidFill>
                <a:schemeClr val="accent1">
                  <a:lumMod val="50000"/>
                </a:schemeClr>
              </a:solidFill>
            </a:endParaRPr>
          </a:p>
          <a:p>
            <a:pPr marL="0" indent="0">
              <a:buNone/>
            </a:pPr>
            <a:r>
              <a:rPr lang="en-GB" dirty="0" err="1">
                <a:solidFill>
                  <a:schemeClr val="accent1">
                    <a:lumMod val="50000"/>
                  </a:schemeClr>
                </a:solidFill>
              </a:rPr>
              <a:t>Chitekwe-Biti</a:t>
            </a:r>
            <a:r>
              <a:rPr lang="en-GB" dirty="0">
                <a:solidFill>
                  <a:schemeClr val="accent1">
                    <a:lumMod val="50000"/>
                  </a:schemeClr>
                </a:solidFill>
              </a:rPr>
              <a:t>, B. 2018. </a:t>
            </a:r>
            <a:r>
              <a:rPr lang="en-GB" i="1" dirty="0">
                <a:solidFill>
                  <a:schemeClr val="accent1">
                    <a:lumMod val="50000"/>
                  </a:schemeClr>
                </a:solidFill>
              </a:rPr>
              <a:t>Windhoek: the contribution of the Shack-Dwellers Federation of Namibia</a:t>
            </a:r>
            <a:r>
              <a:rPr lang="en-GB" dirty="0">
                <a:solidFill>
                  <a:schemeClr val="accent1">
                    <a:lumMod val="50000"/>
                  </a:schemeClr>
                </a:solidFill>
              </a:rPr>
              <a:t> in </a:t>
            </a:r>
            <a:r>
              <a:rPr lang="en-GB" i="1" dirty="0">
                <a:solidFill>
                  <a:schemeClr val="accent1">
                    <a:lumMod val="50000"/>
                  </a:schemeClr>
                </a:solidFill>
              </a:rPr>
              <a:t>Environment and Urbanization</a:t>
            </a:r>
            <a:r>
              <a:rPr lang="en-GB" dirty="0">
                <a:solidFill>
                  <a:schemeClr val="accent1">
                    <a:lumMod val="50000"/>
                  </a:schemeClr>
                </a:solidFill>
              </a:rPr>
              <a:t> Vol. 30 No. 2, October 2018. London: IIED/SAGE Journals</a:t>
            </a:r>
          </a:p>
          <a:p>
            <a:pPr marL="0" indent="0">
              <a:buNone/>
            </a:pPr>
            <a:r>
              <a:rPr lang="en-GB" dirty="0">
                <a:solidFill>
                  <a:schemeClr val="accent1">
                    <a:lumMod val="50000"/>
                  </a:schemeClr>
                </a:solidFill>
              </a:rPr>
              <a:t>Koch, A. et al. 2019. </a:t>
            </a:r>
            <a:r>
              <a:rPr lang="en-GB" i="1" dirty="0">
                <a:solidFill>
                  <a:schemeClr val="accent1">
                    <a:lumMod val="50000"/>
                  </a:schemeClr>
                </a:solidFill>
              </a:rPr>
              <a:t>Earth system impacts of the European arrival and Great Dying in the Americas after 1492 </a:t>
            </a:r>
            <a:r>
              <a:rPr lang="en-GB" dirty="0">
                <a:solidFill>
                  <a:schemeClr val="accent1">
                    <a:lumMod val="50000"/>
                  </a:schemeClr>
                </a:solidFill>
              </a:rPr>
              <a:t>in </a:t>
            </a:r>
            <a:r>
              <a:rPr lang="en-GB" i="1" dirty="0" err="1">
                <a:solidFill>
                  <a:schemeClr val="accent1">
                    <a:lumMod val="50000"/>
                  </a:schemeClr>
                </a:solidFill>
              </a:rPr>
              <a:t>Quarternary</a:t>
            </a:r>
            <a:r>
              <a:rPr lang="en-GB" i="1" dirty="0">
                <a:solidFill>
                  <a:schemeClr val="accent1">
                    <a:lumMod val="50000"/>
                  </a:schemeClr>
                </a:solidFill>
              </a:rPr>
              <a:t> Science Review</a:t>
            </a:r>
            <a:r>
              <a:rPr lang="en-GB" dirty="0">
                <a:solidFill>
                  <a:schemeClr val="accent1">
                    <a:lumMod val="50000"/>
                  </a:schemeClr>
                </a:solidFill>
              </a:rPr>
              <a:t>, Vo. 207, 1 March 2019, 13-36. Amsterdam: Elsevier Journals</a:t>
            </a:r>
          </a:p>
          <a:p>
            <a:pPr marL="0" indent="0">
              <a:buNone/>
            </a:pPr>
            <a:r>
              <a:rPr lang="en-GB" dirty="0" err="1">
                <a:solidFill>
                  <a:schemeClr val="accent1">
                    <a:lumMod val="50000"/>
                  </a:schemeClr>
                </a:solidFill>
              </a:rPr>
              <a:t>Smid</a:t>
            </a:r>
            <a:r>
              <a:rPr lang="en-GB" dirty="0">
                <a:solidFill>
                  <a:schemeClr val="accent1">
                    <a:lumMod val="50000"/>
                  </a:schemeClr>
                </a:solidFill>
              </a:rPr>
              <a:t>, C. et al. 2018. </a:t>
            </a:r>
            <a:r>
              <a:rPr lang="en-GB" i="1" dirty="0">
                <a:solidFill>
                  <a:schemeClr val="accent1">
                    <a:lumMod val="50000"/>
                  </a:schemeClr>
                </a:solidFill>
              </a:rPr>
              <a:t>Towards a new vocabulary of urbanisation processes: A comparative approach</a:t>
            </a:r>
            <a:r>
              <a:rPr lang="en-GB" dirty="0">
                <a:solidFill>
                  <a:schemeClr val="accent1">
                    <a:lumMod val="50000"/>
                  </a:schemeClr>
                </a:solidFill>
              </a:rPr>
              <a:t> in </a:t>
            </a:r>
            <a:r>
              <a:rPr lang="en-GB" i="1" dirty="0">
                <a:solidFill>
                  <a:schemeClr val="accent1">
                    <a:lumMod val="50000"/>
                  </a:schemeClr>
                </a:solidFill>
              </a:rPr>
              <a:t>Urban Studies</a:t>
            </a:r>
            <a:r>
              <a:rPr lang="en-GB" dirty="0">
                <a:solidFill>
                  <a:schemeClr val="accent1">
                    <a:lumMod val="50000"/>
                  </a:schemeClr>
                </a:solidFill>
              </a:rPr>
              <a:t> 2018, Vol. 55 (1) 19-52. London: SAGE Journals</a:t>
            </a:r>
          </a:p>
          <a:p>
            <a:pPr marL="0" indent="0">
              <a:buNone/>
            </a:pPr>
            <a:r>
              <a:rPr lang="en-GB" dirty="0">
                <a:solidFill>
                  <a:schemeClr val="accent1">
                    <a:lumMod val="50000"/>
                  </a:schemeClr>
                </a:solidFill>
              </a:rPr>
              <a:t>Walker, R J. 2016. </a:t>
            </a:r>
            <a:r>
              <a:rPr lang="en-GB" i="1" dirty="0">
                <a:solidFill>
                  <a:schemeClr val="accent1">
                    <a:lumMod val="50000"/>
                  </a:schemeClr>
                </a:solidFill>
              </a:rPr>
              <a:t>Population Growth and its Implications for Global Security</a:t>
            </a:r>
            <a:r>
              <a:rPr lang="en-GB" dirty="0">
                <a:solidFill>
                  <a:schemeClr val="accent1">
                    <a:lumMod val="50000"/>
                  </a:schemeClr>
                </a:solidFill>
              </a:rPr>
              <a:t> in the </a:t>
            </a:r>
            <a:r>
              <a:rPr lang="en-GB" i="1" dirty="0">
                <a:solidFill>
                  <a:schemeClr val="accent1">
                    <a:lumMod val="50000"/>
                  </a:schemeClr>
                </a:solidFill>
              </a:rPr>
              <a:t>American Journal of Economics and Sociology</a:t>
            </a:r>
            <a:r>
              <a:rPr lang="en-GB" dirty="0">
                <a:solidFill>
                  <a:schemeClr val="accent1">
                    <a:lumMod val="50000"/>
                  </a:schemeClr>
                </a:solidFill>
              </a:rPr>
              <a:t>, Vol. 75, No. 4 (September 2016). Hoboken NJ: Wiley-Blackwell Journals</a:t>
            </a:r>
          </a:p>
          <a:p>
            <a:pPr marL="0" indent="0">
              <a:buNone/>
            </a:pPr>
            <a:endParaRPr lang="en-GB" dirty="0"/>
          </a:p>
        </p:txBody>
      </p:sp>
    </p:spTree>
    <p:extLst>
      <p:ext uri="{BB962C8B-B14F-4D97-AF65-F5344CB8AC3E}">
        <p14:creationId xmlns:p14="http://schemas.microsoft.com/office/powerpoint/2010/main" val="6144947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76</TotalTime>
  <Words>1471</Words>
  <Application>Microsoft Office PowerPoint</Application>
  <PresentationFormat>On-screen Show (4:3)</PresentationFormat>
  <Paragraphs>74</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HPAN5023/6023  Population Growth, Urbanisation and Sustainability</vt:lpstr>
      <vt:lpstr>Module outline</vt:lpstr>
      <vt:lpstr>Module Descriptor</vt:lpstr>
      <vt:lpstr>Assessment Portfolio  </vt:lpstr>
      <vt:lpstr>Assessment Portfolio (continued)</vt:lpstr>
      <vt:lpstr>Reading List  </vt:lpstr>
      <vt:lpstr>Reading List (continued)</vt:lpstr>
      <vt:lpstr>Reading List (continued)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HPAN5023/6023  Population Growth, Urbanisation and Sustainability</dc:title>
  <dc:creator>Andy Bevan</dc:creator>
  <cp:lastModifiedBy>Andy Bevan</cp:lastModifiedBy>
  <cp:revision>18</cp:revision>
  <dcterms:created xsi:type="dcterms:W3CDTF">2019-09-12T12:49:17Z</dcterms:created>
  <dcterms:modified xsi:type="dcterms:W3CDTF">2024-02-06T10:51:18Z</dcterms:modified>
</cp:coreProperties>
</file>