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26"/>
  </p:notesMasterIdLst>
  <p:sldIdLst>
    <p:sldId id="303" r:id="rId2"/>
    <p:sldId id="304" r:id="rId3"/>
    <p:sldId id="447" r:id="rId4"/>
    <p:sldId id="428" r:id="rId5"/>
    <p:sldId id="435" r:id="rId6"/>
    <p:sldId id="431" r:id="rId7"/>
    <p:sldId id="432" r:id="rId8"/>
    <p:sldId id="430" r:id="rId9"/>
    <p:sldId id="434" r:id="rId10"/>
    <p:sldId id="429" r:id="rId11"/>
    <p:sldId id="433" r:id="rId12"/>
    <p:sldId id="459" r:id="rId13"/>
    <p:sldId id="461" r:id="rId14"/>
    <p:sldId id="463" r:id="rId15"/>
    <p:sldId id="458" r:id="rId16"/>
    <p:sldId id="427" r:id="rId17"/>
    <p:sldId id="455" r:id="rId18"/>
    <p:sldId id="456" r:id="rId19"/>
    <p:sldId id="438" r:id="rId20"/>
    <p:sldId id="457" r:id="rId21"/>
    <p:sldId id="448" r:id="rId22"/>
    <p:sldId id="451" r:id="rId23"/>
    <p:sldId id="454" r:id="rId24"/>
    <p:sldId id="42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978" autoAdjust="0"/>
  </p:normalViewPr>
  <p:slideViewPr>
    <p:cSldViewPr snapToGrid="0">
      <p:cViewPr varScale="1">
        <p:scale>
          <a:sx n="86" d="100"/>
          <a:sy n="86" d="100"/>
        </p:scale>
        <p:origin x="930" y="5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16/06/2026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hiksha.com/online-courses/articles/inflation-what-is-it-and-how-is-it-measured/"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shiksha.com/online-courses/articles/difference-between-micro-environment-and-macro-environment/" TargetMode="External"/><Relationship Id="rId4" Type="http://schemas.openxmlformats.org/officeDocument/2006/relationships/hyperlink" Target="https://www.shiksha.com/online-courses/articles/consumer-behaviour/"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Micro-environment - </a:t>
            </a:r>
            <a:r>
              <a:rPr lang="en-GB" b="0" i="1">
                <a:solidFill>
                  <a:srgbClr val="445578"/>
                </a:solidFill>
                <a:effectLst/>
                <a:highlight>
                  <a:srgbClr val="FFFFFF"/>
                </a:highlight>
                <a:latin typeface="Inter"/>
              </a:rPr>
              <a:t>Immediate factors impacting a business (customers, suppliers, competitors)</a:t>
            </a:r>
          </a:p>
          <a:p>
            <a:r>
              <a:rPr lang="en-GB"/>
              <a:t>Macro-environment - </a:t>
            </a:r>
            <a:r>
              <a:rPr lang="en-GB" b="0" i="1">
                <a:solidFill>
                  <a:srgbClr val="445578"/>
                </a:solidFill>
                <a:effectLst/>
                <a:highlight>
                  <a:srgbClr val="FFFFFF"/>
                </a:highlight>
                <a:latin typeface="Inter"/>
              </a:rPr>
              <a:t>External forces shaping the industry (economy, technology, social trends).</a:t>
            </a:r>
          </a:p>
          <a:p>
            <a:endParaRPr lang="en-GB" b="0" i="1">
              <a:solidFill>
                <a:srgbClr val="445578"/>
              </a:solidFill>
              <a:effectLst/>
              <a:highlight>
                <a:srgbClr val="FFFFFF"/>
              </a:highlight>
              <a:latin typeface="Inter"/>
            </a:endParaRPr>
          </a:p>
          <a:p>
            <a:pPr algn="l"/>
            <a:r>
              <a:rPr lang="en-GB" b="0" i="1">
                <a:solidFill>
                  <a:srgbClr val="445578"/>
                </a:solidFill>
                <a:effectLst/>
                <a:highlight>
                  <a:srgbClr val="FFFFFF"/>
                </a:highlight>
                <a:latin typeface="Inter"/>
              </a:rPr>
              <a:t>Example: </a:t>
            </a:r>
            <a:r>
              <a:rPr lang="en-GB" b="0" i="0">
                <a:solidFill>
                  <a:srgbClr val="445578"/>
                </a:solidFill>
                <a:effectLst/>
                <a:highlight>
                  <a:srgbClr val="FFFFFF"/>
                </a:highlight>
                <a:latin typeface="Inter"/>
              </a:rPr>
              <a:t>Imagine a clothing boutique operating in a local market. Its </a:t>
            </a:r>
            <a:r>
              <a:rPr lang="en-GB" b="1"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 would include loyal customers who provide direct feedback, local suppliers who provide fabrics and accessories, and nearby competitors. These elements directly affect the boutique’s day-to-day operations and customer relationships. These </a:t>
            </a:r>
            <a:r>
              <a:rPr lang="en-GB" b="0" i="1">
                <a:solidFill>
                  <a:srgbClr val="445578"/>
                </a:solidFill>
                <a:effectLst/>
                <a:highlight>
                  <a:srgbClr val="FFFFFF"/>
                </a:highlight>
                <a:latin typeface="Inter"/>
              </a:rPr>
              <a:t>internal factors</a:t>
            </a:r>
            <a:r>
              <a:rPr lang="en-GB" b="0" i="0">
                <a:solidFill>
                  <a:srgbClr val="445578"/>
                </a:solidFill>
                <a:effectLst/>
                <a:highlight>
                  <a:srgbClr val="FFFFFF"/>
                </a:highlight>
                <a:latin typeface="Inter"/>
              </a:rPr>
              <a:t> are part of </a:t>
            </a:r>
            <a:r>
              <a:rPr lang="en-GB" b="0"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a:t>
            </a:r>
          </a:p>
          <a:p>
            <a:pPr algn="l"/>
            <a:r>
              <a:rPr lang="en-GB" b="0" i="0">
                <a:solidFill>
                  <a:srgbClr val="445578"/>
                </a:solidFill>
                <a:effectLst/>
                <a:highlight>
                  <a:srgbClr val="FFFFFF"/>
                </a:highlight>
                <a:latin typeface="Inter"/>
              </a:rPr>
              <a:t>However, the </a:t>
            </a:r>
            <a:r>
              <a:rPr lang="en-GB" b="1" i="1">
                <a:solidFill>
                  <a:srgbClr val="445578"/>
                </a:solidFill>
                <a:effectLst/>
                <a:highlight>
                  <a:srgbClr val="FFFFFF"/>
                </a:highlight>
                <a:latin typeface="Inter"/>
              </a:rPr>
              <a:t>macro environment</a:t>
            </a:r>
            <a:r>
              <a:rPr lang="en-GB" b="0" i="1">
                <a:solidFill>
                  <a:srgbClr val="445578"/>
                </a:solidFill>
                <a:effectLst/>
                <a:highlight>
                  <a:srgbClr val="FFFFFF"/>
                </a:highlight>
                <a:latin typeface="Inter"/>
              </a:rPr>
              <a:t> </a:t>
            </a:r>
            <a:r>
              <a:rPr lang="en-GB" b="0" i="0">
                <a:solidFill>
                  <a:srgbClr val="445578"/>
                </a:solidFill>
                <a:effectLst/>
                <a:highlight>
                  <a:srgbClr val="FFFFFF"/>
                </a:highlight>
                <a:latin typeface="Inter"/>
              </a:rPr>
              <a:t>also plays a pivotal role. For instance, economic factors like rising </a:t>
            </a:r>
            <a:r>
              <a:rPr lang="en-GB" b="0" i="0" u="none" strike="noStrike">
                <a:solidFill>
                  <a:srgbClr val="1048C3"/>
                </a:solidFill>
                <a:effectLst/>
                <a:highlight>
                  <a:srgbClr val="FFFFFF"/>
                </a:highlight>
                <a:latin typeface="Inter"/>
                <a:hlinkClick r:id="rId3"/>
              </a:rPr>
              <a:t>inflation</a:t>
            </a:r>
            <a:r>
              <a:rPr lang="en-GB" b="0" i="0">
                <a:solidFill>
                  <a:srgbClr val="445578"/>
                </a:solidFill>
                <a:effectLst/>
                <a:highlight>
                  <a:srgbClr val="FFFFFF"/>
                </a:highlight>
                <a:latin typeface="Inter"/>
              </a:rPr>
              <a:t> or changing </a:t>
            </a:r>
            <a:r>
              <a:rPr lang="en-GB" b="0" i="0" u="none" strike="noStrike">
                <a:solidFill>
                  <a:srgbClr val="1048C3"/>
                </a:solidFill>
                <a:effectLst/>
                <a:highlight>
                  <a:srgbClr val="FFFFFF"/>
                </a:highlight>
                <a:latin typeface="Inter"/>
                <a:hlinkClick r:id="rId4"/>
              </a:rPr>
              <a:t>consumer </a:t>
            </a:r>
            <a:r>
              <a:rPr lang="en-GB" b="0" i="0" u="none" strike="noStrike" err="1">
                <a:solidFill>
                  <a:srgbClr val="1048C3"/>
                </a:solidFill>
                <a:effectLst/>
                <a:highlight>
                  <a:srgbClr val="FFFFFF"/>
                </a:highlight>
                <a:latin typeface="Inter"/>
                <a:hlinkClick r:id="rId4"/>
              </a:rPr>
              <a:t>behavior</a:t>
            </a:r>
            <a:r>
              <a:rPr lang="en-GB" b="0" i="0">
                <a:solidFill>
                  <a:srgbClr val="445578"/>
                </a:solidFill>
                <a:effectLst/>
                <a:highlight>
                  <a:srgbClr val="FFFFFF"/>
                </a:highlight>
                <a:latin typeface="Inter"/>
              </a:rPr>
              <a:t> can impact the boutique’s sales and profitability. Technological advancements, such as the rise of online shopping platforms, can alter the industry landscape and consumer preferences. Furthermore, social factors like changing fashion trends or sustainability concerns can shape customer demands. All these external factors are part of the macro environment.</a:t>
            </a:r>
          </a:p>
          <a:p>
            <a:endParaRPr lang="en-GB"/>
          </a:p>
          <a:p>
            <a:r>
              <a:rPr lang="en-GB"/>
              <a:t>Aggarwal, C. (2024) </a:t>
            </a:r>
            <a:r>
              <a:rPr lang="en-GB" i="1"/>
              <a:t>Difference between Micro Environment and Macro Environment</a:t>
            </a:r>
            <a:r>
              <a:rPr lang="en-GB"/>
              <a:t>. Available at: </a:t>
            </a:r>
            <a:r>
              <a:rPr lang="en-GB">
                <a:hlinkClick r:id="rId5"/>
              </a:rPr>
              <a:t>Difference between Micro Environment and Macro Environment - Shiksha Online</a:t>
            </a:r>
            <a:r>
              <a:rPr lang="en-GB"/>
              <a:t> (Accessed: 10 June 2024)</a:t>
            </a:r>
          </a:p>
        </p:txBody>
      </p:sp>
      <p:sp>
        <p:nvSpPr>
          <p:cNvPr id="4" name="Slide Number Placeholder 3"/>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3078288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2163532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a macro-environment?</a:t>
            </a:r>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405080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042154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Studying technological advancements, research and development trends, and automation opportunities supports decisions on process improvements, cost optimisation, and competitive positioning.</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access to emerging technologies and digital transformation guides decisions on technology adoption, innovation strategies, and resource allocation for technological capabilities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147929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Evaluating economic conditions like GDP, employment rates, inflation, and interest rates facilitates decisions regarding demand, supply, pricing, and cost management strategies.</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labour costs, exchange rates, and economic policies supports decisions on resource allocation, outsourcing, and international trade strategies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55174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Evaluating environmental factors like climate change, ecological concerns, and natural resource scarcity supports decisions on sustainable business practices, eco-friendly product development, and corporate social responsibility initiatives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4059624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3343B"/>
                </a:solidFill>
                <a:effectLst/>
                <a:highlight>
                  <a:srgbClr val="FCFCF9"/>
                </a:highlight>
                <a:latin typeface="var(--font-fk-grotesk)"/>
              </a:rPr>
              <a:t>Political Factors</a:t>
            </a:r>
          </a:p>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political factors like government policies, regulations, and stability helps organizations frame business policies and strategies that comply with the political environment.</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political trends and ideologies guides decisions related to market entry, expansion, or exit strategies in different regions or countries.</a:t>
            </a:r>
          </a:p>
          <a:p>
            <a:pPr algn="l">
              <a:buFont typeface="Arial" panose="020B0604020202020204" pitchFamily="34" charset="0"/>
              <a:buChar char="•"/>
            </a:pPr>
            <a:endParaRPr lang="en-GB" b="0" i="0">
              <a:solidFill>
                <a:srgbClr val="13343B"/>
              </a:solidFill>
              <a:effectLst/>
              <a:highlight>
                <a:srgbClr val="FCFCF9"/>
              </a:highlight>
              <a:latin typeface="__fkGroteskNeue_a82850"/>
            </a:endParaRPr>
          </a:p>
          <a:p>
            <a:pPr algn="l">
              <a:buFont typeface="Arial" panose="020B0604020202020204" pitchFamily="34" charset="0"/>
              <a:buNone/>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880554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Analysing legal factors like corporate laws, labour laws, and consumer protection regulations ensures compliance and guides decisions related to operational strategies, risk management, and legal obligations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2115477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7E10D-4F0E-E591-937D-04F746730D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76A52D-4880-4917-2341-81F6EF3F74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C3344-7627-DE6A-9735-17766604C869}"/>
              </a:ext>
            </a:extLst>
          </p:cNvPr>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a:extLst>
              <a:ext uri="{FF2B5EF4-FFF2-40B4-BE49-F238E27FC236}">
                <a16:creationId xmlns:a16="http://schemas.microsoft.com/office/drawing/2014/main" id="{1AA2D67A-3C48-C0D4-E1AF-24B2494FE2A1}"/>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848652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342238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Edward Freeman’s stakeholder theory holds that a company’s stakeholders include just about anyone affected by the company and its workings.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That view is in opposition to the long-held shareholder theory proposed by economist Milton Friedman that in capitalism, the only stakeholders a company should care about are its shareholders - and thus, its bottom line. Friedman’s view is that companies are compelled to make a profit, to satisfy their shareholders, and to continue positive growth.</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856991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306626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688282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Internal Stakeholders</a:t>
            </a:r>
          </a:p>
          <a:p>
            <a:r>
              <a:rPr lang="en-GB" sz="1200" b="0" i="0" kern="1200" dirty="0">
                <a:solidFill>
                  <a:schemeClr val="tx1"/>
                </a:solidFill>
                <a:effectLst/>
                <a:latin typeface="+mn-lt"/>
                <a:ea typeface="+mn-ea"/>
                <a:cs typeface="+mn-cs"/>
              </a:rPr>
              <a:t>Internal stakeholders are intimately associated to the organisation and their objectives are likely to have a strong influence on how it is run.  </a:t>
            </a:r>
          </a:p>
          <a:p>
            <a:r>
              <a:rPr lang="en-GB" sz="1200" b="1" i="0" kern="1200" dirty="0">
                <a:solidFill>
                  <a:schemeClr val="tx1"/>
                </a:solidFill>
                <a:effectLst/>
                <a:latin typeface="+mn-lt"/>
                <a:ea typeface="+mn-ea"/>
                <a:cs typeface="+mn-cs"/>
              </a:rPr>
              <a:t>The main two examples of internal stakeholders are: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a:t>
            </a:r>
          </a:p>
          <a:p>
            <a:r>
              <a:rPr lang="en-GB" sz="1200" b="0" i="0" kern="1200" dirty="0">
                <a:solidFill>
                  <a:schemeClr val="tx1"/>
                </a:solidFill>
                <a:effectLst/>
                <a:latin typeface="+mn-lt"/>
                <a:ea typeface="+mn-ea"/>
                <a:cs typeface="+mn-cs"/>
              </a:rPr>
              <a:t>Management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Connected Stakeholders</a:t>
            </a:r>
          </a:p>
          <a:p>
            <a:r>
              <a:rPr lang="en-GB" sz="1200" b="0" i="0" kern="1200" dirty="0">
                <a:solidFill>
                  <a:schemeClr val="tx1"/>
                </a:solidFill>
                <a:effectLst/>
                <a:latin typeface="+mn-lt"/>
                <a:ea typeface="+mn-ea"/>
                <a:cs typeface="+mn-cs"/>
              </a:rPr>
              <a:t>Connected stakeholders can be viewed as having a contractual relationship with the organisation.  </a:t>
            </a:r>
          </a:p>
          <a:p>
            <a:r>
              <a:rPr lang="en-GB" sz="1200" b="0" i="0" kern="1200" dirty="0">
                <a:solidFill>
                  <a:schemeClr val="tx1"/>
                </a:solidFill>
                <a:effectLst/>
                <a:latin typeface="+mn-lt"/>
                <a:ea typeface="+mn-ea"/>
                <a:cs typeface="+mn-cs"/>
              </a:rPr>
              <a:t>The objective of satisfying the shareholders needs to be fulfilled, however, customers and finance objectives must be met if the company is to succeed.  </a:t>
            </a:r>
          </a:p>
          <a:p>
            <a:r>
              <a:rPr lang="en-GB" sz="1200" b="1" i="0" kern="1200" dirty="0">
                <a:solidFill>
                  <a:schemeClr val="tx1"/>
                </a:solidFill>
                <a:effectLst/>
                <a:latin typeface="+mn-lt"/>
                <a:ea typeface="+mn-ea"/>
                <a:cs typeface="+mn-cs"/>
              </a:rPr>
              <a:t>Some examples of connected stakeholders may include: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 interested in shareholders’ wealth measured by profitability, P/E ratios, market capitalisation</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Sell shares (e.g. to predator) or vote against management (e.g. at AGM)</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 interested in the company’s products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Buy elsewhere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Damage reputation (e.g. bad 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 interested in building long term relationship, on time payment of goods and profitable sales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Refusal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Stop supplying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 (e.g. for unpaid debts)</a:t>
            </a:r>
          </a:p>
          <a:p>
            <a:r>
              <a:rPr lang="en-GB" sz="1200" b="1" i="0" kern="1200" dirty="0">
                <a:solidFill>
                  <a:schemeClr val="tx1"/>
                </a:solidFill>
                <a:effectLst/>
                <a:latin typeface="+mn-lt"/>
                <a:ea typeface="+mn-ea"/>
                <a:cs typeface="+mn-cs"/>
              </a:rPr>
              <a:t>Finance providers</a:t>
            </a:r>
            <a:r>
              <a:rPr lang="en-GB" sz="1200" b="0" i="0" kern="1200" dirty="0">
                <a:solidFill>
                  <a:schemeClr val="tx1"/>
                </a:solidFill>
                <a:effectLst/>
                <a:latin typeface="+mn-lt"/>
                <a:ea typeface="+mn-ea"/>
                <a:cs typeface="+mn-cs"/>
              </a:rPr>
              <a:t> - like banks interested in loan security</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Denial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Higher interest charges</a:t>
            </a:r>
          </a:p>
          <a:p>
            <a:endParaRPr lang="en-GB" dirty="0"/>
          </a:p>
          <a:p>
            <a:r>
              <a:rPr lang="en-GB" sz="1200" b="1" i="0" kern="1200" dirty="0">
                <a:solidFill>
                  <a:schemeClr val="tx1"/>
                </a:solidFill>
                <a:effectLst/>
                <a:latin typeface="+mn-lt"/>
                <a:ea typeface="+mn-ea"/>
                <a:cs typeface="+mn-cs"/>
              </a:rPr>
              <a:t>External Stakeholders</a:t>
            </a:r>
          </a:p>
          <a:p>
            <a:r>
              <a:rPr lang="en-GB" sz="1200" b="0" i="0" kern="1200" dirty="0">
                <a:solidFill>
                  <a:schemeClr val="tx1"/>
                </a:solidFill>
                <a:effectLst/>
                <a:latin typeface="+mn-lt"/>
                <a:ea typeface="+mn-ea"/>
                <a:cs typeface="+mn-cs"/>
              </a:rPr>
              <a:t>External stakeholders have quite diverse objectives and have varying ability to ensure that the organisation meets its objectives.  </a:t>
            </a:r>
          </a:p>
          <a:p>
            <a:r>
              <a:rPr lang="en-GB" sz="1200" b="1" i="0" kern="1200" dirty="0">
                <a:solidFill>
                  <a:schemeClr val="tx1"/>
                </a:solidFill>
                <a:effectLst/>
                <a:latin typeface="+mn-lt"/>
                <a:ea typeface="+mn-ea"/>
                <a:cs typeface="+mn-cs"/>
              </a:rPr>
              <a:t>Some examples of external stakeholders may include: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Non-governmental organisations</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0" i="0" kern="1200" dirty="0">
                <a:solidFill>
                  <a:schemeClr val="tx1"/>
                </a:solidFill>
                <a:effectLst/>
                <a:latin typeface="+mn-lt"/>
                <a:ea typeface="+mn-ea"/>
                <a:cs typeface="+mn-cs"/>
              </a:rPr>
              <a:t>Environmental pressure groups </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Protecting the environment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Sabotage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Pressure on government</a:t>
            </a:r>
          </a:p>
          <a:p>
            <a:r>
              <a:rPr lang="en-GB" sz="1200" b="0" i="0" kern="1200" dirty="0">
                <a:solidFill>
                  <a:schemeClr val="tx1"/>
                </a:solidFill>
                <a:effectLst/>
                <a:latin typeface="+mn-lt"/>
                <a:ea typeface="+mn-ea"/>
                <a:cs typeface="+mn-cs"/>
              </a:rPr>
              <a:t>Government and regulatory agencies – interested in tax, compliance with legislation and employment opportunities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Tax increases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Regulation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Tariffs</a:t>
            </a:r>
          </a:p>
          <a:p>
            <a:r>
              <a:rPr lang="en-GB" sz="1200" b="0" i="0" kern="1200" dirty="0">
                <a:solidFill>
                  <a:schemeClr val="tx1"/>
                </a:solidFill>
                <a:effectLst/>
                <a:latin typeface="+mn-lt"/>
                <a:ea typeface="+mn-ea"/>
                <a:cs typeface="+mn-cs"/>
              </a:rPr>
              <a:t>Trade unions – interested in protecting their members.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p>
          <a:p>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37556988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813821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7589122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D2D2D"/>
                </a:solidFill>
                <a:effectLst/>
                <a:latin typeface="Indeed Sans"/>
              </a:rPr>
              <a:t>Low power, low interest</a:t>
            </a:r>
          </a:p>
          <a:p>
            <a:pPr algn="l"/>
            <a:r>
              <a:rPr lang="en-GB" b="0" i="0" dirty="0">
                <a:solidFill>
                  <a:srgbClr val="2D2D2D"/>
                </a:solidFill>
                <a:effectLst/>
                <a:latin typeface="Indeed Sans"/>
              </a:rPr>
              <a:t>Low power, low-interest stakeholders are unlikely to be much of a priority for the project. They may need monitoring as the project progresses in case the situation changes. These stakeholders might be employees or outside consultants working on the project, including administrative staff or colleagues involved in manual work.</a:t>
            </a:r>
          </a:p>
          <a:p>
            <a:pPr algn="l"/>
            <a:r>
              <a:rPr lang="en-GB" b="1" i="0" dirty="0">
                <a:solidFill>
                  <a:srgbClr val="2D2D2D"/>
                </a:solidFill>
                <a:effectLst/>
                <a:latin typeface="Indeed Sans"/>
              </a:rPr>
              <a:t>Low power, high interest</a:t>
            </a:r>
          </a:p>
          <a:p>
            <a:r>
              <a:rPr lang="en-GB" b="0" i="0" dirty="0">
                <a:solidFill>
                  <a:srgbClr val="2D2D2D"/>
                </a:solidFill>
                <a:effectLst/>
                <a:latin typeface="Indeed Sans"/>
              </a:rPr>
              <a:t>Low power, high-interest stakeholders might have heavy involvement in the project. Alternatively, the project may affect them significantly, but they may have little power over the project's direction. Project teams would typically keep these stakeholders up-to-date on developments in the project, even if they're unable to influence the outcome of those developments.</a:t>
            </a:r>
          </a:p>
          <a:p>
            <a:pPr algn="l"/>
            <a:r>
              <a:rPr lang="en-GB" b="1" i="0" dirty="0">
                <a:solidFill>
                  <a:srgbClr val="2D2D2D"/>
                </a:solidFill>
                <a:effectLst/>
                <a:latin typeface="Indeed Sans"/>
              </a:rPr>
              <a:t>High power, low interest</a:t>
            </a:r>
          </a:p>
          <a:p>
            <a:pPr algn="l"/>
            <a:r>
              <a:rPr lang="en-GB" b="0" i="0" dirty="0">
                <a:solidFill>
                  <a:srgbClr val="2D2D2D"/>
                </a:solidFill>
                <a:effectLst/>
                <a:latin typeface="Indeed Sans"/>
              </a:rPr>
              <a:t>Stakeholders with high power but low interest might be less likely to have a direct role in the project. They would, though, be likely to have some power over its eventual success or failure. High power, low interest stakeholders may be important to keep happy and you might wish to update them on the project, even if they're not directly interested in it. An example of a high power, low interest stakeholder might be a company director or CEO, who doesn't take part in the daily work of the project but still has significant power over it.</a:t>
            </a:r>
            <a:r>
              <a:rPr lang="en-GB" b="1" i="0" dirty="0">
                <a:solidFill>
                  <a:srgbClr val="2D2D2D"/>
                </a:solidFill>
                <a:effectLst/>
                <a:latin typeface="Indeed Sans"/>
              </a:rPr>
              <a:t> </a:t>
            </a:r>
            <a:endParaRPr lang="en-GB" b="0" i="0" dirty="0">
              <a:solidFill>
                <a:srgbClr val="2D2D2D"/>
              </a:solidFill>
              <a:effectLst/>
              <a:latin typeface="Indeed Sans"/>
            </a:endParaRPr>
          </a:p>
          <a:p>
            <a:pPr algn="l"/>
            <a:r>
              <a:rPr lang="en-GB" b="1" i="0" dirty="0">
                <a:solidFill>
                  <a:srgbClr val="2D2D2D"/>
                </a:solidFill>
                <a:effectLst/>
                <a:latin typeface="Indeed Sans"/>
              </a:rPr>
              <a:t>High power, high interest</a:t>
            </a:r>
          </a:p>
          <a:p>
            <a:pPr algn="l"/>
            <a:r>
              <a:rPr lang="en-GB" b="0" i="0" dirty="0">
                <a:solidFill>
                  <a:srgbClr val="2D2D2D"/>
                </a:solidFill>
                <a:effectLst/>
                <a:latin typeface="Indeed Sans"/>
              </a:rPr>
              <a:t>These stakeholders are likely to play a key role in the project. Each stakeholder in this category probably requires close management and involvement in every stage of the project. High power, high interest stakeholders might be the head of the department running the project or a direct supervisor or manager of the project management team. These stakeholders oversee the direction of the project and have a vested interest in ensuring the project is a success.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2923745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case study word document on Moodle.</a:t>
            </a:r>
          </a:p>
          <a:p>
            <a:r>
              <a:rPr lang="en-GB" dirty="0"/>
              <a:t>Allow 20-30 minutes.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7457952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16/06/2026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xml"/><Relationship Id="rId1" Type="http://schemas.openxmlformats.org/officeDocument/2006/relationships/video" Target="https://www.youtube.com/embed/FS07X1HvPEc?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Assessment 2 – Due 10/07/25</a:t>
            </a:r>
          </a:p>
          <a:p>
            <a:r>
              <a:rPr lang="en-GB" altLang="en-US" sz="2400" dirty="0">
                <a:latin typeface="Arial" panose="020B0604020202020204" pitchFamily="34" charset="0"/>
                <a:cs typeface="Arial" panose="020B0604020202020204" pitchFamily="34" charset="0"/>
              </a:rPr>
              <a:t>PESTLE analysis.</a:t>
            </a:r>
          </a:p>
          <a:p>
            <a:r>
              <a:rPr lang="en-GB" altLang="en-US" sz="2400" dirty="0">
                <a:latin typeface="Arial" panose="020B0604020202020204" pitchFamily="34" charset="0"/>
                <a:cs typeface="Arial" panose="020B0604020202020204" pitchFamily="34" charset="0"/>
              </a:rPr>
              <a:t>Stakeholder analysis.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Macro-environment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1200329"/>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 What is the difference between micro-environment and macro-environment?</a:t>
            </a:r>
          </a:p>
          <a:p>
            <a:pPr algn="l"/>
            <a:endParaRPr lang="en-GB" sz="2400" dirty="0">
              <a:solidFill>
                <a:srgbClr val="13343B"/>
              </a:solidFill>
              <a:highlight>
                <a:srgbClr val="FCFCF9"/>
              </a:highlight>
              <a:latin typeface="__fkGroteskNeue_a82850"/>
            </a:endParaRPr>
          </a:p>
        </p:txBody>
      </p:sp>
      <p:pic>
        <p:nvPicPr>
          <p:cNvPr id="5" name="Picture 4">
            <a:extLst>
              <a:ext uri="{FF2B5EF4-FFF2-40B4-BE49-F238E27FC236}">
                <a16:creationId xmlns:a16="http://schemas.microsoft.com/office/drawing/2014/main" id="{6C137F63-6C83-961F-7018-8AAD354225D7}"/>
              </a:ext>
            </a:extLst>
          </p:cNvPr>
          <p:cNvPicPr>
            <a:picLocks noChangeAspect="1"/>
          </p:cNvPicPr>
          <p:nvPr/>
        </p:nvPicPr>
        <p:blipFill>
          <a:blip r:embed="rId3"/>
          <a:stretch>
            <a:fillRect/>
          </a:stretch>
        </p:blipFill>
        <p:spPr>
          <a:xfrm>
            <a:off x="2318816" y="2358288"/>
            <a:ext cx="4710047" cy="2647937"/>
          </a:xfrm>
          <a:prstGeom prst="rect">
            <a:avLst/>
          </a:prstGeom>
        </p:spPr>
      </p:pic>
    </p:spTree>
    <p:extLst>
      <p:ext uri="{BB962C8B-B14F-4D97-AF65-F5344CB8AC3E}">
        <p14:creationId xmlns:p14="http://schemas.microsoft.com/office/powerpoint/2010/main" val="3308032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750"/>
            <a:ext cx="8229600" cy="1143000"/>
          </a:xfrm>
        </p:spPr>
        <p:txBody>
          <a:bodyPr>
            <a:normAutofit/>
          </a:bodyPr>
          <a:lstStyle/>
          <a:p>
            <a:r>
              <a:rPr lang="en-GB" sz="4000" b="1" dirty="0"/>
              <a:t>What is STEEPLE?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CA0D637-BED8-4D76-802A-883E0E876CBC}"/>
              </a:ext>
            </a:extLst>
          </p:cNvPr>
          <p:cNvSpPr txBox="1"/>
          <p:nvPr/>
        </p:nvSpPr>
        <p:spPr>
          <a:xfrm>
            <a:off x="1159177" y="1179750"/>
            <a:ext cx="6458551" cy="64633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13343B"/>
                </a:solidFill>
                <a:effectLst/>
                <a:highlight>
                  <a:srgbClr val="FCFCF9"/>
                </a:highlight>
                <a:latin typeface="__fkGroteskNeue_a82850"/>
              </a:rPr>
              <a:t>a strategic tool used to evaluate the external factors that can impact an organisation's performance and decision-making. </a:t>
            </a:r>
          </a:p>
        </p:txBody>
      </p:sp>
      <p:pic>
        <p:nvPicPr>
          <p:cNvPr id="3" name="Picture 2" descr="What is STEEPLE Analysis (vs PESTLE Analysis)">
            <a:extLst>
              <a:ext uri="{FF2B5EF4-FFF2-40B4-BE49-F238E27FC236}">
                <a16:creationId xmlns:a16="http://schemas.microsoft.com/office/drawing/2014/main" id="{3C9BE81C-1DE6-403C-B70C-BFDD625918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436" y="2063969"/>
            <a:ext cx="8827128" cy="3979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934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Why use it?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3785652"/>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H</a:t>
            </a:r>
            <a:r>
              <a:rPr lang="en-GB" sz="2400" b="0" i="0" dirty="0">
                <a:solidFill>
                  <a:srgbClr val="13343B"/>
                </a:solidFill>
                <a:effectLst/>
                <a:highlight>
                  <a:srgbClr val="FCFCF9"/>
                </a:highlight>
                <a:latin typeface="__fkGroteskNeue_a82850"/>
              </a:rPr>
              <a:t>elps organisations identify potential opportunities and threats in their external environment.</a:t>
            </a:r>
          </a:p>
          <a:p>
            <a:pPr algn="l">
              <a:buFont typeface="Arial" panose="020B0604020202020204" pitchFamily="34" charset="0"/>
              <a:buChar char="•"/>
            </a:pPr>
            <a:r>
              <a:rPr lang="en-GB" sz="2400" dirty="0">
                <a:solidFill>
                  <a:srgbClr val="13343B"/>
                </a:solidFill>
                <a:highlight>
                  <a:srgbClr val="FCFCF9"/>
                </a:highlight>
                <a:latin typeface="__fkGroteskNeue_a82850"/>
              </a:rPr>
              <a:t> It aids in strategic planning, risk management, and decision making processes by providing a comprehensive understanding of the macro-environmental factors that can impact business operations and performance. </a:t>
            </a:r>
          </a:p>
          <a:p>
            <a:pPr algn="l">
              <a:buFont typeface="Arial" panose="020B0604020202020204" pitchFamily="34" charset="0"/>
              <a:buChar char="•"/>
            </a:pPr>
            <a:r>
              <a:rPr lang="en-GB" sz="2400" b="0" i="0" dirty="0">
                <a:solidFill>
                  <a:srgbClr val="13343B"/>
                </a:solidFill>
                <a:effectLst/>
                <a:highlight>
                  <a:srgbClr val="FCFCF9"/>
                </a:highlight>
                <a:latin typeface="__fkGroteskNeue_a82850"/>
              </a:rPr>
              <a:t> By conducting a comprehensive analysis, organisations can identify potential opportunities and threats, mitigate risks, and make informed strategic decisions that align with their objectives and the external environment.</a:t>
            </a:r>
            <a:endParaRPr lang="en-GB" sz="2400" dirty="0">
              <a:solidFill>
                <a:srgbClr val="13343B"/>
              </a:solidFill>
              <a:highlight>
                <a:srgbClr val="FCFCF9"/>
              </a:highlight>
              <a:latin typeface="__fkGroteskNeue_a82850"/>
            </a:endParaRPr>
          </a:p>
        </p:txBody>
      </p:sp>
    </p:spTree>
    <p:extLst>
      <p:ext uri="{BB962C8B-B14F-4D97-AF65-F5344CB8AC3E}">
        <p14:creationId xmlns:p14="http://schemas.microsoft.com/office/powerpoint/2010/main" val="1723831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Social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780634" y="1399420"/>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Cultural trends and demographics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Population growth and age distribution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Lifestyle changes and attitudes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Education levels and ethical concerns</a:t>
            </a:r>
          </a:p>
        </p:txBody>
      </p:sp>
      <p:pic>
        <p:nvPicPr>
          <p:cNvPr id="6146" name="Picture 2" descr="Social - Definition, Meaning &amp; Synonyms ...">
            <a:extLst>
              <a:ext uri="{FF2B5EF4-FFF2-40B4-BE49-F238E27FC236}">
                <a16:creationId xmlns:a16="http://schemas.microsoft.com/office/drawing/2014/main" id="{41A1EA18-25AA-2541-D1A0-0B4C246E3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7218" y="3953965"/>
            <a:ext cx="1524832" cy="152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456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Technological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 </a:t>
            </a:r>
            <a:r>
              <a:rPr lang="en-GB" sz="3200" b="0" i="0">
                <a:solidFill>
                  <a:srgbClr val="13343B"/>
                </a:solidFill>
                <a:effectLst/>
                <a:highlight>
                  <a:srgbClr val="FCFCF9"/>
                </a:highlight>
                <a:latin typeface="__fkGroteskNeue_a82850"/>
              </a:rPr>
              <a:t>Technological innovations and advancements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Access to emerging technologies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Rate of technological obsolescence</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spending on research and development</a:t>
            </a:r>
          </a:p>
        </p:txBody>
      </p:sp>
      <p:pic>
        <p:nvPicPr>
          <p:cNvPr id="5122" name="Picture 2" descr="The 20 Biggest Tech Advances of the ...">
            <a:extLst>
              <a:ext uri="{FF2B5EF4-FFF2-40B4-BE49-F238E27FC236}">
                <a16:creationId xmlns:a16="http://schemas.microsoft.com/office/drawing/2014/main" id="{956C3473-3D06-595C-385D-51800EE2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338" y="4024178"/>
            <a:ext cx="2062672" cy="15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3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Economic Factors</a:t>
            </a:r>
          </a:p>
        </p:txBody>
      </p:sp>
      <p:sp>
        <p:nvSpPr>
          <p:cNvPr id="6" name="Rectangle 1027"/>
          <p:cNvSpPr txBox="1">
            <a:spLocks noChangeArrowheads="1"/>
          </p:cNvSpPr>
          <p:nvPr/>
        </p:nvSpPr>
        <p:spPr>
          <a:xfrm>
            <a:off x="2165498" y="3269522"/>
            <a:ext cx="5599521" cy="26690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Economic growth rates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Interest rates and inflation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Unemployment rates and labour costs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Disposable income and consumer spending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Exchange rates and currency stability</a:t>
            </a:r>
          </a:p>
        </p:txBody>
      </p:sp>
      <p:pic>
        <p:nvPicPr>
          <p:cNvPr id="7170" name="Picture 2" descr="sustainability expert">
            <a:extLst>
              <a:ext uri="{FF2B5EF4-FFF2-40B4-BE49-F238E27FC236}">
                <a16:creationId xmlns:a16="http://schemas.microsoft.com/office/drawing/2014/main" id="{A33FBBB2-069B-D5F4-7443-9C376E1A0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40" y="4399822"/>
            <a:ext cx="1873369" cy="126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13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Environmental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539430"/>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Climate change and weather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Renewable energy and sustainability concerns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Waste management and pollution levels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Attitudes towards green products and practices</a:t>
            </a:r>
          </a:p>
        </p:txBody>
      </p:sp>
      <p:pic>
        <p:nvPicPr>
          <p:cNvPr id="3074" name="Picture 2" descr="Q&amp;A about the environment – and 3 easy ...">
            <a:extLst>
              <a:ext uri="{FF2B5EF4-FFF2-40B4-BE49-F238E27FC236}">
                <a16:creationId xmlns:a16="http://schemas.microsoft.com/office/drawing/2014/main" id="{8B4A7312-23A1-3EC5-CD4D-1424C495F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701" y="4388486"/>
            <a:ext cx="2388850" cy="1228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62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Political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policies, regulations, and stability</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Tax policies and trade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Political ideologies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Foreign trade policies and relations </a:t>
            </a:r>
          </a:p>
        </p:txBody>
      </p:sp>
      <p:pic>
        <p:nvPicPr>
          <p:cNvPr id="8194" name="Picture 2" descr="Engaging Young People in Politics | PBS ...">
            <a:extLst>
              <a:ext uri="{FF2B5EF4-FFF2-40B4-BE49-F238E27FC236}">
                <a16:creationId xmlns:a16="http://schemas.microsoft.com/office/drawing/2014/main" id="{FEAC5A1F-89DC-5884-275C-A742D7A354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924" y="387859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701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Legal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Employment laws and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Consumer protection and safety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Intellectual property rights and copyright laws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Environmental and trade regulations</a:t>
            </a:r>
          </a:p>
        </p:txBody>
      </p:sp>
      <p:pic>
        <p:nvPicPr>
          <p:cNvPr id="4098" name="Picture 2" descr="Future of Legal Services">
            <a:extLst>
              <a:ext uri="{FF2B5EF4-FFF2-40B4-BE49-F238E27FC236}">
                <a16:creationId xmlns:a16="http://schemas.microsoft.com/office/drawing/2014/main" id="{AAEDD3E3-3D0C-9D05-9615-B8B262E7C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8697" y="4334286"/>
            <a:ext cx="2362514" cy="1290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064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812D7-C387-CB31-97D8-EF1E14255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63BD25-1128-65D2-850C-E460B4A2ECEB}"/>
              </a:ext>
            </a:extLst>
          </p:cNvPr>
          <p:cNvSpPr>
            <a:spLocks noGrp="1"/>
          </p:cNvSpPr>
          <p:nvPr>
            <p:ph type="title"/>
          </p:nvPr>
        </p:nvSpPr>
        <p:spPr/>
        <p:txBody>
          <a:bodyPr>
            <a:normAutofit/>
          </a:bodyPr>
          <a:lstStyle/>
          <a:p>
            <a:r>
              <a:rPr lang="en-GB" sz="4000" b="1" dirty="0"/>
              <a:t>Ethical Factors</a:t>
            </a:r>
          </a:p>
        </p:txBody>
      </p:sp>
      <p:sp>
        <p:nvSpPr>
          <p:cNvPr id="6" name="Rectangle 1027">
            <a:extLst>
              <a:ext uri="{FF2B5EF4-FFF2-40B4-BE49-F238E27FC236}">
                <a16:creationId xmlns:a16="http://schemas.microsoft.com/office/drawing/2014/main" id="{8527EBB1-C12D-4B34-CC07-32701E841981}"/>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86680F2-41C6-DBE0-6F16-99BB8DB8707A}"/>
              </a:ext>
            </a:extLst>
          </p:cNvPr>
          <p:cNvSpPr txBox="1"/>
          <p:nvPr/>
        </p:nvSpPr>
        <p:spPr>
          <a:xfrm>
            <a:off x="1314789" y="1345779"/>
            <a:ext cx="6858000" cy="3539430"/>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Ethical norms, values and trends in a country</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Honesty and transparency,</a:t>
            </a:r>
          </a:p>
          <a:p>
            <a:pPr>
              <a:buFont typeface="Arial" panose="020B0604020202020204" pitchFamily="34" charset="0"/>
              <a:buChar char="•"/>
            </a:pPr>
            <a:r>
              <a:rPr lang="en-GB" sz="3200" dirty="0">
                <a:solidFill>
                  <a:srgbClr val="13343B"/>
                </a:solidFill>
                <a:highlight>
                  <a:srgbClr val="FCFCF9"/>
                </a:highlight>
                <a:latin typeface="__fkGroteskNeue_a82850"/>
              </a:rPr>
              <a:t>CSR </a:t>
            </a:r>
            <a:r>
              <a:rPr lang="en-GB" sz="3200" dirty="0">
                <a:highlight>
                  <a:srgbClr val="FCFCF9"/>
                </a:highlight>
              </a:rPr>
              <a:t>paying a "living wage" above the legal minimum or pulling products from a country over human rights concerns</a:t>
            </a:r>
            <a:endParaRPr lang="en-GB" sz="3200" dirty="0">
              <a:solidFill>
                <a:srgbClr val="13343B"/>
              </a:solidFill>
              <a:highlight>
                <a:srgbClr val="FCFCF9"/>
              </a:highlight>
              <a:latin typeface="__fkGroteskNeue_a82850"/>
            </a:endParaRPr>
          </a:p>
        </p:txBody>
      </p:sp>
    </p:spTree>
    <p:extLst>
      <p:ext uri="{BB962C8B-B14F-4D97-AF65-F5344CB8AC3E}">
        <p14:creationId xmlns:p14="http://schemas.microsoft.com/office/powerpoint/2010/main" val="386737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4BA88-C42B-BEF4-615A-5D25C2870B67}"/>
              </a:ext>
            </a:extLst>
          </p:cNvPr>
          <p:cNvSpPr>
            <a:spLocks noGrp="1"/>
          </p:cNvSpPr>
          <p:nvPr>
            <p:ph type="title"/>
          </p:nvPr>
        </p:nvSpPr>
        <p:spPr/>
        <p:txBody>
          <a:bodyPr>
            <a:normAutofit fontScale="90000"/>
          </a:bodyPr>
          <a:lstStyle/>
          <a:p>
            <a:r>
              <a:rPr lang="en-GB" dirty="0"/>
              <a:t>We have an unprecedented case study to examine!</a:t>
            </a:r>
          </a:p>
        </p:txBody>
      </p:sp>
      <p:pic>
        <p:nvPicPr>
          <p:cNvPr id="6" name="Online Media 5" title="Keir Starmer: We’re banning social media access for under 16s">
            <a:hlinkClick r:id="" action="ppaction://media"/>
            <a:extLst>
              <a:ext uri="{FF2B5EF4-FFF2-40B4-BE49-F238E27FC236}">
                <a16:creationId xmlns:a16="http://schemas.microsoft.com/office/drawing/2014/main" id="{BA1E3F35-305C-BF77-841C-09EE1BC76604}"/>
              </a:ext>
            </a:extLst>
          </p:cNvPr>
          <p:cNvPicPr>
            <a:picLocks noRot="1" noChangeAspect="1"/>
          </p:cNvPicPr>
          <p:nvPr>
            <a:videoFile r:link="rId1"/>
          </p:nvPr>
        </p:nvPicPr>
        <p:blipFill>
          <a:blip r:embed="rId3"/>
          <a:stretch>
            <a:fillRect/>
          </a:stretch>
        </p:blipFill>
        <p:spPr>
          <a:xfrm>
            <a:off x="573841" y="1689776"/>
            <a:ext cx="7900203" cy="4463615"/>
          </a:xfrm>
          <a:prstGeom prst="rect">
            <a:avLst/>
          </a:prstGeom>
        </p:spPr>
      </p:pic>
    </p:spTree>
    <p:extLst>
      <p:ext uri="{BB962C8B-B14F-4D97-AF65-F5344CB8AC3E}">
        <p14:creationId xmlns:p14="http://schemas.microsoft.com/office/powerpoint/2010/main" val="22166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5964F2-1C7E-B90C-FE36-325FE1D497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90477-815B-6139-801D-03FD4385DF3E}"/>
              </a:ext>
            </a:extLst>
          </p:cNvPr>
          <p:cNvSpPr>
            <a:spLocks noGrp="1"/>
          </p:cNvSpPr>
          <p:nvPr>
            <p:ph type="title"/>
          </p:nvPr>
        </p:nvSpPr>
        <p:spPr/>
        <p:txBody>
          <a:bodyPr>
            <a:normAutofit fontScale="90000"/>
          </a:bodyPr>
          <a:lstStyle/>
          <a:p>
            <a:r>
              <a:rPr lang="en-GB" dirty="0"/>
              <a:t>We have an unprecedented case study to examine!</a:t>
            </a:r>
          </a:p>
        </p:txBody>
      </p:sp>
      <p:sp>
        <p:nvSpPr>
          <p:cNvPr id="3" name="Content Placeholder 2">
            <a:extLst>
              <a:ext uri="{FF2B5EF4-FFF2-40B4-BE49-F238E27FC236}">
                <a16:creationId xmlns:a16="http://schemas.microsoft.com/office/drawing/2014/main" id="{955AA0C9-C309-356F-8AD4-C1652FE423AE}"/>
              </a:ext>
            </a:extLst>
          </p:cNvPr>
          <p:cNvSpPr>
            <a:spLocks noGrp="1"/>
          </p:cNvSpPr>
          <p:nvPr>
            <p:ph idx="1"/>
          </p:nvPr>
        </p:nvSpPr>
        <p:spPr/>
        <p:txBody>
          <a:bodyPr>
            <a:normAutofit lnSpcReduction="10000"/>
          </a:bodyPr>
          <a:lstStyle/>
          <a:p>
            <a:pPr marL="0" indent="0">
              <a:buNone/>
            </a:pPr>
            <a:r>
              <a:rPr lang="en-GB" dirty="0" err="1"/>
              <a:t>Analyze</a:t>
            </a:r>
            <a:r>
              <a:rPr lang="en-GB" dirty="0"/>
              <a:t> how the UK government's social media ban for under-16s affects tech corporations, local businesses, and British society. Use the </a:t>
            </a:r>
            <a:r>
              <a:rPr lang="en-GB" b="1" dirty="0"/>
              <a:t>STEEPLE framework</a:t>
            </a:r>
            <a:r>
              <a:rPr lang="en-GB" dirty="0"/>
              <a:t> to identify strategic risks and opportunities, </a:t>
            </a:r>
          </a:p>
          <a:p>
            <a:pPr marL="0" indent="0">
              <a:buNone/>
            </a:pPr>
            <a:endParaRPr lang="en-GB" dirty="0"/>
          </a:p>
          <a:p>
            <a:pPr marL="0" indent="0">
              <a:buNone/>
            </a:pPr>
            <a:r>
              <a:rPr lang="en-GB" dirty="0"/>
              <a:t>Present your findings and highlight actionable recommendations.</a:t>
            </a:r>
          </a:p>
        </p:txBody>
      </p:sp>
    </p:spTree>
    <p:extLst>
      <p:ext uri="{BB962C8B-B14F-4D97-AF65-F5344CB8AC3E}">
        <p14:creationId xmlns:p14="http://schemas.microsoft.com/office/powerpoint/2010/main" val="257386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F434-2C99-7710-4E8B-A0872C0C16A7}"/>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F981DFBE-CB08-F5B5-9BF4-6B40A57EAD7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19837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Theory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What is a Stakeholder?</a:t>
            </a:r>
          </a:p>
          <a:p>
            <a:r>
              <a:rPr lang="en-GB" altLang="en-US" sz="2400" dirty="0">
                <a:latin typeface="Arial" panose="020B0604020202020204" pitchFamily="34" charset="0"/>
                <a:cs typeface="Arial" panose="020B0604020202020204" pitchFamily="34" charset="0"/>
              </a:rPr>
              <a:t>“…any group or individual who can affect or is affected by the achievement of an organisation’s objectives” (Freeman, 1984).</a:t>
            </a:r>
          </a:p>
          <a:p>
            <a:r>
              <a:rPr lang="en-GB" altLang="en-US" sz="2400" dirty="0">
                <a:latin typeface="Arial" panose="020B0604020202020204" pitchFamily="34" charset="0"/>
                <a:cs typeface="Arial" panose="020B0604020202020204" pitchFamily="34" charset="0"/>
              </a:rPr>
              <a:t>There may be conflict between the expectations of different groups of stakeholders. </a:t>
            </a:r>
          </a:p>
          <a:p>
            <a:r>
              <a:rPr lang="en-GB" altLang="en-US" sz="2400" dirty="0">
                <a:latin typeface="Arial" panose="020B0604020202020204" pitchFamily="34" charset="0"/>
                <a:cs typeface="Arial" panose="020B0604020202020204" pitchFamily="34" charset="0"/>
              </a:rPr>
              <a:t>In contrast, Friedman’s Shareholder Theory (1970) proposes the only stakeholders a company should consider are its shareholders. </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71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Opposing Views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Traditional view</a:t>
            </a:r>
          </a:p>
          <a:p>
            <a:pPr lvl="1"/>
            <a:r>
              <a:rPr lang="en-GB" altLang="en-US" sz="2000" dirty="0">
                <a:latin typeface="Arial" panose="020B0604020202020204" pitchFamily="34" charset="0"/>
                <a:cs typeface="Arial" panose="020B0604020202020204" pitchFamily="34" charset="0"/>
              </a:rPr>
              <a:t>Adam Smith’s The Wealth of Nations (1776) provided the basis for capitalism by focusing on specialisation and factors of production.</a:t>
            </a:r>
          </a:p>
          <a:p>
            <a:pPr lvl="1"/>
            <a:r>
              <a:rPr lang="en-GB" altLang="en-US" sz="2000" dirty="0">
                <a:latin typeface="Arial" panose="020B0604020202020204" pitchFamily="34" charset="0"/>
                <a:cs typeface="Arial" panose="020B0604020202020204" pitchFamily="34" charset="0"/>
              </a:rPr>
              <a:t>The general assumption is that organisations seek to maximise profit for their shareholders. </a:t>
            </a:r>
          </a:p>
          <a:p>
            <a:r>
              <a:rPr lang="en-GB" altLang="en-US" sz="2400" dirty="0">
                <a:latin typeface="Arial" panose="020B0604020202020204" pitchFamily="34" charset="0"/>
                <a:cs typeface="Arial" panose="020B0604020202020204" pitchFamily="34" charset="0"/>
              </a:rPr>
              <a:t>Alternative view</a:t>
            </a:r>
          </a:p>
          <a:p>
            <a:pPr lvl="1"/>
            <a:r>
              <a:rPr lang="en-GB" altLang="en-US" sz="2000" dirty="0">
                <a:latin typeface="Arial" panose="020B0604020202020204" pitchFamily="34" charset="0"/>
                <a:cs typeface="Arial" panose="020B0604020202020204" pitchFamily="34" charset="0"/>
              </a:rPr>
              <a:t>The alternative theory is that organisations seek to serve the interests of all its shareholders and owners.</a:t>
            </a:r>
          </a:p>
          <a:p>
            <a:pPr lvl="1"/>
            <a:r>
              <a:rPr lang="en-GB" altLang="en-US" sz="2000" dirty="0">
                <a:latin typeface="Arial" panose="020B0604020202020204" pitchFamily="34" charset="0"/>
                <a:cs typeface="Arial" panose="020B0604020202020204" pitchFamily="34" charset="0"/>
              </a:rPr>
              <a:t>Freeman (1984) defined stakeholder as being individuals or groups that affect or are affected by the achievement of an organisation’s objective. </a:t>
            </a:r>
          </a:p>
        </p:txBody>
      </p:sp>
    </p:spTree>
    <p:extLst>
      <p:ext uri="{BB962C8B-B14F-4D97-AF65-F5344CB8AC3E}">
        <p14:creationId xmlns:p14="http://schemas.microsoft.com/office/powerpoint/2010/main" val="20875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Effect transition="in" filter="fade">
                                      <p:cBhvr>
                                        <p:cTn id="15"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Definitions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Stakeholders</a:t>
            </a:r>
          </a:p>
          <a:p>
            <a:pPr lvl="1"/>
            <a:r>
              <a:rPr lang="en-GB" altLang="en-US" sz="2000" dirty="0">
                <a:latin typeface="Arial" panose="020B0604020202020204" pitchFamily="34" charset="0"/>
                <a:cs typeface="Arial" panose="020B0604020202020204" pitchFamily="34" charset="0"/>
              </a:rPr>
              <a:t>Those who are affected by and affect the actions of a firm.</a:t>
            </a:r>
          </a:p>
          <a:p>
            <a:pPr lvl="1"/>
            <a:r>
              <a:rPr lang="en-GB" altLang="en-US" sz="2000" dirty="0">
                <a:latin typeface="Arial" panose="020B0604020202020204" pitchFamily="34" charset="0"/>
                <a:cs typeface="Arial" panose="020B0604020202020204" pitchFamily="34" charset="0"/>
              </a:rPr>
              <a:t>These can be identified as internal or external stakeholders</a:t>
            </a:r>
          </a:p>
          <a:p>
            <a:r>
              <a:rPr lang="en-GB" altLang="en-US" sz="2400" dirty="0">
                <a:latin typeface="Arial" panose="020B0604020202020204" pitchFamily="34" charset="0"/>
                <a:cs typeface="Arial" panose="020B0604020202020204" pitchFamily="34" charset="0"/>
              </a:rPr>
              <a:t>Primary Stakeholders </a:t>
            </a:r>
          </a:p>
          <a:p>
            <a:pPr lvl="1"/>
            <a:r>
              <a:rPr lang="en-GB" altLang="en-US" sz="2000" dirty="0">
                <a:latin typeface="Arial" panose="020B0604020202020204" pitchFamily="34" charset="0"/>
                <a:cs typeface="Arial" panose="020B0604020202020204" pitchFamily="34" charset="0"/>
              </a:rPr>
              <a:t>Those who have a formal, official or contractual relationship with a firm. For example, stockholders, strategic customers, employees, communities, governmental agencies. </a:t>
            </a:r>
          </a:p>
          <a:p>
            <a:r>
              <a:rPr lang="en-GB" altLang="en-US" sz="2400" dirty="0">
                <a:latin typeface="Arial" panose="020B0604020202020204" pitchFamily="34" charset="0"/>
                <a:cs typeface="Arial" panose="020B0604020202020204" pitchFamily="34" charset="0"/>
              </a:rPr>
              <a:t>Secondary Stakeholders</a:t>
            </a:r>
          </a:p>
          <a:p>
            <a:pPr lvl="1"/>
            <a:r>
              <a:rPr lang="en-GB" altLang="en-US" sz="2000" dirty="0">
                <a:latin typeface="Arial" panose="020B0604020202020204" pitchFamily="34" charset="0"/>
                <a:cs typeface="Arial" panose="020B0604020202020204" pitchFamily="34" charset="0"/>
              </a:rPr>
              <a:t>All other stakeholders. For example, environmentalists, media, trade associations.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5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1704526C-0CA0-0322-9970-60651DA975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2034374" y="338287"/>
            <a:ext cx="5075251" cy="5194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342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Effective Stakeholder Management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Five core questions an organisation should consider:</a:t>
            </a:r>
          </a:p>
          <a:p>
            <a:pPr lvl="1"/>
            <a:r>
              <a:rPr lang="en-GB" altLang="en-US" sz="2000" dirty="0">
                <a:latin typeface="Arial" panose="020B0604020202020204" pitchFamily="34" charset="0"/>
                <a:cs typeface="Arial" panose="020B0604020202020204" pitchFamily="34" charset="0"/>
              </a:rPr>
              <a:t>Who are our stakeholders?</a:t>
            </a:r>
          </a:p>
          <a:p>
            <a:pPr lvl="1"/>
            <a:r>
              <a:rPr lang="en-GB" altLang="en-US" sz="2000" dirty="0">
                <a:latin typeface="Arial" panose="020B0604020202020204" pitchFamily="34" charset="0"/>
                <a:cs typeface="Arial" panose="020B0604020202020204" pitchFamily="34" charset="0"/>
              </a:rPr>
              <a:t>What impact do they/can they have on the organisation (increase profit, improve customer satisfaction, damage the brand/organisation name).</a:t>
            </a:r>
          </a:p>
          <a:p>
            <a:pPr lvl="1"/>
            <a:r>
              <a:rPr lang="en-GB" altLang="en-US" sz="2000" dirty="0">
                <a:latin typeface="Arial" panose="020B0604020202020204" pitchFamily="34" charset="0"/>
                <a:cs typeface="Arial" panose="020B0604020202020204" pitchFamily="34" charset="0"/>
              </a:rPr>
              <a:t>What opportunities or threats do stakeholders bring?</a:t>
            </a:r>
          </a:p>
          <a:p>
            <a:pPr lvl="1"/>
            <a:r>
              <a:rPr lang="en-GB" altLang="en-US" sz="2000" dirty="0">
                <a:latin typeface="Arial" panose="020B0604020202020204" pitchFamily="34" charset="0"/>
                <a:cs typeface="Arial" panose="020B0604020202020204" pitchFamily="34" charset="0"/>
              </a:rPr>
              <a:t>What responsibilities do we have to the stakeholder (economic, legal, ethical).</a:t>
            </a:r>
          </a:p>
          <a:p>
            <a:pPr lvl="1"/>
            <a:r>
              <a:rPr lang="en-GB" altLang="en-US" sz="2000" dirty="0">
                <a:latin typeface="Arial" panose="020B0604020202020204" pitchFamily="34" charset="0"/>
                <a:cs typeface="Arial" panose="020B0604020202020204" pitchFamily="34" charset="0"/>
              </a:rPr>
              <a:t>What strategies or actions should an organisation follow to ensure they manage stakeholders expectations?</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26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Analysis Model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Mendelow</a:t>
            </a:r>
            <a:r>
              <a:rPr lang="en-GB" altLang="en-US" sz="2400" dirty="0">
                <a:latin typeface="Arial" panose="020B0604020202020204" pitchFamily="34" charset="0"/>
                <a:cs typeface="Arial" panose="020B0604020202020204" pitchFamily="34" charset="0"/>
              </a:rPr>
              <a:t> (1991) proposed a model that ranks stakeholder according to power and interest.</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BD9EFC8-0358-401C-155B-1FD4C5CE3A99}"/>
              </a:ext>
            </a:extLst>
          </p:cNvPr>
          <p:cNvPicPr>
            <a:picLocks noChangeAspect="1"/>
          </p:cNvPicPr>
          <p:nvPr/>
        </p:nvPicPr>
        <p:blipFill>
          <a:blip r:embed="rId3"/>
          <a:stretch>
            <a:fillRect/>
          </a:stretch>
        </p:blipFill>
        <p:spPr>
          <a:xfrm>
            <a:off x="792126" y="2537642"/>
            <a:ext cx="7075335" cy="4137796"/>
          </a:xfrm>
          <a:prstGeom prst="rect">
            <a:avLst/>
          </a:prstGeom>
        </p:spPr>
      </p:pic>
    </p:spTree>
    <p:extLst>
      <p:ext uri="{BB962C8B-B14F-4D97-AF65-F5344CB8AC3E}">
        <p14:creationId xmlns:p14="http://schemas.microsoft.com/office/powerpoint/2010/main" val="1592257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Categories of the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600" dirty="0">
                <a:latin typeface="+mj-lt"/>
                <a:cs typeface="Arial" panose="020B0604020202020204" pitchFamily="34" charset="0"/>
              </a:rPr>
              <a:t>A. Minimal effort – Low power, low interest</a:t>
            </a:r>
          </a:p>
          <a:p>
            <a:r>
              <a:rPr lang="en-GB" altLang="en-US" sz="3600" dirty="0">
                <a:latin typeface="+mj-lt"/>
                <a:cs typeface="Arial" panose="020B0604020202020204" pitchFamily="34" charset="0"/>
              </a:rPr>
              <a:t>B. Keep informed - Low power, high interest</a:t>
            </a:r>
          </a:p>
          <a:p>
            <a:r>
              <a:rPr lang="en-GB" altLang="en-US" sz="3600" dirty="0">
                <a:latin typeface="+mj-lt"/>
                <a:cs typeface="Arial" panose="020B0604020202020204" pitchFamily="34" charset="0"/>
              </a:rPr>
              <a:t>C. Keep satisfied - High power, low interest</a:t>
            </a:r>
          </a:p>
          <a:p>
            <a:r>
              <a:rPr lang="en-GB" altLang="en-US" sz="3600" dirty="0">
                <a:latin typeface="+mj-lt"/>
                <a:cs typeface="Arial" panose="020B0604020202020204" pitchFamily="34" charset="0"/>
              </a:rPr>
              <a:t>D. Key players – High power, high interest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965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8A6A06-ABC7-2C45-A6EB-766DE22E1AF1}"/>
              </a:ext>
            </a:extLst>
          </p:cNvPr>
          <p:cNvSpPr txBox="1"/>
          <p:nvPr/>
        </p:nvSpPr>
        <p:spPr>
          <a:xfrm>
            <a:off x="9468" y="1325562"/>
            <a:ext cx="5065466" cy="5355312"/>
          </a:xfrm>
          <a:prstGeom prst="rect">
            <a:avLst/>
          </a:prstGeom>
          <a:noFill/>
        </p:spPr>
        <p:txBody>
          <a:bodyPr wrap="square">
            <a:spAutoFit/>
          </a:bodyPr>
          <a:lstStyle/>
          <a:p>
            <a:r>
              <a:rPr lang="en-GB" b="0" i="0" dirty="0">
                <a:solidFill>
                  <a:srgbClr val="13343B"/>
                </a:solidFill>
                <a:effectLst/>
                <a:highlight>
                  <a:srgbClr val="FCFCF9"/>
                </a:highlight>
                <a:latin typeface="__fkGroteskNeue_598ab8"/>
              </a:rPr>
              <a:t>Green University is a medium-sized institution with approximately 10,000 students and 1,500 faculty and staff members. The university prides itself on its commitment to sustainability and environmental responsibility. However, the current recycling program on campus is outdated and inefficient, resulting in a significant amount of recyclable materials ending up in landfill.</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The university's administration has decided to implement a comprehensive new recycling program to address this issue. The program aims to increase recycling rates, reduce waste, and promote a more sustainable campus environment.</a:t>
            </a:r>
          </a:p>
          <a:p>
            <a:endParaRPr lang="en-GB" dirty="0">
              <a:solidFill>
                <a:srgbClr val="13343B"/>
              </a:solidFill>
              <a:highlight>
                <a:srgbClr val="FCFCF9"/>
              </a:highlight>
              <a:latin typeface="__fkGroteskNeue_598ab8"/>
            </a:endParaRPr>
          </a:p>
          <a:p>
            <a:r>
              <a:rPr lang="en-GB" b="0" i="0" dirty="0">
                <a:solidFill>
                  <a:srgbClr val="13343B"/>
                </a:solidFill>
                <a:effectLst/>
                <a:highlight>
                  <a:srgbClr val="FCFCF9"/>
                </a:highlight>
                <a:latin typeface="__fkGroteskNeue_598ab8"/>
              </a:rPr>
              <a:t>Identify the potential stakeholders involved in implementing the new campus recycling program and assess their levels of interest and influence using Mendelow's Stakeholder Matrix.</a:t>
            </a:r>
            <a:endParaRPr lang="en-GB" dirty="0"/>
          </a:p>
        </p:txBody>
      </p:sp>
      <p:pic>
        <p:nvPicPr>
          <p:cNvPr id="3" name="Picture 2">
            <a:extLst>
              <a:ext uri="{FF2B5EF4-FFF2-40B4-BE49-F238E27FC236}">
                <a16:creationId xmlns:a16="http://schemas.microsoft.com/office/drawing/2014/main" id="{0358D636-2C6A-F12B-B70C-45D559420CC3}"/>
              </a:ext>
            </a:extLst>
          </p:cNvPr>
          <p:cNvPicPr>
            <a:picLocks noChangeAspect="1"/>
          </p:cNvPicPr>
          <p:nvPr/>
        </p:nvPicPr>
        <p:blipFill>
          <a:blip r:embed="rId3"/>
          <a:stretch>
            <a:fillRect/>
          </a:stretch>
        </p:blipFill>
        <p:spPr>
          <a:xfrm>
            <a:off x="5074934" y="2359919"/>
            <a:ext cx="3889517" cy="2565165"/>
          </a:xfrm>
          <a:prstGeom prst="rect">
            <a:avLst/>
          </a:prstGeom>
        </p:spPr>
      </p:pic>
    </p:spTree>
    <p:extLst>
      <p:ext uri="{BB962C8B-B14F-4D97-AF65-F5344CB8AC3E}">
        <p14:creationId xmlns:p14="http://schemas.microsoft.com/office/powerpoint/2010/main" val="2510358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59722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2256</Words>
  <Application>Microsoft Office PowerPoint</Application>
  <PresentationFormat>On-screen Show (4:3)</PresentationFormat>
  <Paragraphs>201</Paragraphs>
  <Slides>24</Slides>
  <Notes>22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__fkGroteskNeue_598ab8</vt:lpstr>
      <vt:lpstr>__fkGroteskNeue_a82850</vt:lpstr>
      <vt:lpstr>Indeed Sans</vt:lpstr>
      <vt:lpstr>Inter</vt:lpstr>
      <vt:lpstr>Myriad Pro</vt:lpstr>
      <vt:lpstr>var(--font-fk-grotesk)</vt:lpstr>
      <vt:lpstr>Arial</vt:lpstr>
      <vt:lpstr>Calibri</vt:lpstr>
      <vt:lpstr>20140311PresentationUWTSDTemplate</vt:lpstr>
      <vt:lpstr>Certificate of Higher Education in Employability Skills  Problem Solving and Innovation (BMSW4014)  </vt:lpstr>
      <vt:lpstr>Agenda </vt:lpstr>
      <vt:lpstr>Macro-environment</vt:lpstr>
      <vt:lpstr>What is STEEPLE?</vt:lpstr>
      <vt:lpstr>Why use it? </vt:lpstr>
      <vt:lpstr>Social Factors</vt:lpstr>
      <vt:lpstr>Technological Factors</vt:lpstr>
      <vt:lpstr>Economic Factors</vt:lpstr>
      <vt:lpstr>Environmental Factors</vt:lpstr>
      <vt:lpstr>Political Factors</vt:lpstr>
      <vt:lpstr>Legal Factors</vt:lpstr>
      <vt:lpstr>Ethical Factors</vt:lpstr>
      <vt:lpstr>We have an unprecedented case study to examine!</vt:lpstr>
      <vt:lpstr>We have an unprecedented case study to examine!</vt:lpstr>
      <vt:lpstr>Break</vt:lpstr>
      <vt:lpstr>Stakeholder Theory</vt:lpstr>
      <vt:lpstr>Opposing Views</vt:lpstr>
      <vt:lpstr>Definitions</vt:lpstr>
      <vt:lpstr>PowerPoint Presentation</vt:lpstr>
      <vt:lpstr>Effective Stakeholder Management</vt:lpstr>
      <vt:lpstr>Stakeholder Analysis Model</vt:lpstr>
      <vt:lpstr>Categories of the Matrix</vt:lpstr>
      <vt:lpstr>Problem?</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Wilkin</cp:lastModifiedBy>
  <cp:revision>6</cp:revision>
  <dcterms:created xsi:type="dcterms:W3CDTF">2017-12-11T18:00:04Z</dcterms:created>
  <dcterms:modified xsi:type="dcterms:W3CDTF">2026-06-19T13:11:02Z</dcterms:modified>
</cp:coreProperties>
</file>