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70" r:id="rId5"/>
    <p:sldId id="271" r:id="rId6"/>
    <p:sldId id="272" r:id="rId7"/>
    <p:sldId id="274" r:id="rId8"/>
    <p:sldId id="336" r:id="rId9"/>
    <p:sldId id="273" r:id="rId10"/>
    <p:sldId id="261" r:id="rId11"/>
    <p:sldId id="337" r:id="rId12"/>
    <p:sldId id="363" r:id="rId13"/>
    <p:sldId id="265" r:id="rId14"/>
    <p:sldId id="263" r:id="rId15"/>
    <p:sldId id="266" r:id="rId16"/>
    <p:sldId id="26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1158472-89C3-44ED-A679-3971CDDC6E07}" v="319" dt="2026-02-15T22:16:03.30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97" d="100"/>
          <a:sy n="97" d="100"/>
        </p:scale>
        <p:origin x="7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bian Albeanu (2436432)" userId="S::2436432@student.uwtsd.ac.uk::10e34f20-4003-4d19-b9c8-1d1d877355fb" providerId="AD" clId="Web-{DF81451A-B59A-BF26-233B-798A43891A7B}"/>
    <pc:docChg chg="modSld">
      <pc:chgData name="Fabian Albeanu (2436432)" userId="S::2436432@student.uwtsd.ac.uk::10e34f20-4003-4d19-b9c8-1d1d877355fb" providerId="AD" clId="Web-{DF81451A-B59A-BF26-233B-798A43891A7B}" dt="2026-02-07T17:21:42.067" v="281" actId="20577"/>
      <pc:docMkLst>
        <pc:docMk/>
      </pc:docMkLst>
      <pc:sldChg chg="modSp">
        <pc:chgData name="Fabian Albeanu (2436432)" userId="S::2436432@student.uwtsd.ac.uk::10e34f20-4003-4d19-b9c8-1d1d877355fb" providerId="AD" clId="Web-{DF81451A-B59A-BF26-233B-798A43891A7B}" dt="2026-02-07T17:21:42.067" v="281" actId="20577"/>
        <pc:sldMkLst>
          <pc:docMk/>
          <pc:sldMk cId="1037257886" sldId="265"/>
        </pc:sldMkLst>
        <pc:spChg chg="mod">
          <ac:chgData name="Fabian Albeanu (2436432)" userId="S::2436432@student.uwtsd.ac.uk::10e34f20-4003-4d19-b9c8-1d1d877355fb" providerId="AD" clId="Web-{DF81451A-B59A-BF26-233B-798A43891A7B}" dt="2026-02-07T17:21:42.067" v="281" actId="20577"/>
          <ac:spMkLst>
            <pc:docMk/>
            <pc:sldMk cId="1037257886" sldId="265"/>
            <ac:spMk id="2" creationId="{68A8AF1C-86E0-7043-44A2-DA950ED42D52}"/>
          </ac:spMkLst>
        </pc:spChg>
      </pc:sldChg>
      <pc:sldChg chg="modSp">
        <pc:chgData name="Fabian Albeanu (2436432)" userId="S::2436432@student.uwtsd.ac.uk::10e34f20-4003-4d19-b9c8-1d1d877355fb" providerId="AD" clId="Web-{DF81451A-B59A-BF26-233B-798A43891A7B}" dt="2026-02-07T16:39:21.340" v="8" actId="20577"/>
        <pc:sldMkLst>
          <pc:docMk/>
          <pc:sldMk cId="3321023050" sldId="271"/>
        </pc:sldMkLst>
        <pc:spChg chg="mod">
          <ac:chgData name="Fabian Albeanu (2436432)" userId="S::2436432@student.uwtsd.ac.uk::10e34f20-4003-4d19-b9c8-1d1d877355fb" providerId="AD" clId="Web-{DF81451A-B59A-BF26-233B-798A43891A7B}" dt="2026-02-07T16:39:21.340" v="8" actId="20577"/>
          <ac:spMkLst>
            <pc:docMk/>
            <pc:sldMk cId="3321023050" sldId="271"/>
            <ac:spMk id="2" creationId="{23379A11-1CF0-5125-F775-02C08085203B}"/>
          </ac:spMkLst>
        </pc:spChg>
      </pc:sldChg>
      <pc:sldChg chg="modSp">
        <pc:chgData name="Fabian Albeanu (2436432)" userId="S::2436432@student.uwtsd.ac.uk::10e34f20-4003-4d19-b9c8-1d1d877355fb" providerId="AD" clId="Web-{DF81451A-B59A-BF26-233B-798A43891A7B}" dt="2026-02-07T16:39:50.999" v="14" actId="20577"/>
        <pc:sldMkLst>
          <pc:docMk/>
          <pc:sldMk cId="1027608494" sldId="272"/>
        </pc:sldMkLst>
        <pc:spChg chg="mod">
          <ac:chgData name="Fabian Albeanu (2436432)" userId="S::2436432@student.uwtsd.ac.uk::10e34f20-4003-4d19-b9c8-1d1d877355fb" providerId="AD" clId="Web-{DF81451A-B59A-BF26-233B-798A43891A7B}" dt="2026-02-07T16:39:50.999" v="14" actId="20577"/>
          <ac:spMkLst>
            <pc:docMk/>
            <pc:sldMk cId="1027608494" sldId="272"/>
            <ac:spMk id="2" creationId="{8A50C2D0-4F0F-32FA-368C-29CAACE5786E}"/>
          </ac:spMkLst>
        </pc:spChg>
      </pc:sldChg>
      <pc:sldChg chg="modSp">
        <pc:chgData name="Fabian Albeanu (2436432)" userId="S::2436432@student.uwtsd.ac.uk::10e34f20-4003-4d19-b9c8-1d1d877355fb" providerId="AD" clId="Web-{DF81451A-B59A-BF26-233B-798A43891A7B}" dt="2026-02-07T16:40:45.176" v="18" actId="20577"/>
        <pc:sldMkLst>
          <pc:docMk/>
          <pc:sldMk cId="860344735" sldId="274"/>
        </pc:sldMkLst>
        <pc:spChg chg="mod">
          <ac:chgData name="Fabian Albeanu (2436432)" userId="S::2436432@student.uwtsd.ac.uk::10e34f20-4003-4d19-b9c8-1d1d877355fb" providerId="AD" clId="Web-{DF81451A-B59A-BF26-233B-798A43891A7B}" dt="2026-02-07T16:40:45.176" v="18" actId="20577"/>
          <ac:spMkLst>
            <pc:docMk/>
            <pc:sldMk cId="860344735" sldId="274"/>
            <ac:spMk id="3" creationId="{5A83545D-6FBE-2985-5F35-4C84283CFC53}"/>
          </ac:spMkLst>
        </pc:spChg>
      </pc:sldChg>
      <pc:sldChg chg="modSp">
        <pc:chgData name="Fabian Albeanu (2436432)" userId="S::2436432@student.uwtsd.ac.uk::10e34f20-4003-4d19-b9c8-1d1d877355fb" providerId="AD" clId="Web-{DF81451A-B59A-BF26-233B-798A43891A7B}" dt="2026-02-07T17:10:52.639" v="270" actId="20577"/>
        <pc:sldMkLst>
          <pc:docMk/>
          <pc:sldMk cId="642852813" sldId="363"/>
        </pc:sldMkLst>
        <pc:spChg chg="mod">
          <ac:chgData name="Fabian Albeanu (2436432)" userId="S::2436432@student.uwtsd.ac.uk::10e34f20-4003-4d19-b9c8-1d1d877355fb" providerId="AD" clId="Web-{DF81451A-B59A-BF26-233B-798A43891A7B}" dt="2026-02-07T17:10:52.639" v="270" actId="20577"/>
          <ac:spMkLst>
            <pc:docMk/>
            <pc:sldMk cId="642852813" sldId="363"/>
            <ac:spMk id="22" creationId="{280A6708-DF3B-47D7-80AD-BED7584E4872}"/>
          </ac:spMkLst>
        </pc:spChg>
        <pc:spChg chg="mod">
          <ac:chgData name="Fabian Albeanu (2436432)" userId="S::2436432@student.uwtsd.ac.uk::10e34f20-4003-4d19-b9c8-1d1d877355fb" providerId="AD" clId="Web-{DF81451A-B59A-BF26-233B-798A43891A7B}" dt="2026-02-07T17:09:24.262" v="261" actId="20577"/>
          <ac:spMkLst>
            <pc:docMk/>
            <pc:sldMk cId="642852813" sldId="363"/>
            <ac:spMk id="23" creationId="{8F167E83-1CE4-F3CA-7557-1CDDF3628DBE}"/>
          </ac:spMkLst>
        </pc:spChg>
        <pc:spChg chg="mod">
          <ac:chgData name="Fabian Albeanu (2436432)" userId="S::2436432@student.uwtsd.ac.uk::10e34f20-4003-4d19-b9c8-1d1d877355fb" providerId="AD" clId="Web-{DF81451A-B59A-BF26-233B-798A43891A7B}" dt="2026-02-07T16:59:54.477" v="61" actId="20577"/>
          <ac:spMkLst>
            <pc:docMk/>
            <pc:sldMk cId="642852813" sldId="363"/>
            <ac:spMk id="24" creationId="{B2F0A62B-BCD1-8AD8-F315-6F09A31F7FFE}"/>
          </ac:spMkLst>
        </pc:spChg>
        <pc:spChg chg="mod">
          <ac:chgData name="Fabian Albeanu (2436432)" userId="S::2436432@student.uwtsd.ac.uk::10e34f20-4003-4d19-b9c8-1d1d877355fb" providerId="AD" clId="Web-{DF81451A-B59A-BF26-233B-798A43891A7B}" dt="2026-02-07T17:03:04.114" v="90" actId="20577"/>
          <ac:spMkLst>
            <pc:docMk/>
            <pc:sldMk cId="642852813" sldId="363"/>
            <ac:spMk id="25" creationId="{2A30538D-67ED-A3A1-CFA1-39377D70B9B9}"/>
          </ac:spMkLst>
        </pc:spChg>
        <pc:spChg chg="mod">
          <ac:chgData name="Fabian Albeanu (2436432)" userId="S::2436432@student.uwtsd.ac.uk::10e34f20-4003-4d19-b9c8-1d1d877355fb" providerId="AD" clId="Web-{DF81451A-B59A-BF26-233B-798A43891A7B}" dt="2026-02-07T17:08:19.025" v="235" actId="20577"/>
          <ac:spMkLst>
            <pc:docMk/>
            <pc:sldMk cId="642852813" sldId="363"/>
            <ac:spMk id="26" creationId="{19E1DBE5-167E-78C1-BCD0-8D2DCE9A4F68}"/>
          </ac:spMkLst>
        </pc:spChg>
        <pc:spChg chg="mod">
          <ac:chgData name="Fabian Albeanu (2436432)" userId="S::2436432@student.uwtsd.ac.uk::10e34f20-4003-4d19-b9c8-1d1d877355fb" providerId="AD" clId="Web-{DF81451A-B59A-BF26-233B-798A43891A7B}" dt="2026-02-07T17:06:47.974" v="213" actId="20577"/>
          <ac:spMkLst>
            <pc:docMk/>
            <pc:sldMk cId="642852813" sldId="363"/>
            <ac:spMk id="27" creationId="{BDD08689-6B7D-0F8F-480D-F4AAD7FE2D5B}"/>
          </ac:spMkLst>
        </pc:spChg>
        <pc:spChg chg="mod">
          <ac:chgData name="Fabian Albeanu (2436432)" userId="S::2436432@student.uwtsd.ac.uk::10e34f20-4003-4d19-b9c8-1d1d877355fb" providerId="AD" clId="Web-{DF81451A-B59A-BF26-233B-798A43891A7B}" dt="2026-02-07T17:06:12.066" v="197" actId="20577"/>
          <ac:spMkLst>
            <pc:docMk/>
            <pc:sldMk cId="642852813" sldId="363"/>
            <ac:spMk id="28" creationId="{44AB04F4-8499-0CBD-C2DD-C750D2568FD9}"/>
          </ac:spMkLst>
        </pc:spChg>
        <pc:spChg chg="mod">
          <ac:chgData name="Fabian Albeanu (2436432)" userId="S::2436432@student.uwtsd.ac.uk::10e34f20-4003-4d19-b9c8-1d1d877355fb" providerId="AD" clId="Web-{DF81451A-B59A-BF26-233B-798A43891A7B}" dt="2026-02-07T17:05:16.188" v="168" actId="20577"/>
          <ac:spMkLst>
            <pc:docMk/>
            <pc:sldMk cId="642852813" sldId="363"/>
            <ac:spMk id="29" creationId="{327A92EC-E2CD-E0BC-131F-C601B5DE7C4F}"/>
          </ac:spMkLst>
        </pc:spChg>
        <pc:spChg chg="mod">
          <ac:chgData name="Fabian Albeanu (2436432)" userId="S::2436432@student.uwtsd.ac.uk::10e34f20-4003-4d19-b9c8-1d1d877355fb" providerId="AD" clId="Web-{DF81451A-B59A-BF26-233B-798A43891A7B}" dt="2026-02-07T17:03:18.740" v="102" actId="20577"/>
          <ac:spMkLst>
            <pc:docMk/>
            <pc:sldMk cId="642852813" sldId="363"/>
            <ac:spMk id="30" creationId="{93894965-CBAF-C3E0-3A1E-98F25A8DA3BD}"/>
          </ac:spMkLst>
        </pc:spChg>
        <pc:spChg chg="mod">
          <ac:chgData name="Fabian Albeanu (2436432)" userId="S::2436432@student.uwtsd.ac.uk::10e34f20-4003-4d19-b9c8-1d1d877355fb" providerId="AD" clId="Web-{DF81451A-B59A-BF26-233B-798A43891A7B}" dt="2026-02-07T17:03:59.791" v="123" actId="20577"/>
          <ac:spMkLst>
            <pc:docMk/>
            <pc:sldMk cId="642852813" sldId="363"/>
            <ac:spMk id="37" creationId="{B1E4133F-2751-3952-C07B-9EBB9CE035BD}"/>
          </ac:spMkLst>
        </pc:spChg>
        <pc:spChg chg="mod">
          <ac:chgData name="Fabian Albeanu (2436432)" userId="S::2436432@student.uwtsd.ac.uk::10e34f20-4003-4d19-b9c8-1d1d877355fb" providerId="AD" clId="Web-{DF81451A-B59A-BF26-233B-798A43891A7B}" dt="2026-02-07T16:59:12.662" v="41" actId="20577"/>
          <ac:spMkLst>
            <pc:docMk/>
            <pc:sldMk cId="642852813" sldId="363"/>
            <ac:spMk id="38" creationId="{CE1BD776-63C4-D3EE-069C-C9BBE2DC4B45}"/>
          </ac:spMkLst>
        </pc:spChg>
        <pc:spChg chg="mod">
          <ac:chgData name="Fabian Albeanu (2436432)" userId="S::2436432@student.uwtsd.ac.uk::10e34f20-4003-4d19-b9c8-1d1d877355fb" providerId="AD" clId="Web-{DF81451A-B59A-BF26-233B-798A43891A7B}" dt="2026-02-07T17:04:20.215" v="132" actId="20577"/>
          <ac:spMkLst>
            <pc:docMk/>
            <pc:sldMk cId="642852813" sldId="363"/>
            <ac:spMk id="39" creationId="{D9B946EB-160F-14E8-6E65-A3ACFE53BA8E}"/>
          </ac:spMkLst>
        </pc:spChg>
        <pc:spChg chg="mod">
          <ac:chgData name="Fabian Albeanu (2436432)" userId="S::2436432@student.uwtsd.ac.uk::10e34f20-4003-4d19-b9c8-1d1d877355fb" providerId="AD" clId="Web-{DF81451A-B59A-BF26-233B-798A43891A7B}" dt="2026-02-07T17:04:47.389" v="147" actId="20577"/>
          <ac:spMkLst>
            <pc:docMk/>
            <pc:sldMk cId="642852813" sldId="363"/>
            <ac:spMk id="40" creationId="{1A129B97-8AB0-A07D-27D5-16E805A4DFB6}"/>
          </ac:spMkLst>
        </pc:spChg>
      </pc:sldChg>
    </pc:docChg>
  </pc:docChgLst>
  <pc:docChgLst>
    <pc:chgData name="Fabian Albeanu (2436432)" userId="S::2436432@student.uwtsd.ac.uk::10e34f20-4003-4d19-b9c8-1d1d877355fb" providerId="AD" clId="Web-{F1158472-89C3-44ED-A679-3971CDDC6E07}"/>
    <pc:docChg chg="modSld">
      <pc:chgData name="Fabian Albeanu (2436432)" userId="S::2436432@student.uwtsd.ac.uk::10e34f20-4003-4d19-b9c8-1d1d877355fb" providerId="AD" clId="Web-{F1158472-89C3-44ED-A679-3971CDDC6E07}" dt="2026-02-15T22:16:03.308" v="319" actId="20577"/>
      <pc:docMkLst>
        <pc:docMk/>
      </pc:docMkLst>
      <pc:sldChg chg="modSp">
        <pc:chgData name="Fabian Albeanu (2436432)" userId="S::2436432@student.uwtsd.ac.uk::10e34f20-4003-4d19-b9c8-1d1d877355fb" providerId="AD" clId="Web-{F1158472-89C3-44ED-A679-3971CDDC6E07}" dt="2026-02-15T22:13:22.509" v="294" actId="20577"/>
        <pc:sldMkLst>
          <pc:docMk/>
          <pc:sldMk cId="764605052" sldId="261"/>
        </pc:sldMkLst>
        <pc:spChg chg="mod">
          <ac:chgData name="Fabian Albeanu (2436432)" userId="S::2436432@student.uwtsd.ac.uk::10e34f20-4003-4d19-b9c8-1d1d877355fb" providerId="AD" clId="Web-{F1158472-89C3-44ED-A679-3971CDDC6E07}" dt="2026-02-15T22:13:22.509" v="294" actId="20577"/>
          <ac:spMkLst>
            <pc:docMk/>
            <pc:sldMk cId="764605052" sldId="261"/>
            <ac:spMk id="3" creationId="{E04C29E1-0FF6-7114-4118-5B68E71110F6}"/>
          </ac:spMkLst>
        </pc:spChg>
        <pc:graphicFrameChg chg="mod modGraphic">
          <ac:chgData name="Fabian Albeanu (2436432)" userId="S::2436432@student.uwtsd.ac.uk::10e34f20-4003-4d19-b9c8-1d1d877355fb" providerId="AD" clId="Web-{F1158472-89C3-44ED-A679-3971CDDC6E07}" dt="2026-02-15T22:12:58.181" v="286"/>
          <ac:graphicFrameMkLst>
            <pc:docMk/>
            <pc:sldMk cId="764605052" sldId="261"/>
            <ac:graphicFrameMk id="7" creationId="{108D2D3F-BBD3-F859-AF29-5BEF174F1637}"/>
          </ac:graphicFrameMkLst>
        </pc:graphicFrameChg>
      </pc:sldChg>
      <pc:sldChg chg="modSp">
        <pc:chgData name="Fabian Albeanu (2436432)" userId="S::2436432@student.uwtsd.ac.uk::10e34f20-4003-4d19-b9c8-1d1d877355fb" providerId="AD" clId="Web-{F1158472-89C3-44ED-A679-3971CDDC6E07}" dt="2026-02-15T22:16:03.308" v="319" actId="20577"/>
        <pc:sldMkLst>
          <pc:docMk/>
          <pc:sldMk cId="2451324015" sldId="263"/>
        </pc:sldMkLst>
        <pc:spChg chg="mod">
          <ac:chgData name="Fabian Albeanu (2436432)" userId="S::2436432@student.uwtsd.ac.uk::10e34f20-4003-4d19-b9c8-1d1d877355fb" providerId="AD" clId="Web-{F1158472-89C3-44ED-A679-3971CDDC6E07}" dt="2026-02-15T22:16:03.308" v="319" actId="20577"/>
          <ac:spMkLst>
            <pc:docMk/>
            <pc:sldMk cId="2451324015" sldId="263"/>
            <ac:spMk id="3" creationId="{E04C29E1-0FF6-7114-4118-5B68E71110F6}"/>
          </ac:spMkLst>
        </pc:spChg>
      </pc:sldChg>
      <pc:sldChg chg="modSp">
        <pc:chgData name="Fabian Albeanu (2436432)" userId="S::2436432@student.uwtsd.ac.uk::10e34f20-4003-4d19-b9c8-1d1d877355fb" providerId="AD" clId="Web-{F1158472-89C3-44ED-A679-3971CDDC6E07}" dt="2026-02-15T22:15:04.135" v="313" actId="20577"/>
        <pc:sldMkLst>
          <pc:docMk/>
          <pc:sldMk cId="1037257886" sldId="265"/>
        </pc:sldMkLst>
        <pc:spChg chg="mod">
          <ac:chgData name="Fabian Albeanu (2436432)" userId="S::2436432@student.uwtsd.ac.uk::10e34f20-4003-4d19-b9c8-1d1d877355fb" providerId="AD" clId="Web-{F1158472-89C3-44ED-A679-3971CDDC6E07}" dt="2026-02-15T22:15:04.135" v="313" actId="20577"/>
          <ac:spMkLst>
            <pc:docMk/>
            <pc:sldMk cId="1037257886" sldId="265"/>
            <ac:spMk id="3" creationId="{E04C29E1-0FF6-7114-4118-5B68E71110F6}"/>
          </ac:spMkLst>
        </pc:spChg>
      </pc:sldChg>
      <pc:sldChg chg="modSp">
        <pc:chgData name="Fabian Albeanu (2436432)" userId="S::2436432@student.uwtsd.ac.uk::10e34f20-4003-4d19-b9c8-1d1d877355fb" providerId="AD" clId="Web-{F1158472-89C3-44ED-A679-3971CDDC6E07}" dt="2026-02-15T22:13:45.150" v="298" actId="20577"/>
        <pc:sldMkLst>
          <pc:docMk/>
          <pc:sldMk cId="2661610389" sldId="273"/>
        </pc:sldMkLst>
        <pc:spChg chg="mod">
          <ac:chgData name="Fabian Albeanu (2436432)" userId="S::2436432@student.uwtsd.ac.uk::10e34f20-4003-4d19-b9c8-1d1d877355fb" providerId="AD" clId="Web-{F1158472-89C3-44ED-A679-3971CDDC6E07}" dt="2026-02-15T22:13:45.150" v="298" actId="20577"/>
          <ac:spMkLst>
            <pc:docMk/>
            <pc:sldMk cId="2661610389" sldId="273"/>
            <ac:spMk id="3" creationId="{881B820E-B9B3-5CF2-E1AE-F54AA3FA003E}"/>
          </ac:spMkLst>
        </pc:spChg>
      </pc:sldChg>
      <pc:sldChg chg="modSp">
        <pc:chgData name="Fabian Albeanu (2436432)" userId="S::2436432@student.uwtsd.ac.uk::10e34f20-4003-4d19-b9c8-1d1d877355fb" providerId="AD" clId="Web-{F1158472-89C3-44ED-A679-3971CDDC6E07}" dt="2026-02-15T22:02:44.838" v="6" actId="20577"/>
        <pc:sldMkLst>
          <pc:docMk/>
          <pc:sldMk cId="860344735" sldId="274"/>
        </pc:sldMkLst>
        <pc:spChg chg="mod">
          <ac:chgData name="Fabian Albeanu (2436432)" userId="S::2436432@student.uwtsd.ac.uk::10e34f20-4003-4d19-b9c8-1d1d877355fb" providerId="AD" clId="Web-{F1158472-89C3-44ED-A679-3971CDDC6E07}" dt="2026-02-15T22:02:44.838" v="6" actId="20577"/>
          <ac:spMkLst>
            <pc:docMk/>
            <pc:sldMk cId="860344735" sldId="274"/>
            <ac:spMk id="3" creationId="{5A83545D-6FBE-2985-5F35-4C84283CFC53}"/>
          </ac:spMkLst>
        </pc:spChg>
      </pc:sldChg>
      <pc:sldChg chg="modSp">
        <pc:chgData name="Fabian Albeanu (2436432)" userId="S::2436432@student.uwtsd.ac.uk::10e34f20-4003-4d19-b9c8-1d1d877355fb" providerId="AD" clId="Web-{F1158472-89C3-44ED-A679-3971CDDC6E07}" dt="2026-02-15T22:08:27.357" v="218"/>
        <pc:sldMkLst>
          <pc:docMk/>
          <pc:sldMk cId="2496961718" sldId="336"/>
        </pc:sldMkLst>
        <pc:graphicFrameChg chg="mod modGraphic">
          <ac:chgData name="Fabian Albeanu (2436432)" userId="S::2436432@student.uwtsd.ac.uk::10e34f20-4003-4d19-b9c8-1d1d877355fb" providerId="AD" clId="Web-{F1158472-89C3-44ED-A679-3971CDDC6E07}" dt="2026-02-15T22:08:27.357" v="218"/>
          <ac:graphicFrameMkLst>
            <pc:docMk/>
            <pc:sldMk cId="2496961718" sldId="336"/>
            <ac:graphicFrameMk id="5" creationId="{A2EE408F-2C4B-7EA4-C94A-EC225621176C}"/>
          </ac:graphicFrameMkLst>
        </pc:graphicFrameChg>
      </pc:sldChg>
      <pc:sldChg chg="modSp">
        <pc:chgData name="Fabian Albeanu (2436432)" userId="S::2436432@student.uwtsd.ac.uk::10e34f20-4003-4d19-b9c8-1d1d877355fb" providerId="AD" clId="Web-{F1158472-89C3-44ED-A679-3971CDDC6E07}" dt="2026-02-15T22:11:08.491" v="260" actId="20577"/>
        <pc:sldMkLst>
          <pc:docMk/>
          <pc:sldMk cId="2319079123" sldId="337"/>
        </pc:sldMkLst>
        <pc:spChg chg="mod">
          <ac:chgData name="Fabian Albeanu (2436432)" userId="S::2436432@student.uwtsd.ac.uk::10e34f20-4003-4d19-b9c8-1d1d877355fb" providerId="AD" clId="Web-{F1158472-89C3-44ED-A679-3971CDDC6E07}" dt="2026-02-15T22:11:08.491" v="260" actId="20577"/>
          <ac:spMkLst>
            <pc:docMk/>
            <pc:sldMk cId="2319079123" sldId="337"/>
            <ac:spMk id="3" creationId="{1B4D8426-20C5-630E-80E5-EAB06B11CCD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CD33-534C-B817-D6C5-0035DDDB31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81D51A-4E90-9539-7287-792F65D1C5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A172D7-415E-C638-1838-F2A1AC04C6AF}"/>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A5A0DE3B-D840-F080-F672-744EA3F574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9FEC32-32CD-96CD-93CA-273D656FBEA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19089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4722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8449-99AD-2300-6505-783E03633A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E51451-1DEE-DF1C-8932-8F2BA1F91E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08B37D-6C44-EF54-B306-C18DE0870FAA}"/>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5D72D176-2F12-D02D-F7A0-1A8626BB52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E1CDD-F42B-8422-443E-F7C800585A7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2437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FBA7-AF06-E5B3-BF76-2760DE224D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00EEF7-9A11-3976-9B44-CA52AF6B9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ABD27F-ACA4-4D1D-C776-035CAA02E2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AF4B07-9540-C834-B538-8A628C7989D1}"/>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6" name="Footer Placeholder 5">
            <a:extLst>
              <a:ext uri="{FF2B5EF4-FFF2-40B4-BE49-F238E27FC236}">
                <a16:creationId xmlns:a16="http://schemas.microsoft.com/office/drawing/2014/main" id="{3BEE38A2-08DF-B536-6ACE-177E004C64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D9E6CA-C68B-C2A5-C2EF-2F834F7A6A48}"/>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94155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C0245-8529-3A07-E236-4301D70D35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F0759-B2B2-A189-56B5-4E86F42C67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F546AA-1BA5-345F-CBDC-1F2CDCDA97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5D8868-B877-BD03-9E47-AEC5875CD6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E001C7-8CC9-A9BA-9BAD-E0F2E2057B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D2FCF4-1870-31F3-A7CB-BABCD35EA5CD}"/>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8" name="Footer Placeholder 7">
            <a:extLst>
              <a:ext uri="{FF2B5EF4-FFF2-40B4-BE49-F238E27FC236}">
                <a16:creationId xmlns:a16="http://schemas.microsoft.com/office/drawing/2014/main" id="{CA68DFE7-BE7E-128F-BC4A-652B0F8409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BDA6D2-5734-0117-144F-76452860423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13717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06A7-DE5D-7F8B-3A5A-B7390AC790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9C8AA5-3CB3-CE98-87BB-3D47A7F75254}"/>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4" name="Footer Placeholder 3">
            <a:extLst>
              <a:ext uri="{FF2B5EF4-FFF2-40B4-BE49-F238E27FC236}">
                <a16:creationId xmlns:a16="http://schemas.microsoft.com/office/drawing/2014/main" id="{876C4BDF-07E7-7A36-027B-B338D64502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A62B33-DF0E-C306-7E2A-2555BF4436CD}"/>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56511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264652-B357-F5F7-E3C5-55028B1F9CCF}"/>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3" name="Footer Placeholder 2">
            <a:extLst>
              <a:ext uri="{FF2B5EF4-FFF2-40B4-BE49-F238E27FC236}">
                <a16:creationId xmlns:a16="http://schemas.microsoft.com/office/drawing/2014/main" id="{0F261BA1-DD65-BB7B-0C88-A024485666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11B36F-6601-9FA9-CF36-AB29D94D203B}"/>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70900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CEAE-C2F8-6AA4-42E6-F08C4639AF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0F1B6-05B1-4A88-54DF-E080D1DE2D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4AD992-EB52-40BF-2FD4-B04362B5FB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926B5C-4B32-D0B8-503E-5A194EAA6EB9}"/>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6" name="Footer Placeholder 5">
            <a:extLst>
              <a:ext uri="{FF2B5EF4-FFF2-40B4-BE49-F238E27FC236}">
                <a16:creationId xmlns:a16="http://schemas.microsoft.com/office/drawing/2014/main" id="{47E924C2-3B1D-698E-7038-BAA78B4E32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DFF7B8-4D26-7920-9807-DEC9F633848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73929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A124D-2201-1EE1-0586-A5939171EE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EEF2C4-CD67-37F6-645F-1961879F5E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F7EF4F-EA08-0BE8-1EDA-624FAF843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65BBF-790E-D721-D0E2-B3834AFB5BD6}"/>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6" name="Footer Placeholder 5">
            <a:extLst>
              <a:ext uri="{FF2B5EF4-FFF2-40B4-BE49-F238E27FC236}">
                <a16:creationId xmlns:a16="http://schemas.microsoft.com/office/drawing/2014/main" id="{6AA79ED5-67A9-A334-3E72-4C0985DA96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EF749F-BFAD-83F7-CBB2-E912B4BB995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045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C0747-B7B5-0657-E01F-28B12EA3D3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C3D568-DAAB-2826-154D-2A1A047910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086BE-AF14-1D75-A87D-166FB43CD506}"/>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A47ADDDB-E825-8775-5BD0-BC7BF4951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D825C0-F4DD-19AD-22B0-6395439AD7D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98254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5B8BC6-0D8B-6111-5DBB-CD7D258B32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5B0DC8-9869-45C2-DD0C-190A22D88D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EAE24-E95A-5C8F-C2E7-DFE924CE6838}"/>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76CC1E0F-D7D9-43FC-EE38-33FD5FE479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415D0-1A8E-3919-AE24-D9251016D671}"/>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41844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47030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75301B-F9FE-639C-99FA-5A78A9B0F8AC}"/>
              </a:ext>
            </a:extLst>
          </p:cNvPr>
          <p:cNvSpPr txBox="1"/>
          <p:nvPr/>
        </p:nvSpPr>
        <p:spPr>
          <a:xfrm>
            <a:off x="708804" y="862642"/>
            <a:ext cx="10774392" cy="4893647"/>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Student Name:	</a:t>
            </a:r>
            <a:r>
              <a:rPr lang="en-GB" sz="3200" dirty="0">
                <a:latin typeface="Arial" panose="020B0604020202020204" pitchFamily="34" charset="0"/>
                <a:cs typeface="Arial" panose="020B0604020202020204" pitchFamily="34" charset="0"/>
              </a:rPr>
              <a:t>Fabian Albeanu	</a:t>
            </a: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Student ID:		2436432</a:t>
            </a: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Lecturer’s Name:	</a:t>
            </a:r>
            <a:r>
              <a:rPr lang="en-GB" sz="3200" b="1" dirty="0" err="1">
                <a:latin typeface="Arial" panose="020B0604020202020204" pitchFamily="34" charset="0"/>
                <a:cs typeface="Arial" panose="020B0604020202020204" pitchFamily="34" charset="0"/>
              </a:rPr>
              <a:t>Chijioke</a:t>
            </a:r>
            <a:r>
              <a:rPr lang="en-GB" sz="3200" b="1" dirty="0">
                <a:latin typeface="Arial" panose="020B0604020202020204" pitchFamily="34" charset="0"/>
                <a:cs typeface="Arial" panose="020B0604020202020204" pitchFamily="34" charset="0"/>
              </a:rPr>
              <a:t> Uba</a:t>
            </a:r>
          </a:p>
          <a:p>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Code: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LCLM 4004</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Name: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Problem Solving and Decision-Making</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Component 1: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Green Haven Florists</a:t>
            </a:r>
          </a:p>
        </p:txBody>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526211" y="227104"/>
            <a:ext cx="11326483" cy="747682"/>
          </a:xfrm>
        </p:spPr>
        <p:txBody>
          <a:bodyPr>
            <a:normAutofit/>
          </a:bodyPr>
          <a:lstStyle/>
          <a:p>
            <a:r>
              <a:rPr lang="en-GB" sz="3200" b="1" u="sng" dirty="0">
                <a:latin typeface="Arial"/>
                <a:cs typeface="Arial"/>
              </a:rPr>
              <a:t>Overview of my presentation (approx. 30 seconds)</a:t>
            </a:r>
          </a:p>
        </p:txBody>
      </p:sp>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526211" y="1161751"/>
            <a:ext cx="11102197" cy="5451893"/>
          </a:xfrm>
        </p:spPr>
        <p:txBody>
          <a:bodyPr>
            <a:normAutofit/>
          </a:bodyPr>
          <a:lstStyle/>
          <a:p>
            <a:endParaRPr lang="en-GB" sz="900" dirty="0">
              <a:latin typeface="Arial" panose="020B0604020202020204" pitchFamily="34" charset="0"/>
              <a:cs typeface="Arial" panose="020B0604020202020204" pitchFamily="34" charset="0"/>
            </a:endParaRPr>
          </a:p>
          <a:p>
            <a:pPr>
              <a:lnSpc>
                <a:spcPct val="120000"/>
              </a:lnSpc>
            </a:pPr>
            <a:r>
              <a:rPr lang="en-GB" dirty="0">
                <a:latin typeface="Arial" panose="020B0604020202020204" pitchFamily="34" charset="0"/>
                <a:cs typeface="Arial" panose="020B0604020202020204" pitchFamily="34" charset="0"/>
              </a:rPr>
              <a:t>Good afternoon. My name is Fabian Albeanu</a:t>
            </a:r>
          </a:p>
          <a:p>
            <a:pPr marL="0" indent="0">
              <a:lnSpc>
                <a:spcPct val="120000"/>
              </a:lnSpc>
              <a:buNone/>
            </a:pPr>
            <a:endParaRPr lang="en-GB" sz="900" dirty="0">
              <a:latin typeface="Arial" panose="020B0604020202020204" pitchFamily="34" charset="0"/>
              <a:cs typeface="Arial" panose="020B0604020202020204" pitchFamily="34" charset="0"/>
            </a:endParaRPr>
          </a:p>
          <a:p>
            <a:pPr>
              <a:lnSpc>
                <a:spcPct val="120000"/>
              </a:lnSpc>
            </a:pPr>
            <a:r>
              <a:rPr lang="en-GB" dirty="0">
                <a:latin typeface="Arial" panose="020B0604020202020204" pitchFamily="34" charset="0"/>
                <a:cs typeface="Arial" panose="020B0604020202020204" pitchFamily="34" charset="0"/>
              </a:rPr>
              <a:t>In my presentation I will:</a:t>
            </a:r>
          </a:p>
          <a:p>
            <a:pPr lvl="1">
              <a:lnSpc>
                <a:spcPct val="120000"/>
              </a:lnSpc>
            </a:pPr>
            <a:r>
              <a:rPr lang="en-GB" dirty="0">
                <a:latin typeface="Arial" panose="020B0604020202020204" pitchFamily="34" charset="0"/>
                <a:cs typeface="Arial" panose="020B0604020202020204" pitchFamily="34" charset="0"/>
              </a:rPr>
              <a:t>Provide an overview Green Havan Florists and the nature and scope of the problems they are encountering.</a:t>
            </a:r>
          </a:p>
          <a:p>
            <a:pPr lvl="1">
              <a:lnSpc>
                <a:spcPct val="120000"/>
              </a:lnSpc>
            </a:pPr>
            <a:r>
              <a:rPr lang="en-GB" dirty="0">
                <a:latin typeface="Arial" panose="020B0604020202020204" pitchFamily="34" charset="0"/>
                <a:cs typeface="Arial" panose="020B0604020202020204" pitchFamily="34" charset="0"/>
              </a:rPr>
              <a:t>Provide an application of the 5W2H model that summarises these issues.</a:t>
            </a:r>
          </a:p>
          <a:p>
            <a:pPr lvl="1">
              <a:lnSpc>
                <a:spcPct val="120000"/>
              </a:lnSpc>
            </a:pPr>
            <a:r>
              <a:rPr lang="en-GB" dirty="0">
                <a:latin typeface="Arial" panose="020B0604020202020204" pitchFamily="34" charset="0"/>
                <a:cs typeface="Arial" panose="020B0604020202020204" pitchFamily="34" charset="0"/>
              </a:rPr>
              <a:t>Provide a critique and application of the PESTEL framework.</a:t>
            </a:r>
          </a:p>
          <a:p>
            <a:pPr lvl="1">
              <a:lnSpc>
                <a:spcPct val="120000"/>
              </a:lnSpc>
            </a:pPr>
            <a:r>
              <a:rPr lang="en-GB" dirty="0">
                <a:latin typeface="Arial" panose="020B0604020202020204" pitchFamily="34" charset="0"/>
                <a:cs typeface="Arial" panose="020B0604020202020204" pitchFamily="34" charset="0"/>
              </a:rPr>
              <a:t>Provide a critique and application of the Cause-and-Effect model.</a:t>
            </a:r>
          </a:p>
          <a:p>
            <a:pPr lvl="1">
              <a:lnSpc>
                <a:spcPct val="120000"/>
              </a:lnSpc>
            </a:pPr>
            <a:r>
              <a:rPr lang="en-GB" dirty="0">
                <a:latin typeface="Arial" panose="020B0604020202020204" pitchFamily="34" charset="0"/>
                <a:cs typeface="Arial" panose="020B0604020202020204" pitchFamily="34" charset="0"/>
              </a:rPr>
              <a:t>And, finally, provide a summary of the key findings.</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491706" y="408257"/>
            <a:ext cx="11179834" cy="1325563"/>
          </a:xfrm>
        </p:spPr>
        <p:txBody>
          <a:bodyPr>
            <a:normAutofit/>
          </a:bodyPr>
          <a:lstStyle/>
          <a:p>
            <a:r>
              <a:rPr lang="en-GB" sz="3200" b="1" u="sng" dirty="0">
                <a:latin typeface="Arial"/>
                <a:cs typeface="Arial"/>
              </a:rPr>
              <a:t>Overview of Green Havan Florists (approx. 30 seconds).</a:t>
            </a:r>
            <a:endParaRPr lang="en-GB" sz="3200" u="sng" dirty="0">
              <a:latin typeface="Arial"/>
              <a:cs typeface="Arial"/>
            </a:endParaRPr>
          </a:p>
        </p:txBody>
      </p:sp>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838200" y="1989527"/>
            <a:ext cx="10515600" cy="3531379"/>
          </a:xfrm>
        </p:spPr>
        <p:txBody>
          <a:bodyPr/>
          <a:lstStyle/>
          <a:p>
            <a:r>
              <a:rPr lang="en-GB" dirty="0">
                <a:latin typeface="Arial" panose="020B0604020202020204" pitchFamily="34" charset="0"/>
                <a:cs typeface="Arial" panose="020B0604020202020204" pitchFamily="34" charset="0"/>
              </a:rPr>
              <a:t>Assume that the audience does not know anything about Green Havan Florists and has not read the assignment brief.</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Provide a general overview of the Green Havan Florists so that the audience is now familiar with the case-study.</a:t>
            </a: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506083" y="104833"/>
            <a:ext cx="11179834" cy="1325563"/>
          </a:xfrm>
        </p:spPr>
        <p:txBody>
          <a:bodyPr>
            <a:normAutofit/>
          </a:bodyPr>
          <a:lstStyle/>
          <a:p>
            <a:r>
              <a:rPr lang="en-GB" sz="3200" b="1" u="sng" dirty="0">
                <a:latin typeface="Arial" panose="020B0604020202020204" pitchFamily="34" charset="0"/>
                <a:cs typeface="Arial" panose="020B0604020202020204" pitchFamily="34" charset="0"/>
              </a:rPr>
              <a:t>Overview of the issues Green Haven Florists are facing</a:t>
            </a:r>
            <a:endParaRPr lang="en-GB" sz="3200" u="sng" dirty="0"/>
          </a:p>
        </p:txBody>
      </p:sp>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823823" y="1430396"/>
            <a:ext cx="10515600" cy="4976215"/>
          </a:xfrm>
        </p:spPr>
        <p:txBody>
          <a:bodyPr vert="horz" lIns="91440" tIns="45720" rIns="91440" bIns="45720" rtlCol="0" anchor="t">
            <a:normAutofit fontScale="85000" lnSpcReduction="20000"/>
          </a:bodyPr>
          <a:lstStyle/>
          <a:p>
            <a:pPr>
              <a:lnSpc>
                <a:spcPct val="120000"/>
              </a:lnSpc>
            </a:pPr>
            <a:r>
              <a:rPr lang="en-GB" dirty="0">
                <a:latin typeface="Arial" panose="020B0604020202020204" pitchFamily="34" charset="0"/>
                <a:cs typeface="Arial" panose="020B0604020202020204" pitchFamily="34" charset="0"/>
              </a:rPr>
              <a:t>The root problem for Green haven is the 30% decline in store sales</a:t>
            </a:r>
            <a:endParaRPr lang="en-GB" sz="900" dirty="0">
              <a:latin typeface="Arial" panose="020B0604020202020204" pitchFamily="34" charset="0"/>
              <a:cs typeface="Arial" panose="020B0604020202020204" pitchFamily="34" charset="0"/>
            </a:endParaRPr>
          </a:p>
          <a:p>
            <a:pPr>
              <a:lnSpc>
                <a:spcPct val="120000"/>
              </a:lnSpc>
            </a:pPr>
            <a:r>
              <a:rPr lang="en-GB" dirty="0">
                <a:ea typeface="+mn-lt"/>
                <a:cs typeface="+mn-lt"/>
              </a:rPr>
              <a:t>Green Haven Florists’ decline in sales is due to reduced foot traffic, increased competition, and a shift in consumer behaviour towards online shopping. Rising operational costs and a weak digital presence have also impacted profitability. Additionally, the business is not fully meeting changing customer expectations, such as flexible delivery and subscription services.</a:t>
            </a:r>
          </a:p>
          <a:p>
            <a:endParaRPr lang="en-GB" sz="900" dirty="0">
              <a:latin typeface="Arial" panose="020B0604020202020204" pitchFamily="34" charset="0"/>
              <a:cs typeface="Arial" panose="020B0604020202020204" pitchFamily="34" charset="0"/>
            </a:endParaRPr>
          </a:p>
          <a:p>
            <a:r>
              <a:rPr lang="en-GB" dirty="0">
                <a:ea typeface="+mn-lt"/>
                <a:cs typeface="+mn-lt"/>
              </a:rPr>
              <a:t>Green Haven Florists faces both internal and external problems that affect its sales and competitiveness. Internal issues include an outdated website, weak digital marketing, and limited services, which the business has a high level of control over. External issues such as rising costs, increased competition, and reduced foot traffic are largely outside their control, although the business can adapt its strategy to reduce their impact.</a:t>
            </a:r>
          </a:p>
          <a:p>
            <a:pPr marL="1371600" lvl="3" indent="0">
              <a:buNone/>
            </a:pPr>
            <a:endParaRPr lang="en-GB" sz="2600" dirty="0">
              <a:latin typeface="Arial" panose="020B0604020202020204" pitchFamily="34" charset="0"/>
              <a:cs typeface="Arial" panose="020B0604020202020204" pitchFamily="34" charset="0"/>
            </a:endParaRPr>
          </a:p>
          <a:p>
            <a:pPr lvl="3"/>
            <a:r>
              <a:rPr lang="en-GB" sz="2600" b="1" dirty="0">
                <a:latin typeface="Arial" panose="020B0604020202020204" pitchFamily="34" charset="0"/>
                <a:cs typeface="Arial" panose="020B0604020202020204" pitchFamily="34" charset="0"/>
              </a:rPr>
              <a:t>NOTE: </a:t>
            </a:r>
            <a:r>
              <a:rPr lang="en-GB" sz="2600" dirty="0">
                <a:latin typeface="Arial" panose="020B0604020202020204" pitchFamily="34" charset="0"/>
                <a:cs typeface="Arial" panose="020B0604020202020204" pitchFamily="34" charset="0"/>
              </a:rPr>
              <a:t>Keep focused on the problems…</a:t>
            </a:r>
            <a:r>
              <a:rPr lang="en-GB" sz="2600" b="1" u="sng" dirty="0">
                <a:latin typeface="Arial" panose="020B0604020202020204" pitchFamily="34" charset="0"/>
                <a:cs typeface="Arial" panose="020B0604020202020204" pitchFamily="34" charset="0"/>
              </a:rPr>
              <a:t>NOT</a:t>
            </a:r>
            <a:r>
              <a:rPr lang="en-GB" sz="2600" dirty="0">
                <a:latin typeface="Arial" panose="020B0604020202020204" pitchFamily="34" charset="0"/>
                <a:cs typeface="Arial" panose="020B0604020202020204" pitchFamily="34" charset="0"/>
              </a:rPr>
              <a:t> the solutions.</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91700C-58CD-EBB6-FE17-E01673FE0F59}"/>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14F40AF-1DC8-A37F-53F7-202B11A20FAE}"/>
              </a:ext>
            </a:extLst>
          </p:cNvPr>
          <p:cNvSpPr>
            <a:spLocks noGrp="1"/>
          </p:cNvSpPr>
          <p:nvPr>
            <p:ph type="pic" sz="quarter" idx="11"/>
          </p:nvPr>
        </p:nvSpPr>
        <p:spPr>
          <a:xfrm>
            <a:off x="664234" y="2102688"/>
            <a:ext cx="12192000" cy="6858000"/>
          </a:xfrm>
        </p:spPr>
        <p:txBody>
          <a:bodyPr/>
          <a:lstStyle/>
          <a:p>
            <a:pPr marL="0" indent="0">
              <a:buNone/>
            </a:pPr>
            <a:endParaRPr lang="en-GB" dirty="0"/>
          </a:p>
          <a:p>
            <a:pPr marL="0" indent="0">
              <a:buNone/>
            </a:pPr>
            <a:endParaRPr lang="en-GB" dirty="0"/>
          </a:p>
        </p:txBody>
      </p:sp>
      <p:graphicFrame>
        <p:nvGraphicFramePr>
          <p:cNvPr id="5" name="Table 4">
            <a:extLst>
              <a:ext uri="{FF2B5EF4-FFF2-40B4-BE49-F238E27FC236}">
                <a16:creationId xmlns:a16="http://schemas.microsoft.com/office/drawing/2014/main" id="{A2EE408F-2C4B-7EA4-C94A-EC225621176C}"/>
              </a:ext>
            </a:extLst>
          </p:cNvPr>
          <p:cNvGraphicFramePr>
            <a:graphicFrameLocks noGrp="1"/>
          </p:cNvGraphicFramePr>
          <p:nvPr>
            <p:extLst>
              <p:ext uri="{D42A27DB-BD31-4B8C-83A1-F6EECF244321}">
                <p14:modId xmlns:p14="http://schemas.microsoft.com/office/powerpoint/2010/main" val="1129454973"/>
              </p:ext>
            </p:extLst>
          </p:nvPr>
        </p:nvGraphicFramePr>
        <p:xfrm>
          <a:off x="1367570" y="1483442"/>
          <a:ext cx="8907234" cy="5189332"/>
        </p:xfrm>
        <a:graphic>
          <a:graphicData uri="http://schemas.openxmlformats.org/drawingml/2006/table">
            <a:tbl>
              <a:tblPr firstRow="1" bandRow="1">
                <a:tableStyleId>{93296810-A885-4BE3-A3E7-6D5BEEA58F35}</a:tableStyleId>
              </a:tblPr>
              <a:tblGrid>
                <a:gridCol w="1272462">
                  <a:extLst>
                    <a:ext uri="{9D8B030D-6E8A-4147-A177-3AD203B41FA5}">
                      <a16:colId xmlns:a16="http://schemas.microsoft.com/office/drawing/2014/main" val="516700139"/>
                    </a:ext>
                  </a:extLst>
                </a:gridCol>
                <a:gridCol w="1272462">
                  <a:extLst>
                    <a:ext uri="{9D8B030D-6E8A-4147-A177-3AD203B41FA5}">
                      <a16:colId xmlns:a16="http://schemas.microsoft.com/office/drawing/2014/main" val="1482979515"/>
                    </a:ext>
                  </a:extLst>
                </a:gridCol>
                <a:gridCol w="1272462">
                  <a:extLst>
                    <a:ext uri="{9D8B030D-6E8A-4147-A177-3AD203B41FA5}">
                      <a16:colId xmlns:a16="http://schemas.microsoft.com/office/drawing/2014/main" val="1537974666"/>
                    </a:ext>
                  </a:extLst>
                </a:gridCol>
                <a:gridCol w="1272462">
                  <a:extLst>
                    <a:ext uri="{9D8B030D-6E8A-4147-A177-3AD203B41FA5}">
                      <a16:colId xmlns:a16="http://schemas.microsoft.com/office/drawing/2014/main" val="2616223528"/>
                    </a:ext>
                  </a:extLst>
                </a:gridCol>
                <a:gridCol w="1272462">
                  <a:extLst>
                    <a:ext uri="{9D8B030D-6E8A-4147-A177-3AD203B41FA5}">
                      <a16:colId xmlns:a16="http://schemas.microsoft.com/office/drawing/2014/main" val="3425015451"/>
                    </a:ext>
                  </a:extLst>
                </a:gridCol>
                <a:gridCol w="1272462">
                  <a:extLst>
                    <a:ext uri="{9D8B030D-6E8A-4147-A177-3AD203B41FA5}">
                      <a16:colId xmlns:a16="http://schemas.microsoft.com/office/drawing/2014/main" val="1430925739"/>
                    </a:ext>
                  </a:extLst>
                </a:gridCol>
                <a:gridCol w="1272462">
                  <a:extLst>
                    <a:ext uri="{9D8B030D-6E8A-4147-A177-3AD203B41FA5}">
                      <a16:colId xmlns:a16="http://schemas.microsoft.com/office/drawing/2014/main" val="283900714"/>
                    </a:ext>
                  </a:extLst>
                </a:gridCol>
              </a:tblGrid>
              <a:tr h="391180">
                <a:tc gridSpan="7">
                  <a:txBody>
                    <a:bodyPr/>
                    <a:lstStyle/>
                    <a:p>
                      <a:pPr algn="ctr"/>
                      <a:r>
                        <a:rPr lang="en-GB" sz="2400" dirty="0">
                          <a:solidFill>
                            <a:schemeClr val="tx1"/>
                          </a:solidFill>
                        </a:rPr>
                        <a:t>Identify the Root Problem</a:t>
                      </a:r>
                    </a:p>
                  </a:txBody>
                  <a:tcPr>
                    <a:solidFill>
                      <a:schemeClr val="bg2"/>
                    </a:solidFill>
                  </a:tcPr>
                </a:tc>
                <a:tc hMerge="1">
                  <a:txBody>
                    <a:bodyPr/>
                    <a:lstStyle/>
                    <a:p>
                      <a:pPr algn="ctr"/>
                      <a:endParaRPr lang="en-GB" sz="2400" dirty="0">
                        <a:solidFill>
                          <a:schemeClr val="tx1"/>
                        </a:solidFill>
                      </a:endParaRPr>
                    </a:p>
                  </a:txBody>
                  <a:tcPr>
                    <a:solidFill>
                      <a:srgbClr val="FFC000"/>
                    </a:solidFill>
                  </a:tcPr>
                </a:tc>
                <a:tc hMerge="1">
                  <a:txBody>
                    <a:bodyPr/>
                    <a:lstStyle/>
                    <a:p>
                      <a:pPr algn="ctr"/>
                      <a:endParaRPr lang="en-GB" sz="2400" dirty="0">
                        <a:solidFill>
                          <a:schemeClr val="tx1"/>
                        </a:solidFill>
                      </a:endParaRPr>
                    </a:p>
                  </a:txBody>
                  <a:tcPr>
                    <a:solidFill>
                      <a:srgbClr val="FFFF00"/>
                    </a:solidFill>
                  </a:tcPr>
                </a:tc>
                <a:tc hMerge="1">
                  <a:txBody>
                    <a:bodyPr/>
                    <a:lstStyle/>
                    <a:p>
                      <a:pPr algn="ctr"/>
                      <a:endParaRPr lang="en-GB" sz="2400" dirty="0">
                        <a:solidFill>
                          <a:schemeClr val="tx1"/>
                        </a:solidFill>
                      </a:endParaRPr>
                    </a:p>
                  </a:txBody>
                  <a:tcPr>
                    <a:solidFill>
                      <a:srgbClr val="92D050"/>
                    </a:solidFill>
                  </a:tcPr>
                </a:tc>
                <a:tc hMerge="1">
                  <a:txBody>
                    <a:bodyPr/>
                    <a:lstStyle/>
                    <a:p>
                      <a:pPr algn="ctr"/>
                      <a:endParaRPr lang="en-GB" sz="2400" dirty="0">
                        <a:solidFill>
                          <a:schemeClr val="tx1"/>
                        </a:solidFill>
                      </a:endParaRPr>
                    </a:p>
                  </a:txBody>
                  <a:tcPr>
                    <a:solidFill>
                      <a:srgbClr val="00B0F0"/>
                    </a:solidFill>
                  </a:tcPr>
                </a:tc>
                <a:tc hMerge="1">
                  <a:txBody>
                    <a:bodyPr/>
                    <a:lstStyle/>
                    <a:p>
                      <a:pPr algn="ctr"/>
                      <a:endParaRPr lang="en-GB" sz="2400" dirty="0">
                        <a:solidFill>
                          <a:schemeClr val="tx1"/>
                        </a:solidFill>
                      </a:endParaRPr>
                    </a:p>
                  </a:txBody>
                  <a:tcPr>
                    <a:solidFill>
                      <a:srgbClr val="0070C0"/>
                    </a:solidFill>
                  </a:tcPr>
                </a:tc>
                <a:tc hMerge="1">
                  <a:txBody>
                    <a:bodyPr/>
                    <a:lstStyle/>
                    <a:p>
                      <a:pPr algn="ctr"/>
                      <a:endParaRPr lang="en-GB" sz="2400" dirty="0">
                        <a:solidFill>
                          <a:schemeClr val="tx1"/>
                        </a:solidFill>
                      </a:endParaRPr>
                    </a:p>
                  </a:txBody>
                  <a:tcPr>
                    <a:solidFill>
                      <a:srgbClr val="7030A0"/>
                    </a:solidFill>
                  </a:tcPr>
                </a:tc>
                <a:extLst>
                  <a:ext uri="{0D108BD9-81ED-4DB2-BD59-A6C34878D82A}">
                    <a16:rowId xmlns:a16="http://schemas.microsoft.com/office/drawing/2014/main" val="680339614"/>
                  </a:ext>
                </a:extLst>
              </a:tr>
              <a:tr h="702903">
                <a:tc>
                  <a:txBody>
                    <a:bodyPr/>
                    <a:lstStyle/>
                    <a:p>
                      <a:pPr algn="ctr"/>
                      <a:r>
                        <a:rPr lang="en-GB" sz="2400" dirty="0">
                          <a:solidFill>
                            <a:schemeClr val="tx1"/>
                          </a:solidFill>
                        </a:rPr>
                        <a:t>What?</a:t>
                      </a:r>
                    </a:p>
                  </a:txBody>
                  <a:tcPr>
                    <a:solidFill>
                      <a:srgbClr val="FF0000"/>
                    </a:solidFill>
                  </a:tcPr>
                </a:tc>
                <a:tc>
                  <a:txBody>
                    <a:bodyPr/>
                    <a:lstStyle/>
                    <a:p>
                      <a:pPr algn="ctr"/>
                      <a:r>
                        <a:rPr lang="en-GB" sz="2400" dirty="0">
                          <a:solidFill>
                            <a:schemeClr val="tx1"/>
                          </a:solidFill>
                        </a:rPr>
                        <a:t>Where? </a:t>
                      </a:r>
                    </a:p>
                  </a:txBody>
                  <a:tcPr>
                    <a:solidFill>
                      <a:srgbClr val="FFC000"/>
                    </a:solidFill>
                  </a:tcPr>
                </a:tc>
                <a:tc>
                  <a:txBody>
                    <a:bodyPr/>
                    <a:lstStyle/>
                    <a:p>
                      <a:pPr algn="ctr"/>
                      <a:r>
                        <a:rPr lang="en-GB" sz="2400" dirty="0">
                          <a:solidFill>
                            <a:schemeClr val="tx1"/>
                          </a:solidFill>
                        </a:rPr>
                        <a:t>When?</a:t>
                      </a:r>
                    </a:p>
                  </a:txBody>
                  <a:tcPr>
                    <a:solidFill>
                      <a:srgbClr val="FFFF00"/>
                    </a:solidFill>
                  </a:tcPr>
                </a:tc>
                <a:tc>
                  <a:txBody>
                    <a:bodyPr/>
                    <a:lstStyle/>
                    <a:p>
                      <a:pPr algn="ctr"/>
                      <a:r>
                        <a:rPr lang="en-GB" sz="2400" dirty="0">
                          <a:solidFill>
                            <a:schemeClr val="tx1"/>
                          </a:solidFill>
                        </a:rPr>
                        <a:t>Who?</a:t>
                      </a:r>
                    </a:p>
                  </a:txBody>
                  <a:tcPr>
                    <a:solidFill>
                      <a:srgbClr val="92D050"/>
                    </a:solidFill>
                  </a:tcPr>
                </a:tc>
                <a:tc>
                  <a:txBody>
                    <a:bodyPr/>
                    <a:lstStyle/>
                    <a:p>
                      <a:pPr algn="ctr"/>
                      <a:r>
                        <a:rPr lang="en-GB" sz="2400" dirty="0">
                          <a:solidFill>
                            <a:schemeClr val="tx1"/>
                          </a:solidFill>
                        </a:rPr>
                        <a:t>Why?</a:t>
                      </a:r>
                    </a:p>
                  </a:txBody>
                  <a:tcPr>
                    <a:solidFill>
                      <a:srgbClr val="00B0F0"/>
                    </a:solidFill>
                  </a:tcPr>
                </a:tc>
                <a:tc>
                  <a:txBody>
                    <a:bodyPr/>
                    <a:lstStyle/>
                    <a:p>
                      <a:pPr algn="ctr"/>
                      <a:r>
                        <a:rPr lang="en-GB" sz="2400" dirty="0">
                          <a:solidFill>
                            <a:schemeClr val="tx1"/>
                          </a:solidFill>
                        </a:rPr>
                        <a:t>How?</a:t>
                      </a:r>
                    </a:p>
                  </a:txBody>
                  <a:tcPr>
                    <a:solidFill>
                      <a:srgbClr val="0070C0"/>
                    </a:solidFill>
                  </a:tcPr>
                </a:tc>
                <a:tc>
                  <a:txBody>
                    <a:bodyPr/>
                    <a:lstStyle/>
                    <a:p>
                      <a:pPr algn="ctr"/>
                      <a:r>
                        <a:rPr lang="en-GB" sz="2400" dirty="0">
                          <a:solidFill>
                            <a:schemeClr val="tx1"/>
                          </a:solidFill>
                        </a:rPr>
                        <a:t>How much?</a:t>
                      </a:r>
                    </a:p>
                  </a:txBody>
                  <a:tcPr>
                    <a:solidFill>
                      <a:srgbClr val="7030A0"/>
                    </a:solidFill>
                  </a:tcPr>
                </a:tc>
                <a:extLst>
                  <a:ext uri="{0D108BD9-81ED-4DB2-BD59-A6C34878D82A}">
                    <a16:rowId xmlns:a16="http://schemas.microsoft.com/office/drawing/2014/main" val="1480788629"/>
                  </a:ext>
                </a:extLst>
              </a:tr>
              <a:tr h="1271336">
                <a:tc>
                  <a:txBody>
                    <a:bodyPr/>
                    <a:lstStyle/>
                    <a:p>
                      <a:r>
                        <a:rPr lang="en-GB" dirty="0"/>
                        <a:t>What effect is it having?</a:t>
                      </a:r>
                    </a:p>
                  </a:txBody>
                  <a:tcPr>
                    <a:solidFill>
                      <a:srgbClr val="FF0000"/>
                    </a:solidFill>
                  </a:tcPr>
                </a:tc>
                <a:tc>
                  <a:txBody>
                    <a:bodyPr/>
                    <a:lstStyle/>
                    <a:p>
                      <a:r>
                        <a:rPr lang="en-GB" dirty="0"/>
                        <a:t>Where is the problem occurring?</a:t>
                      </a:r>
                    </a:p>
                  </a:txBody>
                  <a:tcPr>
                    <a:solidFill>
                      <a:srgbClr val="FFC000"/>
                    </a:solidFill>
                  </a:tcPr>
                </a:tc>
                <a:tc>
                  <a:txBody>
                    <a:bodyPr/>
                    <a:lstStyle/>
                    <a:p>
                      <a:r>
                        <a:rPr lang="en-GB" dirty="0"/>
                        <a:t>When was the problem first noticed?</a:t>
                      </a:r>
                    </a:p>
                  </a:txBody>
                  <a:tcPr>
                    <a:solidFill>
                      <a:srgbClr val="FFFF00"/>
                    </a:solidFill>
                  </a:tcPr>
                </a:tc>
                <a:tc>
                  <a:txBody>
                    <a:bodyPr/>
                    <a:lstStyle/>
                    <a:p>
                      <a:r>
                        <a:rPr lang="en-GB" dirty="0"/>
                        <a:t>Who is impacted by the problem?</a:t>
                      </a:r>
                    </a:p>
                  </a:txBody>
                  <a:tcPr>
                    <a:solidFill>
                      <a:srgbClr val="92D050"/>
                    </a:solidFill>
                  </a:tcPr>
                </a:tc>
                <a:tc>
                  <a:txBody>
                    <a:bodyPr/>
                    <a:lstStyle/>
                    <a:p>
                      <a:r>
                        <a:rPr lang="en-GB" dirty="0"/>
                        <a:t>Why is the problem happening?</a:t>
                      </a:r>
                    </a:p>
                  </a:txBody>
                  <a:tcPr>
                    <a:solidFill>
                      <a:srgbClr val="00B0F0"/>
                    </a:solidFill>
                  </a:tcPr>
                </a:tc>
                <a:tc>
                  <a:txBody>
                    <a:bodyPr/>
                    <a:lstStyle/>
                    <a:p>
                      <a:r>
                        <a:rPr lang="en-GB" dirty="0"/>
                        <a:t>How serious is the problem?</a:t>
                      </a:r>
                    </a:p>
                  </a:txBody>
                  <a:tcPr>
                    <a:solidFill>
                      <a:srgbClr val="0070C0"/>
                    </a:solidFill>
                  </a:tcPr>
                </a:tc>
                <a:tc>
                  <a:txBody>
                    <a:bodyPr/>
                    <a:lstStyle/>
                    <a:p>
                      <a:r>
                        <a:rPr lang="en-GB" dirty="0"/>
                        <a:t>How much money is being lost?</a:t>
                      </a:r>
                    </a:p>
                  </a:txBody>
                  <a:tcPr>
                    <a:solidFill>
                      <a:srgbClr val="7030A0"/>
                    </a:solidFill>
                  </a:tcPr>
                </a:tc>
                <a:extLst>
                  <a:ext uri="{0D108BD9-81ED-4DB2-BD59-A6C34878D82A}">
                    <a16:rowId xmlns:a16="http://schemas.microsoft.com/office/drawing/2014/main" val="2046650194"/>
                  </a:ext>
                </a:extLst>
              </a:tr>
              <a:tr h="702903">
                <a:tc>
                  <a:txBody>
                    <a:bodyPr/>
                    <a:lstStyle/>
                    <a:p>
                      <a:pPr marL="285750" indent="-285750">
                        <a:buFont typeface="Arial" panose="020B0604020202020204" pitchFamily="34" charset="0"/>
                        <a:buChar char="•"/>
                      </a:pPr>
                      <a:r>
                        <a:rPr lang="en-GB" sz="1200" dirty="0"/>
                        <a:t>Decline sales</a:t>
                      </a:r>
                    </a:p>
                  </a:txBody>
                  <a:tcPr>
                    <a:solidFill>
                      <a:srgbClr val="FF0000"/>
                    </a:solidFill>
                  </a:tcPr>
                </a:tc>
                <a:tc>
                  <a:txBody>
                    <a:bodyPr/>
                    <a:lstStyle/>
                    <a:p>
                      <a:pPr marL="285750" indent="-285750">
                        <a:buFont typeface="Arial" panose="020B0604020202020204" pitchFamily="34" charset="0"/>
                        <a:buChar char="•"/>
                      </a:pPr>
                      <a:r>
                        <a:rPr lang="en-GB" sz="1400" dirty="0"/>
                        <a:t>Within the company</a:t>
                      </a:r>
                    </a:p>
                  </a:txBody>
                  <a:tcPr>
                    <a:solidFill>
                      <a:srgbClr val="FFC000"/>
                    </a:solidFill>
                  </a:tcPr>
                </a:tc>
                <a:tc>
                  <a:txBody>
                    <a:bodyPr/>
                    <a:lstStyle/>
                    <a:p>
                      <a:pPr marL="285750" indent="-285750">
                        <a:buFont typeface="Arial" panose="020B0604020202020204" pitchFamily="34" charset="0"/>
                        <a:buChar char="•"/>
                      </a:pPr>
                      <a:r>
                        <a:rPr lang="en-GB" sz="1400" dirty="0"/>
                        <a:t>12 months ago</a:t>
                      </a:r>
                    </a:p>
                  </a:txBody>
                  <a:tcPr>
                    <a:solidFill>
                      <a:srgbClr val="FFFF00"/>
                    </a:solidFill>
                  </a:tcPr>
                </a:tc>
                <a:tc>
                  <a:txBody>
                    <a:bodyPr/>
                    <a:lstStyle/>
                    <a:p>
                      <a:pPr marL="285750" indent="-285750">
                        <a:buFont typeface="Arial" panose="020B0604020202020204" pitchFamily="34" charset="0"/>
                        <a:buChar char="•"/>
                      </a:pPr>
                      <a:r>
                        <a:rPr lang="en-GB" sz="1600" dirty="0"/>
                        <a:t>The owners</a:t>
                      </a:r>
                    </a:p>
                  </a:txBody>
                  <a:tcPr>
                    <a:solidFill>
                      <a:srgbClr val="92D050"/>
                    </a:solidFill>
                  </a:tcPr>
                </a:tc>
                <a:tc>
                  <a:txBody>
                    <a:bodyPr/>
                    <a:lstStyle/>
                    <a:p>
                      <a:pPr marL="285750" indent="-285750">
                        <a:buFont typeface="Arial" panose="020B0604020202020204" pitchFamily="34" charset="0"/>
                        <a:buChar char="•"/>
                      </a:pPr>
                      <a:r>
                        <a:rPr lang="en-GB" sz="1100" b="0" i="0" u="none" strike="noStrike" noProof="0" dirty="0">
                          <a:latin typeface="Calibri"/>
                        </a:rPr>
                        <a:t>Shift towards online shopping</a:t>
                      </a:r>
                      <a:endParaRPr lang="en-GB" sz="1100" dirty="0"/>
                    </a:p>
                  </a:txBody>
                  <a:tcPr>
                    <a:solidFill>
                      <a:srgbClr val="00B0F0"/>
                    </a:solidFill>
                  </a:tcPr>
                </a:tc>
                <a:tc>
                  <a:txBody>
                    <a:bodyPr/>
                    <a:lstStyle/>
                    <a:p>
                      <a:pPr marL="285750" indent="-285750">
                        <a:buFont typeface="Arial" panose="020B0604020202020204" pitchFamily="34" charset="0"/>
                        <a:buChar char="•"/>
                      </a:pPr>
                      <a:r>
                        <a:rPr lang="en-GB" sz="1050" b="0" i="0" u="none" strike="noStrike" noProof="0" dirty="0">
                          <a:latin typeface="Calibri"/>
                        </a:rPr>
                        <a:t>Significant impact on revenue</a:t>
                      </a:r>
                      <a:endParaRPr lang="en-GB" sz="1050" dirty="0"/>
                    </a:p>
                  </a:txBody>
                  <a:tcPr>
                    <a:solidFill>
                      <a:srgbClr val="0070C0"/>
                    </a:solidFill>
                  </a:tcPr>
                </a:tc>
                <a:tc>
                  <a:txBody>
                    <a:bodyPr/>
                    <a:lstStyle/>
                    <a:p>
                      <a:pPr marL="285750" indent="-285750">
                        <a:buFont typeface="Arial" panose="020B0604020202020204" pitchFamily="34" charset="0"/>
                        <a:buChar char="•"/>
                      </a:pPr>
                      <a:r>
                        <a:rPr lang="en-GB" sz="1600" dirty="0"/>
                        <a:t>30% decline sales</a:t>
                      </a:r>
                    </a:p>
                  </a:txBody>
                  <a:tcPr>
                    <a:solidFill>
                      <a:srgbClr val="7030A0"/>
                    </a:solidFill>
                  </a:tcPr>
                </a:tc>
                <a:extLst>
                  <a:ext uri="{0D108BD9-81ED-4DB2-BD59-A6C34878D82A}">
                    <a16:rowId xmlns:a16="http://schemas.microsoft.com/office/drawing/2014/main" val="886584623"/>
                  </a:ext>
                </a:extLst>
              </a:tr>
              <a:tr h="849594">
                <a:tc>
                  <a:txBody>
                    <a:bodyPr/>
                    <a:lstStyle/>
                    <a:p>
                      <a:pPr marL="285750" indent="-285750">
                        <a:buFont typeface="Arial" panose="020B0604020202020204" pitchFamily="34" charset="0"/>
                        <a:buChar char="•"/>
                      </a:pPr>
                      <a:r>
                        <a:rPr lang="en-GB" sz="1400" b="0" i="0" u="none" strike="noStrike" noProof="0" dirty="0">
                          <a:latin typeface="Calibri"/>
                        </a:rPr>
                        <a:t>Reduced foot traffic</a:t>
                      </a:r>
                      <a:endParaRPr lang="en-GB" sz="1400" dirty="0"/>
                    </a:p>
                  </a:txBody>
                  <a:tcPr>
                    <a:solidFill>
                      <a:srgbClr val="FF0000"/>
                    </a:solidFill>
                  </a:tcPr>
                </a:tc>
                <a:tc>
                  <a:txBody>
                    <a:bodyPr/>
                    <a:lstStyle/>
                    <a:p>
                      <a:pPr marL="285750" indent="-285750">
                        <a:buFont typeface="Arial" panose="020B0604020202020204" pitchFamily="34" charset="0"/>
                        <a:buChar char="•"/>
                      </a:pPr>
                      <a:r>
                        <a:rPr lang="en-GB" sz="1100" b="0" i="0" u="none" strike="noStrike" noProof="0" dirty="0">
                          <a:latin typeface="Calibri"/>
                        </a:rPr>
                        <a:t>At the physical high street store</a:t>
                      </a:r>
                      <a:endParaRPr lang="en-GB" sz="1100" dirty="0"/>
                    </a:p>
                  </a:txBody>
                  <a:tcPr>
                    <a:solidFill>
                      <a:srgbClr val="FFC000"/>
                    </a:solidFill>
                  </a:tcPr>
                </a:tc>
                <a:tc>
                  <a:txBody>
                    <a:bodyPr/>
                    <a:lstStyle/>
                    <a:p>
                      <a:pPr marL="285750" indent="-285750">
                        <a:buFont typeface="Arial" panose="020B0604020202020204" pitchFamily="34" charset="0"/>
                        <a:buChar char="•"/>
                      </a:pPr>
                      <a:r>
                        <a:rPr lang="en-GB" sz="1000" b="0" i="0" u="none" strike="noStrike" noProof="0" dirty="0">
                          <a:latin typeface="Calibri"/>
                        </a:rPr>
                        <a:t>As nearby businesses closed and online shopping increased</a:t>
                      </a:r>
                      <a:endParaRPr lang="en-GB" sz="1000" dirty="0"/>
                    </a:p>
                  </a:txBody>
                  <a:tcPr>
                    <a:solidFill>
                      <a:srgbClr val="FFFF00"/>
                    </a:solidFill>
                  </a:tcPr>
                </a:tc>
                <a:tc>
                  <a:txBody>
                    <a:bodyPr/>
                    <a:lstStyle/>
                    <a:p>
                      <a:pPr marL="285750" indent="-285750">
                        <a:buFont typeface="Arial" panose="020B0604020202020204" pitchFamily="34" charset="0"/>
                        <a:buChar char="•"/>
                      </a:pPr>
                      <a:r>
                        <a:rPr lang="en-GB" sz="1400" dirty="0"/>
                        <a:t>Customers</a:t>
                      </a:r>
                    </a:p>
                  </a:txBody>
                  <a:tcPr>
                    <a:solidFill>
                      <a:srgbClr val="92D050"/>
                    </a:solidFill>
                  </a:tcPr>
                </a:tc>
                <a:tc>
                  <a:txBody>
                    <a:bodyPr/>
                    <a:lstStyle/>
                    <a:p>
                      <a:pPr marL="285750" indent="-285750">
                        <a:buFont typeface="Arial" panose="020B0604020202020204" pitchFamily="34" charset="0"/>
                        <a:buChar char="•"/>
                      </a:pPr>
                      <a:r>
                        <a:rPr lang="en-GB" sz="900" b="0" i="0" u="none" strike="noStrike" noProof="0" dirty="0">
                          <a:latin typeface="Calibri"/>
                        </a:rPr>
                        <a:t>Outdated website and weak digital marketing</a:t>
                      </a:r>
                      <a:endParaRPr lang="en-GB" sz="900" dirty="0"/>
                    </a:p>
                  </a:txBody>
                  <a:tcPr>
                    <a:solidFill>
                      <a:srgbClr val="00B0F0"/>
                    </a:solidFill>
                  </a:tcPr>
                </a:tc>
                <a:tc>
                  <a:txBody>
                    <a:bodyPr/>
                    <a:lstStyle/>
                    <a:p>
                      <a:pPr marL="285750" indent="-285750">
                        <a:buFont typeface="Arial" panose="020B0604020202020204" pitchFamily="34" charset="0"/>
                        <a:buChar char="•"/>
                      </a:pPr>
                      <a:r>
                        <a:rPr lang="en-GB" sz="1200" b="0" i="0" u="none" strike="noStrike" noProof="0" dirty="0">
                          <a:latin typeface="Calibri"/>
                        </a:rPr>
                        <a:t>Reduced customer visits</a:t>
                      </a:r>
                      <a:endParaRPr lang="en-GB" sz="1200" dirty="0"/>
                    </a:p>
                  </a:txBody>
                  <a:tcPr>
                    <a:solidFill>
                      <a:srgbClr val="0070C0"/>
                    </a:solidFill>
                  </a:tcPr>
                </a:tc>
                <a:tc>
                  <a:txBody>
                    <a:bodyPr/>
                    <a:lstStyle/>
                    <a:p>
                      <a:pPr marL="285750" indent="-285750">
                        <a:buFont typeface="Arial" panose="020B0604020202020204" pitchFamily="34" charset="0"/>
                        <a:buChar char="•"/>
                      </a:pPr>
                      <a:r>
                        <a:rPr lang="en-GB" sz="1000" b="0" i="0" u="none" strike="noStrike" noProof="0" dirty="0">
                          <a:latin typeface="Calibri"/>
                        </a:rPr>
                        <a:t>Increased operational costs reducing overall profit</a:t>
                      </a:r>
                      <a:endParaRPr lang="en-GB" sz="1400" dirty="0"/>
                    </a:p>
                  </a:txBody>
                  <a:tcPr>
                    <a:solidFill>
                      <a:srgbClr val="7030A0"/>
                    </a:solidFill>
                  </a:tcPr>
                </a:tc>
                <a:extLst>
                  <a:ext uri="{0D108BD9-81ED-4DB2-BD59-A6C34878D82A}">
                    <a16:rowId xmlns:a16="http://schemas.microsoft.com/office/drawing/2014/main" val="3439326847"/>
                  </a:ext>
                </a:extLst>
              </a:tr>
              <a:tr h="617332">
                <a:tc>
                  <a:txBody>
                    <a:bodyPr/>
                    <a:lstStyle/>
                    <a:p>
                      <a:pPr marL="285750" indent="-285750">
                        <a:buFont typeface="Arial" panose="020B0604020202020204" pitchFamily="34" charset="0"/>
                        <a:buChar char="•"/>
                      </a:pPr>
                      <a:r>
                        <a:rPr lang="en-GB" sz="1200" b="0" i="0" u="none" strike="noStrike" noProof="0" dirty="0">
                          <a:latin typeface="Calibri"/>
                        </a:rPr>
                        <a:t>Lower profitability</a:t>
                      </a:r>
                      <a:endParaRPr lang="en-GB" sz="1200" dirty="0"/>
                    </a:p>
                  </a:txBody>
                  <a:tcPr>
                    <a:solidFill>
                      <a:srgbClr val="FF0000"/>
                    </a:solidFill>
                  </a:tcPr>
                </a:tc>
                <a:tc>
                  <a:txBody>
                    <a:bodyPr/>
                    <a:lstStyle/>
                    <a:p>
                      <a:pPr marL="285750" indent="-285750">
                        <a:buFont typeface="Arial" panose="020B0604020202020204" pitchFamily="34" charset="0"/>
                        <a:buChar char="•"/>
                      </a:pPr>
                      <a:r>
                        <a:rPr lang="en-GB" sz="1050" b="0" i="0" u="none" strike="noStrike" noProof="0" dirty="0">
                          <a:latin typeface="Calibri"/>
                        </a:rPr>
                        <a:t>Across overall business operations</a:t>
                      </a:r>
                      <a:endParaRPr lang="en-GB" sz="1050" dirty="0"/>
                    </a:p>
                  </a:txBody>
                  <a:tcPr>
                    <a:solidFill>
                      <a:srgbClr val="FFC000"/>
                    </a:solidFill>
                  </a:tcPr>
                </a:tc>
                <a:tc>
                  <a:txBody>
                    <a:bodyPr/>
                    <a:lstStyle/>
                    <a:p>
                      <a:pPr marL="285750" indent="-285750">
                        <a:buFont typeface="Arial" panose="020B0604020202020204" pitchFamily="34" charset="0"/>
                        <a:buChar char="•"/>
                      </a:pPr>
                      <a:r>
                        <a:rPr lang="en-GB" sz="800" b="0" i="0" u="none" strike="noStrike" noProof="0" dirty="0">
                          <a:latin typeface="Calibri"/>
                        </a:rPr>
                        <a:t>Following recent economic pressures and inflation</a:t>
                      </a:r>
                      <a:endParaRPr lang="en-GB" sz="800" dirty="0"/>
                    </a:p>
                  </a:txBody>
                  <a:tcPr>
                    <a:solidFill>
                      <a:srgbClr val="FFFF00"/>
                    </a:solidFill>
                  </a:tcPr>
                </a:tc>
                <a:tc>
                  <a:txBody>
                    <a:bodyPr/>
                    <a:lstStyle/>
                    <a:p>
                      <a:pPr marL="285750" indent="-285750">
                        <a:buFont typeface="Arial" panose="020B0604020202020204" pitchFamily="34" charset="0"/>
                        <a:buChar char="•"/>
                      </a:pPr>
                      <a:r>
                        <a:rPr lang="en-GB" sz="1100" b="0" i="0" u="none" strike="noStrike" noProof="0" dirty="0">
                          <a:latin typeface="Calibri"/>
                        </a:rPr>
                        <a:t>Employees</a:t>
                      </a:r>
                      <a:endParaRPr lang="en-GB" sz="1100" dirty="0"/>
                    </a:p>
                  </a:txBody>
                  <a:tcPr>
                    <a:solidFill>
                      <a:srgbClr val="92D050"/>
                    </a:solidFill>
                  </a:tcPr>
                </a:tc>
                <a:tc>
                  <a:txBody>
                    <a:bodyPr/>
                    <a:lstStyle/>
                    <a:p>
                      <a:pPr marL="285750" indent="-285750">
                        <a:buFont typeface="Arial" panose="020B0604020202020204" pitchFamily="34" charset="0"/>
                        <a:buChar char="•"/>
                      </a:pPr>
                      <a:r>
                        <a:rPr lang="en-GB" sz="800" b="0" i="0" u="none" strike="noStrike" noProof="0" dirty="0">
                          <a:latin typeface="Calibri"/>
                        </a:rPr>
                        <a:t>Rising costs of flowers and sustainable materials</a:t>
                      </a:r>
                      <a:endParaRPr lang="en-GB" sz="800" dirty="0"/>
                    </a:p>
                  </a:txBody>
                  <a:tcPr>
                    <a:solidFill>
                      <a:srgbClr val="00B0F0"/>
                    </a:solidFill>
                  </a:tcPr>
                </a:tc>
                <a:tc>
                  <a:txBody>
                    <a:bodyPr/>
                    <a:lstStyle/>
                    <a:p>
                      <a:pPr marL="285750" indent="-285750">
                        <a:buFont typeface="Arial" panose="020B0604020202020204" pitchFamily="34" charset="0"/>
                        <a:buChar char="•"/>
                      </a:pPr>
                      <a:r>
                        <a:rPr lang="en-GB" sz="1000" b="0" i="0" u="none" strike="noStrike" noProof="0" dirty="0">
                          <a:latin typeface="Calibri"/>
                        </a:rPr>
                        <a:t>Increased pressure on profit margins</a:t>
                      </a:r>
                      <a:endParaRPr lang="en-GB" sz="1000" dirty="0"/>
                    </a:p>
                  </a:txBody>
                  <a:tcPr>
                    <a:solidFill>
                      <a:srgbClr val="0070C0"/>
                    </a:solidFill>
                  </a:tcPr>
                </a:tc>
                <a:tc>
                  <a:txBody>
                    <a:bodyPr/>
                    <a:lstStyle/>
                    <a:p>
                      <a:pPr marL="285750" indent="-285750">
                        <a:buFont typeface="Arial" panose="020B0604020202020204" pitchFamily="34" charset="0"/>
                        <a:buChar char="•"/>
                      </a:pPr>
                      <a:r>
                        <a:rPr lang="en-GB" sz="800" b="0" i="0" u="none" strike="noStrike" noProof="0" dirty="0">
                          <a:latin typeface="Calibri"/>
                        </a:rPr>
                        <a:t>Lower overall revenue compared to previous years</a:t>
                      </a:r>
                      <a:endParaRPr lang="en-GB" sz="800"/>
                    </a:p>
                  </a:txBody>
                  <a:tcPr>
                    <a:solidFill>
                      <a:srgbClr val="7030A0"/>
                    </a:solidFill>
                  </a:tcPr>
                </a:tc>
                <a:extLst>
                  <a:ext uri="{0D108BD9-81ED-4DB2-BD59-A6C34878D82A}">
                    <a16:rowId xmlns:a16="http://schemas.microsoft.com/office/drawing/2014/main" val="374116045"/>
                  </a:ext>
                </a:extLst>
              </a:tr>
            </a:tbl>
          </a:graphicData>
        </a:graphic>
      </p:graphicFrame>
      <p:sp>
        <p:nvSpPr>
          <p:cNvPr id="6" name="TextBox 5">
            <a:extLst>
              <a:ext uri="{FF2B5EF4-FFF2-40B4-BE49-F238E27FC236}">
                <a16:creationId xmlns:a16="http://schemas.microsoft.com/office/drawing/2014/main" id="{BF06D522-2E79-CDE6-025D-40436EF041A1}"/>
              </a:ext>
            </a:extLst>
          </p:cNvPr>
          <p:cNvSpPr txBox="1"/>
          <p:nvPr/>
        </p:nvSpPr>
        <p:spPr>
          <a:xfrm>
            <a:off x="854015" y="332045"/>
            <a:ext cx="10584611" cy="1446550"/>
          </a:xfrm>
          <a:prstGeom prst="rect">
            <a:avLst/>
          </a:prstGeom>
          <a:noFill/>
        </p:spPr>
        <p:txBody>
          <a:bodyPr wrap="square">
            <a:spAutoFit/>
          </a:bodyPr>
          <a:lstStyle/>
          <a:p>
            <a:r>
              <a:rPr lang="en-GB" sz="2800" b="1" u="sng" dirty="0">
                <a:latin typeface="Arial" panose="020B0604020202020204" pitchFamily="34" charset="0"/>
                <a:cs typeface="Arial" panose="020B0604020202020204" pitchFamily="34" charset="0"/>
              </a:rPr>
              <a:t>Based on your insight, apply a 5W2H model and discuss the information provided in your table (approx. 1 minute).</a:t>
            </a:r>
          </a:p>
          <a:p>
            <a:endParaRPr lang="en-GB" sz="3200" b="1" u="sng" dirty="0"/>
          </a:p>
        </p:txBody>
      </p:sp>
      <p:sp>
        <p:nvSpPr>
          <p:cNvPr id="3" name="TextBox 2">
            <a:extLst>
              <a:ext uri="{FF2B5EF4-FFF2-40B4-BE49-F238E27FC236}">
                <a16:creationId xmlns:a16="http://schemas.microsoft.com/office/drawing/2014/main" id="{FEBB8468-B35F-E392-2801-59B9C39538AD}"/>
              </a:ext>
            </a:extLst>
          </p:cNvPr>
          <p:cNvSpPr txBox="1"/>
          <p:nvPr/>
        </p:nvSpPr>
        <p:spPr>
          <a:xfrm>
            <a:off x="2134608" y="5943168"/>
            <a:ext cx="473206" cy="369332"/>
          </a:xfrm>
          <a:prstGeom prst="rect">
            <a:avLst/>
          </a:prstGeom>
          <a:noFill/>
        </p:spPr>
        <p:txBody>
          <a:bodyPr wrap="none" rtlCol="0">
            <a:spAutoFit/>
          </a:bodyPr>
          <a:lstStyle/>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96961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838200" y="244355"/>
            <a:ext cx="10515600" cy="1325563"/>
          </a:xfrm>
        </p:spPr>
        <p:txBody>
          <a:bodyPr>
            <a:normAutofit/>
          </a:bodyPr>
          <a:lstStyle/>
          <a:p>
            <a:r>
              <a:rPr lang="en-GB" sz="3200" b="1" u="sng" dirty="0">
                <a:latin typeface="Arial" panose="020B0604020202020204" pitchFamily="34" charset="0"/>
                <a:cs typeface="Arial" panose="020B0604020202020204" pitchFamily="34" charset="0"/>
              </a:rPr>
              <a:t>Provide a critique of the PESTEL Framework (approx. 1 minute).</a:t>
            </a:r>
          </a:p>
        </p:txBody>
      </p:sp>
      <p:sp>
        <p:nvSpPr>
          <p:cNvPr id="3" name="Content Placeholder 2">
            <a:extLst>
              <a:ext uri="{FF2B5EF4-FFF2-40B4-BE49-F238E27FC236}">
                <a16:creationId xmlns:a16="http://schemas.microsoft.com/office/drawing/2014/main" id="{881B820E-B9B3-5CF2-E1AE-F54AA3FA003E}"/>
              </a:ext>
            </a:extLst>
          </p:cNvPr>
          <p:cNvSpPr>
            <a:spLocks noGrp="1"/>
          </p:cNvSpPr>
          <p:nvPr>
            <p:ph idx="1"/>
          </p:nvPr>
        </p:nvSpPr>
        <p:spPr/>
        <p:txBody>
          <a:bodyPr vert="horz" lIns="91440" tIns="45720" rIns="91440" bIns="45720" rtlCol="0" anchor="t">
            <a:noAutofit/>
          </a:bodyPr>
          <a:lstStyle/>
          <a:p>
            <a:pPr marL="0" indent="0">
              <a:lnSpc>
                <a:spcPct val="100000"/>
              </a:lnSpc>
              <a:buNone/>
            </a:pPr>
            <a:endParaRPr lang="en-GB" dirty="0">
              <a:latin typeface="Arial"/>
              <a:ea typeface="Calibri"/>
              <a:cs typeface="Arial"/>
            </a:endParaRPr>
          </a:p>
          <a:p>
            <a:pPr lvl="1">
              <a:lnSpc>
                <a:spcPct val="100000"/>
              </a:lnSpc>
            </a:pPr>
            <a:r>
              <a:rPr lang="en-GB" sz="1600" dirty="0">
                <a:latin typeface="Arial"/>
                <a:ea typeface="+mn-lt"/>
                <a:cs typeface="Arial"/>
              </a:rPr>
              <a:t>Explain what a PESTEL Framework is: </a:t>
            </a:r>
            <a:r>
              <a:rPr lang="en-GB" sz="1600" dirty="0">
                <a:ea typeface="+mn-lt"/>
                <a:cs typeface="+mn-lt"/>
              </a:rPr>
              <a:t>PESTEL is a strategic tool used to analyse external macro-environmental factors: Political, Economic, Social, Technological, Environmental, and Legal.</a:t>
            </a:r>
          </a:p>
          <a:p>
            <a:pPr lvl="1">
              <a:lnSpc>
                <a:spcPct val="100000"/>
              </a:lnSpc>
            </a:pPr>
            <a:r>
              <a:rPr lang="en-GB" sz="1600" dirty="0">
                <a:latin typeface="Arial"/>
                <a:cs typeface="Arial"/>
              </a:rPr>
              <a:t>Why is it used?:</a:t>
            </a:r>
            <a:r>
              <a:rPr lang="en-GB" sz="1600" dirty="0">
                <a:latin typeface="Arial"/>
                <a:ea typeface="+mn-lt"/>
                <a:cs typeface="Arial"/>
              </a:rPr>
              <a:t> </a:t>
            </a:r>
            <a:r>
              <a:rPr lang="en-GB" sz="1600" dirty="0">
                <a:ea typeface="+mn-lt"/>
                <a:cs typeface="+mn-lt"/>
              </a:rPr>
              <a:t>It helps businesses understand external influences and identify opportunities and threats.</a:t>
            </a:r>
          </a:p>
          <a:p>
            <a:pPr lvl="1">
              <a:lnSpc>
                <a:spcPct val="100000"/>
              </a:lnSpc>
            </a:pPr>
            <a:r>
              <a:rPr lang="en-GB" sz="1600" dirty="0">
                <a:latin typeface="Arial"/>
                <a:cs typeface="Arial"/>
              </a:rPr>
              <a:t>Where/how is it used?: </a:t>
            </a:r>
            <a:r>
              <a:rPr lang="en-GB" sz="1600" dirty="0">
                <a:ea typeface="+mn-lt"/>
                <a:cs typeface="+mn-lt"/>
              </a:rPr>
              <a:t>It is used in strategic planning, market analysis, and decision-making to assess the business environment.</a:t>
            </a:r>
          </a:p>
          <a:p>
            <a:pPr lvl="1">
              <a:lnSpc>
                <a:spcPct val="100000"/>
              </a:lnSpc>
            </a:pPr>
            <a:r>
              <a:rPr lang="en-GB" sz="1600" dirty="0">
                <a:latin typeface="Arial"/>
                <a:cs typeface="Arial"/>
              </a:rPr>
              <a:t>What are the benefits of this framework?: </a:t>
            </a:r>
            <a:r>
              <a:rPr lang="en-GB" sz="1600" dirty="0">
                <a:ea typeface="+mn-lt"/>
                <a:cs typeface="+mn-lt"/>
              </a:rPr>
              <a:t>Provides a structured overview of external factors, improves strategic awareness, and supports better planning.</a:t>
            </a:r>
          </a:p>
          <a:p>
            <a:pPr lvl="1">
              <a:lnSpc>
                <a:spcPct val="100000"/>
              </a:lnSpc>
            </a:pPr>
            <a:r>
              <a:rPr lang="en-GB" sz="1600" dirty="0">
                <a:latin typeface="Arial"/>
                <a:cs typeface="Arial"/>
              </a:rPr>
              <a:t>What are the criticisms of this framework?: </a:t>
            </a:r>
            <a:r>
              <a:rPr lang="en-GB" sz="1600" dirty="0">
                <a:ea typeface="+mn-lt"/>
                <a:cs typeface="+mn-lt"/>
              </a:rPr>
              <a:t>It can be time-consuming, may oversimplify complex issues, and does not prioritise which factors are most important.</a:t>
            </a:r>
          </a:p>
          <a:p>
            <a:pPr lvl="1">
              <a:lnSpc>
                <a:spcPct val="100000"/>
              </a:lnSpc>
            </a:pPr>
            <a:r>
              <a:rPr lang="en-GB" sz="1600" dirty="0">
                <a:latin typeface="Arial"/>
                <a:cs typeface="Arial"/>
              </a:rPr>
              <a:t>Reference:</a:t>
            </a:r>
            <a:r>
              <a:rPr lang="en-GB" sz="1600" dirty="0">
                <a:latin typeface="Arial"/>
                <a:ea typeface="+mn-lt"/>
                <a:cs typeface="Arial"/>
              </a:rPr>
              <a:t> </a:t>
            </a:r>
            <a:r>
              <a:rPr lang="en-GB" sz="1600" dirty="0">
                <a:ea typeface="+mn-lt"/>
                <a:cs typeface="+mn-lt"/>
              </a:rPr>
              <a:t>Johnson, G., Scholes, K., &amp; Whittington, R. (2017) </a:t>
            </a:r>
            <a:r>
              <a:rPr lang="en-GB" sz="1600" i="1" dirty="0">
                <a:ea typeface="+mn-lt"/>
                <a:cs typeface="+mn-lt"/>
              </a:rPr>
              <a:t>Exploring Strategy</a:t>
            </a:r>
            <a:r>
              <a:rPr lang="en-GB" sz="1600" dirty="0">
                <a:ea typeface="+mn-lt"/>
                <a:cs typeface="+mn-lt"/>
              </a:rPr>
              <a:t>.</a:t>
            </a:r>
            <a:br>
              <a:rPr lang="en-GB" sz="1600" dirty="0">
                <a:ea typeface="+mn-lt"/>
                <a:cs typeface="+mn-lt"/>
              </a:rPr>
            </a:br>
            <a:r>
              <a:rPr lang="en-GB" sz="1600" dirty="0">
                <a:ea typeface="+mn-lt"/>
                <a:cs typeface="+mn-lt"/>
              </a:rPr>
              <a:t> Yüksel, I. (2012) “Developing a multi-criteria decision making model for PESTEL analysis.” </a:t>
            </a:r>
            <a:r>
              <a:rPr lang="en-GB" sz="1600" i="1" dirty="0">
                <a:ea typeface="+mn-lt"/>
                <a:cs typeface="+mn-lt"/>
              </a:rPr>
              <a:t>International Journal of Business and Management</a:t>
            </a:r>
            <a:r>
              <a:rPr lang="en-GB" sz="1600" dirty="0">
                <a:ea typeface="+mn-lt"/>
                <a:cs typeface="+mn-lt"/>
              </a:rPr>
              <a:t>.</a:t>
            </a:r>
          </a:p>
        </p:txBody>
      </p:sp>
      <p:sp>
        <p:nvSpPr>
          <p:cNvPr id="5" name="TextBox 4">
            <a:extLst>
              <a:ext uri="{FF2B5EF4-FFF2-40B4-BE49-F238E27FC236}">
                <a16:creationId xmlns:a16="http://schemas.microsoft.com/office/drawing/2014/main" id="{EF01DF79-6A6A-BA50-4722-FF4B95BC5503}"/>
              </a:ext>
            </a:extLst>
          </p:cNvPr>
          <p:cNvSpPr txBox="1"/>
          <p:nvPr/>
        </p:nvSpPr>
        <p:spPr>
          <a:xfrm>
            <a:off x="838200" y="5853797"/>
            <a:ext cx="10169106" cy="369332"/>
          </a:xfrm>
          <a:prstGeom prst="rect">
            <a:avLst/>
          </a:prstGeom>
          <a:noFill/>
        </p:spPr>
        <p:txBody>
          <a:bodyPr wrap="square">
            <a:spAutoFit/>
          </a:bodyPr>
          <a:lstStyle/>
          <a:p>
            <a:pPr marL="285750" indent="-285750">
              <a:buFont typeface="Arial" panose="020B0604020202020204" pitchFamily="34" charset="0"/>
              <a:buChar char="•"/>
            </a:pPr>
            <a:r>
              <a:rPr lang="en-GB" b="1" dirty="0">
                <a:solidFill>
                  <a:srgbClr val="FF0000"/>
                </a:solidFill>
                <a:latin typeface="Arial" panose="020B0604020202020204" pitchFamily="34" charset="0"/>
                <a:cs typeface="Arial" panose="020B0604020202020204" pitchFamily="34" charset="0"/>
              </a:rPr>
              <a:t>Ensure that you reference all the sources you have used in this discussion on this slide.</a:t>
            </a:r>
          </a:p>
        </p:txBody>
      </p:sp>
    </p:spTree>
    <p:extLst>
      <p:ext uri="{BB962C8B-B14F-4D97-AF65-F5344CB8AC3E}">
        <p14:creationId xmlns:p14="http://schemas.microsoft.com/office/powerpoint/2010/main" val="26616103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489116"/>
            <a:ext cx="10515600" cy="1179002"/>
          </a:xfrm>
        </p:spPr>
        <p:txBody>
          <a:bodyPr>
            <a:normAutofit fontScale="90000"/>
          </a:bodyPr>
          <a:lstStyle/>
          <a:p>
            <a:br>
              <a:rPr lang="en-GB" b="1" u="sng" dirty="0">
                <a:latin typeface="Arial" panose="020B0604020202020204" pitchFamily="34" charset="0"/>
                <a:cs typeface="Arial" panose="020B0604020202020204" pitchFamily="34" charset="0"/>
              </a:rPr>
            </a:br>
            <a:br>
              <a:rPr lang="en-GB" b="1" u="sng" dirty="0">
                <a:latin typeface="Arial" panose="020B0604020202020204" pitchFamily="34" charset="0"/>
                <a:cs typeface="Arial" panose="020B0604020202020204" pitchFamily="34" charset="0"/>
              </a:rPr>
            </a:br>
            <a:r>
              <a:rPr lang="en-GB" sz="3600" b="1" u="sng" dirty="0">
                <a:latin typeface="Arial" panose="020B0604020202020204" pitchFamily="34" charset="0"/>
                <a:cs typeface="Arial" panose="020B0604020202020204" pitchFamily="34" charset="0"/>
              </a:rPr>
              <a:t>Provide an application and discuss the information provided in your PESTEL Framework (approx. </a:t>
            </a:r>
            <a:br>
              <a:rPr lang="en-GB" sz="3600" b="1" u="sng" dirty="0">
                <a:latin typeface="Arial" panose="020B0604020202020204" pitchFamily="34" charset="0"/>
                <a:cs typeface="Arial" panose="020B0604020202020204" pitchFamily="34" charset="0"/>
              </a:rPr>
            </a:br>
            <a:r>
              <a:rPr lang="en-GB" sz="3600" b="1" u="sng" dirty="0">
                <a:latin typeface="Arial" panose="020B0604020202020204" pitchFamily="34" charset="0"/>
                <a:cs typeface="Arial" panose="020B0604020202020204" pitchFamily="34" charset="0"/>
              </a:rPr>
              <a:t>1 minute).</a:t>
            </a:r>
            <a:br>
              <a:rPr lang="en-GB" b="1" u="sng" dirty="0"/>
            </a:br>
            <a:br>
              <a:rPr lang="en-GB" b="1"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82304" y="1763353"/>
            <a:ext cx="10671496" cy="4974328"/>
          </a:xfrm>
        </p:spPr>
        <p:txBody>
          <a:bodyPr vert="horz" lIns="91440" tIns="45720" rIns="91440" bIns="45720" rtlCol="0" anchor="t">
            <a:normAutofit lnSpcReduction="10000"/>
          </a:bodyPr>
          <a:lstStyle/>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Here is the tabular PESTLE analysis of </a:t>
            </a:r>
            <a:r>
              <a:rPr lang="en-GB" sz="2800" b="1" dirty="0">
                <a:effectLst/>
                <a:latin typeface="Arial" panose="020B0604020202020204" pitchFamily="34" charset="0"/>
                <a:ea typeface="Aptos" panose="020B0004020202020204" pitchFamily="34" charset="0"/>
                <a:cs typeface="Arial" panose="020B0604020202020204" pitchFamily="34" charset="0"/>
              </a:rPr>
              <a:t>Olive Tree Bistro.</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sz="1800" b="1" dirty="0">
                <a:solidFill>
                  <a:srgbClr val="FF0000"/>
                </a:solidFill>
                <a:latin typeface="Arial" panose="020B0604020202020204" pitchFamily="34" charset="0"/>
                <a:cs typeface="Arial" panose="020B0604020202020204" pitchFamily="34" charset="0"/>
              </a:rPr>
              <a:t>Ensure that you reference all the sources you have used in this discussion on this slide.</a:t>
            </a:r>
          </a:p>
          <a:p>
            <a:r>
              <a:rPr lang="en-GB" dirty="0">
                <a:latin typeface="Arial"/>
                <a:cs typeface="Arial"/>
              </a:rPr>
              <a:t>Reference:</a:t>
            </a:r>
            <a:r>
              <a:rPr lang="en-GB" dirty="0">
                <a:latin typeface="Arial"/>
                <a:ea typeface="+mn-lt"/>
                <a:cs typeface="Arial"/>
              </a:rPr>
              <a:t> </a:t>
            </a:r>
            <a:r>
              <a:rPr lang="en-GB" dirty="0">
                <a:ea typeface="+mn-lt"/>
                <a:cs typeface="+mn-lt"/>
              </a:rPr>
              <a:t>Johnson, G., Scholes, K., &amp; Whittington, R. (2017) </a:t>
            </a:r>
            <a:r>
              <a:rPr lang="en-GB" i="1" dirty="0">
                <a:ea typeface="+mn-lt"/>
                <a:cs typeface="+mn-lt"/>
              </a:rPr>
              <a:t>Exploring Strategy</a:t>
            </a:r>
            <a:r>
              <a:rPr lang="en-GB" dirty="0">
                <a:ea typeface="+mn-lt"/>
                <a:cs typeface="+mn-lt"/>
              </a:rPr>
              <a:t>.</a:t>
            </a:r>
            <a:br>
              <a:rPr lang="en-GB" dirty="0">
                <a:ea typeface="+mn-lt"/>
                <a:cs typeface="+mn-lt"/>
              </a:rPr>
            </a:br>
            <a:r>
              <a:rPr lang="en-GB" dirty="0">
                <a:ea typeface="+mn-lt"/>
                <a:cs typeface="+mn-lt"/>
              </a:rPr>
              <a:t> Kotler, P., &amp; Keller, K. (2016) </a:t>
            </a:r>
            <a:r>
              <a:rPr lang="en-GB" i="1" dirty="0">
                <a:ea typeface="+mn-lt"/>
                <a:cs typeface="+mn-lt"/>
              </a:rPr>
              <a:t>Marketing Management</a:t>
            </a:r>
            <a:r>
              <a:rPr lang="en-GB" dirty="0">
                <a:ea typeface="+mn-lt"/>
                <a:cs typeface="+mn-lt"/>
              </a:rPr>
              <a:t>.</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2864149328"/>
              </p:ext>
            </p:extLst>
          </p:nvPr>
        </p:nvGraphicFramePr>
        <p:xfrm>
          <a:off x="948904" y="2123386"/>
          <a:ext cx="9782355" cy="3249536"/>
        </p:xfrm>
        <a:graphic>
          <a:graphicData uri="http://schemas.openxmlformats.org/drawingml/2006/table">
            <a:tbl>
              <a:tblPr firstRow="1" bandRow="1">
                <a:tableStyleId>{5C22544A-7EE6-4342-B048-85BDC9FD1C3A}</a:tableStyleId>
              </a:tblPr>
              <a:tblGrid>
                <a:gridCol w="1594830">
                  <a:extLst>
                    <a:ext uri="{9D8B030D-6E8A-4147-A177-3AD203B41FA5}">
                      <a16:colId xmlns:a16="http://schemas.microsoft.com/office/drawing/2014/main" val="1284065850"/>
                    </a:ext>
                  </a:extLst>
                </a:gridCol>
                <a:gridCol w="1674466">
                  <a:extLst>
                    <a:ext uri="{9D8B030D-6E8A-4147-A177-3AD203B41FA5}">
                      <a16:colId xmlns:a16="http://schemas.microsoft.com/office/drawing/2014/main" val="1858564028"/>
                    </a:ext>
                  </a:extLst>
                </a:gridCol>
                <a:gridCol w="1661081">
                  <a:extLst>
                    <a:ext uri="{9D8B030D-6E8A-4147-A177-3AD203B41FA5}">
                      <a16:colId xmlns:a16="http://schemas.microsoft.com/office/drawing/2014/main" val="1949424782"/>
                    </a:ext>
                  </a:extLst>
                </a:gridCol>
                <a:gridCol w="1663784">
                  <a:extLst>
                    <a:ext uri="{9D8B030D-6E8A-4147-A177-3AD203B41FA5}">
                      <a16:colId xmlns:a16="http://schemas.microsoft.com/office/drawing/2014/main" val="446382655"/>
                    </a:ext>
                  </a:extLst>
                </a:gridCol>
                <a:gridCol w="1376648">
                  <a:extLst>
                    <a:ext uri="{9D8B030D-6E8A-4147-A177-3AD203B41FA5}">
                      <a16:colId xmlns:a16="http://schemas.microsoft.com/office/drawing/2014/main" val="3644160467"/>
                    </a:ext>
                  </a:extLst>
                </a:gridCol>
                <a:gridCol w="1811546">
                  <a:extLst>
                    <a:ext uri="{9D8B030D-6E8A-4147-A177-3AD203B41FA5}">
                      <a16:colId xmlns:a16="http://schemas.microsoft.com/office/drawing/2014/main" val="66830876"/>
                    </a:ext>
                  </a:extLst>
                </a:gridCol>
              </a:tblGrid>
              <a:tr h="1237856">
                <a:tc>
                  <a:txBody>
                    <a:bodyPr/>
                    <a:lstStyle/>
                    <a:p>
                      <a:endParaRPr lang="en-GB" sz="1600" dirty="0"/>
                    </a:p>
                    <a:p>
                      <a:pPr algn="ctr"/>
                      <a:r>
                        <a:rPr lang="en-GB" sz="2400" dirty="0">
                          <a:solidFill>
                            <a:schemeClr val="tx1"/>
                          </a:solidFill>
                        </a:rPr>
                        <a:t>Political  Factors</a:t>
                      </a:r>
                    </a:p>
                  </a:txBody>
                  <a:tcPr>
                    <a:pattFill prst="pct40">
                      <a:fgClr>
                        <a:srgbClr val="FF0000"/>
                      </a:fgClr>
                      <a:bgClr>
                        <a:schemeClr val="bg1"/>
                      </a:bgClr>
                    </a:pattFill>
                  </a:tcPr>
                </a:tc>
                <a:tc>
                  <a:txBody>
                    <a:bodyPr/>
                    <a:lstStyle/>
                    <a:p>
                      <a:endParaRPr lang="en-GB" sz="1600" dirty="0"/>
                    </a:p>
                    <a:p>
                      <a:pPr algn="ctr"/>
                      <a:r>
                        <a:rPr lang="en-GB" sz="2400" dirty="0">
                          <a:solidFill>
                            <a:schemeClr val="tx1"/>
                          </a:solidFill>
                        </a:rPr>
                        <a:t>Economic Factors</a:t>
                      </a:r>
                    </a:p>
                  </a:txBody>
                  <a:tcPr>
                    <a:pattFill prst="pct40">
                      <a:fgClr>
                        <a:srgbClr val="FFC000"/>
                      </a:fgClr>
                      <a:bgClr>
                        <a:schemeClr val="bg1"/>
                      </a:bgClr>
                    </a:pattFill>
                  </a:tcPr>
                </a:tc>
                <a:tc>
                  <a:txBody>
                    <a:bodyPr/>
                    <a:lstStyle/>
                    <a:p>
                      <a:endParaRPr lang="en-GB" sz="1600" dirty="0"/>
                    </a:p>
                    <a:p>
                      <a:pPr algn="ctr"/>
                      <a:r>
                        <a:rPr lang="en-GB" sz="2400" dirty="0">
                          <a:solidFill>
                            <a:schemeClr val="tx1"/>
                          </a:solidFill>
                        </a:rPr>
                        <a:t>Social Factors</a:t>
                      </a:r>
                    </a:p>
                  </a:txBody>
                  <a:tcPr>
                    <a:pattFill prst="pct40">
                      <a:fgClr>
                        <a:srgbClr val="FFFF00"/>
                      </a:fgClr>
                      <a:bgClr>
                        <a:schemeClr val="bg1"/>
                      </a:bgClr>
                    </a:pattFill>
                  </a:tcPr>
                </a:tc>
                <a:tc>
                  <a:txBody>
                    <a:bodyPr/>
                    <a:lstStyle/>
                    <a:p>
                      <a:endParaRPr lang="en-GB" sz="1600" dirty="0"/>
                    </a:p>
                    <a:p>
                      <a:pPr algn="ctr"/>
                      <a:r>
                        <a:rPr lang="en-GB" sz="2000" dirty="0">
                          <a:solidFill>
                            <a:schemeClr val="tx1"/>
                          </a:solidFill>
                        </a:rPr>
                        <a:t>Technological </a:t>
                      </a:r>
                    </a:p>
                    <a:p>
                      <a:pPr algn="ctr"/>
                      <a:r>
                        <a:rPr lang="en-GB" sz="2000" dirty="0">
                          <a:solidFill>
                            <a:schemeClr val="tx1"/>
                          </a:solidFill>
                        </a:rPr>
                        <a:t>Factors</a:t>
                      </a:r>
                    </a:p>
                  </a:txBody>
                  <a:tcPr>
                    <a:pattFill prst="pct40">
                      <a:fgClr>
                        <a:srgbClr val="92D050"/>
                      </a:fgClr>
                      <a:bgClr>
                        <a:schemeClr val="bg1"/>
                      </a:bgClr>
                    </a:pattFill>
                  </a:tcPr>
                </a:tc>
                <a:tc>
                  <a:txBody>
                    <a:bodyPr/>
                    <a:lstStyle/>
                    <a:p>
                      <a:endParaRPr lang="en-GB" sz="1600" dirty="0"/>
                    </a:p>
                    <a:p>
                      <a:pPr algn="ctr"/>
                      <a:r>
                        <a:rPr lang="en-GB" sz="2400" dirty="0">
                          <a:solidFill>
                            <a:schemeClr val="tx1"/>
                          </a:solidFill>
                        </a:rPr>
                        <a:t>Legal Factors</a:t>
                      </a:r>
                    </a:p>
                  </a:txBody>
                  <a:tcPr>
                    <a:pattFill prst="pct40">
                      <a:fgClr>
                        <a:srgbClr val="00B0F0"/>
                      </a:fgClr>
                      <a:bgClr>
                        <a:schemeClr val="bg1"/>
                      </a:bgClr>
                    </a:pattFill>
                  </a:tcPr>
                </a:tc>
                <a:tc>
                  <a:txBody>
                    <a:bodyPr/>
                    <a:lstStyle/>
                    <a:p>
                      <a:endParaRPr lang="en-GB" sz="1600" dirty="0"/>
                    </a:p>
                    <a:p>
                      <a:pPr algn="ctr"/>
                      <a:r>
                        <a:rPr lang="en-GB" sz="2000" dirty="0">
                          <a:solidFill>
                            <a:schemeClr val="tx1"/>
                          </a:solidFill>
                        </a:rPr>
                        <a:t>Environmental Factors</a:t>
                      </a:r>
                    </a:p>
                  </a:txBody>
                  <a:tcPr>
                    <a:pattFill prst="pct40">
                      <a:fgClr>
                        <a:schemeClr val="accent1"/>
                      </a:fgClr>
                      <a:bgClr>
                        <a:schemeClr val="bg1"/>
                      </a:bgClr>
                    </a:pattFill>
                  </a:tcPr>
                </a:tc>
                <a:extLst>
                  <a:ext uri="{0D108BD9-81ED-4DB2-BD59-A6C34878D82A}">
                    <a16:rowId xmlns:a16="http://schemas.microsoft.com/office/drawing/2014/main" val="2083540418"/>
                  </a:ext>
                </a:extLst>
              </a:tr>
              <a:tr h="1742169">
                <a:tc>
                  <a:txBody>
                    <a:bodyPr/>
                    <a:lstStyle/>
                    <a:p>
                      <a:pPr marL="285750" indent="-285750">
                        <a:buFont typeface="Wingdings" panose="05000000000000000000" pitchFamily="2" charset="2"/>
                        <a:buChar char="§"/>
                      </a:pPr>
                      <a:r>
                        <a:rPr lang="en-GB" sz="1400" b="0" i="0" u="none" strike="noStrike" noProof="0" dirty="0">
                          <a:latin typeface="Calibri"/>
                        </a:rPr>
                        <a:t>Government support for small businesses</a:t>
                      </a:r>
                      <a:endParaRPr lang="en-GB" sz="1400" b="1" dirty="0"/>
                    </a:p>
                    <a:p>
                      <a:pPr marL="285750" indent="-285750">
                        <a:buFont typeface="Wingdings" panose="05000000000000000000" pitchFamily="2" charset="2"/>
                        <a:buChar char="§"/>
                      </a:pPr>
                      <a:r>
                        <a:rPr lang="en-GB" sz="1400" b="0" i="0" u="none" strike="noStrike" noProof="0" dirty="0">
                          <a:latin typeface="Calibri"/>
                        </a:rPr>
                        <a:t>Trade policies affecting flower imports</a:t>
                      </a:r>
                    </a:p>
                  </a:txBody>
                  <a:tcPr>
                    <a:pattFill prst="pct40">
                      <a:fgClr>
                        <a:srgbClr val="FF0000"/>
                      </a:fgClr>
                      <a:bgClr>
                        <a:schemeClr val="bg1"/>
                      </a:bgClr>
                    </a:pattFill>
                  </a:tcPr>
                </a:tc>
                <a:tc>
                  <a:txBody>
                    <a:bodyPr/>
                    <a:lstStyle/>
                    <a:p>
                      <a:pPr marL="285750" indent="-285750">
                        <a:buFont typeface="Wingdings" panose="05000000000000000000" pitchFamily="2" charset="2"/>
                        <a:buChar char="§"/>
                      </a:pPr>
                      <a:r>
                        <a:rPr lang="en-GB" sz="1400" b="0" i="0" u="none" strike="noStrike" noProof="0" dirty="0">
                          <a:latin typeface="Calibri"/>
                        </a:rPr>
                        <a:t>Inflation increasing flower and material costs</a:t>
                      </a:r>
                      <a:endParaRPr lang="en-GB" sz="1400" b="1" dirty="0"/>
                    </a:p>
                    <a:p>
                      <a:pPr marL="285750" indent="-285750">
                        <a:buFont typeface="Wingdings" panose="05000000000000000000" pitchFamily="2" charset="2"/>
                        <a:buChar char="§"/>
                      </a:pPr>
                      <a:r>
                        <a:rPr lang="en-GB" sz="1400" b="0" i="0" u="none" strike="noStrike" noProof="0" dirty="0">
                          <a:latin typeface="Calibri"/>
                        </a:rPr>
                        <a:t>Reduced consumer spending</a:t>
                      </a:r>
                    </a:p>
                    <a:p>
                      <a:endParaRPr lang="en-GB" sz="1400" b="1" dirty="0"/>
                    </a:p>
                  </a:txBody>
                  <a:tcPr>
                    <a:pattFill prst="pct40">
                      <a:fgClr>
                        <a:srgbClr val="FFC000"/>
                      </a:fgClr>
                      <a:bgClr>
                        <a:schemeClr val="bg1"/>
                      </a:bgClr>
                    </a:pattFill>
                  </a:tcPr>
                </a:tc>
                <a:tc>
                  <a:txBody>
                    <a:bodyPr/>
                    <a:lstStyle/>
                    <a:p>
                      <a:pPr marL="285750" indent="-285750">
                        <a:buFont typeface="Wingdings" panose="05000000000000000000" pitchFamily="2" charset="2"/>
                        <a:buChar char="§"/>
                      </a:pPr>
                      <a:r>
                        <a:rPr lang="en-GB" sz="1400" b="0" i="0" u="none" strike="noStrike" noProof="0" dirty="0">
                          <a:latin typeface="Calibri"/>
                        </a:rPr>
                        <a:t>Growing preference for online shopping</a:t>
                      </a:r>
                      <a:endParaRPr lang="en-GB" sz="1400" b="1" dirty="0"/>
                    </a:p>
                    <a:p>
                      <a:pPr marL="285750" indent="-285750">
                        <a:buFont typeface="Wingdings" panose="05000000000000000000" pitchFamily="2" charset="2"/>
                        <a:buChar char="§"/>
                      </a:pPr>
                      <a:r>
                        <a:rPr lang="en-GB" sz="1400" b="0" i="0" u="none" strike="noStrike" noProof="0" dirty="0">
                          <a:latin typeface="Calibri"/>
                        </a:rPr>
                        <a:t>Increased demand for sustainable products</a:t>
                      </a:r>
                    </a:p>
                    <a:p>
                      <a:endParaRPr lang="en-GB" sz="1400" b="1" dirty="0"/>
                    </a:p>
                  </a:txBody>
                  <a:tcPr>
                    <a:pattFill prst="pct40">
                      <a:fgClr>
                        <a:srgbClr val="FFFF00"/>
                      </a:fgClr>
                      <a:bgClr>
                        <a:schemeClr val="bg1"/>
                      </a:bgClr>
                    </a:pattFill>
                  </a:tcPr>
                </a:tc>
                <a:tc>
                  <a:txBody>
                    <a:bodyPr/>
                    <a:lstStyle/>
                    <a:p>
                      <a:pPr marL="285750" indent="-285750">
                        <a:buFont typeface="Wingdings" panose="05000000000000000000" pitchFamily="2" charset="2"/>
                        <a:buChar char="§"/>
                      </a:pPr>
                      <a:r>
                        <a:rPr lang="en-GB" sz="1400" b="0" i="0" u="none" strike="noStrike" noProof="0" dirty="0">
                          <a:latin typeface="Calibri"/>
                        </a:rPr>
                        <a:t>Need for improved website and e-commerce</a:t>
                      </a:r>
                      <a:endParaRPr lang="en-GB" sz="1400" b="1" dirty="0"/>
                    </a:p>
                    <a:p>
                      <a:pPr marL="285750" indent="-285750">
                        <a:buFont typeface="Wingdings" panose="05000000000000000000" pitchFamily="2" charset="2"/>
                        <a:buChar char="§"/>
                      </a:pPr>
                      <a:r>
                        <a:rPr lang="en-GB" sz="1400" b="0" i="0" u="none" strike="noStrike" noProof="0" dirty="0">
                          <a:latin typeface="Calibri"/>
                        </a:rPr>
                        <a:t>Importance of social media marketing</a:t>
                      </a:r>
                    </a:p>
                    <a:p>
                      <a:endParaRPr lang="en-GB" sz="1400" b="1" dirty="0"/>
                    </a:p>
                  </a:txBody>
                  <a:tcPr>
                    <a:pattFill prst="pct40">
                      <a:fgClr>
                        <a:srgbClr val="92D050"/>
                      </a:fgClr>
                      <a:bgClr>
                        <a:schemeClr val="bg1"/>
                      </a:bgClr>
                    </a:pattFill>
                  </a:tcPr>
                </a:tc>
                <a:tc>
                  <a:txBody>
                    <a:bodyPr/>
                    <a:lstStyle/>
                    <a:p>
                      <a:pPr marL="285750" indent="-285750">
                        <a:buFont typeface="Wingdings" panose="05000000000000000000" pitchFamily="2" charset="2"/>
                        <a:buChar char="§"/>
                      </a:pPr>
                      <a:r>
                        <a:rPr lang="en-GB" sz="1400" b="0" i="0" u="none" strike="noStrike" noProof="0" dirty="0">
                          <a:latin typeface="Calibri"/>
                        </a:rPr>
                        <a:t>Employment and health &amp; safety regulations</a:t>
                      </a:r>
                      <a:endParaRPr lang="en-GB" sz="1400" b="1" dirty="0"/>
                    </a:p>
                    <a:p>
                      <a:pPr marL="285750" indent="-285750">
                        <a:buFont typeface="Wingdings" panose="05000000000000000000" pitchFamily="2" charset="2"/>
                        <a:buChar char="§"/>
                      </a:pPr>
                      <a:r>
                        <a:rPr lang="en-GB" sz="1400" b="0" i="0" u="none" strike="noStrike" noProof="0" dirty="0">
                          <a:latin typeface="Calibri"/>
                        </a:rPr>
                        <a:t>Environmental packaging regulations</a:t>
                      </a:r>
                    </a:p>
                    <a:p>
                      <a:endParaRPr lang="en-GB" sz="1400" b="1" dirty="0"/>
                    </a:p>
                  </a:txBody>
                  <a:tcPr>
                    <a:pattFill prst="pct40">
                      <a:fgClr>
                        <a:srgbClr val="00B0F0"/>
                      </a:fgClr>
                      <a:bgClr>
                        <a:schemeClr val="bg1"/>
                      </a:bgClr>
                    </a:pattFill>
                  </a:tcPr>
                </a:tc>
                <a:tc>
                  <a:txBody>
                    <a:bodyPr/>
                    <a:lstStyle/>
                    <a:p>
                      <a:pPr marL="285750" indent="-285750">
                        <a:buFont typeface="Wingdings" panose="05000000000000000000" pitchFamily="2" charset="2"/>
                        <a:buChar char="§"/>
                      </a:pPr>
                      <a:r>
                        <a:rPr lang="en-GB" sz="1400" b="0" i="0" u="none" strike="noStrike" noProof="0" dirty="0">
                          <a:latin typeface="Calibri"/>
                        </a:rPr>
                        <a:t>Demand for eco-friendly packaging</a:t>
                      </a:r>
                      <a:endParaRPr lang="en-GB" sz="1400" b="1" dirty="0"/>
                    </a:p>
                    <a:p>
                      <a:pPr marL="285750" indent="-285750">
                        <a:buFont typeface="Wingdings" panose="05000000000000000000" pitchFamily="2" charset="2"/>
                        <a:buChar char="§"/>
                      </a:pPr>
                      <a:r>
                        <a:rPr lang="en-GB" sz="1400" b="0" i="0" u="none" strike="noStrike" noProof="0" dirty="0">
                          <a:latin typeface="Calibri"/>
                        </a:rPr>
                        <a:t>Impact of supply chain disruptions on sourcing</a:t>
                      </a:r>
                    </a:p>
                    <a:p>
                      <a:endParaRPr lang="en-GB" sz="1400" b="1" dirty="0"/>
                    </a:p>
                  </a:txBody>
                  <a:tcPr>
                    <a:pattFill prst="pct40">
                      <a:fgClr>
                        <a:srgbClr val="0070C0"/>
                      </a:fgClr>
                      <a:bgClr>
                        <a:schemeClr val="bg1"/>
                      </a:bgClr>
                    </a:pattFill>
                  </a:tcPr>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764605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838200" y="218476"/>
            <a:ext cx="10515600" cy="1325563"/>
          </a:xfrm>
        </p:spPr>
        <p:txBody>
          <a:bodyPr>
            <a:normAutofit/>
          </a:bodyPr>
          <a:lstStyle/>
          <a:p>
            <a:r>
              <a:rPr lang="en-GB" sz="3200" b="1" u="sng" dirty="0">
                <a:latin typeface="Arial" panose="020B0604020202020204" pitchFamily="34" charset="0"/>
                <a:cs typeface="Arial" panose="020B0604020202020204" pitchFamily="34" charset="0"/>
              </a:rPr>
              <a:t>Provide a critique of the Cause-and-Effect model (approx. 1 minute).</a:t>
            </a:r>
          </a:p>
        </p:txBody>
      </p:sp>
      <p:sp>
        <p:nvSpPr>
          <p:cNvPr id="3" name="Content Placeholder 2">
            <a:extLst>
              <a:ext uri="{FF2B5EF4-FFF2-40B4-BE49-F238E27FC236}">
                <a16:creationId xmlns:a16="http://schemas.microsoft.com/office/drawing/2014/main" id="{1B4D8426-20C5-630E-80E5-EAB06B11CCD5}"/>
              </a:ext>
            </a:extLst>
          </p:cNvPr>
          <p:cNvSpPr>
            <a:spLocks noGrp="1"/>
          </p:cNvSpPr>
          <p:nvPr>
            <p:ph idx="1"/>
          </p:nvPr>
        </p:nvSpPr>
        <p:spPr/>
        <p:txBody>
          <a:bodyPr vert="horz" lIns="91440" tIns="45720" rIns="91440" bIns="45720" rtlCol="0" anchor="t">
            <a:normAutofit/>
          </a:bodyPr>
          <a:lstStyle/>
          <a:p>
            <a:pPr marL="0" indent="0">
              <a:lnSpc>
                <a:spcPct val="100000"/>
              </a:lnSpc>
              <a:buNone/>
            </a:pPr>
            <a:endParaRPr lang="en-GB" dirty="0">
              <a:latin typeface="Arial" panose="020B0604020202020204" pitchFamily="34" charset="0"/>
              <a:cs typeface="Arial" panose="020B0604020202020204" pitchFamily="34" charset="0"/>
            </a:endParaRPr>
          </a:p>
          <a:p>
            <a:pPr lvl="1">
              <a:lnSpc>
                <a:spcPct val="100000"/>
              </a:lnSpc>
            </a:pPr>
            <a:r>
              <a:rPr lang="en-GB" sz="2800" dirty="0">
                <a:latin typeface="Arial" panose="020B0604020202020204" pitchFamily="34" charset="0"/>
                <a:cs typeface="Arial" panose="020B0604020202020204" pitchFamily="34" charset="0"/>
              </a:rPr>
              <a:t>Explain what the Cause-and-Effect Model is.</a:t>
            </a:r>
          </a:p>
          <a:p>
            <a:pPr lvl="1">
              <a:lnSpc>
                <a:spcPct val="100000"/>
              </a:lnSpc>
            </a:pPr>
            <a:r>
              <a:rPr lang="en-GB" sz="2800" dirty="0">
                <a:latin typeface="Arial" panose="020B0604020202020204" pitchFamily="34" charset="0"/>
                <a:cs typeface="Arial" panose="020B0604020202020204" pitchFamily="34" charset="0"/>
              </a:rPr>
              <a:t>Why is it used?</a:t>
            </a:r>
          </a:p>
          <a:p>
            <a:pPr lvl="1">
              <a:lnSpc>
                <a:spcPct val="100000"/>
              </a:lnSpc>
            </a:pPr>
            <a:r>
              <a:rPr lang="en-GB" sz="2800" dirty="0">
                <a:latin typeface="Arial" panose="020B0604020202020204" pitchFamily="34" charset="0"/>
                <a:cs typeface="Arial" panose="020B0604020202020204" pitchFamily="34" charset="0"/>
              </a:rPr>
              <a:t>Where/how is it used?</a:t>
            </a:r>
          </a:p>
          <a:p>
            <a:pPr lvl="1">
              <a:lnSpc>
                <a:spcPct val="100000"/>
              </a:lnSpc>
            </a:pPr>
            <a:r>
              <a:rPr lang="en-GB" sz="2800" dirty="0">
                <a:latin typeface="Arial" panose="020B0604020202020204" pitchFamily="34" charset="0"/>
                <a:cs typeface="Arial" panose="020B0604020202020204" pitchFamily="34" charset="0"/>
              </a:rPr>
              <a:t>What are the benefits of this model?</a:t>
            </a:r>
          </a:p>
          <a:p>
            <a:pPr lvl="1">
              <a:lnSpc>
                <a:spcPct val="100000"/>
              </a:lnSpc>
            </a:pPr>
            <a:r>
              <a:rPr lang="en-GB" sz="2800" dirty="0">
                <a:latin typeface="Arial" panose="020B0604020202020204" pitchFamily="34" charset="0"/>
                <a:cs typeface="Arial" panose="020B0604020202020204" pitchFamily="34" charset="0"/>
              </a:rPr>
              <a:t>What are the criticisms of this model?</a:t>
            </a:r>
          </a:p>
          <a:p>
            <a:pPr lvl="1">
              <a:lnSpc>
                <a:spcPct val="100000"/>
              </a:lnSpc>
            </a:pPr>
            <a:r>
              <a:rPr lang="en-GB" sz="2800" dirty="0">
                <a:latin typeface="Arial" panose="020B0604020202020204" pitchFamily="34" charset="0"/>
                <a:cs typeface="Arial" panose="020B0604020202020204" pitchFamily="34" charset="0"/>
              </a:rPr>
              <a:t>Ensure that you reference all the sources you have used in this discussion on the slide/s.</a:t>
            </a:r>
          </a:p>
        </p:txBody>
      </p:sp>
      <p:sp>
        <p:nvSpPr>
          <p:cNvPr id="5" name="TextBox 4">
            <a:extLst>
              <a:ext uri="{FF2B5EF4-FFF2-40B4-BE49-F238E27FC236}">
                <a16:creationId xmlns:a16="http://schemas.microsoft.com/office/drawing/2014/main" id="{4FE718F0-679C-850D-A5D4-2484229AD645}"/>
              </a:ext>
            </a:extLst>
          </p:cNvPr>
          <p:cNvSpPr txBox="1"/>
          <p:nvPr/>
        </p:nvSpPr>
        <p:spPr>
          <a:xfrm>
            <a:off x="942435" y="5812218"/>
            <a:ext cx="10177013" cy="369332"/>
          </a:xfrm>
          <a:prstGeom prst="rect">
            <a:avLst/>
          </a:prstGeom>
          <a:noFill/>
        </p:spPr>
        <p:txBody>
          <a:bodyPr wrap="square">
            <a:spAutoFit/>
          </a:bodyPr>
          <a:lstStyle/>
          <a:p>
            <a:pPr marL="285750" indent="-285750">
              <a:buFont typeface="Arial" panose="020B0604020202020204" pitchFamily="34" charset="0"/>
              <a:buChar char="•"/>
            </a:pPr>
            <a:r>
              <a:rPr lang="en-GB" b="1" dirty="0">
                <a:solidFill>
                  <a:srgbClr val="FF0000"/>
                </a:solidFill>
                <a:latin typeface="Arial" panose="020B0604020202020204" pitchFamily="34" charset="0"/>
                <a:cs typeface="Arial" panose="020B0604020202020204" pitchFamily="34" charset="0"/>
              </a:rPr>
              <a:t>Ensure that you reference all the sources you have used in this discussion on this slide.</a:t>
            </a:r>
          </a:p>
        </p:txBody>
      </p:sp>
    </p:spTree>
    <p:extLst>
      <p:ext uri="{BB962C8B-B14F-4D97-AF65-F5344CB8AC3E}">
        <p14:creationId xmlns:p14="http://schemas.microsoft.com/office/powerpoint/2010/main" val="23190791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388466" y="1028763"/>
            <a:ext cx="11585447" cy="4496781"/>
          </a:xfrm>
          <a:ln w="38100">
            <a:solidFill>
              <a:schemeClr val="tx1"/>
            </a:solidFill>
          </a:ln>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dirty="0">
                <a:solidFill>
                  <a:srgbClr val="FFC000"/>
                </a:solidFill>
                <a:latin typeface="Arial" panose="020B0604020202020204" pitchFamily="34" charset="0"/>
                <a:cs typeface="Arial" panose="020B0604020202020204" pitchFamily="34" charset="0"/>
              </a:rPr>
              <a:t>Methods</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dirty="0">
                <a:solidFill>
                  <a:srgbClr val="FF0000"/>
                </a:solidFill>
                <a:latin typeface="Arial" panose="020B0604020202020204" pitchFamily="34" charset="0"/>
                <a:cs typeface="Arial" panose="020B0604020202020204" pitchFamily="34" charset="0"/>
              </a:rPr>
              <a:t>Machines</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dirty="0">
                <a:solidFill>
                  <a:srgbClr val="C00000"/>
                </a:solidFill>
                <a:latin typeface="Arial" panose="020B0604020202020204" pitchFamily="34" charset="0"/>
                <a:cs typeface="Arial" panose="020B0604020202020204" pitchFamily="34" charset="0"/>
              </a:rPr>
              <a:t>People</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Materials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dirty="0">
                <a:solidFill>
                  <a:srgbClr val="00B0F0"/>
                </a:solidFill>
                <a:latin typeface="Arial" panose="020B0604020202020204" pitchFamily="34" charset="0"/>
                <a:cs typeface="Arial" panose="020B0604020202020204" pitchFamily="34" charset="0"/>
              </a:rPr>
              <a:t>Measurement</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dirty="0">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276999"/>
          </a:xfrm>
          <a:prstGeom prst="rect">
            <a:avLst/>
          </a:prstGeom>
          <a:noFill/>
          <a:ln w="57150">
            <a:solidFill>
              <a:schemeClr val="tx1"/>
            </a:solidFill>
          </a:ln>
        </p:spPr>
        <p:txBody>
          <a:bodyPr wrap="square" lIns="91440" tIns="45720" rIns="91440" bIns="45720" rtlCol="0" anchor="t">
            <a:spAutoFit/>
          </a:bodyPr>
          <a:lstStyle/>
          <a:p>
            <a:r>
              <a:rPr lang="en-GB" sz="1200" b="1" dirty="0">
                <a:latin typeface="Arial"/>
                <a:cs typeface="Arial"/>
              </a:rPr>
              <a:t>30% decline in stores sales</a:t>
            </a:r>
            <a:endParaRPr lang="en-GB" sz="2600" dirty="0">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276999"/>
          </a:xfrm>
          <a:prstGeom prst="rect">
            <a:avLst/>
          </a:prstGeom>
          <a:noFill/>
          <a:ln w="12700">
            <a:solidFill>
              <a:schemeClr val="tx1"/>
            </a:solidFill>
          </a:ln>
        </p:spPr>
        <p:txBody>
          <a:bodyPr wrap="square" lIns="91440" tIns="45720" rIns="91440" bIns="45720" rtlCol="0" anchor="t">
            <a:spAutoFit/>
          </a:bodyPr>
          <a:lstStyle/>
          <a:p>
            <a:r>
              <a:rPr lang="en-GB" sz="1200" dirty="0">
                <a:latin typeface="Arial"/>
                <a:cs typeface="Arial"/>
              </a:rPr>
              <a:t>Poor store location</a:t>
            </a:r>
            <a:endParaRPr lang="en-GB" sz="1200" dirty="0">
              <a:latin typeface="Arial" panose="020B0604020202020204" pitchFamily="34" charset="0"/>
              <a:cs typeface="Arial" panose="020B0604020202020204" pitchFamily="34" charset="0"/>
            </a:endParaRP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646331"/>
          </a:xfrm>
          <a:prstGeom prst="rect">
            <a:avLst/>
          </a:prstGeom>
          <a:noFill/>
          <a:ln w="12700">
            <a:solidFill>
              <a:schemeClr val="tx1"/>
            </a:solidFill>
          </a:ln>
        </p:spPr>
        <p:txBody>
          <a:bodyPr wrap="square" lIns="91440" tIns="45720" rIns="91440" bIns="45720" rtlCol="0" anchor="t">
            <a:spAutoFit/>
          </a:bodyPr>
          <a:lstStyle/>
          <a:p>
            <a:r>
              <a:rPr lang="en-GB" sz="1200" dirty="0">
                <a:latin typeface="Arial"/>
                <a:cs typeface="Arial"/>
              </a:rPr>
              <a:t>Increased local competition(new florists with a presence on Instagram)</a:t>
            </a:r>
            <a:endParaRPr lang="en-GB" sz="1200" dirty="0">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461665"/>
          </a:xfrm>
          <a:prstGeom prst="rect">
            <a:avLst/>
          </a:prstGeom>
          <a:noFill/>
          <a:ln w="12700">
            <a:solidFill>
              <a:schemeClr val="tx1"/>
            </a:solidFill>
          </a:ln>
        </p:spPr>
        <p:txBody>
          <a:bodyPr wrap="square" lIns="91440" tIns="45720" rIns="91440" bIns="45720" rtlCol="0" anchor="t">
            <a:spAutoFit/>
          </a:bodyPr>
          <a:lstStyle/>
          <a:p>
            <a:r>
              <a:rPr lang="en-GB" sz="1200" dirty="0">
                <a:latin typeface="Arial"/>
                <a:cs typeface="Arial"/>
              </a:rPr>
              <a:t>Lack of sufficient staff to handle demand</a:t>
            </a:r>
            <a:endParaRPr lang="en-GB" sz="1200" dirty="0">
              <a:latin typeface="Arial" panose="020B0604020202020204" pitchFamily="34" charset="0"/>
              <a:cs typeface="Arial" panose="020B0604020202020204" pitchFamily="34" charset="0"/>
            </a:endParaRP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461665"/>
          </a:xfrm>
          <a:prstGeom prst="rect">
            <a:avLst/>
          </a:prstGeom>
          <a:noFill/>
          <a:ln w="12700">
            <a:solidFill>
              <a:schemeClr val="tx1"/>
            </a:solidFill>
          </a:ln>
        </p:spPr>
        <p:txBody>
          <a:bodyPr wrap="square" lIns="91440" tIns="45720" rIns="91440" bIns="45720" rtlCol="0" anchor="t">
            <a:spAutoFit/>
          </a:bodyPr>
          <a:lstStyle/>
          <a:p>
            <a:r>
              <a:rPr lang="en-GB" sz="1200" dirty="0">
                <a:latin typeface="Arial"/>
                <a:cs typeface="Arial"/>
              </a:rPr>
              <a:t>Insufficient staff training for sales and online platform</a:t>
            </a:r>
            <a:endParaRPr lang="en-GB" sz="1200" dirty="0">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461665"/>
          </a:xfrm>
          <a:prstGeom prst="rect">
            <a:avLst/>
          </a:prstGeom>
          <a:noFill/>
          <a:ln w="12700">
            <a:solidFill>
              <a:schemeClr val="tx1"/>
            </a:solidFill>
          </a:ln>
        </p:spPr>
        <p:txBody>
          <a:bodyPr wrap="square" lIns="91440" tIns="45720" rIns="91440" bIns="45720" rtlCol="0" anchor="t">
            <a:spAutoFit/>
          </a:bodyPr>
          <a:lstStyle/>
          <a:p>
            <a:r>
              <a:rPr lang="en-GB" sz="1200" dirty="0">
                <a:latin typeface="Arial"/>
                <a:cs typeface="Arial"/>
              </a:rPr>
              <a:t>No clear way to track sales performance</a:t>
            </a:r>
            <a:endParaRPr lang="en-GB" sz="1200" dirty="0">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461665"/>
          </a:xfrm>
          <a:prstGeom prst="rect">
            <a:avLst/>
          </a:prstGeom>
          <a:noFill/>
          <a:ln w="12700">
            <a:solidFill>
              <a:schemeClr val="tx1"/>
            </a:solidFill>
          </a:ln>
        </p:spPr>
        <p:txBody>
          <a:bodyPr wrap="square" lIns="91440" tIns="45720" rIns="91440" bIns="45720" rtlCol="0" anchor="t">
            <a:spAutoFit/>
          </a:bodyPr>
          <a:lstStyle/>
          <a:p>
            <a:r>
              <a:rPr lang="en-GB" sz="1200" dirty="0">
                <a:latin typeface="Arial"/>
                <a:cs typeface="Arial"/>
              </a:rPr>
              <a:t>Limited customer feedback analysis</a:t>
            </a:r>
            <a:endParaRPr lang="en-GB" sz="1200" dirty="0">
              <a:latin typeface="Arial" panose="020B0604020202020204" pitchFamily="34" charset="0"/>
              <a:cs typeface="Arial" panose="020B0604020202020204" pitchFamily="34" charset="0"/>
            </a:endParaRP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461665"/>
          </a:xfrm>
          <a:prstGeom prst="rect">
            <a:avLst/>
          </a:prstGeom>
          <a:noFill/>
          <a:ln w="12700">
            <a:solidFill>
              <a:schemeClr val="tx1"/>
            </a:solidFill>
          </a:ln>
        </p:spPr>
        <p:txBody>
          <a:bodyPr wrap="square" lIns="91440" tIns="45720" rIns="91440" bIns="45720" rtlCol="0" anchor="t">
            <a:spAutoFit/>
          </a:bodyPr>
          <a:lstStyle/>
          <a:p>
            <a:r>
              <a:rPr lang="en-GB" sz="1200" dirty="0">
                <a:latin typeface="Arial"/>
                <a:cs typeface="Arial"/>
              </a:rPr>
              <a:t>Difficulties obtaining fresh and diverse flowers</a:t>
            </a: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461665"/>
          </a:xfrm>
          <a:prstGeom prst="rect">
            <a:avLst/>
          </a:prstGeom>
          <a:noFill/>
          <a:ln w="12700">
            <a:solidFill>
              <a:schemeClr val="tx1"/>
            </a:solidFill>
          </a:ln>
        </p:spPr>
        <p:txBody>
          <a:bodyPr wrap="square" lIns="91440" tIns="45720" rIns="91440" bIns="45720" rtlCol="0" anchor="t">
            <a:spAutoFit/>
          </a:bodyPr>
          <a:lstStyle/>
          <a:p>
            <a:r>
              <a:rPr lang="en-GB" sz="1200" dirty="0">
                <a:latin typeface="Arial"/>
                <a:cs typeface="Arial"/>
              </a:rPr>
              <a:t>High cost for flowers and deliveries</a:t>
            </a:r>
            <a:endParaRPr lang="en-GB" sz="1200" dirty="0">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276999"/>
          </a:xfrm>
          <a:prstGeom prst="rect">
            <a:avLst/>
          </a:prstGeom>
          <a:noFill/>
          <a:ln w="12700">
            <a:solidFill>
              <a:schemeClr val="tx1"/>
            </a:solidFill>
          </a:ln>
        </p:spPr>
        <p:txBody>
          <a:bodyPr wrap="square" lIns="91440" tIns="45720" rIns="91440" bIns="45720" rtlCol="0" anchor="t">
            <a:spAutoFit/>
          </a:bodyPr>
          <a:lstStyle/>
          <a:p>
            <a:r>
              <a:rPr lang="en-GB" sz="1200" dirty="0">
                <a:latin typeface="Arial"/>
                <a:cs typeface="Arial"/>
              </a:rPr>
              <a:t>Outdated website technology</a:t>
            </a:r>
            <a:endParaRPr lang="en-GB" sz="1200" dirty="0">
              <a:latin typeface="Arial" panose="020B0604020202020204" pitchFamily="34" charset="0"/>
              <a:cs typeface="Arial" panose="020B0604020202020204" pitchFamily="34" charset="0"/>
            </a:endParaRP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461665"/>
          </a:xfrm>
          <a:prstGeom prst="rect">
            <a:avLst/>
          </a:prstGeom>
          <a:noFill/>
          <a:ln w="12700">
            <a:solidFill>
              <a:schemeClr val="tx1"/>
            </a:solidFill>
          </a:ln>
        </p:spPr>
        <p:txBody>
          <a:bodyPr wrap="square" lIns="91440" tIns="45720" rIns="91440" bIns="45720" rtlCol="0" anchor="t">
            <a:spAutoFit/>
          </a:bodyPr>
          <a:lstStyle/>
          <a:p>
            <a:r>
              <a:rPr lang="en-GB" sz="1200" dirty="0">
                <a:latin typeface="Arial"/>
                <a:cs typeface="Arial"/>
              </a:rPr>
              <a:t>Slow or outdated payment processing equipment</a:t>
            </a:r>
            <a:endParaRPr lang="en-GB" sz="1200" dirty="0">
              <a:latin typeface="Arial" panose="020B0604020202020204" pitchFamily="34" charset="0"/>
              <a:cs typeface="Arial" panose="020B0604020202020204" pitchFamily="34" charset="0"/>
            </a:endParaRP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276999"/>
          </a:xfrm>
          <a:prstGeom prst="rect">
            <a:avLst/>
          </a:prstGeom>
          <a:noFill/>
          <a:ln w="12700">
            <a:solidFill>
              <a:schemeClr val="tx1"/>
            </a:solidFill>
          </a:ln>
        </p:spPr>
        <p:txBody>
          <a:bodyPr wrap="square" lIns="91440" tIns="45720" rIns="91440" bIns="45720" rtlCol="0" anchor="t">
            <a:spAutoFit/>
          </a:bodyPr>
          <a:lstStyle/>
          <a:p>
            <a:r>
              <a:rPr lang="en-GB" sz="1200" dirty="0">
                <a:latin typeface="Arial"/>
                <a:cs typeface="Arial"/>
              </a:rPr>
              <a:t>Outdated services</a:t>
            </a:r>
            <a:endParaRPr lang="en-GB" sz="1200" dirty="0">
              <a:latin typeface="Arial" panose="020B0604020202020204" pitchFamily="34" charset="0"/>
              <a:cs typeface="Arial" panose="020B0604020202020204" pitchFamily="34" charset="0"/>
            </a:endParaRP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461665"/>
          </a:xfrm>
          <a:prstGeom prst="rect">
            <a:avLst/>
          </a:prstGeom>
          <a:noFill/>
          <a:ln w="12700">
            <a:solidFill>
              <a:schemeClr val="tx1"/>
            </a:solidFill>
          </a:ln>
        </p:spPr>
        <p:txBody>
          <a:bodyPr wrap="square" lIns="91440" tIns="45720" rIns="91440" bIns="45720" rtlCol="0" anchor="t">
            <a:spAutoFit/>
          </a:bodyPr>
          <a:lstStyle/>
          <a:p>
            <a:r>
              <a:rPr lang="en-GB" sz="1200" dirty="0">
                <a:latin typeface="Arial"/>
                <a:cs typeface="Arial"/>
              </a:rPr>
              <a:t>High prices for services offered</a:t>
            </a:r>
            <a:endParaRPr lang="en-GB" sz="12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180A04F2-4F22-A08C-F5B4-F30F002E227B}"/>
              </a:ext>
            </a:extLst>
          </p:cNvPr>
          <p:cNvSpPr txBox="1"/>
          <p:nvPr/>
        </p:nvSpPr>
        <p:spPr>
          <a:xfrm>
            <a:off x="292474" y="94505"/>
            <a:ext cx="10920760" cy="954107"/>
          </a:xfrm>
          <a:prstGeom prst="rect">
            <a:avLst/>
          </a:prstGeom>
          <a:noFill/>
        </p:spPr>
        <p:txBody>
          <a:bodyPr wrap="square" rtlCol="0">
            <a:spAutoFit/>
          </a:bodyPr>
          <a:lstStyle/>
          <a:p>
            <a:r>
              <a:rPr lang="en-GB" sz="2800" b="1" dirty="0"/>
              <a:t>Provide an application and discuss the information provided in your Cause-and-Effect diagram (approx. 1 minute).</a:t>
            </a:r>
          </a:p>
        </p:txBody>
      </p:sp>
      <p:sp>
        <p:nvSpPr>
          <p:cNvPr id="9" name="TextBox 8">
            <a:extLst>
              <a:ext uri="{FF2B5EF4-FFF2-40B4-BE49-F238E27FC236}">
                <a16:creationId xmlns:a16="http://schemas.microsoft.com/office/drawing/2014/main" id="{61E62149-100D-392D-3127-3D301273C6F0}"/>
              </a:ext>
            </a:extLst>
          </p:cNvPr>
          <p:cNvSpPr txBox="1"/>
          <p:nvPr/>
        </p:nvSpPr>
        <p:spPr>
          <a:xfrm>
            <a:off x="1932318" y="5874927"/>
            <a:ext cx="10041596" cy="369332"/>
          </a:xfrm>
          <a:prstGeom prst="rect">
            <a:avLst/>
          </a:prstGeom>
          <a:noFill/>
        </p:spPr>
        <p:txBody>
          <a:bodyPr wrap="square">
            <a:spAutoFit/>
          </a:bodyPr>
          <a:lstStyle/>
          <a:p>
            <a:pPr marL="285750" indent="-285750">
              <a:buFont typeface="Arial" panose="020B0604020202020204" pitchFamily="34" charset="0"/>
              <a:buChar char="•"/>
            </a:pPr>
            <a:r>
              <a:rPr lang="en-GB" b="1" dirty="0">
                <a:solidFill>
                  <a:srgbClr val="FF0000"/>
                </a:solidFill>
                <a:latin typeface="Arial" panose="020B0604020202020204" pitchFamily="34" charset="0"/>
                <a:cs typeface="Arial" panose="020B0604020202020204" pitchFamily="34" charset="0"/>
              </a:rPr>
              <a:t>Ensure that you provide a reference source for the Cause-and-Effect model on this slide</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428528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563533"/>
            <a:ext cx="10515600" cy="930275"/>
          </a:xfrm>
        </p:spPr>
        <p:txBody>
          <a:bodyPr>
            <a:noAutofit/>
          </a:bodyPr>
          <a:lstStyle/>
          <a:p>
            <a:r>
              <a:rPr lang="en-GB" sz="3200" b="1" u="sng" dirty="0">
                <a:latin typeface="Arial"/>
                <a:cs typeface="Arial"/>
              </a:rPr>
              <a:t>Summary of the Key Findings and Key Issues (approx. 30 seconds)</a:t>
            </a: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141537"/>
            <a:ext cx="10515600" cy="4351338"/>
          </a:xfrm>
        </p:spPr>
        <p:txBody>
          <a:bodyPr vert="horz" lIns="91440" tIns="45720" rIns="91440" bIns="45720" rtlCol="0" anchor="t">
            <a:normAutofit/>
          </a:bodyPr>
          <a:lstStyle/>
          <a:p>
            <a:r>
              <a:rPr lang="en-GB" dirty="0">
                <a:latin typeface="Arial" panose="020B0604020202020204" pitchFamily="34" charset="0"/>
                <a:cs typeface="Arial" panose="020B0604020202020204" pitchFamily="34" charset="0"/>
              </a:rPr>
              <a:t>Detail and discuss the key findings from your presentation:</a:t>
            </a:r>
          </a:p>
          <a:p>
            <a:endParaRPr lang="en-GB" sz="1000" dirty="0">
              <a:latin typeface="Arial" panose="020B0604020202020204" pitchFamily="34" charset="0"/>
              <a:cs typeface="Arial" panose="020B0604020202020204" pitchFamily="34" charset="0"/>
            </a:endParaRPr>
          </a:p>
          <a:p>
            <a:pPr lvl="2"/>
            <a:r>
              <a:rPr lang="en-GB" sz="1400" b="1" dirty="0">
                <a:latin typeface="Arial"/>
                <a:cs typeface="Arial"/>
              </a:rPr>
              <a:t>Key Finding 1</a:t>
            </a:r>
            <a:r>
              <a:rPr lang="en-GB" sz="1400" dirty="0">
                <a:latin typeface="Arial"/>
                <a:cs typeface="Arial"/>
              </a:rPr>
              <a:t>: </a:t>
            </a:r>
            <a:r>
              <a:rPr lang="en-GB" sz="1400" dirty="0">
                <a:ea typeface="+mn-lt"/>
                <a:cs typeface="+mn-lt"/>
              </a:rPr>
              <a:t>Green Haven Florists is experiencing a significant decline in sales due to reduced foot traffic and changing consumer behaviour towards online shopping.</a:t>
            </a:r>
          </a:p>
          <a:p>
            <a:endParaRPr lang="en-GB" sz="1600" dirty="0">
              <a:latin typeface="Arial" panose="020B0604020202020204" pitchFamily="34" charset="0"/>
              <a:cs typeface="Arial" panose="020B0604020202020204" pitchFamily="34" charset="0"/>
            </a:endParaRPr>
          </a:p>
          <a:p>
            <a:pPr lvl="2"/>
            <a:r>
              <a:rPr lang="en-GB" sz="1400" b="1" dirty="0">
                <a:latin typeface="Arial"/>
                <a:cs typeface="Arial"/>
              </a:rPr>
              <a:t>Key Finding 2</a:t>
            </a:r>
            <a:r>
              <a:rPr lang="en-GB" sz="1400" dirty="0">
                <a:latin typeface="Arial"/>
                <a:cs typeface="Arial"/>
              </a:rPr>
              <a:t>: </a:t>
            </a:r>
            <a:r>
              <a:rPr lang="en-GB" sz="1400" dirty="0">
                <a:ea typeface="+mn-lt"/>
                <a:cs typeface="+mn-lt"/>
              </a:rPr>
              <a:t>Strong competition from online retailers, a boutique florist, and a national chain is increasing pressure on prices and customer retention.</a:t>
            </a:r>
          </a:p>
          <a:p>
            <a:endParaRPr lang="en-GB" dirty="0">
              <a:latin typeface="Arial" panose="020B0604020202020204" pitchFamily="34" charset="0"/>
              <a:cs typeface="Arial" panose="020B0604020202020204" pitchFamily="34" charset="0"/>
            </a:endParaRPr>
          </a:p>
          <a:p>
            <a:pPr lvl="2"/>
            <a:r>
              <a:rPr lang="en-GB" sz="1400" b="1" dirty="0">
                <a:latin typeface="Arial"/>
                <a:cs typeface="Arial"/>
              </a:rPr>
              <a:t>Key Finding 3</a:t>
            </a:r>
            <a:r>
              <a:rPr lang="en-GB" sz="1400" dirty="0">
                <a:latin typeface="Arial"/>
                <a:cs typeface="Arial"/>
              </a:rPr>
              <a:t>: </a:t>
            </a:r>
            <a:r>
              <a:rPr lang="en-GB" sz="1400" dirty="0">
                <a:ea typeface="+mn-lt"/>
                <a:cs typeface="+mn-lt"/>
              </a:rPr>
              <a:t>Internal weaknesses such as an outdated website and limited digital marketing are preventing the business from adapting effectively.</a:t>
            </a:r>
          </a:p>
          <a:p>
            <a:pPr marL="0" indent="0">
              <a:buNone/>
            </a:pPr>
            <a:endParaRPr lang="en-GB" dirty="0">
              <a:latin typeface="Arial" panose="020B0604020202020204" pitchFamily="34" charset="0"/>
              <a:cs typeface="Arial" panose="020B0604020202020204" pitchFamily="34" charset="0"/>
            </a:endParaRPr>
          </a:p>
          <a:p>
            <a:pPr lvl="2"/>
            <a:r>
              <a:rPr lang="en-GB" sz="1400" b="1" dirty="0">
                <a:latin typeface="Arial"/>
                <a:cs typeface="Arial"/>
              </a:rPr>
              <a:t>Key Finding 4</a:t>
            </a:r>
            <a:r>
              <a:rPr lang="en-GB" sz="1400" dirty="0">
                <a:latin typeface="Arial"/>
                <a:cs typeface="Arial"/>
              </a:rPr>
              <a:t>:</a:t>
            </a:r>
            <a:r>
              <a:rPr lang="en-GB" sz="1400" dirty="0">
                <a:ea typeface="+mn-lt"/>
                <a:cs typeface="+mn-lt"/>
              </a:rPr>
              <a:t>Rising operational costs and supply chain disruptions are reducing profit margins, despite strong demand for sustainable products.</a:t>
            </a:r>
            <a:r>
              <a:rPr lang="en-GB" sz="2400" dirty="0">
                <a:latin typeface="Arial"/>
                <a:cs typeface="Arial"/>
              </a:rPr>
              <a:t> </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72578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796925"/>
          </a:xfrm>
        </p:spPr>
        <p:txBody>
          <a:bodyPr>
            <a:normAutofit/>
          </a:bodyPr>
          <a:lstStyle/>
          <a:p>
            <a:r>
              <a:rPr lang="en-GB" b="1" dirty="0">
                <a:latin typeface="Arial" panose="020B0604020202020204" pitchFamily="34" charset="0"/>
                <a:cs typeface="Arial" panose="020B0604020202020204" pitchFamily="34" charset="0"/>
              </a:rPr>
              <a:t>Reference List:</a:t>
            </a: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734683" y="1460365"/>
            <a:ext cx="10515600" cy="4351338"/>
          </a:xfrm>
        </p:spPr>
        <p:txBody>
          <a:bodyPr vert="horz" lIns="91440" tIns="45720" rIns="91440" bIns="45720" rtlCol="0" anchor="t">
            <a:normAutofit/>
          </a:bodyPr>
          <a:lstStyle/>
          <a:p>
            <a:pPr algn="just"/>
            <a:r>
              <a:rPr lang="en-GB" dirty="0">
                <a:ea typeface="+mn-lt"/>
                <a:cs typeface="+mn-lt"/>
              </a:rPr>
              <a:t>Johnson, G., Scholes, K. and Whittington, R. (2017) </a:t>
            </a:r>
            <a:r>
              <a:rPr lang="en-GB" i="1" dirty="0">
                <a:ea typeface="+mn-lt"/>
                <a:cs typeface="+mn-lt"/>
              </a:rPr>
              <a:t>Exploring Strategy</a:t>
            </a:r>
            <a:r>
              <a:rPr lang="en-GB" dirty="0">
                <a:ea typeface="+mn-lt"/>
                <a:cs typeface="+mn-lt"/>
              </a:rPr>
              <a:t>. 11th </a:t>
            </a:r>
            <a:r>
              <a:rPr lang="en-GB" dirty="0" err="1">
                <a:ea typeface="+mn-lt"/>
                <a:cs typeface="+mn-lt"/>
              </a:rPr>
              <a:t>edn</a:t>
            </a:r>
            <a:r>
              <a:rPr lang="en-GB" dirty="0">
                <a:ea typeface="+mn-lt"/>
                <a:cs typeface="+mn-lt"/>
              </a:rPr>
              <a:t>. Harlow: Pearson Education.</a:t>
            </a:r>
            <a:endParaRPr lang="en-GB" dirty="0">
              <a:latin typeface="Arial"/>
              <a:ea typeface="DengXian"/>
              <a:cs typeface="Arial"/>
            </a:endParaRPr>
          </a:p>
          <a:p>
            <a:pPr algn="just"/>
            <a:r>
              <a:rPr lang="en-GB" dirty="0">
                <a:ea typeface="+mn-lt"/>
                <a:cs typeface="+mn-lt"/>
              </a:rPr>
              <a:t>Kotler, P. and Keller, K.L. (2016) </a:t>
            </a:r>
            <a:r>
              <a:rPr lang="en-GB" i="1" dirty="0">
                <a:ea typeface="+mn-lt"/>
                <a:cs typeface="+mn-lt"/>
              </a:rPr>
              <a:t>Marketing Management</a:t>
            </a:r>
            <a:r>
              <a:rPr lang="en-GB" dirty="0">
                <a:ea typeface="+mn-lt"/>
                <a:cs typeface="+mn-lt"/>
              </a:rPr>
              <a:t>. 15th </a:t>
            </a:r>
            <a:r>
              <a:rPr lang="en-GB" dirty="0" err="1">
                <a:ea typeface="+mn-lt"/>
                <a:cs typeface="+mn-lt"/>
              </a:rPr>
              <a:t>edn</a:t>
            </a:r>
            <a:r>
              <a:rPr lang="en-GB" dirty="0">
                <a:ea typeface="+mn-lt"/>
                <a:cs typeface="+mn-lt"/>
              </a:rPr>
              <a:t>. Harlow: Pearson Education.</a:t>
            </a:r>
            <a:endParaRPr lang="en-GB" dirty="0"/>
          </a:p>
          <a:p>
            <a:pPr algn="just"/>
            <a:r>
              <a:rPr lang="en-GB" dirty="0">
                <a:ea typeface="+mn-lt"/>
                <a:cs typeface="+mn-lt"/>
              </a:rPr>
              <a:t>Yüksel, I. (2012) ‘Developing a multi-criteria decision making model for PESTEL analysis’, </a:t>
            </a:r>
            <a:r>
              <a:rPr lang="en-GB" i="1" dirty="0">
                <a:ea typeface="+mn-lt"/>
                <a:cs typeface="+mn-lt"/>
              </a:rPr>
              <a:t>International Journal of Business and Management</a:t>
            </a:r>
            <a:r>
              <a:rPr lang="en-GB" dirty="0">
                <a:ea typeface="+mn-lt"/>
                <a:cs typeface="+mn-lt"/>
              </a:rPr>
              <a:t>, 7(24), pp. 52–66.</a:t>
            </a:r>
            <a:endParaRPr lang="en-GB" dirty="0"/>
          </a:p>
          <a:p>
            <a:pPr algn="just"/>
            <a:endParaRPr lang="en-GB" dirty="0">
              <a:latin typeface="Arial"/>
              <a:ea typeface="DengXian"/>
              <a:cs typeface="Arial"/>
            </a:endParaRPr>
          </a:p>
        </p:txBody>
      </p:sp>
    </p:spTree>
    <p:extLst>
      <p:ext uri="{BB962C8B-B14F-4D97-AF65-F5344CB8AC3E}">
        <p14:creationId xmlns:p14="http://schemas.microsoft.com/office/powerpoint/2010/main" val="24513240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424023"/>
            <a:ext cx="10515600" cy="1570007"/>
          </a:xfrm>
        </p:spPr>
        <p:txBody>
          <a:bodyPr/>
          <a:lstStyle/>
          <a:p>
            <a:endParaRPr lang="en-GB" dirty="0">
              <a:latin typeface="Arial" panose="020B0604020202020204" pitchFamily="34" charset="0"/>
              <a:cs typeface="Arial" panose="020B0604020202020204" pitchFamily="34" charset="0"/>
            </a:endParaRPr>
          </a:p>
          <a:p>
            <a:pPr marL="0" indent="0" algn="ctr">
              <a:buNone/>
            </a:pPr>
            <a:r>
              <a:rPr lang="en-GB" sz="4800" b="1" dirty="0">
                <a:latin typeface="Arial" panose="020B0604020202020204" pitchFamily="34" charset="0"/>
                <a:cs typeface="Arial" panose="020B0604020202020204" pitchFamily="34" charset="0"/>
              </a:rPr>
              <a:t>Thank you for listening</a:t>
            </a:r>
          </a:p>
        </p:txBody>
      </p:sp>
    </p:spTree>
    <p:extLst>
      <p:ext uri="{BB962C8B-B14F-4D97-AF65-F5344CB8AC3E}">
        <p14:creationId xmlns:p14="http://schemas.microsoft.com/office/powerpoint/2010/main" val="32583018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dirty="0">
              <a:latin typeface="Arial" panose="020B0604020202020204" pitchFamily="34" charset="0"/>
              <a:cs typeface="Arial" panose="020B0604020202020204" pitchFamily="34" charset="0"/>
            </a:endParaRPr>
          </a:p>
          <a:p>
            <a:pPr marL="0" indent="0" algn="ctr">
              <a:buNone/>
            </a:pPr>
            <a:endParaRPr lang="en-GB" sz="4800" dirty="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A555A84-5542-4C22-B1A5-EDBFC0292E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4d8a5d-01f3-43bc-a8af-65fd9717c7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5CCAF22-9EA3-4C2F-9092-C861B73393C1}">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A7A9B301-5F2D-4EFE-969F-254C13339DE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1904</TotalTime>
  <Words>810</Words>
  <Application>Microsoft Office PowerPoint</Application>
  <PresentationFormat>Ecran lat</PresentationFormat>
  <Paragraphs>172</Paragraphs>
  <Slides>13</Slides>
  <Notes>0</Notes>
  <HiddenSlides>0</HiddenSlides>
  <MMClips>0</MMClips>
  <ScaleCrop>false</ScaleCrop>
  <HeadingPairs>
    <vt:vector size="4" baseType="variant">
      <vt:variant>
        <vt:lpstr>Temă</vt:lpstr>
      </vt:variant>
      <vt:variant>
        <vt:i4>1</vt:i4>
      </vt:variant>
      <vt:variant>
        <vt:lpstr>Titluri diapozitive</vt:lpstr>
      </vt:variant>
      <vt:variant>
        <vt:i4>13</vt:i4>
      </vt:variant>
    </vt:vector>
  </HeadingPairs>
  <TitlesOfParts>
    <vt:vector size="14" baseType="lpstr">
      <vt:lpstr>Office Theme</vt:lpstr>
      <vt:lpstr>Prezentare PowerPoint</vt:lpstr>
      <vt:lpstr>Overview of my presentation (approx. 30 seconds)</vt:lpstr>
      <vt:lpstr>Overview of Green Havan Florists (approx. 30 seconds).</vt:lpstr>
      <vt:lpstr>Overview of the issues Green Haven Florists are facing</vt:lpstr>
      <vt:lpstr>Prezentare PowerPoint</vt:lpstr>
      <vt:lpstr>Provide a critique of the PESTEL Framework (approx. 1 minute).</vt:lpstr>
      <vt:lpstr>  Provide an application and discuss the information provided in your PESTEL Framework (approx.  1 minute).  </vt:lpstr>
      <vt:lpstr>Provide a critique of the Cause-and-Effect model (approx. 1 minute).</vt:lpstr>
      <vt:lpstr>Prezentare PowerPoint</vt:lpstr>
      <vt:lpstr>Summary of the Key Findings and Key Issues (approx. 30 seconds)</vt:lpstr>
      <vt:lpstr>Reference List:</vt:lpstr>
      <vt:lpstr> </vt:lpstr>
      <vt:lpstr>Prezentare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Fabian Albeanu (2436432)</cp:lastModifiedBy>
  <cp:revision>254</cp:revision>
  <dcterms:created xsi:type="dcterms:W3CDTF">2024-01-29T11:42:05Z</dcterms:created>
  <dcterms:modified xsi:type="dcterms:W3CDTF">2026-02-15T22:16:07Z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