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embeddedFontLst>
    <p:embeddedFont>
      <p:font typeface="Roboto" panose="02000000000000000000" pitchFamily="2"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1.fntdata" /><Relationship Id="rId3" Type="http://schemas.openxmlformats.org/officeDocument/2006/relationships/slide" Target="slides/slide2.xml" /><Relationship Id="rId21" Type="http://schemas.openxmlformats.org/officeDocument/2006/relationships/font" Target="fonts/font4.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3.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font" Target="fonts/font2.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216b142fad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216b142fad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hiring and recruiting company Huntress in the present times and economic scenario is going through a difficult phase. The company wants to reduce its cost, improve quality and find innovative ways to sustain and grow. The growth can be achieved by hiring a suitable person for a specific job role. This job role shall impact the organisation internally and that person with their innovative mindset can impact the quality of services they will provide. Need to have innovative approaches to expand the business. They will be the people that will lead the organisation in a better direction and improve its status in the market. HRM and its role in helping to recruit quality employees will help them to achieve their desired goals.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216b142fad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216b142fad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entails using more effective sourcing techniques, such as social media and online job boards, as well as utilizing technology to automate and expedite administrative procedures. With modern tools and technologies, HR can help the company remain on top of trends and provide clients with creative solutions. Also, HR can collaborate with other company divisions to promote a culture of innovation and ongoing development. Providing quality includes ensuring that recruitment processes are standardized and consistent across all teams and that recruiters are adequately trained and equipped to provide high-quality services. Customer feedback is collected and used to improve service quality over time.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216b142fada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216b142fada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local hiring and recruitment business like Huntress must combine several elements to gain a competitive edge, including market expertise, successful hiring techniques, and a powerful employer brand. The business can draw clients and job seekers who appreciate that skill by becoming an expert in a certain pitch. This may also assist the business in luring top employees in search of cutting-edge hiring practices. This entails establishing a solid web presence, cultivating a favourable reputation as an employer, and exhibiting client and candidate success stories and recommendations. Taking an informed decision includes analyzing hiring trends, monitoring candidate performance, and identifying areas for development using data analytics technologies.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216b142fad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216b142fad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efficient recruitment and retention techniques, HRM can assist the company in obtaining and keeping top employees. This entails devising and putting into place creative hiring and selection procedures, offering competitive pay and benefits packages, and cultivating a work environment that encourages engagement and contentment among employees. This includes giving employees a chance to learn new things that will help the business develop and stay ahead of the competition. When creating and executing performance management systems that match employee goals with organizational objectives, HRM may support competitive advantage. This entails outlining precise performance expectations, offering frequent coaching and feedback, and coordinating performance targets with business goals. Through proper creating and implementing succession planning plans that make sure the company has the proper talent in place to address future business needs, HRM can promote competitive advantage. This entails identifying crucial roles and people, creating career development strategies, and offering opportunities for training and advancement.</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216b142fada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216b142fada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case of the recruiting agency, cutting costs is a top priority, and improving the recruitment and selection process can help with this. This can increase the effectiveness of the hiring process and cut down on the time and expense of manual operations. A successful hiring and selection process can aid in choosing employees that are a better fit for the business, which helps lower turnover rates. When compared to conventional newspaper advertising or job fairs, this may be a more economical method of locating candidates. This may be a more economical method of finding applicants than employing outside employment agencies or job boards. This can help the business save money by lowering turnover-related expenses, including hiring, training, and lost productivity.</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216b142fad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216b142fad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Proper and detailed recruitment notifications will aid in drawing in qualified applicants with the required training and expertise. To ensure a varied group of applicants, cast a wide net when sourcing candidates. This may aid in drawing candidates with distinctive viewpoints and experiences, which may help to create a workplace that is more inclusive and varied. Systematic interviewing can aid in locating applicants who possess the traits required to succeed in the role. Effective evaluations like aptitude or personality tests to learn more about a candidate's working preferences, job style, and strengths. This can aid in locating applicants who are a good fit for the job and the organization's culture.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16b142fada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16b142fada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Creative and innovative candidate searching is discernible through their résumé, portfolio, or examples of previous work. Asking applicants to recount an instance in which they had to think creatively to solve a problem will allow you to gauge their problem-solving abilities during the interview process. This can be achieved by focusing interview questions on a candidate's capacity for original thought and flexibility. Offer applicants a skills test or a problem-solving exercise as part of the hiring process to evaluate their capacity for original thinking and problem-solving.</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216b142fada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216b142fada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Human resource (HR) Specialist is in charge of the </a:t>
            </a:r>
            <a:r>
              <a:rPr lang="en" sz="1200">
                <a:solidFill>
                  <a:srgbClr val="222222"/>
                </a:solidFill>
                <a:latin typeface="Times New Roman"/>
                <a:ea typeface="Times New Roman"/>
                <a:cs typeface="Times New Roman"/>
                <a:sym typeface="Times New Roman"/>
              </a:rPr>
              <a:t>Huntress </a:t>
            </a:r>
            <a:r>
              <a:rPr lang="en" sz="1200">
                <a:solidFill>
                  <a:schemeClr val="dk1"/>
                </a:solidFill>
                <a:latin typeface="Times New Roman"/>
                <a:ea typeface="Times New Roman"/>
                <a:cs typeface="Times New Roman"/>
                <a:sym typeface="Times New Roman"/>
              </a:rPr>
              <a:t>general HR administration and employee relations. Practices and programs, in addition to assisting in the creation and implementation of policies that foster a positive work environment, the successful applicant will offer direction and support to staff members and management on all HR-related issues. The requirement for HR is to create and make great execution HR policies that control the hiring process, which includes locating, screening, contacting, and choosing applicants. HR helps managers in HR-related matters, such as performance management, employee relations, and conflict resolution, and aids in the creation and execution of training programs to improve employee knowledge and abilities. The basic requirement of education is the minimum experience of 3-5 years in HR roles with a bachelor's degree, which focuses on cost reduction, quality enhancement, and innovation of the </a:t>
            </a:r>
            <a:r>
              <a:rPr lang="en" sz="1200">
                <a:solidFill>
                  <a:srgbClr val="222222"/>
                </a:solidFill>
                <a:latin typeface="Times New Roman"/>
                <a:ea typeface="Times New Roman"/>
                <a:cs typeface="Times New Roman"/>
                <a:sym typeface="Times New Roman"/>
              </a:rPr>
              <a:t>Huntress</a:t>
            </a:r>
            <a:r>
              <a:rPr lang="en" sz="1200">
                <a:solidFill>
                  <a:schemeClr val="dk1"/>
                </a:solidFill>
                <a:latin typeface="Times New Roman"/>
                <a:ea typeface="Times New Roman"/>
                <a:cs typeface="Times New Roman"/>
                <a:sym typeface="Times New Roman"/>
              </a:rPr>
              <a:t>. The training and development of new hires is the responsibility of HR experts where the creation of training programs to assist new hires of the </a:t>
            </a:r>
            <a:r>
              <a:rPr lang="en" sz="1200">
                <a:solidFill>
                  <a:srgbClr val="222222"/>
                </a:solidFill>
                <a:latin typeface="Times New Roman"/>
                <a:ea typeface="Times New Roman"/>
                <a:cs typeface="Times New Roman"/>
                <a:sym typeface="Times New Roman"/>
              </a:rPr>
              <a:t>Huntress </a:t>
            </a:r>
            <a:r>
              <a:rPr lang="en" sz="1200">
                <a:solidFill>
                  <a:schemeClr val="dk1"/>
                </a:solidFill>
                <a:latin typeface="Times New Roman"/>
                <a:ea typeface="Times New Roman"/>
                <a:cs typeface="Times New Roman"/>
                <a:sym typeface="Times New Roman"/>
              </a:rPr>
              <a:t>company in acquiring the competencies required for success in their positions and the provision of continuous training and development opportunities to aid employees in advancing their careers are examples of this.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216b142fada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216b142fada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Human resource professionals are essential for the success of any organization where they are responsible for managing the people who work for the </a:t>
            </a:r>
            <a:r>
              <a:rPr lang="en" sz="1200">
                <a:solidFill>
                  <a:srgbClr val="222222"/>
                </a:solidFill>
                <a:latin typeface="Times New Roman"/>
                <a:ea typeface="Times New Roman"/>
                <a:cs typeface="Times New Roman"/>
                <a:sym typeface="Times New Roman"/>
              </a:rPr>
              <a:t>Huntress</a:t>
            </a:r>
            <a:r>
              <a:rPr lang="en" sz="1200">
                <a:solidFill>
                  <a:schemeClr val="dk1"/>
                </a:solidFill>
                <a:latin typeface="Times New Roman"/>
                <a:ea typeface="Times New Roman"/>
                <a:cs typeface="Times New Roman"/>
                <a:sym typeface="Times New Roman"/>
              </a:rPr>
              <a:t> company. Excellent communication skills are one of the key traits of an effective HR professional. Employee has good analytical thinking with better soft skills and a good vision for the organization. They must be able to express policies, procedures, and expectations in plain language and manage disputes and grievances tactfully and effectively. Human resources play an important role in the success of </a:t>
            </a:r>
            <a:r>
              <a:rPr lang="en" sz="1200" b="1">
                <a:solidFill>
                  <a:srgbClr val="222222"/>
                </a:solidFill>
                <a:latin typeface="Times New Roman"/>
                <a:ea typeface="Times New Roman"/>
                <a:cs typeface="Times New Roman"/>
                <a:sym typeface="Times New Roman"/>
              </a:rPr>
              <a:t> </a:t>
            </a:r>
            <a:r>
              <a:rPr lang="en" sz="1200">
                <a:solidFill>
                  <a:srgbClr val="222222"/>
                </a:solidFill>
                <a:latin typeface="Times New Roman"/>
                <a:ea typeface="Times New Roman"/>
                <a:cs typeface="Times New Roman"/>
                <a:sym typeface="Times New Roman"/>
              </a:rPr>
              <a:t>Huntress and</a:t>
            </a:r>
            <a:r>
              <a:rPr lang="en" sz="1200">
                <a:solidFill>
                  <a:schemeClr val="dk1"/>
                </a:solidFill>
                <a:latin typeface="Times New Roman"/>
                <a:ea typeface="Times New Roman"/>
                <a:cs typeface="Times New Roman"/>
                <a:sym typeface="Times New Roman"/>
              </a:rPr>
              <a:t> good communication  and proper clearance of talking with staff members. They must possess the analytical skills necessary to create plans to raise employee engagement, turnover, and performance metrics. HR specialists need to be firmly committed to ethics and honesty, and they must take necessary steps to keep confidentiality with care and morality.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216b142fada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216b142fada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Conducting a job analysis is the first step in the recruiting requirement process, which entails determining the abilities, information, and expertise needed for the position. The HR team collaborates closely with the recruiting manager to comprehend the duties of the position, the workplace, and any other pertinent details. The HR team develops a job description that includes the job title, job summary, job responsibilities, qualifications, and any other pertinent information based on the job analysis. For the job opening, the HR department gets a lot of resumes and applications. Interview invitations are given to the shortlisted applicants, and an initial screening interview is conducted by the HR team to assess the candidate's suitability for the position, work history, and other pertinent considerations. The HR department starts the onboarding procedure after the applicant accepts the offer and follows up with the new employee to make sure they are adjusting to their position and receiving assistance.</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216b142fada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216b142fad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How do you ensure that quality enhancement measures are sustainable over the long term, and which strategies do you use to monitor and evaluate their impact continually?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How do you ensure that employee performance is getting evaluated fairly and impartially?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How do you prioritize cost reduction initiatives in the HR department, and What factors to consider when deciding which areas to target for cost savings?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216b142fada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216b142fada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emphasis of the question on quality improvement is to gauge a candidate's aptitude for spotting areas where HR initiatives and programs can be strengthened to raise the standard of the employee experience. Enhancing quality shows that </a:t>
            </a:r>
            <a:r>
              <a:rPr lang="en" sz="1200">
                <a:solidFill>
                  <a:srgbClr val="222222"/>
                </a:solidFill>
                <a:latin typeface="Times New Roman"/>
                <a:ea typeface="Times New Roman"/>
                <a:cs typeface="Times New Roman"/>
                <a:sym typeface="Times New Roman"/>
              </a:rPr>
              <a:t>Huntress </a:t>
            </a:r>
            <a:r>
              <a:rPr lang="en" sz="1200">
                <a:solidFill>
                  <a:schemeClr val="dk1"/>
                </a:solidFill>
                <a:latin typeface="Times New Roman"/>
                <a:ea typeface="Times New Roman"/>
                <a:cs typeface="Times New Roman"/>
                <a:sym typeface="Times New Roman"/>
              </a:rPr>
              <a:t>company cares about the calibre of the employee experience and is looking for candidates who are committed to enhancing HR procedures and initiatives to meet this objective</a:t>
            </a:r>
            <a:r>
              <a:rPr lang="en" sz="1400">
                <a:solidFill>
                  <a:schemeClr val="dk1"/>
                </a:solidFill>
                <a:latin typeface="Times New Roman"/>
                <a:ea typeface="Times New Roman"/>
                <a:cs typeface="Times New Roman"/>
                <a:sym typeface="Times New Roman"/>
              </a:rPr>
              <a:t>. </a:t>
            </a:r>
            <a:r>
              <a:rPr lang="en" sz="1200">
                <a:solidFill>
                  <a:schemeClr val="dk1"/>
                </a:solidFill>
                <a:latin typeface="Times New Roman"/>
                <a:ea typeface="Times New Roman"/>
                <a:cs typeface="Times New Roman"/>
                <a:sym typeface="Times New Roman"/>
              </a:rPr>
              <a:t>The ability to identify cost-saving opportunities while upholding high levels of employee happiness and retention is a skill that the organization values in candidates</a:t>
            </a:r>
            <a:r>
              <a:rPr lang="en" sz="1400">
                <a:solidFill>
                  <a:schemeClr val="dk1"/>
                </a:solidFill>
                <a:latin typeface="Times New Roman"/>
                <a:ea typeface="Times New Roman"/>
                <a:cs typeface="Times New Roman"/>
                <a:sym typeface="Times New Roman"/>
              </a:rPr>
              <a:t>. </a:t>
            </a:r>
            <a:r>
              <a:rPr lang="en" sz="1200">
                <a:solidFill>
                  <a:schemeClr val="dk1"/>
                </a:solidFill>
                <a:latin typeface="Times New Roman"/>
                <a:ea typeface="Times New Roman"/>
                <a:cs typeface="Times New Roman"/>
                <a:sym typeface="Times New Roman"/>
              </a:rPr>
              <a:t>This query can be used to evaluate a candidate's attention to detail, data analysis abilities, and capacity to strike a balance between quality improvement initiatives and employee happiness and engagement. Cost reduction is focused on evaluating the candidate's ability to identify areas where cost savings can be achieved in HR operations and their approach to implementing cost-cutting measures while maintaining employee satisfaction and retention. The Analysis can help assess a candidate's innovative thinking, enhanced skills, and ability to balance competing priorities. Strong applicants for the particular position who can find cost-saving opportunities and put them into action while ensuring employee happiness with HR-related costs.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216b142fada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216b142fada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216b142fada_2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216b142fada_2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3.xml" /><Relationship Id="rId1" Type="http://schemas.openxmlformats.org/officeDocument/2006/relationships/slideLayout" Target="../slideLayouts/slideLayout3.xml" /></Relationships>
</file>

<file path=ppt/slides/_rels/slide14.xml.rels><?xml version="1.0" encoding="UTF-8" standalone="yes"?>
<Relationships xmlns="http://schemas.openxmlformats.org/package/2006/relationships"><Relationship Id="rId8" Type="http://schemas.openxmlformats.org/officeDocument/2006/relationships/hyperlink" Target="https://dspace.bracu.ac.bd/xmlui/handle/10361/17680" TargetMode="External" /><Relationship Id="rId13" Type="http://schemas.openxmlformats.org/officeDocument/2006/relationships/hyperlink" Target="https://www.researchgate.net/profile/A-Ramkumar/publication/366215427_E-Recruitment_Research_of_Media_and_Portals/links/639831cf095a6a7774274435/E-Recruitment-Research-of-Media-and-Portals.pdf" TargetMode="External" /><Relationship Id="rId18" Type="http://schemas.openxmlformats.org/officeDocument/2006/relationships/hyperlink" Target="https://journals.sagepub.com/doi/pdf/10.1177/0972150918779294" TargetMode="External" /><Relationship Id="rId3" Type="http://schemas.openxmlformats.org/officeDocument/2006/relationships/hyperlink" Target="https://www.emerald.com/insight/content/doi/10.1108/EJMBE-01-2019-0001/full/" TargetMode="External" /><Relationship Id="rId7" Type="http://schemas.openxmlformats.org/officeDocument/2006/relationships/hyperlink" Target="https://www.emerald.com/insight/content/doi/10.1108/MD-04-2017-0301/full/html" TargetMode="External" /><Relationship Id="rId12" Type="http://schemas.openxmlformats.org/officeDocument/2006/relationships/hyperlink" Target="https://www.academia.edu/download/63676904/1020200619-93380-11s8qiw.pdf" TargetMode="External" /><Relationship Id="rId17" Type="http://schemas.openxmlformats.org/officeDocument/2006/relationships/hyperlink" Target="https://dl.acm.org/doi/abs/10.1145/3442188.3445928" TargetMode="External" /><Relationship Id="rId2" Type="http://schemas.openxmlformats.org/officeDocument/2006/relationships/notesSlide" Target="../notesSlides/notesSlide14.xml" /><Relationship Id="rId16" Type="http://schemas.openxmlformats.org/officeDocument/2006/relationships/hyperlink" Target="https://www.e3s-conferences.org/articles/e3sconf/abs/2020/26/e3sconf_icsf2020_10025/e3sconf_icsf2020_10025.html" TargetMode="External" /><Relationship Id="rId1" Type="http://schemas.openxmlformats.org/officeDocument/2006/relationships/slideLayout" Target="../slideLayouts/slideLayout3.xml" /><Relationship Id="rId6" Type="http://schemas.openxmlformats.org/officeDocument/2006/relationships/hyperlink" Target="https://www.sciencedirect.com/science/article/abs/pii/S0957417420304097" TargetMode="External" /><Relationship Id="rId11" Type="http://schemas.openxmlformats.org/officeDocument/2006/relationships/hyperlink" Target="https://www.theseus.fi/handle/10024/783556" TargetMode="External" /><Relationship Id="rId5" Type="http://schemas.openxmlformats.org/officeDocument/2006/relationships/hyperlink" Target="https://www.diva-portal.org/smash/record.jsf?pid=diva2%3A1322478&amp;dswid=1477" TargetMode="External" /><Relationship Id="rId15" Type="http://schemas.openxmlformats.org/officeDocument/2006/relationships/hyperlink" Target="https://www.tandfonline.com/doi/abs/10.1080/07421222.2020.1790201" TargetMode="External" /><Relationship Id="rId10" Type="http://schemas.openxmlformats.org/officeDocument/2006/relationships/hyperlink" Target="https://www.emerald.com/insight/content/doi/10.1108/ICT-09-2017-0073/full/html" TargetMode="External" /><Relationship Id="rId4" Type="http://schemas.openxmlformats.org/officeDocument/2006/relationships/hyperlink" Target="https://www.emerald.com/insight/content/doi/10.1108/EJTD-05-2019-0072/full/html" TargetMode="External" /><Relationship Id="rId9" Type="http://schemas.openxmlformats.org/officeDocument/2006/relationships/hyperlink" Target="https://onlinelibrary.wiley.com/doi/full/10.1002/hrm.22133" TargetMode="External" /><Relationship Id="rId14" Type="http://schemas.openxmlformats.org/officeDocument/2006/relationships/hyperlink" Target="https://link.springer.com/chapter/10.1007/978-3-030-75111-1_4" TargetMode="External" /></Relationships>
</file>

<file path=ppt/slides/_rels/slide15.xml.rels><?xml version="1.0" encoding="UTF-8" standalone="yes"?>
<Relationships xmlns="http://schemas.openxmlformats.org/package/2006/relationships"><Relationship Id="rId3" Type="http://schemas.openxmlformats.org/officeDocument/2006/relationships/image" Target="../media/image13.jpg" /><Relationship Id="rId2" Type="http://schemas.openxmlformats.org/officeDocument/2006/relationships/notesSlide" Target="../notesSlides/notesSlide15.xm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SzPts val="990"/>
              <a:buNone/>
            </a:pPr>
            <a:r>
              <a:rPr lang="en" sz="3180"/>
              <a:t>Human resource management Presentation</a:t>
            </a:r>
            <a:endParaRPr sz="3180"/>
          </a:p>
        </p:txBody>
      </p:sp>
      <p:sp>
        <p:nvSpPr>
          <p:cNvPr id="86" name="Google Shape;86;p13"/>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SzPts val="523"/>
              <a:buNone/>
            </a:pPr>
            <a:r>
              <a:rPr lang="en-IN" sz="1497" dirty="0"/>
              <a:t>NIVEDITHA MOHAN</a:t>
            </a:r>
            <a:endParaRPr sz="1497" dirty="0"/>
          </a:p>
          <a:p>
            <a:pPr marL="0" lvl="0" indent="0" algn="l" rtl="0">
              <a:lnSpc>
                <a:spcPct val="80000"/>
              </a:lnSpc>
              <a:spcBef>
                <a:spcPts val="0"/>
              </a:spcBef>
              <a:spcAft>
                <a:spcPts val="0"/>
              </a:spcAft>
              <a:buSzPts val="523"/>
              <a:buNone/>
            </a:pPr>
            <a:r>
              <a:rPr lang="en" sz="1497" dirty="0"/>
              <a:t>Student ID: 2218283</a:t>
            </a:r>
            <a:endParaRPr sz="1497"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FC5E8"/>
        </a:solidFill>
        <a:effectLst/>
      </p:bgPr>
    </p:bg>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410000"/>
            <a:ext cx="8520600" cy="607800"/>
          </a:xfrm>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SzPts val="990"/>
              <a:buNone/>
            </a:pPr>
            <a:r>
              <a:rPr lang="en" sz="2100" b="1">
                <a:solidFill>
                  <a:srgbClr val="222222"/>
                </a:solidFill>
                <a:latin typeface="Times New Roman"/>
                <a:ea typeface="Times New Roman"/>
                <a:cs typeface="Times New Roman"/>
                <a:sym typeface="Times New Roman"/>
              </a:rPr>
              <a:t>Introduction</a:t>
            </a:r>
            <a:endParaRPr sz="2100" b="1">
              <a:solidFill>
                <a:srgbClr val="222222"/>
              </a:solidFill>
              <a:latin typeface="Times New Roman"/>
              <a:ea typeface="Times New Roman"/>
              <a:cs typeface="Times New Roman"/>
              <a:sym typeface="Times New Roman"/>
            </a:endParaRPr>
          </a:p>
        </p:txBody>
      </p:sp>
      <p:sp>
        <p:nvSpPr>
          <p:cNvPr id="92" name="Google Shape;92;p14"/>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fontScale="85000" lnSpcReduction="10000"/>
          </a:bodyPr>
          <a:lstStyle/>
          <a:p>
            <a:pPr marL="457200" lvl="0" indent="-317182"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The economic scenario is tough and that is giving Huntress a difficult time preserving their costs and expenses. </a:t>
            </a:r>
            <a:endParaRPr>
              <a:solidFill>
                <a:srgbClr val="222222"/>
              </a:solidFill>
              <a:latin typeface="Times New Roman"/>
              <a:ea typeface="Times New Roman"/>
              <a:cs typeface="Times New Roman"/>
              <a:sym typeface="Times New Roman"/>
            </a:endParaRPr>
          </a:p>
          <a:p>
            <a:pPr marL="457200" lvl="0" indent="-317182"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The cost reduction alongside the enhancement of quality of services. </a:t>
            </a:r>
            <a:endParaRPr>
              <a:solidFill>
                <a:srgbClr val="222222"/>
              </a:solidFill>
              <a:latin typeface="Times New Roman"/>
              <a:ea typeface="Times New Roman"/>
              <a:cs typeface="Times New Roman"/>
              <a:sym typeface="Times New Roman"/>
            </a:endParaRPr>
          </a:p>
          <a:p>
            <a:pPr marL="457200" lvl="0" indent="-317182"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Internal impact on the organisation. </a:t>
            </a:r>
            <a:endParaRPr>
              <a:solidFill>
                <a:srgbClr val="222222"/>
              </a:solidFill>
              <a:latin typeface="Times New Roman"/>
              <a:ea typeface="Times New Roman"/>
              <a:cs typeface="Times New Roman"/>
              <a:sym typeface="Times New Roman"/>
            </a:endParaRPr>
          </a:p>
          <a:p>
            <a:pPr marL="457200" lvl="0" indent="-317182"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Good business means a better economic position, and also the right hiring can help the company save various costs (Pandita, and Ray, 2018)</a:t>
            </a:r>
            <a:endParaRPr>
              <a:solidFill>
                <a:srgbClr val="222222"/>
              </a:solidFill>
              <a:latin typeface="Times New Roman"/>
              <a:ea typeface="Times New Roman"/>
              <a:cs typeface="Times New Roman"/>
              <a:sym typeface="Times New Roman"/>
            </a:endParaRPr>
          </a:p>
          <a:p>
            <a:pPr marL="457200" lvl="0" indent="-317182"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Identify the ways to improve the status using a Job role.</a:t>
            </a:r>
            <a:endParaRPr>
              <a:solidFill>
                <a:srgbClr val="222222"/>
              </a:solidFill>
              <a:latin typeface="Times New Roman"/>
              <a:ea typeface="Times New Roman"/>
              <a:cs typeface="Times New Roman"/>
              <a:sym typeface="Times New Roman"/>
            </a:endParaRPr>
          </a:p>
          <a:p>
            <a:pPr marL="457200" lvl="0" indent="-317182"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Impact of HRM in accomplishing goals. </a:t>
            </a:r>
            <a:endParaRPr>
              <a:solidFill>
                <a:srgbClr val="222222"/>
              </a:solidFill>
              <a:latin typeface="Times New Roman"/>
              <a:ea typeface="Times New Roman"/>
              <a:cs typeface="Times New Roman"/>
              <a:sym typeface="Times New Roman"/>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pic>
        <p:nvPicPr>
          <p:cNvPr id="93" name="Google Shape;93;p14"/>
          <p:cNvPicPr preferRelativeResize="0"/>
          <p:nvPr/>
        </p:nvPicPr>
        <p:blipFill>
          <a:blip r:embed="rId3">
            <a:alphaModFix/>
          </a:blip>
          <a:stretch>
            <a:fillRect/>
          </a:stretch>
        </p:blipFill>
        <p:spPr>
          <a:xfrm>
            <a:off x="4724400" y="1170200"/>
            <a:ext cx="4267200" cy="223316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D966"/>
        </a:solidFill>
        <a:effectLst/>
      </p:bgPr>
    </p:bg>
    <p:spTree>
      <p:nvGrpSpPr>
        <p:cNvPr id="1" name="Shape 97"/>
        <p:cNvGrpSpPr/>
        <p:nvPr/>
      </p:nvGrpSpPr>
      <p:grpSpPr>
        <a:xfrm>
          <a:off x="0" y="0"/>
          <a:ext cx="0" cy="0"/>
          <a:chOff x="0" y="0"/>
          <a:chExt cx="0" cy="0"/>
        </a:xfrm>
      </p:grpSpPr>
      <p:sp>
        <p:nvSpPr>
          <p:cNvPr id="98" name="Google Shape;98;p1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333" b="1">
                <a:solidFill>
                  <a:srgbClr val="222222"/>
                </a:solidFill>
                <a:latin typeface="Times New Roman"/>
                <a:ea typeface="Times New Roman"/>
                <a:cs typeface="Times New Roman"/>
                <a:sym typeface="Times New Roman"/>
              </a:rPr>
              <a:t>Role of Human Resources in a Company </a:t>
            </a:r>
            <a:endParaRPr sz="2333" b="1">
              <a:solidFill>
                <a:srgbClr val="222222"/>
              </a:solidFill>
              <a:latin typeface="Times New Roman"/>
              <a:ea typeface="Times New Roman"/>
              <a:cs typeface="Times New Roman"/>
              <a:sym typeface="Times New Roman"/>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99" name="Google Shape;99;p15"/>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fontScale="92500"/>
          </a:bodyPr>
          <a:lstStyle/>
          <a:p>
            <a:pPr marL="457200" lvl="0" indent="-325755"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To lower the cost of these services, HR can also try to negotiate better terms with third-party providers and vendors (Rashid, and Chaturvedi, 2019)</a:t>
            </a:r>
            <a:endParaRPr>
              <a:solidFill>
                <a:srgbClr val="222222"/>
              </a:solidFill>
              <a:latin typeface="Times New Roman"/>
              <a:ea typeface="Times New Roman"/>
              <a:cs typeface="Times New Roman"/>
              <a:sym typeface="Times New Roman"/>
            </a:endParaRPr>
          </a:p>
          <a:p>
            <a:pPr marL="457200" lvl="0" indent="-325755"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HR plays a critical role in ensuring the quality of services offered by Huntress. </a:t>
            </a:r>
            <a:endParaRPr>
              <a:solidFill>
                <a:srgbClr val="222222"/>
              </a:solidFill>
              <a:latin typeface="Times New Roman"/>
              <a:ea typeface="Times New Roman"/>
              <a:cs typeface="Times New Roman"/>
              <a:sym typeface="Times New Roman"/>
            </a:endParaRPr>
          </a:p>
          <a:p>
            <a:pPr marL="457200" lvl="0" indent="-325755"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If HR stays abreast of new developments and industry best practices in the recruitment sector, HR can support the company's innovation efforts. </a:t>
            </a:r>
            <a:endParaRPr>
              <a:solidFill>
                <a:srgbClr val="222222"/>
              </a:solidFill>
              <a:latin typeface="Times New Roman"/>
              <a:ea typeface="Times New Roman"/>
              <a:cs typeface="Times New Roman"/>
              <a:sym typeface="Times New Roman"/>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pic>
        <p:nvPicPr>
          <p:cNvPr id="100" name="Google Shape;100;p15"/>
          <p:cNvPicPr preferRelativeResize="0"/>
          <p:nvPr/>
        </p:nvPicPr>
        <p:blipFill>
          <a:blip r:embed="rId3">
            <a:alphaModFix/>
          </a:blip>
          <a:stretch>
            <a:fillRect/>
          </a:stretch>
        </p:blipFill>
        <p:spPr>
          <a:xfrm>
            <a:off x="5223300" y="1276325"/>
            <a:ext cx="3502250" cy="27190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 sz="2100" b="1">
                <a:solidFill>
                  <a:srgbClr val="222222"/>
                </a:solidFill>
                <a:latin typeface="Times New Roman"/>
                <a:ea typeface="Times New Roman"/>
                <a:cs typeface="Times New Roman"/>
                <a:sym typeface="Times New Roman"/>
              </a:rPr>
              <a:t>Ways to achieve competitive advantage for a company </a:t>
            </a:r>
            <a:endParaRPr sz="2100" b="1">
              <a:solidFill>
                <a:srgbClr val="222222"/>
              </a:solidFill>
              <a:latin typeface="Times New Roman"/>
              <a:ea typeface="Times New Roman"/>
              <a:cs typeface="Times New Roman"/>
              <a:sym typeface="Times New Roman"/>
            </a:endParaRPr>
          </a:p>
        </p:txBody>
      </p:sp>
      <p:sp>
        <p:nvSpPr>
          <p:cNvPr id="106" name="Google Shape;106;p16"/>
          <p:cNvSpPr txBox="1">
            <a:spLocks noGrp="1"/>
          </p:cNvSpPr>
          <p:nvPr>
            <p:ph type="body" idx="1"/>
          </p:nvPr>
        </p:nvSpPr>
        <p:spPr>
          <a:xfrm>
            <a:off x="311700" y="1229875"/>
            <a:ext cx="4260300" cy="3339000"/>
          </a:xfrm>
          <a:prstGeom prst="rect">
            <a:avLst/>
          </a:prstGeom>
        </p:spPr>
        <p:txBody>
          <a:bodyPr spcFirstLastPara="1" wrap="square" lIns="91425" tIns="91425" rIns="91425" bIns="91425" anchor="t" anchorCtr="0">
            <a:normAutofit fontScale="85000" lnSpcReduction="20000"/>
          </a:bodyPr>
          <a:lstStyle/>
          <a:p>
            <a:pPr marL="457200" lvl="0" indent="-308610"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A recruiting and hiring company might stand out from rivals by specializing in a certain industry or skill set. </a:t>
            </a:r>
            <a:endParaRPr>
              <a:solidFill>
                <a:srgbClr val="222222"/>
              </a:solidFill>
              <a:latin typeface="Times New Roman"/>
              <a:ea typeface="Times New Roman"/>
              <a:cs typeface="Times New Roman"/>
              <a:sym typeface="Times New Roman"/>
            </a:endParaRPr>
          </a:p>
          <a:p>
            <a:pPr marL="457200" lvl="0" indent="-308610"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A company can differentiate itself from rivals by implementing cutting-edge recruitment techniques, including social media recruiting, referral programs, and prospect screening technologies (RAMKUMAR, 2021).</a:t>
            </a:r>
            <a:endParaRPr>
              <a:solidFill>
                <a:srgbClr val="222222"/>
              </a:solidFill>
              <a:latin typeface="Times New Roman"/>
              <a:ea typeface="Times New Roman"/>
              <a:cs typeface="Times New Roman"/>
              <a:sym typeface="Times New Roman"/>
            </a:endParaRPr>
          </a:p>
          <a:p>
            <a:pPr marL="457200" lvl="0" indent="-308610"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Huntress can make more informed decisions about recruiting strategy and candidate selection by making effective use of data. </a:t>
            </a:r>
            <a:endParaRPr>
              <a:solidFill>
                <a:srgbClr val="222222"/>
              </a:solidFill>
              <a:latin typeface="Times New Roman"/>
              <a:ea typeface="Times New Roman"/>
              <a:cs typeface="Times New Roman"/>
              <a:sym typeface="Times New Roman"/>
            </a:endParaRPr>
          </a:p>
          <a:p>
            <a:pPr marL="457200" lvl="0" indent="-308610"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A corporation can draw in customers and job candidates with the aid of a good employer brand (Itam, Misra, and Anjum, 2020)</a:t>
            </a:r>
            <a:endParaRPr>
              <a:solidFill>
                <a:srgbClr val="222222"/>
              </a:solidFill>
              <a:latin typeface="Times New Roman"/>
              <a:ea typeface="Times New Roman"/>
              <a:cs typeface="Times New Roman"/>
              <a:sym typeface="Times New Roman"/>
            </a:endParaRPr>
          </a:p>
          <a:p>
            <a:pPr marL="0" lvl="0" indent="0" algn="l" rtl="0">
              <a:spcBef>
                <a:spcPts val="1200"/>
              </a:spcBef>
              <a:spcAft>
                <a:spcPts val="0"/>
              </a:spcAft>
              <a:buNone/>
            </a:pPr>
            <a:endParaRPr>
              <a:solidFill>
                <a:srgbClr val="222222"/>
              </a:solidFill>
            </a:endParaRPr>
          </a:p>
          <a:p>
            <a:pPr marL="0" lvl="0" indent="0" algn="l" rtl="0">
              <a:spcBef>
                <a:spcPts val="1200"/>
              </a:spcBef>
              <a:spcAft>
                <a:spcPts val="1200"/>
              </a:spcAft>
              <a:buNone/>
            </a:pPr>
            <a:endParaRPr>
              <a:solidFill>
                <a:srgbClr val="222222"/>
              </a:solidFill>
            </a:endParaRPr>
          </a:p>
        </p:txBody>
      </p:sp>
      <p:pic>
        <p:nvPicPr>
          <p:cNvPr id="107" name="Google Shape;107;p16"/>
          <p:cNvPicPr preferRelativeResize="0"/>
          <p:nvPr/>
        </p:nvPicPr>
        <p:blipFill>
          <a:blip r:embed="rId3">
            <a:alphaModFix/>
          </a:blip>
          <a:stretch>
            <a:fillRect/>
          </a:stretch>
        </p:blipFill>
        <p:spPr>
          <a:xfrm>
            <a:off x="5722151" y="1278141"/>
            <a:ext cx="3231676" cy="32424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111"/>
        <p:cNvGrpSpPr/>
        <p:nvPr/>
      </p:nvGrpSpPr>
      <p:grpSpPr>
        <a:xfrm>
          <a:off x="0" y="0"/>
          <a:ext cx="0" cy="0"/>
          <a:chOff x="0" y="0"/>
          <a:chExt cx="0" cy="0"/>
        </a:xfrm>
      </p:grpSpPr>
      <p:sp>
        <p:nvSpPr>
          <p:cNvPr id="112" name="Google Shape;112;p1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100" b="1">
                <a:solidFill>
                  <a:srgbClr val="222222"/>
                </a:solidFill>
                <a:latin typeface="Times New Roman"/>
                <a:ea typeface="Times New Roman"/>
                <a:cs typeface="Times New Roman"/>
                <a:sym typeface="Times New Roman"/>
              </a:rPr>
              <a:t>HRM’s role in supporting competitive advantage</a:t>
            </a:r>
            <a:endParaRPr sz="2100" b="1">
              <a:solidFill>
                <a:srgbClr val="222222"/>
              </a:solidFill>
              <a:latin typeface="Times New Roman"/>
              <a:ea typeface="Times New Roman"/>
              <a:cs typeface="Times New Roman"/>
              <a:sym typeface="Times New Roman"/>
            </a:endParaRPr>
          </a:p>
        </p:txBody>
      </p:sp>
      <p:sp>
        <p:nvSpPr>
          <p:cNvPr id="113" name="Google Shape;113;p17"/>
          <p:cNvSpPr txBox="1">
            <a:spLocks noGrp="1"/>
          </p:cNvSpPr>
          <p:nvPr>
            <p:ph type="body" idx="1"/>
          </p:nvPr>
        </p:nvSpPr>
        <p:spPr>
          <a:xfrm>
            <a:off x="311700" y="1229875"/>
            <a:ext cx="4532100" cy="3339000"/>
          </a:xfrm>
          <a:prstGeom prst="rect">
            <a:avLst/>
          </a:prstGeom>
        </p:spPr>
        <p:txBody>
          <a:bodyPr spcFirstLastPara="1" wrap="square" lIns="91425" tIns="91425" rIns="91425" bIns="91425" anchor="t" anchorCtr="0">
            <a:normAutofit fontScale="92500"/>
          </a:bodyPr>
          <a:lstStyle/>
          <a:p>
            <a:pPr marL="457200" lvl="0" indent="-325755"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The process of matching its strategies, policies, and practices with the aims and objectives of the business HRM can be highly essential in helping an organization maintain a competitive advantage (Elrehail, et al. 2019)</a:t>
            </a:r>
            <a:endParaRPr>
              <a:solidFill>
                <a:srgbClr val="222222"/>
              </a:solidFill>
              <a:latin typeface="Times New Roman"/>
              <a:ea typeface="Times New Roman"/>
              <a:cs typeface="Times New Roman"/>
              <a:sym typeface="Times New Roman"/>
            </a:endParaRPr>
          </a:p>
          <a:p>
            <a:pPr marL="457200" lvl="0" indent="-325755"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The proper funding of the staff training and development initiatives and human resource management may enhance competitive advantage (Yusoff, et al. 2020). </a:t>
            </a:r>
            <a:endParaRPr>
              <a:solidFill>
                <a:srgbClr val="222222"/>
              </a:solidFill>
              <a:latin typeface="Times New Roman"/>
              <a:ea typeface="Times New Roman"/>
              <a:cs typeface="Times New Roman"/>
              <a:sym typeface="Times New Roman"/>
            </a:endParaRPr>
          </a:p>
          <a:p>
            <a:pPr marL="0" lvl="0" indent="0" algn="l" rtl="0">
              <a:spcBef>
                <a:spcPts val="1200"/>
              </a:spcBef>
              <a:spcAft>
                <a:spcPts val="0"/>
              </a:spcAft>
              <a:buNone/>
            </a:pPr>
            <a:endParaRPr>
              <a:latin typeface="Times New Roman"/>
              <a:ea typeface="Times New Roman"/>
              <a:cs typeface="Times New Roman"/>
              <a:sym typeface="Times New Roman"/>
            </a:endParaRPr>
          </a:p>
          <a:p>
            <a:pPr marL="0" lvl="0" indent="0" algn="l" rtl="0">
              <a:spcBef>
                <a:spcPts val="1200"/>
              </a:spcBef>
              <a:spcAft>
                <a:spcPts val="1200"/>
              </a:spcAft>
              <a:buNone/>
            </a:pPr>
            <a:endParaRPr/>
          </a:p>
        </p:txBody>
      </p:sp>
      <p:pic>
        <p:nvPicPr>
          <p:cNvPr id="114" name="Google Shape;114;p17"/>
          <p:cNvPicPr preferRelativeResize="0"/>
          <p:nvPr/>
        </p:nvPicPr>
        <p:blipFill>
          <a:blip r:embed="rId3">
            <a:alphaModFix/>
          </a:blip>
          <a:stretch>
            <a:fillRect/>
          </a:stretch>
        </p:blipFill>
        <p:spPr>
          <a:xfrm>
            <a:off x="5774125" y="1392302"/>
            <a:ext cx="3058176" cy="28949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18"/>
        <p:cNvGrpSpPr/>
        <p:nvPr/>
      </p:nvGrpSpPr>
      <p:grpSpPr>
        <a:xfrm>
          <a:off x="0" y="0"/>
          <a:ext cx="0" cy="0"/>
          <a:chOff x="0" y="0"/>
          <a:chExt cx="0" cy="0"/>
        </a:xfrm>
      </p:grpSpPr>
      <p:sp>
        <p:nvSpPr>
          <p:cNvPr id="119" name="Google Shape;119;p1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100" b="1">
                <a:solidFill>
                  <a:srgbClr val="222222"/>
                </a:solidFill>
                <a:latin typeface="Times New Roman"/>
                <a:ea typeface="Times New Roman"/>
                <a:cs typeface="Times New Roman"/>
                <a:sym typeface="Times New Roman"/>
              </a:rPr>
              <a:t>Cost reduction through recruitment or selection process</a:t>
            </a:r>
            <a:endParaRPr sz="2100" b="1">
              <a:solidFill>
                <a:srgbClr val="222222"/>
              </a:solidFill>
              <a:latin typeface="Times New Roman"/>
              <a:ea typeface="Times New Roman"/>
              <a:cs typeface="Times New Roman"/>
              <a:sym typeface="Times New Roman"/>
            </a:endParaRPr>
          </a:p>
        </p:txBody>
      </p:sp>
      <p:sp>
        <p:nvSpPr>
          <p:cNvPr id="120" name="Google Shape;120;p18"/>
          <p:cNvSpPr txBox="1">
            <a:spLocks noGrp="1"/>
          </p:cNvSpPr>
          <p:nvPr>
            <p:ph type="body" idx="1"/>
          </p:nvPr>
        </p:nvSpPr>
        <p:spPr>
          <a:xfrm>
            <a:off x="311700" y="1394625"/>
            <a:ext cx="4552800" cy="3339000"/>
          </a:xfrm>
          <a:prstGeom prst="rect">
            <a:avLst/>
          </a:prstGeom>
        </p:spPr>
        <p:txBody>
          <a:bodyPr spcFirstLastPara="1" wrap="square" lIns="91425" tIns="91425" rIns="91425" bIns="91425" anchor="t" anchorCtr="0">
            <a:normAutofit fontScale="92500" lnSpcReduction="20000"/>
          </a:bodyPr>
          <a:lstStyle/>
          <a:p>
            <a:pPr marL="457200" lvl="0" indent="-317182"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The recruitment process can be streamlined and automated by using technology in several ways, including resume screening, candidate matching, and interview scheduling.</a:t>
            </a:r>
            <a:endParaRPr>
              <a:solidFill>
                <a:srgbClr val="222222"/>
              </a:solidFill>
              <a:latin typeface="Times New Roman"/>
              <a:ea typeface="Times New Roman"/>
              <a:cs typeface="Times New Roman"/>
              <a:sym typeface="Times New Roman"/>
            </a:endParaRPr>
          </a:p>
          <a:p>
            <a:pPr marL="457200" lvl="0" indent="-317182"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Huntress can market job openings on social media sites and online job boards to a larger audience of potential candidates (Ptel, 2020). </a:t>
            </a:r>
            <a:endParaRPr>
              <a:solidFill>
                <a:srgbClr val="222222"/>
              </a:solidFill>
              <a:latin typeface="Times New Roman"/>
              <a:ea typeface="Times New Roman"/>
              <a:cs typeface="Times New Roman"/>
              <a:sym typeface="Times New Roman"/>
            </a:endParaRPr>
          </a:p>
          <a:p>
            <a:pPr marL="457200" lvl="0" indent="-317182"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Existing staff members and clients who refer candidates for available positions can receive incentives from recruitment agencies (Wilson, et al. 2021, March). </a:t>
            </a:r>
            <a:endParaRPr>
              <a:solidFill>
                <a:srgbClr val="222222"/>
              </a:solidFill>
              <a:latin typeface="Times New Roman"/>
              <a:ea typeface="Times New Roman"/>
              <a:cs typeface="Times New Roman"/>
              <a:sym typeface="Times New Roman"/>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pic>
        <p:nvPicPr>
          <p:cNvPr id="121" name="Google Shape;121;p18"/>
          <p:cNvPicPr preferRelativeResize="0"/>
          <p:nvPr/>
        </p:nvPicPr>
        <p:blipFill>
          <a:blip r:embed="rId3">
            <a:alphaModFix/>
          </a:blip>
          <a:stretch>
            <a:fillRect/>
          </a:stretch>
        </p:blipFill>
        <p:spPr>
          <a:xfrm>
            <a:off x="5039075" y="1388800"/>
            <a:ext cx="3974702" cy="236589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9D2E9"/>
        </a:solidFill>
        <a:effectLst/>
      </p:bgPr>
    </p:bg>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100" b="1">
                <a:solidFill>
                  <a:srgbClr val="222222"/>
                </a:solidFill>
                <a:latin typeface="Times New Roman"/>
                <a:ea typeface="Times New Roman"/>
                <a:cs typeface="Times New Roman"/>
                <a:sym typeface="Times New Roman"/>
              </a:rPr>
              <a:t>Quality Enhancement through the recruitment or selection process</a:t>
            </a:r>
            <a:endParaRPr sz="2100" b="1">
              <a:solidFill>
                <a:srgbClr val="222222"/>
              </a:solidFill>
              <a:latin typeface="Times New Roman"/>
              <a:ea typeface="Times New Roman"/>
              <a:cs typeface="Times New Roman"/>
              <a:sym typeface="Times New Roman"/>
            </a:endParaRPr>
          </a:p>
        </p:txBody>
      </p:sp>
      <p:sp>
        <p:nvSpPr>
          <p:cNvPr id="127" name="Google Shape;127;p19"/>
          <p:cNvSpPr txBox="1">
            <a:spLocks noGrp="1"/>
          </p:cNvSpPr>
          <p:nvPr>
            <p:ph type="body" idx="1"/>
          </p:nvPr>
        </p:nvSpPr>
        <p:spPr>
          <a:xfrm>
            <a:off x="311700" y="1456425"/>
            <a:ext cx="4511700" cy="3339000"/>
          </a:xfrm>
          <a:prstGeom prst="rect">
            <a:avLst/>
          </a:prstGeom>
        </p:spPr>
        <p:txBody>
          <a:bodyPr spcFirstLastPara="1" wrap="square" lIns="91425" tIns="91425" rIns="91425" bIns="91425" anchor="t" anchorCtr="0">
            <a:normAutofit/>
          </a:bodyPr>
          <a:lstStyle/>
          <a:p>
            <a:pPr marL="457200" lvl="0" indent="-325755"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Clearly stating the position's requirements, as well as the knowledge, abilities, and experience that are required, can help enhance quality. </a:t>
            </a:r>
            <a:endParaRPr>
              <a:solidFill>
                <a:srgbClr val="222222"/>
              </a:solidFill>
              <a:latin typeface="Times New Roman"/>
              <a:ea typeface="Times New Roman"/>
              <a:cs typeface="Times New Roman"/>
              <a:sym typeface="Times New Roman"/>
            </a:endParaRPr>
          </a:p>
          <a:p>
            <a:pPr marL="457200" lvl="0" indent="-325755" algn="l" rtl="0">
              <a:spcBef>
                <a:spcPts val="0"/>
              </a:spcBef>
              <a:spcAft>
                <a:spcPts val="0"/>
              </a:spcAft>
              <a:buClr>
                <a:srgbClr val="222222"/>
              </a:buClr>
              <a:buSzPct val="100000"/>
              <a:buFont typeface="Times New Roman"/>
              <a:buChar char="●"/>
            </a:pPr>
            <a:r>
              <a:rPr lang="en">
                <a:solidFill>
                  <a:srgbClr val="222222"/>
                </a:solidFill>
                <a:latin typeface="Times New Roman"/>
                <a:ea typeface="Times New Roman"/>
                <a:cs typeface="Times New Roman"/>
                <a:sym typeface="Times New Roman"/>
              </a:rPr>
              <a:t>Employ a systematic interviewing procedure that incorporates behaviorally based questions to more accurately evaluate a candidate's qualifications and suitability for the position (Twyman, Pentland, and Spitzley, 2020). </a:t>
            </a:r>
            <a:endParaRPr>
              <a:solidFill>
                <a:srgbClr val="222222"/>
              </a:solidFill>
              <a:latin typeface="Times New Roman"/>
              <a:ea typeface="Times New Roman"/>
              <a:cs typeface="Times New Roman"/>
              <a:sym typeface="Times New Roman"/>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pic>
        <p:nvPicPr>
          <p:cNvPr id="128" name="Google Shape;128;p19"/>
          <p:cNvPicPr preferRelativeResize="0"/>
          <p:nvPr/>
        </p:nvPicPr>
        <p:blipFill>
          <a:blip r:embed="rId3">
            <a:alphaModFix/>
          </a:blip>
          <a:stretch>
            <a:fillRect/>
          </a:stretch>
        </p:blipFill>
        <p:spPr>
          <a:xfrm>
            <a:off x="5009050" y="1438725"/>
            <a:ext cx="4015800" cy="226605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B8AF"/>
        </a:solidFill>
        <a:effectLst/>
      </p:bgPr>
    </p:bg>
    <p:spTree>
      <p:nvGrpSpPr>
        <p:cNvPr id="1" name="Shape 132"/>
        <p:cNvGrpSpPr/>
        <p:nvPr/>
      </p:nvGrpSpPr>
      <p:grpSpPr>
        <a:xfrm>
          <a:off x="0" y="0"/>
          <a:ext cx="0" cy="0"/>
          <a:chOff x="0" y="0"/>
          <a:chExt cx="0" cy="0"/>
        </a:xfrm>
      </p:grpSpPr>
      <p:sp>
        <p:nvSpPr>
          <p:cNvPr id="133" name="Google Shape;133;p20"/>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100" b="1">
                <a:solidFill>
                  <a:srgbClr val="222222"/>
                </a:solidFill>
                <a:latin typeface="Times New Roman"/>
                <a:ea typeface="Times New Roman"/>
                <a:cs typeface="Times New Roman"/>
                <a:sym typeface="Times New Roman"/>
              </a:rPr>
              <a:t>Innovation through the recruitment or selection process</a:t>
            </a:r>
            <a:endParaRPr sz="2100" b="1">
              <a:solidFill>
                <a:srgbClr val="222222"/>
              </a:solidFill>
              <a:latin typeface="Times New Roman"/>
              <a:ea typeface="Times New Roman"/>
              <a:cs typeface="Times New Roman"/>
              <a:sym typeface="Times New Roman"/>
            </a:endParaRPr>
          </a:p>
        </p:txBody>
      </p:sp>
      <p:sp>
        <p:nvSpPr>
          <p:cNvPr id="134" name="Google Shape;134;p20"/>
          <p:cNvSpPr txBox="1">
            <a:spLocks noGrp="1"/>
          </p:cNvSpPr>
          <p:nvPr>
            <p:ph type="body" idx="1"/>
          </p:nvPr>
        </p:nvSpPr>
        <p:spPr>
          <a:xfrm>
            <a:off x="311700" y="1497625"/>
            <a:ext cx="4676400" cy="33390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Clr>
                <a:srgbClr val="222222"/>
              </a:buClr>
              <a:buSzPts val="1800"/>
              <a:buFont typeface="Times New Roman"/>
              <a:buChar char="●"/>
            </a:pPr>
            <a:r>
              <a:rPr lang="en">
                <a:solidFill>
                  <a:srgbClr val="222222"/>
                </a:solidFill>
                <a:latin typeface="Times New Roman"/>
                <a:ea typeface="Times New Roman"/>
                <a:cs typeface="Times New Roman"/>
                <a:sym typeface="Times New Roman"/>
              </a:rPr>
              <a:t>The proper search of applicants who have demonstrated originality and innovation when sourcing candidates (Lavrynenko, Shmatko, and Meissner, 2018). </a:t>
            </a:r>
            <a:endParaRPr>
              <a:solidFill>
                <a:srgbClr val="222222"/>
              </a:solidFill>
              <a:latin typeface="Times New Roman"/>
              <a:ea typeface="Times New Roman"/>
              <a:cs typeface="Times New Roman"/>
              <a:sym typeface="Times New Roman"/>
            </a:endParaRPr>
          </a:p>
          <a:p>
            <a:pPr marL="457200" lvl="0" indent="-342900" algn="l" rtl="0">
              <a:spcBef>
                <a:spcPts val="0"/>
              </a:spcBef>
              <a:spcAft>
                <a:spcPts val="0"/>
              </a:spcAft>
              <a:buClr>
                <a:srgbClr val="222222"/>
              </a:buClr>
              <a:buSzPts val="1800"/>
              <a:buFont typeface="Times New Roman"/>
              <a:buChar char="●"/>
            </a:pPr>
            <a:r>
              <a:rPr lang="en">
                <a:solidFill>
                  <a:srgbClr val="222222"/>
                </a:solidFill>
                <a:latin typeface="Times New Roman"/>
                <a:ea typeface="Times New Roman"/>
                <a:cs typeface="Times New Roman"/>
                <a:sym typeface="Times New Roman"/>
              </a:rPr>
              <a:t>The use of behavioural-based interview questions to spot applicants that are creative and adaptable.</a:t>
            </a:r>
            <a:endParaRPr>
              <a:latin typeface="Times New Roman"/>
              <a:ea typeface="Times New Roman"/>
              <a:cs typeface="Times New Roman"/>
              <a:sym typeface="Times New Roman"/>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pic>
        <p:nvPicPr>
          <p:cNvPr id="135" name="Google Shape;135;p20"/>
          <p:cNvPicPr preferRelativeResize="0"/>
          <p:nvPr/>
        </p:nvPicPr>
        <p:blipFill>
          <a:blip r:embed="rId3">
            <a:alphaModFix/>
          </a:blip>
          <a:stretch>
            <a:fillRect/>
          </a:stretch>
        </p:blipFill>
        <p:spPr>
          <a:xfrm>
            <a:off x="5140500" y="1608975"/>
            <a:ext cx="3851100" cy="19255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FF00"/>
        </a:solidFill>
        <a:effectLst/>
      </p:bgPr>
    </p:bg>
    <p:spTree>
      <p:nvGrpSpPr>
        <p:cNvPr id="1" name="Shape 139"/>
        <p:cNvGrpSpPr/>
        <p:nvPr/>
      </p:nvGrpSpPr>
      <p:grpSpPr>
        <a:xfrm>
          <a:off x="0" y="0"/>
          <a:ext cx="0" cy="0"/>
          <a:chOff x="0" y="0"/>
          <a:chExt cx="0" cy="0"/>
        </a:xfrm>
      </p:grpSpPr>
      <p:sp>
        <p:nvSpPr>
          <p:cNvPr id="140" name="Google Shape;140;p21"/>
          <p:cNvSpPr txBox="1">
            <a:spLocks noGrp="1"/>
          </p:cNvSpPr>
          <p:nvPr>
            <p:ph type="title"/>
          </p:nvPr>
        </p:nvSpPr>
        <p:spPr>
          <a:xfrm>
            <a:off x="429600" y="420700"/>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2100" b="1">
                <a:solidFill>
                  <a:srgbClr val="000000"/>
                </a:solidFill>
                <a:latin typeface="Times New Roman"/>
                <a:ea typeface="Times New Roman"/>
                <a:cs typeface="Times New Roman"/>
                <a:sym typeface="Times New Roman"/>
              </a:rPr>
              <a:t>Concerned job description</a:t>
            </a:r>
            <a:endParaRPr sz="3900" b="1"/>
          </a:p>
        </p:txBody>
      </p:sp>
      <p:sp>
        <p:nvSpPr>
          <p:cNvPr id="141" name="Google Shape;141;p21"/>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Create and execute HR policies and procedures following the relevant legal requirements.</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Control the hiring and selection process</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 Help managers and workers with HR-related matters</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HRIS systems should be administered and kept up to date to guarantee accurate employee data (Valcik, et al.,  2021)</a:t>
            </a:r>
            <a:endParaRPr sz="13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42" name="Google Shape;142;p21"/>
          <p:cNvPicPr preferRelativeResize="0"/>
          <p:nvPr/>
        </p:nvPicPr>
        <p:blipFill>
          <a:blip r:embed="rId3">
            <a:alphaModFix/>
          </a:blip>
          <a:stretch>
            <a:fillRect/>
          </a:stretch>
        </p:blipFill>
        <p:spPr>
          <a:xfrm>
            <a:off x="6200078" y="2465825"/>
            <a:ext cx="2750122" cy="26776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46"/>
        <p:cNvGrpSpPr/>
        <p:nvPr/>
      </p:nvGrpSpPr>
      <p:grpSpPr>
        <a:xfrm>
          <a:off x="0" y="0"/>
          <a:ext cx="0" cy="0"/>
          <a:chOff x="0" y="0"/>
          <a:chExt cx="0" cy="0"/>
        </a:xfrm>
      </p:grpSpPr>
      <p:sp>
        <p:nvSpPr>
          <p:cNvPr id="147" name="Google Shape;147;p22"/>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2100" b="1">
                <a:solidFill>
                  <a:srgbClr val="000000"/>
                </a:solidFill>
                <a:latin typeface="Times New Roman"/>
                <a:ea typeface="Times New Roman"/>
                <a:cs typeface="Times New Roman"/>
                <a:sym typeface="Times New Roman"/>
              </a:rPr>
              <a:t>Employee characteristics</a:t>
            </a:r>
            <a:endParaRPr sz="2100" b="1">
              <a:latin typeface="Times New Roman"/>
              <a:ea typeface="Times New Roman"/>
              <a:cs typeface="Times New Roman"/>
              <a:sym typeface="Times New Roman"/>
            </a:endParaRPr>
          </a:p>
        </p:txBody>
      </p:sp>
      <p:sp>
        <p:nvSpPr>
          <p:cNvPr id="148" name="Google Shape;148;p22"/>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HR professionals need to be able to speak clearly with staff members at all organizational levels, from entry-level employees to executives (Malik, et al., 2023).</a:t>
            </a:r>
            <a:endParaRPr sz="1300">
              <a:solidFill>
                <a:srgbClr val="000000"/>
              </a:solidFill>
              <a:latin typeface="Times New Roman"/>
              <a:ea typeface="Times New Roman"/>
              <a:cs typeface="Times New Roman"/>
              <a:sym typeface="Times New Roman"/>
            </a:endParaRPr>
          </a:p>
          <a:p>
            <a:pPr marL="457200" lvl="0" indent="-311150" algn="l" rtl="0">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HR specialists need to be savvy business people as well, in which they must be able to comprehend the general strategy, objectives, and goals of the business to create HR strategies that support and complement these objectives (Petrika-Lindroos, 2022.)</a:t>
            </a:r>
            <a:endParaRPr sz="1300">
              <a:solidFill>
                <a:srgbClr val="000000"/>
              </a:solidFill>
              <a:latin typeface="Times New Roman"/>
              <a:ea typeface="Times New Roman"/>
              <a:cs typeface="Times New Roman"/>
              <a:sym typeface="Times New Roman"/>
            </a:endParaRPr>
          </a:p>
          <a:p>
            <a:pPr marL="0" lvl="0" indent="0" algn="l" rtl="0">
              <a:spcBef>
                <a:spcPts val="1200"/>
              </a:spcBef>
              <a:spcAft>
                <a:spcPts val="1200"/>
              </a:spcAft>
              <a:buNone/>
            </a:pPr>
            <a:endParaRPr sz="1300">
              <a:solidFill>
                <a:srgbClr val="000000"/>
              </a:solidFill>
              <a:latin typeface="Times New Roman"/>
              <a:ea typeface="Times New Roman"/>
              <a:cs typeface="Times New Roman"/>
              <a:sym typeface="Times New Roman"/>
            </a:endParaRPr>
          </a:p>
        </p:txBody>
      </p:sp>
      <p:pic>
        <p:nvPicPr>
          <p:cNvPr id="149" name="Google Shape;149;p22"/>
          <p:cNvPicPr preferRelativeResize="0"/>
          <p:nvPr/>
        </p:nvPicPr>
        <p:blipFill>
          <a:blip r:embed="rId3">
            <a:alphaModFix/>
          </a:blip>
          <a:stretch>
            <a:fillRect/>
          </a:stretch>
        </p:blipFill>
        <p:spPr>
          <a:xfrm>
            <a:off x="2930838" y="2667750"/>
            <a:ext cx="3282325" cy="190112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Shape 153"/>
        <p:cNvGrpSpPr/>
        <p:nvPr/>
      </p:nvGrpSpPr>
      <p:grpSpPr>
        <a:xfrm>
          <a:off x="0" y="0"/>
          <a:ext cx="0" cy="0"/>
          <a:chOff x="0" y="0"/>
          <a:chExt cx="0" cy="0"/>
        </a:xfrm>
      </p:grpSpPr>
      <p:sp>
        <p:nvSpPr>
          <p:cNvPr id="154" name="Google Shape;154;p23"/>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 sz="2100">
                <a:solidFill>
                  <a:srgbClr val="000000"/>
                </a:solidFill>
                <a:latin typeface="Times New Roman"/>
                <a:ea typeface="Times New Roman"/>
                <a:cs typeface="Times New Roman"/>
                <a:sym typeface="Times New Roman"/>
              </a:rPr>
              <a:t> </a:t>
            </a:r>
            <a:r>
              <a:rPr lang="en" sz="2100" b="1">
                <a:solidFill>
                  <a:srgbClr val="000000"/>
                </a:solidFill>
                <a:latin typeface="Times New Roman"/>
                <a:ea typeface="Times New Roman"/>
                <a:cs typeface="Times New Roman"/>
                <a:sym typeface="Times New Roman"/>
              </a:rPr>
              <a:t>Interview Protocol</a:t>
            </a:r>
            <a:endParaRPr sz="2100" b="1">
              <a:solidFill>
                <a:srgbClr val="000000"/>
              </a:solidFill>
              <a:latin typeface="Times New Roman"/>
              <a:ea typeface="Times New Roman"/>
              <a:cs typeface="Times New Roman"/>
              <a:sym typeface="Times New Roman"/>
            </a:endParaRPr>
          </a:p>
          <a:p>
            <a:pPr marL="0" lvl="0" indent="0" algn="l" rtl="0">
              <a:spcBef>
                <a:spcPts val="0"/>
              </a:spcBef>
              <a:spcAft>
                <a:spcPts val="0"/>
              </a:spcAft>
              <a:buSzPts val="990"/>
              <a:buNone/>
            </a:pPr>
            <a:endParaRPr sz="2700"/>
          </a:p>
        </p:txBody>
      </p:sp>
      <p:sp>
        <p:nvSpPr>
          <p:cNvPr id="155" name="Google Shape;155;p23"/>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Job analysis and description</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Job posting and resume screening</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Interview and selection process</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An offer letter and onboarding with follow-ups</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The HR team announces the job opening on numerous employment boards, social media sites, and other pertinent channels once the job description is complete (Maliha, 2022)</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The HR department and hiring manager choose the best applicant for the position based on the interview procedure (Johansson and Herranen, 2019)</a:t>
            </a:r>
            <a:endParaRPr sz="1300">
              <a:solidFill>
                <a:srgbClr val="000000"/>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13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56" name="Google Shape;156;p23"/>
          <p:cNvPicPr preferRelativeResize="0"/>
          <p:nvPr/>
        </p:nvPicPr>
        <p:blipFill>
          <a:blip r:embed="rId3">
            <a:alphaModFix/>
          </a:blip>
          <a:stretch>
            <a:fillRect/>
          </a:stretch>
        </p:blipFill>
        <p:spPr>
          <a:xfrm>
            <a:off x="4825675" y="3431975"/>
            <a:ext cx="2866401" cy="14815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1C232"/>
        </a:solidFill>
        <a:effectLst/>
      </p:bgPr>
    </p:bg>
    <p:spTree>
      <p:nvGrpSpPr>
        <p:cNvPr id="1" name="Shape 160"/>
        <p:cNvGrpSpPr/>
        <p:nvPr/>
      </p:nvGrpSpPr>
      <p:grpSpPr>
        <a:xfrm>
          <a:off x="0" y="0"/>
          <a:ext cx="0" cy="0"/>
          <a:chOff x="0" y="0"/>
          <a:chExt cx="0" cy="0"/>
        </a:xfrm>
      </p:grpSpPr>
      <p:sp>
        <p:nvSpPr>
          <p:cNvPr id="161" name="Google Shape;161;p2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2100">
                <a:solidFill>
                  <a:srgbClr val="000000"/>
                </a:solidFill>
                <a:latin typeface="Times New Roman"/>
                <a:ea typeface="Times New Roman"/>
                <a:cs typeface="Times New Roman"/>
                <a:sym typeface="Times New Roman"/>
              </a:rPr>
              <a:t> </a:t>
            </a:r>
            <a:r>
              <a:rPr lang="en" sz="2100" b="1">
                <a:solidFill>
                  <a:srgbClr val="000000"/>
                </a:solidFill>
                <a:latin typeface="Times New Roman"/>
                <a:ea typeface="Times New Roman"/>
                <a:cs typeface="Times New Roman"/>
                <a:sym typeface="Times New Roman"/>
              </a:rPr>
              <a:t>Interview questions</a:t>
            </a:r>
            <a:endParaRPr sz="2100" b="1">
              <a:latin typeface="Times New Roman"/>
              <a:ea typeface="Times New Roman"/>
              <a:cs typeface="Times New Roman"/>
              <a:sym typeface="Times New Roman"/>
            </a:endParaRPr>
          </a:p>
        </p:txBody>
      </p:sp>
      <p:sp>
        <p:nvSpPr>
          <p:cNvPr id="162" name="Google Shape;162;p2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Can you tell me about yourself and your experience?</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How do you keep yourself updated with changes in employment laws and regulations?</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How can you be positive that employees are following </a:t>
            </a:r>
            <a:r>
              <a:rPr lang="en" sz="1300">
                <a:solidFill>
                  <a:srgbClr val="222222"/>
                </a:solidFill>
                <a:latin typeface="Times New Roman"/>
                <a:ea typeface="Times New Roman"/>
                <a:cs typeface="Times New Roman"/>
                <a:sym typeface="Times New Roman"/>
              </a:rPr>
              <a:t>Huntress </a:t>
            </a:r>
            <a:r>
              <a:rPr lang="en" sz="1300">
                <a:solidFill>
                  <a:srgbClr val="000000"/>
                </a:solidFill>
                <a:latin typeface="Times New Roman"/>
                <a:ea typeface="Times New Roman"/>
                <a:cs typeface="Times New Roman"/>
                <a:sym typeface="Times New Roman"/>
              </a:rPr>
              <a:t>policies and procedures?</a:t>
            </a:r>
            <a:endParaRPr sz="13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63" name="Google Shape;163;p24"/>
          <p:cNvPicPr preferRelativeResize="0"/>
          <p:nvPr/>
        </p:nvPicPr>
        <p:blipFill>
          <a:blip r:embed="rId3">
            <a:alphaModFix/>
          </a:blip>
          <a:stretch>
            <a:fillRect/>
          </a:stretch>
        </p:blipFill>
        <p:spPr>
          <a:xfrm>
            <a:off x="921975" y="2228600"/>
            <a:ext cx="7300050" cy="23402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9EAD3"/>
        </a:solidFill>
        <a:effectLst/>
      </p:bgPr>
    </p:bg>
    <p:spTree>
      <p:nvGrpSpPr>
        <p:cNvPr id="1" name="Shape 167"/>
        <p:cNvGrpSpPr/>
        <p:nvPr/>
      </p:nvGrpSpPr>
      <p:grpSpPr>
        <a:xfrm>
          <a:off x="0" y="0"/>
          <a:ext cx="0" cy="0"/>
          <a:chOff x="0" y="0"/>
          <a:chExt cx="0" cy="0"/>
        </a:xfrm>
      </p:grpSpPr>
      <p:sp>
        <p:nvSpPr>
          <p:cNvPr id="168" name="Google Shape;168;p25"/>
          <p:cNvSpPr txBox="1">
            <a:spLocks noGrp="1"/>
          </p:cNvSpPr>
          <p:nvPr>
            <p:ph type="title"/>
          </p:nvPr>
        </p:nvSpPr>
        <p:spPr>
          <a:xfrm>
            <a:off x="311700" y="431425"/>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2100" b="1">
                <a:solidFill>
                  <a:srgbClr val="000000"/>
                </a:solidFill>
                <a:latin typeface="Times New Roman"/>
                <a:ea typeface="Times New Roman"/>
                <a:cs typeface="Times New Roman"/>
                <a:sym typeface="Times New Roman"/>
              </a:rPr>
              <a:t>Analysis of the questions</a:t>
            </a:r>
            <a:endParaRPr sz="2100" b="1">
              <a:solidFill>
                <a:srgbClr val="000000"/>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69" name="Google Shape;169;p25"/>
          <p:cNvSpPr txBox="1">
            <a:spLocks noGrp="1"/>
          </p:cNvSpPr>
          <p:nvPr>
            <p:ph type="body" idx="1"/>
          </p:nvPr>
        </p:nvSpPr>
        <p:spPr>
          <a:xfrm>
            <a:off x="311700" y="1096850"/>
            <a:ext cx="8520600" cy="33390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Innovation is a sign that the </a:t>
            </a:r>
            <a:r>
              <a:rPr lang="en" sz="1300">
                <a:solidFill>
                  <a:srgbClr val="222222"/>
                </a:solidFill>
                <a:latin typeface="Times New Roman"/>
                <a:ea typeface="Times New Roman"/>
                <a:cs typeface="Times New Roman"/>
                <a:sym typeface="Times New Roman"/>
              </a:rPr>
              <a:t>Huntress </a:t>
            </a:r>
            <a:r>
              <a:rPr lang="en" sz="1300">
                <a:solidFill>
                  <a:srgbClr val="000000"/>
                </a:solidFill>
                <a:latin typeface="Times New Roman"/>
                <a:ea typeface="Times New Roman"/>
                <a:cs typeface="Times New Roman"/>
                <a:sym typeface="Times New Roman"/>
              </a:rPr>
              <a:t>company is searching for applicants with the ability to think creatively and come up with fresh solutions to HR problems.</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The Analysis is used to find a candidate's capacity for flexibility, problem-solving abilities, and knowledge of ongoing business trends and best practices (Karam, et al., 2020)</a:t>
            </a:r>
            <a:endParaRPr sz="1300">
              <a:solidFill>
                <a:srgbClr val="000000"/>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rgbClr val="000000"/>
              </a:buClr>
              <a:buSzPts val="1300"/>
              <a:buFont typeface="Times New Roman"/>
              <a:buChar char="●"/>
            </a:pPr>
            <a:r>
              <a:rPr lang="en" sz="1300">
                <a:solidFill>
                  <a:srgbClr val="000000"/>
                </a:solidFill>
                <a:latin typeface="Times New Roman"/>
                <a:ea typeface="Times New Roman"/>
                <a:cs typeface="Times New Roman"/>
                <a:sym typeface="Times New Roman"/>
              </a:rPr>
              <a:t>The innovation query is intended to assess the candidate's capacity for original thought and the creation of fresh solutions to HR problems (Varina, and Shevchenko, 2020)</a:t>
            </a:r>
            <a:endParaRPr sz="13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70" name="Google Shape;170;p25"/>
          <p:cNvPicPr preferRelativeResize="0"/>
          <p:nvPr/>
        </p:nvPicPr>
        <p:blipFill>
          <a:blip r:embed="rId3">
            <a:alphaModFix/>
          </a:blip>
          <a:stretch>
            <a:fillRect/>
          </a:stretch>
        </p:blipFill>
        <p:spPr>
          <a:xfrm>
            <a:off x="893450" y="2899650"/>
            <a:ext cx="7357125" cy="19491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2100" b="1">
                <a:solidFill>
                  <a:srgbClr val="000000"/>
                </a:solidFill>
                <a:latin typeface="Times New Roman"/>
                <a:ea typeface="Times New Roman"/>
                <a:cs typeface="Times New Roman"/>
                <a:sym typeface="Times New Roman"/>
              </a:rPr>
              <a:t>References</a:t>
            </a:r>
            <a:endParaRPr sz="3900" b="1"/>
          </a:p>
        </p:txBody>
      </p:sp>
      <p:sp>
        <p:nvSpPr>
          <p:cNvPr id="176" name="Google Shape;176;p26"/>
          <p:cNvSpPr txBox="1">
            <a:spLocks noGrp="1"/>
          </p:cNvSpPr>
          <p:nvPr>
            <p:ph type="body" idx="1"/>
          </p:nvPr>
        </p:nvSpPr>
        <p:spPr>
          <a:xfrm>
            <a:off x="311700" y="895825"/>
            <a:ext cx="8520600" cy="18933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Elrehail, H., Harazneh, I., Abuhjeeleh, M., Alzghoul, A., Alnajdawi, S. and Ibrahim, H.M.H., 2019. Employee satisfaction, human resource management practices, and competitive advantage: The case of Northern Cyprus. European Journal of Management and Business Economics, 29(2), pp.125-149. Available at: </a:t>
            </a:r>
            <a:r>
              <a:rPr lang="en" sz="500" u="sng">
                <a:solidFill>
                  <a:srgbClr val="1155CC"/>
                </a:solidFill>
                <a:highlight>
                  <a:srgbClr val="FFFFFF"/>
                </a:highlight>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https://www.emerald.com/insight/content/doi/10.1108/EJMBE-01-2019-0001/full/</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u="sng">
                <a:solidFill>
                  <a:srgbClr val="1155CC"/>
                </a:solidFill>
                <a:highlight>
                  <a:srgbClr val="FFFFFF"/>
                </a:highlight>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https://www.emerald.com/insight/content/doi/10.1108/EJTD-05-2019-0072/full/html</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 Itam, U., Misra, S. and Anjum, H., 2020. HRD indicators and branding practices: A viewpoint on the employer brand building process. European Journal of Training and Development, 44(6/7), pp.675-694. Available at: </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Johansson, J. and Herranen, S., 2019. The application of artificial intelligence (AI) in human resource management: The current state of AI and its impact on the traditional recruitment process. Available at: </a:t>
            </a:r>
            <a:r>
              <a:rPr lang="en" sz="500" u="sng">
                <a:solidFill>
                  <a:srgbClr val="1155CC"/>
                </a:solidFill>
                <a:highlight>
                  <a:srgbClr val="FFFFFF"/>
                </a:highlight>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https://www.diva-portal.org/smash/record.jsf?pid=diva2%3A1322478&amp;dswid=1477</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Karam, S., Nagahi, M., Dayarathna, V.L., Ma, J., Jaradat, R. and Hamilton, M., 2020. Integrating systems thinking skills with multi-criteria decision-making technology to recruit employee candidates. </a:t>
            </a:r>
            <a:r>
              <a:rPr lang="en" sz="500" i="1">
                <a:solidFill>
                  <a:srgbClr val="222222"/>
                </a:solidFill>
                <a:highlight>
                  <a:srgbClr val="FFFFFF"/>
                </a:highlight>
                <a:latin typeface="Times New Roman"/>
                <a:ea typeface="Times New Roman"/>
                <a:cs typeface="Times New Roman"/>
                <a:sym typeface="Times New Roman"/>
              </a:rPr>
              <a:t>Expert Systems with Applications</a:t>
            </a:r>
            <a:r>
              <a:rPr lang="en" sz="500">
                <a:solidFill>
                  <a:srgbClr val="222222"/>
                </a:solidFill>
                <a:highlight>
                  <a:srgbClr val="FFFFFF"/>
                </a:highlight>
                <a:latin typeface="Times New Roman"/>
                <a:ea typeface="Times New Roman"/>
                <a:cs typeface="Times New Roman"/>
                <a:sym typeface="Times New Roman"/>
              </a:rPr>
              <a:t>, </a:t>
            </a:r>
            <a:r>
              <a:rPr lang="en" sz="500" i="1">
                <a:solidFill>
                  <a:srgbClr val="222222"/>
                </a:solidFill>
                <a:highlight>
                  <a:srgbClr val="FFFFFF"/>
                </a:highlight>
                <a:latin typeface="Times New Roman"/>
                <a:ea typeface="Times New Roman"/>
                <a:cs typeface="Times New Roman"/>
                <a:sym typeface="Times New Roman"/>
              </a:rPr>
              <a:t>160</a:t>
            </a:r>
            <a:r>
              <a:rPr lang="en" sz="500">
                <a:solidFill>
                  <a:srgbClr val="222222"/>
                </a:solidFill>
                <a:highlight>
                  <a:srgbClr val="FFFFFF"/>
                </a:highlight>
                <a:latin typeface="Times New Roman"/>
                <a:ea typeface="Times New Roman"/>
                <a:cs typeface="Times New Roman"/>
                <a:sym typeface="Times New Roman"/>
              </a:rPr>
              <a:t>, p.113585. Available at: </a:t>
            </a:r>
            <a:r>
              <a:rPr lang="en" sz="500" u="sng">
                <a:solidFill>
                  <a:srgbClr val="1155CC"/>
                </a:solidFill>
                <a:highlight>
                  <a:srgbClr val="FFFFFF"/>
                </a:highlight>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https://www.sciencedirect.com/science/article/abs/pii/S0957417420304097</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Lavrynenko, A., Shmatko, N. and Meissner, D., 2018. Managing skills for open innovation: the case of biotechnology. Management Decision. Available at: </a:t>
            </a:r>
            <a:r>
              <a:rPr lang="en" sz="500" u="sng">
                <a:solidFill>
                  <a:srgbClr val="1155CC"/>
                </a:solidFill>
                <a:highlight>
                  <a:srgbClr val="FFFFFF"/>
                </a:highlight>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https://www.emerald.com/insight/content/doi/10.1108/MD-04-2017-0301/full/html</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Maliha, R., 2022. How the recruitment process of Green Delta Securities Limited overcame challenges and achieved results during Covid 19. Available at: </a:t>
            </a:r>
            <a:r>
              <a:rPr lang="en" sz="500" u="sng">
                <a:solidFill>
                  <a:srgbClr val="1155CC"/>
                </a:solidFill>
                <a:highlight>
                  <a:srgbClr val="FFFFFF"/>
                </a:highlight>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https://dspace.bracu.ac.bd/xmlui/handle/10361/17680</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Malik, A., Budhwar, P., Mohan, H. and NR, S., 2023. Employee experience–the missing link for engaging employees: Insights from an MNE's AI‐based HR ecosystem. </a:t>
            </a:r>
            <a:r>
              <a:rPr lang="en" sz="500" i="1">
                <a:solidFill>
                  <a:srgbClr val="222222"/>
                </a:solidFill>
                <a:highlight>
                  <a:srgbClr val="FFFFFF"/>
                </a:highlight>
                <a:latin typeface="Times New Roman"/>
                <a:ea typeface="Times New Roman"/>
                <a:cs typeface="Times New Roman"/>
                <a:sym typeface="Times New Roman"/>
              </a:rPr>
              <a:t>Human Resource Management</a:t>
            </a:r>
            <a:r>
              <a:rPr lang="en" sz="500">
                <a:solidFill>
                  <a:srgbClr val="222222"/>
                </a:solidFill>
                <a:highlight>
                  <a:srgbClr val="FFFFFF"/>
                </a:highlight>
                <a:latin typeface="Times New Roman"/>
                <a:ea typeface="Times New Roman"/>
                <a:cs typeface="Times New Roman"/>
                <a:sym typeface="Times New Roman"/>
              </a:rPr>
              <a:t>, </a:t>
            </a:r>
            <a:r>
              <a:rPr lang="en" sz="500" i="1">
                <a:solidFill>
                  <a:srgbClr val="222222"/>
                </a:solidFill>
                <a:highlight>
                  <a:srgbClr val="FFFFFF"/>
                </a:highlight>
                <a:latin typeface="Times New Roman"/>
                <a:ea typeface="Times New Roman"/>
                <a:cs typeface="Times New Roman"/>
                <a:sym typeface="Times New Roman"/>
              </a:rPr>
              <a:t>62</a:t>
            </a:r>
            <a:r>
              <a:rPr lang="en" sz="500">
                <a:solidFill>
                  <a:srgbClr val="222222"/>
                </a:solidFill>
                <a:highlight>
                  <a:srgbClr val="FFFFFF"/>
                </a:highlight>
                <a:latin typeface="Times New Roman"/>
                <a:ea typeface="Times New Roman"/>
                <a:cs typeface="Times New Roman"/>
                <a:sym typeface="Times New Roman"/>
              </a:rPr>
              <a:t>(1), pp.97-115. Available at: </a:t>
            </a:r>
            <a:r>
              <a:rPr lang="en" sz="500" u="sng">
                <a:solidFill>
                  <a:srgbClr val="1155CC"/>
                </a:solidFill>
                <a:highlight>
                  <a:srgbClr val="FFFFFF"/>
                </a:highlight>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https://onlinelibrary.wiley.com/doi/full/10.1002/hrm.22133</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Pandita, D. and Ray, S., 2018. Talent management and employee engagement–a meta-analysis of their impact on talent retention. Industrial and Commercial Training. Available at: </a:t>
            </a:r>
            <a:r>
              <a:rPr lang="en" sz="500" u="sng">
                <a:solidFill>
                  <a:srgbClr val="1155CC"/>
                </a:solidFill>
                <a:highlight>
                  <a:srgbClr val="FFFFFF"/>
                </a:highlight>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https://www.emerald.com/insight/content/doi/10.1108/ICT-09-2017-0073/full/html</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Petrika-Lindroos, I., 2022. Unlocking the power of AI in HR: how Artificial Intelligence can elevate the HR strategy in knowledge-based organizations. Available at: </a:t>
            </a:r>
            <a:r>
              <a:rPr lang="en" sz="500" u="sng">
                <a:solidFill>
                  <a:srgbClr val="1155CC"/>
                </a:solidFill>
                <a:highlight>
                  <a:srgbClr val="FFFFFF"/>
                </a:highlight>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https://www.theseus.fi/handle/10024/783556</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Patel, M., 2020. Social posting in the Covid-19 recruiting era-milestone HR strategy augmenting social media recruitment. Dogo Rangsang Research Journal, 10(6), pp.82-89. Available at: </a:t>
            </a:r>
            <a:r>
              <a:rPr lang="en" sz="500" u="sng">
                <a:solidFill>
                  <a:srgbClr val="1155CC"/>
                </a:solidFill>
                <a:highlight>
                  <a:srgbClr val="FFFFFF"/>
                </a:highlight>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https://www.academia.edu/download/63676904/1020200619-93380-11s8qiw.pdf</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RAMKUMAR, A., 2021. E-RECRUITMENT: RESEARCH OF MEDIA AND PORTALS. Available at:  </a:t>
            </a:r>
            <a:r>
              <a:rPr lang="en" sz="500" u="sng">
                <a:solidFill>
                  <a:srgbClr val="1155CC"/>
                </a:solidFill>
                <a:highlight>
                  <a:srgbClr val="FFFFFF"/>
                </a:highlight>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https://www.researchgate.net/profile/A-Ramkumar/publication/366215427_E-Recruitment_Research_of_Media_and_Portals/links/639831cf095a6a7774274435/E-Recruitment-Research-of-Media-and-Portals.pdf</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Satyakam </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000000"/>
                </a:solidFill>
                <a:latin typeface="Times New Roman"/>
                <a:ea typeface="Times New Roman"/>
                <a:cs typeface="Times New Roman"/>
                <a:sym typeface="Times New Roman"/>
              </a:rPr>
              <a:t>SN: </a:t>
            </a:r>
            <a:r>
              <a:rPr lang="en" sz="500">
                <a:solidFill>
                  <a:srgbClr val="222222"/>
                </a:solidFill>
                <a:highlight>
                  <a:srgbClr val="FFFFFF"/>
                </a:highlight>
                <a:latin typeface="Times New Roman"/>
                <a:ea typeface="Times New Roman"/>
                <a:cs typeface="Times New Roman"/>
                <a:sym typeface="Times New Roman"/>
              </a:rPr>
              <a:t>Valcik, N.A., Sabharwal, M., Benavides, T.J., Valcik, N.A., Sabharwal, M. and Benavides, T.J., 2021. The Architecture of HRIS. </a:t>
            </a:r>
            <a:r>
              <a:rPr lang="en" sz="500" i="1">
                <a:solidFill>
                  <a:srgbClr val="222222"/>
                </a:solidFill>
                <a:highlight>
                  <a:srgbClr val="FFFFFF"/>
                </a:highlight>
                <a:latin typeface="Times New Roman"/>
                <a:ea typeface="Times New Roman"/>
                <a:cs typeface="Times New Roman"/>
                <a:sym typeface="Times New Roman"/>
              </a:rPr>
              <a:t>Human Resources Information Systems: A Guide for Public Administrators</a:t>
            </a:r>
            <a:r>
              <a:rPr lang="en" sz="500">
                <a:solidFill>
                  <a:srgbClr val="222222"/>
                </a:solidFill>
                <a:highlight>
                  <a:srgbClr val="FFFFFF"/>
                </a:highlight>
                <a:latin typeface="Times New Roman"/>
                <a:ea typeface="Times New Roman"/>
                <a:cs typeface="Times New Roman"/>
                <a:sym typeface="Times New Roman"/>
              </a:rPr>
              <a:t>, pp.47-63. Available at: </a:t>
            </a:r>
            <a:r>
              <a:rPr lang="en" sz="500" u="sng">
                <a:solidFill>
                  <a:srgbClr val="1155CC"/>
                </a:solidFill>
                <a:highlight>
                  <a:srgbClr val="FFFFFF"/>
                </a:highlight>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https://link.springer.com/chapter/10.1007/978-3-030-75111-1_4</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Twyman, N.W., Pentland, S.J. and Spitzley, L., 2020. Design principles for signal detection in modern job application systems: Identifying fabricated qualifications. Journal of Management Information Systems, 37(3), pp.849-874. Available at: </a:t>
            </a:r>
            <a:r>
              <a:rPr lang="en" sz="500" u="sng">
                <a:solidFill>
                  <a:srgbClr val="1155CC"/>
                </a:solidFill>
                <a:highlight>
                  <a:srgbClr val="FFFFFF"/>
                </a:highlight>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https://www.tandfonline.com/doi/abs/10.1080/07421222.2020.1790201</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Varina, H. and Shevchenko, S., 2020. The peculiarities of using the computer complex HC-psycho tests in the process of psychodiagnostic of the level of development of future specialists' mental capacity. In </a:t>
            </a:r>
            <a:r>
              <a:rPr lang="en" sz="500" i="1">
                <a:solidFill>
                  <a:srgbClr val="222222"/>
                </a:solidFill>
                <a:highlight>
                  <a:srgbClr val="FFFFFF"/>
                </a:highlight>
                <a:latin typeface="Times New Roman"/>
                <a:ea typeface="Times New Roman"/>
                <a:cs typeface="Times New Roman"/>
                <a:sym typeface="Times New Roman"/>
              </a:rPr>
              <a:t>E3s web of conferences</a:t>
            </a:r>
            <a:r>
              <a:rPr lang="en" sz="500">
                <a:solidFill>
                  <a:srgbClr val="222222"/>
                </a:solidFill>
                <a:highlight>
                  <a:srgbClr val="FFFFFF"/>
                </a:highlight>
                <a:latin typeface="Times New Roman"/>
                <a:ea typeface="Times New Roman"/>
                <a:cs typeface="Times New Roman"/>
                <a:sym typeface="Times New Roman"/>
              </a:rPr>
              <a:t> (Vol. 166, p. 10025). EDP Sciences. Available at: </a:t>
            </a:r>
            <a:r>
              <a:rPr lang="en" sz="500" u="sng">
                <a:solidFill>
                  <a:srgbClr val="1155CC"/>
                </a:solidFill>
                <a:highlight>
                  <a:srgbClr val="FFFFFF"/>
                </a:highlight>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https://www.e3s-conferences.org/articles/e3sconf/abs/2020/26/e3sconf_icsf2020_10025/e3sconf_icsf2020_10025.html</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Wilson, C., Ghosh, A., Jiang, S., Mislove, A., Baker, L., Szary, J., Trindel, K. and Polli, F., 2021, March. Building and auditing fair algorithms: A case study in candidate screening. In Proceedings of the 2021 ACM Conference on Fairness, Accountability, and Transparency (pp. 666-677). Available at: </a:t>
            </a:r>
            <a:r>
              <a:rPr lang="en" sz="500" u="sng">
                <a:solidFill>
                  <a:srgbClr val="1155CC"/>
                </a:solidFill>
                <a:highlight>
                  <a:srgbClr val="FFFFFF"/>
                </a:highlight>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https://dl.acm.org/doi/abs/10.1145/3442188.3445928</a:t>
            </a:r>
            <a:r>
              <a:rPr lang="en" sz="500">
                <a:solidFill>
                  <a:srgbClr val="222222"/>
                </a:solidFill>
                <a:highlight>
                  <a:srgbClr val="FFFFFF"/>
                </a:highlight>
                <a:latin typeface="Times New Roman"/>
                <a:ea typeface="Times New Roman"/>
                <a:cs typeface="Times New Roman"/>
                <a:sym typeface="Times New Roman"/>
              </a:rPr>
              <a:t> (Accessed: 7 March 2023)</a:t>
            </a:r>
            <a:endParaRPr sz="5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SzPts val="440"/>
              <a:buNone/>
            </a:pPr>
            <a:r>
              <a:rPr lang="en" sz="500">
                <a:solidFill>
                  <a:srgbClr val="222222"/>
                </a:solidFill>
                <a:highlight>
                  <a:srgbClr val="FFFFFF"/>
                </a:highlight>
                <a:latin typeface="Times New Roman"/>
                <a:ea typeface="Times New Roman"/>
                <a:cs typeface="Times New Roman"/>
                <a:sym typeface="Times New Roman"/>
              </a:rPr>
              <a:t>Yusoff, Y.M., Nejati, M., Kee, D.M.H. and Amran, A., 2020. Linking green human resource management practices to environmental performance in the hotel industry. Global Business Review, 21(3), pp.663-680.    Available at: </a:t>
            </a:r>
            <a:r>
              <a:rPr lang="en" sz="500" u="sng">
                <a:solidFill>
                  <a:srgbClr val="1155CC"/>
                </a:solidFill>
                <a:highlight>
                  <a:srgbClr val="FFFFFF"/>
                </a:highlight>
                <a:latin typeface="Times New Roman"/>
                <a:ea typeface="Times New Roman"/>
                <a:cs typeface="Times New Roman"/>
                <a:sym typeface="Times New Roman"/>
                <a:hlinkClick r:id="rId18">
                  <a:extLst>
                    <a:ext uri="{A12FA001-AC4F-418D-AE19-62706E023703}">
                      <ahyp:hlinkClr xmlns:ahyp="http://schemas.microsoft.com/office/drawing/2018/hyperlinkcolor" val="tx"/>
                    </a:ext>
                  </a:extLst>
                </a:hlinkClick>
              </a:rPr>
              <a:t>https://journals.sagepub.com/doi/pdf/10.1177/0972150918779294</a:t>
            </a:r>
            <a:r>
              <a:rPr lang="en" sz="500">
                <a:solidFill>
                  <a:srgbClr val="222222"/>
                </a:solidFill>
                <a:highlight>
                  <a:srgbClr val="FFFFFF"/>
                </a:highlight>
                <a:latin typeface="Times New Roman"/>
                <a:ea typeface="Times New Roman"/>
                <a:cs typeface="Times New Roman"/>
                <a:sym typeface="Times New Roman"/>
              </a:rPr>
              <a:t> (Accessed: 7 March 2023)</a:t>
            </a:r>
            <a:endParaRPr sz="500">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pic>
        <p:nvPicPr>
          <p:cNvPr id="5" name="Picture 4">
            <a:extLst>
              <a:ext uri="{FF2B5EF4-FFF2-40B4-BE49-F238E27FC236}">
                <a16:creationId xmlns:a16="http://schemas.microsoft.com/office/drawing/2014/main" id="{8592F74E-247E-8A01-84F5-BD0DB10FF9C4}"/>
              </a:ext>
            </a:extLst>
          </p:cNvPr>
          <p:cNvPicPr>
            <a:picLocks noChangeAspect="1"/>
          </p:cNvPicPr>
          <p:nvPr/>
        </p:nvPicPr>
        <p:blipFill>
          <a:blip r:embed="rId3"/>
          <a:stretch>
            <a:fillRect/>
          </a:stretch>
        </p:blipFill>
        <p:spPr>
          <a:xfrm>
            <a:off x="0" y="0"/>
            <a:ext cx="9144000" cy="4869366"/>
          </a:xfrm>
          <a:prstGeom prst="rect">
            <a:avLst/>
          </a:prstGeom>
        </p:spPr>
      </p:pic>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3707</Words>
  <Application>Microsoft Office PowerPoint</Application>
  <PresentationFormat>On-screen Show (16:9)</PresentationFormat>
  <Paragraphs>88</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Geometric</vt:lpstr>
      <vt:lpstr>Human resource management Presentation</vt:lpstr>
      <vt:lpstr>Introduction</vt:lpstr>
      <vt:lpstr>Role of Human Resources in a Company   </vt:lpstr>
      <vt:lpstr>Ways to achieve competitive advantage for a company </vt:lpstr>
      <vt:lpstr>HRM’s role in supporting competitive advantage</vt:lpstr>
      <vt:lpstr>Cost reduction through recruitment or selection process</vt:lpstr>
      <vt:lpstr>Quality Enhancement through the recruitment or selection process</vt:lpstr>
      <vt:lpstr>Innovation through the recruitment or selection process</vt:lpstr>
      <vt:lpstr>Concerned job description</vt:lpstr>
      <vt:lpstr>Employee characteristics</vt:lpstr>
      <vt:lpstr> Interview Protocol </vt:lpstr>
      <vt:lpstr> Interview questions</vt:lpstr>
      <vt:lpstr>Analysis of the questions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 Presentation</dc:title>
  <dc:creator>DELL</dc:creator>
  <cp:lastModifiedBy>Niveditha Mohan</cp:lastModifiedBy>
  <cp:revision>4</cp:revision>
  <dcterms:modified xsi:type="dcterms:W3CDTF">2023-03-21T15:23:11Z</dcterms:modified>
</cp:coreProperties>
</file>