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69" r:id="rId2"/>
    <p:sldId id="270" r:id="rId3"/>
    <p:sldId id="257" r:id="rId4"/>
    <p:sldId id="259" r:id="rId5"/>
    <p:sldId id="260" r:id="rId6"/>
    <p:sldId id="261" r:id="rId7"/>
    <p:sldId id="263" r:id="rId8"/>
    <p:sldId id="264" r:id="rId9"/>
    <p:sldId id="265" r:id="rId10"/>
    <p:sldId id="266" r:id="rId11"/>
    <p:sldId id="267" r:id="rId12"/>
    <p:sldId id="271" r:id="rId13"/>
    <p:sldId id="27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62"/>
    <p:restoredTop sz="94682"/>
  </p:normalViewPr>
  <p:slideViewPr>
    <p:cSldViewPr snapToGrid="0">
      <p:cViewPr varScale="1">
        <p:scale>
          <a:sx n="74" d="100"/>
          <a:sy n="74" d="100"/>
        </p:scale>
        <p:origin x="82" y="1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A95A15-944B-4CFD-8622-94457F4912A4}"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3884040F-3845-4AA6-B6BC-3461DCB39AD5}">
      <dgm:prSet/>
      <dgm:spPr/>
      <dgm:t>
        <a:bodyPr/>
        <a:lstStyle/>
        <a:p>
          <a:r>
            <a:rPr lang="en-GB" dirty="0">
              <a:latin typeface="Arial" panose="020B0604020202020204" pitchFamily="34" charset="0"/>
              <a:cs typeface="Arial" panose="020B0604020202020204" pitchFamily="34" charset="0"/>
            </a:rPr>
            <a:t>Increasing cancer prevalence is placing significant pressure on healthcare services worldwide.</a:t>
          </a:r>
          <a:endParaRPr lang="en-US" dirty="0">
            <a:latin typeface="Arial" panose="020B0604020202020204" pitchFamily="34" charset="0"/>
            <a:cs typeface="Arial" panose="020B0604020202020204" pitchFamily="34" charset="0"/>
          </a:endParaRPr>
        </a:p>
      </dgm:t>
    </dgm:pt>
    <dgm:pt modelId="{66CD15C3-4D1B-4B17-B433-7B27EC20AB85}" type="parTrans" cxnId="{D6109B4E-E835-473A-98B6-AC69286FE92B}">
      <dgm:prSet/>
      <dgm:spPr/>
      <dgm:t>
        <a:bodyPr/>
        <a:lstStyle/>
        <a:p>
          <a:endParaRPr lang="en-US"/>
        </a:p>
      </dgm:t>
    </dgm:pt>
    <dgm:pt modelId="{B38A5C4D-6DBF-4C8B-8F46-0560FE6956E5}" type="sibTrans" cxnId="{D6109B4E-E835-473A-98B6-AC69286FE92B}">
      <dgm:prSet/>
      <dgm:spPr/>
      <dgm:t>
        <a:bodyPr/>
        <a:lstStyle/>
        <a:p>
          <a:endParaRPr lang="en-US"/>
        </a:p>
      </dgm:t>
    </dgm:pt>
    <dgm:pt modelId="{7509C909-F773-43C6-8A9E-68F66412DFF0}">
      <dgm:prSet/>
      <dgm:spPr/>
      <dgm:t>
        <a:bodyPr/>
        <a:lstStyle/>
        <a:p>
          <a:r>
            <a:rPr lang="en-GB" dirty="0">
              <a:latin typeface="Arial" panose="020B0604020202020204" pitchFamily="34" charset="0"/>
              <a:cs typeface="Arial" panose="020B0604020202020204" pitchFamily="34" charset="0"/>
            </a:rPr>
            <a:t>Digital health technologies (telehealth, mobile health apps and remote monitoring) are increasingly being integrated into cancer care (Shaffer et al., 2023).</a:t>
          </a:r>
          <a:endParaRPr lang="en-US" dirty="0">
            <a:latin typeface="Arial" panose="020B0604020202020204" pitchFamily="34" charset="0"/>
            <a:cs typeface="Arial" panose="020B0604020202020204" pitchFamily="34" charset="0"/>
          </a:endParaRPr>
        </a:p>
      </dgm:t>
    </dgm:pt>
    <dgm:pt modelId="{FF1016EA-041F-416B-8168-B98FCB923AF3}" type="parTrans" cxnId="{ED188B85-83BA-45A6-9952-4AF1C111BCED}">
      <dgm:prSet/>
      <dgm:spPr/>
      <dgm:t>
        <a:bodyPr/>
        <a:lstStyle/>
        <a:p>
          <a:endParaRPr lang="en-US"/>
        </a:p>
      </dgm:t>
    </dgm:pt>
    <dgm:pt modelId="{338CA958-3DCD-41BE-BD35-5CAF7BBFACE1}" type="sibTrans" cxnId="{ED188B85-83BA-45A6-9952-4AF1C111BCED}">
      <dgm:prSet/>
      <dgm:spPr/>
      <dgm:t>
        <a:bodyPr/>
        <a:lstStyle/>
        <a:p>
          <a:endParaRPr lang="en-US"/>
        </a:p>
      </dgm:t>
    </dgm:pt>
    <dgm:pt modelId="{92AA098A-7893-4DD6-B852-934E04A2D032}">
      <dgm:prSet/>
      <dgm:spPr/>
      <dgm:t>
        <a:bodyPr/>
        <a:lstStyle/>
        <a:p>
          <a:r>
            <a:rPr lang="en-GB" dirty="0">
              <a:latin typeface="Arial" panose="020B0604020202020204" pitchFamily="34" charset="0"/>
              <a:cs typeface="Arial" panose="020B0604020202020204" pitchFamily="34" charset="0"/>
            </a:rPr>
            <a:t>Evidence suggests digital interventions may improve symptom management, patient engagement and access to care (Basch et al., 2017).</a:t>
          </a:r>
          <a:endParaRPr lang="en-US" dirty="0">
            <a:latin typeface="Arial" panose="020B0604020202020204" pitchFamily="34" charset="0"/>
            <a:cs typeface="Arial" panose="020B0604020202020204" pitchFamily="34" charset="0"/>
          </a:endParaRPr>
        </a:p>
      </dgm:t>
    </dgm:pt>
    <dgm:pt modelId="{1E553A77-79DB-4F5C-B64D-6906E767E3BC}" type="parTrans" cxnId="{26041688-4792-43DD-A550-E7F9997DCD68}">
      <dgm:prSet/>
      <dgm:spPr/>
      <dgm:t>
        <a:bodyPr/>
        <a:lstStyle/>
        <a:p>
          <a:endParaRPr lang="en-US"/>
        </a:p>
      </dgm:t>
    </dgm:pt>
    <dgm:pt modelId="{E63C15FA-E2C5-4CAB-8F25-FC8C6D5AD32A}" type="sibTrans" cxnId="{26041688-4792-43DD-A550-E7F9997DCD68}">
      <dgm:prSet/>
      <dgm:spPr/>
      <dgm:t>
        <a:bodyPr/>
        <a:lstStyle/>
        <a:p>
          <a:endParaRPr lang="en-US"/>
        </a:p>
      </dgm:t>
    </dgm:pt>
    <dgm:pt modelId="{1A56790E-7C7A-41CC-9BEA-E09A0508B90E}">
      <dgm:prSet/>
      <dgm:spPr/>
      <dgm:t>
        <a:bodyPr/>
        <a:lstStyle/>
        <a:p>
          <a:r>
            <a:rPr lang="en-GB" dirty="0">
              <a:latin typeface="Arial" panose="020B0604020202020204" pitchFamily="34" charset="0"/>
              <a:cs typeface="Arial" panose="020B0604020202020204" pitchFamily="34" charset="0"/>
            </a:rPr>
            <a:t>However, existing studies report mixed findings regarding their effectiveness and impact on patient experience (Lee et al., 2023).</a:t>
          </a:r>
          <a:endParaRPr lang="en-US" dirty="0">
            <a:latin typeface="Arial" panose="020B0604020202020204" pitchFamily="34" charset="0"/>
            <a:cs typeface="Arial" panose="020B0604020202020204" pitchFamily="34" charset="0"/>
          </a:endParaRPr>
        </a:p>
      </dgm:t>
    </dgm:pt>
    <dgm:pt modelId="{6C9506ED-BEA6-4689-81E2-1C75C6F38C47}" type="parTrans" cxnId="{939A52C3-FDBF-4B5E-9CD4-DEE1BFC943A8}">
      <dgm:prSet/>
      <dgm:spPr/>
      <dgm:t>
        <a:bodyPr/>
        <a:lstStyle/>
        <a:p>
          <a:endParaRPr lang="en-US"/>
        </a:p>
      </dgm:t>
    </dgm:pt>
    <dgm:pt modelId="{DAA8A28A-FB79-462C-8A6A-CA197476D02E}" type="sibTrans" cxnId="{939A52C3-FDBF-4B5E-9CD4-DEE1BFC943A8}">
      <dgm:prSet/>
      <dgm:spPr/>
      <dgm:t>
        <a:bodyPr/>
        <a:lstStyle/>
        <a:p>
          <a:endParaRPr lang="en-US"/>
        </a:p>
      </dgm:t>
    </dgm:pt>
    <dgm:pt modelId="{765879C5-D00A-418B-B103-BF1B3E335ADF}">
      <dgm:prSet/>
      <dgm:spPr/>
      <dgm:t>
        <a:bodyPr/>
        <a:lstStyle/>
        <a:p>
          <a:r>
            <a:rPr lang="en-GB" dirty="0">
              <a:latin typeface="Arial" panose="020B0604020202020204" pitchFamily="34" charset="0"/>
              <a:cs typeface="Arial" panose="020B0604020202020204" pitchFamily="34" charset="0"/>
            </a:rPr>
            <a:t>Concerns remain regarding digital exclusion, accessibility and patient satisfaction (Lazarou et al., 2024).</a:t>
          </a:r>
          <a:endParaRPr lang="en-US" dirty="0">
            <a:latin typeface="Arial" panose="020B0604020202020204" pitchFamily="34" charset="0"/>
            <a:cs typeface="Arial" panose="020B0604020202020204" pitchFamily="34" charset="0"/>
          </a:endParaRPr>
        </a:p>
      </dgm:t>
    </dgm:pt>
    <dgm:pt modelId="{83E997A0-B59D-4832-887B-81EE327B6174}" type="parTrans" cxnId="{18933CA2-8B19-4563-85A8-DDEDCAF6A2FE}">
      <dgm:prSet/>
      <dgm:spPr/>
      <dgm:t>
        <a:bodyPr/>
        <a:lstStyle/>
        <a:p>
          <a:endParaRPr lang="en-US"/>
        </a:p>
      </dgm:t>
    </dgm:pt>
    <dgm:pt modelId="{18B3D3AE-2597-4E83-A07A-70A0F4AFD4D8}" type="sibTrans" cxnId="{18933CA2-8B19-4563-85A8-DDEDCAF6A2FE}">
      <dgm:prSet/>
      <dgm:spPr/>
      <dgm:t>
        <a:bodyPr/>
        <a:lstStyle/>
        <a:p>
          <a:endParaRPr lang="en-US"/>
        </a:p>
      </dgm:t>
    </dgm:pt>
    <dgm:pt modelId="{F9489FFF-E2B4-45AF-BBE0-45B540C9DAAC}">
      <dgm:prSet/>
      <dgm:spPr/>
      <dgm:t>
        <a:bodyPr/>
        <a:lstStyle/>
        <a:p>
          <a:r>
            <a:rPr lang="en-GB" dirty="0">
              <a:latin typeface="Arial" panose="020B0604020202020204" pitchFamily="34" charset="0"/>
              <a:cs typeface="Arial" panose="020B0604020202020204" pitchFamily="34" charset="0"/>
            </a:rPr>
            <a:t>A systematic review is needed to critically evaluate whether digital health technologies provide better patient outcomes and experiences than traditional cancer care</a:t>
          </a:r>
          <a:r>
            <a:rPr lang="en-GB" dirty="0"/>
            <a:t>.</a:t>
          </a:r>
          <a:endParaRPr lang="en-US" dirty="0"/>
        </a:p>
      </dgm:t>
    </dgm:pt>
    <dgm:pt modelId="{59373E01-AE0B-46C8-9BFD-40EB1040E8DC}" type="parTrans" cxnId="{B0C5719F-9A57-41B3-8FFC-8AB343229BE9}">
      <dgm:prSet/>
      <dgm:spPr/>
      <dgm:t>
        <a:bodyPr/>
        <a:lstStyle/>
        <a:p>
          <a:endParaRPr lang="en-US"/>
        </a:p>
      </dgm:t>
    </dgm:pt>
    <dgm:pt modelId="{E4CEA04D-7B41-46ED-B01D-BF1033C1394B}" type="sibTrans" cxnId="{B0C5719F-9A57-41B3-8FFC-8AB343229BE9}">
      <dgm:prSet/>
      <dgm:spPr/>
      <dgm:t>
        <a:bodyPr/>
        <a:lstStyle/>
        <a:p>
          <a:endParaRPr lang="en-US"/>
        </a:p>
      </dgm:t>
    </dgm:pt>
    <dgm:pt modelId="{FEB8149A-B938-B542-9DF2-C8F1136710A5}" type="pres">
      <dgm:prSet presAssocID="{FFA95A15-944B-4CFD-8622-94457F4912A4}" presName="Name0" presStyleCnt="0">
        <dgm:presLayoutVars>
          <dgm:dir/>
          <dgm:resizeHandles val="exact"/>
        </dgm:presLayoutVars>
      </dgm:prSet>
      <dgm:spPr/>
    </dgm:pt>
    <dgm:pt modelId="{AF5E708F-586F-7E49-B3A9-9F686F776DF4}" type="pres">
      <dgm:prSet presAssocID="{3884040F-3845-4AA6-B6BC-3461DCB39AD5}" presName="node" presStyleLbl="node1" presStyleIdx="0" presStyleCnt="6">
        <dgm:presLayoutVars>
          <dgm:bulletEnabled val="1"/>
        </dgm:presLayoutVars>
      </dgm:prSet>
      <dgm:spPr/>
    </dgm:pt>
    <dgm:pt modelId="{A9DDA36F-17ED-4F46-83C7-57AD6B32EEA6}" type="pres">
      <dgm:prSet presAssocID="{B38A5C4D-6DBF-4C8B-8F46-0560FE6956E5}" presName="sibTrans" presStyleLbl="sibTrans1D1" presStyleIdx="0" presStyleCnt="5"/>
      <dgm:spPr/>
    </dgm:pt>
    <dgm:pt modelId="{322BE887-F4F2-174E-8F3B-A74D13B0430A}" type="pres">
      <dgm:prSet presAssocID="{B38A5C4D-6DBF-4C8B-8F46-0560FE6956E5}" presName="connectorText" presStyleLbl="sibTrans1D1" presStyleIdx="0" presStyleCnt="5"/>
      <dgm:spPr/>
    </dgm:pt>
    <dgm:pt modelId="{01D258CF-3272-8F41-853D-96FD41A499F7}" type="pres">
      <dgm:prSet presAssocID="{7509C909-F773-43C6-8A9E-68F66412DFF0}" presName="node" presStyleLbl="node1" presStyleIdx="1" presStyleCnt="6">
        <dgm:presLayoutVars>
          <dgm:bulletEnabled val="1"/>
        </dgm:presLayoutVars>
      </dgm:prSet>
      <dgm:spPr/>
    </dgm:pt>
    <dgm:pt modelId="{CE7AF0DF-9498-4646-B301-7DD84C760B38}" type="pres">
      <dgm:prSet presAssocID="{338CA958-3DCD-41BE-BD35-5CAF7BBFACE1}" presName="sibTrans" presStyleLbl="sibTrans1D1" presStyleIdx="1" presStyleCnt="5"/>
      <dgm:spPr/>
    </dgm:pt>
    <dgm:pt modelId="{F9F192FA-92D2-2C4A-AF8F-F13C42B6A8C9}" type="pres">
      <dgm:prSet presAssocID="{338CA958-3DCD-41BE-BD35-5CAF7BBFACE1}" presName="connectorText" presStyleLbl="sibTrans1D1" presStyleIdx="1" presStyleCnt="5"/>
      <dgm:spPr/>
    </dgm:pt>
    <dgm:pt modelId="{1121B41A-0362-9144-BF78-B52D14EC0A5E}" type="pres">
      <dgm:prSet presAssocID="{92AA098A-7893-4DD6-B852-934E04A2D032}" presName="node" presStyleLbl="node1" presStyleIdx="2" presStyleCnt="6">
        <dgm:presLayoutVars>
          <dgm:bulletEnabled val="1"/>
        </dgm:presLayoutVars>
      </dgm:prSet>
      <dgm:spPr/>
    </dgm:pt>
    <dgm:pt modelId="{12AF0D10-BB31-244C-ADE1-58E1F39DC83B}" type="pres">
      <dgm:prSet presAssocID="{E63C15FA-E2C5-4CAB-8F25-FC8C6D5AD32A}" presName="sibTrans" presStyleLbl="sibTrans1D1" presStyleIdx="2" presStyleCnt="5"/>
      <dgm:spPr/>
    </dgm:pt>
    <dgm:pt modelId="{F4E8F012-76BE-B143-BB84-2B9B5226F0B2}" type="pres">
      <dgm:prSet presAssocID="{E63C15FA-E2C5-4CAB-8F25-FC8C6D5AD32A}" presName="connectorText" presStyleLbl="sibTrans1D1" presStyleIdx="2" presStyleCnt="5"/>
      <dgm:spPr/>
    </dgm:pt>
    <dgm:pt modelId="{3D2042B2-CEEB-2F4D-810F-7779AA475B39}" type="pres">
      <dgm:prSet presAssocID="{1A56790E-7C7A-41CC-9BEA-E09A0508B90E}" presName="node" presStyleLbl="node1" presStyleIdx="3" presStyleCnt="6">
        <dgm:presLayoutVars>
          <dgm:bulletEnabled val="1"/>
        </dgm:presLayoutVars>
      </dgm:prSet>
      <dgm:spPr/>
    </dgm:pt>
    <dgm:pt modelId="{E676E6E9-88E1-3C4E-A9E8-5DBC6D311FD6}" type="pres">
      <dgm:prSet presAssocID="{DAA8A28A-FB79-462C-8A6A-CA197476D02E}" presName="sibTrans" presStyleLbl="sibTrans1D1" presStyleIdx="3" presStyleCnt="5"/>
      <dgm:spPr/>
    </dgm:pt>
    <dgm:pt modelId="{BE7D5ABC-EE20-B141-ABC6-42DA38BACCBF}" type="pres">
      <dgm:prSet presAssocID="{DAA8A28A-FB79-462C-8A6A-CA197476D02E}" presName="connectorText" presStyleLbl="sibTrans1D1" presStyleIdx="3" presStyleCnt="5"/>
      <dgm:spPr/>
    </dgm:pt>
    <dgm:pt modelId="{6185A0E6-03F6-034B-8BE7-82D24A212C29}" type="pres">
      <dgm:prSet presAssocID="{765879C5-D00A-418B-B103-BF1B3E335ADF}" presName="node" presStyleLbl="node1" presStyleIdx="4" presStyleCnt="6">
        <dgm:presLayoutVars>
          <dgm:bulletEnabled val="1"/>
        </dgm:presLayoutVars>
      </dgm:prSet>
      <dgm:spPr/>
    </dgm:pt>
    <dgm:pt modelId="{4D8CDEDF-0B3F-714C-8012-B4FE049DFB11}" type="pres">
      <dgm:prSet presAssocID="{18B3D3AE-2597-4E83-A07A-70A0F4AFD4D8}" presName="sibTrans" presStyleLbl="sibTrans1D1" presStyleIdx="4" presStyleCnt="5"/>
      <dgm:spPr/>
    </dgm:pt>
    <dgm:pt modelId="{92990771-4459-6D44-8562-BFE8747BAE5F}" type="pres">
      <dgm:prSet presAssocID="{18B3D3AE-2597-4E83-A07A-70A0F4AFD4D8}" presName="connectorText" presStyleLbl="sibTrans1D1" presStyleIdx="4" presStyleCnt="5"/>
      <dgm:spPr/>
    </dgm:pt>
    <dgm:pt modelId="{230EDDE2-B403-9D49-811D-D780F79B5B42}" type="pres">
      <dgm:prSet presAssocID="{F9489FFF-E2B4-45AF-BBE0-45B540C9DAAC}" presName="node" presStyleLbl="node1" presStyleIdx="5" presStyleCnt="6">
        <dgm:presLayoutVars>
          <dgm:bulletEnabled val="1"/>
        </dgm:presLayoutVars>
      </dgm:prSet>
      <dgm:spPr/>
    </dgm:pt>
  </dgm:ptLst>
  <dgm:cxnLst>
    <dgm:cxn modelId="{960C7E03-A295-4546-BF58-8850033E10A0}" type="presOf" srcId="{F9489FFF-E2B4-45AF-BBE0-45B540C9DAAC}" destId="{230EDDE2-B403-9D49-811D-D780F79B5B42}" srcOrd="0" destOrd="0" presId="urn:microsoft.com/office/officeart/2016/7/layout/RepeatingBendingProcessNew"/>
    <dgm:cxn modelId="{1102B419-89DF-8648-9890-C463C2AAE712}" type="presOf" srcId="{7509C909-F773-43C6-8A9E-68F66412DFF0}" destId="{01D258CF-3272-8F41-853D-96FD41A499F7}" srcOrd="0" destOrd="0" presId="urn:microsoft.com/office/officeart/2016/7/layout/RepeatingBendingProcessNew"/>
    <dgm:cxn modelId="{61D7211F-94E3-7F43-A58C-6B743E993285}" type="presOf" srcId="{338CA958-3DCD-41BE-BD35-5CAF7BBFACE1}" destId="{CE7AF0DF-9498-4646-B301-7DD84C760B38}" srcOrd="0" destOrd="0" presId="urn:microsoft.com/office/officeart/2016/7/layout/RepeatingBendingProcessNew"/>
    <dgm:cxn modelId="{51F3EC23-16EA-1844-A0EB-574C54AEDEB2}" type="presOf" srcId="{DAA8A28A-FB79-462C-8A6A-CA197476D02E}" destId="{BE7D5ABC-EE20-B141-ABC6-42DA38BACCBF}" srcOrd="1" destOrd="0" presId="urn:microsoft.com/office/officeart/2016/7/layout/RepeatingBendingProcessNew"/>
    <dgm:cxn modelId="{BE2E6227-EEBA-1B41-A33D-CC3C2070E0E4}" type="presOf" srcId="{FFA95A15-944B-4CFD-8622-94457F4912A4}" destId="{FEB8149A-B938-B542-9DF2-C8F1136710A5}" srcOrd="0" destOrd="0" presId="urn:microsoft.com/office/officeart/2016/7/layout/RepeatingBendingProcessNew"/>
    <dgm:cxn modelId="{1D337C27-6D53-2A4B-9777-CB410E86437F}" type="presOf" srcId="{E63C15FA-E2C5-4CAB-8F25-FC8C6D5AD32A}" destId="{F4E8F012-76BE-B143-BB84-2B9B5226F0B2}" srcOrd="1" destOrd="0" presId="urn:microsoft.com/office/officeart/2016/7/layout/RepeatingBendingProcessNew"/>
    <dgm:cxn modelId="{E98CD53C-7074-964F-9D80-76DB3D9DDFF4}" type="presOf" srcId="{18B3D3AE-2597-4E83-A07A-70A0F4AFD4D8}" destId="{4D8CDEDF-0B3F-714C-8012-B4FE049DFB11}" srcOrd="0" destOrd="0" presId="urn:microsoft.com/office/officeart/2016/7/layout/RepeatingBendingProcessNew"/>
    <dgm:cxn modelId="{A6ECA846-FBF1-B34E-ACC8-7BFB1ACDC23F}" type="presOf" srcId="{3884040F-3845-4AA6-B6BC-3461DCB39AD5}" destId="{AF5E708F-586F-7E49-B3A9-9F686F776DF4}" srcOrd="0" destOrd="0" presId="urn:microsoft.com/office/officeart/2016/7/layout/RepeatingBendingProcessNew"/>
    <dgm:cxn modelId="{8A88734A-7C30-4E47-B5F3-B1F6CC955E12}" type="presOf" srcId="{B38A5C4D-6DBF-4C8B-8F46-0560FE6956E5}" destId="{A9DDA36F-17ED-4F46-83C7-57AD6B32EEA6}" srcOrd="0" destOrd="0" presId="urn:microsoft.com/office/officeart/2016/7/layout/RepeatingBendingProcessNew"/>
    <dgm:cxn modelId="{D6109B4E-E835-473A-98B6-AC69286FE92B}" srcId="{FFA95A15-944B-4CFD-8622-94457F4912A4}" destId="{3884040F-3845-4AA6-B6BC-3461DCB39AD5}" srcOrd="0" destOrd="0" parTransId="{66CD15C3-4D1B-4B17-B433-7B27EC20AB85}" sibTransId="{B38A5C4D-6DBF-4C8B-8F46-0560FE6956E5}"/>
    <dgm:cxn modelId="{D3C93E5A-EA21-2747-B672-EA3469B900F7}" type="presOf" srcId="{18B3D3AE-2597-4E83-A07A-70A0F4AFD4D8}" destId="{92990771-4459-6D44-8562-BFE8747BAE5F}" srcOrd="1" destOrd="0" presId="urn:microsoft.com/office/officeart/2016/7/layout/RepeatingBendingProcessNew"/>
    <dgm:cxn modelId="{ED188B85-83BA-45A6-9952-4AF1C111BCED}" srcId="{FFA95A15-944B-4CFD-8622-94457F4912A4}" destId="{7509C909-F773-43C6-8A9E-68F66412DFF0}" srcOrd="1" destOrd="0" parTransId="{FF1016EA-041F-416B-8168-B98FCB923AF3}" sibTransId="{338CA958-3DCD-41BE-BD35-5CAF7BBFACE1}"/>
    <dgm:cxn modelId="{26041688-4792-43DD-A550-E7F9997DCD68}" srcId="{FFA95A15-944B-4CFD-8622-94457F4912A4}" destId="{92AA098A-7893-4DD6-B852-934E04A2D032}" srcOrd="2" destOrd="0" parTransId="{1E553A77-79DB-4F5C-B64D-6906E767E3BC}" sibTransId="{E63C15FA-E2C5-4CAB-8F25-FC8C6D5AD32A}"/>
    <dgm:cxn modelId="{1F5DB38A-A3F9-4E46-A57F-2BB262C41250}" type="presOf" srcId="{DAA8A28A-FB79-462C-8A6A-CA197476D02E}" destId="{E676E6E9-88E1-3C4E-A9E8-5DBC6D311FD6}" srcOrd="0" destOrd="0" presId="urn:microsoft.com/office/officeart/2016/7/layout/RepeatingBendingProcessNew"/>
    <dgm:cxn modelId="{ED452098-6A40-CB43-B2BF-6FC34A12616B}" type="presOf" srcId="{92AA098A-7893-4DD6-B852-934E04A2D032}" destId="{1121B41A-0362-9144-BF78-B52D14EC0A5E}" srcOrd="0" destOrd="0" presId="urn:microsoft.com/office/officeart/2016/7/layout/RepeatingBendingProcessNew"/>
    <dgm:cxn modelId="{B0C5719F-9A57-41B3-8FFC-8AB343229BE9}" srcId="{FFA95A15-944B-4CFD-8622-94457F4912A4}" destId="{F9489FFF-E2B4-45AF-BBE0-45B540C9DAAC}" srcOrd="5" destOrd="0" parTransId="{59373E01-AE0B-46C8-9BFD-40EB1040E8DC}" sibTransId="{E4CEA04D-7B41-46ED-B01D-BF1033C1394B}"/>
    <dgm:cxn modelId="{18933CA2-8B19-4563-85A8-DDEDCAF6A2FE}" srcId="{FFA95A15-944B-4CFD-8622-94457F4912A4}" destId="{765879C5-D00A-418B-B103-BF1B3E335ADF}" srcOrd="4" destOrd="0" parTransId="{83E997A0-B59D-4832-887B-81EE327B6174}" sibTransId="{18B3D3AE-2597-4E83-A07A-70A0F4AFD4D8}"/>
    <dgm:cxn modelId="{8C2E58A5-B602-FA43-B071-997669B1F696}" type="presOf" srcId="{B38A5C4D-6DBF-4C8B-8F46-0560FE6956E5}" destId="{322BE887-F4F2-174E-8F3B-A74D13B0430A}" srcOrd="1" destOrd="0" presId="urn:microsoft.com/office/officeart/2016/7/layout/RepeatingBendingProcessNew"/>
    <dgm:cxn modelId="{71FE10AA-970A-D340-9C78-529D0DD7220F}" type="presOf" srcId="{765879C5-D00A-418B-B103-BF1B3E335ADF}" destId="{6185A0E6-03F6-034B-8BE7-82D24A212C29}" srcOrd="0" destOrd="0" presId="urn:microsoft.com/office/officeart/2016/7/layout/RepeatingBendingProcessNew"/>
    <dgm:cxn modelId="{65F365AF-10DF-014A-BA75-9EC8C78642C4}" type="presOf" srcId="{338CA958-3DCD-41BE-BD35-5CAF7BBFACE1}" destId="{F9F192FA-92D2-2C4A-AF8F-F13C42B6A8C9}" srcOrd="1" destOrd="0" presId="urn:microsoft.com/office/officeart/2016/7/layout/RepeatingBendingProcessNew"/>
    <dgm:cxn modelId="{94E87EAF-A9F7-8447-AAD4-C8B6BE5CCCF0}" type="presOf" srcId="{1A56790E-7C7A-41CC-9BEA-E09A0508B90E}" destId="{3D2042B2-CEEB-2F4D-810F-7779AA475B39}" srcOrd="0" destOrd="0" presId="urn:microsoft.com/office/officeart/2016/7/layout/RepeatingBendingProcessNew"/>
    <dgm:cxn modelId="{939A52C3-FDBF-4B5E-9CD4-DEE1BFC943A8}" srcId="{FFA95A15-944B-4CFD-8622-94457F4912A4}" destId="{1A56790E-7C7A-41CC-9BEA-E09A0508B90E}" srcOrd="3" destOrd="0" parTransId="{6C9506ED-BEA6-4689-81E2-1C75C6F38C47}" sibTransId="{DAA8A28A-FB79-462C-8A6A-CA197476D02E}"/>
    <dgm:cxn modelId="{DB7BFCEB-C408-6E4A-BB62-384F145D0FCE}" type="presOf" srcId="{E63C15FA-E2C5-4CAB-8F25-FC8C6D5AD32A}" destId="{12AF0D10-BB31-244C-ADE1-58E1F39DC83B}" srcOrd="0" destOrd="0" presId="urn:microsoft.com/office/officeart/2016/7/layout/RepeatingBendingProcessNew"/>
    <dgm:cxn modelId="{63F99172-9940-A444-AAF5-CDC3E5D6CCDE}" type="presParOf" srcId="{FEB8149A-B938-B542-9DF2-C8F1136710A5}" destId="{AF5E708F-586F-7E49-B3A9-9F686F776DF4}" srcOrd="0" destOrd="0" presId="urn:microsoft.com/office/officeart/2016/7/layout/RepeatingBendingProcessNew"/>
    <dgm:cxn modelId="{75CDAB24-60BC-6D4E-AB03-542A5C5D5616}" type="presParOf" srcId="{FEB8149A-B938-B542-9DF2-C8F1136710A5}" destId="{A9DDA36F-17ED-4F46-83C7-57AD6B32EEA6}" srcOrd="1" destOrd="0" presId="urn:microsoft.com/office/officeart/2016/7/layout/RepeatingBendingProcessNew"/>
    <dgm:cxn modelId="{F8A8B409-2D27-0147-9951-0FC9AF541077}" type="presParOf" srcId="{A9DDA36F-17ED-4F46-83C7-57AD6B32EEA6}" destId="{322BE887-F4F2-174E-8F3B-A74D13B0430A}" srcOrd="0" destOrd="0" presId="urn:microsoft.com/office/officeart/2016/7/layout/RepeatingBendingProcessNew"/>
    <dgm:cxn modelId="{F0CC433D-74F2-0340-9CB3-C8BFF39FC0AF}" type="presParOf" srcId="{FEB8149A-B938-B542-9DF2-C8F1136710A5}" destId="{01D258CF-3272-8F41-853D-96FD41A499F7}" srcOrd="2" destOrd="0" presId="urn:microsoft.com/office/officeart/2016/7/layout/RepeatingBendingProcessNew"/>
    <dgm:cxn modelId="{5E69146B-68E9-D44F-9434-7CFF4470D10E}" type="presParOf" srcId="{FEB8149A-B938-B542-9DF2-C8F1136710A5}" destId="{CE7AF0DF-9498-4646-B301-7DD84C760B38}" srcOrd="3" destOrd="0" presId="urn:microsoft.com/office/officeart/2016/7/layout/RepeatingBendingProcessNew"/>
    <dgm:cxn modelId="{651CCE66-8C54-4D4D-B650-9A0C8C47C7B3}" type="presParOf" srcId="{CE7AF0DF-9498-4646-B301-7DD84C760B38}" destId="{F9F192FA-92D2-2C4A-AF8F-F13C42B6A8C9}" srcOrd="0" destOrd="0" presId="urn:microsoft.com/office/officeart/2016/7/layout/RepeatingBendingProcessNew"/>
    <dgm:cxn modelId="{6932A3D2-E90D-D246-8E21-8023E91CE6D3}" type="presParOf" srcId="{FEB8149A-B938-B542-9DF2-C8F1136710A5}" destId="{1121B41A-0362-9144-BF78-B52D14EC0A5E}" srcOrd="4" destOrd="0" presId="urn:microsoft.com/office/officeart/2016/7/layout/RepeatingBendingProcessNew"/>
    <dgm:cxn modelId="{8870DB9D-1002-5B44-9B9E-D582AB234C58}" type="presParOf" srcId="{FEB8149A-B938-B542-9DF2-C8F1136710A5}" destId="{12AF0D10-BB31-244C-ADE1-58E1F39DC83B}" srcOrd="5" destOrd="0" presId="urn:microsoft.com/office/officeart/2016/7/layout/RepeatingBendingProcessNew"/>
    <dgm:cxn modelId="{5AFB37FB-38DC-7741-A99A-AE50484430D8}" type="presParOf" srcId="{12AF0D10-BB31-244C-ADE1-58E1F39DC83B}" destId="{F4E8F012-76BE-B143-BB84-2B9B5226F0B2}" srcOrd="0" destOrd="0" presId="urn:microsoft.com/office/officeart/2016/7/layout/RepeatingBendingProcessNew"/>
    <dgm:cxn modelId="{1A9C5563-377E-6C43-8283-61E9377E6EA0}" type="presParOf" srcId="{FEB8149A-B938-B542-9DF2-C8F1136710A5}" destId="{3D2042B2-CEEB-2F4D-810F-7779AA475B39}" srcOrd="6" destOrd="0" presId="urn:microsoft.com/office/officeart/2016/7/layout/RepeatingBendingProcessNew"/>
    <dgm:cxn modelId="{A55CC95A-6D65-5D46-9B9A-2ACD10BC586D}" type="presParOf" srcId="{FEB8149A-B938-B542-9DF2-C8F1136710A5}" destId="{E676E6E9-88E1-3C4E-A9E8-5DBC6D311FD6}" srcOrd="7" destOrd="0" presId="urn:microsoft.com/office/officeart/2016/7/layout/RepeatingBendingProcessNew"/>
    <dgm:cxn modelId="{7A6963A5-E352-4641-A0E4-8F182D6622CE}" type="presParOf" srcId="{E676E6E9-88E1-3C4E-A9E8-5DBC6D311FD6}" destId="{BE7D5ABC-EE20-B141-ABC6-42DA38BACCBF}" srcOrd="0" destOrd="0" presId="urn:microsoft.com/office/officeart/2016/7/layout/RepeatingBendingProcessNew"/>
    <dgm:cxn modelId="{CCEC7277-E37B-964A-9599-45857F71B291}" type="presParOf" srcId="{FEB8149A-B938-B542-9DF2-C8F1136710A5}" destId="{6185A0E6-03F6-034B-8BE7-82D24A212C29}" srcOrd="8" destOrd="0" presId="urn:microsoft.com/office/officeart/2016/7/layout/RepeatingBendingProcessNew"/>
    <dgm:cxn modelId="{308A8E3A-A3BC-CF49-AC4B-58AD8412650B}" type="presParOf" srcId="{FEB8149A-B938-B542-9DF2-C8F1136710A5}" destId="{4D8CDEDF-0B3F-714C-8012-B4FE049DFB11}" srcOrd="9" destOrd="0" presId="urn:microsoft.com/office/officeart/2016/7/layout/RepeatingBendingProcessNew"/>
    <dgm:cxn modelId="{4BB02C66-CAF2-2642-8A87-9EF58D9FF076}" type="presParOf" srcId="{4D8CDEDF-0B3F-714C-8012-B4FE049DFB11}" destId="{92990771-4459-6D44-8562-BFE8747BAE5F}" srcOrd="0" destOrd="0" presId="urn:microsoft.com/office/officeart/2016/7/layout/RepeatingBendingProcessNew"/>
    <dgm:cxn modelId="{432F543E-F89E-A740-9001-A5E7D947AA2E}" type="presParOf" srcId="{FEB8149A-B938-B542-9DF2-C8F1136710A5}" destId="{230EDDE2-B403-9D49-811D-D780F79B5B42}"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1C0765-33C4-44F6-9F4C-B38903BE4842}" type="doc">
      <dgm:prSet loTypeId="urn:microsoft.com/office/officeart/2009/3/layout/HorizontalOrganizationChart" loCatId="hierarchy" qsTypeId="urn:microsoft.com/office/officeart/2005/8/quickstyle/simple4" qsCatId="simple" csTypeId="urn:microsoft.com/office/officeart/2005/8/colors/colorful1" csCatId="colorful"/>
      <dgm:spPr/>
      <dgm:t>
        <a:bodyPr/>
        <a:lstStyle/>
        <a:p>
          <a:endParaRPr lang="en-US"/>
        </a:p>
      </dgm:t>
    </dgm:pt>
    <dgm:pt modelId="{565E0AEE-7529-4C72-818B-ACF3C93B6AAE}">
      <dgm:prSet/>
      <dgm:spPr/>
      <dgm:t>
        <a:bodyPr/>
        <a:lstStyle/>
        <a:p>
          <a:r>
            <a:rPr lang="en-GB" b="0" dirty="0">
              <a:latin typeface="Arial" panose="020B0604020202020204" pitchFamily="34" charset="0"/>
              <a:cs typeface="Arial" panose="020B0604020202020204" pitchFamily="34" charset="0"/>
            </a:rPr>
            <a:t>Rising cancer burden</a:t>
          </a:r>
          <a:endParaRPr lang="en-US" dirty="0">
            <a:latin typeface="Arial" panose="020B0604020202020204" pitchFamily="34" charset="0"/>
            <a:cs typeface="Arial" panose="020B0604020202020204" pitchFamily="34" charset="0"/>
          </a:endParaRPr>
        </a:p>
      </dgm:t>
    </dgm:pt>
    <dgm:pt modelId="{43A5A6CF-4BD7-4F06-9FA3-C6D621A960D5}" type="parTrans" cxnId="{682215A2-A98D-45A7-B082-2057F58444D3}">
      <dgm:prSet/>
      <dgm:spPr/>
      <dgm:t>
        <a:bodyPr/>
        <a:lstStyle/>
        <a:p>
          <a:endParaRPr lang="en-US"/>
        </a:p>
      </dgm:t>
    </dgm:pt>
    <dgm:pt modelId="{B3122455-7747-4F05-8683-20CC271AA16F}" type="sibTrans" cxnId="{682215A2-A98D-45A7-B082-2057F58444D3}">
      <dgm:prSet/>
      <dgm:spPr/>
      <dgm:t>
        <a:bodyPr/>
        <a:lstStyle/>
        <a:p>
          <a:endParaRPr lang="en-US"/>
        </a:p>
      </dgm:t>
    </dgm:pt>
    <dgm:pt modelId="{8268AB64-B5C8-454A-A985-66CC50BF3507}">
      <dgm:prSet/>
      <dgm:spPr/>
      <dgm:t>
        <a:bodyPr/>
        <a:lstStyle/>
        <a:p>
          <a:r>
            <a:rPr lang="en-GB" b="0" dirty="0">
              <a:latin typeface="Arial" panose="020B0604020202020204" pitchFamily="34" charset="0"/>
              <a:cs typeface="Arial" panose="020B0604020202020204" pitchFamily="34" charset="0"/>
            </a:rPr>
            <a:t>Growth of digital health technologies</a:t>
          </a:r>
          <a:endParaRPr lang="en-US" dirty="0">
            <a:latin typeface="Arial" panose="020B0604020202020204" pitchFamily="34" charset="0"/>
            <a:cs typeface="Arial" panose="020B0604020202020204" pitchFamily="34" charset="0"/>
          </a:endParaRPr>
        </a:p>
      </dgm:t>
    </dgm:pt>
    <dgm:pt modelId="{A28F718F-3166-42DF-A9D9-34314A7B8093}" type="parTrans" cxnId="{AE19AC30-755C-4571-9129-E227F0A1C058}">
      <dgm:prSet/>
      <dgm:spPr/>
      <dgm:t>
        <a:bodyPr/>
        <a:lstStyle/>
        <a:p>
          <a:endParaRPr lang="en-US"/>
        </a:p>
      </dgm:t>
    </dgm:pt>
    <dgm:pt modelId="{F7A41DD7-DAF9-4155-868B-FAED99F2CFF3}" type="sibTrans" cxnId="{AE19AC30-755C-4571-9129-E227F0A1C058}">
      <dgm:prSet/>
      <dgm:spPr/>
      <dgm:t>
        <a:bodyPr/>
        <a:lstStyle/>
        <a:p>
          <a:endParaRPr lang="en-US"/>
        </a:p>
      </dgm:t>
    </dgm:pt>
    <dgm:pt modelId="{79C796DD-8438-411C-ADFE-38245BF67B2B}">
      <dgm:prSet/>
      <dgm:spPr/>
      <dgm:t>
        <a:bodyPr/>
        <a:lstStyle/>
        <a:p>
          <a:r>
            <a:rPr lang="en-GB" b="0" dirty="0">
              <a:latin typeface="Arial" panose="020B0604020202020204" pitchFamily="34" charset="0"/>
              <a:cs typeface="Arial" panose="020B0604020202020204" pitchFamily="34" charset="0"/>
            </a:rPr>
            <a:t>Unclear impact on outcomes and patient experience</a:t>
          </a:r>
          <a:endParaRPr lang="en-US" dirty="0">
            <a:latin typeface="Arial" panose="020B0604020202020204" pitchFamily="34" charset="0"/>
            <a:cs typeface="Arial" panose="020B0604020202020204" pitchFamily="34" charset="0"/>
          </a:endParaRPr>
        </a:p>
      </dgm:t>
    </dgm:pt>
    <dgm:pt modelId="{0ED9C3F2-763E-4943-AD7E-481B5E1CE9C8}" type="parTrans" cxnId="{36E05468-2C9B-4A37-A994-33553CCCDA85}">
      <dgm:prSet/>
      <dgm:spPr/>
      <dgm:t>
        <a:bodyPr/>
        <a:lstStyle/>
        <a:p>
          <a:endParaRPr lang="en-US"/>
        </a:p>
      </dgm:t>
    </dgm:pt>
    <dgm:pt modelId="{7EE9ACF2-E942-44F1-905A-16495CD40751}" type="sibTrans" cxnId="{36E05468-2C9B-4A37-A994-33553CCCDA85}">
      <dgm:prSet/>
      <dgm:spPr/>
      <dgm:t>
        <a:bodyPr/>
        <a:lstStyle/>
        <a:p>
          <a:endParaRPr lang="en-US"/>
        </a:p>
      </dgm:t>
    </dgm:pt>
    <dgm:pt modelId="{8FA187A0-D564-421D-89EE-4931C48F6194}">
      <dgm:prSet/>
      <dgm:spPr/>
      <dgm:t>
        <a:bodyPr/>
        <a:lstStyle/>
        <a:p>
          <a:r>
            <a:rPr lang="en-GB" b="0" dirty="0">
              <a:latin typeface="Arial" panose="020B0604020202020204" pitchFamily="34" charset="0"/>
              <a:cs typeface="Arial" panose="020B0604020202020204" pitchFamily="34" charset="0"/>
            </a:rPr>
            <a:t>Need for evidence-based cancer care</a:t>
          </a:r>
          <a:endParaRPr lang="en-US" dirty="0">
            <a:latin typeface="Arial" panose="020B0604020202020204" pitchFamily="34" charset="0"/>
            <a:cs typeface="Arial" panose="020B0604020202020204" pitchFamily="34" charset="0"/>
          </a:endParaRPr>
        </a:p>
      </dgm:t>
    </dgm:pt>
    <dgm:pt modelId="{582595C5-4D8D-44FD-A8FE-8E4C822E7A30}" type="parTrans" cxnId="{4E6E0EDD-F9A9-4547-B957-1C485A5F7472}">
      <dgm:prSet/>
      <dgm:spPr/>
      <dgm:t>
        <a:bodyPr/>
        <a:lstStyle/>
        <a:p>
          <a:endParaRPr lang="en-US"/>
        </a:p>
      </dgm:t>
    </dgm:pt>
    <dgm:pt modelId="{D742CDE3-D381-469D-B1E8-28E700855874}" type="sibTrans" cxnId="{4E6E0EDD-F9A9-4547-B957-1C485A5F7472}">
      <dgm:prSet/>
      <dgm:spPr/>
      <dgm:t>
        <a:bodyPr/>
        <a:lstStyle/>
        <a:p>
          <a:endParaRPr lang="en-US"/>
        </a:p>
      </dgm:t>
    </dgm:pt>
    <dgm:pt modelId="{379980C3-A86F-C140-9996-4D9FD4CECF28}" type="pres">
      <dgm:prSet presAssocID="{AF1C0765-33C4-44F6-9F4C-B38903BE4842}" presName="hierChild1" presStyleCnt="0">
        <dgm:presLayoutVars>
          <dgm:orgChart val="1"/>
          <dgm:chPref val="1"/>
          <dgm:dir/>
          <dgm:animOne val="branch"/>
          <dgm:animLvl val="lvl"/>
          <dgm:resizeHandles/>
        </dgm:presLayoutVars>
      </dgm:prSet>
      <dgm:spPr/>
    </dgm:pt>
    <dgm:pt modelId="{8BE9C135-89FF-FF44-ABB3-E83745CA2A08}" type="pres">
      <dgm:prSet presAssocID="{565E0AEE-7529-4C72-818B-ACF3C93B6AAE}" presName="hierRoot1" presStyleCnt="0">
        <dgm:presLayoutVars>
          <dgm:hierBranch val="init"/>
        </dgm:presLayoutVars>
      </dgm:prSet>
      <dgm:spPr/>
    </dgm:pt>
    <dgm:pt modelId="{571A091C-030B-B048-8E49-8B02170A4789}" type="pres">
      <dgm:prSet presAssocID="{565E0AEE-7529-4C72-818B-ACF3C93B6AAE}" presName="rootComposite1" presStyleCnt="0"/>
      <dgm:spPr/>
    </dgm:pt>
    <dgm:pt modelId="{12CD6410-F14F-5545-83C1-0BDCA5165174}" type="pres">
      <dgm:prSet presAssocID="{565E0AEE-7529-4C72-818B-ACF3C93B6AAE}" presName="rootText1" presStyleLbl="node0" presStyleIdx="0" presStyleCnt="4">
        <dgm:presLayoutVars>
          <dgm:chPref val="3"/>
        </dgm:presLayoutVars>
      </dgm:prSet>
      <dgm:spPr/>
    </dgm:pt>
    <dgm:pt modelId="{CD2F287B-571A-4B47-914F-498B00B29768}" type="pres">
      <dgm:prSet presAssocID="{565E0AEE-7529-4C72-818B-ACF3C93B6AAE}" presName="rootConnector1" presStyleLbl="node1" presStyleIdx="0" presStyleCnt="0"/>
      <dgm:spPr/>
    </dgm:pt>
    <dgm:pt modelId="{16F66D4A-6F54-8F47-A63D-0BFD6D5556A0}" type="pres">
      <dgm:prSet presAssocID="{565E0AEE-7529-4C72-818B-ACF3C93B6AAE}" presName="hierChild2" presStyleCnt="0"/>
      <dgm:spPr/>
    </dgm:pt>
    <dgm:pt modelId="{A3E315EB-ADDC-444A-98DD-D715F3F750C3}" type="pres">
      <dgm:prSet presAssocID="{565E0AEE-7529-4C72-818B-ACF3C93B6AAE}" presName="hierChild3" presStyleCnt="0"/>
      <dgm:spPr/>
    </dgm:pt>
    <dgm:pt modelId="{E85197C1-982E-9340-85F6-04D2C97A97A7}" type="pres">
      <dgm:prSet presAssocID="{8268AB64-B5C8-454A-A985-66CC50BF3507}" presName="hierRoot1" presStyleCnt="0">
        <dgm:presLayoutVars>
          <dgm:hierBranch val="init"/>
        </dgm:presLayoutVars>
      </dgm:prSet>
      <dgm:spPr/>
    </dgm:pt>
    <dgm:pt modelId="{5B24C5D3-2642-C643-9F95-D767F9FAE950}" type="pres">
      <dgm:prSet presAssocID="{8268AB64-B5C8-454A-A985-66CC50BF3507}" presName="rootComposite1" presStyleCnt="0"/>
      <dgm:spPr/>
    </dgm:pt>
    <dgm:pt modelId="{D54A52A1-5C6D-4248-AC44-D940A242E45F}" type="pres">
      <dgm:prSet presAssocID="{8268AB64-B5C8-454A-A985-66CC50BF3507}" presName="rootText1" presStyleLbl="node0" presStyleIdx="1" presStyleCnt="4">
        <dgm:presLayoutVars>
          <dgm:chPref val="3"/>
        </dgm:presLayoutVars>
      </dgm:prSet>
      <dgm:spPr/>
    </dgm:pt>
    <dgm:pt modelId="{99AA488A-0DCF-4143-A8F2-D41D5169F65F}" type="pres">
      <dgm:prSet presAssocID="{8268AB64-B5C8-454A-A985-66CC50BF3507}" presName="rootConnector1" presStyleLbl="node1" presStyleIdx="0" presStyleCnt="0"/>
      <dgm:spPr/>
    </dgm:pt>
    <dgm:pt modelId="{263241A5-A6B4-254A-8DAA-881EE842B62A}" type="pres">
      <dgm:prSet presAssocID="{8268AB64-B5C8-454A-A985-66CC50BF3507}" presName="hierChild2" presStyleCnt="0"/>
      <dgm:spPr/>
    </dgm:pt>
    <dgm:pt modelId="{444D6A54-02D2-8C47-B839-3282555820EE}" type="pres">
      <dgm:prSet presAssocID="{8268AB64-B5C8-454A-A985-66CC50BF3507}" presName="hierChild3" presStyleCnt="0"/>
      <dgm:spPr/>
    </dgm:pt>
    <dgm:pt modelId="{CE8D9C2D-9D8C-8541-86F2-83A012C17D27}" type="pres">
      <dgm:prSet presAssocID="{79C796DD-8438-411C-ADFE-38245BF67B2B}" presName="hierRoot1" presStyleCnt="0">
        <dgm:presLayoutVars>
          <dgm:hierBranch val="init"/>
        </dgm:presLayoutVars>
      </dgm:prSet>
      <dgm:spPr/>
    </dgm:pt>
    <dgm:pt modelId="{C3B8CD17-BA23-DE4C-85E8-AC5D5FE12DBE}" type="pres">
      <dgm:prSet presAssocID="{79C796DD-8438-411C-ADFE-38245BF67B2B}" presName="rootComposite1" presStyleCnt="0"/>
      <dgm:spPr/>
    </dgm:pt>
    <dgm:pt modelId="{EE5C27DD-97B4-0F40-83F0-17527ABDAF6B}" type="pres">
      <dgm:prSet presAssocID="{79C796DD-8438-411C-ADFE-38245BF67B2B}" presName="rootText1" presStyleLbl="node0" presStyleIdx="2" presStyleCnt="4">
        <dgm:presLayoutVars>
          <dgm:chPref val="3"/>
        </dgm:presLayoutVars>
      </dgm:prSet>
      <dgm:spPr/>
    </dgm:pt>
    <dgm:pt modelId="{5CA9D407-D3E1-A54B-A0EB-275827F894CC}" type="pres">
      <dgm:prSet presAssocID="{79C796DD-8438-411C-ADFE-38245BF67B2B}" presName="rootConnector1" presStyleLbl="node1" presStyleIdx="0" presStyleCnt="0"/>
      <dgm:spPr/>
    </dgm:pt>
    <dgm:pt modelId="{62F98F18-FEAC-3241-A719-1E1064B0323B}" type="pres">
      <dgm:prSet presAssocID="{79C796DD-8438-411C-ADFE-38245BF67B2B}" presName="hierChild2" presStyleCnt="0"/>
      <dgm:spPr/>
    </dgm:pt>
    <dgm:pt modelId="{07BA4969-07A6-484A-AB7C-0E1D4E24464D}" type="pres">
      <dgm:prSet presAssocID="{79C796DD-8438-411C-ADFE-38245BF67B2B}" presName="hierChild3" presStyleCnt="0"/>
      <dgm:spPr/>
    </dgm:pt>
    <dgm:pt modelId="{8425BB59-1397-B24B-A53E-F1872046D7F5}" type="pres">
      <dgm:prSet presAssocID="{8FA187A0-D564-421D-89EE-4931C48F6194}" presName="hierRoot1" presStyleCnt="0">
        <dgm:presLayoutVars>
          <dgm:hierBranch val="init"/>
        </dgm:presLayoutVars>
      </dgm:prSet>
      <dgm:spPr/>
    </dgm:pt>
    <dgm:pt modelId="{F1612AC6-F6FC-6D46-9BA8-F4FC95213D05}" type="pres">
      <dgm:prSet presAssocID="{8FA187A0-D564-421D-89EE-4931C48F6194}" presName="rootComposite1" presStyleCnt="0"/>
      <dgm:spPr/>
    </dgm:pt>
    <dgm:pt modelId="{63E0C4F7-C771-B447-BDEA-8606EDCB0C97}" type="pres">
      <dgm:prSet presAssocID="{8FA187A0-D564-421D-89EE-4931C48F6194}" presName="rootText1" presStyleLbl="node0" presStyleIdx="3" presStyleCnt="4">
        <dgm:presLayoutVars>
          <dgm:chPref val="3"/>
        </dgm:presLayoutVars>
      </dgm:prSet>
      <dgm:spPr/>
    </dgm:pt>
    <dgm:pt modelId="{935682F2-DD9C-A049-9CF9-07874CF2582C}" type="pres">
      <dgm:prSet presAssocID="{8FA187A0-D564-421D-89EE-4931C48F6194}" presName="rootConnector1" presStyleLbl="node1" presStyleIdx="0" presStyleCnt="0"/>
      <dgm:spPr/>
    </dgm:pt>
    <dgm:pt modelId="{E6FE0A94-E08B-6A46-A2EC-58566B50D076}" type="pres">
      <dgm:prSet presAssocID="{8FA187A0-D564-421D-89EE-4931C48F6194}" presName="hierChild2" presStyleCnt="0"/>
      <dgm:spPr/>
    </dgm:pt>
    <dgm:pt modelId="{63008416-FBCC-0A4D-9E90-5AE070781941}" type="pres">
      <dgm:prSet presAssocID="{8FA187A0-D564-421D-89EE-4931C48F6194}" presName="hierChild3" presStyleCnt="0"/>
      <dgm:spPr/>
    </dgm:pt>
  </dgm:ptLst>
  <dgm:cxnLst>
    <dgm:cxn modelId="{1F2D652D-73A4-DD4B-A726-03646D1DB8F1}" type="presOf" srcId="{79C796DD-8438-411C-ADFE-38245BF67B2B}" destId="{5CA9D407-D3E1-A54B-A0EB-275827F894CC}" srcOrd="1" destOrd="0" presId="urn:microsoft.com/office/officeart/2009/3/layout/HorizontalOrganizationChart"/>
    <dgm:cxn modelId="{AE19AC30-755C-4571-9129-E227F0A1C058}" srcId="{AF1C0765-33C4-44F6-9F4C-B38903BE4842}" destId="{8268AB64-B5C8-454A-A985-66CC50BF3507}" srcOrd="1" destOrd="0" parTransId="{A28F718F-3166-42DF-A9D9-34314A7B8093}" sibTransId="{F7A41DD7-DAF9-4155-868B-FAED99F2CFF3}"/>
    <dgm:cxn modelId="{1F532961-619D-D942-9FCD-16F6DAD45783}" type="presOf" srcId="{AF1C0765-33C4-44F6-9F4C-B38903BE4842}" destId="{379980C3-A86F-C140-9996-4D9FD4CECF28}" srcOrd="0" destOrd="0" presId="urn:microsoft.com/office/officeart/2009/3/layout/HorizontalOrganizationChart"/>
    <dgm:cxn modelId="{3C1C2167-36F5-C447-B2F4-EDAA61927C56}" type="presOf" srcId="{8268AB64-B5C8-454A-A985-66CC50BF3507}" destId="{D54A52A1-5C6D-4248-AC44-D940A242E45F}" srcOrd="0" destOrd="0" presId="urn:microsoft.com/office/officeart/2009/3/layout/HorizontalOrganizationChart"/>
    <dgm:cxn modelId="{36E05468-2C9B-4A37-A994-33553CCCDA85}" srcId="{AF1C0765-33C4-44F6-9F4C-B38903BE4842}" destId="{79C796DD-8438-411C-ADFE-38245BF67B2B}" srcOrd="2" destOrd="0" parTransId="{0ED9C3F2-763E-4943-AD7E-481B5E1CE9C8}" sibTransId="{7EE9ACF2-E942-44F1-905A-16495CD40751}"/>
    <dgm:cxn modelId="{86C13B95-A527-5F44-9E78-2BCEA7D2A142}" type="presOf" srcId="{8268AB64-B5C8-454A-A985-66CC50BF3507}" destId="{99AA488A-0DCF-4143-A8F2-D41D5169F65F}" srcOrd="1" destOrd="0" presId="urn:microsoft.com/office/officeart/2009/3/layout/HorizontalOrganizationChart"/>
    <dgm:cxn modelId="{682215A2-A98D-45A7-B082-2057F58444D3}" srcId="{AF1C0765-33C4-44F6-9F4C-B38903BE4842}" destId="{565E0AEE-7529-4C72-818B-ACF3C93B6AAE}" srcOrd="0" destOrd="0" parTransId="{43A5A6CF-4BD7-4F06-9FA3-C6D621A960D5}" sibTransId="{B3122455-7747-4F05-8683-20CC271AA16F}"/>
    <dgm:cxn modelId="{43D844A8-ED70-B942-B332-B0BC0184C356}" type="presOf" srcId="{8FA187A0-D564-421D-89EE-4931C48F6194}" destId="{63E0C4F7-C771-B447-BDEA-8606EDCB0C97}" srcOrd="0" destOrd="0" presId="urn:microsoft.com/office/officeart/2009/3/layout/HorizontalOrganizationChart"/>
    <dgm:cxn modelId="{7751F9A9-E38D-5248-ABF0-E9CD3A4A695F}" type="presOf" srcId="{8FA187A0-D564-421D-89EE-4931C48F6194}" destId="{935682F2-DD9C-A049-9CF9-07874CF2582C}" srcOrd="1" destOrd="0" presId="urn:microsoft.com/office/officeart/2009/3/layout/HorizontalOrganizationChart"/>
    <dgm:cxn modelId="{59B733C3-D04F-5948-8AA8-18B2C81469C3}" type="presOf" srcId="{79C796DD-8438-411C-ADFE-38245BF67B2B}" destId="{EE5C27DD-97B4-0F40-83F0-17527ABDAF6B}" srcOrd="0" destOrd="0" presId="urn:microsoft.com/office/officeart/2009/3/layout/HorizontalOrganizationChart"/>
    <dgm:cxn modelId="{4E6E0EDD-F9A9-4547-B957-1C485A5F7472}" srcId="{AF1C0765-33C4-44F6-9F4C-B38903BE4842}" destId="{8FA187A0-D564-421D-89EE-4931C48F6194}" srcOrd="3" destOrd="0" parTransId="{582595C5-4D8D-44FD-A8FE-8E4C822E7A30}" sibTransId="{D742CDE3-D381-469D-B1E8-28E700855874}"/>
    <dgm:cxn modelId="{1036C1DE-91B5-AB4D-B14D-765AEF07E3D2}" type="presOf" srcId="{565E0AEE-7529-4C72-818B-ACF3C93B6AAE}" destId="{12CD6410-F14F-5545-83C1-0BDCA5165174}" srcOrd="0" destOrd="0" presId="urn:microsoft.com/office/officeart/2009/3/layout/HorizontalOrganizationChart"/>
    <dgm:cxn modelId="{A2C2A4F3-B1E8-BD4E-B6C7-37B3DA3ACC34}" type="presOf" srcId="{565E0AEE-7529-4C72-818B-ACF3C93B6AAE}" destId="{CD2F287B-571A-4B47-914F-498B00B29768}" srcOrd="1" destOrd="0" presId="urn:microsoft.com/office/officeart/2009/3/layout/HorizontalOrganizationChart"/>
    <dgm:cxn modelId="{0E719A0A-AC22-564E-BCCF-4E25855E5932}" type="presParOf" srcId="{379980C3-A86F-C140-9996-4D9FD4CECF28}" destId="{8BE9C135-89FF-FF44-ABB3-E83745CA2A08}" srcOrd="0" destOrd="0" presId="urn:microsoft.com/office/officeart/2009/3/layout/HorizontalOrganizationChart"/>
    <dgm:cxn modelId="{2D622C78-95F5-8A4A-9E4F-D9194D33810E}" type="presParOf" srcId="{8BE9C135-89FF-FF44-ABB3-E83745CA2A08}" destId="{571A091C-030B-B048-8E49-8B02170A4789}" srcOrd="0" destOrd="0" presId="urn:microsoft.com/office/officeart/2009/3/layout/HorizontalOrganizationChart"/>
    <dgm:cxn modelId="{044D7F86-CE3C-5143-9899-DAF6545D0D99}" type="presParOf" srcId="{571A091C-030B-B048-8E49-8B02170A4789}" destId="{12CD6410-F14F-5545-83C1-0BDCA5165174}" srcOrd="0" destOrd="0" presId="urn:microsoft.com/office/officeart/2009/3/layout/HorizontalOrganizationChart"/>
    <dgm:cxn modelId="{E53D9781-88CC-2146-BA06-AF0DB1FE3AE4}" type="presParOf" srcId="{571A091C-030B-B048-8E49-8B02170A4789}" destId="{CD2F287B-571A-4B47-914F-498B00B29768}" srcOrd="1" destOrd="0" presId="urn:microsoft.com/office/officeart/2009/3/layout/HorizontalOrganizationChart"/>
    <dgm:cxn modelId="{86300ECC-FA2E-F245-8856-E1F26CE603D6}" type="presParOf" srcId="{8BE9C135-89FF-FF44-ABB3-E83745CA2A08}" destId="{16F66D4A-6F54-8F47-A63D-0BFD6D5556A0}" srcOrd="1" destOrd="0" presId="urn:microsoft.com/office/officeart/2009/3/layout/HorizontalOrganizationChart"/>
    <dgm:cxn modelId="{4F21B6BB-6360-A14D-9EE1-38957096F05C}" type="presParOf" srcId="{8BE9C135-89FF-FF44-ABB3-E83745CA2A08}" destId="{A3E315EB-ADDC-444A-98DD-D715F3F750C3}" srcOrd="2" destOrd="0" presId="urn:microsoft.com/office/officeart/2009/3/layout/HorizontalOrganizationChart"/>
    <dgm:cxn modelId="{059EAE04-A354-FB4C-9DBE-EC082BED3125}" type="presParOf" srcId="{379980C3-A86F-C140-9996-4D9FD4CECF28}" destId="{E85197C1-982E-9340-85F6-04D2C97A97A7}" srcOrd="1" destOrd="0" presId="urn:microsoft.com/office/officeart/2009/3/layout/HorizontalOrganizationChart"/>
    <dgm:cxn modelId="{A04B16AE-1202-D34D-B575-260E64C9D81E}" type="presParOf" srcId="{E85197C1-982E-9340-85F6-04D2C97A97A7}" destId="{5B24C5D3-2642-C643-9F95-D767F9FAE950}" srcOrd="0" destOrd="0" presId="urn:microsoft.com/office/officeart/2009/3/layout/HorizontalOrganizationChart"/>
    <dgm:cxn modelId="{905F7F3F-B365-FC43-B6BE-2C5F3995D5B4}" type="presParOf" srcId="{5B24C5D3-2642-C643-9F95-D767F9FAE950}" destId="{D54A52A1-5C6D-4248-AC44-D940A242E45F}" srcOrd="0" destOrd="0" presId="urn:microsoft.com/office/officeart/2009/3/layout/HorizontalOrganizationChart"/>
    <dgm:cxn modelId="{B4DB7830-1FCB-8A44-B602-8BCACEF03C97}" type="presParOf" srcId="{5B24C5D3-2642-C643-9F95-D767F9FAE950}" destId="{99AA488A-0DCF-4143-A8F2-D41D5169F65F}" srcOrd="1" destOrd="0" presId="urn:microsoft.com/office/officeart/2009/3/layout/HorizontalOrganizationChart"/>
    <dgm:cxn modelId="{35056B84-4510-FE47-BD4B-E0DA9AE7EC8B}" type="presParOf" srcId="{E85197C1-982E-9340-85F6-04D2C97A97A7}" destId="{263241A5-A6B4-254A-8DAA-881EE842B62A}" srcOrd="1" destOrd="0" presId="urn:microsoft.com/office/officeart/2009/3/layout/HorizontalOrganizationChart"/>
    <dgm:cxn modelId="{71324E1F-B9A0-6E46-B169-EBC7303FB3CD}" type="presParOf" srcId="{E85197C1-982E-9340-85F6-04D2C97A97A7}" destId="{444D6A54-02D2-8C47-B839-3282555820EE}" srcOrd="2" destOrd="0" presId="urn:microsoft.com/office/officeart/2009/3/layout/HorizontalOrganizationChart"/>
    <dgm:cxn modelId="{465F555B-11D2-C343-BCA4-54D5942962BA}" type="presParOf" srcId="{379980C3-A86F-C140-9996-4D9FD4CECF28}" destId="{CE8D9C2D-9D8C-8541-86F2-83A012C17D27}" srcOrd="2" destOrd="0" presId="urn:microsoft.com/office/officeart/2009/3/layout/HorizontalOrganizationChart"/>
    <dgm:cxn modelId="{420D2812-56CB-4D42-B5AE-AEF978671B55}" type="presParOf" srcId="{CE8D9C2D-9D8C-8541-86F2-83A012C17D27}" destId="{C3B8CD17-BA23-DE4C-85E8-AC5D5FE12DBE}" srcOrd="0" destOrd="0" presId="urn:microsoft.com/office/officeart/2009/3/layout/HorizontalOrganizationChart"/>
    <dgm:cxn modelId="{58920DD0-6E3F-E540-BBD3-1B96B04B1F6A}" type="presParOf" srcId="{C3B8CD17-BA23-DE4C-85E8-AC5D5FE12DBE}" destId="{EE5C27DD-97B4-0F40-83F0-17527ABDAF6B}" srcOrd="0" destOrd="0" presId="urn:microsoft.com/office/officeart/2009/3/layout/HorizontalOrganizationChart"/>
    <dgm:cxn modelId="{40B81F5A-CBCC-B247-A4C4-39DF7ED03566}" type="presParOf" srcId="{C3B8CD17-BA23-DE4C-85E8-AC5D5FE12DBE}" destId="{5CA9D407-D3E1-A54B-A0EB-275827F894CC}" srcOrd="1" destOrd="0" presId="urn:microsoft.com/office/officeart/2009/3/layout/HorizontalOrganizationChart"/>
    <dgm:cxn modelId="{5545C8A6-61B2-1F49-8702-F523D49A92DA}" type="presParOf" srcId="{CE8D9C2D-9D8C-8541-86F2-83A012C17D27}" destId="{62F98F18-FEAC-3241-A719-1E1064B0323B}" srcOrd="1" destOrd="0" presId="urn:microsoft.com/office/officeart/2009/3/layout/HorizontalOrganizationChart"/>
    <dgm:cxn modelId="{F9A46287-CD8C-4A4E-8587-E13A35F63568}" type="presParOf" srcId="{CE8D9C2D-9D8C-8541-86F2-83A012C17D27}" destId="{07BA4969-07A6-484A-AB7C-0E1D4E24464D}" srcOrd="2" destOrd="0" presId="urn:microsoft.com/office/officeart/2009/3/layout/HorizontalOrganizationChart"/>
    <dgm:cxn modelId="{46C46661-EA91-E443-BF58-DA176834121C}" type="presParOf" srcId="{379980C3-A86F-C140-9996-4D9FD4CECF28}" destId="{8425BB59-1397-B24B-A53E-F1872046D7F5}" srcOrd="3" destOrd="0" presId="urn:microsoft.com/office/officeart/2009/3/layout/HorizontalOrganizationChart"/>
    <dgm:cxn modelId="{F98CF3EB-FC24-AA46-8672-9333CF33E0DE}" type="presParOf" srcId="{8425BB59-1397-B24B-A53E-F1872046D7F5}" destId="{F1612AC6-F6FC-6D46-9BA8-F4FC95213D05}" srcOrd="0" destOrd="0" presId="urn:microsoft.com/office/officeart/2009/3/layout/HorizontalOrganizationChart"/>
    <dgm:cxn modelId="{5043D659-9EAB-3645-AE38-01A80CF0FB65}" type="presParOf" srcId="{F1612AC6-F6FC-6D46-9BA8-F4FC95213D05}" destId="{63E0C4F7-C771-B447-BDEA-8606EDCB0C97}" srcOrd="0" destOrd="0" presId="urn:microsoft.com/office/officeart/2009/3/layout/HorizontalOrganizationChart"/>
    <dgm:cxn modelId="{15C4B73A-920B-DD4F-8965-85B2B7E4C407}" type="presParOf" srcId="{F1612AC6-F6FC-6D46-9BA8-F4FC95213D05}" destId="{935682F2-DD9C-A049-9CF9-07874CF2582C}" srcOrd="1" destOrd="0" presId="urn:microsoft.com/office/officeart/2009/3/layout/HorizontalOrganizationChart"/>
    <dgm:cxn modelId="{F5450B6C-992B-CE4B-ADCA-AF15519D8989}" type="presParOf" srcId="{8425BB59-1397-B24B-A53E-F1872046D7F5}" destId="{E6FE0A94-E08B-6A46-A2EC-58566B50D076}" srcOrd="1" destOrd="0" presId="urn:microsoft.com/office/officeart/2009/3/layout/HorizontalOrganizationChart"/>
    <dgm:cxn modelId="{9EA4C214-E770-F94A-8962-124BB56BA17C}" type="presParOf" srcId="{8425BB59-1397-B24B-A53E-F1872046D7F5}" destId="{63008416-FBCC-0A4D-9E90-5AE070781941}"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A3F0909-071A-4D48-A030-2AA8DC3BAA2E}"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FF6F709B-AC57-4A36-8FB4-99812A84A549}">
      <dgm:prSet/>
      <dgm:spPr/>
      <dgm:t>
        <a:bodyPr/>
        <a:lstStyle/>
        <a:p>
          <a:endParaRPr lang="en-GB" b="0" dirty="0">
            <a:latin typeface="Times New Roman" panose="02020603050405020304" pitchFamily="18" charset="0"/>
            <a:cs typeface="Times New Roman" panose="02020603050405020304" pitchFamily="18" charset="0"/>
          </a:endParaRPr>
        </a:p>
        <a:p>
          <a:r>
            <a:rPr lang="en-GB" b="0" dirty="0">
              <a:latin typeface="Arial" panose="020B0604020202020204" pitchFamily="34" charset="0"/>
              <a:cs typeface="Arial" panose="020B0604020202020204" pitchFamily="34" charset="0"/>
            </a:rPr>
            <a:t>How do digital health technologies contrast with traditional care in improving patient outcomes and patient experience among cancer patients?</a:t>
          </a:r>
        </a:p>
        <a:p>
          <a:r>
            <a:rPr lang="en-GB" b="0" dirty="0">
              <a:latin typeface="Arial" panose="020B0604020202020204" pitchFamily="34" charset="0"/>
              <a:cs typeface="Arial" panose="020B0604020202020204" pitchFamily="34" charset="0"/>
            </a:rPr>
            <a:t>AIM </a:t>
          </a:r>
        </a:p>
        <a:p>
          <a:r>
            <a:rPr lang="en-GB" dirty="0">
              <a:latin typeface="Arial" panose="020B0604020202020204" pitchFamily="34" charset="0"/>
              <a:ea typeface="Times New Roman" panose="02020603050405020304" pitchFamily="18" charset="0"/>
              <a:cs typeface="Arial" panose="020B0604020202020204" pitchFamily="34" charset="0"/>
            </a:rPr>
            <a:t>To systematically review evidence regarding the impact of digital health technologies compared with traditional care on patient outcomes and patient experience in cancer care.</a:t>
          </a:r>
          <a:endParaRPr lang="en-US" dirty="0">
            <a:latin typeface="Arial" panose="020B0604020202020204" pitchFamily="34" charset="0"/>
            <a:cs typeface="Arial" panose="020B0604020202020204" pitchFamily="34" charset="0"/>
          </a:endParaRPr>
        </a:p>
      </dgm:t>
    </dgm:pt>
    <dgm:pt modelId="{33FC9870-52E6-47D1-9168-0D9D20F0A1FC}" type="parTrans" cxnId="{35852727-D082-4FE0-8945-F951A8FA8E33}">
      <dgm:prSet/>
      <dgm:spPr/>
      <dgm:t>
        <a:bodyPr/>
        <a:lstStyle/>
        <a:p>
          <a:endParaRPr lang="en-US">
            <a:latin typeface="Times New Roman" panose="02020603050405020304" pitchFamily="18" charset="0"/>
            <a:cs typeface="Times New Roman" panose="02020603050405020304" pitchFamily="18" charset="0"/>
          </a:endParaRPr>
        </a:p>
      </dgm:t>
    </dgm:pt>
    <dgm:pt modelId="{EB1F8DB5-56FD-4219-8A20-F12FB24AA6B9}" type="sibTrans" cxnId="{35852727-D082-4FE0-8945-F951A8FA8E33}">
      <dgm:prSet/>
      <dgm:spPr/>
      <dgm:t>
        <a:bodyPr/>
        <a:lstStyle/>
        <a:p>
          <a:endParaRPr lang="en-US">
            <a:latin typeface="Times New Roman" panose="02020603050405020304" pitchFamily="18" charset="0"/>
            <a:cs typeface="Times New Roman" panose="02020603050405020304" pitchFamily="18" charset="0"/>
          </a:endParaRPr>
        </a:p>
      </dgm:t>
    </dgm:pt>
    <dgm:pt modelId="{F6A07A2B-D8B3-224A-A297-EE213BCA9249}" type="pres">
      <dgm:prSet presAssocID="{CA3F0909-071A-4D48-A030-2AA8DC3BAA2E}" presName="vert0" presStyleCnt="0">
        <dgm:presLayoutVars>
          <dgm:dir/>
          <dgm:animOne val="branch"/>
          <dgm:animLvl val="lvl"/>
        </dgm:presLayoutVars>
      </dgm:prSet>
      <dgm:spPr/>
    </dgm:pt>
    <dgm:pt modelId="{459B62F9-3E4F-9941-8161-151E20440278}" type="pres">
      <dgm:prSet presAssocID="{FF6F709B-AC57-4A36-8FB4-99812A84A549}" presName="thickLine" presStyleLbl="alignNode1" presStyleIdx="0" presStyleCnt="1"/>
      <dgm:spPr/>
    </dgm:pt>
    <dgm:pt modelId="{A1D4C395-C7A7-6349-A51D-0315D0ACAEBA}" type="pres">
      <dgm:prSet presAssocID="{FF6F709B-AC57-4A36-8FB4-99812A84A549}" presName="horz1" presStyleCnt="0"/>
      <dgm:spPr/>
    </dgm:pt>
    <dgm:pt modelId="{02FCDCEA-5969-0B4F-9D78-92163F177C00}" type="pres">
      <dgm:prSet presAssocID="{FF6F709B-AC57-4A36-8FB4-99812A84A549}" presName="tx1" presStyleLbl="revTx" presStyleIdx="0" presStyleCnt="1" custLinFactNeighborX="-7354" custLinFactNeighborY="0"/>
      <dgm:spPr/>
    </dgm:pt>
    <dgm:pt modelId="{3C8A2AFD-D85F-9743-B8DB-1A4F3A75006E}" type="pres">
      <dgm:prSet presAssocID="{FF6F709B-AC57-4A36-8FB4-99812A84A549}" presName="vert1" presStyleCnt="0"/>
      <dgm:spPr/>
    </dgm:pt>
  </dgm:ptLst>
  <dgm:cxnLst>
    <dgm:cxn modelId="{35852727-D082-4FE0-8945-F951A8FA8E33}" srcId="{CA3F0909-071A-4D48-A030-2AA8DC3BAA2E}" destId="{FF6F709B-AC57-4A36-8FB4-99812A84A549}" srcOrd="0" destOrd="0" parTransId="{33FC9870-52E6-47D1-9168-0D9D20F0A1FC}" sibTransId="{EB1F8DB5-56FD-4219-8A20-F12FB24AA6B9}"/>
    <dgm:cxn modelId="{2743C94A-E982-DB4B-B37C-82AB79A044FB}" type="presOf" srcId="{CA3F0909-071A-4D48-A030-2AA8DC3BAA2E}" destId="{F6A07A2B-D8B3-224A-A297-EE213BCA9249}" srcOrd="0" destOrd="0" presId="urn:microsoft.com/office/officeart/2008/layout/LinedList"/>
    <dgm:cxn modelId="{7CC945D0-B223-724A-B5F4-AE0ACE718977}" type="presOf" srcId="{FF6F709B-AC57-4A36-8FB4-99812A84A549}" destId="{02FCDCEA-5969-0B4F-9D78-92163F177C00}" srcOrd="0" destOrd="0" presId="urn:microsoft.com/office/officeart/2008/layout/LinedList"/>
    <dgm:cxn modelId="{451C4AA9-DC42-2B47-8215-B63F929240AE}" type="presParOf" srcId="{F6A07A2B-D8B3-224A-A297-EE213BCA9249}" destId="{459B62F9-3E4F-9941-8161-151E20440278}" srcOrd="0" destOrd="0" presId="urn:microsoft.com/office/officeart/2008/layout/LinedList"/>
    <dgm:cxn modelId="{55C5802B-EB34-2747-8757-720500121ACB}" type="presParOf" srcId="{F6A07A2B-D8B3-224A-A297-EE213BCA9249}" destId="{A1D4C395-C7A7-6349-A51D-0315D0ACAEBA}" srcOrd="1" destOrd="0" presId="urn:microsoft.com/office/officeart/2008/layout/LinedList"/>
    <dgm:cxn modelId="{57240955-6EB4-224B-836C-B4AF6231A285}" type="presParOf" srcId="{A1D4C395-C7A7-6349-A51D-0315D0ACAEBA}" destId="{02FCDCEA-5969-0B4F-9D78-92163F177C00}" srcOrd="0" destOrd="0" presId="urn:microsoft.com/office/officeart/2008/layout/LinedList"/>
    <dgm:cxn modelId="{A4F0E7DF-8744-8D4F-B0B6-A005D5BD4806}" type="presParOf" srcId="{A1D4C395-C7A7-6349-A51D-0315D0ACAEBA}" destId="{3C8A2AFD-D85F-9743-B8DB-1A4F3A75006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6B5E93D-F77F-4067-A026-DFB2A1D775D3}" type="doc">
      <dgm:prSet loTypeId="urn:microsoft.com/office/officeart/2016/7/layout/RepeatingBendingProcessNew" loCatId="process" qsTypeId="urn:microsoft.com/office/officeart/2005/8/quickstyle/simple4" qsCatId="simple" csTypeId="urn:microsoft.com/office/officeart/2005/8/colors/colorful2" csCatId="colorful" phldr="1"/>
      <dgm:spPr/>
      <dgm:t>
        <a:bodyPr/>
        <a:lstStyle/>
        <a:p>
          <a:endParaRPr lang="en-US"/>
        </a:p>
      </dgm:t>
    </dgm:pt>
    <dgm:pt modelId="{780B7D0A-C184-4643-9651-2459EF80CD94}">
      <dgm:prSet/>
      <dgm:spPr/>
      <dgm:t>
        <a:bodyPr/>
        <a:lstStyle/>
        <a:p>
          <a:r>
            <a:rPr lang="en-GB" b="0" dirty="0">
              <a:latin typeface="Arial" panose="020B0604020202020204" pitchFamily="34" charset="0"/>
              <a:cs typeface="Arial" panose="020B0604020202020204" pitchFamily="34" charset="0"/>
            </a:rPr>
            <a:t>1.Identify digital health technologies used in cancer care.</a:t>
          </a:r>
          <a:endParaRPr lang="en-US" dirty="0">
            <a:latin typeface="Arial" panose="020B0604020202020204" pitchFamily="34" charset="0"/>
            <a:cs typeface="Arial" panose="020B0604020202020204" pitchFamily="34" charset="0"/>
          </a:endParaRPr>
        </a:p>
      </dgm:t>
    </dgm:pt>
    <dgm:pt modelId="{3402FFE0-EF39-436B-A02D-E49F74F0D7C2}" type="parTrans" cxnId="{C443F2E0-B3C5-4DAA-9558-0913F1495F20}">
      <dgm:prSet/>
      <dgm:spPr/>
      <dgm:t>
        <a:bodyPr/>
        <a:lstStyle/>
        <a:p>
          <a:endParaRPr lang="en-US"/>
        </a:p>
      </dgm:t>
    </dgm:pt>
    <dgm:pt modelId="{F075E919-48B1-4F3D-A234-5C0B792455BD}" type="sibTrans" cxnId="{C443F2E0-B3C5-4DAA-9558-0913F1495F20}">
      <dgm:prSet/>
      <dgm:spPr/>
      <dgm:t>
        <a:bodyPr/>
        <a:lstStyle/>
        <a:p>
          <a:endParaRPr lang="en-US"/>
        </a:p>
      </dgm:t>
    </dgm:pt>
    <dgm:pt modelId="{A8DC45D0-D329-49C9-A1AB-511EA8CC53B1}">
      <dgm:prSet/>
      <dgm:spPr/>
      <dgm:t>
        <a:bodyPr/>
        <a:lstStyle/>
        <a:p>
          <a:r>
            <a:rPr lang="en-GB" b="0" dirty="0">
              <a:latin typeface="Arial" panose="020B0604020202020204" pitchFamily="34" charset="0"/>
              <a:cs typeface="Arial" panose="020B0604020202020204" pitchFamily="34" charset="0"/>
            </a:rPr>
            <a:t>2. Evaluate the impact of digital health technologies on patient outcomes:</a:t>
          </a:r>
          <a:endParaRPr lang="en-US" dirty="0">
            <a:latin typeface="Arial" panose="020B0604020202020204" pitchFamily="34" charset="0"/>
            <a:cs typeface="Arial" panose="020B0604020202020204" pitchFamily="34" charset="0"/>
          </a:endParaRPr>
        </a:p>
      </dgm:t>
    </dgm:pt>
    <dgm:pt modelId="{F0CC237B-DD87-48B8-B752-8BB1BA9303C6}" type="parTrans" cxnId="{CCBC380B-357A-426A-A787-3435E72F3970}">
      <dgm:prSet/>
      <dgm:spPr/>
      <dgm:t>
        <a:bodyPr/>
        <a:lstStyle/>
        <a:p>
          <a:endParaRPr lang="en-US"/>
        </a:p>
      </dgm:t>
    </dgm:pt>
    <dgm:pt modelId="{1F397496-403D-47E9-8EDD-EEE1C375545C}" type="sibTrans" cxnId="{CCBC380B-357A-426A-A787-3435E72F3970}">
      <dgm:prSet/>
      <dgm:spPr/>
      <dgm:t>
        <a:bodyPr/>
        <a:lstStyle/>
        <a:p>
          <a:endParaRPr lang="en-US"/>
        </a:p>
      </dgm:t>
    </dgm:pt>
    <dgm:pt modelId="{4F0F201A-46B2-4D58-BC31-54F4EFEB69ED}">
      <dgm:prSet/>
      <dgm:spPr/>
      <dgm:t>
        <a:bodyPr/>
        <a:lstStyle/>
        <a:p>
          <a:r>
            <a:rPr lang="en-GB" b="0" dirty="0">
              <a:latin typeface="Arial" panose="020B0604020202020204" pitchFamily="34" charset="0"/>
              <a:cs typeface="Arial" panose="020B0604020202020204" pitchFamily="34" charset="0"/>
            </a:rPr>
            <a:t>Quality of life </a:t>
          </a:r>
          <a:endParaRPr lang="en-US" dirty="0">
            <a:latin typeface="Arial" panose="020B0604020202020204" pitchFamily="34" charset="0"/>
            <a:cs typeface="Arial" panose="020B0604020202020204" pitchFamily="34" charset="0"/>
          </a:endParaRPr>
        </a:p>
      </dgm:t>
    </dgm:pt>
    <dgm:pt modelId="{FAD0DFF5-A0D7-48E0-AD71-867FB4735A2F}" type="parTrans" cxnId="{6AFE1A50-1DB9-42F7-9A2F-BC5853BF7FB9}">
      <dgm:prSet/>
      <dgm:spPr/>
      <dgm:t>
        <a:bodyPr/>
        <a:lstStyle/>
        <a:p>
          <a:endParaRPr lang="en-US"/>
        </a:p>
      </dgm:t>
    </dgm:pt>
    <dgm:pt modelId="{E973D7A5-9CC1-4C4D-9A9A-D4AEBE86D184}" type="sibTrans" cxnId="{6AFE1A50-1DB9-42F7-9A2F-BC5853BF7FB9}">
      <dgm:prSet/>
      <dgm:spPr/>
      <dgm:t>
        <a:bodyPr/>
        <a:lstStyle/>
        <a:p>
          <a:endParaRPr lang="en-US"/>
        </a:p>
      </dgm:t>
    </dgm:pt>
    <dgm:pt modelId="{FC154980-F76C-4FB6-88A6-B603A34781EA}">
      <dgm:prSet/>
      <dgm:spPr/>
      <dgm:t>
        <a:bodyPr/>
        <a:lstStyle/>
        <a:p>
          <a:r>
            <a:rPr lang="en-GB" b="0" dirty="0">
              <a:latin typeface="Arial" panose="020B0604020202020204" pitchFamily="34" charset="0"/>
              <a:cs typeface="Arial" panose="020B0604020202020204" pitchFamily="34" charset="0"/>
            </a:rPr>
            <a:t>Symptom management </a:t>
          </a:r>
          <a:endParaRPr lang="en-US" dirty="0">
            <a:latin typeface="Arial" panose="020B0604020202020204" pitchFamily="34" charset="0"/>
            <a:cs typeface="Arial" panose="020B0604020202020204" pitchFamily="34" charset="0"/>
          </a:endParaRPr>
        </a:p>
      </dgm:t>
    </dgm:pt>
    <dgm:pt modelId="{08A8C37C-BCCD-4D48-ABFA-D0729A431AB4}" type="parTrans" cxnId="{35F70605-D695-491D-9707-66860C1BB4A6}">
      <dgm:prSet/>
      <dgm:spPr/>
      <dgm:t>
        <a:bodyPr/>
        <a:lstStyle/>
        <a:p>
          <a:endParaRPr lang="en-US"/>
        </a:p>
      </dgm:t>
    </dgm:pt>
    <dgm:pt modelId="{E9F9C2E9-D7C1-4922-ABAE-67E1B3638F56}" type="sibTrans" cxnId="{35F70605-D695-491D-9707-66860C1BB4A6}">
      <dgm:prSet/>
      <dgm:spPr/>
      <dgm:t>
        <a:bodyPr/>
        <a:lstStyle/>
        <a:p>
          <a:endParaRPr lang="en-US"/>
        </a:p>
      </dgm:t>
    </dgm:pt>
    <dgm:pt modelId="{A0D76985-A1D9-4546-A997-6B74C3628BF6}">
      <dgm:prSet/>
      <dgm:spPr/>
      <dgm:t>
        <a:bodyPr/>
        <a:lstStyle/>
        <a:p>
          <a:r>
            <a:rPr lang="en-GB" b="0" dirty="0">
              <a:latin typeface="Arial" panose="020B0604020202020204" pitchFamily="34" charset="0"/>
              <a:cs typeface="Arial" panose="020B0604020202020204" pitchFamily="34" charset="0"/>
            </a:rPr>
            <a:t>Treatment adherence </a:t>
          </a:r>
          <a:endParaRPr lang="en-US" dirty="0">
            <a:latin typeface="Arial" panose="020B0604020202020204" pitchFamily="34" charset="0"/>
            <a:cs typeface="Arial" panose="020B0604020202020204" pitchFamily="34" charset="0"/>
          </a:endParaRPr>
        </a:p>
      </dgm:t>
    </dgm:pt>
    <dgm:pt modelId="{9AB9418F-F0F4-4655-AFF1-C88EBF2F97C2}" type="parTrans" cxnId="{C3D48F6F-BBD8-436D-A3C9-2191C7360651}">
      <dgm:prSet/>
      <dgm:spPr/>
      <dgm:t>
        <a:bodyPr/>
        <a:lstStyle/>
        <a:p>
          <a:endParaRPr lang="en-US"/>
        </a:p>
      </dgm:t>
    </dgm:pt>
    <dgm:pt modelId="{A23059AF-6032-4C39-8210-4CF8860AEDB2}" type="sibTrans" cxnId="{C3D48F6F-BBD8-436D-A3C9-2191C7360651}">
      <dgm:prSet/>
      <dgm:spPr/>
      <dgm:t>
        <a:bodyPr/>
        <a:lstStyle/>
        <a:p>
          <a:endParaRPr lang="en-US"/>
        </a:p>
      </dgm:t>
    </dgm:pt>
    <dgm:pt modelId="{9383D5C3-2496-47F5-AD79-FA68D1A52C6B}">
      <dgm:prSet/>
      <dgm:spPr/>
      <dgm:t>
        <a:bodyPr/>
        <a:lstStyle/>
        <a:p>
          <a:r>
            <a:rPr lang="en-GB" b="0" dirty="0">
              <a:latin typeface="Arial" panose="020B0604020202020204" pitchFamily="34" charset="0"/>
              <a:cs typeface="Arial" panose="020B0604020202020204" pitchFamily="34" charset="0"/>
            </a:rPr>
            <a:t>Survival outcomes </a:t>
          </a:r>
          <a:endParaRPr lang="en-US" dirty="0">
            <a:latin typeface="Arial" panose="020B0604020202020204" pitchFamily="34" charset="0"/>
            <a:cs typeface="Arial" panose="020B0604020202020204" pitchFamily="34" charset="0"/>
          </a:endParaRPr>
        </a:p>
      </dgm:t>
    </dgm:pt>
    <dgm:pt modelId="{8624F542-59FC-4FA8-BA78-8A397C426659}" type="parTrans" cxnId="{8A94EB6E-D08C-4996-A1CB-8E5B0307C7E6}">
      <dgm:prSet/>
      <dgm:spPr/>
      <dgm:t>
        <a:bodyPr/>
        <a:lstStyle/>
        <a:p>
          <a:endParaRPr lang="en-US"/>
        </a:p>
      </dgm:t>
    </dgm:pt>
    <dgm:pt modelId="{40191246-A047-46D2-B345-F24915F5A6C9}" type="sibTrans" cxnId="{8A94EB6E-D08C-4996-A1CB-8E5B0307C7E6}">
      <dgm:prSet/>
      <dgm:spPr/>
      <dgm:t>
        <a:bodyPr/>
        <a:lstStyle/>
        <a:p>
          <a:endParaRPr lang="en-US"/>
        </a:p>
      </dgm:t>
    </dgm:pt>
    <dgm:pt modelId="{3CE4EC25-5D59-4042-84E3-44223E562631}">
      <dgm:prSet/>
      <dgm:spPr/>
      <dgm:t>
        <a:bodyPr/>
        <a:lstStyle/>
        <a:p>
          <a:r>
            <a:rPr lang="en-GB" b="0" dirty="0">
              <a:latin typeface="Arial" panose="020B0604020202020204" pitchFamily="34" charset="0"/>
              <a:cs typeface="Arial" panose="020B0604020202020204" pitchFamily="34" charset="0"/>
            </a:rPr>
            <a:t>3. Examine the impact of digital health technologies on patient experience:</a:t>
          </a:r>
          <a:endParaRPr lang="en-US" dirty="0">
            <a:latin typeface="Arial" panose="020B0604020202020204" pitchFamily="34" charset="0"/>
            <a:cs typeface="Arial" panose="020B0604020202020204" pitchFamily="34" charset="0"/>
          </a:endParaRPr>
        </a:p>
      </dgm:t>
    </dgm:pt>
    <dgm:pt modelId="{872E90F2-D8CB-47B2-974C-71335BC14FA3}" type="parTrans" cxnId="{9EE70BFE-589B-44CB-91DE-D052C95C22B9}">
      <dgm:prSet/>
      <dgm:spPr/>
      <dgm:t>
        <a:bodyPr/>
        <a:lstStyle/>
        <a:p>
          <a:endParaRPr lang="en-US"/>
        </a:p>
      </dgm:t>
    </dgm:pt>
    <dgm:pt modelId="{02E21508-1F51-44E9-A0C0-6518B8D2E04F}" type="sibTrans" cxnId="{9EE70BFE-589B-44CB-91DE-D052C95C22B9}">
      <dgm:prSet/>
      <dgm:spPr/>
      <dgm:t>
        <a:bodyPr/>
        <a:lstStyle/>
        <a:p>
          <a:endParaRPr lang="en-US"/>
        </a:p>
      </dgm:t>
    </dgm:pt>
    <dgm:pt modelId="{5784DC71-B878-46EA-8FF5-6E3BE5151A00}">
      <dgm:prSet/>
      <dgm:spPr/>
      <dgm:t>
        <a:bodyPr/>
        <a:lstStyle/>
        <a:p>
          <a:r>
            <a:rPr lang="en-GB" b="0" dirty="0">
              <a:latin typeface="Arial" panose="020B0604020202020204" pitchFamily="34" charset="0"/>
              <a:cs typeface="Arial" panose="020B0604020202020204" pitchFamily="34" charset="0"/>
            </a:rPr>
            <a:t>Satisfaction </a:t>
          </a:r>
          <a:endParaRPr lang="en-US" dirty="0">
            <a:latin typeface="Arial" panose="020B0604020202020204" pitchFamily="34" charset="0"/>
            <a:cs typeface="Arial" panose="020B0604020202020204" pitchFamily="34" charset="0"/>
          </a:endParaRPr>
        </a:p>
      </dgm:t>
    </dgm:pt>
    <dgm:pt modelId="{E7C56FCC-780E-4D6B-8EE9-E63D4F881ACE}" type="parTrans" cxnId="{171CFA5E-0BC2-4F44-A62B-EB48C0894750}">
      <dgm:prSet/>
      <dgm:spPr/>
      <dgm:t>
        <a:bodyPr/>
        <a:lstStyle/>
        <a:p>
          <a:endParaRPr lang="en-US"/>
        </a:p>
      </dgm:t>
    </dgm:pt>
    <dgm:pt modelId="{88B6A1A0-5C7E-4B0F-86FE-18528CD23185}" type="sibTrans" cxnId="{171CFA5E-0BC2-4F44-A62B-EB48C0894750}">
      <dgm:prSet/>
      <dgm:spPr/>
      <dgm:t>
        <a:bodyPr/>
        <a:lstStyle/>
        <a:p>
          <a:endParaRPr lang="en-US"/>
        </a:p>
      </dgm:t>
    </dgm:pt>
    <dgm:pt modelId="{02D8055C-DA93-4319-9F99-BABD5DC2F283}">
      <dgm:prSet/>
      <dgm:spPr/>
      <dgm:t>
        <a:bodyPr/>
        <a:lstStyle/>
        <a:p>
          <a:r>
            <a:rPr lang="en-GB" b="0" dirty="0">
              <a:latin typeface="Arial" panose="020B0604020202020204" pitchFamily="34" charset="0"/>
              <a:cs typeface="Arial" panose="020B0604020202020204" pitchFamily="34" charset="0"/>
            </a:rPr>
            <a:t>Accessibility </a:t>
          </a:r>
          <a:endParaRPr lang="en-US" dirty="0">
            <a:latin typeface="Arial" panose="020B0604020202020204" pitchFamily="34" charset="0"/>
            <a:cs typeface="Arial" panose="020B0604020202020204" pitchFamily="34" charset="0"/>
          </a:endParaRPr>
        </a:p>
      </dgm:t>
    </dgm:pt>
    <dgm:pt modelId="{9FB06769-1259-4283-A059-2149FCD3EE73}" type="parTrans" cxnId="{D040775F-39E6-4F8F-BD3E-F043BE2E49CF}">
      <dgm:prSet/>
      <dgm:spPr/>
      <dgm:t>
        <a:bodyPr/>
        <a:lstStyle/>
        <a:p>
          <a:endParaRPr lang="en-US"/>
        </a:p>
      </dgm:t>
    </dgm:pt>
    <dgm:pt modelId="{A54382AE-00F1-421B-8E77-C1EEAD378FCB}" type="sibTrans" cxnId="{D040775F-39E6-4F8F-BD3E-F043BE2E49CF}">
      <dgm:prSet/>
      <dgm:spPr/>
      <dgm:t>
        <a:bodyPr/>
        <a:lstStyle/>
        <a:p>
          <a:endParaRPr lang="en-US"/>
        </a:p>
      </dgm:t>
    </dgm:pt>
    <dgm:pt modelId="{3A252112-91FA-4CDA-9883-3BE95A604615}">
      <dgm:prSet/>
      <dgm:spPr/>
      <dgm:t>
        <a:bodyPr/>
        <a:lstStyle/>
        <a:p>
          <a:r>
            <a:rPr lang="en-GB" b="0" dirty="0">
              <a:latin typeface="Arial" panose="020B0604020202020204" pitchFamily="34" charset="0"/>
              <a:cs typeface="Arial" panose="020B0604020202020204" pitchFamily="34" charset="0"/>
            </a:rPr>
            <a:t>Communication </a:t>
          </a:r>
          <a:endParaRPr lang="en-US" dirty="0">
            <a:latin typeface="Arial" panose="020B0604020202020204" pitchFamily="34" charset="0"/>
            <a:cs typeface="Arial" panose="020B0604020202020204" pitchFamily="34" charset="0"/>
          </a:endParaRPr>
        </a:p>
      </dgm:t>
    </dgm:pt>
    <dgm:pt modelId="{D14CB2AB-1C1A-469C-A5E1-F0CEBE1BC333}" type="parTrans" cxnId="{5EA4C56E-0F4C-4826-BBD9-F01564653141}">
      <dgm:prSet/>
      <dgm:spPr/>
      <dgm:t>
        <a:bodyPr/>
        <a:lstStyle/>
        <a:p>
          <a:endParaRPr lang="en-US"/>
        </a:p>
      </dgm:t>
    </dgm:pt>
    <dgm:pt modelId="{96B354C4-33BE-4F33-8527-1F0FF930D058}" type="sibTrans" cxnId="{5EA4C56E-0F4C-4826-BBD9-F01564653141}">
      <dgm:prSet/>
      <dgm:spPr/>
      <dgm:t>
        <a:bodyPr/>
        <a:lstStyle/>
        <a:p>
          <a:endParaRPr lang="en-US"/>
        </a:p>
      </dgm:t>
    </dgm:pt>
    <dgm:pt modelId="{1594AF36-CD69-423F-943E-5F9CFFFB51EA}">
      <dgm:prSet/>
      <dgm:spPr/>
      <dgm:t>
        <a:bodyPr/>
        <a:lstStyle/>
        <a:p>
          <a:r>
            <a:rPr lang="en-GB" b="0" dirty="0">
              <a:latin typeface="Arial" panose="020B0604020202020204" pitchFamily="34" charset="0"/>
              <a:cs typeface="Arial" panose="020B0604020202020204" pitchFamily="34" charset="0"/>
            </a:rPr>
            <a:t>Patient engagement</a:t>
          </a:r>
          <a:endParaRPr lang="en-US" dirty="0">
            <a:latin typeface="Arial" panose="020B0604020202020204" pitchFamily="34" charset="0"/>
            <a:cs typeface="Arial" panose="020B0604020202020204" pitchFamily="34" charset="0"/>
          </a:endParaRPr>
        </a:p>
      </dgm:t>
    </dgm:pt>
    <dgm:pt modelId="{DF07EA22-5D18-4EEB-9989-81069BD23272}" type="parTrans" cxnId="{C9B902BB-0472-4973-A599-D242BB759B36}">
      <dgm:prSet/>
      <dgm:spPr/>
      <dgm:t>
        <a:bodyPr/>
        <a:lstStyle/>
        <a:p>
          <a:endParaRPr lang="en-US"/>
        </a:p>
      </dgm:t>
    </dgm:pt>
    <dgm:pt modelId="{B89D51FA-4BD3-4E53-8A38-BA79F1BFCDA5}" type="sibTrans" cxnId="{C9B902BB-0472-4973-A599-D242BB759B36}">
      <dgm:prSet/>
      <dgm:spPr/>
      <dgm:t>
        <a:bodyPr/>
        <a:lstStyle/>
        <a:p>
          <a:endParaRPr lang="en-US"/>
        </a:p>
      </dgm:t>
    </dgm:pt>
    <dgm:pt modelId="{E08CF035-2AB8-1B45-A368-37B04A40BBF2}" type="pres">
      <dgm:prSet presAssocID="{16B5E93D-F77F-4067-A026-DFB2A1D775D3}" presName="Name0" presStyleCnt="0">
        <dgm:presLayoutVars>
          <dgm:dir/>
          <dgm:resizeHandles val="exact"/>
        </dgm:presLayoutVars>
      </dgm:prSet>
      <dgm:spPr/>
    </dgm:pt>
    <dgm:pt modelId="{98DEC19D-286F-7644-A5DE-A5256B6BF0DE}" type="pres">
      <dgm:prSet presAssocID="{780B7D0A-C184-4643-9651-2459EF80CD94}" presName="node" presStyleLbl="node1" presStyleIdx="0" presStyleCnt="3">
        <dgm:presLayoutVars>
          <dgm:bulletEnabled val="1"/>
        </dgm:presLayoutVars>
      </dgm:prSet>
      <dgm:spPr/>
    </dgm:pt>
    <dgm:pt modelId="{C6F6EF49-ACC3-8C4D-A2CA-BBA9845E890A}" type="pres">
      <dgm:prSet presAssocID="{F075E919-48B1-4F3D-A234-5C0B792455BD}" presName="sibTrans" presStyleLbl="sibTrans1D1" presStyleIdx="0" presStyleCnt="2"/>
      <dgm:spPr/>
    </dgm:pt>
    <dgm:pt modelId="{659985E2-2A15-E04E-A9AD-BC679CDAF603}" type="pres">
      <dgm:prSet presAssocID="{F075E919-48B1-4F3D-A234-5C0B792455BD}" presName="connectorText" presStyleLbl="sibTrans1D1" presStyleIdx="0" presStyleCnt="2"/>
      <dgm:spPr/>
    </dgm:pt>
    <dgm:pt modelId="{08055DCC-01CA-E445-BBE0-7825E58F2254}" type="pres">
      <dgm:prSet presAssocID="{A8DC45D0-D329-49C9-A1AB-511EA8CC53B1}" presName="node" presStyleLbl="node1" presStyleIdx="1" presStyleCnt="3">
        <dgm:presLayoutVars>
          <dgm:bulletEnabled val="1"/>
        </dgm:presLayoutVars>
      </dgm:prSet>
      <dgm:spPr/>
    </dgm:pt>
    <dgm:pt modelId="{DDE70E01-66C2-1E4E-BE0A-A5788282FFE0}" type="pres">
      <dgm:prSet presAssocID="{1F397496-403D-47E9-8EDD-EEE1C375545C}" presName="sibTrans" presStyleLbl="sibTrans1D1" presStyleIdx="1" presStyleCnt="2"/>
      <dgm:spPr/>
    </dgm:pt>
    <dgm:pt modelId="{BE0BBD46-1DB0-6A42-9E41-FA364BE2C4FC}" type="pres">
      <dgm:prSet presAssocID="{1F397496-403D-47E9-8EDD-EEE1C375545C}" presName="connectorText" presStyleLbl="sibTrans1D1" presStyleIdx="1" presStyleCnt="2"/>
      <dgm:spPr/>
    </dgm:pt>
    <dgm:pt modelId="{5F53510F-F32D-4F47-97EE-573C74949544}" type="pres">
      <dgm:prSet presAssocID="{3CE4EC25-5D59-4042-84E3-44223E562631}" presName="node" presStyleLbl="node1" presStyleIdx="2" presStyleCnt="3">
        <dgm:presLayoutVars>
          <dgm:bulletEnabled val="1"/>
        </dgm:presLayoutVars>
      </dgm:prSet>
      <dgm:spPr/>
    </dgm:pt>
  </dgm:ptLst>
  <dgm:cxnLst>
    <dgm:cxn modelId="{35F70605-D695-491D-9707-66860C1BB4A6}" srcId="{A8DC45D0-D329-49C9-A1AB-511EA8CC53B1}" destId="{FC154980-F76C-4FB6-88A6-B603A34781EA}" srcOrd="1" destOrd="0" parTransId="{08A8C37C-BCCD-4D48-ABFA-D0729A431AB4}" sibTransId="{E9F9C2E9-D7C1-4922-ABAE-67E1B3638F56}"/>
    <dgm:cxn modelId="{CCBC380B-357A-426A-A787-3435E72F3970}" srcId="{16B5E93D-F77F-4067-A026-DFB2A1D775D3}" destId="{A8DC45D0-D329-49C9-A1AB-511EA8CC53B1}" srcOrd="1" destOrd="0" parTransId="{F0CC237B-DD87-48B8-B752-8BB1BA9303C6}" sibTransId="{1F397496-403D-47E9-8EDD-EEE1C375545C}"/>
    <dgm:cxn modelId="{BFE4CC1F-86B0-0B4E-953F-236111A6B896}" type="presOf" srcId="{A0D76985-A1D9-4546-A997-6B74C3628BF6}" destId="{08055DCC-01CA-E445-BBE0-7825E58F2254}" srcOrd="0" destOrd="3" presId="urn:microsoft.com/office/officeart/2016/7/layout/RepeatingBendingProcessNew"/>
    <dgm:cxn modelId="{DDDD1226-4725-0242-9250-1E7270A90E88}" type="presOf" srcId="{FC154980-F76C-4FB6-88A6-B603A34781EA}" destId="{08055DCC-01CA-E445-BBE0-7825E58F2254}" srcOrd="0" destOrd="2" presId="urn:microsoft.com/office/officeart/2016/7/layout/RepeatingBendingProcessNew"/>
    <dgm:cxn modelId="{46419827-9C39-F147-BBD1-85CEDCF85393}" type="presOf" srcId="{3CE4EC25-5D59-4042-84E3-44223E562631}" destId="{5F53510F-F32D-4F47-97EE-573C74949544}" srcOrd="0" destOrd="0" presId="urn:microsoft.com/office/officeart/2016/7/layout/RepeatingBendingProcessNew"/>
    <dgm:cxn modelId="{865B542A-DF02-4448-93E0-3404DB7DA33D}" type="presOf" srcId="{3A252112-91FA-4CDA-9883-3BE95A604615}" destId="{5F53510F-F32D-4F47-97EE-573C74949544}" srcOrd="0" destOrd="3" presId="urn:microsoft.com/office/officeart/2016/7/layout/RepeatingBendingProcessNew"/>
    <dgm:cxn modelId="{9A15D731-8952-3C41-8D39-55B40DF77F06}" type="presOf" srcId="{1F397496-403D-47E9-8EDD-EEE1C375545C}" destId="{BE0BBD46-1DB0-6A42-9E41-FA364BE2C4FC}" srcOrd="1" destOrd="0" presId="urn:microsoft.com/office/officeart/2016/7/layout/RepeatingBendingProcessNew"/>
    <dgm:cxn modelId="{171CFA5E-0BC2-4F44-A62B-EB48C0894750}" srcId="{3CE4EC25-5D59-4042-84E3-44223E562631}" destId="{5784DC71-B878-46EA-8FF5-6E3BE5151A00}" srcOrd="0" destOrd="0" parTransId="{E7C56FCC-780E-4D6B-8EE9-E63D4F881ACE}" sibTransId="{88B6A1A0-5C7E-4B0F-86FE-18528CD23185}"/>
    <dgm:cxn modelId="{D040775F-39E6-4F8F-BD3E-F043BE2E49CF}" srcId="{3CE4EC25-5D59-4042-84E3-44223E562631}" destId="{02D8055C-DA93-4319-9F99-BABD5DC2F283}" srcOrd="1" destOrd="0" parTransId="{9FB06769-1259-4283-A059-2149FCD3EE73}" sibTransId="{A54382AE-00F1-421B-8E77-C1EEAD378FCB}"/>
    <dgm:cxn modelId="{5EA4C56E-0F4C-4826-BBD9-F01564653141}" srcId="{3CE4EC25-5D59-4042-84E3-44223E562631}" destId="{3A252112-91FA-4CDA-9883-3BE95A604615}" srcOrd="2" destOrd="0" parTransId="{D14CB2AB-1C1A-469C-A5E1-F0CEBE1BC333}" sibTransId="{96B354C4-33BE-4F33-8527-1F0FF930D058}"/>
    <dgm:cxn modelId="{5E55E24E-441B-EE4F-AE85-3ED0EE9916FB}" type="presOf" srcId="{5784DC71-B878-46EA-8FF5-6E3BE5151A00}" destId="{5F53510F-F32D-4F47-97EE-573C74949544}" srcOrd="0" destOrd="1" presId="urn:microsoft.com/office/officeart/2016/7/layout/RepeatingBendingProcessNew"/>
    <dgm:cxn modelId="{8A94EB6E-D08C-4996-A1CB-8E5B0307C7E6}" srcId="{A8DC45D0-D329-49C9-A1AB-511EA8CC53B1}" destId="{9383D5C3-2496-47F5-AD79-FA68D1A52C6B}" srcOrd="3" destOrd="0" parTransId="{8624F542-59FC-4FA8-BA78-8A397C426659}" sibTransId="{40191246-A047-46D2-B345-F24915F5A6C9}"/>
    <dgm:cxn modelId="{C3D48F6F-BBD8-436D-A3C9-2191C7360651}" srcId="{A8DC45D0-D329-49C9-A1AB-511EA8CC53B1}" destId="{A0D76985-A1D9-4546-A997-6B74C3628BF6}" srcOrd="2" destOrd="0" parTransId="{9AB9418F-F0F4-4655-AFF1-C88EBF2F97C2}" sibTransId="{A23059AF-6032-4C39-8210-4CF8860AEDB2}"/>
    <dgm:cxn modelId="{6AFE1A50-1DB9-42F7-9A2F-BC5853BF7FB9}" srcId="{A8DC45D0-D329-49C9-A1AB-511EA8CC53B1}" destId="{4F0F201A-46B2-4D58-BC31-54F4EFEB69ED}" srcOrd="0" destOrd="0" parTransId="{FAD0DFF5-A0D7-48E0-AD71-867FB4735A2F}" sibTransId="{E973D7A5-9CC1-4C4D-9A9A-D4AEBE86D184}"/>
    <dgm:cxn modelId="{94B60378-522E-7B43-99BC-F4AA4633010F}" type="presOf" srcId="{1594AF36-CD69-423F-943E-5F9CFFFB51EA}" destId="{5F53510F-F32D-4F47-97EE-573C74949544}" srcOrd="0" destOrd="4" presId="urn:microsoft.com/office/officeart/2016/7/layout/RepeatingBendingProcessNew"/>
    <dgm:cxn modelId="{83D23588-DBCE-D24C-959F-4620B6889510}" type="presOf" srcId="{F075E919-48B1-4F3D-A234-5C0B792455BD}" destId="{C6F6EF49-ACC3-8C4D-A2CA-BBA9845E890A}" srcOrd="0" destOrd="0" presId="urn:microsoft.com/office/officeart/2016/7/layout/RepeatingBendingProcessNew"/>
    <dgm:cxn modelId="{37F747B3-1DFD-9C44-A659-052A51A7A013}" type="presOf" srcId="{4F0F201A-46B2-4D58-BC31-54F4EFEB69ED}" destId="{08055DCC-01CA-E445-BBE0-7825E58F2254}" srcOrd="0" destOrd="1" presId="urn:microsoft.com/office/officeart/2016/7/layout/RepeatingBendingProcessNew"/>
    <dgm:cxn modelId="{C9B902BB-0472-4973-A599-D242BB759B36}" srcId="{3CE4EC25-5D59-4042-84E3-44223E562631}" destId="{1594AF36-CD69-423F-943E-5F9CFFFB51EA}" srcOrd="3" destOrd="0" parTransId="{DF07EA22-5D18-4EEB-9989-81069BD23272}" sibTransId="{B89D51FA-4BD3-4E53-8A38-BA79F1BFCDA5}"/>
    <dgm:cxn modelId="{21CC8BC2-3808-E444-A88A-EA1A9A463B6C}" type="presOf" srcId="{A8DC45D0-D329-49C9-A1AB-511EA8CC53B1}" destId="{08055DCC-01CA-E445-BBE0-7825E58F2254}" srcOrd="0" destOrd="0" presId="urn:microsoft.com/office/officeart/2016/7/layout/RepeatingBendingProcessNew"/>
    <dgm:cxn modelId="{296D9DC9-0BA5-4F45-A9A6-EC0C43550A8D}" type="presOf" srcId="{16B5E93D-F77F-4067-A026-DFB2A1D775D3}" destId="{E08CF035-2AB8-1B45-A368-37B04A40BBF2}" srcOrd="0" destOrd="0" presId="urn:microsoft.com/office/officeart/2016/7/layout/RepeatingBendingProcessNew"/>
    <dgm:cxn modelId="{C443F2E0-B3C5-4DAA-9558-0913F1495F20}" srcId="{16B5E93D-F77F-4067-A026-DFB2A1D775D3}" destId="{780B7D0A-C184-4643-9651-2459EF80CD94}" srcOrd="0" destOrd="0" parTransId="{3402FFE0-EF39-436B-A02D-E49F74F0D7C2}" sibTransId="{F075E919-48B1-4F3D-A234-5C0B792455BD}"/>
    <dgm:cxn modelId="{6A73D6E1-6660-814C-819B-AE2557186DF7}" type="presOf" srcId="{F075E919-48B1-4F3D-A234-5C0B792455BD}" destId="{659985E2-2A15-E04E-A9AD-BC679CDAF603}" srcOrd="1" destOrd="0" presId="urn:microsoft.com/office/officeart/2016/7/layout/RepeatingBendingProcessNew"/>
    <dgm:cxn modelId="{6C7B40E2-0192-D54B-B185-E5C992368C46}" type="presOf" srcId="{9383D5C3-2496-47F5-AD79-FA68D1A52C6B}" destId="{08055DCC-01CA-E445-BBE0-7825E58F2254}" srcOrd="0" destOrd="4" presId="urn:microsoft.com/office/officeart/2016/7/layout/RepeatingBendingProcessNew"/>
    <dgm:cxn modelId="{A0200EEC-F77D-5D41-AB40-4396D0D9D1F7}" type="presOf" srcId="{1F397496-403D-47E9-8EDD-EEE1C375545C}" destId="{DDE70E01-66C2-1E4E-BE0A-A5788282FFE0}" srcOrd="0" destOrd="0" presId="urn:microsoft.com/office/officeart/2016/7/layout/RepeatingBendingProcessNew"/>
    <dgm:cxn modelId="{715C42F5-DA3E-0746-A8BF-67CFA541CA1F}" type="presOf" srcId="{02D8055C-DA93-4319-9F99-BABD5DC2F283}" destId="{5F53510F-F32D-4F47-97EE-573C74949544}" srcOrd="0" destOrd="2" presId="urn:microsoft.com/office/officeart/2016/7/layout/RepeatingBendingProcessNew"/>
    <dgm:cxn modelId="{9EE70BFE-589B-44CB-91DE-D052C95C22B9}" srcId="{16B5E93D-F77F-4067-A026-DFB2A1D775D3}" destId="{3CE4EC25-5D59-4042-84E3-44223E562631}" srcOrd="2" destOrd="0" parTransId="{872E90F2-D8CB-47B2-974C-71335BC14FA3}" sibTransId="{02E21508-1F51-44E9-A0C0-6518B8D2E04F}"/>
    <dgm:cxn modelId="{208923FE-18EC-4741-8FCD-DFB3A64584FB}" type="presOf" srcId="{780B7D0A-C184-4643-9651-2459EF80CD94}" destId="{98DEC19D-286F-7644-A5DE-A5256B6BF0DE}" srcOrd="0" destOrd="0" presId="urn:microsoft.com/office/officeart/2016/7/layout/RepeatingBendingProcessNew"/>
    <dgm:cxn modelId="{DF6D160F-0F71-8A4E-A47C-69E220125D9F}" type="presParOf" srcId="{E08CF035-2AB8-1B45-A368-37B04A40BBF2}" destId="{98DEC19D-286F-7644-A5DE-A5256B6BF0DE}" srcOrd="0" destOrd="0" presId="urn:microsoft.com/office/officeart/2016/7/layout/RepeatingBendingProcessNew"/>
    <dgm:cxn modelId="{EFEA149A-21DA-044D-9F9A-D3073A41FFA8}" type="presParOf" srcId="{E08CF035-2AB8-1B45-A368-37B04A40BBF2}" destId="{C6F6EF49-ACC3-8C4D-A2CA-BBA9845E890A}" srcOrd="1" destOrd="0" presId="urn:microsoft.com/office/officeart/2016/7/layout/RepeatingBendingProcessNew"/>
    <dgm:cxn modelId="{825D780A-5749-5042-AAFC-B39B3340C5B2}" type="presParOf" srcId="{C6F6EF49-ACC3-8C4D-A2CA-BBA9845E890A}" destId="{659985E2-2A15-E04E-A9AD-BC679CDAF603}" srcOrd="0" destOrd="0" presId="urn:microsoft.com/office/officeart/2016/7/layout/RepeatingBendingProcessNew"/>
    <dgm:cxn modelId="{CBC1949D-1B49-B14D-9435-F59E76BB06D4}" type="presParOf" srcId="{E08CF035-2AB8-1B45-A368-37B04A40BBF2}" destId="{08055DCC-01CA-E445-BBE0-7825E58F2254}" srcOrd="2" destOrd="0" presId="urn:microsoft.com/office/officeart/2016/7/layout/RepeatingBendingProcessNew"/>
    <dgm:cxn modelId="{E04BC506-9F0B-714B-AF68-9E1A7712D472}" type="presParOf" srcId="{E08CF035-2AB8-1B45-A368-37B04A40BBF2}" destId="{DDE70E01-66C2-1E4E-BE0A-A5788282FFE0}" srcOrd="3" destOrd="0" presId="urn:microsoft.com/office/officeart/2016/7/layout/RepeatingBendingProcessNew"/>
    <dgm:cxn modelId="{BCD9BCBC-7713-3C40-931B-A3A9066AE720}" type="presParOf" srcId="{DDE70E01-66C2-1E4E-BE0A-A5788282FFE0}" destId="{BE0BBD46-1DB0-6A42-9E41-FA364BE2C4FC}" srcOrd="0" destOrd="0" presId="urn:microsoft.com/office/officeart/2016/7/layout/RepeatingBendingProcessNew"/>
    <dgm:cxn modelId="{B3743EB2-1082-1348-80FB-1D69927C5F41}" type="presParOf" srcId="{E08CF035-2AB8-1B45-A368-37B04A40BBF2}" destId="{5F53510F-F32D-4F47-97EE-573C74949544}" srcOrd="4"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18131FE-B7D1-47E2-8539-09684C7AD3C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159A887-9B55-4847-BA0C-13BF0EE9C953}">
      <dgm:prSet/>
      <dgm:spPr/>
      <dgm:t>
        <a:bodyPr/>
        <a:lstStyle/>
        <a:p>
          <a:r>
            <a:rPr lang="en-GB" b="1"/>
            <a:t>Patients</a:t>
          </a:r>
          <a:endParaRPr lang="en-US"/>
        </a:p>
      </dgm:t>
    </dgm:pt>
    <dgm:pt modelId="{C140632E-2E42-4DF6-8D37-503A0D8A3C49}" type="parTrans" cxnId="{F5261370-3EB5-457C-89CA-1C89EC78B456}">
      <dgm:prSet/>
      <dgm:spPr/>
      <dgm:t>
        <a:bodyPr/>
        <a:lstStyle/>
        <a:p>
          <a:endParaRPr lang="en-US"/>
        </a:p>
      </dgm:t>
    </dgm:pt>
    <dgm:pt modelId="{6ADB66FD-4286-447D-BC1F-16B5628B6103}" type="sibTrans" cxnId="{F5261370-3EB5-457C-89CA-1C89EC78B456}">
      <dgm:prSet/>
      <dgm:spPr/>
      <dgm:t>
        <a:bodyPr/>
        <a:lstStyle/>
        <a:p>
          <a:endParaRPr lang="en-US"/>
        </a:p>
      </dgm:t>
    </dgm:pt>
    <dgm:pt modelId="{CE856F78-058F-4040-B460-F38250635337}">
      <dgm:prSet/>
      <dgm:spPr/>
      <dgm:t>
        <a:bodyPr/>
        <a:lstStyle/>
        <a:p>
          <a:r>
            <a:rPr lang="en-GB" dirty="0">
              <a:latin typeface="Arial" panose="020B0604020202020204" pitchFamily="34" charset="0"/>
              <a:cs typeface="Arial" panose="020B0604020202020204" pitchFamily="34" charset="0"/>
            </a:rPr>
            <a:t>May enhance self-management and quality of life among cancer patients (Denis et al., 2019).</a:t>
          </a:r>
          <a:endParaRPr lang="en-US" dirty="0">
            <a:latin typeface="Arial" panose="020B0604020202020204" pitchFamily="34" charset="0"/>
            <a:cs typeface="Arial" panose="020B0604020202020204" pitchFamily="34" charset="0"/>
          </a:endParaRPr>
        </a:p>
      </dgm:t>
    </dgm:pt>
    <dgm:pt modelId="{7E483D84-654B-4D4B-90FA-0C1BFDC26266}" type="parTrans" cxnId="{7E378909-E708-4D86-B884-02DEBED13B1C}">
      <dgm:prSet/>
      <dgm:spPr/>
      <dgm:t>
        <a:bodyPr/>
        <a:lstStyle/>
        <a:p>
          <a:endParaRPr lang="en-US"/>
        </a:p>
      </dgm:t>
    </dgm:pt>
    <dgm:pt modelId="{4E60F355-2142-4E4C-A013-63831B14611D}" type="sibTrans" cxnId="{7E378909-E708-4D86-B884-02DEBED13B1C}">
      <dgm:prSet/>
      <dgm:spPr/>
      <dgm:t>
        <a:bodyPr/>
        <a:lstStyle/>
        <a:p>
          <a:endParaRPr lang="en-US"/>
        </a:p>
      </dgm:t>
    </dgm:pt>
    <dgm:pt modelId="{D5BA27AE-72D7-4FF9-95A8-BC449354EC93}">
      <dgm:prSet/>
      <dgm:spPr/>
      <dgm:t>
        <a:bodyPr/>
        <a:lstStyle/>
        <a:p>
          <a:r>
            <a:rPr lang="en-GB" dirty="0">
              <a:latin typeface="Arial" panose="020B0604020202020204" pitchFamily="34" charset="0"/>
              <a:cs typeface="Arial" panose="020B0604020202020204" pitchFamily="34" charset="0"/>
            </a:rPr>
            <a:t>Can enhance communication around  patients and healthcare professionals (Cox et al., 2017).</a:t>
          </a:r>
          <a:endParaRPr lang="en-US" dirty="0">
            <a:latin typeface="Arial" panose="020B0604020202020204" pitchFamily="34" charset="0"/>
            <a:cs typeface="Arial" panose="020B0604020202020204" pitchFamily="34" charset="0"/>
          </a:endParaRPr>
        </a:p>
      </dgm:t>
    </dgm:pt>
    <dgm:pt modelId="{16B9425E-37F7-4C02-9D41-92B16AA3DC5A}" type="parTrans" cxnId="{7DAD1C82-7D60-4785-A7EF-836E39C1014B}">
      <dgm:prSet/>
      <dgm:spPr/>
      <dgm:t>
        <a:bodyPr/>
        <a:lstStyle/>
        <a:p>
          <a:endParaRPr lang="en-US"/>
        </a:p>
      </dgm:t>
    </dgm:pt>
    <dgm:pt modelId="{2853F183-2CE6-4382-A303-D7E4894CDA92}" type="sibTrans" cxnId="{7DAD1C82-7D60-4785-A7EF-836E39C1014B}">
      <dgm:prSet/>
      <dgm:spPr/>
      <dgm:t>
        <a:bodyPr/>
        <a:lstStyle/>
        <a:p>
          <a:endParaRPr lang="en-US"/>
        </a:p>
      </dgm:t>
    </dgm:pt>
    <dgm:pt modelId="{60854AD1-734B-4E16-A3C3-E107C4A3CB85}">
      <dgm:prSet/>
      <dgm:spPr/>
      <dgm:t>
        <a:bodyPr/>
        <a:lstStyle/>
        <a:p>
          <a:r>
            <a:rPr lang="en-GB" dirty="0"/>
            <a:t> </a:t>
          </a:r>
          <a:r>
            <a:rPr lang="en-GB" b="1" dirty="0">
              <a:latin typeface="Arial" panose="020B0604020202020204" pitchFamily="34" charset="0"/>
              <a:cs typeface="Arial" panose="020B0604020202020204" pitchFamily="34" charset="0"/>
            </a:rPr>
            <a:t>Healthcare Services</a:t>
          </a:r>
          <a:endParaRPr lang="en-US" dirty="0">
            <a:latin typeface="Arial" panose="020B0604020202020204" pitchFamily="34" charset="0"/>
            <a:cs typeface="Arial" panose="020B0604020202020204" pitchFamily="34" charset="0"/>
          </a:endParaRPr>
        </a:p>
      </dgm:t>
    </dgm:pt>
    <dgm:pt modelId="{57705179-201D-4F01-B2A4-7BC666E2153A}" type="parTrans" cxnId="{559651D8-06BD-4A58-811C-D267977D9708}">
      <dgm:prSet/>
      <dgm:spPr/>
      <dgm:t>
        <a:bodyPr/>
        <a:lstStyle/>
        <a:p>
          <a:endParaRPr lang="en-US"/>
        </a:p>
      </dgm:t>
    </dgm:pt>
    <dgm:pt modelId="{2653C051-958C-44EC-B761-8C32055DD899}" type="sibTrans" cxnId="{559651D8-06BD-4A58-811C-D267977D9708}">
      <dgm:prSet/>
      <dgm:spPr/>
      <dgm:t>
        <a:bodyPr/>
        <a:lstStyle/>
        <a:p>
          <a:endParaRPr lang="en-US"/>
        </a:p>
      </dgm:t>
    </dgm:pt>
    <dgm:pt modelId="{49CC563D-ED8A-4BE5-860C-E13A45F2D2A1}">
      <dgm:prSet/>
      <dgm:spPr/>
      <dgm:t>
        <a:bodyPr/>
        <a:lstStyle/>
        <a:p>
          <a:r>
            <a:rPr lang="en-GB" dirty="0">
              <a:latin typeface="Arial" panose="020B0604020202020204" pitchFamily="34" charset="0"/>
              <a:cs typeface="Arial" panose="020B0604020202020204" pitchFamily="34" charset="0"/>
            </a:rPr>
            <a:t>It supports more efficient  coherent monitoring of patients undergoing cancer treatment (Wang et al., 2023;Daly et al.,2020).</a:t>
          </a:r>
          <a:endParaRPr lang="en-US" dirty="0">
            <a:latin typeface="Arial" panose="020B0604020202020204" pitchFamily="34" charset="0"/>
            <a:cs typeface="Arial" panose="020B0604020202020204" pitchFamily="34" charset="0"/>
          </a:endParaRPr>
        </a:p>
      </dgm:t>
    </dgm:pt>
    <dgm:pt modelId="{65EA42AB-3A2D-415D-A8D4-4948E4E4B046}" type="parTrans" cxnId="{50E3B244-E209-4070-B480-6C34925BDC7C}">
      <dgm:prSet/>
      <dgm:spPr/>
      <dgm:t>
        <a:bodyPr/>
        <a:lstStyle/>
        <a:p>
          <a:endParaRPr lang="en-US"/>
        </a:p>
      </dgm:t>
    </dgm:pt>
    <dgm:pt modelId="{AFBC22C0-4A28-45B1-B3CA-F4A7BF7CE08F}" type="sibTrans" cxnId="{50E3B244-E209-4070-B480-6C34925BDC7C}">
      <dgm:prSet/>
      <dgm:spPr/>
      <dgm:t>
        <a:bodyPr/>
        <a:lstStyle/>
        <a:p>
          <a:endParaRPr lang="en-US"/>
        </a:p>
      </dgm:t>
    </dgm:pt>
    <dgm:pt modelId="{A2207F05-63E6-4C98-94EF-6238D5869D11}">
      <dgm:prSet/>
      <dgm:spPr/>
      <dgm:t>
        <a:bodyPr/>
        <a:lstStyle/>
        <a:p>
          <a:r>
            <a:rPr lang="en-GB" dirty="0">
              <a:latin typeface="Arial" panose="020B0604020202020204" pitchFamily="34" charset="0"/>
              <a:cs typeface="Arial" panose="020B0604020202020204" pitchFamily="34" charset="0"/>
            </a:rPr>
            <a:t>May reduces uncritical  hospital visits via  remote care delivery (Heifetz et al., 2020).</a:t>
          </a:r>
          <a:endParaRPr lang="en-US" dirty="0">
            <a:latin typeface="Arial" panose="020B0604020202020204" pitchFamily="34" charset="0"/>
            <a:cs typeface="Arial" panose="020B0604020202020204" pitchFamily="34" charset="0"/>
          </a:endParaRPr>
        </a:p>
      </dgm:t>
    </dgm:pt>
    <dgm:pt modelId="{8983A5A0-C3AA-445A-A3D1-CB4C20704869}" type="parTrans" cxnId="{CC034729-4904-452E-B39F-F3046D4E0299}">
      <dgm:prSet/>
      <dgm:spPr/>
      <dgm:t>
        <a:bodyPr/>
        <a:lstStyle/>
        <a:p>
          <a:endParaRPr lang="en-US"/>
        </a:p>
      </dgm:t>
    </dgm:pt>
    <dgm:pt modelId="{FF996080-57FC-42CE-8902-C9FD40DD7F96}" type="sibTrans" cxnId="{CC034729-4904-452E-B39F-F3046D4E0299}">
      <dgm:prSet/>
      <dgm:spPr/>
      <dgm:t>
        <a:bodyPr/>
        <a:lstStyle/>
        <a:p>
          <a:endParaRPr lang="en-US"/>
        </a:p>
      </dgm:t>
    </dgm:pt>
    <dgm:pt modelId="{73D63849-FE4A-4640-A20F-2BFA5E4D601A}">
      <dgm:prSet/>
      <dgm:spPr/>
      <dgm:t>
        <a:bodyPr/>
        <a:lstStyle/>
        <a:p>
          <a:r>
            <a:rPr lang="en-GB" b="1" dirty="0">
              <a:latin typeface="Arial" panose="020B0604020202020204" pitchFamily="34" charset="0"/>
              <a:cs typeface="Arial" panose="020B0604020202020204" pitchFamily="34" charset="0"/>
            </a:rPr>
            <a:t>Policy and Practice</a:t>
          </a:r>
          <a:endParaRPr lang="en-US" dirty="0">
            <a:latin typeface="Arial" panose="020B0604020202020204" pitchFamily="34" charset="0"/>
            <a:cs typeface="Arial" panose="020B0604020202020204" pitchFamily="34" charset="0"/>
          </a:endParaRPr>
        </a:p>
      </dgm:t>
    </dgm:pt>
    <dgm:pt modelId="{C8841525-4DED-445C-B1CD-7EC885DADB48}" type="parTrans" cxnId="{6CC7FEB7-4566-44C1-8A5F-C0BA0D2CA606}">
      <dgm:prSet/>
      <dgm:spPr/>
      <dgm:t>
        <a:bodyPr/>
        <a:lstStyle/>
        <a:p>
          <a:endParaRPr lang="en-US"/>
        </a:p>
      </dgm:t>
    </dgm:pt>
    <dgm:pt modelId="{32032943-2C59-4A5B-ABAE-E55034BD9447}" type="sibTrans" cxnId="{6CC7FEB7-4566-44C1-8A5F-C0BA0D2CA606}">
      <dgm:prSet/>
      <dgm:spPr/>
      <dgm:t>
        <a:bodyPr/>
        <a:lstStyle/>
        <a:p>
          <a:endParaRPr lang="en-US"/>
        </a:p>
      </dgm:t>
    </dgm:pt>
    <dgm:pt modelId="{B470C8BC-705C-44AC-8C63-3E9529388D9E}">
      <dgm:prSet/>
      <dgm:spPr/>
      <dgm:t>
        <a:bodyPr/>
        <a:lstStyle/>
        <a:p>
          <a:r>
            <a:rPr lang="en-GB" dirty="0">
              <a:latin typeface="Arial" panose="020B0604020202020204" pitchFamily="34" charset="0"/>
              <a:cs typeface="Arial" panose="020B0604020202020204" pitchFamily="34" charset="0"/>
            </a:rPr>
            <a:t>Offers  evidence to substantiate the adoption of digital oncology services (</a:t>
          </a:r>
          <a:r>
            <a:rPr lang="en-GB" dirty="0" err="1">
              <a:latin typeface="Arial" panose="020B0604020202020204" pitchFamily="34" charset="0"/>
              <a:cs typeface="Arial" panose="020B0604020202020204" pitchFamily="34" charset="0"/>
            </a:rPr>
            <a:t>Geifman</a:t>
          </a:r>
          <a:r>
            <a:rPr lang="en-GB" dirty="0">
              <a:latin typeface="Arial" panose="020B0604020202020204" pitchFamily="34" charset="0"/>
              <a:cs typeface="Arial" panose="020B0604020202020204" pitchFamily="34" charset="0"/>
            </a:rPr>
            <a:t> et al., 2023;Yab et al.,2020)</a:t>
          </a:r>
          <a:endParaRPr lang="en-US" dirty="0">
            <a:latin typeface="Arial" panose="020B0604020202020204" pitchFamily="34" charset="0"/>
            <a:cs typeface="Arial" panose="020B0604020202020204" pitchFamily="34" charset="0"/>
          </a:endParaRPr>
        </a:p>
      </dgm:t>
    </dgm:pt>
    <dgm:pt modelId="{83BF6E57-947D-4E27-BB62-8DB2C017B2D4}" type="parTrans" cxnId="{6D32F076-9D2D-40C6-B0F2-E9AFE3E91A72}">
      <dgm:prSet/>
      <dgm:spPr/>
      <dgm:t>
        <a:bodyPr/>
        <a:lstStyle/>
        <a:p>
          <a:endParaRPr lang="en-US"/>
        </a:p>
      </dgm:t>
    </dgm:pt>
    <dgm:pt modelId="{F9C07B4C-7836-419F-91D8-C449E829799E}" type="sibTrans" cxnId="{6D32F076-9D2D-40C6-B0F2-E9AFE3E91A72}">
      <dgm:prSet/>
      <dgm:spPr/>
      <dgm:t>
        <a:bodyPr/>
        <a:lstStyle/>
        <a:p>
          <a:endParaRPr lang="en-US"/>
        </a:p>
      </dgm:t>
    </dgm:pt>
    <dgm:pt modelId="{6AC5A56A-5DAF-4AC2-9A82-046286B76E4D}">
      <dgm:prSet/>
      <dgm:spPr/>
      <dgm:t>
        <a:bodyPr/>
        <a:lstStyle/>
        <a:p>
          <a:r>
            <a:rPr lang="en-GB" dirty="0">
              <a:latin typeface="Arial" panose="020B0604020202020204" pitchFamily="34" charset="0"/>
              <a:cs typeface="Arial" panose="020B0604020202020204" pitchFamily="34" charset="0"/>
            </a:rPr>
            <a:t>May educate or provide  solutions for future strategies for equitable access to digital cancer care (Patel et al., 2023).</a:t>
          </a:r>
          <a:endParaRPr lang="en-US" dirty="0">
            <a:latin typeface="Arial" panose="020B0604020202020204" pitchFamily="34" charset="0"/>
            <a:cs typeface="Arial" panose="020B0604020202020204" pitchFamily="34" charset="0"/>
          </a:endParaRPr>
        </a:p>
      </dgm:t>
    </dgm:pt>
    <dgm:pt modelId="{46398929-D0E0-4259-AEB9-B2BE7A9D7CA9}" type="parTrans" cxnId="{E3AE9552-923B-4DDF-B8CB-DCC7D8D51E13}">
      <dgm:prSet/>
      <dgm:spPr/>
      <dgm:t>
        <a:bodyPr/>
        <a:lstStyle/>
        <a:p>
          <a:endParaRPr lang="en-US"/>
        </a:p>
      </dgm:t>
    </dgm:pt>
    <dgm:pt modelId="{E0544BDA-0594-42C8-8D22-26995294715E}" type="sibTrans" cxnId="{E3AE9552-923B-4DDF-B8CB-DCC7D8D51E13}">
      <dgm:prSet/>
      <dgm:spPr/>
      <dgm:t>
        <a:bodyPr/>
        <a:lstStyle/>
        <a:p>
          <a:endParaRPr lang="en-US"/>
        </a:p>
      </dgm:t>
    </dgm:pt>
    <dgm:pt modelId="{7FBB6E76-E923-2143-953F-480CB485D60B}" type="pres">
      <dgm:prSet presAssocID="{E18131FE-B7D1-47E2-8539-09684C7AD3CC}" presName="linear" presStyleCnt="0">
        <dgm:presLayoutVars>
          <dgm:animLvl val="lvl"/>
          <dgm:resizeHandles val="exact"/>
        </dgm:presLayoutVars>
      </dgm:prSet>
      <dgm:spPr/>
    </dgm:pt>
    <dgm:pt modelId="{01FED5A6-2FF0-4941-9FCF-C19AEF0F980C}" type="pres">
      <dgm:prSet presAssocID="{A159A887-9B55-4847-BA0C-13BF0EE9C953}" presName="parentText" presStyleLbl="node1" presStyleIdx="0" presStyleCnt="9">
        <dgm:presLayoutVars>
          <dgm:chMax val="0"/>
          <dgm:bulletEnabled val="1"/>
        </dgm:presLayoutVars>
      </dgm:prSet>
      <dgm:spPr/>
    </dgm:pt>
    <dgm:pt modelId="{A6D78845-803F-D64B-93AF-6407AB6CDDFB}" type="pres">
      <dgm:prSet presAssocID="{6ADB66FD-4286-447D-BC1F-16B5628B6103}" presName="spacer" presStyleCnt="0"/>
      <dgm:spPr/>
    </dgm:pt>
    <dgm:pt modelId="{17BC36CB-8643-5E4E-B165-1D0B593A22E9}" type="pres">
      <dgm:prSet presAssocID="{CE856F78-058F-4040-B460-F38250635337}" presName="parentText" presStyleLbl="node1" presStyleIdx="1" presStyleCnt="9">
        <dgm:presLayoutVars>
          <dgm:chMax val="0"/>
          <dgm:bulletEnabled val="1"/>
        </dgm:presLayoutVars>
      </dgm:prSet>
      <dgm:spPr/>
    </dgm:pt>
    <dgm:pt modelId="{80CED9E8-460E-A84E-A6CF-71C15D166805}" type="pres">
      <dgm:prSet presAssocID="{4E60F355-2142-4E4C-A013-63831B14611D}" presName="spacer" presStyleCnt="0"/>
      <dgm:spPr/>
    </dgm:pt>
    <dgm:pt modelId="{1D7C2DD0-444F-2A42-98D9-CD5817FF1783}" type="pres">
      <dgm:prSet presAssocID="{D5BA27AE-72D7-4FF9-95A8-BC449354EC93}" presName="parentText" presStyleLbl="node1" presStyleIdx="2" presStyleCnt="9">
        <dgm:presLayoutVars>
          <dgm:chMax val="0"/>
          <dgm:bulletEnabled val="1"/>
        </dgm:presLayoutVars>
      </dgm:prSet>
      <dgm:spPr/>
    </dgm:pt>
    <dgm:pt modelId="{77A49089-6DDA-CE4F-839F-D48CBCF55429}" type="pres">
      <dgm:prSet presAssocID="{2853F183-2CE6-4382-A303-D7E4894CDA92}" presName="spacer" presStyleCnt="0"/>
      <dgm:spPr/>
    </dgm:pt>
    <dgm:pt modelId="{DACC4C98-196F-C340-889D-DE47FA5F6F39}" type="pres">
      <dgm:prSet presAssocID="{60854AD1-734B-4E16-A3C3-E107C4A3CB85}" presName="parentText" presStyleLbl="node1" presStyleIdx="3" presStyleCnt="9">
        <dgm:presLayoutVars>
          <dgm:chMax val="0"/>
          <dgm:bulletEnabled val="1"/>
        </dgm:presLayoutVars>
      </dgm:prSet>
      <dgm:spPr/>
    </dgm:pt>
    <dgm:pt modelId="{073FA572-7A3F-6044-85BB-BEEEF7886570}" type="pres">
      <dgm:prSet presAssocID="{2653C051-958C-44EC-B761-8C32055DD899}" presName="spacer" presStyleCnt="0"/>
      <dgm:spPr/>
    </dgm:pt>
    <dgm:pt modelId="{AA886382-39C3-544A-B72B-AB32F5ADA0F4}" type="pres">
      <dgm:prSet presAssocID="{49CC563D-ED8A-4BE5-860C-E13A45F2D2A1}" presName="parentText" presStyleLbl="node1" presStyleIdx="4" presStyleCnt="9">
        <dgm:presLayoutVars>
          <dgm:chMax val="0"/>
          <dgm:bulletEnabled val="1"/>
        </dgm:presLayoutVars>
      </dgm:prSet>
      <dgm:spPr/>
    </dgm:pt>
    <dgm:pt modelId="{3C056C3D-AA2D-6E48-9706-BD68B8EBB329}" type="pres">
      <dgm:prSet presAssocID="{AFBC22C0-4A28-45B1-B3CA-F4A7BF7CE08F}" presName="spacer" presStyleCnt="0"/>
      <dgm:spPr/>
    </dgm:pt>
    <dgm:pt modelId="{4383FBDC-35DE-9F44-917B-0AB71B8254D8}" type="pres">
      <dgm:prSet presAssocID="{A2207F05-63E6-4C98-94EF-6238D5869D11}" presName="parentText" presStyleLbl="node1" presStyleIdx="5" presStyleCnt="9">
        <dgm:presLayoutVars>
          <dgm:chMax val="0"/>
          <dgm:bulletEnabled val="1"/>
        </dgm:presLayoutVars>
      </dgm:prSet>
      <dgm:spPr/>
    </dgm:pt>
    <dgm:pt modelId="{5BB33D66-497A-7248-8897-648421132DEB}" type="pres">
      <dgm:prSet presAssocID="{FF996080-57FC-42CE-8902-C9FD40DD7F96}" presName="spacer" presStyleCnt="0"/>
      <dgm:spPr/>
    </dgm:pt>
    <dgm:pt modelId="{F4B3A121-5B77-F349-9FF1-85E48CF7C62B}" type="pres">
      <dgm:prSet presAssocID="{73D63849-FE4A-4640-A20F-2BFA5E4D601A}" presName="parentText" presStyleLbl="node1" presStyleIdx="6" presStyleCnt="9">
        <dgm:presLayoutVars>
          <dgm:chMax val="0"/>
          <dgm:bulletEnabled val="1"/>
        </dgm:presLayoutVars>
      </dgm:prSet>
      <dgm:spPr/>
    </dgm:pt>
    <dgm:pt modelId="{66D66661-2A35-2D46-87E0-7A975CE931BF}" type="pres">
      <dgm:prSet presAssocID="{32032943-2C59-4A5B-ABAE-E55034BD9447}" presName="spacer" presStyleCnt="0"/>
      <dgm:spPr/>
    </dgm:pt>
    <dgm:pt modelId="{E751CBFE-674E-A64E-91AD-101CC4FD79A1}" type="pres">
      <dgm:prSet presAssocID="{B470C8BC-705C-44AC-8C63-3E9529388D9E}" presName="parentText" presStyleLbl="node1" presStyleIdx="7" presStyleCnt="9">
        <dgm:presLayoutVars>
          <dgm:chMax val="0"/>
          <dgm:bulletEnabled val="1"/>
        </dgm:presLayoutVars>
      </dgm:prSet>
      <dgm:spPr/>
    </dgm:pt>
    <dgm:pt modelId="{8A0B427A-7A1D-004E-8FB4-46569EF0DF25}" type="pres">
      <dgm:prSet presAssocID="{F9C07B4C-7836-419F-91D8-C449E829799E}" presName="spacer" presStyleCnt="0"/>
      <dgm:spPr/>
    </dgm:pt>
    <dgm:pt modelId="{9D4B4171-70BA-6A42-B244-F9013C003C66}" type="pres">
      <dgm:prSet presAssocID="{6AC5A56A-5DAF-4AC2-9A82-046286B76E4D}" presName="parentText" presStyleLbl="node1" presStyleIdx="8" presStyleCnt="9">
        <dgm:presLayoutVars>
          <dgm:chMax val="0"/>
          <dgm:bulletEnabled val="1"/>
        </dgm:presLayoutVars>
      </dgm:prSet>
      <dgm:spPr/>
    </dgm:pt>
  </dgm:ptLst>
  <dgm:cxnLst>
    <dgm:cxn modelId="{7E378909-E708-4D86-B884-02DEBED13B1C}" srcId="{E18131FE-B7D1-47E2-8539-09684C7AD3CC}" destId="{CE856F78-058F-4040-B460-F38250635337}" srcOrd="1" destOrd="0" parTransId="{7E483D84-654B-4D4B-90FA-0C1BFDC26266}" sibTransId="{4E60F355-2142-4E4C-A013-63831B14611D}"/>
    <dgm:cxn modelId="{B621BD26-CEBA-2041-8ACB-C7AEA0448888}" type="presOf" srcId="{73D63849-FE4A-4640-A20F-2BFA5E4D601A}" destId="{F4B3A121-5B77-F349-9FF1-85E48CF7C62B}" srcOrd="0" destOrd="0" presId="urn:microsoft.com/office/officeart/2005/8/layout/vList2"/>
    <dgm:cxn modelId="{CC034729-4904-452E-B39F-F3046D4E0299}" srcId="{E18131FE-B7D1-47E2-8539-09684C7AD3CC}" destId="{A2207F05-63E6-4C98-94EF-6238D5869D11}" srcOrd="5" destOrd="0" parTransId="{8983A5A0-C3AA-445A-A3D1-CB4C20704869}" sibTransId="{FF996080-57FC-42CE-8902-C9FD40DD7F96}"/>
    <dgm:cxn modelId="{EF27A831-0EE3-1F44-8276-FE3DD9346C98}" type="presOf" srcId="{6AC5A56A-5DAF-4AC2-9A82-046286B76E4D}" destId="{9D4B4171-70BA-6A42-B244-F9013C003C66}" srcOrd="0" destOrd="0" presId="urn:microsoft.com/office/officeart/2005/8/layout/vList2"/>
    <dgm:cxn modelId="{50E3B244-E209-4070-B480-6C34925BDC7C}" srcId="{E18131FE-B7D1-47E2-8539-09684C7AD3CC}" destId="{49CC563D-ED8A-4BE5-860C-E13A45F2D2A1}" srcOrd="4" destOrd="0" parTransId="{65EA42AB-3A2D-415D-A8D4-4948E4E4B046}" sibTransId="{AFBC22C0-4A28-45B1-B3CA-F4A7BF7CE08F}"/>
    <dgm:cxn modelId="{4955A44E-A375-974C-BFFD-9FA3DF356B65}" type="presOf" srcId="{CE856F78-058F-4040-B460-F38250635337}" destId="{17BC36CB-8643-5E4E-B165-1D0B593A22E9}" srcOrd="0" destOrd="0" presId="urn:microsoft.com/office/officeart/2005/8/layout/vList2"/>
    <dgm:cxn modelId="{F5261370-3EB5-457C-89CA-1C89EC78B456}" srcId="{E18131FE-B7D1-47E2-8539-09684C7AD3CC}" destId="{A159A887-9B55-4847-BA0C-13BF0EE9C953}" srcOrd="0" destOrd="0" parTransId="{C140632E-2E42-4DF6-8D37-503A0D8A3C49}" sibTransId="{6ADB66FD-4286-447D-BC1F-16B5628B6103}"/>
    <dgm:cxn modelId="{E3AE9552-923B-4DDF-B8CB-DCC7D8D51E13}" srcId="{E18131FE-B7D1-47E2-8539-09684C7AD3CC}" destId="{6AC5A56A-5DAF-4AC2-9A82-046286B76E4D}" srcOrd="8" destOrd="0" parTransId="{46398929-D0E0-4259-AEB9-B2BE7A9D7CA9}" sibTransId="{E0544BDA-0594-42C8-8D22-26995294715E}"/>
    <dgm:cxn modelId="{6D32F076-9D2D-40C6-B0F2-E9AFE3E91A72}" srcId="{E18131FE-B7D1-47E2-8539-09684C7AD3CC}" destId="{B470C8BC-705C-44AC-8C63-3E9529388D9E}" srcOrd="7" destOrd="0" parTransId="{83BF6E57-947D-4E27-BB62-8DB2C017B2D4}" sibTransId="{F9C07B4C-7836-419F-91D8-C449E829799E}"/>
    <dgm:cxn modelId="{7DAD1C82-7D60-4785-A7EF-836E39C1014B}" srcId="{E18131FE-B7D1-47E2-8539-09684C7AD3CC}" destId="{D5BA27AE-72D7-4FF9-95A8-BC449354EC93}" srcOrd="2" destOrd="0" parTransId="{16B9425E-37F7-4C02-9D41-92B16AA3DC5A}" sibTransId="{2853F183-2CE6-4382-A303-D7E4894CDA92}"/>
    <dgm:cxn modelId="{E981B197-2ECE-1E4F-826C-7C67D1FDE0E0}" type="presOf" srcId="{E18131FE-B7D1-47E2-8539-09684C7AD3CC}" destId="{7FBB6E76-E923-2143-953F-480CB485D60B}" srcOrd="0" destOrd="0" presId="urn:microsoft.com/office/officeart/2005/8/layout/vList2"/>
    <dgm:cxn modelId="{F0BF49A4-9CA7-F247-92F7-2FB3C5CD71FD}" type="presOf" srcId="{A159A887-9B55-4847-BA0C-13BF0EE9C953}" destId="{01FED5A6-2FF0-4941-9FCF-C19AEF0F980C}" srcOrd="0" destOrd="0" presId="urn:microsoft.com/office/officeart/2005/8/layout/vList2"/>
    <dgm:cxn modelId="{00CB4CA7-A342-B54B-AE44-E6A0BB95613A}" type="presOf" srcId="{49CC563D-ED8A-4BE5-860C-E13A45F2D2A1}" destId="{AA886382-39C3-544A-B72B-AB32F5ADA0F4}" srcOrd="0" destOrd="0" presId="urn:microsoft.com/office/officeart/2005/8/layout/vList2"/>
    <dgm:cxn modelId="{005CE6A8-7B7E-DA4D-A32D-3E214923EF6B}" type="presOf" srcId="{60854AD1-734B-4E16-A3C3-E107C4A3CB85}" destId="{DACC4C98-196F-C340-889D-DE47FA5F6F39}" srcOrd="0" destOrd="0" presId="urn:microsoft.com/office/officeart/2005/8/layout/vList2"/>
    <dgm:cxn modelId="{6DC5C6A9-4602-8F41-8BAC-0D927DF1FD30}" type="presOf" srcId="{A2207F05-63E6-4C98-94EF-6238D5869D11}" destId="{4383FBDC-35DE-9F44-917B-0AB71B8254D8}" srcOrd="0" destOrd="0" presId="urn:microsoft.com/office/officeart/2005/8/layout/vList2"/>
    <dgm:cxn modelId="{6CC7FEB7-4566-44C1-8A5F-C0BA0D2CA606}" srcId="{E18131FE-B7D1-47E2-8539-09684C7AD3CC}" destId="{73D63849-FE4A-4640-A20F-2BFA5E4D601A}" srcOrd="6" destOrd="0" parTransId="{C8841525-4DED-445C-B1CD-7EC885DADB48}" sibTransId="{32032943-2C59-4A5B-ABAE-E55034BD9447}"/>
    <dgm:cxn modelId="{6C4A66B9-AB44-EF4D-A338-5C64DF1A2DFD}" type="presOf" srcId="{B470C8BC-705C-44AC-8C63-3E9529388D9E}" destId="{E751CBFE-674E-A64E-91AD-101CC4FD79A1}" srcOrd="0" destOrd="0" presId="urn:microsoft.com/office/officeart/2005/8/layout/vList2"/>
    <dgm:cxn modelId="{D49FF2C1-168A-B740-AB5B-AD53472DCFE2}" type="presOf" srcId="{D5BA27AE-72D7-4FF9-95A8-BC449354EC93}" destId="{1D7C2DD0-444F-2A42-98D9-CD5817FF1783}" srcOrd="0" destOrd="0" presId="urn:microsoft.com/office/officeart/2005/8/layout/vList2"/>
    <dgm:cxn modelId="{559651D8-06BD-4A58-811C-D267977D9708}" srcId="{E18131FE-B7D1-47E2-8539-09684C7AD3CC}" destId="{60854AD1-734B-4E16-A3C3-E107C4A3CB85}" srcOrd="3" destOrd="0" parTransId="{57705179-201D-4F01-B2A4-7BC666E2153A}" sibTransId="{2653C051-958C-44EC-B761-8C32055DD899}"/>
    <dgm:cxn modelId="{58F56EB8-CBFF-B24C-8885-896D02EE0561}" type="presParOf" srcId="{7FBB6E76-E923-2143-953F-480CB485D60B}" destId="{01FED5A6-2FF0-4941-9FCF-C19AEF0F980C}" srcOrd="0" destOrd="0" presId="urn:microsoft.com/office/officeart/2005/8/layout/vList2"/>
    <dgm:cxn modelId="{2CA197B8-21BF-A44A-A170-3A75E8DF7A9E}" type="presParOf" srcId="{7FBB6E76-E923-2143-953F-480CB485D60B}" destId="{A6D78845-803F-D64B-93AF-6407AB6CDDFB}" srcOrd="1" destOrd="0" presId="urn:microsoft.com/office/officeart/2005/8/layout/vList2"/>
    <dgm:cxn modelId="{1467E0B3-D080-C04B-B69A-87852FF6E932}" type="presParOf" srcId="{7FBB6E76-E923-2143-953F-480CB485D60B}" destId="{17BC36CB-8643-5E4E-B165-1D0B593A22E9}" srcOrd="2" destOrd="0" presId="urn:microsoft.com/office/officeart/2005/8/layout/vList2"/>
    <dgm:cxn modelId="{3DDDC1AF-4E39-174A-BA2D-497079E71B7D}" type="presParOf" srcId="{7FBB6E76-E923-2143-953F-480CB485D60B}" destId="{80CED9E8-460E-A84E-A6CF-71C15D166805}" srcOrd="3" destOrd="0" presId="urn:microsoft.com/office/officeart/2005/8/layout/vList2"/>
    <dgm:cxn modelId="{1BC1BD0A-5168-054D-8171-25999FB831DA}" type="presParOf" srcId="{7FBB6E76-E923-2143-953F-480CB485D60B}" destId="{1D7C2DD0-444F-2A42-98D9-CD5817FF1783}" srcOrd="4" destOrd="0" presId="urn:microsoft.com/office/officeart/2005/8/layout/vList2"/>
    <dgm:cxn modelId="{ABD60BE7-79DD-484C-ADB3-AD93635F67C6}" type="presParOf" srcId="{7FBB6E76-E923-2143-953F-480CB485D60B}" destId="{77A49089-6DDA-CE4F-839F-D48CBCF55429}" srcOrd="5" destOrd="0" presId="urn:microsoft.com/office/officeart/2005/8/layout/vList2"/>
    <dgm:cxn modelId="{56D3F95C-C296-7E42-9CDB-0611610AAA76}" type="presParOf" srcId="{7FBB6E76-E923-2143-953F-480CB485D60B}" destId="{DACC4C98-196F-C340-889D-DE47FA5F6F39}" srcOrd="6" destOrd="0" presId="urn:microsoft.com/office/officeart/2005/8/layout/vList2"/>
    <dgm:cxn modelId="{0A42453A-06B2-3642-8B31-87FE1499E177}" type="presParOf" srcId="{7FBB6E76-E923-2143-953F-480CB485D60B}" destId="{073FA572-7A3F-6044-85BB-BEEEF7886570}" srcOrd="7" destOrd="0" presId="urn:microsoft.com/office/officeart/2005/8/layout/vList2"/>
    <dgm:cxn modelId="{38F7B2C9-8C03-DD49-89B1-0FA5FC66F57D}" type="presParOf" srcId="{7FBB6E76-E923-2143-953F-480CB485D60B}" destId="{AA886382-39C3-544A-B72B-AB32F5ADA0F4}" srcOrd="8" destOrd="0" presId="urn:microsoft.com/office/officeart/2005/8/layout/vList2"/>
    <dgm:cxn modelId="{50D19D2C-1110-EE40-8A89-61CD617D80C4}" type="presParOf" srcId="{7FBB6E76-E923-2143-953F-480CB485D60B}" destId="{3C056C3D-AA2D-6E48-9706-BD68B8EBB329}" srcOrd="9" destOrd="0" presId="urn:microsoft.com/office/officeart/2005/8/layout/vList2"/>
    <dgm:cxn modelId="{3A1C2BD7-2D5D-FC46-9AFA-ED3588ABF127}" type="presParOf" srcId="{7FBB6E76-E923-2143-953F-480CB485D60B}" destId="{4383FBDC-35DE-9F44-917B-0AB71B8254D8}" srcOrd="10" destOrd="0" presId="urn:microsoft.com/office/officeart/2005/8/layout/vList2"/>
    <dgm:cxn modelId="{48C00FBB-C8BD-E342-B408-22D5EDA75C24}" type="presParOf" srcId="{7FBB6E76-E923-2143-953F-480CB485D60B}" destId="{5BB33D66-497A-7248-8897-648421132DEB}" srcOrd="11" destOrd="0" presId="urn:microsoft.com/office/officeart/2005/8/layout/vList2"/>
    <dgm:cxn modelId="{5BB75022-0179-E94F-9E11-7F63470BF06A}" type="presParOf" srcId="{7FBB6E76-E923-2143-953F-480CB485D60B}" destId="{F4B3A121-5B77-F349-9FF1-85E48CF7C62B}" srcOrd="12" destOrd="0" presId="urn:microsoft.com/office/officeart/2005/8/layout/vList2"/>
    <dgm:cxn modelId="{C962A410-B655-3949-A5F9-4180A6C16BE4}" type="presParOf" srcId="{7FBB6E76-E923-2143-953F-480CB485D60B}" destId="{66D66661-2A35-2D46-87E0-7A975CE931BF}" srcOrd="13" destOrd="0" presId="urn:microsoft.com/office/officeart/2005/8/layout/vList2"/>
    <dgm:cxn modelId="{E8ED590A-9FD5-C040-B6D6-8808D9193069}" type="presParOf" srcId="{7FBB6E76-E923-2143-953F-480CB485D60B}" destId="{E751CBFE-674E-A64E-91AD-101CC4FD79A1}" srcOrd="14" destOrd="0" presId="urn:microsoft.com/office/officeart/2005/8/layout/vList2"/>
    <dgm:cxn modelId="{1471CD35-E4FA-B84A-84CF-F71C0C3C084B}" type="presParOf" srcId="{7FBB6E76-E923-2143-953F-480CB485D60B}" destId="{8A0B427A-7A1D-004E-8FB4-46569EF0DF25}" srcOrd="15" destOrd="0" presId="urn:microsoft.com/office/officeart/2005/8/layout/vList2"/>
    <dgm:cxn modelId="{F4CAAE19-DA25-1B44-8F29-0E59BB98D4D7}" type="presParOf" srcId="{7FBB6E76-E923-2143-953F-480CB485D60B}" destId="{9D4B4171-70BA-6A42-B244-F9013C003C66}"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83258C8-6C95-4F04-8EA5-837717B0677A}" type="doc">
      <dgm:prSet loTypeId="urn:microsoft.com/office/officeart/2005/8/layout/process5" loCatId="process" qsTypeId="urn:microsoft.com/office/officeart/2005/8/quickstyle/simple2" qsCatId="simple" csTypeId="urn:microsoft.com/office/officeart/2005/8/colors/colorful5" csCatId="colorful"/>
      <dgm:spPr/>
      <dgm:t>
        <a:bodyPr/>
        <a:lstStyle/>
        <a:p>
          <a:endParaRPr lang="en-US"/>
        </a:p>
      </dgm:t>
    </dgm:pt>
    <dgm:pt modelId="{FFA237C1-3CCE-45D5-9BD6-F57C92F11C18}">
      <dgm:prSet/>
      <dgm:spPr/>
      <dgm:t>
        <a:bodyPr/>
        <a:lstStyle/>
        <a:p>
          <a:r>
            <a:rPr lang="en-GB" b="1" dirty="0"/>
            <a:t>(</a:t>
          </a:r>
          <a:r>
            <a:rPr lang="en-GB" b="1" dirty="0">
              <a:latin typeface="Arial" panose="020B0604020202020204" pitchFamily="34" charset="0"/>
              <a:cs typeface="Arial" panose="020B0604020202020204" pitchFamily="34" charset="0"/>
            </a:rPr>
            <a:t>Telehealth, Apps, Remote Monitoring)</a:t>
          </a:r>
          <a:endParaRPr lang="en-US" dirty="0">
            <a:latin typeface="Arial" panose="020B0604020202020204" pitchFamily="34" charset="0"/>
            <a:cs typeface="Arial" panose="020B0604020202020204" pitchFamily="34" charset="0"/>
          </a:endParaRPr>
        </a:p>
      </dgm:t>
    </dgm:pt>
    <dgm:pt modelId="{932B66F5-6369-4040-BE23-AE3CC2CD98E4}" type="parTrans" cxnId="{B1FC9498-E0C0-48A4-9406-309E8F0375E5}">
      <dgm:prSet/>
      <dgm:spPr/>
      <dgm:t>
        <a:bodyPr/>
        <a:lstStyle/>
        <a:p>
          <a:endParaRPr lang="en-US"/>
        </a:p>
      </dgm:t>
    </dgm:pt>
    <dgm:pt modelId="{5A58B964-EC4D-48CA-BB0E-279CBD15E812}" type="sibTrans" cxnId="{B1FC9498-E0C0-48A4-9406-309E8F0375E5}">
      <dgm:prSet/>
      <dgm:spPr/>
      <dgm:t>
        <a:bodyPr/>
        <a:lstStyle/>
        <a:p>
          <a:endParaRPr lang="en-US"/>
        </a:p>
      </dgm:t>
    </dgm:pt>
    <dgm:pt modelId="{B107B46A-D4B9-4876-A042-F801AAD50EE4}">
      <dgm:prSet/>
      <dgm:spPr/>
      <dgm:t>
        <a:bodyPr/>
        <a:lstStyle/>
        <a:p>
          <a:r>
            <a:rPr lang="en-GB" b="1" dirty="0">
              <a:latin typeface="Arial" panose="020B0604020202020204" pitchFamily="34" charset="0"/>
              <a:cs typeface="Arial" panose="020B0604020202020204" pitchFamily="34" charset="0"/>
            </a:rPr>
            <a:t>Improved Access</a:t>
          </a:r>
          <a:endParaRPr lang="en-US" dirty="0">
            <a:latin typeface="Arial" panose="020B0604020202020204" pitchFamily="34" charset="0"/>
            <a:cs typeface="Arial" panose="020B0604020202020204" pitchFamily="34" charset="0"/>
          </a:endParaRPr>
        </a:p>
      </dgm:t>
    </dgm:pt>
    <dgm:pt modelId="{CABFC144-124F-4269-A643-C9F3E92BDA02}" type="parTrans" cxnId="{9004E9CA-3E50-40EF-BF2A-BC963AF4C8DD}">
      <dgm:prSet/>
      <dgm:spPr/>
      <dgm:t>
        <a:bodyPr/>
        <a:lstStyle/>
        <a:p>
          <a:endParaRPr lang="en-US"/>
        </a:p>
      </dgm:t>
    </dgm:pt>
    <dgm:pt modelId="{F1453A7B-C99C-43B8-8896-0A26141EAC39}" type="sibTrans" cxnId="{9004E9CA-3E50-40EF-BF2A-BC963AF4C8DD}">
      <dgm:prSet/>
      <dgm:spPr/>
      <dgm:t>
        <a:bodyPr/>
        <a:lstStyle/>
        <a:p>
          <a:endParaRPr lang="en-US"/>
        </a:p>
      </dgm:t>
    </dgm:pt>
    <dgm:pt modelId="{502BD447-7143-424B-9B2F-AEB61F5AE692}">
      <dgm:prSet/>
      <dgm:spPr/>
      <dgm:t>
        <a:bodyPr/>
        <a:lstStyle/>
        <a:p>
          <a:r>
            <a:rPr lang="en-GB" b="1" dirty="0">
              <a:latin typeface="Arial" panose="020B0604020202020204" pitchFamily="34" charset="0"/>
              <a:cs typeface="Arial" panose="020B0604020202020204" pitchFamily="34" charset="0"/>
            </a:rPr>
            <a:t>Better Patient Outcomes</a:t>
          </a:r>
          <a:endParaRPr lang="en-US" dirty="0">
            <a:latin typeface="Arial" panose="020B0604020202020204" pitchFamily="34" charset="0"/>
            <a:cs typeface="Arial" panose="020B0604020202020204" pitchFamily="34" charset="0"/>
          </a:endParaRPr>
        </a:p>
      </dgm:t>
    </dgm:pt>
    <dgm:pt modelId="{E7E85B6A-30E3-42DC-A793-19C9D64A24F3}" type="parTrans" cxnId="{076DC6F9-8DC4-404B-8CFB-83327DE25303}">
      <dgm:prSet/>
      <dgm:spPr/>
      <dgm:t>
        <a:bodyPr/>
        <a:lstStyle/>
        <a:p>
          <a:endParaRPr lang="en-US"/>
        </a:p>
      </dgm:t>
    </dgm:pt>
    <dgm:pt modelId="{AB7D652B-4A8A-4B9F-B6D8-EDCE2421EC4A}" type="sibTrans" cxnId="{076DC6F9-8DC4-404B-8CFB-83327DE25303}">
      <dgm:prSet/>
      <dgm:spPr/>
      <dgm:t>
        <a:bodyPr/>
        <a:lstStyle/>
        <a:p>
          <a:endParaRPr lang="en-US"/>
        </a:p>
      </dgm:t>
    </dgm:pt>
    <dgm:pt modelId="{E421397B-4C14-49D3-9B68-EF44796BA869}">
      <dgm:prSet/>
      <dgm:spPr/>
      <dgm:t>
        <a:bodyPr/>
        <a:lstStyle/>
        <a:p>
          <a:r>
            <a:rPr lang="en-GB" b="1" dirty="0">
              <a:latin typeface="Arial" panose="020B0604020202020204" pitchFamily="34" charset="0"/>
              <a:cs typeface="Arial" panose="020B0604020202020204" pitchFamily="34" charset="0"/>
            </a:rPr>
            <a:t>Enhanced Patient Experience</a:t>
          </a:r>
          <a:endParaRPr lang="en-US" dirty="0">
            <a:latin typeface="Arial" panose="020B0604020202020204" pitchFamily="34" charset="0"/>
            <a:cs typeface="Arial" panose="020B0604020202020204" pitchFamily="34" charset="0"/>
          </a:endParaRPr>
        </a:p>
      </dgm:t>
    </dgm:pt>
    <dgm:pt modelId="{84915B82-9788-40C6-88C4-DD15328FAF1C}" type="parTrans" cxnId="{837CDFDF-5C91-4D4C-82C4-51D0E52434A1}">
      <dgm:prSet/>
      <dgm:spPr/>
      <dgm:t>
        <a:bodyPr/>
        <a:lstStyle/>
        <a:p>
          <a:endParaRPr lang="en-US"/>
        </a:p>
      </dgm:t>
    </dgm:pt>
    <dgm:pt modelId="{5DB1A4C4-A60A-4B61-B452-C68DBCC37DB6}" type="sibTrans" cxnId="{837CDFDF-5C91-4D4C-82C4-51D0E52434A1}">
      <dgm:prSet/>
      <dgm:spPr/>
      <dgm:t>
        <a:bodyPr/>
        <a:lstStyle/>
        <a:p>
          <a:endParaRPr lang="en-US"/>
        </a:p>
      </dgm:t>
    </dgm:pt>
    <dgm:pt modelId="{1C22B481-0688-3C44-ACAE-99264C112330}" type="pres">
      <dgm:prSet presAssocID="{283258C8-6C95-4F04-8EA5-837717B0677A}" presName="diagram" presStyleCnt="0">
        <dgm:presLayoutVars>
          <dgm:dir/>
          <dgm:resizeHandles val="exact"/>
        </dgm:presLayoutVars>
      </dgm:prSet>
      <dgm:spPr/>
    </dgm:pt>
    <dgm:pt modelId="{EC803918-79CE-D64E-A09D-EF5C5D0C0C4B}" type="pres">
      <dgm:prSet presAssocID="{FFA237C1-3CCE-45D5-9BD6-F57C92F11C18}" presName="node" presStyleLbl="node1" presStyleIdx="0" presStyleCnt="4">
        <dgm:presLayoutVars>
          <dgm:bulletEnabled val="1"/>
        </dgm:presLayoutVars>
      </dgm:prSet>
      <dgm:spPr/>
    </dgm:pt>
    <dgm:pt modelId="{5D6958A2-647B-1E44-9442-FC97AB05E4D5}" type="pres">
      <dgm:prSet presAssocID="{5A58B964-EC4D-48CA-BB0E-279CBD15E812}" presName="sibTrans" presStyleLbl="sibTrans2D1" presStyleIdx="0" presStyleCnt="3"/>
      <dgm:spPr/>
    </dgm:pt>
    <dgm:pt modelId="{89856C79-BE4E-4749-895B-AF48791A86FE}" type="pres">
      <dgm:prSet presAssocID="{5A58B964-EC4D-48CA-BB0E-279CBD15E812}" presName="connectorText" presStyleLbl="sibTrans2D1" presStyleIdx="0" presStyleCnt="3"/>
      <dgm:spPr/>
    </dgm:pt>
    <dgm:pt modelId="{DBF520ED-E99A-4D46-BB5E-56C4AFEB6209}" type="pres">
      <dgm:prSet presAssocID="{B107B46A-D4B9-4876-A042-F801AAD50EE4}" presName="node" presStyleLbl="node1" presStyleIdx="1" presStyleCnt="4">
        <dgm:presLayoutVars>
          <dgm:bulletEnabled val="1"/>
        </dgm:presLayoutVars>
      </dgm:prSet>
      <dgm:spPr/>
    </dgm:pt>
    <dgm:pt modelId="{3C5211C5-5FAC-F247-9C85-B6CF9598E30E}" type="pres">
      <dgm:prSet presAssocID="{F1453A7B-C99C-43B8-8896-0A26141EAC39}" presName="sibTrans" presStyleLbl="sibTrans2D1" presStyleIdx="1" presStyleCnt="3"/>
      <dgm:spPr/>
    </dgm:pt>
    <dgm:pt modelId="{850EAE5B-2E6B-B54A-9CF2-34C67C6AB01D}" type="pres">
      <dgm:prSet presAssocID="{F1453A7B-C99C-43B8-8896-0A26141EAC39}" presName="connectorText" presStyleLbl="sibTrans2D1" presStyleIdx="1" presStyleCnt="3"/>
      <dgm:spPr/>
    </dgm:pt>
    <dgm:pt modelId="{EEDA80B9-5576-6A4F-97FC-4329A8F836CB}" type="pres">
      <dgm:prSet presAssocID="{502BD447-7143-424B-9B2F-AEB61F5AE692}" presName="node" presStyleLbl="node1" presStyleIdx="2" presStyleCnt="4">
        <dgm:presLayoutVars>
          <dgm:bulletEnabled val="1"/>
        </dgm:presLayoutVars>
      </dgm:prSet>
      <dgm:spPr/>
    </dgm:pt>
    <dgm:pt modelId="{324C854B-D065-A542-A99B-C907A1716D57}" type="pres">
      <dgm:prSet presAssocID="{AB7D652B-4A8A-4B9F-B6D8-EDCE2421EC4A}" presName="sibTrans" presStyleLbl="sibTrans2D1" presStyleIdx="2" presStyleCnt="3"/>
      <dgm:spPr/>
    </dgm:pt>
    <dgm:pt modelId="{8B924A64-0871-0943-ACD5-D23C8F1ABA84}" type="pres">
      <dgm:prSet presAssocID="{AB7D652B-4A8A-4B9F-B6D8-EDCE2421EC4A}" presName="connectorText" presStyleLbl="sibTrans2D1" presStyleIdx="2" presStyleCnt="3"/>
      <dgm:spPr/>
    </dgm:pt>
    <dgm:pt modelId="{40D73562-34B4-F640-87E9-F6639E9E8095}" type="pres">
      <dgm:prSet presAssocID="{E421397B-4C14-49D3-9B68-EF44796BA869}" presName="node" presStyleLbl="node1" presStyleIdx="3" presStyleCnt="4">
        <dgm:presLayoutVars>
          <dgm:bulletEnabled val="1"/>
        </dgm:presLayoutVars>
      </dgm:prSet>
      <dgm:spPr/>
    </dgm:pt>
  </dgm:ptLst>
  <dgm:cxnLst>
    <dgm:cxn modelId="{F3A4A403-559F-4948-9B63-A8AC6F223479}" type="presOf" srcId="{FFA237C1-3CCE-45D5-9BD6-F57C92F11C18}" destId="{EC803918-79CE-D64E-A09D-EF5C5D0C0C4B}" srcOrd="0" destOrd="0" presId="urn:microsoft.com/office/officeart/2005/8/layout/process5"/>
    <dgm:cxn modelId="{D72EF70D-DF04-9D4C-8077-96A815D08A8D}" type="presOf" srcId="{B107B46A-D4B9-4876-A042-F801AAD50EE4}" destId="{DBF520ED-E99A-4D46-BB5E-56C4AFEB6209}" srcOrd="0" destOrd="0" presId="urn:microsoft.com/office/officeart/2005/8/layout/process5"/>
    <dgm:cxn modelId="{8225661C-8BB6-6B4D-AEA7-E105866ECFEA}" type="presOf" srcId="{283258C8-6C95-4F04-8EA5-837717B0677A}" destId="{1C22B481-0688-3C44-ACAE-99264C112330}" srcOrd="0" destOrd="0" presId="urn:microsoft.com/office/officeart/2005/8/layout/process5"/>
    <dgm:cxn modelId="{AC59A31E-3119-6744-A1CA-47EFF2EE95FE}" type="presOf" srcId="{502BD447-7143-424B-9B2F-AEB61F5AE692}" destId="{EEDA80B9-5576-6A4F-97FC-4329A8F836CB}" srcOrd="0" destOrd="0" presId="urn:microsoft.com/office/officeart/2005/8/layout/process5"/>
    <dgm:cxn modelId="{26974E23-DA32-B64A-BA8E-CF23469594C9}" type="presOf" srcId="{F1453A7B-C99C-43B8-8896-0A26141EAC39}" destId="{3C5211C5-5FAC-F247-9C85-B6CF9598E30E}" srcOrd="0" destOrd="0" presId="urn:microsoft.com/office/officeart/2005/8/layout/process5"/>
    <dgm:cxn modelId="{667A5226-1EB1-6D46-A13C-C6F059DC33F6}" type="presOf" srcId="{5A58B964-EC4D-48CA-BB0E-279CBD15E812}" destId="{89856C79-BE4E-4749-895B-AF48791A86FE}" srcOrd="1" destOrd="0" presId="urn:microsoft.com/office/officeart/2005/8/layout/process5"/>
    <dgm:cxn modelId="{CCAF5151-BF03-5148-99CC-64E7D2C7F132}" type="presOf" srcId="{AB7D652B-4A8A-4B9F-B6D8-EDCE2421EC4A}" destId="{8B924A64-0871-0943-ACD5-D23C8F1ABA84}" srcOrd="1" destOrd="0" presId="urn:microsoft.com/office/officeart/2005/8/layout/process5"/>
    <dgm:cxn modelId="{B2B8B08A-5519-CA4E-9B45-FC317C640C05}" type="presOf" srcId="{F1453A7B-C99C-43B8-8896-0A26141EAC39}" destId="{850EAE5B-2E6B-B54A-9CF2-34C67C6AB01D}" srcOrd="1" destOrd="0" presId="urn:microsoft.com/office/officeart/2005/8/layout/process5"/>
    <dgm:cxn modelId="{B1FC9498-E0C0-48A4-9406-309E8F0375E5}" srcId="{283258C8-6C95-4F04-8EA5-837717B0677A}" destId="{FFA237C1-3CCE-45D5-9BD6-F57C92F11C18}" srcOrd="0" destOrd="0" parTransId="{932B66F5-6369-4040-BE23-AE3CC2CD98E4}" sibTransId="{5A58B964-EC4D-48CA-BB0E-279CBD15E812}"/>
    <dgm:cxn modelId="{5271119A-8156-214F-A844-4E90DDA91B50}" type="presOf" srcId="{AB7D652B-4A8A-4B9F-B6D8-EDCE2421EC4A}" destId="{324C854B-D065-A542-A99B-C907A1716D57}" srcOrd="0" destOrd="0" presId="urn:microsoft.com/office/officeart/2005/8/layout/process5"/>
    <dgm:cxn modelId="{1FC1799B-5DC5-DC44-9646-F38A05A6C459}" type="presOf" srcId="{5A58B964-EC4D-48CA-BB0E-279CBD15E812}" destId="{5D6958A2-647B-1E44-9442-FC97AB05E4D5}" srcOrd="0" destOrd="0" presId="urn:microsoft.com/office/officeart/2005/8/layout/process5"/>
    <dgm:cxn modelId="{9004E9CA-3E50-40EF-BF2A-BC963AF4C8DD}" srcId="{283258C8-6C95-4F04-8EA5-837717B0677A}" destId="{B107B46A-D4B9-4876-A042-F801AAD50EE4}" srcOrd="1" destOrd="0" parTransId="{CABFC144-124F-4269-A643-C9F3E92BDA02}" sibTransId="{F1453A7B-C99C-43B8-8896-0A26141EAC39}"/>
    <dgm:cxn modelId="{837CDFDF-5C91-4D4C-82C4-51D0E52434A1}" srcId="{283258C8-6C95-4F04-8EA5-837717B0677A}" destId="{E421397B-4C14-49D3-9B68-EF44796BA869}" srcOrd="3" destOrd="0" parTransId="{84915B82-9788-40C6-88C4-DD15328FAF1C}" sibTransId="{5DB1A4C4-A60A-4B61-B452-C68DBCC37DB6}"/>
    <dgm:cxn modelId="{076DC6F9-8DC4-404B-8CFB-83327DE25303}" srcId="{283258C8-6C95-4F04-8EA5-837717B0677A}" destId="{502BD447-7143-424B-9B2F-AEB61F5AE692}" srcOrd="2" destOrd="0" parTransId="{E7E85B6A-30E3-42DC-A793-19C9D64A24F3}" sibTransId="{AB7D652B-4A8A-4B9F-B6D8-EDCE2421EC4A}"/>
    <dgm:cxn modelId="{51A08EFE-1EE8-064C-B20E-FC167571E8F0}" type="presOf" srcId="{E421397B-4C14-49D3-9B68-EF44796BA869}" destId="{40D73562-34B4-F640-87E9-F6639E9E8095}" srcOrd="0" destOrd="0" presId="urn:microsoft.com/office/officeart/2005/8/layout/process5"/>
    <dgm:cxn modelId="{3CCBB5EC-E89F-B14D-B730-A11FEB5AFC91}" type="presParOf" srcId="{1C22B481-0688-3C44-ACAE-99264C112330}" destId="{EC803918-79CE-D64E-A09D-EF5C5D0C0C4B}" srcOrd="0" destOrd="0" presId="urn:microsoft.com/office/officeart/2005/8/layout/process5"/>
    <dgm:cxn modelId="{51AC20EA-0F2D-2B47-A151-46FDBA41D9E5}" type="presParOf" srcId="{1C22B481-0688-3C44-ACAE-99264C112330}" destId="{5D6958A2-647B-1E44-9442-FC97AB05E4D5}" srcOrd="1" destOrd="0" presId="urn:microsoft.com/office/officeart/2005/8/layout/process5"/>
    <dgm:cxn modelId="{004DAEAA-BDDF-4840-8114-9500EF69562F}" type="presParOf" srcId="{5D6958A2-647B-1E44-9442-FC97AB05E4D5}" destId="{89856C79-BE4E-4749-895B-AF48791A86FE}" srcOrd="0" destOrd="0" presId="urn:microsoft.com/office/officeart/2005/8/layout/process5"/>
    <dgm:cxn modelId="{6880FAED-3245-C842-86E8-F0CAF637D930}" type="presParOf" srcId="{1C22B481-0688-3C44-ACAE-99264C112330}" destId="{DBF520ED-E99A-4D46-BB5E-56C4AFEB6209}" srcOrd="2" destOrd="0" presId="urn:microsoft.com/office/officeart/2005/8/layout/process5"/>
    <dgm:cxn modelId="{96627B7F-DB83-DC45-83C7-1D3E4E23EBCF}" type="presParOf" srcId="{1C22B481-0688-3C44-ACAE-99264C112330}" destId="{3C5211C5-5FAC-F247-9C85-B6CF9598E30E}" srcOrd="3" destOrd="0" presId="urn:microsoft.com/office/officeart/2005/8/layout/process5"/>
    <dgm:cxn modelId="{A039D88B-F48A-744D-B0C2-3792E7DCA779}" type="presParOf" srcId="{3C5211C5-5FAC-F247-9C85-B6CF9598E30E}" destId="{850EAE5B-2E6B-B54A-9CF2-34C67C6AB01D}" srcOrd="0" destOrd="0" presId="urn:microsoft.com/office/officeart/2005/8/layout/process5"/>
    <dgm:cxn modelId="{D496EC64-9351-134F-A698-0A8A6E3768F9}" type="presParOf" srcId="{1C22B481-0688-3C44-ACAE-99264C112330}" destId="{EEDA80B9-5576-6A4F-97FC-4329A8F836CB}" srcOrd="4" destOrd="0" presId="urn:microsoft.com/office/officeart/2005/8/layout/process5"/>
    <dgm:cxn modelId="{533203AE-5BF3-3C45-ADB6-55A61AE44C9D}" type="presParOf" srcId="{1C22B481-0688-3C44-ACAE-99264C112330}" destId="{324C854B-D065-A542-A99B-C907A1716D57}" srcOrd="5" destOrd="0" presId="urn:microsoft.com/office/officeart/2005/8/layout/process5"/>
    <dgm:cxn modelId="{6B130B0F-AB29-1A4B-B59A-8D02CA6FA43D}" type="presParOf" srcId="{324C854B-D065-A542-A99B-C907A1716D57}" destId="{8B924A64-0871-0943-ACD5-D23C8F1ABA84}" srcOrd="0" destOrd="0" presId="urn:microsoft.com/office/officeart/2005/8/layout/process5"/>
    <dgm:cxn modelId="{DF9BEAB9-E8FE-F94A-831E-D184E74732C9}" type="presParOf" srcId="{1C22B481-0688-3C44-ACAE-99264C112330}" destId="{40D73562-34B4-F640-87E9-F6639E9E8095}"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E80AF2F-DB07-491F-A859-3F52F9157A5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08984427-111C-495F-8A71-BA1279ACDBFC}">
      <dgm:prSet/>
      <dgm:spPr/>
      <dgm:t>
        <a:bodyPr/>
        <a:lstStyle/>
        <a:p>
          <a:r>
            <a:rPr lang="en-GB" dirty="0">
              <a:latin typeface="Times New Roman" panose="02020603050405020304" pitchFamily="18" charset="0"/>
              <a:cs typeface="Times New Roman" panose="02020603050405020304" pitchFamily="18" charset="0"/>
            </a:rPr>
            <a:t>Digital health technologies have the potential to improve patient engagement, accessibility, and outcomes in oncology care.</a:t>
          </a:r>
          <a:r>
            <a:rPr lang="en-US" dirty="0">
              <a:latin typeface="Times New Roman" panose="02020603050405020304" pitchFamily="18" charset="0"/>
              <a:cs typeface="Times New Roman" panose="02020603050405020304" pitchFamily="18" charset="0"/>
            </a:rPr>
            <a:t>(Shaffer et al., 2023).</a:t>
          </a:r>
          <a:br>
            <a:rPr lang="en-US" dirty="0"/>
          </a:br>
          <a:endParaRPr lang="en-US" dirty="0"/>
        </a:p>
      </dgm:t>
    </dgm:pt>
    <dgm:pt modelId="{CA64EFC7-6F80-4F20-A29E-3D00549E7014}" type="parTrans" cxnId="{0105013D-8DA9-4E77-97DE-0E679FC6AE4C}">
      <dgm:prSet/>
      <dgm:spPr/>
      <dgm:t>
        <a:bodyPr/>
        <a:lstStyle/>
        <a:p>
          <a:endParaRPr lang="en-US"/>
        </a:p>
      </dgm:t>
    </dgm:pt>
    <dgm:pt modelId="{830C15F2-6068-4BD3-ADD1-F0B7C1EADED8}" type="sibTrans" cxnId="{0105013D-8DA9-4E77-97DE-0E679FC6AE4C}">
      <dgm:prSet/>
      <dgm:spPr/>
      <dgm:t>
        <a:bodyPr/>
        <a:lstStyle/>
        <a:p>
          <a:endParaRPr lang="en-US"/>
        </a:p>
      </dgm:t>
    </dgm:pt>
    <dgm:pt modelId="{43447D7D-B625-455E-8244-F946B7942FAA}">
      <dgm:prSet/>
      <dgm:spPr/>
      <dgm:t>
        <a:bodyPr/>
        <a:lstStyle/>
        <a:p>
          <a:r>
            <a:rPr lang="en-GB" dirty="0">
              <a:latin typeface="Times New Roman" panose="02020603050405020304" pitchFamily="18" charset="0"/>
              <a:cs typeface="Times New Roman" panose="02020603050405020304" pitchFamily="18" charset="0"/>
            </a:rPr>
            <a:t>Nevertheless, evidence about their effectiveness compared to traditional therapy remains inconsistent.</a:t>
          </a:r>
          <a:r>
            <a:rPr lang="en-US" dirty="0">
              <a:latin typeface="Times New Roman" panose="02020603050405020304" pitchFamily="18" charset="0"/>
              <a:cs typeface="Times New Roman" panose="02020603050405020304" pitchFamily="18" charset="0"/>
            </a:rPr>
            <a:t>(Lee et al., 2023).</a:t>
          </a:r>
          <a:br>
            <a:rPr lang="en-US" dirty="0"/>
          </a:br>
          <a:endParaRPr lang="en-US" dirty="0"/>
        </a:p>
      </dgm:t>
    </dgm:pt>
    <dgm:pt modelId="{F3C0942E-2581-4EC7-908F-01E30CA56697}" type="parTrans" cxnId="{8FA93634-69EC-4890-A85F-C05A536A1BA9}">
      <dgm:prSet/>
      <dgm:spPr/>
      <dgm:t>
        <a:bodyPr/>
        <a:lstStyle/>
        <a:p>
          <a:endParaRPr lang="en-US"/>
        </a:p>
      </dgm:t>
    </dgm:pt>
    <dgm:pt modelId="{1724999B-8685-4DAF-9293-256315273AB1}" type="sibTrans" cxnId="{8FA93634-69EC-4890-A85F-C05A536A1BA9}">
      <dgm:prSet/>
      <dgm:spPr/>
      <dgm:t>
        <a:bodyPr/>
        <a:lstStyle/>
        <a:p>
          <a:endParaRPr lang="en-US"/>
        </a:p>
      </dgm:t>
    </dgm:pt>
    <dgm:pt modelId="{E52AA022-E1ED-4759-AA11-780C022D7D21}">
      <dgm:prSet/>
      <dgm:spPr/>
      <dgm:t>
        <a:bodyPr/>
        <a:lstStyle/>
        <a:p>
          <a:r>
            <a:rPr lang="en-US" dirty="0">
              <a:latin typeface="Times New Roman" panose="02020603050405020304" pitchFamily="18" charset="0"/>
              <a:cs typeface="Times New Roman" panose="02020603050405020304" pitchFamily="18" charset="0"/>
            </a:rPr>
            <a:t>A systematic review is critical to guide future cancer care practices and policies evaluations.</a:t>
          </a:r>
        </a:p>
      </dgm:t>
    </dgm:pt>
    <dgm:pt modelId="{69672357-A645-4F7D-86C5-C90C09E12B7B}" type="parTrans" cxnId="{AB7A7A09-7233-4AAC-9AC1-F406462DF4BC}">
      <dgm:prSet/>
      <dgm:spPr/>
      <dgm:t>
        <a:bodyPr/>
        <a:lstStyle/>
        <a:p>
          <a:endParaRPr lang="en-US"/>
        </a:p>
      </dgm:t>
    </dgm:pt>
    <dgm:pt modelId="{C8F81188-125D-4800-B83B-4340FF96494A}" type="sibTrans" cxnId="{AB7A7A09-7233-4AAC-9AC1-F406462DF4BC}">
      <dgm:prSet/>
      <dgm:spPr/>
      <dgm:t>
        <a:bodyPr/>
        <a:lstStyle/>
        <a:p>
          <a:endParaRPr lang="en-US"/>
        </a:p>
      </dgm:t>
    </dgm:pt>
    <dgm:pt modelId="{04939DF5-76EA-A14A-B273-80FDCD7D186F}" type="pres">
      <dgm:prSet presAssocID="{CE80AF2F-DB07-491F-A859-3F52F9157A5D}" presName="CompostProcess" presStyleCnt="0">
        <dgm:presLayoutVars>
          <dgm:dir/>
          <dgm:resizeHandles val="exact"/>
        </dgm:presLayoutVars>
      </dgm:prSet>
      <dgm:spPr/>
    </dgm:pt>
    <dgm:pt modelId="{BFA82BB3-D7C5-C340-9B57-0507C553A7B8}" type="pres">
      <dgm:prSet presAssocID="{CE80AF2F-DB07-491F-A859-3F52F9157A5D}" presName="arrow" presStyleLbl="bgShp" presStyleIdx="0" presStyleCnt="1"/>
      <dgm:spPr/>
    </dgm:pt>
    <dgm:pt modelId="{4EA7DF70-BF96-C446-938A-316FEF3A0615}" type="pres">
      <dgm:prSet presAssocID="{CE80AF2F-DB07-491F-A859-3F52F9157A5D}" presName="linearProcess" presStyleCnt="0"/>
      <dgm:spPr/>
    </dgm:pt>
    <dgm:pt modelId="{4A8CDEA2-9C3B-6748-8258-2BF3E9C420CF}" type="pres">
      <dgm:prSet presAssocID="{08984427-111C-495F-8A71-BA1279ACDBFC}" presName="textNode" presStyleLbl="node1" presStyleIdx="0" presStyleCnt="3">
        <dgm:presLayoutVars>
          <dgm:bulletEnabled val="1"/>
        </dgm:presLayoutVars>
      </dgm:prSet>
      <dgm:spPr/>
    </dgm:pt>
    <dgm:pt modelId="{06A766AF-143B-9745-9D2D-9F3B178EF617}" type="pres">
      <dgm:prSet presAssocID="{830C15F2-6068-4BD3-ADD1-F0B7C1EADED8}" presName="sibTrans" presStyleCnt="0"/>
      <dgm:spPr/>
    </dgm:pt>
    <dgm:pt modelId="{AE51C4C1-C856-0D4D-998F-10E37248D5E7}" type="pres">
      <dgm:prSet presAssocID="{43447D7D-B625-455E-8244-F946B7942FAA}" presName="textNode" presStyleLbl="node1" presStyleIdx="1" presStyleCnt="3">
        <dgm:presLayoutVars>
          <dgm:bulletEnabled val="1"/>
        </dgm:presLayoutVars>
      </dgm:prSet>
      <dgm:spPr/>
    </dgm:pt>
    <dgm:pt modelId="{0F1224F5-535E-F346-A7F0-FA6637A7A4AB}" type="pres">
      <dgm:prSet presAssocID="{1724999B-8685-4DAF-9293-256315273AB1}" presName="sibTrans" presStyleCnt="0"/>
      <dgm:spPr/>
    </dgm:pt>
    <dgm:pt modelId="{E61F7751-5E0A-E044-B1FB-6DF4FC97E983}" type="pres">
      <dgm:prSet presAssocID="{E52AA022-E1ED-4759-AA11-780C022D7D21}" presName="textNode" presStyleLbl="node1" presStyleIdx="2" presStyleCnt="3">
        <dgm:presLayoutVars>
          <dgm:bulletEnabled val="1"/>
        </dgm:presLayoutVars>
      </dgm:prSet>
      <dgm:spPr/>
    </dgm:pt>
  </dgm:ptLst>
  <dgm:cxnLst>
    <dgm:cxn modelId="{AB7A7A09-7233-4AAC-9AC1-F406462DF4BC}" srcId="{CE80AF2F-DB07-491F-A859-3F52F9157A5D}" destId="{E52AA022-E1ED-4759-AA11-780C022D7D21}" srcOrd="2" destOrd="0" parTransId="{69672357-A645-4F7D-86C5-C90C09E12B7B}" sibTransId="{C8F81188-125D-4800-B83B-4340FF96494A}"/>
    <dgm:cxn modelId="{8FA93634-69EC-4890-A85F-C05A536A1BA9}" srcId="{CE80AF2F-DB07-491F-A859-3F52F9157A5D}" destId="{43447D7D-B625-455E-8244-F946B7942FAA}" srcOrd="1" destOrd="0" parTransId="{F3C0942E-2581-4EC7-908F-01E30CA56697}" sibTransId="{1724999B-8685-4DAF-9293-256315273AB1}"/>
    <dgm:cxn modelId="{0105013D-8DA9-4E77-97DE-0E679FC6AE4C}" srcId="{CE80AF2F-DB07-491F-A859-3F52F9157A5D}" destId="{08984427-111C-495F-8A71-BA1279ACDBFC}" srcOrd="0" destOrd="0" parTransId="{CA64EFC7-6F80-4F20-A29E-3D00549E7014}" sibTransId="{830C15F2-6068-4BD3-ADD1-F0B7C1EADED8}"/>
    <dgm:cxn modelId="{F394113F-F535-9744-A198-4D996C3B4194}" type="presOf" srcId="{43447D7D-B625-455E-8244-F946B7942FAA}" destId="{AE51C4C1-C856-0D4D-998F-10E37248D5E7}" srcOrd="0" destOrd="0" presId="urn:microsoft.com/office/officeart/2005/8/layout/hProcess9"/>
    <dgm:cxn modelId="{62CCDF70-DF23-F544-B911-40EEFEAC456D}" type="presOf" srcId="{CE80AF2F-DB07-491F-A859-3F52F9157A5D}" destId="{04939DF5-76EA-A14A-B273-80FDCD7D186F}" srcOrd="0" destOrd="0" presId="urn:microsoft.com/office/officeart/2005/8/layout/hProcess9"/>
    <dgm:cxn modelId="{A7D963F7-C7C5-1142-8543-FF186D8CCB65}" type="presOf" srcId="{E52AA022-E1ED-4759-AA11-780C022D7D21}" destId="{E61F7751-5E0A-E044-B1FB-6DF4FC97E983}" srcOrd="0" destOrd="0" presId="urn:microsoft.com/office/officeart/2005/8/layout/hProcess9"/>
    <dgm:cxn modelId="{0F77FBFA-365B-2842-B305-BDC7B9348FBB}" type="presOf" srcId="{08984427-111C-495F-8A71-BA1279ACDBFC}" destId="{4A8CDEA2-9C3B-6748-8258-2BF3E9C420CF}" srcOrd="0" destOrd="0" presId="urn:microsoft.com/office/officeart/2005/8/layout/hProcess9"/>
    <dgm:cxn modelId="{98A6D673-4456-2745-A6CC-6A3D868368A0}" type="presParOf" srcId="{04939DF5-76EA-A14A-B273-80FDCD7D186F}" destId="{BFA82BB3-D7C5-C340-9B57-0507C553A7B8}" srcOrd="0" destOrd="0" presId="urn:microsoft.com/office/officeart/2005/8/layout/hProcess9"/>
    <dgm:cxn modelId="{F6A4A1AD-8EC1-8A48-B9FC-BB425D4F746A}" type="presParOf" srcId="{04939DF5-76EA-A14A-B273-80FDCD7D186F}" destId="{4EA7DF70-BF96-C446-938A-316FEF3A0615}" srcOrd="1" destOrd="0" presId="urn:microsoft.com/office/officeart/2005/8/layout/hProcess9"/>
    <dgm:cxn modelId="{D56400C2-0FA1-0345-B77C-C7876F850A16}" type="presParOf" srcId="{4EA7DF70-BF96-C446-938A-316FEF3A0615}" destId="{4A8CDEA2-9C3B-6748-8258-2BF3E9C420CF}" srcOrd="0" destOrd="0" presId="urn:microsoft.com/office/officeart/2005/8/layout/hProcess9"/>
    <dgm:cxn modelId="{DF726674-E634-F14D-A73A-936ACD6D63F3}" type="presParOf" srcId="{4EA7DF70-BF96-C446-938A-316FEF3A0615}" destId="{06A766AF-143B-9745-9D2D-9F3B178EF617}" srcOrd="1" destOrd="0" presId="urn:microsoft.com/office/officeart/2005/8/layout/hProcess9"/>
    <dgm:cxn modelId="{4ED3D029-CD4F-7640-AB3A-EEF145EF6A34}" type="presParOf" srcId="{4EA7DF70-BF96-C446-938A-316FEF3A0615}" destId="{AE51C4C1-C856-0D4D-998F-10E37248D5E7}" srcOrd="2" destOrd="0" presId="urn:microsoft.com/office/officeart/2005/8/layout/hProcess9"/>
    <dgm:cxn modelId="{7D9AF879-4CF5-4647-91AF-1542DE508C78}" type="presParOf" srcId="{4EA7DF70-BF96-C446-938A-316FEF3A0615}" destId="{0F1224F5-535E-F346-A7F0-FA6637A7A4AB}" srcOrd="3" destOrd="0" presId="urn:microsoft.com/office/officeart/2005/8/layout/hProcess9"/>
    <dgm:cxn modelId="{5AB2EE2F-6D98-7C4B-8611-0095EBC759F9}" type="presParOf" srcId="{4EA7DF70-BF96-C446-938A-316FEF3A0615}" destId="{E61F7751-5E0A-E044-B1FB-6DF4FC97E983}"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DA36F-17ED-4F46-83C7-57AD6B32EEA6}">
      <dsp:nvSpPr>
        <dsp:cNvPr id="0" name=""/>
        <dsp:cNvSpPr/>
      </dsp:nvSpPr>
      <dsp:spPr>
        <a:xfrm>
          <a:off x="2294056" y="1469905"/>
          <a:ext cx="496048" cy="91440"/>
        </a:xfrm>
        <a:custGeom>
          <a:avLst/>
          <a:gdLst/>
          <a:ahLst/>
          <a:cxnLst/>
          <a:rect l="0" t="0" r="0" b="0"/>
          <a:pathLst>
            <a:path>
              <a:moveTo>
                <a:pt x="0" y="45720"/>
              </a:moveTo>
              <a:lnTo>
                <a:pt x="496048"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28914" y="1512992"/>
        <a:ext cx="26332" cy="5266"/>
      </dsp:txXfrm>
    </dsp:sp>
    <dsp:sp modelId="{AF5E708F-586F-7E49-B3A9-9F686F776DF4}">
      <dsp:nvSpPr>
        <dsp:cNvPr id="0" name=""/>
        <dsp:cNvSpPr/>
      </dsp:nvSpPr>
      <dsp:spPr>
        <a:xfrm>
          <a:off x="6082" y="828693"/>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Increasing cancer prevalence is placing significant pressure on healthcare services worldwide.</a:t>
          </a:r>
          <a:endParaRPr lang="en-US" sz="1200" kern="1200" dirty="0">
            <a:latin typeface="Arial" panose="020B0604020202020204" pitchFamily="34" charset="0"/>
            <a:cs typeface="Arial" panose="020B0604020202020204" pitchFamily="34" charset="0"/>
          </a:endParaRPr>
        </a:p>
      </dsp:txBody>
      <dsp:txXfrm>
        <a:off x="6082" y="828693"/>
        <a:ext cx="2289774" cy="1373864"/>
      </dsp:txXfrm>
    </dsp:sp>
    <dsp:sp modelId="{CE7AF0DF-9498-4646-B301-7DD84C760B38}">
      <dsp:nvSpPr>
        <dsp:cNvPr id="0" name=""/>
        <dsp:cNvSpPr/>
      </dsp:nvSpPr>
      <dsp:spPr>
        <a:xfrm>
          <a:off x="5110479" y="1469905"/>
          <a:ext cx="496048" cy="91440"/>
        </a:xfrm>
        <a:custGeom>
          <a:avLst/>
          <a:gdLst/>
          <a:ahLst/>
          <a:cxnLst/>
          <a:rect l="0" t="0" r="0" b="0"/>
          <a:pathLst>
            <a:path>
              <a:moveTo>
                <a:pt x="0" y="45720"/>
              </a:moveTo>
              <a:lnTo>
                <a:pt x="496048"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45336" y="1512992"/>
        <a:ext cx="26332" cy="5266"/>
      </dsp:txXfrm>
    </dsp:sp>
    <dsp:sp modelId="{01D258CF-3272-8F41-853D-96FD41A499F7}">
      <dsp:nvSpPr>
        <dsp:cNvPr id="0" name=""/>
        <dsp:cNvSpPr/>
      </dsp:nvSpPr>
      <dsp:spPr>
        <a:xfrm>
          <a:off x="2822504" y="828693"/>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Digital health technologies (telehealth, mobile health apps and remote monitoring) are increasingly being integrated into cancer care (Shaffer et al., 2023).</a:t>
          </a:r>
          <a:endParaRPr lang="en-US" sz="1200" kern="1200" dirty="0">
            <a:latin typeface="Arial" panose="020B0604020202020204" pitchFamily="34" charset="0"/>
            <a:cs typeface="Arial" panose="020B0604020202020204" pitchFamily="34" charset="0"/>
          </a:endParaRPr>
        </a:p>
      </dsp:txBody>
      <dsp:txXfrm>
        <a:off x="2822504" y="828693"/>
        <a:ext cx="2289774" cy="1373864"/>
      </dsp:txXfrm>
    </dsp:sp>
    <dsp:sp modelId="{12AF0D10-BB31-244C-ADE1-58E1F39DC83B}">
      <dsp:nvSpPr>
        <dsp:cNvPr id="0" name=""/>
        <dsp:cNvSpPr/>
      </dsp:nvSpPr>
      <dsp:spPr>
        <a:xfrm>
          <a:off x="1150969" y="2200757"/>
          <a:ext cx="5632844" cy="496048"/>
        </a:xfrm>
        <a:custGeom>
          <a:avLst/>
          <a:gdLst/>
          <a:ahLst/>
          <a:cxnLst/>
          <a:rect l="0" t="0" r="0" b="0"/>
          <a:pathLst>
            <a:path>
              <a:moveTo>
                <a:pt x="5632844" y="0"/>
              </a:moveTo>
              <a:lnTo>
                <a:pt x="5632844" y="265124"/>
              </a:lnTo>
              <a:lnTo>
                <a:pt x="0" y="265124"/>
              </a:lnTo>
              <a:lnTo>
                <a:pt x="0" y="496048"/>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25956" y="2446148"/>
        <a:ext cx="282870" cy="5266"/>
      </dsp:txXfrm>
    </dsp:sp>
    <dsp:sp modelId="{1121B41A-0362-9144-BF78-B52D14EC0A5E}">
      <dsp:nvSpPr>
        <dsp:cNvPr id="0" name=""/>
        <dsp:cNvSpPr/>
      </dsp:nvSpPr>
      <dsp:spPr>
        <a:xfrm>
          <a:off x="5638927" y="828693"/>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Evidence suggests digital interventions may improve symptom management, patient engagement and access to care (Basch et al., 2017).</a:t>
          </a:r>
          <a:endParaRPr lang="en-US" sz="1200" kern="1200" dirty="0">
            <a:latin typeface="Arial" panose="020B0604020202020204" pitchFamily="34" charset="0"/>
            <a:cs typeface="Arial" panose="020B0604020202020204" pitchFamily="34" charset="0"/>
          </a:endParaRPr>
        </a:p>
      </dsp:txBody>
      <dsp:txXfrm>
        <a:off x="5638927" y="828693"/>
        <a:ext cx="2289774" cy="1373864"/>
      </dsp:txXfrm>
    </dsp:sp>
    <dsp:sp modelId="{E676E6E9-88E1-3C4E-A9E8-5DBC6D311FD6}">
      <dsp:nvSpPr>
        <dsp:cNvPr id="0" name=""/>
        <dsp:cNvSpPr/>
      </dsp:nvSpPr>
      <dsp:spPr>
        <a:xfrm>
          <a:off x="2294056" y="3370417"/>
          <a:ext cx="496048" cy="91440"/>
        </a:xfrm>
        <a:custGeom>
          <a:avLst/>
          <a:gdLst/>
          <a:ahLst/>
          <a:cxnLst/>
          <a:rect l="0" t="0" r="0" b="0"/>
          <a:pathLst>
            <a:path>
              <a:moveTo>
                <a:pt x="0" y="45720"/>
              </a:moveTo>
              <a:lnTo>
                <a:pt x="496048"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28914" y="3413504"/>
        <a:ext cx="26332" cy="5266"/>
      </dsp:txXfrm>
    </dsp:sp>
    <dsp:sp modelId="{3D2042B2-CEEB-2F4D-810F-7779AA475B39}">
      <dsp:nvSpPr>
        <dsp:cNvPr id="0" name=""/>
        <dsp:cNvSpPr/>
      </dsp:nvSpPr>
      <dsp:spPr>
        <a:xfrm>
          <a:off x="6082" y="2729205"/>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However, existing studies report mixed findings regarding their effectiveness and impact on patient experience (Lee et al., 2023).</a:t>
          </a:r>
          <a:endParaRPr lang="en-US" sz="1200" kern="1200" dirty="0">
            <a:latin typeface="Arial" panose="020B0604020202020204" pitchFamily="34" charset="0"/>
            <a:cs typeface="Arial" panose="020B0604020202020204" pitchFamily="34" charset="0"/>
          </a:endParaRPr>
        </a:p>
      </dsp:txBody>
      <dsp:txXfrm>
        <a:off x="6082" y="2729205"/>
        <a:ext cx="2289774" cy="1373864"/>
      </dsp:txXfrm>
    </dsp:sp>
    <dsp:sp modelId="{4D8CDEDF-0B3F-714C-8012-B4FE049DFB11}">
      <dsp:nvSpPr>
        <dsp:cNvPr id="0" name=""/>
        <dsp:cNvSpPr/>
      </dsp:nvSpPr>
      <dsp:spPr>
        <a:xfrm>
          <a:off x="5110479" y="3370417"/>
          <a:ext cx="496048" cy="91440"/>
        </a:xfrm>
        <a:custGeom>
          <a:avLst/>
          <a:gdLst/>
          <a:ahLst/>
          <a:cxnLst/>
          <a:rect l="0" t="0" r="0" b="0"/>
          <a:pathLst>
            <a:path>
              <a:moveTo>
                <a:pt x="0" y="45720"/>
              </a:moveTo>
              <a:lnTo>
                <a:pt x="496048"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45336" y="3413504"/>
        <a:ext cx="26332" cy="5266"/>
      </dsp:txXfrm>
    </dsp:sp>
    <dsp:sp modelId="{6185A0E6-03F6-034B-8BE7-82D24A212C29}">
      <dsp:nvSpPr>
        <dsp:cNvPr id="0" name=""/>
        <dsp:cNvSpPr/>
      </dsp:nvSpPr>
      <dsp:spPr>
        <a:xfrm>
          <a:off x="2822504" y="2729205"/>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Concerns remain regarding digital exclusion, accessibility and patient satisfaction (Lazarou et al., 2024).</a:t>
          </a:r>
          <a:endParaRPr lang="en-US" sz="1200" kern="1200" dirty="0">
            <a:latin typeface="Arial" panose="020B0604020202020204" pitchFamily="34" charset="0"/>
            <a:cs typeface="Arial" panose="020B0604020202020204" pitchFamily="34" charset="0"/>
          </a:endParaRPr>
        </a:p>
      </dsp:txBody>
      <dsp:txXfrm>
        <a:off x="2822504" y="2729205"/>
        <a:ext cx="2289774" cy="1373864"/>
      </dsp:txXfrm>
    </dsp:sp>
    <dsp:sp modelId="{230EDDE2-B403-9D49-811D-D780F79B5B42}">
      <dsp:nvSpPr>
        <dsp:cNvPr id="0" name=""/>
        <dsp:cNvSpPr/>
      </dsp:nvSpPr>
      <dsp:spPr>
        <a:xfrm>
          <a:off x="5638927" y="2729205"/>
          <a:ext cx="2289774" cy="1373864"/>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201" tIns="117775" rIns="112201" bIns="117775"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A systematic review is needed to critically evaluate whether digital health technologies provide better patient outcomes and experiences than traditional cancer care</a:t>
          </a:r>
          <a:r>
            <a:rPr lang="en-GB" sz="1200" kern="1200" dirty="0"/>
            <a:t>.</a:t>
          </a:r>
          <a:endParaRPr lang="en-US" sz="1200" kern="1200" dirty="0"/>
        </a:p>
      </dsp:txBody>
      <dsp:txXfrm>
        <a:off x="5638927" y="2729205"/>
        <a:ext cx="2289774" cy="13738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CD6410-F14F-5545-83C1-0BDCA5165174}">
      <dsp:nvSpPr>
        <dsp:cNvPr id="0" name=""/>
        <dsp:cNvSpPr/>
      </dsp:nvSpPr>
      <dsp:spPr>
        <a:xfrm>
          <a:off x="1624389" y="1061"/>
          <a:ext cx="3418054" cy="104250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GB" sz="2500" b="0" kern="1200" dirty="0">
              <a:latin typeface="Arial" panose="020B0604020202020204" pitchFamily="34" charset="0"/>
              <a:cs typeface="Arial" panose="020B0604020202020204" pitchFamily="34" charset="0"/>
            </a:rPr>
            <a:t>Rising cancer burden</a:t>
          </a:r>
          <a:endParaRPr lang="en-US" sz="2500" kern="1200" dirty="0">
            <a:latin typeface="Arial" panose="020B0604020202020204" pitchFamily="34" charset="0"/>
            <a:cs typeface="Arial" panose="020B0604020202020204" pitchFamily="34" charset="0"/>
          </a:endParaRPr>
        </a:p>
      </dsp:txBody>
      <dsp:txXfrm>
        <a:off x="1624389" y="1061"/>
        <a:ext cx="3418054" cy="1042506"/>
      </dsp:txXfrm>
    </dsp:sp>
    <dsp:sp modelId="{D54A52A1-5C6D-4248-AC44-D940A242E45F}">
      <dsp:nvSpPr>
        <dsp:cNvPr id="0" name=""/>
        <dsp:cNvSpPr/>
      </dsp:nvSpPr>
      <dsp:spPr>
        <a:xfrm>
          <a:off x="1624389" y="1470825"/>
          <a:ext cx="3418054" cy="104250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GB" sz="2500" b="0" kern="1200" dirty="0">
              <a:latin typeface="Arial" panose="020B0604020202020204" pitchFamily="34" charset="0"/>
              <a:cs typeface="Arial" panose="020B0604020202020204" pitchFamily="34" charset="0"/>
            </a:rPr>
            <a:t>Growth of digital health technologies</a:t>
          </a:r>
          <a:endParaRPr lang="en-US" sz="2500" kern="1200" dirty="0">
            <a:latin typeface="Arial" panose="020B0604020202020204" pitchFamily="34" charset="0"/>
            <a:cs typeface="Arial" panose="020B0604020202020204" pitchFamily="34" charset="0"/>
          </a:endParaRPr>
        </a:p>
      </dsp:txBody>
      <dsp:txXfrm>
        <a:off x="1624389" y="1470825"/>
        <a:ext cx="3418054" cy="1042506"/>
      </dsp:txXfrm>
    </dsp:sp>
    <dsp:sp modelId="{EE5C27DD-97B4-0F40-83F0-17527ABDAF6B}">
      <dsp:nvSpPr>
        <dsp:cNvPr id="0" name=""/>
        <dsp:cNvSpPr/>
      </dsp:nvSpPr>
      <dsp:spPr>
        <a:xfrm>
          <a:off x="1624389" y="2940588"/>
          <a:ext cx="3418054" cy="104250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GB" sz="2500" b="0" kern="1200" dirty="0">
              <a:latin typeface="Arial" panose="020B0604020202020204" pitchFamily="34" charset="0"/>
              <a:cs typeface="Arial" panose="020B0604020202020204" pitchFamily="34" charset="0"/>
            </a:rPr>
            <a:t>Unclear impact on outcomes and patient experience</a:t>
          </a:r>
          <a:endParaRPr lang="en-US" sz="2500" kern="1200" dirty="0">
            <a:latin typeface="Arial" panose="020B0604020202020204" pitchFamily="34" charset="0"/>
            <a:cs typeface="Arial" panose="020B0604020202020204" pitchFamily="34" charset="0"/>
          </a:endParaRPr>
        </a:p>
      </dsp:txBody>
      <dsp:txXfrm>
        <a:off x="1624389" y="2940588"/>
        <a:ext cx="3418054" cy="1042506"/>
      </dsp:txXfrm>
    </dsp:sp>
    <dsp:sp modelId="{63E0C4F7-C771-B447-BDEA-8606EDCB0C97}">
      <dsp:nvSpPr>
        <dsp:cNvPr id="0" name=""/>
        <dsp:cNvSpPr/>
      </dsp:nvSpPr>
      <dsp:spPr>
        <a:xfrm>
          <a:off x="1624389" y="4410351"/>
          <a:ext cx="3418054" cy="1042506"/>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GB" sz="2500" b="0" kern="1200" dirty="0">
              <a:latin typeface="Arial" panose="020B0604020202020204" pitchFamily="34" charset="0"/>
              <a:cs typeface="Arial" panose="020B0604020202020204" pitchFamily="34" charset="0"/>
            </a:rPr>
            <a:t>Need for evidence-based cancer care</a:t>
          </a:r>
          <a:endParaRPr lang="en-US" sz="2500" kern="1200" dirty="0">
            <a:latin typeface="Arial" panose="020B0604020202020204" pitchFamily="34" charset="0"/>
            <a:cs typeface="Arial" panose="020B0604020202020204" pitchFamily="34" charset="0"/>
          </a:endParaRPr>
        </a:p>
      </dsp:txBody>
      <dsp:txXfrm>
        <a:off x="1624389" y="4410351"/>
        <a:ext cx="3418054" cy="10425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B62F9-3E4F-9941-8161-151E20440278}">
      <dsp:nvSpPr>
        <dsp:cNvPr id="0" name=""/>
        <dsp:cNvSpPr/>
      </dsp:nvSpPr>
      <dsp:spPr>
        <a:xfrm>
          <a:off x="0" y="0"/>
          <a:ext cx="629171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FCDCEA-5969-0B4F-9D78-92163F177C00}">
      <dsp:nvSpPr>
        <dsp:cNvPr id="0" name=""/>
        <dsp:cNvSpPr/>
      </dsp:nvSpPr>
      <dsp:spPr>
        <a:xfrm>
          <a:off x="0" y="0"/>
          <a:ext cx="6291714" cy="5530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endParaRPr lang="en-GB" sz="2800" b="0" kern="1200" dirty="0">
            <a:latin typeface="Times New Roman" panose="02020603050405020304" pitchFamily="18" charset="0"/>
            <a:cs typeface="Times New Roman" panose="02020603050405020304" pitchFamily="18" charset="0"/>
          </a:endParaRPr>
        </a:p>
        <a:p>
          <a:pPr marL="0" lvl="0" indent="0" algn="l" defTabSz="1244600">
            <a:lnSpc>
              <a:spcPct val="90000"/>
            </a:lnSpc>
            <a:spcBef>
              <a:spcPct val="0"/>
            </a:spcBef>
            <a:spcAft>
              <a:spcPct val="35000"/>
            </a:spcAft>
            <a:buNone/>
          </a:pPr>
          <a:r>
            <a:rPr lang="en-GB" sz="2800" b="0" kern="1200" dirty="0">
              <a:latin typeface="Arial" panose="020B0604020202020204" pitchFamily="34" charset="0"/>
              <a:cs typeface="Arial" panose="020B0604020202020204" pitchFamily="34" charset="0"/>
            </a:rPr>
            <a:t>How do digital health technologies contrast with traditional care in improving patient outcomes and patient experience among cancer patients?</a:t>
          </a:r>
        </a:p>
        <a:p>
          <a:pPr marL="0" lvl="0" indent="0" algn="l" defTabSz="1244600">
            <a:lnSpc>
              <a:spcPct val="90000"/>
            </a:lnSpc>
            <a:spcBef>
              <a:spcPct val="0"/>
            </a:spcBef>
            <a:spcAft>
              <a:spcPct val="35000"/>
            </a:spcAft>
            <a:buNone/>
          </a:pPr>
          <a:r>
            <a:rPr lang="en-GB" sz="2800" b="0" kern="1200" dirty="0">
              <a:latin typeface="Arial" panose="020B0604020202020204" pitchFamily="34" charset="0"/>
              <a:cs typeface="Arial" panose="020B0604020202020204" pitchFamily="34" charset="0"/>
            </a:rPr>
            <a:t>AIM </a:t>
          </a:r>
        </a:p>
        <a:p>
          <a:pPr marL="0" lvl="0" indent="0" algn="l" defTabSz="1244600">
            <a:lnSpc>
              <a:spcPct val="90000"/>
            </a:lnSpc>
            <a:spcBef>
              <a:spcPct val="0"/>
            </a:spcBef>
            <a:spcAft>
              <a:spcPct val="35000"/>
            </a:spcAft>
            <a:buNone/>
          </a:pPr>
          <a:r>
            <a:rPr lang="en-GB" sz="2800" kern="1200" dirty="0">
              <a:latin typeface="Arial" panose="020B0604020202020204" pitchFamily="34" charset="0"/>
              <a:ea typeface="Times New Roman" panose="02020603050405020304" pitchFamily="18" charset="0"/>
              <a:cs typeface="Arial" panose="020B0604020202020204" pitchFamily="34" charset="0"/>
            </a:rPr>
            <a:t>To systematically review evidence regarding the impact of digital health technologies compared with traditional care on patient outcomes and patient experience in cancer care.</a:t>
          </a:r>
          <a:endParaRPr lang="en-US" sz="2800" kern="1200" dirty="0">
            <a:latin typeface="Arial" panose="020B0604020202020204" pitchFamily="34" charset="0"/>
            <a:cs typeface="Arial" panose="020B0604020202020204" pitchFamily="34" charset="0"/>
          </a:endParaRPr>
        </a:p>
      </dsp:txBody>
      <dsp:txXfrm>
        <a:off x="0" y="0"/>
        <a:ext cx="6291714" cy="55307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F6EF49-ACC3-8C4D-A2CA-BBA9845E890A}">
      <dsp:nvSpPr>
        <dsp:cNvPr id="0" name=""/>
        <dsp:cNvSpPr/>
      </dsp:nvSpPr>
      <dsp:spPr>
        <a:xfrm>
          <a:off x="3023986" y="819424"/>
          <a:ext cx="631379" cy="91440"/>
        </a:xfrm>
        <a:custGeom>
          <a:avLst/>
          <a:gdLst/>
          <a:ahLst/>
          <a:cxnLst/>
          <a:rect l="0" t="0" r="0" b="0"/>
          <a:pathLst>
            <a:path>
              <a:moveTo>
                <a:pt x="0" y="45720"/>
              </a:moveTo>
              <a:lnTo>
                <a:pt x="631379"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23126" y="861834"/>
        <a:ext cx="33098" cy="6619"/>
      </dsp:txXfrm>
    </dsp:sp>
    <dsp:sp modelId="{98DEC19D-286F-7644-A5DE-A5256B6BF0DE}">
      <dsp:nvSpPr>
        <dsp:cNvPr id="0" name=""/>
        <dsp:cNvSpPr/>
      </dsp:nvSpPr>
      <dsp:spPr>
        <a:xfrm>
          <a:off x="147612" y="1692"/>
          <a:ext cx="2878173" cy="172690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1033" tIns="148039" rIns="141033" bIns="148039" numCol="1" spcCol="1270" anchor="ctr" anchorCtr="0">
          <a:noAutofit/>
        </a:bodyPr>
        <a:lstStyle/>
        <a:p>
          <a:pPr marL="0" lvl="0" indent="0" algn="ctr" defTabSz="711200">
            <a:lnSpc>
              <a:spcPct val="90000"/>
            </a:lnSpc>
            <a:spcBef>
              <a:spcPct val="0"/>
            </a:spcBef>
            <a:spcAft>
              <a:spcPct val="35000"/>
            </a:spcAft>
            <a:buNone/>
          </a:pPr>
          <a:r>
            <a:rPr lang="en-GB" sz="1600" b="0" kern="1200" dirty="0">
              <a:latin typeface="Arial" panose="020B0604020202020204" pitchFamily="34" charset="0"/>
              <a:cs typeface="Arial" panose="020B0604020202020204" pitchFamily="34" charset="0"/>
            </a:rPr>
            <a:t>1.Identify digital health technologies used in cancer care.</a:t>
          </a:r>
          <a:endParaRPr lang="en-US" sz="1600" kern="1200" dirty="0">
            <a:latin typeface="Arial" panose="020B0604020202020204" pitchFamily="34" charset="0"/>
            <a:cs typeface="Arial" panose="020B0604020202020204" pitchFamily="34" charset="0"/>
          </a:endParaRPr>
        </a:p>
      </dsp:txBody>
      <dsp:txXfrm>
        <a:off x="147612" y="1692"/>
        <a:ext cx="2878173" cy="1726903"/>
      </dsp:txXfrm>
    </dsp:sp>
    <dsp:sp modelId="{DDE70E01-66C2-1E4E-BE0A-A5788282FFE0}">
      <dsp:nvSpPr>
        <dsp:cNvPr id="0" name=""/>
        <dsp:cNvSpPr/>
      </dsp:nvSpPr>
      <dsp:spPr>
        <a:xfrm>
          <a:off x="1586699" y="1726796"/>
          <a:ext cx="3540153" cy="631379"/>
        </a:xfrm>
        <a:custGeom>
          <a:avLst/>
          <a:gdLst/>
          <a:ahLst/>
          <a:cxnLst/>
          <a:rect l="0" t="0" r="0" b="0"/>
          <a:pathLst>
            <a:path>
              <a:moveTo>
                <a:pt x="3540153" y="0"/>
              </a:moveTo>
              <a:lnTo>
                <a:pt x="3540153" y="332789"/>
              </a:lnTo>
              <a:lnTo>
                <a:pt x="0" y="332789"/>
              </a:lnTo>
              <a:lnTo>
                <a:pt x="0" y="631379"/>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66738" y="2039176"/>
        <a:ext cx="180075" cy="6619"/>
      </dsp:txXfrm>
    </dsp:sp>
    <dsp:sp modelId="{08055DCC-01CA-E445-BBE0-7825E58F2254}">
      <dsp:nvSpPr>
        <dsp:cNvPr id="0" name=""/>
        <dsp:cNvSpPr/>
      </dsp:nvSpPr>
      <dsp:spPr>
        <a:xfrm>
          <a:off x="3687765" y="1692"/>
          <a:ext cx="2878173" cy="1726903"/>
        </a:xfrm>
        <a:prstGeom prst="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1033" tIns="148039" rIns="141033" bIns="148039"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Arial" panose="020B0604020202020204" pitchFamily="34" charset="0"/>
              <a:cs typeface="Arial" panose="020B0604020202020204" pitchFamily="34" charset="0"/>
            </a:rPr>
            <a:t>2. Evaluate the impact of digital health technologies on patient outcomes:</a:t>
          </a:r>
          <a:endParaRPr lang="en-US" sz="16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Quality of life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Symptom management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Treatment adherence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Survival outcomes </a:t>
          </a:r>
          <a:endParaRPr lang="en-US" sz="1200" kern="1200" dirty="0">
            <a:latin typeface="Arial" panose="020B0604020202020204" pitchFamily="34" charset="0"/>
            <a:cs typeface="Arial" panose="020B0604020202020204" pitchFamily="34" charset="0"/>
          </a:endParaRPr>
        </a:p>
      </dsp:txBody>
      <dsp:txXfrm>
        <a:off x="3687765" y="1692"/>
        <a:ext cx="2878173" cy="1726903"/>
      </dsp:txXfrm>
    </dsp:sp>
    <dsp:sp modelId="{5F53510F-F32D-4F47-97EE-573C74949544}">
      <dsp:nvSpPr>
        <dsp:cNvPr id="0" name=""/>
        <dsp:cNvSpPr/>
      </dsp:nvSpPr>
      <dsp:spPr>
        <a:xfrm>
          <a:off x="147612" y="2390575"/>
          <a:ext cx="2878173" cy="1726903"/>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1033" tIns="148039" rIns="141033" bIns="148039" numCol="1" spcCol="1270" anchor="t" anchorCtr="0">
          <a:noAutofit/>
        </a:bodyPr>
        <a:lstStyle/>
        <a:p>
          <a:pPr marL="0" lvl="0" indent="0" algn="l" defTabSz="711200">
            <a:lnSpc>
              <a:spcPct val="90000"/>
            </a:lnSpc>
            <a:spcBef>
              <a:spcPct val="0"/>
            </a:spcBef>
            <a:spcAft>
              <a:spcPct val="35000"/>
            </a:spcAft>
            <a:buNone/>
          </a:pPr>
          <a:r>
            <a:rPr lang="en-GB" sz="1600" b="0" kern="1200" dirty="0">
              <a:latin typeface="Arial" panose="020B0604020202020204" pitchFamily="34" charset="0"/>
              <a:cs typeface="Arial" panose="020B0604020202020204" pitchFamily="34" charset="0"/>
            </a:rPr>
            <a:t>3. Examine the impact of digital health technologies on patient experience:</a:t>
          </a:r>
          <a:endParaRPr lang="en-US" sz="16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Satisfaction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Accessibility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Communication </a:t>
          </a:r>
          <a:endParaRPr lang="en-US" sz="1200" kern="1200" dirty="0">
            <a:latin typeface="Arial" panose="020B0604020202020204" pitchFamily="34" charset="0"/>
            <a:cs typeface="Arial" panose="020B0604020202020204" pitchFamily="34" charset="0"/>
          </a:endParaRPr>
        </a:p>
        <a:p>
          <a:pPr marL="114300" lvl="1" indent="-114300" algn="l" defTabSz="533400">
            <a:lnSpc>
              <a:spcPct val="90000"/>
            </a:lnSpc>
            <a:spcBef>
              <a:spcPct val="0"/>
            </a:spcBef>
            <a:spcAft>
              <a:spcPct val="15000"/>
            </a:spcAft>
            <a:buChar char="•"/>
          </a:pPr>
          <a:r>
            <a:rPr lang="en-GB" sz="1200" b="0" kern="1200" dirty="0">
              <a:latin typeface="Arial" panose="020B0604020202020204" pitchFamily="34" charset="0"/>
              <a:cs typeface="Arial" panose="020B0604020202020204" pitchFamily="34" charset="0"/>
            </a:rPr>
            <a:t>Patient engagement</a:t>
          </a:r>
          <a:endParaRPr lang="en-US" sz="1200" kern="1200" dirty="0">
            <a:latin typeface="Arial" panose="020B0604020202020204" pitchFamily="34" charset="0"/>
            <a:cs typeface="Arial" panose="020B0604020202020204" pitchFamily="34" charset="0"/>
          </a:endParaRPr>
        </a:p>
      </dsp:txBody>
      <dsp:txXfrm>
        <a:off x="147612" y="2390575"/>
        <a:ext cx="2878173" cy="17269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FED5A6-2FF0-4941-9FCF-C19AEF0F980C}">
      <dsp:nvSpPr>
        <dsp:cNvPr id="0" name=""/>
        <dsp:cNvSpPr/>
      </dsp:nvSpPr>
      <dsp:spPr>
        <a:xfrm>
          <a:off x="0" y="80469"/>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a:t>Patients</a:t>
          </a:r>
          <a:endParaRPr lang="en-US" sz="1500" kern="1200"/>
        </a:p>
      </dsp:txBody>
      <dsp:txXfrm>
        <a:off x="27549" y="108018"/>
        <a:ext cx="6851393" cy="509244"/>
      </dsp:txXfrm>
    </dsp:sp>
    <dsp:sp modelId="{17BC36CB-8643-5E4E-B165-1D0B593A22E9}">
      <dsp:nvSpPr>
        <dsp:cNvPr id="0" name=""/>
        <dsp:cNvSpPr/>
      </dsp:nvSpPr>
      <dsp:spPr>
        <a:xfrm>
          <a:off x="0" y="688011"/>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May enhance self-management and quality of life among cancer patients (Denis et al., 2019).</a:t>
          </a:r>
          <a:endParaRPr lang="en-US" sz="1500" kern="1200" dirty="0">
            <a:latin typeface="Arial" panose="020B0604020202020204" pitchFamily="34" charset="0"/>
            <a:cs typeface="Arial" panose="020B0604020202020204" pitchFamily="34" charset="0"/>
          </a:endParaRPr>
        </a:p>
      </dsp:txBody>
      <dsp:txXfrm>
        <a:off x="27549" y="715560"/>
        <a:ext cx="6851393" cy="509244"/>
      </dsp:txXfrm>
    </dsp:sp>
    <dsp:sp modelId="{1D7C2DD0-444F-2A42-98D9-CD5817FF1783}">
      <dsp:nvSpPr>
        <dsp:cNvPr id="0" name=""/>
        <dsp:cNvSpPr/>
      </dsp:nvSpPr>
      <dsp:spPr>
        <a:xfrm>
          <a:off x="0" y="1295554"/>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Can enhance communication around  patients and healthcare professionals (Cox et al., 2017).</a:t>
          </a:r>
          <a:endParaRPr lang="en-US" sz="1500" kern="1200" dirty="0">
            <a:latin typeface="Arial" panose="020B0604020202020204" pitchFamily="34" charset="0"/>
            <a:cs typeface="Arial" panose="020B0604020202020204" pitchFamily="34" charset="0"/>
          </a:endParaRPr>
        </a:p>
      </dsp:txBody>
      <dsp:txXfrm>
        <a:off x="27549" y="1323103"/>
        <a:ext cx="6851393" cy="509244"/>
      </dsp:txXfrm>
    </dsp:sp>
    <dsp:sp modelId="{DACC4C98-196F-C340-889D-DE47FA5F6F39}">
      <dsp:nvSpPr>
        <dsp:cNvPr id="0" name=""/>
        <dsp:cNvSpPr/>
      </dsp:nvSpPr>
      <dsp:spPr>
        <a:xfrm>
          <a:off x="0" y="1903096"/>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 </a:t>
          </a:r>
          <a:r>
            <a:rPr lang="en-GB" sz="1500" b="1" kern="1200" dirty="0">
              <a:latin typeface="Arial" panose="020B0604020202020204" pitchFamily="34" charset="0"/>
              <a:cs typeface="Arial" panose="020B0604020202020204" pitchFamily="34" charset="0"/>
            </a:rPr>
            <a:t>Healthcare Services</a:t>
          </a:r>
          <a:endParaRPr lang="en-US" sz="1500" kern="1200" dirty="0">
            <a:latin typeface="Arial" panose="020B0604020202020204" pitchFamily="34" charset="0"/>
            <a:cs typeface="Arial" panose="020B0604020202020204" pitchFamily="34" charset="0"/>
          </a:endParaRPr>
        </a:p>
      </dsp:txBody>
      <dsp:txXfrm>
        <a:off x="27549" y="1930645"/>
        <a:ext cx="6851393" cy="509244"/>
      </dsp:txXfrm>
    </dsp:sp>
    <dsp:sp modelId="{AA886382-39C3-544A-B72B-AB32F5ADA0F4}">
      <dsp:nvSpPr>
        <dsp:cNvPr id="0" name=""/>
        <dsp:cNvSpPr/>
      </dsp:nvSpPr>
      <dsp:spPr>
        <a:xfrm>
          <a:off x="0" y="2510638"/>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It supports more efficient  coherent monitoring of patients undergoing cancer treatment (Wang et al., 2023;Daly et al.,2020).</a:t>
          </a:r>
          <a:endParaRPr lang="en-US" sz="1500" kern="1200" dirty="0">
            <a:latin typeface="Arial" panose="020B0604020202020204" pitchFamily="34" charset="0"/>
            <a:cs typeface="Arial" panose="020B0604020202020204" pitchFamily="34" charset="0"/>
          </a:endParaRPr>
        </a:p>
      </dsp:txBody>
      <dsp:txXfrm>
        <a:off x="27549" y="2538187"/>
        <a:ext cx="6851393" cy="509244"/>
      </dsp:txXfrm>
    </dsp:sp>
    <dsp:sp modelId="{4383FBDC-35DE-9F44-917B-0AB71B8254D8}">
      <dsp:nvSpPr>
        <dsp:cNvPr id="0" name=""/>
        <dsp:cNvSpPr/>
      </dsp:nvSpPr>
      <dsp:spPr>
        <a:xfrm>
          <a:off x="0" y="3118180"/>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May reduces uncritical  hospital visits via  remote care delivery (Heifetz et al., 2020).</a:t>
          </a:r>
          <a:endParaRPr lang="en-US" sz="1500" kern="1200" dirty="0">
            <a:latin typeface="Arial" panose="020B0604020202020204" pitchFamily="34" charset="0"/>
            <a:cs typeface="Arial" panose="020B0604020202020204" pitchFamily="34" charset="0"/>
          </a:endParaRPr>
        </a:p>
      </dsp:txBody>
      <dsp:txXfrm>
        <a:off x="27549" y="3145729"/>
        <a:ext cx="6851393" cy="509244"/>
      </dsp:txXfrm>
    </dsp:sp>
    <dsp:sp modelId="{F4B3A121-5B77-F349-9FF1-85E48CF7C62B}">
      <dsp:nvSpPr>
        <dsp:cNvPr id="0" name=""/>
        <dsp:cNvSpPr/>
      </dsp:nvSpPr>
      <dsp:spPr>
        <a:xfrm>
          <a:off x="0" y="3725722"/>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b="1" kern="1200" dirty="0">
              <a:latin typeface="Arial" panose="020B0604020202020204" pitchFamily="34" charset="0"/>
              <a:cs typeface="Arial" panose="020B0604020202020204" pitchFamily="34" charset="0"/>
            </a:rPr>
            <a:t>Policy and Practice</a:t>
          </a:r>
          <a:endParaRPr lang="en-US" sz="1500" kern="1200" dirty="0">
            <a:latin typeface="Arial" panose="020B0604020202020204" pitchFamily="34" charset="0"/>
            <a:cs typeface="Arial" panose="020B0604020202020204" pitchFamily="34" charset="0"/>
          </a:endParaRPr>
        </a:p>
      </dsp:txBody>
      <dsp:txXfrm>
        <a:off x="27549" y="3753271"/>
        <a:ext cx="6851393" cy="509244"/>
      </dsp:txXfrm>
    </dsp:sp>
    <dsp:sp modelId="{E751CBFE-674E-A64E-91AD-101CC4FD79A1}">
      <dsp:nvSpPr>
        <dsp:cNvPr id="0" name=""/>
        <dsp:cNvSpPr/>
      </dsp:nvSpPr>
      <dsp:spPr>
        <a:xfrm>
          <a:off x="0" y="4333264"/>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Offers  evidence to substantiate the adoption of digital oncology services (</a:t>
          </a:r>
          <a:r>
            <a:rPr lang="en-GB" sz="1500" kern="1200" dirty="0" err="1">
              <a:latin typeface="Arial" panose="020B0604020202020204" pitchFamily="34" charset="0"/>
              <a:cs typeface="Arial" panose="020B0604020202020204" pitchFamily="34" charset="0"/>
            </a:rPr>
            <a:t>Geifman</a:t>
          </a:r>
          <a:r>
            <a:rPr lang="en-GB" sz="1500" kern="1200" dirty="0">
              <a:latin typeface="Arial" panose="020B0604020202020204" pitchFamily="34" charset="0"/>
              <a:cs typeface="Arial" panose="020B0604020202020204" pitchFamily="34" charset="0"/>
            </a:rPr>
            <a:t> et al., 2023;Yab et al.,2020)</a:t>
          </a:r>
          <a:endParaRPr lang="en-US" sz="1500" kern="1200" dirty="0">
            <a:latin typeface="Arial" panose="020B0604020202020204" pitchFamily="34" charset="0"/>
            <a:cs typeface="Arial" panose="020B0604020202020204" pitchFamily="34" charset="0"/>
          </a:endParaRPr>
        </a:p>
      </dsp:txBody>
      <dsp:txXfrm>
        <a:off x="27549" y="4360813"/>
        <a:ext cx="6851393" cy="509244"/>
      </dsp:txXfrm>
    </dsp:sp>
    <dsp:sp modelId="{9D4B4171-70BA-6A42-B244-F9013C003C66}">
      <dsp:nvSpPr>
        <dsp:cNvPr id="0" name=""/>
        <dsp:cNvSpPr/>
      </dsp:nvSpPr>
      <dsp:spPr>
        <a:xfrm>
          <a:off x="0" y="4940807"/>
          <a:ext cx="6906491" cy="564342"/>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May educate or provide  solutions for future strategies for equitable access to digital cancer care (Patel et al., 2023).</a:t>
          </a:r>
          <a:endParaRPr lang="en-US" sz="1500" kern="1200" dirty="0">
            <a:latin typeface="Arial" panose="020B0604020202020204" pitchFamily="34" charset="0"/>
            <a:cs typeface="Arial" panose="020B0604020202020204" pitchFamily="34" charset="0"/>
          </a:endParaRPr>
        </a:p>
      </dsp:txBody>
      <dsp:txXfrm>
        <a:off x="27549" y="4968356"/>
        <a:ext cx="6851393" cy="5092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803918-79CE-D64E-A09D-EF5C5D0C0C4B}">
      <dsp:nvSpPr>
        <dsp:cNvPr id="0" name=""/>
        <dsp:cNvSpPr/>
      </dsp:nvSpPr>
      <dsp:spPr>
        <a:xfrm>
          <a:off x="1011" y="139455"/>
          <a:ext cx="2157592" cy="1294555"/>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1" kern="1200" dirty="0"/>
            <a:t>(</a:t>
          </a:r>
          <a:r>
            <a:rPr lang="en-GB" sz="2200" b="1" kern="1200" dirty="0">
              <a:latin typeface="Arial" panose="020B0604020202020204" pitchFamily="34" charset="0"/>
              <a:cs typeface="Arial" panose="020B0604020202020204" pitchFamily="34" charset="0"/>
            </a:rPr>
            <a:t>Telehealth, Apps, Remote Monitoring)</a:t>
          </a:r>
          <a:endParaRPr lang="en-US" sz="2200" kern="1200" dirty="0">
            <a:latin typeface="Arial" panose="020B0604020202020204" pitchFamily="34" charset="0"/>
            <a:cs typeface="Arial" panose="020B0604020202020204" pitchFamily="34" charset="0"/>
          </a:endParaRPr>
        </a:p>
      </dsp:txBody>
      <dsp:txXfrm>
        <a:off x="38927" y="177371"/>
        <a:ext cx="2081760" cy="1218723"/>
      </dsp:txXfrm>
    </dsp:sp>
    <dsp:sp modelId="{5D6958A2-647B-1E44-9442-FC97AB05E4D5}">
      <dsp:nvSpPr>
        <dsp:cNvPr id="0" name=""/>
        <dsp:cNvSpPr/>
      </dsp:nvSpPr>
      <dsp:spPr>
        <a:xfrm>
          <a:off x="2348472" y="519191"/>
          <a:ext cx="457409" cy="53508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348472" y="626207"/>
        <a:ext cx="320186" cy="321050"/>
      </dsp:txXfrm>
    </dsp:sp>
    <dsp:sp modelId="{DBF520ED-E99A-4D46-BB5E-56C4AFEB6209}">
      <dsp:nvSpPr>
        <dsp:cNvPr id="0" name=""/>
        <dsp:cNvSpPr/>
      </dsp:nvSpPr>
      <dsp:spPr>
        <a:xfrm>
          <a:off x="3021640" y="139455"/>
          <a:ext cx="2157592" cy="1294555"/>
        </a:xfrm>
        <a:prstGeom prst="roundRect">
          <a:avLst>
            <a:gd name="adj" fmla="val 10000"/>
          </a:avLst>
        </a:prstGeom>
        <a:solidFill>
          <a:schemeClr val="accent5">
            <a:hueOff val="-4050717"/>
            <a:satOff val="-275"/>
            <a:lumOff val="654"/>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1" kern="1200" dirty="0">
              <a:latin typeface="Arial" panose="020B0604020202020204" pitchFamily="34" charset="0"/>
              <a:cs typeface="Arial" panose="020B0604020202020204" pitchFamily="34" charset="0"/>
            </a:rPr>
            <a:t>Improved Access</a:t>
          </a:r>
          <a:endParaRPr lang="en-US" sz="2200" kern="1200" dirty="0">
            <a:latin typeface="Arial" panose="020B0604020202020204" pitchFamily="34" charset="0"/>
            <a:cs typeface="Arial" panose="020B0604020202020204" pitchFamily="34" charset="0"/>
          </a:endParaRPr>
        </a:p>
      </dsp:txBody>
      <dsp:txXfrm>
        <a:off x="3059556" y="177371"/>
        <a:ext cx="2081760" cy="1218723"/>
      </dsp:txXfrm>
    </dsp:sp>
    <dsp:sp modelId="{3C5211C5-5FAC-F247-9C85-B6CF9598E30E}">
      <dsp:nvSpPr>
        <dsp:cNvPr id="0" name=""/>
        <dsp:cNvSpPr/>
      </dsp:nvSpPr>
      <dsp:spPr>
        <a:xfrm rot="5400000">
          <a:off x="3871732" y="1585042"/>
          <a:ext cx="457409" cy="535082"/>
        </a:xfrm>
        <a:prstGeom prst="rightArrow">
          <a:avLst>
            <a:gd name="adj1" fmla="val 60000"/>
            <a:gd name="adj2" fmla="val 50000"/>
          </a:avLst>
        </a:prstGeom>
        <a:solidFill>
          <a:schemeClr val="accent5">
            <a:hueOff val="-6076075"/>
            <a:satOff val="-413"/>
            <a:lumOff val="981"/>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939912" y="1623879"/>
        <a:ext cx="321050" cy="320186"/>
      </dsp:txXfrm>
    </dsp:sp>
    <dsp:sp modelId="{EEDA80B9-5576-6A4F-97FC-4329A8F836CB}">
      <dsp:nvSpPr>
        <dsp:cNvPr id="0" name=""/>
        <dsp:cNvSpPr/>
      </dsp:nvSpPr>
      <dsp:spPr>
        <a:xfrm>
          <a:off x="3021640" y="2297047"/>
          <a:ext cx="2157592" cy="1294555"/>
        </a:xfrm>
        <a:prstGeom prst="roundRect">
          <a:avLst>
            <a:gd name="adj" fmla="val 10000"/>
          </a:avLst>
        </a:prstGeom>
        <a:solidFill>
          <a:schemeClr val="accent5">
            <a:hueOff val="-8101434"/>
            <a:satOff val="-551"/>
            <a:lumOff val="1307"/>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1" kern="1200" dirty="0">
              <a:latin typeface="Arial" panose="020B0604020202020204" pitchFamily="34" charset="0"/>
              <a:cs typeface="Arial" panose="020B0604020202020204" pitchFamily="34" charset="0"/>
            </a:rPr>
            <a:t>Better Patient Outcomes</a:t>
          </a:r>
          <a:endParaRPr lang="en-US" sz="2200" kern="1200" dirty="0">
            <a:latin typeface="Arial" panose="020B0604020202020204" pitchFamily="34" charset="0"/>
            <a:cs typeface="Arial" panose="020B0604020202020204" pitchFamily="34" charset="0"/>
          </a:endParaRPr>
        </a:p>
      </dsp:txBody>
      <dsp:txXfrm>
        <a:off x="3059556" y="2334963"/>
        <a:ext cx="2081760" cy="1218723"/>
      </dsp:txXfrm>
    </dsp:sp>
    <dsp:sp modelId="{324C854B-D065-A542-A99B-C907A1716D57}">
      <dsp:nvSpPr>
        <dsp:cNvPr id="0" name=""/>
        <dsp:cNvSpPr/>
      </dsp:nvSpPr>
      <dsp:spPr>
        <a:xfrm rot="10800000">
          <a:off x="2374363" y="2676783"/>
          <a:ext cx="457409" cy="535082"/>
        </a:xfrm>
        <a:prstGeom prst="rightArrow">
          <a:avLst>
            <a:gd name="adj1" fmla="val 60000"/>
            <a:gd name="adj2" fmla="val 5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2511586" y="2783799"/>
        <a:ext cx="320186" cy="321050"/>
      </dsp:txXfrm>
    </dsp:sp>
    <dsp:sp modelId="{40D73562-34B4-F640-87E9-F6639E9E8095}">
      <dsp:nvSpPr>
        <dsp:cNvPr id="0" name=""/>
        <dsp:cNvSpPr/>
      </dsp:nvSpPr>
      <dsp:spPr>
        <a:xfrm>
          <a:off x="1011" y="2297047"/>
          <a:ext cx="2157592" cy="1294555"/>
        </a:xfrm>
        <a:prstGeom prst="roundRect">
          <a:avLst>
            <a:gd name="adj" fmla="val 10000"/>
          </a:avLst>
        </a:prstGeom>
        <a:solidFill>
          <a:schemeClr val="accent5">
            <a:hueOff val="-12152150"/>
            <a:satOff val="-826"/>
            <a:lumOff val="1961"/>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1" kern="1200" dirty="0">
              <a:latin typeface="Arial" panose="020B0604020202020204" pitchFamily="34" charset="0"/>
              <a:cs typeface="Arial" panose="020B0604020202020204" pitchFamily="34" charset="0"/>
            </a:rPr>
            <a:t>Enhanced Patient Experience</a:t>
          </a:r>
          <a:endParaRPr lang="en-US" sz="2200" kern="1200" dirty="0">
            <a:latin typeface="Arial" panose="020B0604020202020204" pitchFamily="34" charset="0"/>
            <a:cs typeface="Arial" panose="020B0604020202020204" pitchFamily="34" charset="0"/>
          </a:endParaRPr>
        </a:p>
      </dsp:txBody>
      <dsp:txXfrm>
        <a:off x="38927" y="2334963"/>
        <a:ext cx="2081760" cy="121872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82BB3-D7C5-C340-9B57-0507C553A7B8}">
      <dsp:nvSpPr>
        <dsp:cNvPr id="0" name=""/>
        <dsp:cNvSpPr/>
      </dsp:nvSpPr>
      <dsp:spPr>
        <a:xfrm>
          <a:off x="826800" y="0"/>
          <a:ext cx="9370411" cy="391061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8CDEA2-9C3B-6748-8258-2BF3E9C420CF}">
      <dsp:nvSpPr>
        <dsp:cNvPr id="0" name=""/>
        <dsp:cNvSpPr/>
      </dsp:nvSpPr>
      <dsp:spPr>
        <a:xfrm>
          <a:off x="373567" y="1173185"/>
          <a:ext cx="3307203" cy="156424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Digital health technologies have the potential to improve patient engagement, accessibility, and outcomes in oncology care.</a:t>
          </a:r>
          <a:r>
            <a:rPr lang="en-US" sz="1600" kern="1200" dirty="0">
              <a:latin typeface="Times New Roman" panose="02020603050405020304" pitchFamily="18" charset="0"/>
              <a:cs typeface="Times New Roman" panose="02020603050405020304" pitchFamily="18" charset="0"/>
            </a:rPr>
            <a:t>(Shaffer et al., 2023).</a:t>
          </a:r>
          <a:br>
            <a:rPr lang="en-US" sz="1600" kern="1200" dirty="0"/>
          </a:br>
          <a:endParaRPr lang="en-US" sz="1600" kern="1200" dirty="0"/>
        </a:p>
      </dsp:txBody>
      <dsp:txXfrm>
        <a:off x="449927" y="1249545"/>
        <a:ext cx="3154483" cy="1411527"/>
      </dsp:txXfrm>
    </dsp:sp>
    <dsp:sp modelId="{AE51C4C1-C856-0D4D-998F-10E37248D5E7}">
      <dsp:nvSpPr>
        <dsp:cNvPr id="0" name=""/>
        <dsp:cNvSpPr/>
      </dsp:nvSpPr>
      <dsp:spPr>
        <a:xfrm>
          <a:off x="3858404" y="1173185"/>
          <a:ext cx="3307203" cy="156424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Nevertheless, evidence about their effectiveness compared to traditional therapy remains inconsistent.</a:t>
          </a:r>
          <a:r>
            <a:rPr lang="en-US" sz="1600" kern="1200" dirty="0">
              <a:latin typeface="Times New Roman" panose="02020603050405020304" pitchFamily="18" charset="0"/>
              <a:cs typeface="Times New Roman" panose="02020603050405020304" pitchFamily="18" charset="0"/>
            </a:rPr>
            <a:t>(Lee et al., 2023).</a:t>
          </a:r>
          <a:br>
            <a:rPr lang="en-US" sz="1600" kern="1200" dirty="0"/>
          </a:br>
          <a:endParaRPr lang="en-US" sz="1600" kern="1200" dirty="0"/>
        </a:p>
      </dsp:txBody>
      <dsp:txXfrm>
        <a:off x="3934764" y="1249545"/>
        <a:ext cx="3154483" cy="1411527"/>
      </dsp:txXfrm>
    </dsp:sp>
    <dsp:sp modelId="{E61F7751-5E0A-E044-B1FB-6DF4FC97E983}">
      <dsp:nvSpPr>
        <dsp:cNvPr id="0" name=""/>
        <dsp:cNvSpPr/>
      </dsp:nvSpPr>
      <dsp:spPr>
        <a:xfrm>
          <a:off x="7343241" y="1173185"/>
          <a:ext cx="3307203" cy="156424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A systematic review is critical to guide future cancer care practices and policies evaluations.</a:t>
          </a:r>
        </a:p>
      </dsp:txBody>
      <dsp:txXfrm>
        <a:off x="7419601" y="1249545"/>
        <a:ext cx="3154483" cy="1411527"/>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EE6F07-2088-9741-8E50-FF8BBEC872E8}" type="datetimeFigureOut">
              <a:rPr lang="en-GB" smtClean="0"/>
              <a:t>12/06/2026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7CD7BC-38F5-BF4D-B0D6-7D089E0ECD48}" type="slidenum">
              <a:rPr lang="en-GB" smtClean="0"/>
              <a:t>‹#›</a:t>
            </a:fld>
            <a:endParaRPr lang="en-GB"/>
          </a:p>
        </p:txBody>
      </p:sp>
    </p:spTree>
    <p:extLst>
      <p:ext uri="{BB962C8B-B14F-4D97-AF65-F5344CB8AC3E}">
        <p14:creationId xmlns:p14="http://schemas.microsoft.com/office/powerpoint/2010/main" val="1105985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27CD7BC-38F5-BF4D-B0D6-7D089E0ECD48}" type="slidenum">
              <a:rPr lang="en-GB" smtClean="0"/>
              <a:t>12</a:t>
            </a:fld>
            <a:endParaRPr lang="en-GB"/>
          </a:p>
        </p:txBody>
      </p:sp>
    </p:spTree>
    <p:extLst>
      <p:ext uri="{BB962C8B-B14F-4D97-AF65-F5344CB8AC3E}">
        <p14:creationId xmlns:p14="http://schemas.microsoft.com/office/powerpoint/2010/main" val="3966315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7A43A-78F2-D1F3-3BA9-C5F57958E7A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5016BD5-D230-8719-4CD0-1E0FA17FC2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86AE978-36E8-708F-9280-0480CA959DA3}"/>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A01A72D4-D1EB-3085-ED55-8B7840B338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7850D-6240-B26D-2439-BECAFDDCEE61}"/>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2226412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4A407-9D40-B248-B8E6-0B30D18A202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46C1CD8-CBAB-A59F-7126-9390E98D41A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0284F4C-8DD1-B8C8-997E-3694ADFD9333}"/>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13E23C08-7AE9-3C3F-478A-16C58AEAE1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339931-70E9-6811-6514-4293075B2999}"/>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2370390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95BD-E957-3731-EF31-BBBFAC5591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AC8965B-9927-7F3A-77C5-E062AB760C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FAAD7E7-25E4-3B67-0733-F4A3551E3DEE}"/>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C9826627-739C-6D3D-E6C1-FF2C257303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ED08EE-3DB3-E69B-C90F-801B44A7CF4C}"/>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3103853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45B8A-38CF-38E4-9DEF-4B0E3601505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6897A23-652F-6337-AF2C-B8C4E046EC5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264039D-B536-B4CC-A7D9-A082C35EE4F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0505F37-2221-03F5-91F1-DF18294622F4}"/>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6" name="Footer Placeholder 5">
            <a:extLst>
              <a:ext uri="{FF2B5EF4-FFF2-40B4-BE49-F238E27FC236}">
                <a16:creationId xmlns:a16="http://schemas.microsoft.com/office/drawing/2014/main" id="{94F19A86-96FB-E50F-0D5E-4B437B78E5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115055-D0FC-9A06-1FCA-4B82D32085AC}"/>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2819085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8FF6A-F64C-7923-67BF-0255BB1CA15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97651FB-9F55-B808-6C5B-98282CDBE5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10053DD-E5D4-C048-E43B-956FA5C5BB5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77E06BC-FAD7-A26B-0B0D-420DAACD27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9E5CAC9-15C0-7391-61FF-358E4F45136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3F7B129-F803-C389-802A-58841BB8206A}"/>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8" name="Footer Placeholder 7">
            <a:extLst>
              <a:ext uri="{FF2B5EF4-FFF2-40B4-BE49-F238E27FC236}">
                <a16:creationId xmlns:a16="http://schemas.microsoft.com/office/drawing/2014/main" id="{B333154B-B62A-7507-C039-8356AF5BD5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004D7E-82D2-119E-9C0E-9EAEA781CFE9}"/>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3425257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6E3BE-641E-6090-EE3F-44CA26600766}"/>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F6D854B-88D6-36C1-54DD-A4D04B4C1D1D}"/>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4" name="Footer Placeholder 3">
            <a:extLst>
              <a:ext uri="{FF2B5EF4-FFF2-40B4-BE49-F238E27FC236}">
                <a16:creationId xmlns:a16="http://schemas.microsoft.com/office/drawing/2014/main" id="{BEB7691D-A425-2890-619A-D2B06627835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6C64912-867A-B1FA-6B5B-3895C4D9BFBA}"/>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4493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C4ACF1-68E3-5578-7490-886EF9E2A332}"/>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3" name="Footer Placeholder 2">
            <a:extLst>
              <a:ext uri="{FF2B5EF4-FFF2-40B4-BE49-F238E27FC236}">
                <a16:creationId xmlns:a16="http://schemas.microsoft.com/office/drawing/2014/main" id="{2372B51F-01A9-D175-299C-EC4CF3C085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4F8B53-0539-C84E-C447-ADEE4CF030B7}"/>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2419429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19C0B-EBB8-9A62-6F79-3DDBC21F82D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51343C2-61B3-4811-FD1D-BD0B6BEBA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1B73ED2-7F9C-9D25-D0BF-2F558C77CE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D316AE-0FFF-E9FC-687B-7C482759E2B7}"/>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6" name="Footer Placeholder 5">
            <a:extLst>
              <a:ext uri="{FF2B5EF4-FFF2-40B4-BE49-F238E27FC236}">
                <a16:creationId xmlns:a16="http://schemas.microsoft.com/office/drawing/2014/main" id="{E4F6A7A2-656D-8FDC-6CBE-9CBABE9BC3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20EE65-794E-8C8F-8E75-3FC787D06C07}"/>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1198693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2F828-AC9D-12DF-5DBE-C5D33A610B0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615D75B-EAB8-50F3-88BE-6779093DCE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B7B78D-087C-498D-193F-C9B0C3EE88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29BA4D6-1F1B-BFC9-A23A-16D8FF44B8F8}"/>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6" name="Footer Placeholder 5">
            <a:extLst>
              <a:ext uri="{FF2B5EF4-FFF2-40B4-BE49-F238E27FC236}">
                <a16:creationId xmlns:a16="http://schemas.microsoft.com/office/drawing/2014/main" id="{E2E9A5E3-34EA-E160-1791-5541B5064D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D9BA74-0764-7F36-87BA-546BB79B39EB}"/>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5591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41B83-19F2-8557-13AC-2B13ADA8409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EECACC8-A77A-88C7-1844-27E50D85B7D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9AED2A4-27D0-B3BF-76D4-076FF5D06E87}"/>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EC8CD2C3-D483-09F7-B3E3-0F416883AF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761937-1D5F-1FA4-06A8-C44575AB6D30}"/>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1307125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06729F-5AA8-4AD3-3979-41FABFDB960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0E70E9F-1B7B-7F32-58C0-C19572943BB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5657B4-1A03-7104-A08F-388DCE484DB6}"/>
              </a:ext>
            </a:extLst>
          </p:cNvPr>
          <p:cNvSpPr>
            <a:spLocks noGrp="1"/>
          </p:cNvSpPr>
          <p:nvPr>
            <p:ph type="dt" sz="half" idx="10"/>
          </p:nvPr>
        </p:nvSpPr>
        <p:spPr/>
        <p:txBody>
          <a:body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6B984E16-6FE5-4AEC-C730-29890B8326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7EBA66-8B38-9D98-B708-BFFE8D7DBF41}"/>
              </a:ext>
            </a:extLst>
          </p:cNvPr>
          <p:cNvSpPr>
            <a:spLocks noGrp="1"/>
          </p:cNvSpPr>
          <p:nvPr>
            <p:ph type="sldNum" sz="quarter" idx="12"/>
          </p:nvPr>
        </p:nvSpPr>
        <p:spPr/>
        <p:txBody>
          <a:bodyPr/>
          <a:lstStyle/>
          <a:p>
            <a:fld id="{473BCD6D-BB73-6344-8BDE-AB83B0B0757D}" type="slidenum">
              <a:rPr lang="en-GB" smtClean="0"/>
              <a:t>‹#›</a:t>
            </a:fld>
            <a:endParaRPr lang="en-GB"/>
          </a:p>
        </p:txBody>
      </p:sp>
    </p:spTree>
    <p:extLst>
      <p:ext uri="{BB962C8B-B14F-4D97-AF65-F5344CB8AC3E}">
        <p14:creationId xmlns:p14="http://schemas.microsoft.com/office/powerpoint/2010/main" val="3614737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DDFEB8-BF34-FBD3-1C07-FF1D85A792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A7CB3A9-5B5F-F07C-0406-0D63BD86BC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1B47336-D0A5-455A-CC6D-0FC00F38CB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E83EA9-494E-3147-84B0-3D6CA105E3A9}" type="datetimeFigureOut">
              <a:rPr lang="en-GB" smtClean="0"/>
              <a:t>12/06/2026</a:t>
            </a:fld>
            <a:endParaRPr lang="en-GB"/>
          </a:p>
        </p:txBody>
      </p:sp>
      <p:sp>
        <p:nvSpPr>
          <p:cNvPr id="5" name="Footer Placeholder 4">
            <a:extLst>
              <a:ext uri="{FF2B5EF4-FFF2-40B4-BE49-F238E27FC236}">
                <a16:creationId xmlns:a16="http://schemas.microsoft.com/office/drawing/2014/main" id="{3E2B8067-E2E8-72D7-DA78-DF41BA63FC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A52ECD6-C1C8-802D-D832-09232D0B52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73BCD6D-BB73-6344-8BDE-AB83B0B0757D}" type="slidenum">
              <a:rPr lang="en-GB" smtClean="0"/>
              <a:t>‹#›</a:t>
            </a:fld>
            <a:endParaRPr lang="en-GB"/>
          </a:p>
        </p:txBody>
      </p:sp>
    </p:spTree>
    <p:extLst>
      <p:ext uri="{BB962C8B-B14F-4D97-AF65-F5344CB8AC3E}">
        <p14:creationId xmlns:p14="http://schemas.microsoft.com/office/powerpoint/2010/main" val="658171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urologysa/8200563956" TargetMode="External"/><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g"/><Relationship Id="rId7" Type="http://schemas.openxmlformats.org/officeDocument/2006/relationships/diagramColors" Target="../diagrams/colors1.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hyperlink" Target="https://www.cancerresearchuk.org/health-professional/cancer-statistics"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www.who.int/news/item/01-02-2024-global-cancer-burden-growing--amidst-mounting-need-for-services" TargetMode="External"/><Relationship Id="rId2" Type="http://schemas.openxmlformats.org/officeDocument/2006/relationships/hyperlink" Target="https://gco.iarc.who.int/today"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CC7D015-0DD8-420F-A568-AC4FEDC412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DC595556-C814-4F1F-B0E5-71812F38A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9" name="Content Placeholder 8" descr="Linear Accelerator | The linear accelerator at the Dr. Johnn… | Flickr">
            <a:extLst>
              <a:ext uri="{FF2B5EF4-FFF2-40B4-BE49-F238E27FC236}">
                <a16:creationId xmlns:a16="http://schemas.microsoft.com/office/drawing/2014/main" id="{149A84D1-2B16-FC13-45B1-746D911751B7}"/>
              </a:ext>
            </a:extLst>
          </p:cNvPr>
          <p:cNvPicPr>
            <a:picLocks noGrp="1" noChangeAspect="1"/>
          </p:cNvPicPr>
          <p:nvPr>
            <p:ph idx="1"/>
          </p:nvPr>
        </p:nvPicPr>
        <p:blipFill>
          <a:blip r:embed="rId2">
            <a:alphaModFix amt="60000"/>
            <a:extLst>
              <a:ext uri="{837473B0-CC2E-450A-ABE3-18F120FF3D39}">
                <a1611:picAttrSrcUrl xmlns:a1611="http://schemas.microsoft.com/office/drawing/2016/11/main" r:id="rId3"/>
              </a:ext>
            </a:extLst>
          </a:blip>
          <a:srcRect t="15414"/>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8A7C99C4-35A4-31A5-A222-3F5EEB6360B1}"/>
              </a:ext>
            </a:extLst>
          </p:cNvPr>
          <p:cNvSpPr>
            <a:spLocks noGrp="1"/>
          </p:cNvSpPr>
          <p:nvPr>
            <p:ph type="title"/>
          </p:nvPr>
        </p:nvSpPr>
        <p:spPr>
          <a:xfrm>
            <a:off x="838200" y="557189"/>
            <a:ext cx="4155825" cy="5571898"/>
          </a:xfrm>
        </p:spPr>
        <p:txBody>
          <a:bodyPr vert="horz" lIns="91440" tIns="45720" rIns="91440" bIns="45720" rtlCol="0" anchor="ctr">
            <a:normAutofit fontScale="90000"/>
          </a:bodyPr>
          <a:lstStyle/>
          <a:p>
            <a:r>
              <a:rPr lang="en-US" sz="3400" b="1" dirty="0">
                <a:solidFill>
                  <a:srgbClr val="FFFFFF"/>
                </a:solidFill>
                <a:latin typeface="Arial" panose="020B0604020202020204" pitchFamily="34" charset="0"/>
                <a:cs typeface="Arial" panose="020B0604020202020204" pitchFamily="34" charset="0"/>
              </a:rPr>
              <a:t>The Impact Of Digital Health Technologies Compared With Traditional Care On Patient Outcomes And Patient Experience In Cancer Care: A Systematic Review</a:t>
            </a:r>
            <a:br>
              <a:rPr lang="en-US" sz="3400" b="1" dirty="0">
                <a:solidFill>
                  <a:srgbClr val="FFFFFF"/>
                </a:solidFill>
                <a:latin typeface="Arial" panose="020B0604020202020204" pitchFamily="34" charset="0"/>
                <a:cs typeface="Arial" panose="020B0604020202020204" pitchFamily="34" charset="0"/>
              </a:rPr>
            </a:br>
            <a:br>
              <a:rPr lang="en-US" sz="3400" b="1" dirty="0">
                <a:solidFill>
                  <a:srgbClr val="FFFFFF"/>
                </a:solidFill>
              </a:rPr>
            </a:br>
            <a:endParaRPr lang="en-US" sz="3400" dirty="0">
              <a:solidFill>
                <a:srgbClr val="FFFFFF"/>
              </a:solidFill>
            </a:endParaRPr>
          </a:p>
        </p:txBody>
      </p:sp>
      <p:sp>
        <p:nvSpPr>
          <p:cNvPr id="4" name="Text Placeholder 3">
            <a:extLst>
              <a:ext uri="{FF2B5EF4-FFF2-40B4-BE49-F238E27FC236}">
                <a16:creationId xmlns:a16="http://schemas.microsoft.com/office/drawing/2014/main" id="{985E13E5-72F0-FA4D-8DDA-A712006DD3B7}"/>
              </a:ext>
            </a:extLst>
          </p:cNvPr>
          <p:cNvSpPr>
            <a:spLocks noGrp="1"/>
          </p:cNvSpPr>
          <p:nvPr>
            <p:ph type="body" sz="half" idx="2"/>
          </p:nvPr>
        </p:nvSpPr>
        <p:spPr>
          <a:xfrm>
            <a:off x="5186551" y="557189"/>
            <a:ext cx="7005449" cy="5571898"/>
          </a:xfrm>
        </p:spPr>
        <p:txBody>
          <a:bodyPr vert="horz" lIns="91440" tIns="45720" rIns="91440" bIns="45720" rtlCol="0" anchor="ctr">
            <a:normAutofit lnSpcReduction="10000"/>
          </a:bodyPr>
          <a:lstStyle/>
          <a:p>
            <a:pPr indent="-228600">
              <a:buFont typeface="Arial" panose="020B0604020202020204" pitchFamily="34" charset="0"/>
              <a:buChar char="•"/>
            </a:pPr>
            <a:r>
              <a:rPr lang="en-US" sz="2000" b="1" dirty="0">
                <a:solidFill>
                  <a:srgbClr val="FFFFFF"/>
                </a:solidFill>
                <a:latin typeface="Arial" panose="020B0604020202020204" pitchFamily="34" charset="0"/>
                <a:cs typeface="Arial" panose="020B0604020202020204" pitchFamily="34" charset="0"/>
              </a:rPr>
              <a:t>Student Name:</a:t>
            </a:r>
            <a:r>
              <a:rPr lang="en-US" sz="2000" dirty="0">
                <a:solidFill>
                  <a:srgbClr val="FFFFFF"/>
                </a:solidFill>
                <a:latin typeface="Arial" panose="020B0604020202020204" pitchFamily="34" charset="0"/>
                <a:cs typeface="Arial" panose="020B0604020202020204" pitchFamily="34" charset="0"/>
              </a:rPr>
              <a:t> Charlott Esi Jackson</a:t>
            </a:r>
            <a:br>
              <a:rPr lang="en-US" sz="2000" dirty="0">
                <a:solidFill>
                  <a:srgbClr val="FFFFFF"/>
                </a:solidFill>
                <a:latin typeface="Arial" panose="020B0604020202020204" pitchFamily="34" charset="0"/>
                <a:cs typeface="Arial" panose="020B0604020202020204" pitchFamily="34" charset="0"/>
              </a:rPr>
            </a:br>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dirty="0">
                <a:solidFill>
                  <a:srgbClr val="FFFFFF"/>
                </a:solidFill>
                <a:latin typeface="Arial" panose="020B0604020202020204" pitchFamily="34" charset="0"/>
                <a:cs typeface="Arial" panose="020B0604020202020204" pitchFamily="34" charset="0"/>
              </a:rPr>
              <a:t>Student ID: 2223874</a:t>
            </a:r>
          </a:p>
          <a:p>
            <a:pPr indent="-228600">
              <a:buFont typeface="Arial" panose="020B0604020202020204" pitchFamily="34" charset="0"/>
              <a:buChar char="•"/>
            </a:pPr>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dirty="0">
                <a:solidFill>
                  <a:srgbClr val="FFFFFF"/>
                </a:solidFill>
                <a:latin typeface="Arial" panose="020B0604020202020204" pitchFamily="34" charset="0"/>
                <a:cs typeface="Arial" panose="020B0604020202020204" pitchFamily="34" charset="0"/>
              </a:rPr>
              <a:t>Module: Practice  Based Research</a:t>
            </a:r>
          </a:p>
          <a:p>
            <a:pPr indent="-228600">
              <a:buFont typeface="Arial" panose="020B0604020202020204" pitchFamily="34" charset="0"/>
              <a:buChar char="•"/>
            </a:pPr>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dirty="0">
                <a:solidFill>
                  <a:srgbClr val="FFFFFF"/>
                </a:solidFill>
                <a:latin typeface="Arial" panose="020B0604020202020204" pitchFamily="34" charset="0"/>
                <a:cs typeface="Arial" panose="020B0604020202020204" pitchFamily="34" charset="0"/>
              </a:rPr>
              <a:t>Module Code: LCHS7008 </a:t>
            </a:r>
          </a:p>
          <a:p>
            <a:pPr indent="-228600">
              <a:buFont typeface="Arial" panose="020B0604020202020204" pitchFamily="34" charset="0"/>
              <a:buChar char="•"/>
            </a:pPr>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dirty="0">
                <a:solidFill>
                  <a:srgbClr val="FFFFFF"/>
                </a:solidFill>
                <a:latin typeface="Arial" panose="020B0604020202020204" pitchFamily="34" charset="0"/>
                <a:cs typeface="Arial" panose="020B0604020202020204" pitchFamily="34" charset="0"/>
              </a:rPr>
              <a:t>Assignment Title: Component 1  Poster Presentation </a:t>
            </a:r>
            <a:br>
              <a:rPr lang="en-US" sz="2000" dirty="0">
                <a:solidFill>
                  <a:srgbClr val="FFFFFF"/>
                </a:solidFill>
                <a:latin typeface="Arial" panose="020B0604020202020204" pitchFamily="34" charset="0"/>
                <a:cs typeface="Arial" panose="020B0604020202020204" pitchFamily="34" charset="0"/>
              </a:rPr>
            </a:br>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dirty="0" err="1">
                <a:solidFill>
                  <a:srgbClr val="FFFFFF"/>
                </a:solidFill>
                <a:latin typeface="Arial" panose="020B0604020202020204" pitchFamily="34" charset="0"/>
                <a:cs typeface="Arial" panose="020B0604020202020204" pitchFamily="34" charset="0"/>
              </a:rPr>
              <a:t>Programme</a:t>
            </a:r>
            <a:r>
              <a:rPr lang="en-US" sz="2000" dirty="0">
                <a:solidFill>
                  <a:srgbClr val="FFFFFF"/>
                </a:solidFill>
                <a:latin typeface="Arial" panose="020B0604020202020204" pitchFamily="34" charset="0"/>
                <a:cs typeface="Arial" panose="020B0604020202020204" pitchFamily="34" charset="0"/>
              </a:rPr>
              <a:t>: MSc Public Health and Social Care in Practice</a:t>
            </a:r>
          </a:p>
          <a:p>
            <a:endParaRPr lang="en-US" sz="2000"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b="1" dirty="0">
                <a:solidFill>
                  <a:srgbClr val="FFFFFF"/>
                </a:solidFill>
                <a:latin typeface="Arial" panose="020B0604020202020204" pitchFamily="34" charset="0"/>
                <a:cs typeface="Arial" panose="020B0604020202020204" pitchFamily="34" charset="0"/>
              </a:rPr>
              <a:t>Lecturer: Dr. Zeno Leung</a:t>
            </a:r>
          </a:p>
          <a:p>
            <a:pPr indent="-228600">
              <a:buFont typeface="Arial" panose="020B0604020202020204" pitchFamily="34" charset="0"/>
              <a:buChar char="•"/>
            </a:pPr>
            <a:endParaRPr lang="en-US" sz="2000" b="1" dirty="0">
              <a:solidFill>
                <a:srgbClr val="FFFFFF"/>
              </a:solidFill>
              <a:latin typeface="Arial" panose="020B0604020202020204" pitchFamily="34" charset="0"/>
              <a:cs typeface="Arial" panose="020B0604020202020204" pitchFamily="34" charset="0"/>
            </a:endParaRPr>
          </a:p>
          <a:p>
            <a:pPr indent="-228600">
              <a:buFont typeface="Arial" panose="020B0604020202020204" pitchFamily="34" charset="0"/>
              <a:buChar char="•"/>
            </a:pPr>
            <a:r>
              <a:rPr lang="en-US" sz="2000" b="1" dirty="0">
                <a:solidFill>
                  <a:srgbClr val="FFFFFF"/>
                </a:solidFill>
                <a:latin typeface="Arial" panose="020B0604020202020204" pitchFamily="34" charset="0"/>
                <a:cs typeface="Arial" panose="020B0604020202020204" pitchFamily="34" charset="0"/>
              </a:rPr>
              <a:t>Date: 15/6/2026</a:t>
            </a:r>
          </a:p>
          <a:p>
            <a:pPr indent="-228600">
              <a:buFont typeface="Arial" panose="020B0604020202020204" pitchFamily="34" charset="0"/>
              <a:buChar char="•"/>
            </a:pPr>
            <a:endParaRPr lang="en-US" sz="2000" dirty="0">
              <a:solidFill>
                <a:srgbClr val="FFFFFF"/>
              </a:solidFill>
            </a:endParaRPr>
          </a:p>
        </p:txBody>
      </p:sp>
    </p:spTree>
    <p:extLst>
      <p:ext uri="{BB962C8B-B14F-4D97-AF65-F5344CB8AC3E}">
        <p14:creationId xmlns:p14="http://schemas.microsoft.com/office/powerpoint/2010/main" val="2044133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Freeform: Shape 5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1424F36A-D16C-92A7-4F34-566EC41447DB}"/>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Content</a:t>
            </a:r>
          </a:p>
        </p:txBody>
      </p:sp>
      <p:graphicFrame>
        <p:nvGraphicFramePr>
          <p:cNvPr id="5" name="Content Placeholder 4">
            <a:extLst>
              <a:ext uri="{FF2B5EF4-FFF2-40B4-BE49-F238E27FC236}">
                <a16:creationId xmlns:a16="http://schemas.microsoft.com/office/drawing/2014/main" id="{5F30AED4-EEB4-F2E1-BC67-DB684694D011}"/>
              </a:ext>
            </a:extLst>
          </p:cNvPr>
          <p:cNvGraphicFramePr>
            <a:graphicFrameLocks noGrp="1"/>
          </p:cNvGraphicFramePr>
          <p:nvPr>
            <p:ph idx="1"/>
            <p:extLst>
              <p:ext uri="{D42A27DB-BD31-4B8C-83A1-F6EECF244321}">
                <p14:modId xmlns:p14="http://schemas.microsoft.com/office/powerpoint/2010/main" val="514617764"/>
              </p:ext>
              <p:ext uri="{E7BDC344-281C-4309-B0C6-D0EE65EED2A8}">
                <p202:designPr xmlns:p202="http://schemas.microsoft.com/office/powerpoint/2020/02/main">
                  <p202:designTagLst>
                    <p202:designTag name="ARCH:1:CLS" val="StackedSequentialRowTable"/>
                  </p202:designTagLst>
                </p202:designPr>
              </p:ext>
            </p:extLst>
          </p:nvPr>
        </p:nvGraphicFramePr>
        <p:xfrm>
          <a:off x="4820399" y="134911"/>
          <a:ext cx="6589807" cy="6740907"/>
        </p:xfrm>
        <a:graphic>
          <a:graphicData uri="http://schemas.openxmlformats.org/drawingml/2006/table">
            <a:tbl>
              <a:tblPr firstRow="1" bandRow="1">
                <a:noFill/>
                <a:tableStyleId>{2A488322-F2BA-4B5B-9748-0D474271808F}</a:tableStyleId>
              </a:tblPr>
              <a:tblGrid>
                <a:gridCol w="1540193">
                  <a:extLst>
                    <a:ext uri="{9D8B030D-6E8A-4147-A177-3AD203B41FA5}">
                      <a16:colId xmlns:a16="http://schemas.microsoft.com/office/drawing/2014/main" val="303719376"/>
                    </a:ext>
                  </a:extLst>
                </a:gridCol>
                <a:gridCol w="5049614">
                  <a:extLst>
                    <a:ext uri="{9D8B030D-6E8A-4147-A177-3AD203B41FA5}">
                      <a16:colId xmlns:a16="http://schemas.microsoft.com/office/drawing/2014/main" val="3349026166"/>
                    </a:ext>
                  </a:extLst>
                </a:gridCol>
              </a:tblGrid>
              <a:tr h="908611">
                <a:tc>
                  <a:txBody>
                    <a:bodyPr/>
                    <a:lstStyle/>
                    <a:p>
                      <a:pPr algn="ctr">
                        <a:buNone/>
                      </a:pPr>
                      <a:endParaRPr lang="en-GB" sz="3300" b="1" cap="none" spc="0">
                        <a:solidFill>
                          <a:schemeClr val="bg1"/>
                        </a:solidFill>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solidFill>
                      <a:schemeClr val="accent1"/>
                    </a:solidFill>
                  </a:tcPr>
                </a:tc>
                <a:tc>
                  <a:txBody>
                    <a:bodyPr/>
                    <a:lstStyle/>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Prevalence</a:t>
                      </a: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noFill/>
                  </a:tcPr>
                </a:tc>
                <a:extLst>
                  <a:ext uri="{0D108BD9-81ED-4DB2-BD59-A6C34878D82A}">
                    <a16:rowId xmlns:a16="http://schemas.microsoft.com/office/drawing/2014/main" val="2215069882"/>
                  </a:ext>
                </a:extLst>
              </a:tr>
              <a:tr h="908611">
                <a:tc>
                  <a:txBody>
                    <a:bodyPr/>
                    <a:lstStyle/>
                    <a:p>
                      <a:pPr algn="ctr">
                        <a:buNone/>
                      </a:pPr>
                      <a:endParaRPr lang="en-GB" sz="3300" b="1" cap="none" spc="0">
                        <a:solidFill>
                          <a:schemeClr val="bg1"/>
                        </a:solidFill>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solidFill>
                      <a:schemeClr val="accent1"/>
                    </a:solidFill>
                  </a:tcPr>
                </a:tc>
                <a:tc>
                  <a:txBody>
                    <a:bodyPr/>
                    <a:lstStyle/>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Research Rationale</a:t>
                      </a: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noFill/>
                  </a:tcPr>
                </a:tc>
                <a:extLst>
                  <a:ext uri="{0D108BD9-81ED-4DB2-BD59-A6C34878D82A}">
                    <a16:rowId xmlns:a16="http://schemas.microsoft.com/office/drawing/2014/main" val="2534290278"/>
                  </a:ext>
                </a:extLst>
              </a:tr>
              <a:tr h="908611">
                <a:tc>
                  <a:txBody>
                    <a:bodyPr/>
                    <a:lstStyle/>
                    <a:p>
                      <a:pPr algn="ctr">
                        <a:buNone/>
                      </a:pPr>
                      <a:endParaRPr lang="en-GB" sz="3300" b="1" cap="none" spc="0">
                        <a:solidFill>
                          <a:schemeClr val="bg1"/>
                        </a:solidFill>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solidFill>
                      <a:schemeClr val="accent1"/>
                    </a:solidFill>
                  </a:tcPr>
                </a:tc>
                <a:tc>
                  <a:txBody>
                    <a:bodyPr/>
                    <a:lstStyle/>
                    <a:p>
                      <a:pPr marL="342900" indent="-342900" algn="l">
                        <a:buFont typeface="+mj-lt"/>
                        <a:buAutoNum type="arabicPeriod"/>
                      </a:pPr>
                      <a:r>
                        <a:rPr lang="en-GB" sz="2100" b="0" cap="none" spc="0">
                          <a:solidFill>
                            <a:schemeClr val="tx1"/>
                          </a:solidFill>
                          <a:latin typeface="Arial" panose="020B0604020202020204" pitchFamily="34" charset="0"/>
                          <a:cs typeface="Arial" panose="020B0604020202020204" pitchFamily="34" charset="0"/>
                        </a:rPr>
                        <a:t>Why this Research </a:t>
                      </a: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noFill/>
                  </a:tcPr>
                </a:tc>
                <a:extLst>
                  <a:ext uri="{0D108BD9-81ED-4DB2-BD59-A6C34878D82A}">
                    <a16:rowId xmlns:a16="http://schemas.microsoft.com/office/drawing/2014/main" val="578723699"/>
                  </a:ext>
                </a:extLst>
              </a:tr>
              <a:tr h="1097604">
                <a:tc>
                  <a:txBody>
                    <a:bodyPr/>
                    <a:lstStyle/>
                    <a:p>
                      <a:pPr algn="ctr">
                        <a:buNone/>
                      </a:pPr>
                      <a:endParaRPr lang="en-GB" sz="3300" b="1" cap="none" spc="0">
                        <a:solidFill>
                          <a:schemeClr val="bg1"/>
                        </a:solidFill>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solidFill>
                      <a:schemeClr val="accent1"/>
                    </a:solidFill>
                  </a:tcPr>
                </a:tc>
                <a:tc>
                  <a:txBody>
                    <a:bodyPr/>
                    <a:lstStyle/>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Research Question </a:t>
                      </a:r>
                    </a:p>
                    <a:p>
                      <a:pPr marL="342900" indent="-342900" algn="l">
                        <a:buFont typeface="+mj-lt"/>
                        <a:buAutoNum type="arabicPeriod"/>
                      </a:pPr>
                      <a:endParaRPr lang="en-GB" sz="2100" b="0" cap="none" spc="0" dirty="0">
                        <a:solidFill>
                          <a:schemeClr val="tx1"/>
                        </a:solidFill>
                        <a:latin typeface="Arial" panose="020B0604020202020204" pitchFamily="34" charset="0"/>
                        <a:cs typeface="Arial" panose="020B0604020202020204" pitchFamily="34" charset="0"/>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noFill/>
                  </a:tcPr>
                </a:tc>
                <a:extLst>
                  <a:ext uri="{0D108BD9-81ED-4DB2-BD59-A6C34878D82A}">
                    <a16:rowId xmlns:a16="http://schemas.microsoft.com/office/drawing/2014/main" val="2386242274"/>
                  </a:ext>
                </a:extLst>
              </a:tr>
              <a:tr h="2917470">
                <a:tc>
                  <a:txBody>
                    <a:bodyPr/>
                    <a:lstStyle/>
                    <a:p>
                      <a:pPr algn="ctr">
                        <a:buNone/>
                      </a:pPr>
                      <a:endParaRPr lang="en-GB" sz="3300" b="1" cap="none" spc="0" dirty="0">
                        <a:solidFill>
                          <a:schemeClr val="bg1"/>
                        </a:solidFill>
                      </a:endParaRP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solidFill>
                      <a:schemeClr val="accent1"/>
                    </a:solidFill>
                  </a:tcPr>
                </a:tc>
                <a:tc>
                  <a:txBody>
                    <a:bodyPr/>
                    <a:lstStyle/>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Aim and Objectives</a:t>
                      </a:r>
                    </a:p>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Research type :Systematic Review </a:t>
                      </a:r>
                    </a:p>
                    <a:p>
                      <a:pPr marL="342900" indent="-342900" algn="l">
                        <a:buFont typeface="+mj-lt"/>
                        <a:buAutoNum type="arabicPeriod"/>
                      </a:pPr>
                      <a:endParaRPr lang="en-GB" sz="2100" b="0" cap="none" spc="0" dirty="0">
                        <a:solidFill>
                          <a:schemeClr val="tx1"/>
                        </a:solidFill>
                        <a:latin typeface="Arial" panose="020B0604020202020204" pitchFamily="34" charset="0"/>
                        <a:cs typeface="Arial" panose="020B0604020202020204" pitchFamily="34" charset="0"/>
                      </a:endParaRPr>
                    </a:p>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Expected Impact </a:t>
                      </a:r>
                    </a:p>
                    <a:p>
                      <a:pPr marL="342900" indent="-342900" algn="l">
                        <a:buFont typeface="+mj-lt"/>
                        <a:buAutoNum type="arabicPeriod"/>
                      </a:pPr>
                      <a:endParaRPr lang="en-GB" sz="2100" b="0" cap="none" spc="0" dirty="0">
                        <a:solidFill>
                          <a:schemeClr val="tx1"/>
                        </a:solidFill>
                        <a:latin typeface="Arial" panose="020B0604020202020204" pitchFamily="34" charset="0"/>
                        <a:cs typeface="Arial" panose="020B0604020202020204" pitchFamily="34" charset="0"/>
                      </a:endParaRPr>
                    </a:p>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DIGITAL TECHNOLOGIES </a:t>
                      </a:r>
                    </a:p>
                    <a:p>
                      <a:pPr marL="342900" indent="-342900" algn="l">
                        <a:buFont typeface="+mj-lt"/>
                        <a:buAutoNum type="arabicPeriod"/>
                      </a:pPr>
                      <a:r>
                        <a:rPr lang="en-GB" sz="2100" b="0" cap="none" spc="0" dirty="0">
                          <a:solidFill>
                            <a:schemeClr val="tx1"/>
                          </a:solidFill>
                          <a:latin typeface="Arial" panose="020B0604020202020204" pitchFamily="34" charset="0"/>
                          <a:cs typeface="Arial" panose="020B0604020202020204" pitchFamily="34" charset="0"/>
                        </a:rPr>
                        <a:t>CONCLUSION </a:t>
                      </a:r>
                    </a:p>
                  </a:txBody>
                  <a:tcPr marL="141446" marR="141446" marT="141446" marB="141446" anchor="ctr">
                    <a:lnL w="12700" cmpd="sng">
                      <a:noFill/>
                      <a:prstDash val="solid"/>
                    </a:lnL>
                    <a:lnR w="12700" cmpd="sng">
                      <a:noFill/>
                      <a:prstDash val="solid"/>
                    </a:lnR>
                    <a:lnT w="6350" cap="flat" cmpd="sng" algn="ctr">
                      <a:solidFill>
                        <a:schemeClr val="accent1">
                          <a:lumMod val="50000"/>
                        </a:schemeClr>
                      </a:solidFill>
                      <a:prstDash val="solid"/>
                    </a:lnT>
                    <a:lnB w="6350" cap="flat" cmpd="sng" algn="ctr">
                      <a:solidFill>
                        <a:schemeClr val="accent1">
                          <a:lumMod val="50000"/>
                        </a:schemeClr>
                      </a:solidFill>
                      <a:prstDash val="solid"/>
                    </a:lnB>
                    <a:noFill/>
                  </a:tcPr>
                </a:tc>
                <a:extLst>
                  <a:ext uri="{0D108BD9-81ED-4DB2-BD59-A6C34878D82A}">
                    <a16:rowId xmlns:a16="http://schemas.microsoft.com/office/drawing/2014/main" val="839933260"/>
                  </a:ext>
                </a:extLst>
              </a:tr>
            </a:tbl>
          </a:graphicData>
        </a:graphic>
      </p:graphicFrame>
    </p:spTree>
    <p:extLst>
      <p:ext uri="{BB962C8B-B14F-4D97-AF65-F5344CB8AC3E}">
        <p14:creationId xmlns:p14="http://schemas.microsoft.com/office/powerpoint/2010/main" val="2661010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D5F55-23C1-C774-E6DC-3790D969C4BC}"/>
              </a:ext>
            </a:extLst>
          </p:cNvPr>
          <p:cNvSpPr>
            <a:spLocks noGrp="1"/>
          </p:cNvSpPr>
          <p:nvPr>
            <p:ph type="title"/>
          </p:nvPr>
        </p:nvSpPr>
        <p:spPr>
          <a:xfrm>
            <a:off x="630936" y="640080"/>
            <a:ext cx="4818888" cy="1481328"/>
          </a:xfrm>
        </p:spPr>
        <p:txBody>
          <a:bodyPr anchor="b">
            <a:normAutofit/>
          </a:bodyPr>
          <a:lstStyle/>
          <a:p>
            <a:r>
              <a:rPr lang="en-GB" sz="5000" dirty="0"/>
              <a:t>PREVALANCE OF THE PROBLEM</a:t>
            </a:r>
          </a:p>
        </p:txBody>
      </p:sp>
      <p:sp>
        <p:nvSpPr>
          <p:cNvPr id="76"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Box 5">
            <a:extLst>
              <a:ext uri="{FF2B5EF4-FFF2-40B4-BE49-F238E27FC236}">
                <a16:creationId xmlns:a16="http://schemas.microsoft.com/office/drawing/2014/main" id="{2B4C6DED-CEE2-EB1A-6BFF-BFBB1927992F}"/>
              </a:ext>
            </a:extLst>
          </p:cNvPr>
          <p:cNvSpPr txBox="1">
            <a:spLocks noGrp="1"/>
          </p:cNvSpPr>
          <p:nvPr>
            <p:ph idx="1"/>
          </p:nvPr>
        </p:nvSpPr>
        <p:spPr>
          <a:xfrm>
            <a:off x="-9143" y="2660904"/>
            <a:ext cx="5705709" cy="3557016"/>
          </a:xfrm>
          <a:prstGeom prst="rect">
            <a:avLst/>
          </a:prstGeom>
        </p:spPr>
        <p:txBody>
          <a:bodyPr rot="0" spcFirstLastPara="0" vert="horz" lIns="91440" tIns="45720" rIns="91440" bIns="45720" numCol="1" spcCol="0" rtlCol="0" fromWordArt="0" anchor="t" anchorCtr="0" forceAA="0" compatLnSpc="1">
            <a:prstTxWarp prst="textNoShape">
              <a:avLst/>
            </a:prstTxWarp>
            <a:normAutofit fontScale="92500" lnSpcReduction="20000"/>
          </a:bodyPr>
          <a:lstStyle/>
          <a:p>
            <a:pPr indent="-457200">
              <a:buNone/>
            </a:pPr>
            <a:r>
              <a:rPr lang="en-GB" sz="1900" b="0" dirty="0">
                <a:effectLst/>
                <a:latin typeface="Arial" panose="020B0604020202020204" pitchFamily="34" charset="0"/>
                <a:ea typeface="Times New Roman" panose="02020603050405020304" pitchFamily="18" charset="0"/>
                <a:cs typeface="Arial" panose="020B0604020202020204" pitchFamily="34" charset="0"/>
              </a:rPr>
              <a:t>Cancer is a major global health challenge</a:t>
            </a:r>
            <a:endParaRPr lang="en-GB" sz="1900" b="1" dirty="0">
              <a:effectLst/>
              <a:latin typeface="Arial" panose="020B0604020202020204" pitchFamily="34" charset="0"/>
              <a:ea typeface="Calibri" panose="020F0502020204030204" pitchFamily="34" charset="0"/>
              <a:cs typeface="Arial" panose="020B0604020202020204" pitchFamily="34" charset="0"/>
            </a:endParaRPr>
          </a:p>
          <a:p>
            <a:pPr indent="-457200">
              <a:buNone/>
            </a:pPr>
            <a:r>
              <a:rPr lang="en-GB" sz="1800" b="0" dirty="0">
                <a:effectLst/>
                <a:latin typeface="Arial" panose="020B0604020202020204" pitchFamily="34" charset="0"/>
                <a:ea typeface="Calibri" panose="020F0502020204030204" pitchFamily="34" charset="0"/>
                <a:cs typeface="Arial" panose="020B0604020202020204" pitchFamily="34" charset="0"/>
              </a:rPr>
              <a:t>In 2022, according to (WHO,2024) there were 20 million new cancer diagnoses globally, and 9.7 million deaths globally attributed to cancer. The worldwide incidence of cancer is anticipated to reach 35 million new cases per year by 2050, indicating a 77% increase (IARC, 2024).</a:t>
            </a:r>
            <a:br>
              <a:rPr lang="en-GB" sz="1800" b="0" dirty="0">
                <a:effectLst/>
                <a:latin typeface="Arial" panose="020B0604020202020204" pitchFamily="34" charset="0"/>
                <a:ea typeface="Calibri" panose="020F0502020204030204" pitchFamily="34" charset="0"/>
                <a:cs typeface="Arial" panose="020B0604020202020204" pitchFamily="34" charset="0"/>
              </a:rPr>
            </a:br>
            <a:r>
              <a:rPr lang="en-GB" sz="1800" b="0" dirty="0">
                <a:effectLst/>
                <a:latin typeface="Arial" panose="020B0604020202020204" pitchFamily="34" charset="0"/>
                <a:ea typeface="Calibri" panose="020F0502020204030204" pitchFamily="34" charset="0"/>
                <a:cs typeface="Arial" panose="020B0604020202020204" pitchFamily="34" charset="0"/>
              </a:rPr>
              <a:t>In the United Kingdom, some 375,000 new cancer cases are identified annually (Cancer Research UK, 2025).</a:t>
            </a:r>
          </a:p>
          <a:p>
            <a:pPr indent="-457200">
              <a:buNone/>
            </a:pPr>
            <a:br>
              <a:rPr lang="en-GB" sz="1800" b="0" dirty="0">
                <a:effectLst/>
                <a:latin typeface="Arial" panose="020B0604020202020204" pitchFamily="34" charset="0"/>
                <a:ea typeface="Calibri" panose="020F0502020204030204" pitchFamily="34" charset="0"/>
                <a:cs typeface="Arial" panose="020B0604020202020204" pitchFamily="34" charset="0"/>
              </a:rPr>
            </a:br>
            <a:r>
              <a:rPr lang="en-GB" sz="1800" b="0" dirty="0">
                <a:effectLst/>
                <a:latin typeface="Arial" panose="020B0604020202020204" pitchFamily="34" charset="0"/>
                <a:ea typeface="Calibri" panose="020F0502020204030204" pitchFamily="34" charset="0"/>
                <a:cs typeface="Arial" panose="020B0604020202020204" pitchFamily="34" charset="0"/>
              </a:rPr>
              <a:t>Approximately 50% of individuals in the UK will be diagnosed with cancer at some point in their lives (Cancer Research UK, 2025).</a:t>
            </a:r>
            <a:endParaRPr lang="en-GB" sz="1800" b="1" dirty="0">
              <a:effectLst/>
              <a:latin typeface="Arial" panose="020B0604020202020204" pitchFamily="34" charset="0"/>
              <a:ea typeface="Calibri" panose="020F0502020204030204" pitchFamily="34" charset="0"/>
              <a:cs typeface="Arial" panose="020B0604020202020204" pitchFamily="34" charset="0"/>
            </a:endParaRPr>
          </a:p>
          <a:p>
            <a:pPr>
              <a:buNone/>
            </a:pPr>
            <a:r>
              <a:rPr lang="en-GB" sz="1800" b="0" dirty="0">
                <a:effectLst/>
                <a:latin typeface="Arial" panose="020B0604020202020204" pitchFamily="34" charset="0"/>
                <a:ea typeface="Calibri" panose="020F0502020204030204" pitchFamily="34" charset="0"/>
                <a:cs typeface="Arial" panose="020B0604020202020204" pitchFamily="34" charset="0"/>
              </a:rPr>
              <a:t> </a:t>
            </a:r>
            <a:endParaRPr lang="en-GB" sz="1800" b="1" dirty="0">
              <a:effectLst/>
              <a:latin typeface="Arial" panose="020B060402020202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6731DE78-E1A4-E68E-553A-2DC671DA787C}"/>
              </a:ext>
            </a:extLst>
          </p:cNvPr>
          <p:cNvPicPr>
            <a:picLocks noChangeAspect="1"/>
          </p:cNvPicPr>
          <p:nvPr/>
        </p:nvPicPr>
        <p:blipFill rotWithShape="1">
          <a:blip r:embed="rId2">
            <a:extLst>
              <a:ext uri="{28A0092B-C50C-407E-A947-70E740481C1C}">
                <a14:useLocalDpi xmlns:a14="http://schemas.microsoft.com/office/drawing/2010/main" val="0"/>
              </a:ext>
            </a:extLst>
          </a:blip>
          <a:srcRect l="-14574" r="3465"/>
          <a:stretch>
            <a:fillRect/>
          </a:stretch>
        </p:blipFill>
        <p:spPr bwMode="auto">
          <a:xfrm>
            <a:off x="5934164" y="2364487"/>
            <a:ext cx="5458968" cy="3511296"/>
          </a:xfrm>
          <a:prstGeom prst="rect">
            <a:avLst/>
          </a:prstGeom>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936E750-8032-A305-CD43-B70F7D13930E}"/>
              </a:ext>
            </a:extLst>
          </p:cNvPr>
          <p:cNvSpPr txBox="1"/>
          <p:nvPr/>
        </p:nvSpPr>
        <p:spPr>
          <a:xfrm>
            <a:off x="5696566" y="5754602"/>
            <a:ext cx="6248691" cy="461665"/>
          </a:xfrm>
          <a:prstGeom prst="rect">
            <a:avLst/>
          </a:prstGeom>
          <a:noFill/>
        </p:spPr>
        <p:txBody>
          <a:bodyPr wrap="square">
            <a:spAutoFit/>
          </a:bodyPr>
          <a:lstStyle/>
          <a:p>
            <a:r>
              <a:rPr lang="en-GB" sz="1200" dirty="0">
                <a:solidFill>
                  <a:srgbClr val="FF0000"/>
                </a:solidFill>
                <a:latin typeface="Times New Roman" panose="02020603050405020304" pitchFamily="18" charset="0"/>
                <a:cs typeface="Times New Roman" panose="02020603050405020304" pitchFamily="18" charset="0"/>
              </a:rPr>
              <a:t>Figure 1. Author's illustration based on data from World Health Organization (2024), International Agency for Research on Cancer (2024) and Cancer Research UK (2025).</a:t>
            </a:r>
          </a:p>
        </p:txBody>
      </p:sp>
    </p:spTree>
    <p:extLst>
      <p:ext uri="{BB962C8B-B14F-4D97-AF65-F5344CB8AC3E}">
        <p14:creationId xmlns:p14="http://schemas.microsoft.com/office/powerpoint/2010/main" val="242508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151F3819-4351-4730-8E02-40BF286E0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7DAE5130-F148-4C5A-A6CB-48165DC767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9199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3658A6-1A02-001A-CD0F-547F1FEE5C11}"/>
              </a:ext>
            </a:extLst>
          </p:cNvPr>
          <p:cNvSpPr>
            <a:spLocks noGrp="1"/>
          </p:cNvSpPr>
          <p:nvPr>
            <p:ph type="title"/>
          </p:nvPr>
        </p:nvSpPr>
        <p:spPr>
          <a:xfrm>
            <a:off x="4653887" y="609600"/>
            <a:ext cx="6564574" cy="1330518"/>
          </a:xfrm>
        </p:spPr>
        <p:txBody>
          <a:bodyPr>
            <a:normAutofit/>
          </a:bodyPr>
          <a:lstStyle/>
          <a:p>
            <a:r>
              <a:rPr lang="en-GB"/>
              <a:t>RESEARCH RATIONALE </a:t>
            </a:r>
          </a:p>
        </p:txBody>
      </p:sp>
      <p:pic>
        <p:nvPicPr>
          <p:cNvPr id="6" name="Picture 5" descr="Dcotor using microscope in laboratory">
            <a:extLst>
              <a:ext uri="{FF2B5EF4-FFF2-40B4-BE49-F238E27FC236}">
                <a16:creationId xmlns:a16="http://schemas.microsoft.com/office/drawing/2014/main" id="{73B0B889-05C2-8C45-5DC0-6F6E5AE5D955}"/>
              </a:ext>
            </a:extLst>
          </p:cNvPr>
          <p:cNvPicPr>
            <a:picLocks noChangeAspect="1"/>
          </p:cNvPicPr>
          <p:nvPr/>
        </p:nvPicPr>
        <p:blipFill>
          <a:blip r:embed="rId2"/>
          <a:srcRect l="14919" r="6466" b="2"/>
          <a:stretch>
            <a:fillRect/>
          </a:stretch>
        </p:blipFill>
        <p:spPr>
          <a:xfrm>
            <a:off x="-8" y="3429008"/>
            <a:ext cx="4038600" cy="3428999"/>
          </a:xfrm>
          <a:custGeom>
            <a:avLst/>
            <a:gdLst/>
            <a:ahLst/>
            <a:cxnLst/>
            <a:rect l="l" t="t" r="r" b="b"/>
            <a:pathLst>
              <a:path w="4038600" h="3428999">
                <a:moveTo>
                  <a:pt x="0" y="0"/>
                </a:moveTo>
                <a:lnTo>
                  <a:pt x="3832764" y="0"/>
                </a:lnTo>
                <a:lnTo>
                  <a:pt x="3833410" y="4411"/>
                </a:lnTo>
                <a:cubicBezTo>
                  <a:pt x="3834310" y="12542"/>
                  <a:pt x="3834933" y="20617"/>
                  <a:pt x="3835321" y="28434"/>
                </a:cubicBezTo>
                <a:cubicBezTo>
                  <a:pt x="3843020" y="30350"/>
                  <a:pt x="3840588" y="61692"/>
                  <a:pt x="3852266" y="50998"/>
                </a:cubicBezTo>
                <a:cubicBezTo>
                  <a:pt x="3853153" y="61314"/>
                  <a:pt x="3849223" y="70391"/>
                  <a:pt x="3856614" y="62023"/>
                </a:cubicBezTo>
                <a:cubicBezTo>
                  <a:pt x="3857136" y="65272"/>
                  <a:pt x="3858208" y="66796"/>
                  <a:pt x="3859557" y="67517"/>
                </a:cubicBezTo>
                <a:lnTo>
                  <a:pt x="3860141" y="67604"/>
                </a:lnTo>
                <a:lnTo>
                  <a:pt x="3861913" y="90672"/>
                </a:lnTo>
                <a:lnTo>
                  <a:pt x="3863084" y="93141"/>
                </a:lnTo>
                <a:cubicBezTo>
                  <a:pt x="3863070" y="98407"/>
                  <a:pt x="3863057" y="103672"/>
                  <a:pt x="3863043" y="108938"/>
                </a:cubicBezTo>
                <a:lnTo>
                  <a:pt x="3863660" y="116693"/>
                </a:lnTo>
                <a:lnTo>
                  <a:pt x="3862518" y="119721"/>
                </a:lnTo>
                <a:cubicBezTo>
                  <a:pt x="3862017" y="122528"/>
                  <a:pt x="3862239" y="125949"/>
                  <a:pt x="3864097" y="130743"/>
                </a:cubicBezTo>
                <a:lnTo>
                  <a:pt x="3864775" y="131693"/>
                </a:lnTo>
                <a:lnTo>
                  <a:pt x="3864231" y="141960"/>
                </a:lnTo>
                <a:cubicBezTo>
                  <a:pt x="3863734" y="145469"/>
                  <a:pt x="3862886" y="148837"/>
                  <a:pt x="3861543" y="151981"/>
                </a:cubicBezTo>
                <a:cubicBezTo>
                  <a:pt x="3876816" y="176028"/>
                  <a:pt x="3873891" y="209754"/>
                  <a:pt x="3881956" y="241275"/>
                </a:cubicBezTo>
                <a:cubicBezTo>
                  <a:pt x="3880805" y="282291"/>
                  <a:pt x="3871108" y="290637"/>
                  <a:pt x="3883245" y="317540"/>
                </a:cubicBezTo>
                <a:cubicBezTo>
                  <a:pt x="3887431" y="330343"/>
                  <a:pt x="3884915" y="349601"/>
                  <a:pt x="3894824" y="382132"/>
                </a:cubicBezTo>
                <a:cubicBezTo>
                  <a:pt x="3902184" y="412768"/>
                  <a:pt x="3905028" y="440981"/>
                  <a:pt x="3912029" y="468465"/>
                </a:cubicBezTo>
                <a:cubicBezTo>
                  <a:pt x="3918870" y="501219"/>
                  <a:pt x="3919171" y="493504"/>
                  <a:pt x="3923563" y="512872"/>
                </a:cubicBezTo>
                <a:cubicBezTo>
                  <a:pt x="3925161" y="516259"/>
                  <a:pt x="3933257" y="548851"/>
                  <a:pt x="3935302" y="551780"/>
                </a:cubicBezTo>
                <a:cubicBezTo>
                  <a:pt x="3940193" y="569420"/>
                  <a:pt x="3948108" y="591435"/>
                  <a:pt x="3952908" y="618713"/>
                </a:cubicBezTo>
                <a:cubicBezTo>
                  <a:pt x="3949597" y="640336"/>
                  <a:pt x="3968857" y="662091"/>
                  <a:pt x="3964097" y="689135"/>
                </a:cubicBezTo>
                <a:cubicBezTo>
                  <a:pt x="3963409" y="698730"/>
                  <a:pt x="3967777" y="726290"/>
                  <a:pt x="3972561" y="730194"/>
                </a:cubicBezTo>
                <a:cubicBezTo>
                  <a:pt x="3974287" y="735671"/>
                  <a:pt x="3973869" y="742863"/>
                  <a:pt x="3978553" y="744105"/>
                </a:cubicBezTo>
                <a:cubicBezTo>
                  <a:pt x="3984369" y="746793"/>
                  <a:pt x="3979392" y="769550"/>
                  <a:pt x="3985056" y="764665"/>
                </a:cubicBezTo>
                <a:cubicBezTo>
                  <a:pt x="3981721" y="780759"/>
                  <a:pt x="3994221" y="788526"/>
                  <a:pt x="3998681" y="799644"/>
                </a:cubicBezTo>
                <a:cubicBezTo>
                  <a:pt x="3996807" y="806167"/>
                  <a:pt x="3999133" y="812044"/>
                  <a:pt x="4002586" y="819512"/>
                </a:cubicBezTo>
                <a:lnTo>
                  <a:pt x="4007152" y="829775"/>
                </a:lnTo>
                <a:cubicBezTo>
                  <a:pt x="4007290" y="831346"/>
                  <a:pt x="4007429" y="832918"/>
                  <a:pt x="4007568" y="834489"/>
                </a:cubicBezTo>
                <a:cubicBezTo>
                  <a:pt x="4008582" y="842878"/>
                  <a:pt x="4012501" y="870527"/>
                  <a:pt x="4013238" y="880111"/>
                </a:cubicBezTo>
                <a:lnTo>
                  <a:pt x="4011990" y="891990"/>
                </a:lnTo>
                <a:cubicBezTo>
                  <a:pt x="4012878" y="895711"/>
                  <a:pt x="4017741" y="899277"/>
                  <a:pt x="4018561" y="902435"/>
                </a:cubicBezTo>
                <a:lnTo>
                  <a:pt x="4016914" y="910937"/>
                </a:lnTo>
                <a:cubicBezTo>
                  <a:pt x="4021666" y="910045"/>
                  <a:pt x="4017754" y="920062"/>
                  <a:pt x="4017630" y="927631"/>
                </a:cubicBezTo>
                <a:cubicBezTo>
                  <a:pt x="4017765" y="943134"/>
                  <a:pt x="4017899" y="958638"/>
                  <a:pt x="4018033" y="974141"/>
                </a:cubicBezTo>
                <a:lnTo>
                  <a:pt x="4020844" y="1002853"/>
                </a:lnTo>
                <a:lnTo>
                  <a:pt x="4019159" y="1011649"/>
                </a:lnTo>
                <a:cubicBezTo>
                  <a:pt x="4018755" y="1030805"/>
                  <a:pt x="4025427" y="1051984"/>
                  <a:pt x="4019983" y="1065586"/>
                </a:cubicBezTo>
                <a:cubicBezTo>
                  <a:pt x="4019342" y="1071115"/>
                  <a:pt x="4019489" y="1076118"/>
                  <a:pt x="4020124" y="1080768"/>
                </a:cubicBezTo>
                <a:lnTo>
                  <a:pt x="4023046" y="1093182"/>
                </a:lnTo>
                <a:lnTo>
                  <a:pt x="4030993" y="1117768"/>
                </a:lnTo>
                <a:cubicBezTo>
                  <a:pt x="4017255" y="1119010"/>
                  <a:pt x="4036257" y="1175819"/>
                  <a:pt x="4024084" y="1169607"/>
                </a:cubicBezTo>
                <a:cubicBezTo>
                  <a:pt x="4026558" y="1192318"/>
                  <a:pt x="4002019" y="1213340"/>
                  <a:pt x="4015242" y="1235237"/>
                </a:cubicBezTo>
                <a:cubicBezTo>
                  <a:pt x="4014162" y="1269305"/>
                  <a:pt x="4018570" y="1317827"/>
                  <a:pt x="4017602" y="1350990"/>
                </a:cubicBezTo>
                <a:cubicBezTo>
                  <a:pt x="4023169" y="1344874"/>
                  <a:pt x="4021893" y="1374627"/>
                  <a:pt x="4021736" y="1378298"/>
                </a:cubicBezTo>
                <a:cubicBezTo>
                  <a:pt x="4018952" y="1400570"/>
                  <a:pt x="4019832" y="1419813"/>
                  <a:pt x="4016278" y="1458310"/>
                </a:cubicBezTo>
                <a:cubicBezTo>
                  <a:pt x="4018014" y="1492373"/>
                  <a:pt x="4008830" y="1521984"/>
                  <a:pt x="4018868" y="1553366"/>
                </a:cubicBezTo>
                <a:cubicBezTo>
                  <a:pt x="4016990" y="1555494"/>
                  <a:pt x="4015540" y="1558122"/>
                  <a:pt x="4014402" y="1561090"/>
                </a:cubicBezTo>
                <a:lnTo>
                  <a:pt x="4011936" y="1570307"/>
                </a:lnTo>
                <a:lnTo>
                  <a:pt x="4012405" y="1571592"/>
                </a:lnTo>
                <a:cubicBezTo>
                  <a:pt x="4013272" y="1577147"/>
                  <a:pt x="4012836" y="1580457"/>
                  <a:pt x="4011825" y="1582767"/>
                </a:cubicBezTo>
                <a:lnTo>
                  <a:pt x="4010160" y="1584906"/>
                </a:lnTo>
                <a:lnTo>
                  <a:pt x="4009282" y="1592480"/>
                </a:lnTo>
                <a:lnTo>
                  <a:pt x="4004224" y="1632608"/>
                </a:lnTo>
                <a:lnTo>
                  <a:pt x="4004766" y="1633033"/>
                </a:lnTo>
                <a:cubicBezTo>
                  <a:pt x="4005917" y="1634501"/>
                  <a:pt x="4006652" y="1636551"/>
                  <a:pt x="4006536" y="1639879"/>
                </a:cubicBezTo>
                <a:cubicBezTo>
                  <a:pt x="4015184" y="1636475"/>
                  <a:pt x="4009709" y="1642588"/>
                  <a:pt x="4008603" y="1652696"/>
                </a:cubicBezTo>
                <a:cubicBezTo>
                  <a:pt x="4021787" y="1649666"/>
                  <a:pt x="4013526" y="1677353"/>
                  <a:pt x="4020520" y="1683689"/>
                </a:cubicBezTo>
                <a:cubicBezTo>
                  <a:pt x="4019410" y="1691182"/>
                  <a:pt x="4018476" y="1699055"/>
                  <a:pt x="4017793" y="1707144"/>
                </a:cubicBezTo>
                <a:cubicBezTo>
                  <a:pt x="4017716" y="1708742"/>
                  <a:pt x="4017637" y="1710339"/>
                  <a:pt x="4017559" y="1711937"/>
                </a:cubicBezTo>
                <a:lnTo>
                  <a:pt x="4017686" y="1712065"/>
                </a:lnTo>
                <a:cubicBezTo>
                  <a:pt x="4017911" y="1713173"/>
                  <a:pt x="4017938" y="1714774"/>
                  <a:pt x="4017696" y="1717183"/>
                </a:cubicBezTo>
                <a:lnTo>
                  <a:pt x="4017133" y="1720681"/>
                </a:lnTo>
                <a:lnTo>
                  <a:pt x="4016678" y="1729981"/>
                </a:lnTo>
                <a:lnTo>
                  <a:pt x="4017384" y="1733388"/>
                </a:lnTo>
                <a:lnTo>
                  <a:pt x="4018907" y="1735034"/>
                </a:lnTo>
                <a:cubicBezTo>
                  <a:pt x="4018834" y="1735303"/>
                  <a:pt x="4018762" y="1735573"/>
                  <a:pt x="4018689" y="1735842"/>
                </a:cubicBezTo>
                <a:cubicBezTo>
                  <a:pt x="4015637" y="1741502"/>
                  <a:pt x="4011570" y="1742214"/>
                  <a:pt x="4022227" y="1754258"/>
                </a:cubicBezTo>
                <a:cubicBezTo>
                  <a:pt x="4017088" y="1767842"/>
                  <a:pt x="4023675" y="1773031"/>
                  <a:pt x="4025215" y="1794468"/>
                </a:cubicBezTo>
                <a:cubicBezTo>
                  <a:pt x="4020602" y="1801685"/>
                  <a:pt x="4021846" y="1809129"/>
                  <a:pt x="4024929" y="1817026"/>
                </a:cubicBezTo>
                <a:cubicBezTo>
                  <a:pt x="4022135" y="1836468"/>
                  <a:pt x="4026097" y="1856359"/>
                  <a:pt x="4026330" y="1879330"/>
                </a:cubicBezTo>
                <a:lnTo>
                  <a:pt x="4036998" y="1941432"/>
                </a:lnTo>
                <a:lnTo>
                  <a:pt x="4036084" y="2000732"/>
                </a:lnTo>
                <a:cubicBezTo>
                  <a:pt x="4034263" y="2008113"/>
                  <a:pt x="4032229" y="2015157"/>
                  <a:pt x="4030076" y="2021755"/>
                </a:cubicBezTo>
                <a:cubicBezTo>
                  <a:pt x="4035967" y="2031320"/>
                  <a:pt x="4023973" y="2053600"/>
                  <a:pt x="4037221" y="2057342"/>
                </a:cubicBezTo>
                <a:cubicBezTo>
                  <a:pt x="4034697" y="2066435"/>
                  <a:pt x="4028501" y="2069516"/>
                  <a:pt x="4037394" y="2070619"/>
                </a:cubicBezTo>
                <a:cubicBezTo>
                  <a:pt x="4036804" y="2073734"/>
                  <a:pt x="4037226" y="2076065"/>
                  <a:pt x="4038135" y="2078045"/>
                </a:cubicBezTo>
                <a:lnTo>
                  <a:pt x="4038600" y="2078724"/>
                </a:lnTo>
                <a:lnTo>
                  <a:pt x="4032779" y="2098845"/>
                </a:lnTo>
                <a:lnTo>
                  <a:pt x="4032983" y="2102024"/>
                </a:lnTo>
                <a:lnTo>
                  <a:pt x="4027939" y="2114492"/>
                </a:lnTo>
                <a:lnTo>
                  <a:pt x="4018466" y="2141885"/>
                </a:lnTo>
                <a:cubicBezTo>
                  <a:pt x="4016935" y="2144144"/>
                  <a:pt x="4008999" y="2172239"/>
                  <a:pt x="4006867" y="2173326"/>
                </a:cubicBezTo>
                <a:cubicBezTo>
                  <a:pt x="4012131" y="2208338"/>
                  <a:pt x="3995887" y="2179358"/>
                  <a:pt x="3992697" y="2212754"/>
                </a:cubicBezTo>
                <a:cubicBezTo>
                  <a:pt x="4005768" y="2234675"/>
                  <a:pt x="3987982" y="2231911"/>
                  <a:pt x="3984358" y="2281700"/>
                </a:cubicBezTo>
                <a:cubicBezTo>
                  <a:pt x="3976909" y="2307292"/>
                  <a:pt x="3981397" y="2321058"/>
                  <a:pt x="3966554" y="2358247"/>
                </a:cubicBezTo>
                <a:cubicBezTo>
                  <a:pt x="3960999" y="2394590"/>
                  <a:pt x="3953833" y="2470676"/>
                  <a:pt x="3951025" y="2499761"/>
                </a:cubicBezTo>
                <a:cubicBezTo>
                  <a:pt x="3960739" y="2527319"/>
                  <a:pt x="3950548" y="2509832"/>
                  <a:pt x="3949702" y="2532758"/>
                </a:cubicBezTo>
                <a:cubicBezTo>
                  <a:pt x="3938760" y="2520705"/>
                  <a:pt x="3952389" y="2562520"/>
                  <a:pt x="3938861" y="2556795"/>
                </a:cubicBezTo>
                <a:cubicBezTo>
                  <a:pt x="3939134" y="2561148"/>
                  <a:pt x="3939827" y="2565547"/>
                  <a:pt x="3940623" y="2570003"/>
                </a:cubicBezTo>
                <a:cubicBezTo>
                  <a:pt x="3940759" y="2570781"/>
                  <a:pt x="3940897" y="2571558"/>
                  <a:pt x="3941033" y="2572336"/>
                </a:cubicBezTo>
                <a:lnTo>
                  <a:pt x="3940366" y="2580478"/>
                </a:lnTo>
                <a:lnTo>
                  <a:pt x="3943063" y="2584265"/>
                </a:lnTo>
                <a:lnTo>
                  <a:pt x="3944125" y="2597587"/>
                </a:lnTo>
                <a:cubicBezTo>
                  <a:pt x="3944077" y="2602348"/>
                  <a:pt x="3943504" y="2607198"/>
                  <a:pt x="3942089" y="2612155"/>
                </a:cubicBezTo>
                <a:cubicBezTo>
                  <a:pt x="3932438" y="2625816"/>
                  <a:pt x="3941792" y="2663179"/>
                  <a:pt x="3929196" y="2679622"/>
                </a:cubicBezTo>
                <a:cubicBezTo>
                  <a:pt x="3925571" y="2686502"/>
                  <a:pt x="3920517" y="2712894"/>
                  <a:pt x="3923315" y="2720986"/>
                </a:cubicBezTo>
                <a:cubicBezTo>
                  <a:pt x="3923036" y="2727128"/>
                  <a:pt x="3920401" y="2732389"/>
                  <a:pt x="3923961" y="2738269"/>
                </a:cubicBezTo>
                <a:cubicBezTo>
                  <a:pt x="3928018" y="2746479"/>
                  <a:pt x="3916599" y="2759296"/>
                  <a:pt x="3922927" y="2761348"/>
                </a:cubicBezTo>
                <a:cubicBezTo>
                  <a:pt x="3919813" y="2786694"/>
                  <a:pt x="3907933" y="2868089"/>
                  <a:pt x="3905273" y="2890343"/>
                </a:cubicBezTo>
                <a:cubicBezTo>
                  <a:pt x="3905945" y="2891698"/>
                  <a:pt x="3906516" y="2893225"/>
                  <a:pt x="3906968" y="2894872"/>
                </a:cubicBezTo>
                <a:cubicBezTo>
                  <a:pt x="3909594" y="2904456"/>
                  <a:pt x="3907729" y="2916058"/>
                  <a:pt x="3902804" y="2920783"/>
                </a:cubicBezTo>
                <a:cubicBezTo>
                  <a:pt x="3885416" y="2946524"/>
                  <a:pt x="3880691" y="2976695"/>
                  <a:pt x="3873409" y="3003309"/>
                </a:cubicBezTo>
                <a:cubicBezTo>
                  <a:pt x="3866483" y="3034202"/>
                  <a:pt x="3883685" y="3021162"/>
                  <a:pt x="3865677" y="3054172"/>
                </a:cubicBezTo>
                <a:cubicBezTo>
                  <a:pt x="3869656" y="3061216"/>
                  <a:pt x="3869021" y="3066386"/>
                  <a:pt x="3865322" y="3073552"/>
                </a:cubicBezTo>
                <a:cubicBezTo>
                  <a:pt x="3862309" y="3088769"/>
                  <a:pt x="3874353" y="3094511"/>
                  <a:pt x="3864576" y="3105939"/>
                </a:cubicBezTo>
                <a:cubicBezTo>
                  <a:pt x="3871414" y="3106866"/>
                  <a:pt x="3862070" y="3136685"/>
                  <a:pt x="3869897" y="3133416"/>
                </a:cubicBezTo>
                <a:cubicBezTo>
                  <a:pt x="3873987" y="3146871"/>
                  <a:pt x="3863598" y="3146263"/>
                  <a:pt x="3866944" y="3159200"/>
                </a:cubicBezTo>
                <a:cubicBezTo>
                  <a:pt x="3866209" y="3171160"/>
                  <a:pt x="3861238" y="3148758"/>
                  <a:pt x="3858655" y="3160960"/>
                </a:cubicBezTo>
                <a:cubicBezTo>
                  <a:pt x="3856672" y="3176428"/>
                  <a:pt x="3845007" y="3169580"/>
                  <a:pt x="3857964" y="3189916"/>
                </a:cubicBezTo>
                <a:cubicBezTo>
                  <a:pt x="3851730" y="3203678"/>
                  <a:pt x="3857918" y="3210651"/>
                  <a:pt x="3857749" y="3234304"/>
                </a:cubicBezTo>
                <a:lnTo>
                  <a:pt x="3855596" y="3240571"/>
                </a:lnTo>
                <a:lnTo>
                  <a:pt x="3861634" y="3248569"/>
                </a:lnTo>
                <a:cubicBezTo>
                  <a:pt x="3864052" y="3253014"/>
                  <a:pt x="3865516" y="3258342"/>
                  <a:pt x="3864663" y="3265444"/>
                </a:cubicBezTo>
                <a:cubicBezTo>
                  <a:pt x="3848300" y="3307894"/>
                  <a:pt x="3875588" y="3268090"/>
                  <a:pt x="3865146" y="3338829"/>
                </a:cubicBezTo>
                <a:cubicBezTo>
                  <a:pt x="3862730" y="3342195"/>
                  <a:pt x="3864130" y="3351680"/>
                  <a:pt x="3867052" y="3351725"/>
                </a:cubicBezTo>
                <a:cubicBezTo>
                  <a:pt x="3865794" y="3356006"/>
                  <a:pt x="3859439" y="3365106"/>
                  <a:pt x="3863912" y="3367707"/>
                </a:cubicBezTo>
                <a:cubicBezTo>
                  <a:pt x="3863241" y="3379301"/>
                  <a:pt x="3861774" y="3390600"/>
                  <a:pt x="3859561" y="3401335"/>
                </a:cubicBezTo>
                <a:lnTo>
                  <a:pt x="3853212" y="3423129"/>
                </a:lnTo>
                <a:lnTo>
                  <a:pt x="3856572" y="3428759"/>
                </a:lnTo>
                <a:lnTo>
                  <a:pt x="3856601" y="3428999"/>
                </a:lnTo>
                <a:lnTo>
                  <a:pt x="0" y="3428999"/>
                </a:lnTo>
                <a:close/>
              </a:path>
            </a:pathLst>
          </a:custGeom>
        </p:spPr>
      </p:pic>
      <p:pic>
        <p:nvPicPr>
          <p:cNvPr id="8" name="Picture 7" descr="Researcher holding sample in test tube">
            <a:extLst>
              <a:ext uri="{FF2B5EF4-FFF2-40B4-BE49-F238E27FC236}">
                <a16:creationId xmlns:a16="http://schemas.microsoft.com/office/drawing/2014/main" id="{8865874F-C1DF-AD74-E666-9162C5700629}"/>
              </a:ext>
            </a:extLst>
          </p:cNvPr>
          <p:cNvPicPr>
            <a:picLocks noChangeAspect="1"/>
          </p:cNvPicPr>
          <p:nvPr/>
        </p:nvPicPr>
        <p:blipFill>
          <a:blip r:embed="rId3"/>
          <a:srcRect r="26777" b="4"/>
          <a:stretch>
            <a:fillRect/>
          </a:stretch>
        </p:blipFill>
        <p:spPr>
          <a:xfrm>
            <a:off x="9" y="-7"/>
            <a:ext cx="3832765" cy="3493830"/>
          </a:xfrm>
          <a:custGeom>
            <a:avLst/>
            <a:gdLst/>
            <a:ahLst/>
            <a:cxnLst/>
            <a:rect l="l" t="t" r="r" b="b"/>
            <a:pathLst>
              <a:path w="3832765" h="3429000">
                <a:moveTo>
                  <a:pt x="0" y="0"/>
                </a:moveTo>
                <a:lnTo>
                  <a:pt x="3647227" y="0"/>
                </a:lnTo>
                <a:lnTo>
                  <a:pt x="3639550" y="38855"/>
                </a:lnTo>
                <a:cubicBezTo>
                  <a:pt x="3636650" y="54773"/>
                  <a:pt x="3634345" y="68219"/>
                  <a:pt x="3632595" y="77266"/>
                </a:cubicBezTo>
                <a:cubicBezTo>
                  <a:pt x="3626536" y="79781"/>
                  <a:pt x="3626501" y="84794"/>
                  <a:pt x="3629067" y="94172"/>
                </a:cubicBezTo>
                <a:cubicBezTo>
                  <a:pt x="3627578" y="163765"/>
                  <a:pt x="3557526" y="242917"/>
                  <a:pt x="3584106" y="259179"/>
                </a:cubicBezTo>
                <a:cubicBezTo>
                  <a:pt x="3583700" y="275569"/>
                  <a:pt x="3606846" y="331307"/>
                  <a:pt x="3599938" y="369872"/>
                </a:cubicBezTo>
                <a:cubicBezTo>
                  <a:pt x="3585388" y="383902"/>
                  <a:pt x="3596928" y="466732"/>
                  <a:pt x="3595032" y="485807"/>
                </a:cubicBezTo>
                <a:cubicBezTo>
                  <a:pt x="3585943" y="488250"/>
                  <a:pt x="3592517" y="521115"/>
                  <a:pt x="3579338" y="516547"/>
                </a:cubicBezTo>
                <a:cubicBezTo>
                  <a:pt x="3573622" y="519766"/>
                  <a:pt x="3573367" y="529229"/>
                  <a:pt x="3578241" y="534293"/>
                </a:cubicBezTo>
                <a:cubicBezTo>
                  <a:pt x="3576722" y="545474"/>
                  <a:pt x="3569890" y="551581"/>
                  <a:pt x="3577790" y="563888"/>
                </a:cubicBezTo>
                <a:cubicBezTo>
                  <a:pt x="3576008" y="579306"/>
                  <a:pt x="3555937" y="592508"/>
                  <a:pt x="3568362" y="606614"/>
                </a:cubicBezTo>
                <a:cubicBezTo>
                  <a:pt x="3548060" y="617296"/>
                  <a:pt x="3566748" y="665721"/>
                  <a:pt x="3562360" y="696544"/>
                </a:cubicBezTo>
                <a:cubicBezTo>
                  <a:pt x="3540870" y="749643"/>
                  <a:pt x="3563552" y="814684"/>
                  <a:pt x="3525923" y="839698"/>
                </a:cubicBezTo>
                <a:cubicBezTo>
                  <a:pt x="3535181" y="895191"/>
                  <a:pt x="3521523" y="937628"/>
                  <a:pt x="3518879" y="980382"/>
                </a:cubicBezTo>
                <a:cubicBezTo>
                  <a:pt x="3513995" y="999599"/>
                  <a:pt x="3527321" y="1012505"/>
                  <a:pt x="3515302" y="1028426"/>
                </a:cubicBezTo>
                <a:cubicBezTo>
                  <a:pt x="3518279" y="1066840"/>
                  <a:pt x="3496325" y="1148092"/>
                  <a:pt x="3536738" y="1210870"/>
                </a:cubicBezTo>
                <a:lnTo>
                  <a:pt x="3591526" y="1380154"/>
                </a:lnTo>
                <a:cubicBezTo>
                  <a:pt x="3610626" y="1430030"/>
                  <a:pt x="3618402" y="1446676"/>
                  <a:pt x="3627364" y="1475232"/>
                </a:cubicBezTo>
                <a:cubicBezTo>
                  <a:pt x="3630584" y="1500131"/>
                  <a:pt x="3621205" y="1517302"/>
                  <a:pt x="3629315" y="1551492"/>
                </a:cubicBezTo>
                <a:cubicBezTo>
                  <a:pt x="3627771" y="1569255"/>
                  <a:pt x="3642142" y="1604305"/>
                  <a:pt x="3642065" y="1616703"/>
                </a:cubicBezTo>
                <a:cubicBezTo>
                  <a:pt x="3644190" y="1615867"/>
                  <a:pt x="3646228" y="1622618"/>
                  <a:pt x="3644837" y="1625880"/>
                </a:cubicBezTo>
                <a:cubicBezTo>
                  <a:pt x="3644873" y="1682450"/>
                  <a:pt x="3660396" y="1644242"/>
                  <a:pt x="3653089" y="1681195"/>
                </a:cubicBezTo>
                <a:cubicBezTo>
                  <a:pt x="3653672" y="1703685"/>
                  <a:pt x="3678100" y="1693642"/>
                  <a:pt x="3669268" y="1720463"/>
                </a:cubicBezTo>
                <a:cubicBezTo>
                  <a:pt x="3672709" y="1747068"/>
                  <a:pt x="3683894" y="1760489"/>
                  <a:pt x="3680555" y="1787683"/>
                </a:cubicBezTo>
                <a:cubicBezTo>
                  <a:pt x="3683815" y="1812577"/>
                  <a:pt x="3690283" y="1832624"/>
                  <a:pt x="3690144" y="1854892"/>
                </a:cubicBezTo>
                <a:cubicBezTo>
                  <a:pt x="3694176" y="1862246"/>
                  <a:pt x="3696364" y="1869845"/>
                  <a:pt x="3692847" y="1879545"/>
                </a:cubicBezTo>
                <a:lnTo>
                  <a:pt x="3705899" y="1950159"/>
                </a:lnTo>
                <a:cubicBezTo>
                  <a:pt x="3705811" y="1963349"/>
                  <a:pt x="3696947" y="1944883"/>
                  <a:pt x="3698529" y="1956744"/>
                </a:cubicBezTo>
                <a:cubicBezTo>
                  <a:pt x="3704089" y="1967128"/>
                  <a:pt x="3694319" y="1972691"/>
                  <a:pt x="3700670" y="1983128"/>
                </a:cubicBezTo>
                <a:cubicBezTo>
                  <a:pt x="3707325" y="1975376"/>
                  <a:pt x="3704290" y="2019261"/>
                  <a:pt x="3710819" y="2016104"/>
                </a:cubicBezTo>
                <a:cubicBezTo>
                  <a:pt x="3703899" y="2032806"/>
                  <a:pt x="3716180" y="2041037"/>
                  <a:pt x="3716263" y="2057358"/>
                </a:cubicBezTo>
                <a:cubicBezTo>
                  <a:pt x="3714181" y="2066395"/>
                  <a:pt x="3708419" y="2088153"/>
                  <a:pt x="3713451" y="2092532"/>
                </a:cubicBezTo>
                <a:cubicBezTo>
                  <a:pt x="3702969" y="2134723"/>
                  <a:pt x="3713408" y="2112089"/>
                  <a:pt x="3712825" y="2145702"/>
                </a:cubicBezTo>
                <a:cubicBezTo>
                  <a:pt x="3711099" y="2175441"/>
                  <a:pt x="3721651" y="2170882"/>
                  <a:pt x="3710370" y="2205762"/>
                </a:cubicBezTo>
                <a:cubicBezTo>
                  <a:pt x="3706686" y="2213193"/>
                  <a:pt x="3707151" y="2225380"/>
                  <a:pt x="3711407" y="2232983"/>
                </a:cubicBezTo>
                <a:cubicBezTo>
                  <a:pt x="3712139" y="2234292"/>
                  <a:pt x="3712959" y="2235411"/>
                  <a:pt x="3713840" y="2236309"/>
                </a:cubicBezTo>
                <a:cubicBezTo>
                  <a:pt x="3705311" y="2258197"/>
                  <a:pt x="3712810" y="2264929"/>
                  <a:pt x="3706371" y="2276362"/>
                </a:cubicBezTo>
                <a:cubicBezTo>
                  <a:pt x="3707813" y="2303313"/>
                  <a:pt x="3719116" y="2319717"/>
                  <a:pt x="3713548" y="2330164"/>
                </a:cubicBezTo>
                <a:cubicBezTo>
                  <a:pt x="3716700" y="2349548"/>
                  <a:pt x="3722681" y="2379563"/>
                  <a:pt x="3725281" y="2392669"/>
                </a:cubicBezTo>
                <a:cubicBezTo>
                  <a:pt x="3729704" y="2396182"/>
                  <a:pt x="3728251" y="2402767"/>
                  <a:pt x="3729156" y="2408800"/>
                </a:cubicBezTo>
                <a:cubicBezTo>
                  <a:pt x="3733288" y="2414878"/>
                  <a:pt x="3733591" y="2443086"/>
                  <a:pt x="3731527" y="2451803"/>
                </a:cubicBezTo>
                <a:lnTo>
                  <a:pt x="3736702" y="2478754"/>
                </a:lnTo>
                <a:cubicBezTo>
                  <a:pt x="3728550" y="2525478"/>
                  <a:pt x="3760386" y="2545889"/>
                  <a:pt x="3730701" y="2582746"/>
                </a:cubicBezTo>
                <a:cubicBezTo>
                  <a:pt x="3730821" y="2599785"/>
                  <a:pt x="3740171" y="2587220"/>
                  <a:pt x="3740291" y="2604259"/>
                </a:cubicBezTo>
                <a:cubicBezTo>
                  <a:pt x="3743848" y="2626667"/>
                  <a:pt x="3731064" y="2615985"/>
                  <a:pt x="3745312" y="2636571"/>
                </a:cubicBezTo>
                <a:cubicBezTo>
                  <a:pt x="3741774" y="2677126"/>
                  <a:pt x="3756230" y="2698390"/>
                  <a:pt x="3745913" y="2734956"/>
                </a:cubicBezTo>
                <a:cubicBezTo>
                  <a:pt x="3751211" y="2727858"/>
                  <a:pt x="3750682" y="2814031"/>
                  <a:pt x="3749695" y="2825841"/>
                </a:cubicBezTo>
                <a:cubicBezTo>
                  <a:pt x="3749942" y="2850991"/>
                  <a:pt x="3747920" y="2877551"/>
                  <a:pt x="3747393" y="2915771"/>
                </a:cubicBezTo>
                <a:cubicBezTo>
                  <a:pt x="3750755" y="2949567"/>
                  <a:pt x="3739923" y="2933903"/>
                  <a:pt x="3751447" y="2964244"/>
                </a:cubicBezTo>
                <a:cubicBezTo>
                  <a:pt x="3751616" y="2982921"/>
                  <a:pt x="3749341" y="3024704"/>
                  <a:pt x="3748411" y="3027834"/>
                </a:cubicBezTo>
                <a:lnTo>
                  <a:pt x="3748938" y="3029071"/>
                </a:lnTo>
                <a:cubicBezTo>
                  <a:pt x="3750070" y="3034527"/>
                  <a:pt x="3749794" y="3037871"/>
                  <a:pt x="3748894" y="3040270"/>
                </a:cubicBezTo>
                <a:lnTo>
                  <a:pt x="3747334" y="3042558"/>
                </a:lnTo>
                <a:cubicBezTo>
                  <a:pt x="3747162" y="3045102"/>
                  <a:pt x="3746989" y="3047646"/>
                  <a:pt x="3746817" y="3050190"/>
                </a:cubicBezTo>
                <a:lnTo>
                  <a:pt x="3744491" y="3065086"/>
                </a:lnTo>
                <a:lnTo>
                  <a:pt x="3745283" y="3068003"/>
                </a:lnTo>
                <a:lnTo>
                  <a:pt x="3743686" y="3090671"/>
                </a:lnTo>
                <a:lnTo>
                  <a:pt x="3744246" y="3091046"/>
                </a:lnTo>
                <a:cubicBezTo>
                  <a:pt x="3745467" y="3092400"/>
                  <a:pt x="3746300" y="3094375"/>
                  <a:pt x="3746343" y="3097703"/>
                </a:cubicBezTo>
                <a:cubicBezTo>
                  <a:pt x="3754816" y="3093496"/>
                  <a:pt x="3749641" y="3100105"/>
                  <a:pt x="3749018" y="3110287"/>
                </a:cubicBezTo>
                <a:cubicBezTo>
                  <a:pt x="3762039" y="3106026"/>
                  <a:pt x="3755113" y="3134407"/>
                  <a:pt x="3762400" y="3140063"/>
                </a:cubicBezTo>
                <a:cubicBezTo>
                  <a:pt x="3761648" y="3147641"/>
                  <a:pt x="3761093" y="3155576"/>
                  <a:pt x="3760798" y="3163705"/>
                </a:cubicBezTo>
                <a:cubicBezTo>
                  <a:pt x="3760796" y="3165306"/>
                  <a:pt x="3760795" y="3166906"/>
                  <a:pt x="3760793" y="3168507"/>
                </a:cubicBezTo>
                <a:lnTo>
                  <a:pt x="3760925" y="3168621"/>
                </a:lnTo>
                <a:cubicBezTo>
                  <a:pt x="3761203" y="3169703"/>
                  <a:pt x="3761307" y="3171298"/>
                  <a:pt x="3761180" y="3173722"/>
                </a:cubicBezTo>
                <a:lnTo>
                  <a:pt x="3760784" y="3177263"/>
                </a:lnTo>
                <a:lnTo>
                  <a:pt x="3760776" y="3186578"/>
                </a:lnTo>
                <a:lnTo>
                  <a:pt x="3761644" y="3189908"/>
                </a:lnTo>
                <a:cubicBezTo>
                  <a:pt x="3767239" y="3200999"/>
                  <a:pt x="3784386" y="3192521"/>
                  <a:pt x="3778090" y="3215620"/>
                </a:cubicBezTo>
                <a:cubicBezTo>
                  <a:pt x="3782929" y="3238942"/>
                  <a:pt x="3794645" y="3248487"/>
                  <a:pt x="3792860" y="3273934"/>
                </a:cubicBezTo>
                <a:cubicBezTo>
                  <a:pt x="3797428" y="3295746"/>
                  <a:pt x="3804878" y="3312408"/>
                  <a:pt x="3805965" y="3332638"/>
                </a:cubicBezTo>
                <a:cubicBezTo>
                  <a:pt x="3810325" y="3338359"/>
                  <a:pt x="3812891" y="3344736"/>
                  <a:pt x="3809972" y="3354360"/>
                </a:cubicBezTo>
                <a:cubicBezTo>
                  <a:pt x="3815463" y="3373933"/>
                  <a:pt x="3822569" y="3374995"/>
                  <a:pt x="3820366" y="3391014"/>
                </a:cubicBezTo>
                <a:cubicBezTo>
                  <a:pt x="3832550" y="3396219"/>
                  <a:pt x="3828906" y="3399305"/>
                  <a:pt x="3827143" y="3406519"/>
                </a:cubicBezTo>
                <a:cubicBezTo>
                  <a:pt x="3827126" y="3406819"/>
                  <a:pt x="3827110" y="3407118"/>
                  <a:pt x="3827093" y="3407418"/>
                </a:cubicBezTo>
                <a:lnTo>
                  <a:pt x="3828820" y="3408091"/>
                </a:lnTo>
                <a:lnTo>
                  <a:pt x="3830121" y="3410929"/>
                </a:lnTo>
                <a:lnTo>
                  <a:pt x="3831461" y="3420084"/>
                </a:lnTo>
                <a:cubicBezTo>
                  <a:pt x="3831507" y="3421309"/>
                  <a:pt x="3831554" y="3422534"/>
                  <a:pt x="3831600" y="3423759"/>
                </a:cubicBezTo>
                <a:cubicBezTo>
                  <a:pt x="3831831" y="3426205"/>
                  <a:pt x="3832160" y="3427719"/>
                  <a:pt x="3832580" y="3428642"/>
                </a:cubicBezTo>
                <a:cubicBezTo>
                  <a:pt x="3832626" y="3428658"/>
                  <a:pt x="3832672" y="3428675"/>
                  <a:pt x="3832719" y="3428690"/>
                </a:cubicBezTo>
                <a:lnTo>
                  <a:pt x="3832765" y="3429000"/>
                </a:lnTo>
                <a:lnTo>
                  <a:pt x="0" y="3429000"/>
                </a:lnTo>
                <a:close/>
              </a:path>
            </a:pathLst>
          </a:custGeom>
        </p:spPr>
      </p:pic>
      <p:graphicFrame>
        <p:nvGraphicFramePr>
          <p:cNvPr id="21" name="Text Box 13">
            <a:extLst>
              <a:ext uri="{FF2B5EF4-FFF2-40B4-BE49-F238E27FC236}">
                <a16:creationId xmlns:a16="http://schemas.microsoft.com/office/drawing/2014/main" id="{9D48A17B-35D3-DAA3-3DAF-DCE1F6D4994A}"/>
              </a:ext>
            </a:extLst>
          </p:cNvPr>
          <p:cNvGraphicFramePr>
            <a:graphicFrameLocks noGrp="1"/>
          </p:cNvGraphicFramePr>
          <p:nvPr>
            <p:ph idx="1"/>
            <p:extLst>
              <p:ext uri="{D42A27DB-BD31-4B8C-83A1-F6EECF244321}">
                <p14:modId xmlns:p14="http://schemas.microsoft.com/office/powerpoint/2010/main" val="1259619536"/>
              </p:ext>
            </p:extLst>
          </p:nvPr>
        </p:nvGraphicFramePr>
        <p:xfrm>
          <a:off x="4257207" y="1693889"/>
          <a:ext cx="7934784" cy="49317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75633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D579C3A-51B3-68D4-9601-0D0D0CB26018}"/>
              </a:ext>
            </a:extLst>
          </p:cNvPr>
          <p:cNvSpPr>
            <a:spLocks noGrp="1"/>
          </p:cNvSpPr>
          <p:nvPr>
            <p:ph type="title"/>
          </p:nvPr>
        </p:nvSpPr>
        <p:spPr>
          <a:xfrm>
            <a:off x="534473" y="2950387"/>
            <a:ext cx="3052293" cy="3531403"/>
          </a:xfrm>
        </p:spPr>
        <p:txBody>
          <a:bodyPr vert="horz" lIns="91440" tIns="45720" rIns="91440" bIns="45720" rtlCol="0" anchor="t">
            <a:normAutofit/>
          </a:bodyPr>
          <a:lstStyle/>
          <a:p>
            <a:pPr algn="r"/>
            <a:r>
              <a:rPr lang="en-US" sz="4000">
                <a:solidFill>
                  <a:srgbClr val="FFFFFF"/>
                </a:solidFill>
              </a:rPr>
              <a:t>WHY THIS RESEARCH</a:t>
            </a:r>
          </a:p>
        </p:txBody>
      </p:sp>
      <p:graphicFrame>
        <p:nvGraphicFramePr>
          <p:cNvPr id="15" name="Text Box 15">
            <a:extLst>
              <a:ext uri="{FF2B5EF4-FFF2-40B4-BE49-F238E27FC236}">
                <a16:creationId xmlns:a16="http://schemas.microsoft.com/office/drawing/2014/main" id="{8FD1501C-2683-2B0C-EA06-AB2BBE820962}"/>
              </a:ext>
            </a:extLst>
          </p:cNvPr>
          <p:cNvGraphicFramePr>
            <a:graphicFrameLocks noGrp="1"/>
          </p:cNvGraphicFramePr>
          <p:nvPr>
            <p:ph idx="1"/>
            <p:extLst>
              <p:ext uri="{D42A27DB-BD31-4B8C-83A1-F6EECF244321}">
                <p14:modId xmlns:p14="http://schemas.microsoft.com/office/powerpoint/2010/main" val="32001462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5599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62A66B0F-C91F-964D-718D-F28B71D71551}"/>
              </a:ext>
            </a:extLst>
          </p:cNvPr>
          <p:cNvSpPr>
            <a:spLocks noGrp="1"/>
          </p:cNvSpPr>
          <p:nvPr>
            <p:ph type="title"/>
          </p:nvPr>
        </p:nvSpPr>
        <p:spPr>
          <a:xfrm>
            <a:off x="838200" y="643467"/>
            <a:ext cx="2951205" cy="5571066"/>
          </a:xfrm>
        </p:spPr>
        <p:txBody>
          <a:bodyPr>
            <a:normAutofit/>
          </a:bodyPr>
          <a:lstStyle/>
          <a:p>
            <a:r>
              <a:rPr lang="en-GB">
                <a:solidFill>
                  <a:srgbClr val="FFFFFF"/>
                </a:solidFill>
              </a:rPr>
              <a:t>RESEARCH QUESTION AND AIM </a:t>
            </a:r>
          </a:p>
        </p:txBody>
      </p:sp>
      <p:graphicFrame>
        <p:nvGraphicFramePr>
          <p:cNvPr id="14" name="Text Box 5">
            <a:extLst>
              <a:ext uri="{FF2B5EF4-FFF2-40B4-BE49-F238E27FC236}">
                <a16:creationId xmlns:a16="http://schemas.microsoft.com/office/drawing/2014/main" id="{FB24645D-A92A-E5ED-E431-D458F863F344}"/>
              </a:ext>
            </a:extLst>
          </p:cNvPr>
          <p:cNvGraphicFramePr>
            <a:graphicFrameLocks noGrp="1"/>
          </p:cNvGraphicFramePr>
          <p:nvPr>
            <p:ph idx="1"/>
            <p:extLst>
              <p:ext uri="{D42A27DB-BD31-4B8C-83A1-F6EECF244321}">
                <p14:modId xmlns:p14="http://schemas.microsoft.com/office/powerpoint/2010/main" val="315950402"/>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9269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22FF4-D636-8CE9-9DC4-4BEE9B8B04A8}"/>
              </a:ext>
            </a:extLst>
          </p:cNvPr>
          <p:cNvSpPr>
            <a:spLocks noGrp="1"/>
          </p:cNvSpPr>
          <p:nvPr>
            <p:ph type="title"/>
          </p:nvPr>
        </p:nvSpPr>
        <p:spPr>
          <a:xfrm>
            <a:off x="572493" y="238539"/>
            <a:ext cx="11018520" cy="1434415"/>
          </a:xfrm>
        </p:spPr>
        <p:txBody>
          <a:bodyPr anchor="b">
            <a:normAutofit/>
          </a:bodyPr>
          <a:lstStyle/>
          <a:p>
            <a:r>
              <a:rPr lang="en-GB" sz="5400"/>
              <a:t>OBJECTIVES</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A18F129-A20E-3CFB-DAB1-85111FD76D8E}"/>
              </a:ext>
            </a:extLst>
          </p:cNvPr>
          <p:cNvPicPr>
            <a:picLocks noChangeAspect="1"/>
          </p:cNvPicPr>
          <p:nvPr/>
        </p:nvPicPr>
        <p:blipFill>
          <a:blip r:embed="rId2"/>
          <a:srcRect l="21924" r="13860" b="2"/>
          <a:stretch>
            <a:fillRect/>
          </a:stretch>
        </p:blipFill>
        <p:spPr>
          <a:xfrm>
            <a:off x="7675658" y="2093976"/>
            <a:ext cx="3941064" cy="4096512"/>
          </a:xfrm>
          <a:prstGeom prst="rect">
            <a:avLst/>
          </a:prstGeom>
        </p:spPr>
      </p:pic>
      <p:graphicFrame>
        <p:nvGraphicFramePr>
          <p:cNvPr id="6" name="Text Box 6">
            <a:extLst>
              <a:ext uri="{FF2B5EF4-FFF2-40B4-BE49-F238E27FC236}">
                <a16:creationId xmlns:a16="http://schemas.microsoft.com/office/drawing/2014/main" id="{DE136CA0-6F36-53F4-070D-34C92A91ADAD}"/>
              </a:ext>
            </a:extLst>
          </p:cNvPr>
          <p:cNvGraphicFramePr>
            <a:graphicFrameLocks noGrp="1"/>
          </p:cNvGraphicFramePr>
          <p:nvPr>
            <p:ph idx="1"/>
            <p:extLst>
              <p:ext uri="{D42A27DB-BD31-4B8C-83A1-F6EECF244321}">
                <p14:modId xmlns:p14="http://schemas.microsoft.com/office/powerpoint/2010/main" val="62145820"/>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5646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F7AB055-C324-C2E4-BCC5-A469FF032C6D}"/>
              </a:ext>
            </a:extLst>
          </p:cNvPr>
          <p:cNvPicPr>
            <a:picLocks noChangeAspect="1"/>
          </p:cNvPicPr>
          <p:nvPr/>
        </p:nvPicPr>
        <p:blipFill>
          <a:blip r:embed="rId2"/>
          <a:srcRect l="27427" r="28198"/>
          <a:stretch>
            <a:fillRect/>
          </a:stretch>
        </p:blipFill>
        <p:spPr>
          <a:xfrm>
            <a:off x="-1" y="-2"/>
            <a:ext cx="5410198" cy="6858002"/>
          </a:xfrm>
          <a:prstGeom prst="rect">
            <a:avLst/>
          </a:prstGeom>
        </p:spPr>
      </p:pic>
      <p:sp useBgFill="1">
        <p:nvSpPr>
          <p:cNvPr id="16" name="Rectangle 15">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5B9A5-779A-7FE0-E0CE-DA9ED2F7205A}"/>
              </a:ext>
            </a:extLst>
          </p:cNvPr>
          <p:cNvSpPr>
            <a:spLocks noGrp="1"/>
          </p:cNvSpPr>
          <p:nvPr>
            <p:ph type="title"/>
          </p:nvPr>
        </p:nvSpPr>
        <p:spPr>
          <a:xfrm>
            <a:off x="6115317" y="405685"/>
            <a:ext cx="5464968" cy="1559301"/>
          </a:xfrm>
        </p:spPr>
        <p:txBody>
          <a:bodyPr>
            <a:normAutofit/>
          </a:bodyPr>
          <a:lstStyle/>
          <a:p>
            <a:r>
              <a:rPr lang="en-GB" sz="4000"/>
              <a:t>SYSTEMATIC REVIEW </a:t>
            </a:r>
          </a:p>
        </p:txBody>
      </p:sp>
      <p:sp>
        <p:nvSpPr>
          <p:cNvPr id="3" name="Content Placeholder 2">
            <a:extLst>
              <a:ext uri="{FF2B5EF4-FFF2-40B4-BE49-F238E27FC236}">
                <a16:creationId xmlns:a16="http://schemas.microsoft.com/office/drawing/2014/main" id="{60F15AF5-FC1C-3E74-06E2-3CD4AFAC2373}"/>
              </a:ext>
            </a:extLst>
          </p:cNvPr>
          <p:cNvSpPr>
            <a:spLocks noGrp="1"/>
          </p:cNvSpPr>
          <p:nvPr>
            <p:ph idx="1"/>
          </p:nvPr>
        </p:nvSpPr>
        <p:spPr>
          <a:xfrm>
            <a:off x="5681272" y="1768839"/>
            <a:ext cx="5681385" cy="4471239"/>
          </a:xfrm>
        </p:spPr>
        <p:txBody>
          <a:bodyPr anchor="ctr">
            <a:normAutofit/>
          </a:bodyPr>
          <a:lstStyle/>
          <a:p>
            <a:r>
              <a:rPr lang="en-GB" sz="1200" dirty="0">
                <a:latin typeface="Arial" panose="020B0604020202020204" pitchFamily="34" charset="0"/>
                <a:cs typeface="Arial" panose="020B0604020202020204" pitchFamily="34" charset="0"/>
              </a:rPr>
              <a:t>Database Search</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Screening</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Eligibility Assessment</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Quality Appraisal</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Data Extraction</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Thematic Synthesis</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endParaRPr lang="en-GB" sz="1200" b="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Findings &amp; Recommendations</a:t>
            </a:r>
            <a:endParaRPr lang="en-GB" sz="1200" b="1" dirty="0">
              <a:latin typeface="Arial" panose="020B0604020202020204" pitchFamily="34" charset="0"/>
              <a:cs typeface="Arial" panose="020B0604020202020204" pitchFamily="34" charset="0"/>
            </a:endParaRPr>
          </a:p>
          <a:p>
            <a:endParaRPr lang="en-GB" sz="1200" dirty="0"/>
          </a:p>
        </p:txBody>
      </p:sp>
    </p:spTree>
    <p:extLst>
      <p:ext uri="{BB962C8B-B14F-4D97-AF65-F5344CB8AC3E}">
        <p14:creationId xmlns:p14="http://schemas.microsoft.com/office/powerpoint/2010/main" val="161892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 name="Picture 20" descr="People holding hands">
            <a:extLst>
              <a:ext uri="{FF2B5EF4-FFF2-40B4-BE49-F238E27FC236}">
                <a16:creationId xmlns:a16="http://schemas.microsoft.com/office/drawing/2014/main" id="{78F3AD09-54DD-75F4-11AD-FF00CD19314A}"/>
              </a:ext>
            </a:extLst>
          </p:cNvPr>
          <p:cNvPicPr>
            <a:picLocks noChangeAspect="1"/>
          </p:cNvPicPr>
          <p:nvPr/>
        </p:nvPicPr>
        <p:blipFill>
          <a:blip r:embed="rId2">
            <a:alphaModFix amt="55000"/>
          </a:blip>
          <a:srcRect t="7865" b="7865"/>
          <a:stretch>
            <a:fillRect/>
          </a:stretch>
        </p:blipFill>
        <p:spPr>
          <a:xfrm>
            <a:off x="20" y="-9107"/>
            <a:ext cx="12191980" cy="6858000"/>
          </a:xfrm>
          <a:prstGeom prst="rect">
            <a:avLst/>
          </a:prstGeom>
        </p:spPr>
      </p:pic>
      <p:sp>
        <p:nvSpPr>
          <p:cNvPr id="2" name="Title 1">
            <a:extLst>
              <a:ext uri="{FF2B5EF4-FFF2-40B4-BE49-F238E27FC236}">
                <a16:creationId xmlns:a16="http://schemas.microsoft.com/office/drawing/2014/main" id="{FFD47A6C-F421-0E65-AD1E-E107ABA1A9B0}"/>
              </a:ext>
            </a:extLst>
          </p:cNvPr>
          <p:cNvSpPr>
            <a:spLocks noGrp="1"/>
          </p:cNvSpPr>
          <p:nvPr>
            <p:ph type="title"/>
          </p:nvPr>
        </p:nvSpPr>
        <p:spPr>
          <a:xfrm>
            <a:off x="686834" y="591344"/>
            <a:ext cx="3200400" cy="5585619"/>
          </a:xfrm>
        </p:spPr>
        <p:txBody>
          <a:bodyPr>
            <a:normAutofit/>
          </a:bodyPr>
          <a:lstStyle/>
          <a:p>
            <a:r>
              <a:rPr lang="en-GB">
                <a:solidFill>
                  <a:srgbClr val="FFFFFF"/>
                </a:solidFill>
              </a:rPr>
              <a:t>EXPECTED IMPACT</a:t>
            </a:r>
          </a:p>
        </p:txBody>
      </p:sp>
      <p:sp>
        <p:nvSpPr>
          <p:cNvPr id="73" name="Arc 7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63" name="Text Box 8">
            <a:extLst>
              <a:ext uri="{FF2B5EF4-FFF2-40B4-BE49-F238E27FC236}">
                <a16:creationId xmlns:a16="http://schemas.microsoft.com/office/drawing/2014/main" id="{33C7D988-92F8-6080-9996-3AC7561A1767}"/>
              </a:ext>
            </a:extLst>
          </p:cNvPr>
          <p:cNvGraphicFramePr>
            <a:graphicFrameLocks noGrp="1"/>
          </p:cNvGraphicFramePr>
          <p:nvPr>
            <p:ph idx="1"/>
            <p:extLst>
              <p:ext uri="{D42A27DB-BD31-4B8C-83A1-F6EECF244321}">
                <p14:modId xmlns:p14="http://schemas.microsoft.com/office/powerpoint/2010/main" val="2773742983"/>
              </p:ext>
            </p:extLst>
          </p:nvPr>
        </p:nvGraphicFramePr>
        <p:xfrm>
          <a:off x="4447308" y="591344"/>
          <a:ext cx="6906491" cy="55856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6447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0E9A6ED-B880-44EA-8D60-C9D3C82CC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C2A58C-AC0F-3312-E84C-442817610E27}"/>
              </a:ext>
            </a:extLst>
          </p:cNvPr>
          <p:cNvSpPr>
            <a:spLocks noGrp="1"/>
          </p:cNvSpPr>
          <p:nvPr>
            <p:ph type="title"/>
          </p:nvPr>
        </p:nvSpPr>
        <p:spPr>
          <a:xfrm>
            <a:off x="648929" y="557190"/>
            <a:ext cx="5170852" cy="1671564"/>
          </a:xfrm>
        </p:spPr>
        <p:txBody>
          <a:bodyPr>
            <a:normAutofit/>
          </a:bodyPr>
          <a:lstStyle/>
          <a:p>
            <a:r>
              <a:rPr lang="en-GB" sz="4000"/>
              <a:t>DIGITAL TECHNOLOGIES </a:t>
            </a:r>
          </a:p>
        </p:txBody>
      </p:sp>
      <p:pic>
        <p:nvPicPr>
          <p:cNvPr id="14" name="Picture 13">
            <a:extLst>
              <a:ext uri="{FF2B5EF4-FFF2-40B4-BE49-F238E27FC236}">
                <a16:creationId xmlns:a16="http://schemas.microsoft.com/office/drawing/2014/main" id="{BFABDB53-3EB9-AA3E-BEF6-CFA3682792A9}"/>
              </a:ext>
            </a:extLst>
          </p:cNvPr>
          <p:cNvPicPr>
            <a:picLocks noChangeAspect="1"/>
          </p:cNvPicPr>
          <p:nvPr/>
        </p:nvPicPr>
        <p:blipFill>
          <a:blip r:embed="rId2"/>
          <a:srcRect l="923" r="29475"/>
          <a:stretch>
            <a:fillRect/>
          </a:stretch>
        </p:blipFill>
        <p:spPr>
          <a:xfrm>
            <a:off x="6182944" y="557189"/>
            <a:ext cx="5170852" cy="5571898"/>
          </a:xfrm>
          <a:prstGeom prst="rect">
            <a:avLst/>
          </a:prstGeom>
          <a:effectLst/>
        </p:spPr>
      </p:pic>
      <p:graphicFrame>
        <p:nvGraphicFramePr>
          <p:cNvPr id="6" name="Text Box 9">
            <a:extLst>
              <a:ext uri="{FF2B5EF4-FFF2-40B4-BE49-F238E27FC236}">
                <a16:creationId xmlns:a16="http://schemas.microsoft.com/office/drawing/2014/main" id="{55CB1BE4-7358-B442-12A2-CFEFC83B8705}"/>
              </a:ext>
            </a:extLst>
          </p:cNvPr>
          <p:cNvGraphicFramePr>
            <a:graphicFrameLocks noGrp="1"/>
          </p:cNvGraphicFramePr>
          <p:nvPr>
            <p:ph idx="1"/>
            <p:extLst>
              <p:ext uri="{D42A27DB-BD31-4B8C-83A1-F6EECF244321}">
                <p14:modId xmlns:p14="http://schemas.microsoft.com/office/powerpoint/2010/main" val="4009476741"/>
              </p:ext>
            </p:extLst>
          </p:nvPr>
        </p:nvGraphicFramePr>
        <p:xfrm>
          <a:off x="648930" y="2398030"/>
          <a:ext cx="5180245" cy="37310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2223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815E4A-E394-2AD9-ECCA-5811574FC0C6}"/>
              </a:ext>
            </a:extLst>
          </p:cNvPr>
          <p:cNvSpPr>
            <a:spLocks noGrp="1"/>
          </p:cNvSpPr>
          <p:nvPr>
            <p:ph type="title"/>
          </p:nvPr>
        </p:nvSpPr>
        <p:spPr>
          <a:xfrm>
            <a:off x="838200" y="620742"/>
            <a:ext cx="10515600" cy="1325563"/>
          </a:xfrm>
        </p:spPr>
        <p:txBody>
          <a:bodyPr vert="horz" lIns="91440" tIns="45720" rIns="91440" bIns="45720" rtlCol="0" anchor="ctr">
            <a:normAutofit/>
          </a:bodyPr>
          <a:lstStyle/>
          <a:p>
            <a:r>
              <a:rPr lang="en-US" kern="1200">
                <a:solidFill>
                  <a:srgbClr val="FFFFFF"/>
                </a:solidFill>
                <a:latin typeface="+mj-lt"/>
                <a:ea typeface="+mj-ea"/>
                <a:cs typeface="+mj-cs"/>
              </a:rPr>
              <a:t>CONCLUSION </a:t>
            </a:r>
          </a:p>
        </p:txBody>
      </p:sp>
      <p:cxnSp>
        <p:nvCxnSpPr>
          <p:cNvPr id="47" name="Straight Connector 46">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4" name="Text Box 10">
            <a:extLst>
              <a:ext uri="{FF2B5EF4-FFF2-40B4-BE49-F238E27FC236}">
                <a16:creationId xmlns:a16="http://schemas.microsoft.com/office/drawing/2014/main" id="{0AD827FF-DE1A-8935-C5F4-A75CD3D9A11B}"/>
              </a:ext>
            </a:extLst>
          </p:cNvPr>
          <p:cNvSpPr txBox="1">
            <a:spLocks noGrp="1"/>
          </p:cNvSpPr>
          <p:nvPr>
            <p:ph idx="1"/>
          </p:nvPr>
        </p:nvSpPr>
        <p:spPr>
          <a:xfrm>
            <a:off x="838200" y="2266345"/>
            <a:ext cx="5097780" cy="3910617"/>
          </a:xfrm>
          <a:prstGeom prst="rect">
            <a:avLst/>
          </a:prstGeom>
        </p:spPr>
        <p:txBody>
          <a:bodyPr rot="0" spcFirstLastPara="0" vert="horz" lIns="91440" tIns="45720" rIns="91440" bIns="45720" numCol="1" spcCol="0" rtlCol="0" fromWordArt="0" anchorCtr="0" forceAA="0" compatLnSpc="1">
            <a:prstTxWarp prst="textNoShape">
              <a:avLst/>
            </a:prstTxWarp>
            <a:normAutofit/>
          </a:bodyPr>
          <a:lstStyle/>
          <a:p>
            <a:endParaRPr lang="en-US" sz="2400">
              <a:solidFill>
                <a:srgbClr val="FFFFFF"/>
              </a:solidFill>
              <a:effectLst/>
            </a:endParaRPr>
          </a:p>
          <a:p>
            <a:r>
              <a:rPr lang="en-US" sz="2400" b="1">
                <a:solidFill>
                  <a:srgbClr val="FFFFFF"/>
                </a:solidFill>
                <a:effectLst/>
              </a:rPr>
              <a:t> </a:t>
            </a:r>
          </a:p>
        </p:txBody>
      </p:sp>
      <p:graphicFrame>
        <p:nvGraphicFramePr>
          <p:cNvPr id="51" name="TextBox 7">
            <a:extLst>
              <a:ext uri="{FF2B5EF4-FFF2-40B4-BE49-F238E27FC236}">
                <a16:creationId xmlns:a16="http://schemas.microsoft.com/office/drawing/2014/main" id="{ADE1EF87-EF58-4A74-FAE7-15F213DFEF3C}"/>
              </a:ext>
            </a:extLst>
          </p:cNvPr>
          <p:cNvGraphicFramePr/>
          <p:nvPr>
            <p:extLst>
              <p:ext uri="{D42A27DB-BD31-4B8C-83A1-F6EECF244321}">
                <p14:modId xmlns:p14="http://schemas.microsoft.com/office/powerpoint/2010/main" val="2813106695"/>
              </p:ext>
            </p:extLst>
          </p:nvPr>
        </p:nvGraphicFramePr>
        <p:xfrm>
          <a:off x="329787" y="2266345"/>
          <a:ext cx="11024013" cy="39106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145317"/>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 name="Rectangle 93">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95">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388053-A472-28FD-A199-3296F9ED2270}"/>
              </a:ext>
            </a:extLst>
          </p:cNvPr>
          <p:cNvSpPr>
            <a:spLocks noGrp="1"/>
          </p:cNvSpPr>
          <p:nvPr>
            <p:ph type="title"/>
          </p:nvPr>
        </p:nvSpPr>
        <p:spPr>
          <a:xfrm>
            <a:off x="1371599" y="294538"/>
            <a:ext cx="9895951" cy="1033669"/>
          </a:xfrm>
        </p:spPr>
        <p:txBody>
          <a:bodyPr vert="horz" lIns="91440" tIns="45720" rIns="91440" bIns="45720" rtlCol="0" anchor="ctr">
            <a:normAutofit/>
          </a:bodyPr>
          <a:lstStyle/>
          <a:p>
            <a:r>
              <a:rPr lang="en-US" sz="4000" kern="1200">
                <a:solidFill>
                  <a:srgbClr val="FFFFFF"/>
                </a:solidFill>
                <a:latin typeface="+mj-lt"/>
                <a:ea typeface="+mj-ea"/>
                <a:cs typeface="+mj-cs"/>
              </a:rPr>
              <a:t>References</a:t>
            </a:r>
          </a:p>
        </p:txBody>
      </p:sp>
      <p:sp>
        <p:nvSpPr>
          <p:cNvPr id="8" name="TextBox 7">
            <a:extLst>
              <a:ext uri="{FF2B5EF4-FFF2-40B4-BE49-F238E27FC236}">
                <a16:creationId xmlns:a16="http://schemas.microsoft.com/office/drawing/2014/main" id="{EAFFE75E-AEF7-A44C-DD0C-49B480C1B5A0}"/>
              </a:ext>
            </a:extLst>
          </p:cNvPr>
          <p:cNvSpPr txBox="1"/>
          <p:nvPr/>
        </p:nvSpPr>
        <p:spPr>
          <a:xfrm>
            <a:off x="1371599" y="2318197"/>
            <a:ext cx="9724031" cy="3683358"/>
          </a:xfrm>
          <a:prstGeom prst="rect">
            <a:avLst/>
          </a:prstGeom>
        </p:spPr>
        <p:txBody>
          <a:bodyPr vert="horz" lIns="91440" tIns="45720" rIns="91440" bIns="45720" rtlCol="0" anchor="ctr">
            <a:noAutofit/>
          </a:bodyPr>
          <a:lstStyle/>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Basch, E., Deal, A.M., Dueck, A.C., Scher, H.I., Kris, M.G., Hudis, C. and Schrag, D., 2017. Overall survival results of a trial assessing patient-reported outcomes for symptom monitoring during routine cancer treatment. </a:t>
            </a:r>
            <a:r>
              <a:rPr lang="en-US" sz="1100" i="1" dirty="0">
                <a:effectLst/>
                <a:latin typeface="Arial" panose="020B0604020202020204" pitchFamily="34" charset="0"/>
                <a:cs typeface="Arial" panose="020B0604020202020204" pitchFamily="34" charset="0"/>
              </a:rPr>
              <a:t>Jama</a:t>
            </a:r>
            <a:r>
              <a:rPr lang="en-US" sz="1100" dirty="0">
                <a:effectLst/>
                <a:latin typeface="Arial" panose="020B0604020202020204" pitchFamily="34" charset="0"/>
                <a:cs typeface="Arial" panose="020B0604020202020204" pitchFamily="34" charset="0"/>
              </a:rPr>
              <a:t>, </a:t>
            </a:r>
            <a:r>
              <a:rPr lang="en-US" sz="1100" i="1" dirty="0">
                <a:effectLst/>
                <a:latin typeface="Arial" panose="020B0604020202020204" pitchFamily="34" charset="0"/>
                <a:cs typeface="Arial" panose="020B0604020202020204" pitchFamily="34" charset="0"/>
              </a:rPr>
              <a:t>318</a:t>
            </a:r>
            <a:r>
              <a:rPr lang="en-US" sz="1100" dirty="0">
                <a:effectLst/>
                <a:latin typeface="Arial" panose="020B0604020202020204" pitchFamily="34" charset="0"/>
                <a:cs typeface="Arial" panose="020B0604020202020204" pitchFamily="34" charset="0"/>
              </a:rPr>
              <a:t>(2), pp.197-198.</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Cancer Research UK (2025) </a:t>
            </a:r>
            <a:r>
              <a:rPr lang="en-US" sz="1100" i="1" dirty="0">
                <a:effectLst/>
                <a:latin typeface="Arial" panose="020B0604020202020204" pitchFamily="34" charset="0"/>
                <a:cs typeface="Arial" panose="020B0604020202020204" pitchFamily="34" charset="0"/>
              </a:rPr>
              <a:t>Cancer Statistics for the UK</a:t>
            </a:r>
            <a:r>
              <a:rPr lang="en-US" sz="1100" dirty="0">
                <a:effectLst/>
                <a:latin typeface="Arial" panose="020B0604020202020204" pitchFamily="34" charset="0"/>
                <a:cs typeface="Arial" panose="020B0604020202020204" pitchFamily="34" charset="0"/>
              </a:rPr>
              <a:t>. London: Cancer Research UK. Available at: </a:t>
            </a:r>
            <a:r>
              <a:rPr lang="en-US" sz="1100" u="sng" dirty="0">
                <a:effectLst/>
                <a:latin typeface="Arial" panose="020B0604020202020204" pitchFamily="34" charset="0"/>
                <a:cs typeface="Arial" panose="020B0604020202020204" pitchFamily="34" charset="0"/>
                <a:hlinkClick r:id="rId3"/>
              </a:rPr>
              <a:t>https://www.cancerresearchuk.org/health-professional/cancer-statistics</a:t>
            </a:r>
            <a:r>
              <a:rPr lang="en-US" sz="1100" dirty="0">
                <a:effectLst/>
                <a:latin typeface="Arial" panose="020B0604020202020204" pitchFamily="34" charset="0"/>
                <a:cs typeface="Arial" panose="020B0604020202020204" pitchFamily="34" charset="0"/>
              </a:rPr>
              <a:t> (Accessed: 10 June 2026).</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Cox, A., Lucas, G., Marcu, A., Piano, M., Grosvenor, W., Mold, F., Maguire, R. and Ream, E., 2017. Cancer survivors’ experience with telehealth: a systematic review and thematic synthesis. </a:t>
            </a:r>
            <a:r>
              <a:rPr lang="en-US" sz="1100" i="1" dirty="0">
                <a:effectLst/>
                <a:latin typeface="Arial" panose="020B0604020202020204" pitchFamily="34" charset="0"/>
                <a:cs typeface="Arial" panose="020B0604020202020204" pitchFamily="34" charset="0"/>
              </a:rPr>
              <a:t>Journal of medical Internet research</a:t>
            </a:r>
            <a:r>
              <a:rPr lang="en-US" sz="1100" dirty="0">
                <a:effectLst/>
                <a:latin typeface="Arial" panose="020B0604020202020204" pitchFamily="34" charset="0"/>
                <a:cs typeface="Arial" panose="020B0604020202020204" pitchFamily="34" charset="0"/>
              </a:rPr>
              <a:t>, </a:t>
            </a:r>
            <a:r>
              <a:rPr lang="en-US" sz="1100" i="1" dirty="0">
                <a:effectLst/>
                <a:latin typeface="Arial" panose="020B0604020202020204" pitchFamily="34" charset="0"/>
                <a:cs typeface="Arial" panose="020B0604020202020204" pitchFamily="34" charset="0"/>
              </a:rPr>
              <a:t>19</a:t>
            </a:r>
            <a:r>
              <a:rPr lang="en-US" sz="1100" dirty="0">
                <a:effectLst/>
                <a:latin typeface="Arial" panose="020B0604020202020204" pitchFamily="34" charset="0"/>
                <a:cs typeface="Arial" panose="020B0604020202020204" pitchFamily="34" charset="0"/>
              </a:rPr>
              <a:t>(1), p.e11.</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Daly, B., Nicholas, K., Flynn, J., Silva, N., </a:t>
            </a:r>
            <a:r>
              <a:rPr lang="en-US" sz="1100" dirty="0" err="1">
                <a:effectLst/>
                <a:latin typeface="Arial" panose="020B0604020202020204" pitchFamily="34" charset="0"/>
                <a:cs typeface="Arial" panose="020B0604020202020204" pitchFamily="34" charset="0"/>
              </a:rPr>
              <a:t>Panageas</a:t>
            </a:r>
            <a:r>
              <a:rPr lang="en-US" sz="1100" dirty="0">
                <a:effectLst/>
                <a:latin typeface="Arial" panose="020B0604020202020204" pitchFamily="34" charset="0"/>
                <a:cs typeface="Arial" panose="020B0604020202020204" pitchFamily="34" charset="0"/>
              </a:rPr>
              <a:t>, K., Mao, J.J., Gazit, L., </a:t>
            </a:r>
            <a:r>
              <a:rPr lang="en-US" sz="1100" dirty="0" err="1">
                <a:effectLst/>
                <a:latin typeface="Arial" panose="020B0604020202020204" pitchFamily="34" charset="0"/>
                <a:cs typeface="Arial" panose="020B0604020202020204" pitchFamily="34" charset="0"/>
              </a:rPr>
              <a:t>Gorenshteyn</a:t>
            </a:r>
            <a:r>
              <a:rPr lang="en-US" sz="1100" dirty="0">
                <a:effectLst/>
                <a:latin typeface="Arial" panose="020B0604020202020204" pitchFamily="34" charset="0"/>
                <a:cs typeface="Arial" panose="020B0604020202020204" pitchFamily="34" charset="0"/>
              </a:rPr>
              <a:t>, D., Sokolowski, S., Newman, T. and Perry, C., 2022. Analysis of a remote monitoring program for symptoms among adults with cancer receiving antineoplastic therapy. </a:t>
            </a:r>
            <a:r>
              <a:rPr lang="en-US" sz="1100" i="1" dirty="0">
                <a:effectLst/>
                <a:latin typeface="Arial" panose="020B0604020202020204" pitchFamily="34" charset="0"/>
                <a:cs typeface="Arial" panose="020B0604020202020204" pitchFamily="34" charset="0"/>
              </a:rPr>
              <a:t>JAMA Network Open</a:t>
            </a:r>
            <a:r>
              <a:rPr lang="en-US" sz="1100" dirty="0">
                <a:effectLst/>
                <a:latin typeface="Arial" panose="020B0604020202020204" pitchFamily="34" charset="0"/>
                <a:cs typeface="Arial" panose="020B0604020202020204" pitchFamily="34" charset="0"/>
              </a:rPr>
              <a:t>, </a:t>
            </a:r>
            <a:r>
              <a:rPr lang="en-US" sz="1100" i="1" dirty="0">
                <a:effectLst/>
                <a:latin typeface="Arial" panose="020B0604020202020204" pitchFamily="34" charset="0"/>
                <a:cs typeface="Arial" panose="020B0604020202020204" pitchFamily="34" charset="0"/>
              </a:rPr>
              <a:t>5</a:t>
            </a:r>
            <a:r>
              <a:rPr lang="en-US" sz="1100" dirty="0">
                <a:effectLst/>
                <a:latin typeface="Arial" panose="020B0604020202020204" pitchFamily="34" charset="0"/>
                <a:cs typeface="Arial" panose="020B0604020202020204" pitchFamily="34" charset="0"/>
              </a:rPr>
              <a:t>(3), p.e221078</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Denis, F., Basch, E., </a:t>
            </a:r>
            <a:r>
              <a:rPr lang="en-US" sz="1100" dirty="0" err="1">
                <a:effectLst/>
                <a:latin typeface="Arial" panose="020B0604020202020204" pitchFamily="34" charset="0"/>
                <a:cs typeface="Arial" panose="020B0604020202020204" pitchFamily="34" charset="0"/>
              </a:rPr>
              <a:t>Septans</a:t>
            </a:r>
            <a:r>
              <a:rPr lang="en-US" sz="1100" dirty="0">
                <a:effectLst/>
                <a:latin typeface="Arial" panose="020B0604020202020204" pitchFamily="34" charset="0"/>
                <a:cs typeface="Arial" panose="020B0604020202020204" pitchFamily="34" charset="0"/>
              </a:rPr>
              <a:t>, A.L., Bennouna, J., Urban, T., Dueck, A.C. and Letellier, C., 2019. Two-year survival comparing web-based symptom monitoring vs routine surveillance following treatment for lung cancer. </a:t>
            </a:r>
            <a:r>
              <a:rPr lang="en-US" sz="1100" i="1" dirty="0">
                <a:effectLst/>
                <a:latin typeface="Arial" panose="020B0604020202020204" pitchFamily="34" charset="0"/>
                <a:cs typeface="Arial" panose="020B0604020202020204" pitchFamily="34" charset="0"/>
              </a:rPr>
              <a:t>Jama</a:t>
            </a:r>
            <a:r>
              <a:rPr lang="en-US" sz="1100" dirty="0">
                <a:effectLst/>
                <a:latin typeface="Arial" panose="020B0604020202020204" pitchFamily="34" charset="0"/>
                <a:cs typeface="Arial" panose="020B0604020202020204" pitchFamily="34" charset="0"/>
              </a:rPr>
              <a:t>, </a:t>
            </a:r>
            <a:r>
              <a:rPr lang="en-US" sz="1100" i="1" dirty="0">
                <a:effectLst/>
                <a:latin typeface="Arial" panose="020B0604020202020204" pitchFamily="34" charset="0"/>
                <a:cs typeface="Arial" panose="020B0604020202020204" pitchFamily="34" charset="0"/>
              </a:rPr>
              <a:t>321</a:t>
            </a:r>
            <a:r>
              <a:rPr lang="en-US" sz="1100" dirty="0">
                <a:effectLst/>
                <a:latin typeface="Arial" panose="020B0604020202020204" pitchFamily="34" charset="0"/>
                <a:cs typeface="Arial" panose="020B0604020202020204" pitchFamily="34" charset="0"/>
              </a:rPr>
              <a:t>(3), pp.306-307.</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err="1">
                <a:effectLst/>
                <a:latin typeface="Arial" panose="020B0604020202020204" pitchFamily="34" charset="0"/>
                <a:cs typeface="Arial" panose="020B0604020202020204" pitchFamily="34" charset="0"/>
              </a:rPr>
              <a:t>Geifman</a:t>
            </a:r>
            <a:r>
              <a:rPr lang="en-US" sz="1100" dirty="0">
                <a:effectLst/>
                <a:latin typeface="Arial" panose="020B0604020202020204" pitchFamily="34" charset="0"/>
                <a:cs typeface="Arial" panose="020B0604020202020204" pitchFamily="34" charset="0"/>
              </a:rPr>
              <a:t>, N., Armes, J. and Whetton, A.D., 2023. Identifying developments over a decade in the digital health and telemedicine landscape in the UK using quantitative text mining. </a:t>
            </a:r>
            <a:r>
              <a:rPr lang="en-US" sz="1100" i="1" dirty="0">
                <a:effectLst/>
                <a:latin typeface="Arial" panose="020B0604020202020204" pitchFamily="34" charset="0"/>
                <a:cs typeface="Arial" panose="020B0604020202020204" pitchFamily="34" charset="0"/>
              </a:rPr>
              <a:t>Frontiers in Digital Health</a:t>
            </a:r>
            <a:r>
              <a:rPr lang="en-US" sz="1100" dirty="0">
                <a:effectLst/>
                <a:latin typeface="Arial" panose="020B0604020202020204" pitchFamily="34" charset="0"/>
                <a:cs typeface="Arial" panose="020B0604020202020204" pitchFamily="34" charset="0"/>
              </a:rPr>
              <a:t>, </a:t>
            </a:r>
            <a:r>
              <a:rPr lang="en-US" sz="1100" i="1" dirty="0">
                <a:effectLst/>
                <a:latin typeface="Arial" panose="020B0604020202020204" pitchFamily="34" charset="0"/>
                <a:cs typeface="Arial" panose="020B0604020202020204" pitchFamily="34" charset="0"/>
              </a:rPr>
              <a:t>5</a:t>
            </a:r>
            <a:r>
              <a:rPr lang="en-US" sz="1100" dirty="0">
                <a:effectLst/>
                <a:latin typeface="Arial" panose="020B0604020202020204" pitchFamily="34" charset="0"/>
                <a:cs typeface="Arial" panose="020B0604020202020204" pitchFamily="34" charset="0"/>
              </a:rPr>
              <a:t>, p.1092008.</a:t>
            </a:r>
          </a:p>
          <a:p>
            <a:pPr lvl="0" indent="-228600">
              <a:lnSpc>
                <a:spcPct val="90000"/>
              </a:lnSpc>
              <a:spcAft>
                <a:spcPts val="600"/>
              </a:spcAft>
              <a:buFont typeface="Arial" panose="020B0604020202020204" pitchFamily="34" charset="0"/>
              <a:buChar char="•"/>
              <a:tabLst>
                <a:tab pos="228600" algn="l"/>
              </a:tabLst>
            </a:pPr>
            <a:endParaRPr lang="en-US" sz="1100" dirty="0">
              <a:effectLst/>
              <a:latin typeface="Arial" panose="020B0604020202020204" pitchFamily="34" charset="0"/>
              <a:cs typeface="Arial" panose="020B0604020202020204" pitchFamily="34" charset="0"/>
            </a:endParaRPr>
          </a:p>
          <a:p>
            <a:pPr lvl="0" indent="-228600">
              <a:lnSpc>
                <a:spcPct val="90000"/>
              </a:lnSpc>
              <a:spcAft>
                <a:spcPts val="600"/>
              </a:spcAft>
              <a:buFont typeface="Arial" panose="020B0604020202020204" pitchFamily="34" charset="0"/>
              <a:buChar char="•"/>
              <a:tabLst>
                <a:tab pos="228600" algn="l"/>
              </a:tabLst>
            </a:pPr>
            <a:r>
              <a:rPr lang="en-US" sz="1100" dirty="0">
                <a:effectLst/>
                <a:latin typeface="Arial" panose="020B0604020202020204" pitchFamily="34" charset="0"/>
                <a:cs typeface="Arial" panose="020B0604020202020204" pitchFamily="34" charset="0"/>
              </a:rPr>
              <a:t>. Heifetz, L.J., Koppel, A.B., </a:t>
            </a:r>
            <a:r>
              <a:rPr lang="en-US" sz="1100" dirty="0" err="1">
                <a:effectLst/>
                <a:latin typeface="Arial" panose="020B0604020202020204" pitchFamily="34" charset="0"/>
                <a:cs typeface="Arial" panose="020B0604020202020204" pitchFamily="34" charset="0"/>
              </a:rPr>
              <a:t>Kaime</a:t>
            </a:r>
            <a:r>
              <a:rPr lang="en-US" sz="1100" dirty="0">
                <a:effectLst/>
                <a:latin typeface="Arial" panose="020B0604020202020204" pitchFamily="34" charset="0"/>
                <a:cs typeface="Arial" panose="020B0604020202020204" pitchFamily="34" charset="0"/>
              </a:rPr>
              <a:t>, E.M., Palmer, D., Semrad, T.J., Lara, P. and Bold, R.J., 2020. Addressing rural disparities in cancer care via telehealth</a:t>
            </a:r>
          </a:p>
        </p:txBody>
      </p:sp>
      <p:sp>
        <p:nvSpPr>
          <p:cNvPr id="57" name="TextBox 56">
            <a:extLst>
              <a:ext uri="{FF2B5EF4-FFF2-40B4-BE49-F238E27FC236}">
                <a16:creationId xmlns:a16="http://schemas.microsoft.com/office/drawing/2014/main" id="{8640D9EC-EF38-7BBF-428B-6615A2C497CD}"/>
              </a:ext>
            </a:extLst>
          </p:cNvPr>
          <p:cNvSpPr txBox="1"/>
          <p:nvPr/>
        </p:nvSpPr>
        <p:spPr>
          <a:xfrm>
            <a:off x="4037827" y="-20285"/>
            <a:ext cx="7873576" cy="4356025"/>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800" b="1" dirty="0">
              <a:effectLst/>
            </a:endParaRPr>
          </a:p>
        </p:txBody>
      </p:sp>
      <p:sp>
        <p:nvSpPr>
          <p:cNvPr id="4" name="TextBox 3">
            <a:extLst>
              <a:ext uri="{FF2B5EF4-FFF2-40B4-BE49-F238E27FC236}">
                <a16:creationId xmlns:a16="http://schemas.microsoft.com/office/drawing/2014/main" id="{C535D9BF-2482-2D06-A585-725F202B58F0}"/>
              </a:ext>
            </a:extLst>
          </p:cNvPr>
          <p:cNvSpPr txBox="1"/>
          <p:nvPr/>
        </p:nvSpPr>
        <p:spPr>
          <a:xfrm>
            <a:off x="4151144" y="124691"/>
            <a:ext cx="7873576" cy="578547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1000" dirty="0"/>
          </a:p>
        </p:txBody>
      </p:sp>
    </p:spTree>
    <p:extLst>
      <p:ext uri="{BB962C8B-B14F-4D97-AF65-F5344CB8AC3E}">
        <p14:creationId xmlns:p14="http://schemas.microsoft.com/office/powerpoint/2010/main" val="3833966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6E00A3-48D2-F42A-0DF0-8D841A7C3CBD}"/>
              </a:ext>
            </a:extLst>
          </p:cNvPr>
          <p:cNvSpPr>
            <a:spLocks noGrp="1"/>
          </p:cNvSpPr>
          <p:nvPr>
            <p:ph type="title"/>
          </p:nvPr>
        </p:nvSpPr>
        <p:spPr>
          <a:xfrm>
            <a:off x="1371599" y="294538"/>
            <a:ext cx="9895951" cy="1033669"/>
          </a:xfrm>
        </p:spPr>
        <p:txBody>
          <a:bodyPr vert="horz" lIns="91440" tIns="45720" rIns="91440" bIns="45720" rtlCol="0" anchor="ctr">
            <a:normAutofit/>
          </a:bodyPr>
          <a:lstStyle/>
          <a:p>
            <a:r>
              <a:rPr lang="en-US" sz="4000" kern="1200">
                <a:solidFill>
                  <a:srgbClr val="FFFFFF"/>
                </a:solidFill>
                <a:latin typeface="+mj-lt"/>
                <a:ea typeface="+mj-ea"/>
                <a:cs typeface="+mj-cs"/>
              </a:rPr>
              <a:t>Reference </a:t>
            </a:r>
          </a:p>
        </p:txBody>
      </p:sp>
      <p:sp>
        <p:nvSpPr>
          <p:cNvPr id="6" name="TextBox 5">
            <a:extLst>
              <a:ext uri="{FF2B5EF4-FFF2-40B4-BE49-F238E27FC236}">
                <a16:creationId xmlns:a16="http://schemas.microsoft.com/office/drawing/2014/main" id="{98111CC7-442F-1FFE-2917-A830F17C72D8}"/>
              </a:ext>
            </a:extLst>
          </p:cNvPr>
          <p:cNvSpPr txBox="1"/>
          <p:nvPr/>
        </p:nvSpPr>
        <p:spPr>
          <a:xfrm>
            <a:off x="1371599" y="2318197"/>
            <a:ext cx="9724031" cy="3683358"/>
          </a:xfrm>
          <a:prstGeom prst="rect">
            <a:avLst/>
          </a:prstGeom>
        </p:spPr>
        <p:txBody>
          <a:bodyPr vert="horz" lIns="91440" tIns="45720" rIns="91440" bIns="45720" rtlCol="0" anchor="ctr">
            <a:noAutofit/>
          </a:bodyPr>
          <a:lstStyle/>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International Agency for Research on Cancer (2024)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Global Cancer Observatory: Cancer Today</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Lyon: International Agency for Research on Cancer. Available at: </a:t>
            </a:r>
            <a:r>
              <a:rPr kumimoji="0" lang="en-US" sz="1100" i="0" u="sng" strike="noStrike" cap="none" spc="0" normalizeH="0" baseline="0" noProof="0" dirty="0">
                <a:ln>
                  <a:noFill/>
                </a:ln>
                <a:effectLst/>
                <a:uLnTx/>
                <a:uFillTx/>
                <a:latin typeface="Arial" panose="020B0604020202020204" pitchFamily="34" charset="0"/>
                <a:cs typeface="Arial" panose="020B0604020202020204" pitchFamily="34" charset="0"/>
                <a:hlinkClick r:id="rId2"/>
              </a:rPr>
              <a:t>https://gco.iarc.who.int/today</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(Accessed: 10 June 2026).</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Lazarou, I., </a:t>
            </a:r>
            <a:r>
              <a:rPr kumimoji="0" lang="en-US" sz="1100" i="0" u="none" strike="noStrike" cap="none" spc="0" normalizeH="0" baseline="0" noProof="0" dirty="0" err="1">
                <a:ln>
                  <a:noFill/>
                </a:ln>
                <a:effectLst/>
                <a:uLnTx/>
                <a:uFillTx/>
                <a:latin typeface="Arial" panose="020B0604020202020204" pitchFamily="34" charset="0"/>
                <a:cs typeface="Arial" panose="020B0604020202020204" pitchFamily="34" charset="0"/>
              </a:rPr>
              <a:t>Krooupa</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A.M., Nikolopoulos, S., Apostolidis, L., Sarris, N., Papadopoulos, S. and </a:t>
            </a:r>
            <a:r>
              <a:rPr kumimoji="0" lang="en-US" sz="1100" i="0" u="none" strike="noStrike" cap="none" spc="0" normalizeH="0" baseline="0" noProof="0" dirty="0" err="1">
                <a:ln>
                  <a:noFill/>
                </a:ln>
                <a:effectLst/>
                <a:uLnTx/>
                <a:uFillTx/>
                <a:latin typeface="Arial" panose="020B0604020202020204" pitchFamily="34" charset="0"/>
                <a:cs typeface="Arial" panose="020B0604020202020204" pitchFamily="34" charset="0"/>
              </a:rPr>
              <a:t>Kompatsiaris</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I., 2024. Cancer patients’ perspectives and requirements of digital health technologies: A scoping literature review.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Cancers</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16</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(13), p.2293.</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Lee, K., Kim, S., Kim, S.H., Yoo, S.H., Sung, J.H., Oh, E.G., Kim, N. and Lee, J., 2023. Digital health interventions for adult patients with cancer evaluated in randomized controlled trials: scoping review.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Journal of medical Internet research</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25</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p.e38333.</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Shaffer, K.M., Turner, K.L., Siwik, C., Gonzalez, B.D., Upasani, R., Glazer, J.V., Ferguson, R.J., Joshua, C. and Low, C.A., 2023. Digital health and telehealth in cancer care: a scoping review of reviews.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The Lancet Digital Health</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5</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(5), pp.e316-e327.</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Shaffer, K.M., Turner, K.L., Siwik, C., Gonzalez, B.D., Upasani, R., Glazer, J.V., Ferguson, R.J., Joshua, C. and Low, C.A., 2023. Digital health and telehealth in cancer care: a scoping review of reviews.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The Lancet Digital Health</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5</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(5), pp.e316-e327.</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Wang, T., Ho, M.H., Tong, M.C., Chow, J.C.H., Voss, J.G. and Lin, C.C., 2023, October. Effects of patient-reported outcome tracking and health information provision via remote patient monitoring software on patient outcomes in oncology care: a systematic review and meta-analysis. In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Seminars in Oncology Nursing</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(Vol. 39, No. 5, p. 151473). WB Saunders.</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World Health Organization (2024). </a:t>
            </a:r>
            <a:r>
              <a:rPr kumimoji="0" lang="en-US" sz="1100" i="1" u="none" strike="noStrike" cap="none" spc="0" normalizeH="0" baseline="0" noProof="0" dirty="0">
                <a:ln>
                  <a:noFill/>
                </a:ln>
                <a:effectLst/>
                <a:uLnTx/>
                <a:uFillTx/>
                <a:latin typeface="Arial" panose="020B0604020202020204" pitchFamily="34" charset="0"/>
                <a:cs typeface="Arial" panose="020B0604020202020204" pitchFamily="34" charset="0"/>
              </a:rPr>
              <a:t>Global Cancer Burden growing, Amidst Mounting Need for Services</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 [online] WHO. Available at: </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hlinkClick r:id="rId3"/>
              </a:rPr>
              <a:t>https://www.who.int/news/item/01-02-2024-global-cancer-burden-growing--amidst-mounting-need-for-services</a:t>
            </a: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a:t>
            </a: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endPar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endParaRPr>
          </a:p>
          <a:p>
            <a:pPr marR="0" lvl="0" indent="-228600" fontAlgn="auto">
              <a:lnSpc>
                <a:spcPct val="90000"/>
              </a:lnSpc>
              <a:spcBef>
                <a:spcPts val="0"/>
              </a:spcBef>
              <a:spcAft>
                <a:spcPts val="600"/>
              </a:spcAft>
              <a:buClrTx/>
              <a:buSzTx/>
              <a:buFont typeface="Arial" panose="020B0604020202020204" pitchFamily="34" charset="0"/>
              <a:buChar char="•"/>
              <a:tabLst>
                <a:tab pos="228600" algn="l"/>
              </a:tabLst>
              <a:defRPr/>
            </a:pPr>
            <a:r>
              <a:rPr kumimoji="0" lang="en-US" sz="1100" i="0" u="none" strike="noStrike" cap="none" spc="0" normalizeH="0" baseline="0" noProof="0" dirty="0">
                <a:ln>
                  <a:noFill/>
                </a:ln>
                <a:effectLst/>
                <a:uLnTx/>
                <a:uFillTx/>
                <a:latin typeface="Arial" panose="020B0604020202020204" pitchFamily="34" charset="0"/>
                <a:cs typeface="Arial" panose="020B0604020202020204" pitchFamily="34" charset="0"/>
              </a:rPr>
              <a:t>Yap, K., Ali, E.E. and Chew, L. eds., 2020. Design and Quality Considerations for Developing Mobile Apps for Medication Management: Emerging Research and Opportunities: Emerging Research and Opportunities.</a:t>
            </a:r>
          </a:p>
        </p:txBody>
      </p:sp>
    </p:spTree>
    <p:extLst>
      <p:ext uri="{BB962C8B-B14F-4D97-AF65-F5344CB8AC3E}">
        <p14:creationId xmlns:p14="http://schemas.microsoft.com/office/powerpoint/2010/main" val="1260136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1623</Words>
  <Application>Microsoft Office PowerPoint</Application>
  <PresentationFormat>Widescreen</PresentationFormat>
  <Paragraphs>127</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Times New Roman</vt:lpstr>
      <vt:lpstr>Office Theme</vt:lpstr>
      <vt:lpstr>The Impact Of Digital Health Technologies Compared With Traditional Care On Patient Outcomes And Patient Experience In Cancer Care: A Systematic Review  </vt:lpstr>
      <vt:lpstr>Content</vt:lpstr>
      <vt:lpstr>PREVALANCE OF THE PROBLEM</vt:lpstr>
      <vt:lpstr>RESEARCH RATIONALE </vt:lpstr>
      <vt:lpstr>WHY THIS RESEARCH</vt:lpstr>
      <vt:lpstr>RESEARCH QUESTION AND AIM </vt:lpstr>
      <vt:lpstr>OBJECTIVES</vt:lpstr>
      <vt:lpstr>SYSTEMATIC REVIEW </vt:lpstr>
      <vt:lpstr>EXPECTED IMPACT</vt:lpstr>
      <vt:lpstr>DIGITAL TECHNOLOGIES </vt:lpstr>
      <vt:lpstr>CONCLUSION </vt:lpstr>
      <vt:lpstr>References</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MUJEEB-Rahaman MAHAMOOD</dc:creator>
  <cp:lastModifiedBy>charlotte jackson</cp:lastModifiedBy>
  <cp:revision>5</cp:revision>
  <dcterms:created xsi:type="dcterms:W3CDTF">2026-06-09T22:42:14Z</dcterms:created>
  <dcterms:modified xsi:type="dcterms:W3CDTF">2026-06-12T19:37:25Z</dcterms:modified>
</cp:coreProperties>
</file>