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16"/>
  </p:notesMasterIdLst>
  <p:handoutMasterIdLst>
    <p:handoutMasterId r:id="rId17"/>
  </p:handoutMasterIdLst>
  <p:sldIdLst>
    <p:sldId id="256" r:id="rId2"/>
    <p:sldId id="264" r:id="rId3"/>
    <p:sldId id="263" r:id="rId4"/>
    <p:sldId id="261" r:id="rId5"/>
    <p:sldId id="265" r:id="rId6"/>
    <p:sldId id="259" r:id="rId7"/>
    <p:sldId id="258" r:id="rId8"/>
    <p:sldId id="266" r:id="rId9"/>
    <p:sldId id="271" r:id="rId10"/>
    <p:sldId id="267" r:id="rId11"/>
    <p:sldId id="262" r:id="rId12"/>
    <p:sldId id="269" r:id="rId13"/>
    <p:sldId id="270" r:id="rId14"/>
    <p:sldId id="26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E70512-B3ED-42C2-8D38-43C67C65D264}" v="407" dt="2023-02-17T13:54:49.2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48" autoAdjust="0"/>
  </p:normalViewPr>
  <p:slideViewPr>
    <p:cSldViewPr snapToGrid="0">
      <p:cViewPr>
        <p:scale>
          <a:sx n="67" d="100"/>
          <a:sy n="67" d="100"/>
        </p:scale>
        <p:origin x="644" y="4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iden Fernandez" userId="fae51afdf9246d7a" providerId="LiveId" clId="{D1E70512-B3ED-42C2-8D38-43C67C65D264}"/>
    <pc:docChg chg="undo custSel addSld modSld sldOrd">
      <pc:chgData name="Kaiden Fernandez" userId="fae51afdf9246d7a" providerId="LiveId" clId="{D1E70512-B3ED-42C2-8D38-43C67C65D264}" dt="2023-02-17T13:54:59.808" v="1605" actId="20577"/>
      <pc:docMkLst>
        <pc:docMk/>
      </pc:docMkLst>
      <pc:sldChg chg="ord">
        <pc:chgData name="Kaiden Fernandez" userId="fae51afdf9246d7a" providerId="LiveId" clId="{D1E70512-B3ED-42C2-8D38-43C67C65D264}" dt="2023-02-17T11:59:20.916" v="78"/>
        <pc:sldMkLst>
          <pc:docMk/>
          <pc:sldMk cId="1487700712" sldId="256"/>
        </pc:sldMkLst>
      </pc:sldChg>
      <pc:sldChg chg="addSp delSp modSp mod ord">
        <pc:chgData name="Kaiden Fernandez" userId="fae51afdf9246d7a" providerId="LiveId" clId="{D1E70512-B3ED-42C2-8D38-43C67C65D264}" dt="2023-02-17T13:52:32.728" v="1529" actId="20577"/>
        <pc:sldMkLst>
          <pc:docMk/>
          <pc:sldMk cId="4209322005" sldId="259"/>
        </pc:sldMkLst>
        <pc:spChg chg="del mod">
          <ac:chgData name="Kaiden Fernandez" userId="fae51afdf9246d7a" providerId="LiveId" clId="{D1E70512-B3ED-42C2-8D38-43C67C65D264}" dt="2023-02-17T13:34:55.324" v="821" actId="478"/>
          <ac:spMkLst>
            <pc:docMk/>
            <pc:sldMk cId="4209322005" sldId="259"/>
            <ac:spMk id="2" creationId="{7F2616EE-270D-4F4C-BA1F-2708D387B800}"/>
          </ac:spMkLst>
        </pc:spChg>
        <pc:spChg chg="add del mod">
          <ac:chgData name="Kaiden Fernandez" userId="fae51afdf9246d7a" providerId="LiveId" clId="{D1E70512-B3ED-42C2-8D38-43C67C65D264}" dt="2023-02-17T13:36:11.367" v="962" actId="478"/>
          <ac:spMkLst>
            <pc:docMk/>
            <pc:sldMk cId="4209322005" sldId="259"/>
            <ac:spMk id="3" creationId="{B576625C-C33A-A60D-E67D-80AF0FEE32DF}"/>
          </ac:spMkLst>
        </pc:spChg>
        <pc:spChg chg="add del mod">
          <ac:chgData name="Kaiden Fernandez" userId="fae51afdf9246d7a" providerId="LiveId" clId="{D1E70512-B3ED-42C2-8D38-43C67C65D264}" dt="2023-02-17T13:35:03.448" v="824" actId="478"/>
          <ac:spMkLst>
            <pc:docMk/>
            <pc:sldMk cId="4209322005" sldId="259"/>
            <ac:spMk id="5" creationId="{9328DF82-A53E-2FCD-51F1-076ED090F2BE}"/>
          </ac:spMkLst>
        </pc:spChg>
        <pc:spChg chg="add mod">
          <ac:chgData name="Kaiden Fernandez" userId="fae51afdf9246d7a" providerId="LiveId" clId="{D1E70512-B3ED-42C2-8D38-43C67C65D264}" dt="2023-02-17T13:43:43.551" v="1151" actId="1076"/>
          <ac:spMkLst>
            <pc:docMk/>
            <pc:sldMk cId="4209322005" sldId="259"/>
            <ac:spMk id="7" creationId="{E9235E0A-FFB0-FA3C-22DD-4D0AB1D309F3}"/>
          </ac:spMkLst>
        </pc:spChg>
        <pc:spChg chg="add mod">
          <ac:chgData name="Kaiden Fernandez" userId="fae51afdf9246d7a" providerId="LiveId" clId="{D1E70512-B3ED-42C2-8D38-43C67C65D264}" dt="2023-02-17T13:42:44.879" v="1112" actId="1076"/>
          <ac:spMkLst>
            <pc:docMk/>
            <pc:sldMk cId="4209322005" sldId="259"/>
            <ac:spMk id="9" creationId="{B87B7003-E0B6-2A13-C5B3-BCB6B15B677E}"/>
          </ac:spMkLst>
        </pc:spChg>
        <pc:spChg chg="add mod">
          <ac:chgData name="Kaiden Fernandez" userId="fae51afdf9246d7a" providerId="LiveId" clId="{D1E70512-B3ED-42C2-8D38-43C67C65D264}" dt="2023-02-17T13:43:48.606" v="1152" actId="1076"/>
          <ac:spMkLst>
            <pc:docMk/>
            <pc:sldMk cId="4209322005" sldId="259"/>
            <ac:spMk id="10" creationId="{6109E5AF-7F74-5110-7D99-0E594D9378C1}"/>
          </ac:spMkLst>
        </pc:spChg>
        <pc:spChg chg="add mod">
          <ac:chgData name="Kaiden Fernandez" userId="fae51afdf9246d7a" providerId="LiveId" clId="{D1E70512-B3ED-42C2-8D38-43C67C65D264}" dt="2023-02-17T13:47:59.046" v="1406"/>
          <ac:spMkLst>
            <pc:docMk/>
            <pc:sldMk cId="4209322005" sldId="259"/>
            <ac:spMk id="12" creationId="{CF0AC47C-83A2-BD7E-93EC-F41F2CF8597A}"/>
          </ac:spMkLst>
        </pc:spChg>
        <pc:spChg chg="add mod">
          <ac:chgData name="Kaiden Fernandez" userId="fae51afdf9246d7a" providerId="LiveId" clId="{D1E70512-B3ED-42C2-8D38-43C67C65D264}" dt="2023-02-17T13:50:01.950" v="1490" actId="255"/>
          <ac:spMkLst>
            <pc:docMk/>
            <pc:sldMk cId="4209322005" sldId="259"/>
            <ac:spMk id="14" creationId="{4F1BC1F5-ECB4-F8F5-7DBD-E0F87A9550C9}"/>
          </ac:spMkLst>
        </pc:spChg>
        <pc:spChg chg="add mod">
          <ac:chgData name="Kaiden Fernandez" userId="fae51afdf9246d7a" providerId="LiveId" clId="{D1E70512-B3ED-42C2-8D38-43C67C65D264}" dt="2023-02-17T13:48:42.934" v="1410" actId="1076"/>
          <ac:spMkLst>
            <pc:docMk/>
            <pc:sldMk cId="4209322005" sldId="259"/>
            <ac:spMk id="19" creationId="{C37BA5AD-1829-7D04-8D6D-93D844D45B50}"/>
          </ac:spMkLst>
        </pc:spChg>
        <pc:spChg chg="add del mod">
          <ac:chgData name="Kaiden Fernandez" userId="fae51afdf9246d7a" providerId="LiveId" clId="{D1E70512-B3ED-42C2-8D38-43C67C65D264}" dt="2023-02-17T13:51:12.317" v="1505" actId="478"/>
          <ac:spMkLst>
            <pc:docMk/>
            <pc:sldMk cId="4209322005" sldId="259"/>
            <ac:spMk id="20" creationId="{11E17931-944A-215A-7794-4C779E57A0EA}"/>
          </ac:spMkLst>
        </pc:spChg>
        <pc:spChg chg="add mod">
          <ac:chgData name="Kaiden Fernandez" userId="fae51afdf9246d7a" providerId="LiveId" clId="{D1E70512-B3ED-42C2-8D38-43C67C65D264}" dt="2023-02-17T13:51:50.988" v="1517" actId="1076"/>
          <ac:spMkLst>
            <pc:docMk/>
            <pc:sldMk cId="4209322005" sldId="259"/>
            <ac:spMk id="21" creationId="{DA463D01-A097-DB8E-907C-D69BCDD37A34}"/>
          </ac:spMkLst>
        </pc:spChg>
        <pc:spChg chg="add mod">
          <ac:chgData name="Kaiden Fernandez" userId="fae51afdf9246d7a" providerId="LiveId" clId="{D1E70512-B3ED-42C2-8D38-43C67C65D264}" dt="2023-02-17T13:52:28.063" v="1525" actId="20577"/>
          <ac:spMkLst>
            <pc:docMk/>
            <pc:sldMk cId="4209322005" sldId="259"/>
            <ac:spMk id="22" creationId="{A98A034D-7CDF-D88D-29D0-D270E42E51DC}"/>
          </ac:spMkLst>
        </pc:spChg>
        <pc:spChg chg="add mod">
          <ac:chgData name="Kaiden Fernandez" userId="fae51afdf9246d7a" providerId="LiveId" clId="{D1E70512-B3ED-42C2-8D38-43C67C65D264}" dt="2023-02-17T13:52:30.589" v="1527" actId="20577"/>
          <ac:spMkLst>
            <pc:docMk/>
            <pc:sldMk cId="4209322005" sldId="259"/>
            <ac:spMk id="23" creationId="{FECD158F-918E-D5D6-F51E-F91E5B6E1DF5}"/>
          </ac:spMkLst>
        </pc:spChg>
        <pc:spChg chg="add mod">
          <ac:chgData name="Kaiden Fernandez" userId="fae51afdf9246d7a" providerId="LiveId" clId="{D1E70512-B3ED-42C2-8D38-43C67C65D264}" dt="2023-02-17T13:52:32.728" v="1529" actId="20577"/>
          <ac:spMkLst>
            <pc:docMk/>
            <pc:sldMk cId="4209322005" sldId="259"/>
            <ac:spMk id="24" creationId="{1C28D76A-7BA7-8107-5ECA-3A99A55ED104}"/>
          </ac:spMkLst>
        </pc:spChg>
        <pc:grpChg chg="add mod">
          <ac:chgData name="Kaiden Fernandez" userId="fae51afdf9246d7a" providerId="LiveId" clId="{D1E70512-B3ED-42C2-8D38-43C67C65D264}" dt="2023-02-17T13:48:20.210" v="1408" actId="1076"/>
          <ac:grpSpMkLst>
            <pc:docMk/>
            <pc:sldMk cId="4209322005" sldId="259"/>
            <ac:grpSpMk id="11" creationId="{698EFEFA-08B2-4C83-2800-6015D6D72CB2}"/>
          </ac:grpSpMkLst>
        </pc:grpChg>
        <pc:graphicFrameChg chg="mod">
          <ac:chgData name="Kaiden Fernandez" userId="fae51afdf9246d7a" providerId="LiveId" clId="{D1E70512-B3ED-42C2-8D38-43C67C65D264}" dt="2023-02-17T13:51:39.339" v="1516"/>
          <ac:graphicFrameMkLst>
            <pc:docMk/>
            <pc:sldMk cId="4209322005" sldId="259"/>
            <ac:graphicFrameMk id="6" creationId="{BF629521-FFD2-45DA-9D1D-A5F09BD5A2D9}"/>
          </ac:graphicFrameMkLst>
        </pc:graphicFrameChg>
        <pc:picChg chg="add del">
          <ac:chgData name="Kaiden Fernandez" userId="fae51afdf9246d7a" providerId="LiveId" clId="{D1E70512-B3ED-42C2-8D38-43C67C65D264}" dt="2023-02-17T13:35:00.432" v="823" actId="478"/>
          <ac:picMkLst>
            <pc:docMk/>
            <pc:sldMk cId="4209322005" sldId="259"/>
            <ac:picMk id="8" creationId="{EA70616B-E344-4856-8DF9-707C26236613}"/>
          </ac:picMkLst>
        </pc:picChg>
      </pc:sldChg>
      <pc:sldChg chg="addSp delSp modSp mod ord">
        <pc:chgData name="Kaiden Fernandez" userId="fae51afdf9246d7a" providerId="LiveId" clId="{D1E70512-B3ED-42C2-8D38-43C67C65D264}" dt="2023-02-17T13:15:59.099" v="646" actId="1076"/>
        <pc:sldMkLst>
          <pc:docMk/>
          <pc:sldMk cId="1703342593" sldId="261"/>
        </pc:sldMkLst>
        <pc:spChg chg="mod">
          <ac:chgData name="Kaiden Fernandez" userId="fae51afdf9246d7a" providerId="LiveId" clId="{D1E70512-B3ED-42C2-8D38-43C67C65D264}" dt="2023-02-17T11:58:07.686" v="68" actId="20577"/>
          <ac:spMkLst>
            <pc:docMk/>
            <pc:sldMk cId="1703342593" sldId="261"/>
            <ac:spMk id="2" creationId="{5B040558-A365-4CCE-92FA-5A48CD98F9C9}"/>
          </ac:spMkLst>
        </pc:spChg>
        <pc:spChg chg="add del mod">
          <ac:chgData name="Kaiden Fernandez" userId="fae51afdf9246d7a" providerId="LiveId" clId="{D1E70512-B3ED-42C2-8D38-43C67C65D264}" dt="2023-02-17T12:00:53.994" v="117" actId="478"/>
          <ac:spMkLst>
            <pc:docMk/>
            <pc:sldMk cId="1703342593" sldId="261"/>
            <ac:spMk id="5" creationId="{9E4068B2-0D93-9D58-64FB-B7BB2781D384}"/>
          </ac:spMkLst>
        </pc:spChg>
        <pc:spChg chg="add mod">
          <ac:chgData name="Kaiden Fernandez" userId="fae51afdf9246d7a" providerId="LiveId" clId="{D1E70512-B3ED-42C2-8D38-43C67C65D264}" dt="2023-02-17T13:12:52.174" v="615" actId="1076"/>
          <ac:spMkLst>
            <pc:docMk/>
            <pc:sldMk cId="1703342593" sldId="261"/>
            <ac:spMk id="6" creationId="{0B858CCD-4494-6BB3-9934-30DA55786EB1}"/>
          </ac:spMkLst>
        </pc:spChg>
        <pc:spChg chg="add mod">
          <ac:chgData name="Kaiden Fernandez" userId="fae51afdf9246d7a" providerId="LiveId" clId="{D1E70512-B3ED-42C2-8D38-43C67C65D264}" dt="2023-02-17T13:12:57.073" v="617" actId="1076"/>
          <ac:spMkLst>
            <pc:docMk/>
            <pc:sldMk cId="1703342593" sldId="261"/>
            <ac:spMk id="7" creationId="{38C9E7A7-63AB-F9CF-AD0C-76FB8DC1BBDB}"/>
          </ac:spMkLst>
        </pc:spChg>
        <pc:spChg chg="add mod">
          <ac:chgData name="Kaiden Fernandez" userId="fae51afdf9246d7a" providerId="LiveId" clId="{D1E70512-B3ED-42C2-8D38-43C67C65D264}" dt="2023-02-17T13:12:42.296" v="611" actId="1076"/>
          <ac:spMkLst>
            <pc:docMk/>
            <pc:sldMk cId="1703342593" sldId="261"/>
            <ac:spMk id="8" creationId="{EFAEE5DD-E216-EF48-3688-A751D703CB70}"/>
          </ac:spMkLst>
        </pc:spChg>
        <pc:spChg chg="add mod">
          <ac:chgData name="Kaiden Fernandez" userId="fae51afdf9246d7a" providerId="LiveId" clId="{D1E70512-B3ED-42C2-8D38-43C67C65D264}" dt="2023-02-17T13:12:21.802" v="604" actId="1076"/>
          <ac:spMkLst>
            <pc:docMk/>
            <pc:sldMk cId="1703342593" sldId="261"/>
            <ac:spMk id="9" creationId="{3F0C26B4-8126-5519-FC37-EA709B1F521C}"/>
          </ac:spMkLst>
        </pc:spChg>
        <pc:spChg chg="add mod">
          <ac:chgData name="Kaiden Fernandez" userId="fae51afdf9246d7a" providerId="LiveId" clId="{D1E70512-B3ED-42C2-8D38-43C67C65D264}" dt="2023-02-17T13:12:24.664" v="605" actId="1076"/>
          <ac:spMkLst>
            <pc:docMk/>
            <pc:sldMk cId="1703342593" sldId="261"/>
            <ac:spMk id="10" creationId="{5B82738B-3920-8992-FE58-FBC5ACCC71D4}"/>
          </ac:spMkLst>
        </pc:spChg>
        <pc:spChg chg="add mod">
          <ac:chgData name="Kaiden Fernandez" userId="fae51afdf9246d7a" providerId="LiveId" clId="{D1E70512-B3ED-42C2-8D38-43C67C65D264}" dt="2023-02-17T13:12:29.152" v="607" actId="1076"/>
          <ac:spMkLst>
            <pc:docMk/>
            <pc:sldMk cId="1703342593" sldId="261"/>
            <ac:spMk id="11" creationId="{E399B6F3-4BB8-4071-AB1E-9541EB07A4EA}"/>
          </ac:spMkLst>
        </pc:spChg>
        <pc:spChg chg="add mod">
          <ac:chgData name="Kaiden Fernandez" userId="fae51afdf9246d7a" providerId="LiveId" clId="{D1E70512-B3ED-42C2-8D38-43C67C65D264}" dt="2023-02-17T13:12:47.668" v="613" actId="1076"/>
          <ac:spMkLst>
            <pc:docMk/>
            <pc:sldMk cId="1703342593" sldId="261"/>
            <ac:spMk id="12" creationId="{EED684BC-4505-510E-768B-CBDCEF29FB8C}"/>
          </ac:spMkLst>
        </pc:spChg>
        <pc:spChg chg="add mod">
          <ac:chgData name="Kaiden Fernandez" userId="fae51afdf9246d7a" providerId="LiveId" clId="{D1E70512-B3ED-42C2-8D38-43C67C65D264}" dt="2023-02-17T12:53:44.184" v="287" actId="1036"/>
          <ac:spMkLst>
            <pc:docMk/>
            <pc:sldMk cId="1703342593" sldId="261"/>
            <ac:spMk id="13" creationId="{F940939F-02FE-D9AF-1B6A-C9B050F0772D}"/>
          </ac:spMkLst>
        </pc:spChg>
        <pc:spChg chg="add del mod">
          <ac:chgData name="Kaiden Fernandez" userId="fae51afdf9246d7a" providerId="LiveId" clId="{D1E70512-B3ED-42C2-8D38-43C67C65D264}" dt="2023-02-17T12:55:25.165" v="290" actId="478"/>
          <ac:spMkLst>
            <pc:docMk/>
            <pc:sldMk cId="1703342593" sldId="261"/>
            <ac:spMk id="14" creationId="{AA91983F-516E-32F2-FDCD-11E5BCF41679}"/>
          </ac:spMkLst>
        </pc:spChg>
        <pc:spChg chg="add del">
          <ac:chgData name="Kaiden Fernandez" userId="fae51afdf9246d7a" providerId="LiveId" clId="{D1E70512-B3ED-42C2-8D38-43C67C65D264}" dt="2023-02-17T13:09:59.999" v="583" actId="478"/>
          <ac:spMkLst>
            <pc:docMk/>
            <pc:sldMk cId="1703342593" sldId="261"/>
            <ac:spMk id="17" creationId="{180797D8-C4D7-0327-470D-910435E3569A}"/>
          </ac:spMkLst>
        </pc:spChg>
        <pc:spChg chg="add del mod">
          <ac:chgData name="Kaiden Fernandez" userId="fae51afdf9246d7a" providerId="LiveId" clId="{D1E70512-B3ED-42C2-8D38-43C67C65D264}" dt="2023-02-17T13:10:07.565" v="586" actId="478"/>
          <ac:spMkLst>
            <pc:docMk/>
            <pc:sldMk cId="1703342593" sldId="261"/>
            <ac:spMk id="18" creationId="{8D988CDC-F92F-DF7E-2C27-7FDC70275296}"/>
          </ac:spMkLst>
        </pc:spChg>
        <pc:spChg chg="add del">
          <ac:chgData name="Kaiden Fernandez" userId="fae51afdf9246d7a" providerId="LiveId" clId="{D1E70512-B3ED-42C2-8D38-43C67C65D264}" dt="2023-02-17T13:10:24.294" v="588" actId="478"/>
          <ac:spMkLst>
            <pc:docMk/>
            <pc:sldMk cId="1703342593" sldId="261"/>
            <ac:spMk id="19" creationId="{21296F82-7DAB-8B8B-0F48-FE7AB52505A2}"/>
          </ac:spMkLst>
        </pc:spChg>
        <pc:spChg chg="add del mod">
          <ac:chgData name="Kaiden Fernandez" userId="fae51afdf9246d7a" providerId="LiveId" clId="{D1E70512-B3ED-42C2-8D38-43C67C65D264}" dt="2023-02-17T13:15:29.113" v="641" actId="478"/>
          <ac:spMkLst>
            <pc:docMk/>
            <pc:sldMk cId="1703342593" sldId="261"/>
            <ac:spMk id="21" creationId="{24AE22F0-5DE5-D40A-16C9-21460E9F02BA}"/>
          </ac:spMkLst>
        </pc:spChg>
        <pc:graphicFrameChg chg="del mod">
          <ac:chgData name="Kaiden Fernandez" userId="fae51afdf9246d7a" providerId="LiveId" clId="{D1E70512-B3ED-42C2-8D38-43C67C65D264}" dt="2023-02-17T12:00:35.729" v="113" actId="478"/>
          <ac:graphicFrameMkLst>
            <pc:docMk/>
            <pc:sldMk cId="1703342593" sldId="261"/>
            <ac:graphicFrameMk id="4" creationId="{81E592E1-99DF-4294-A2E9-EF46299BD3F4}"/>
          </ac:graphicFrameMkLst>
        </pc:graphicFrameChg>
        <pc:picChg chg="add mod">
          <ac:chgData name="Kaiden Fernandez" userId="fae51afdf9246d7a" providerId="LiveId" clId="{D1E70512-B3ED-42C2-8D38-43C67C65D264}" dt="2023-02-17T13:12:44.454" v="612" actId="1076"/>
          <ac:picMkLst>
            <pc:docMk/>
            <pc:sldMk cId="1703342593" sldId="261"/>
            <ac:picMk id="16" creationId="{6A2A3FCC-A8E7-2A13-2C4D-CFB229D9A48D}"/>
          </ac:picMkLst>
        </pc:picChg>
        <pc:picChg chg="add mod">
          <ac:chgData name="Kaiden Fernandez" userId="fae51afdf9246d7a" providerId="LiveId" clId="{D1E70512-B3ED-42C2-8D38-43C67C65D264}" dt="2023-02-17T13:12:49.555" v="614" actId="1076"/>
          <ac:picMkLst>
            <pc:docMk/>
            <pc:sldMk cId="1703342593" sldId="261"/>
            <ac:picMk id="1028" creationId="{7915429A-2B10-ECC5-399D-6E5E1E1064C3}"/>
          </ac:picMkLst>
        </pc:picChg>
        <pc:picChg chg="add mod">
          <ac:chgData name="Kaiden Fernandez" userId="fae51afdf9246d7a" providerId="LiveId" clId="{D1E70512-B3ED-42C2-8D38-43C67C65D264}" dt="2023-02-17T13:12:54.414" v="616" actId="1076"/>
          <ac:picMkLst>
            <pc:docMk/>
            <pc:sldMk cId="1703342593" sldId="261"/>
            <ac:picMk id="1030" creationId="{CE761E68-E709-5D7C-2259-AE85B9C01A64}"/>
          </ac:picMkLst>
        </pc:picChg>
        <pc:picChg chg="add mod">
          <ac:chgData name="Kaiden Fernandez" userId="fae51afdf9246d7a" providerId="LiveId" clId="{D1E70512-B3ED-42C2-8D38-43C67C65D264}" dt="2023-02-17T13:12:38.638" v="610" actId="1076"/>
          <ac:picMkLst>
            <pc:docMk/>
            <pc:sldMk cId="1703342593" sldId="261"/>
            <ac:picMk id="1032" creationId="{A5507F09-7F23-687D-5421-3F4E61C29BCC}"/>
          </ac:picMkLst>
        </pc:picChg>
        <pc:picChg chg="add mod">
          <ac:chgData name="Kaiden Fernandez" userId="fae51afdf9246d7a" providerId="LiveId" clId="{D1E70512-B3ED-42C2-8D38-43C67C65D264}" dt="2023-02-17T13:12:17.969" v="603" actId="1076"/>
          <ac:picMkLst>
            <pc:docMk/>
            <pc:sldMk cId="1703342593" sldId="261"/>
            <ac:picMk id="1040" creationId="{94CCBD28-23C1-BAD1-6D62-CAC19D18BE6B}"/>
          </ac:picMkLst>
        </pc:picChg>
        <pc:picChg chg="add mod">
          <ac:chgData name="Kaiden Fernandez" userId="fae51afdf9246d7a" providerId="LiveId" clId="{D1E70512-B3ED-42C2-8D38-43C67C65D264}" dt="2023-02-17T13:15:59.099" v="646" actId="1076"/>
          <ac:picMkLst>
            <pc:docMk/>
            <pc:sldMk cId="1703342593" sldId="261"/>
            <ac:picMk id="1042" creationId="{0565D85D-4E51-9645-05D3-743A6C37C688}"/>
          </ac:picMkLst>
        </pc:picChg>
      </pc:sldChg>
      <pc:sldChg chg="modSp mod">
        <pc:chgData name="Kaiden Fernandez" userId="fae51afdf9246d7a" providerId="LiveId" clId="{D1E70512-B3ED-42C2-8D38-43C67C65D264}" dt="2023-02-17T13:05:44.111" v="489" actId="20577"/>
        <pc:sldMkLst>
          <pc:docMk/>
          <pc:sldMk cId="3347438044" sldId="262"/>
        </pc:sldMkLst>
        <pc:spChg chg="mod">
          <ac:chgData name="Kaiden Fernandez" userId="fae51afdf9246d7a" providerId="LiveId" clId="{D1E70512-B3ED-42C2-8D38-43C67C65D264}" dt="2023-02-17T13:05:44.111" v="489" actId="20577"/>
          <ac:spMkLst>
            <pc:docMk/>
            <pc:sldMk cId="3347438044" sldId="262"/>
            <ac:spMk id="3" creationId="{C51891C8-0CC5-B511-AF83-394B06C847B7}"/>
          </ac:spMkLst>
        </pc:spChg>
      </pc:sldChg>
      <pc:sldChg chg="ord">
        <pc:chgData name="Kaiden Fernandez" userId="fae51afdf9246d7a" providerId="LiveId" clId="{D1E70512-B3ED-42C2-8D38-43C67C65D264}" dt="2023-02-17T11:58:46.936" v="72"/>
        <pc:sldMkLst>
          <pc:docMk/>
          <pc:sldMk cId="1094052962" sldId="263"/>
        </pc:sldMkLst>
      </pc:sldChg>
      <pc:sldChg chg="ord">
        <pc:chgData name="Kaiden Fernandez" userId="fae51afdf9246d7a" providerId="LiveId" clId="{D1E70512-B3ED-42C2-8D38-43C67C65D264}" dt="2023-02-17T11:59:22.834" v="80"/>
        <pc:sldMkLst>
          <pc:docMk/>
          <pc:sldMk cId="2303473312" sldId="264"/>
        </pc:sldMkLst>
      </pc:sldChg>
      <pc:sldChg chg="addSp modSp new mod">
        <pc:chgData name="Kaiden Fernandez" userId="fae51afdf9246d7a" providerId="LiveId" clId="{D1E70512-B3ED-42C2-8D38-43C67C65D264}" dt="2023-02-17T13:53:16.629" v="1567" actId="20577"/>
        <pc:sldMkLst>
          <pc:docMk/>
          <pc:sldMk cId="4242433384" sldId="269"/>
        </pc:sldMkLst>
        <pc:spChg chg="mod">
          <ac:chgData name="Kaiden Fernandez" userId="fae51afdf9246d7a" providerId="LiveId" clId="{D1E70512-B3ED-42C2-8D38-43C67C65D264}" dt="2023-02-17T13:53:16.629" v="1567" actId="20577"/>
          <ac:spMkLst>
            <pc:docMk/>
            <pc:sldMk cId="4242433384" sldId="269"/>
            <ac:spMk id="2" creationId="{FA79B90C-2391-80B6-A570-8213A3DB03DA}"/>
          </ac:spMkLst>
        </pc:spChg>
        <pc:spChg chg="add mod">
          <ac:chgData name="Kaiden Fernandez" userId="fae51afdf9246d7a" providerId="LiveId" clId="{D1E70512-B3ED-42C2-8D38-43C67C65D264}" dt="2023-02-17T13:18:13.319" v="672" actId="20577"/>
          <ac:spMkLst>
            <pc:docMk/>
            <pc:sldMk cId="4242433384" sldId="269"/>
            <ac:spMk id="3" creationId="{275CD36F-E116-EBF6-636C-5F1675F2B2E4}"/>
          </ac:spMkLst>
        </pc:spChg>
      </pc:sldChg>
      <pc:sldChg chg="addSp modSp new mod">
        <pc:chgData name="Kaiden Fernandez" userId="fae51afdf9246d7a" providerId="LiveId" clId="{D1E70512-B3ED-42C2-8D38-43C67C65D264}" dt="2023-02-17T13:54:59.808" v="1605" actId="20577"/>
        <pc:sldMkLst>
          <pc:docMk/>
          <pc:sldMk cId="2813500001" sldId="270"/>
        </pc:sldMkLst>
        <pc:spChg chg="mod">
          <ac:chgData name="Kaiden Fernandez" userId="fae51afdf9246d7a" providerId="LiveId" clId="{D1E70512-B3ED-42C2-8D38-43C67C65D264}" dt="2023-02-17T13:53:10.333" v="1562" actId="255"/>
          <ac:spMkLst>
            <pc:docMk/>
            <pc:sldMk cId="2813500001" sldId="270"/>
            <ac:spMk id="2" creationId="{472C7C24-972B-096A-CCE0-E086E4272385}"/>
          </ac:spMkLst>
        </pc:spChg>
        <pc:spChg chg="add mod">
          <ac:chgData name="Kaiden Fernandez" userId="fae51afdf9246d7a" providerId="LiveId" clId="{D1E70512-B3ED-42C2-8D38-43C67C65D264}" dt="2023-02-17T13:54:59.808" v="1605" actId="20577"/>
          <ac:spMkLst>
            <pc:docMk/>
            <pc:sldMk cId="2813500001" sldId="270"/>
            <ac:spMk id="3" creationId="{FBF9A09C-F562-9FC6-9F7A-65C1FD20D8A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5AA53B-3EEE-4DE4-BB81-9044890C2946}" type="doc">
      <dgm:prSet loTypeId="urn:microsoft.com/office/officeart/2008/layout/VerticalCurvedList" loCatId="list" qsTypeId="urn:microsoft.com/office/officeart/2005/8/quickstyle/simple4" qsCatId="simple" csTypeId="urn:microsoft.com/office/officeart/2005/8/colors/accent2_2" csCatId="accent2" phldr="1"/>
      <dgm:spPr/>
      <dgm:t>
        <a:bodyPr/>
        <a:lstStyle/>
        <a:p>
          <a:endParaRPr lang="en-US"/>
        </a:p>
      </dgm:t>
    </dgm:pt>
    <dgm:pt modelId="{6750AC01-D39D-4F3A-9DC8-2A211EE986A2}">
      <dgm:prSet phldrT="[Text]" custT="1"/>
      <dgm:spPr/>
      <dgm:t>
        <a:bodyPr/>
        <a:lstStyle/>
        <a:p>
          <a:pPr>
            <a:lnSpc>
              <a:spcPct val="100000"/>
            </a:lnSpc>
          </a:pPr>
          <a:r>
            <a:rPr lang="en-US" sz="1800" dirty="0"/>
            <a:t>Poor investments in ICT is having affects on student results.</a:t>
          </a:r>
          <a:r>
            <a:rPr lang="en-US" sz="1900" dirty="0"/>
            <a:t>	</a:t>
          </a:r>
        </a:p>
      </dgm:t>
    </dgm:pt>
    <dgm:pt modelId="{720680DC-AAA4-4434-A582-60EBCC5BA355}" type="parTrans" cxnId="{0B5DAE5F-BCDC-4BF7-A6E7-CF856886A64D}">
      <dgm:prSet/>
      <dgm:spPr/>
      <dgm:t>
        <a:bodyPr/>
        <a:lstStyle/>
        <a:p>
          <a:endParaRPr lang="en-US"/>
        </a:p>
      </dgm:t>
    </dgm:pt>
    <dgm:pt modelId="{CA077D98-8478-47EA-B6A9-99ACE60C64D4}" type="sibTrans" cxnId="{0B5DAE5F-BCDC-4BF7-A6E7-CF856886A64D}">
      <dgm:prSet/>
      <dgm:spPr/>
      <dgm:t>
        <a:bodyPr/>
        <a:lstStyle/>
        <a:p>
          <a:endParaRPr lang="en-US"/>
        </a:p>
      </dgm:t>
    </dgm:pt>
    <dgm:pt modelId="{0BEF68B8-1228-47BB-83B5-7B9CD1E3F84E}">
      <dgm:prSet phldrT="[Text]" custT="1"/>
      <dgm:spPr/>
      <dgm:t>
        <a:bodyPr/>
        <a:lstStyle/>
        <a:p>
          <a:pPr>
            <a:lnSpc>
              <a:spcPct val="100000"/>
            </a:lnSpc>
          </a:pPr>
          <a:r>
            <a:rPr lang="en-US" sz="1800" dirty="0"/>
            <a:t>The ICT training provided to universities has had little impact on student results. </a:t>
          </a:r>
        </a:p>
      </dgm:t>
    </dgm:pt>
    <dgm:pt modelId="{ED3A4BC2-B75A-4952-A38B-A42B5995DF05}" type="parTrans" cxnId="{EDEF4F82-1237-4639-A0F7-385C1897CE66}">
      <dgm:prSet/>
      <dgm:spPr/>
      <dgm:t>
        <a:bodyPr/>
        <a:lstStyle/>
        <a:p>
          <a:endParaRPr lang="en-US"/>
        </a:p>
      </dgm:t>
    </dgm:pt>
    <dgm:pt modelId="{FD949706-EDCC-4ADC-8EDF-8EDA49C92325}" type="sibTrans" cxnId="{EDEF4F82-1237-4639-A0F7-385C1897CE66}">
      <dgm:prSet/>
      <dgm:spPr/>
      <dgm:t>
        <a:bodyPr/>
        <a:lstStyle/>
        <a:p>
          <a:endParaRPr lang="en-US"/>
        </a:p>
      </dgm:t>
    </dgm:pt>
    <dgm:pt modelId="{5605D28D-2CE6-4513-8566-952984E21E14}">
      <dgm:prSet phldrT="[Text]" custT="1"/>
      <dgm:spPr/>
      <dgm:t>
        <a:bodyPr/>
        <a:lstStyle/>
        <a:p>
          <a:pPr>
            <a:lnSpc>
              <a:spcPct val="100000"/>
            </a:lnSpc>
          </a:pPr>
          <a:r>
            <a:rPr lang="en-GB" sz="1800" dirty="0"/>
            <a:t>The creative and collaborative use of ICT boosts student performance.</a:t>
          </a:r>
          <a:endParaRPr lang="en-US" sz="1800" dirty="0"/>
        </a:p>
      </dgm:t>
    </dgm:pt>
    <dgm:pt modelId="{EB15AB98-362B-4E70-A3DA-995FC3E8BA79}" type="parTrans" cxnId="{FAF3F884-F0CF-440F-8CB1-B7648AB1B138}">
      <dgm:prSet/>
      <dgm:spPr/>
      <dgm:t>
        <a:bodyPr/>
        <a:lstStyle/>
        <a:p>
          <a:endParaRPr lang="en-US"/>
        </a:p>
      </dgm:t>
    </dgm:pt>
    <dgm:pt modelId="{823D1971-2C4D-4EC5-A874-2F463DE37109}" type="sibTrans" cxnId="{FAF3F884-F0CF-440F-8CB1-B7648AB1B138}">
      <dgm:prSet/>
      <dgm:spPr/>
      <dgm:t>
        <a:bodyPr/>
        <a:lstStyle/>
        <a:p>
          <a:endParaRPr lang="en-US"/>
        </a:p>
      </dgm:t>
    </dgm:pt>
    <dgm:pt modelId="{57806726-6E60-4ACC-9C1C-7DF9CC365A10}" type="pres">
      <dgm:prSet presAssocID="{7E5AA53B-3EEE-4DE4-BB81-9044890C2946}" presName="Name0" presStyleCnt="0">
        <dgm:presLayoutVars>
          <dgm:chMax val="7"/>
          <dgm:chPref val="7"/>
          <dgm:dir/>
        </dgm:presLayoutVars>
      </dgm:prSet>
      <dgm:spPr/>
    </dgm:pt>
    <dgm:pt modelId="{90561C55-3C6E-4D53-85E1-2C50BCDDA392}" type="pres">
      <dgm:prSet presAssocID="{7E5AA53B-3EEE-4DE4-BB81-9044890C2946}" presName="Name1" presStyleCnt="0"/>
      <dgm:spPr/>
    </dgm:pt>
    <dgm:pt modelId="{B6CD42EC-5AD4-4004-AE5B-47EDA668DAA8}" type="pres">
      <dgm:prSet presAssocID="{7E5AA53B-3EEE-4DE4-BB81-9044890C2946}" presName="cycle" presStyleCnt="0"/>
      <dgm:spPr/>
    </dgm:pt>
    <dgm:pt modelId="{963B8EE3-40CC-4A0A-B420-D0BF920973CE}" type="pres">
      <dgm:prSet presAssocID="{7E5AA53B-3EEE-4DE4-BB81-9044890C2946}" presName="srcNode" presStyleLbl="node1" presStyleIdx="0" presStyleCnt="3"/>
      <dgm:spPr/>
    </dgm:pt>
    <dgm:pt modelId="{D79B43FC-100B-4A0D-A4D5-0D2D04B99064}" type="pres">
      <dgm:prSet presAssocID="{7E5AA53B-3EEE-4DE4-BB81-9044890C2946}" presName="conn" presStyleLbl="parChTrans1D2" presStyleIdx="0" presStyleCnt="1"/>
      <dgm:spPr/>
    </dgm:pt>
    <dgm:pt modelId="{3CAD8DA1-8D53-445C-ACE8-D8449E4F0F55}" type="pres">
      <dgm:prSet presAssocID="{7E5AA53B-3EEE-4DE4-BB81-9044890C2946}" presName="extraNode" presStyleLbl="node1" presStyleIdx="0" presStyleCnt="3"/>
      <dgm:spPr/>
    </dgm:pt>
    <dgm:pt modelId="{429CABD1-4116-474B-81BF-735E2CA9DD00}" type="pres">
      <dgm:prSet presAssocID="{7E5AA53B-3EEE-4DE4-BB81-9044890C2946}" presName="dstNode" presStyleLbl="node1" presStyleIdx="0" presStyleCnt="3"/>
      <dgm:spPr/>
    </dgm:pt>
    <dgm:pt modelId="{58319267-C71E-43C9-94E1-827D0616C7A7}" type="pres">
      <dgm:prSet presAssocID="{6750AC01-D39D-4F3A-9DC8-2A211EE986A2}" presName="text_1" presStyleLbl="node1" presStyleIdx="0" presStyleCnt="3" custLinFactNeighborX="749">
        <dgm:presLayoutVars>
          <dgm:bulletEnabled val="1"/>
        </dgm:presLayoutVars>
      </dgm:prSet>
      <dgm:spPr/>
    </dgm:pt>
    <dgm:pt modelId="{79F9B8A9-2412-4B74-84A9-69422DB81CDC}" type="pres">
      <dgm:prSet presAssocID="{6750AC01-D39D-4F3A-9DC8-2A211EE986A2}" presName="accent_1" presStyleCnt="0"/>
      <dgm:spPr/>
    </dgm:pt>
    <dgm:pt modelId="{07CB3071-D555-47DA-A36A-69EB91531FD8}" type="pres">
      <dgm:prSet presAssocID="{6750AC01-D39D-4F3A-9DC8-2A211EE986A2}" presName="accentRepeatNode" presStyleLbl="solidFgAcc1" presStyleIdx="0" presStyleCnt="3" custLinFactNeighborX="-3963" custLinFactNeighborY="413"/>
      <dgm:spPr/>
    </dgm:pt>
    <dgm:pt modelId="{95DE6538-27BD-44AF-A1A8-CA8F6B10FDD2}" type="pres">
      <dgm:prSet presAssocID="{0BEF68B8-1228-47BB-83B5-7B9CD1E3F84E}" presName="text_2" presStyleLbl="node1" presStyleIdx="1" presStyleCnt="3">
        <dgm:presLayoutVars>
          <dgm:bulletEnabled val="1"/>
        </dgm:presLayoutVars>
      </dgm:prSet>
      <dgm:spPr/>
    </dgm:pt>
    <dgm:pt modelId="{312BDEE8-85BD-4F02-B35B-2CC8E701C98B}" type="pres">
      <dgm:prSet presAssocID="{0BEF68B8-1228-47BB-83B5-7B9CD1E3F84E}" presName="accent_2" presStyleCnt="0"/>
      <dgm:spPr/>
    </dgm:pt>
    <dgm:pt modelId="{3F8116AC-FAC3-4E95-9865-93CCFEB191B9}" type="pres">
      <dgm:prSet presAssocID="{0BEF68B8-1228-47BB-83B5-7B9CD1E3F84E}" presName="accentRepeatNode" presStyleLbl="solidFgAcc1" presStyleIdx="1" presStyleCnt="3"/>
      <dgm:spPr/>
    </dgm:pt>
    <dgm:pt modelId="{E131CE4A-9776-44F4-BC03-867682E21374}" type="pres">
      <dgm:prSet presAssocID="{5605D28D-2CE6-4513-8566-952984E21E14}" presName="text_3" presStyleLbl="node1" presStyleIdx="2" presStyleCnt="3">
        <dgm:presLayoutVars>
          <dgm:bulletEnabled val="1"/>
        </dgm:presLayoutVars>
      </dgm:prSet>
      <dgm:spPr/>
    </dgm:pt>
    <dgm:pt modelId="{AC9A216A-8375-48F9-A4E6-8E0B64C0209B}" type="pres">
      <dgm:prSet presAssocID="{5605D28D-2CE6-4513-8566-952984E21E14}" presName="accent_3" presStyleCnt="0"/>
      <dgm:spPr/>
    </dgm:pt>
    <dgm:pt modelId="{A965097E-32F1-4AB8-8C4E-2814A7596B2F}" type="pres">
      <dgm:prSet presAssocID="{5605D28D-2CE6-4513-8566-952984E21E14}" presName="accentRepeatNode" presStyleLbl="solidFgAcc1" presStyleIdx="2" presStyleCnt="3"/>
      <dgm:spPr/>
    </dgm:pt>
  </dgm:ptLst>
  <dgm:cxnLst>
    <dgm:cxn modelId="{A11E3B12-1828-45A7-86C3-BB85832DF84D}" type="presOf" srcId="{CA077D98-8478-47EA-B6A9-99ACE60C64D4}" destId="{D79B43FC-100B-4A0D-A4D5-0D2D04B99064}" srcOrd="0" destOrd="0" presId="urn:microsoft.com/office/officeart/2008/layout/VerticalCurvedList"/>
    <dgm:cxn modelId="{0B5DAE5F-BCDC-4BF7-A6E7-CF856886A64D}" srcId="{7E5AA53B-3EEE-4DE4-BB81-9044890C2946}" destId="{6750AC01-D39D-4F3A-9DC8-2A211EE986A2}" srcOrd="0" destOrd="0" parTransId="{720680DC-AAA4-4434-A582-60EBCC5BA355}" sibTransId="{CA077D98-8478-47EA-B6A9-99ACE60C64D4}"/>
    <dgm:cxn modelId="{29DA474E-5DFA-4C66-882F-319C49ABBB19}" type="presOf" srcId="{6750AC01-D39D-4F3A-9DC8-2A211EE986A2}" destId="{58319267-C71E-43C9-94E1-827D0616C7A7}" srcOrd="0" destOrd="0" presId="urn:microsoft.com/office/officeart/2008/layout/VerticalCurvedList"/>
    <dgm:cxn modelId="{7084AA77-BACB-46CB-AE4A-77B62D3ED1AF}" type="presOf" srcId="{5605D28D-2CE6-4513-8566-952984E21E14}" destId="{E131CE4A-9776-44F4-BC03-867682E21374}" srcOrd="0" destOrd="0" presId="urn:microsoft.com/office/officeart/2008/layout/VerticalCurvedList"/>
    <dgm:cxn modelId="{EDEF4F82-1237-4639-A0F7-385C1897CE66}" srcId="{7E5AA53B-3EEE-4DE4-BB81-9044890C2946}" destId="{0BEF68B8-1228-47BB-83B5-7B9CD1E3F84E}" srcOrd="1" destOrd="0" parTransId="{ED3A4BC2-B75A-4952-A38B-A42B5995DF05}" sibTransId="{FD949706-EDCC-4ADC-8EDF-8EDA49C92325}"/>
    <dgm:cxn modelId="{FAF3F884-F0CF-440F-8CB1-B7648AB1B138}" srcId="{7E5AA53B-3EEE-4DE4-BB81-9044890C2946}" destId="{5605D28D-2CE6-4513-8566-952984E21E14}" srcOrd="2" destOrd="0" parTransId="{EB15AB98-362B-4E70-A3DA-995FC3E8BA79}" sibTransId="{823D1971-2C4D-4EC5-A874-2F463DE37109}"/>
    <dgm:cxn modelId="{4F65CC8F-B5A8-40BE-A32B-05862B543D6A}" type="presOf" srcId="{7E5AA53B-3EEE-4DE4-BB81-9044890C2946}" destId="{57806726-6E60-4ACC-9C1C-7DF9CC365A10}" srcOrd="0" destOrd="0" presId="urn:microsoft.com/office/officeart/2008/layout/VerticalCurvedList"/>
    <dgm:cxn modelId="{4A378892-5CCC-4F0D-8A38-4BEAECF30F24}" type="presOf" srcId="{0BEF68B8-1228-47BB-83B5-7B9CD1E3F84E}" destId="{95DE6538-27BD-44AF-A1A8-CA8F6B10FDD2}" srcOrd="0" destOrd="0" presId="urn:microsoft.com/office/officeart/2008/layout/VerticalCurvedList"/>
    <dgm:cxn modelId="{4E25B52E-70EF-4A0F-B410-0B49263AF380}" type="presParOf" srcId="{57806726-6E60-4ACC-9C1C-7DF9CC365A10}" destId="{90561C55-3C6E-4D53-85E1-2C50BCDDA392}" srcOrd="0" destOrd="0" presId="urn:microsoft.com/office/officeart/2008/layout/VerticalCurvedList"/>
    <dgm:cxn modelId="{2B3DD9E4-EC9C-4B92-B380-F89BF82E7CF3}" type="presParOf" srcId="{90561C55-3C6E-4D53-85E1-2C50BCDDA392}" destId="{B6CD42EC-5AD4-4004-AE5B-47EDA668DAA8}" srcOrd="0" destOrd="0" presId="urn:microsoft.com/office/officeart/2008/layout/VerticalCurvedList"/>
    <dgm:cxn modelId="{EA357085-80A4-4D1D-9BD2-56B1E9A721FB}" type="presParOf" srcId="{B6CD42EC-5AD4-4004-AE5B-47EDA668DAA8}" destId="{963B8EE3-40CC-4A0A-B420-D0BF920973CE}" srcOrd="0" destOrd="0" presId="urn:microsoft.com/office/officeart/2008/layout/VerticalCurvedList"/>
    <dgm:cxn modelId="{F175C6D0-411C-40FD-A19B-860D49F42061}" type="presParOf" srcId="{B6CD42EC-5AD4-4004-AE5B-47EDA668DAA8}" destId="{D79B43FC-100B-4A0D-A4D5-0D2D04B99064}" srcOrd="1" destOrd="0" presId="urn:microsoft.com/office/officeart/2008/layout/VerticalCurvedList"/>
    <dgm:cxn modelId="{794BB944-68C0-47A5-9792-652802EB36AC}" type="presParOf" srcId="{B6CD42EC-5AD4-4004-AE5B-47EDA668DAA8}" destId="{3CAD8DA1-8D53-445C-ACE8-D8449E4F0F55}" srcOrd="2" destOrd="0" presId="urn:microsoft.com/office/officeart/2008/layout/VerticalCurvedList"/>
    <dgm:cxn modelId="{B8CC75C4-3D1A-49E7-80D2-915668C1368C}" type="presParOf" srcId="{B6CD42EC-5AD4-4004-AE5B-47EDA668DAA8}" destId="{429CABD1-4116-474B-81BF-735E2CA9DD00}" srcOrd="3" destOrd="0" presId="urn:microsoft.com/office/officeart/2008/layout/VerticalCurvedList"/>
    <dgm:cxn modelId="{28110BB8-F33F-498C-9A75-98364B05EFA5}" type="presParOf" srcId="{90561C55-3C6E-4D53-85E1-2C50BCDDA392}" destId="{58319267-C71E-43C9-94E1-827D0616C7A7}" srcOrd="1" destOrd="0" presId="urn:microsoft.com/office/officeart/2008/layout/VerticalCurvedList"/>
    <dgm:cxn modelId="{3866F6C9-5521-48F2-B6C3-40C9896E1605}" type="presParOf" srcId="{90561C55-3C6E-4D53-85E1-2C50BCDDA392}" destId="{79F9B8A9-2412-4B74-84A9-69422DB81CDC}" srcOrd="2" destOrd="0" presId="urn:microsoft.com/office/officeart/2008/layout/VerticalCurvedList"/>
    <dgm:cxn modelId="{D2205A4F-BB7A-4399-BC2F-78E18EC6EAFE}" type="presParOf" srcId="{79F9B8A9-2412-4B74-84A9-69422DB81CDC}" destId="{07CB3071-D555-47DA-A36A-69EB91531FD8}" srcOrd="0" destOrd="0" presId="urn:microsoft.com/office/officeart/2008/layout/VerticalCurvedList"/>
    <dgm:cxn modelId="{602753E6-8A03-492B-861A-6B9532B5AA28}" type="presParOf" srcId="{90561C55-3C6E-4D53-85E1-2C50BCDDA392}" destId="{95DE6538-27BD-44AF-A1A8-CA8F6B10FDD2}" srcOrd="3" destOrd="0" presId="urn:microsoft.com/office/officeart/2008/layout/VerticalCurvedList"/>
    <dgm:cxn modelId="{AEC540A3-E86A-4075-8BE4-263F4AFF4EA1}" type="presParOf" srcId="{90561C55-3C6E-4D53-85E1-2C50BCDDA392}" destId="{312BDEE8-85BD-4F02-B35B-2CC8E701C98B}" srcOrd="4" destOrd="0" presId="urn:microsoft.com/office/officeart/2008/layout/VerticalCurvedList"/>
    <dgm:cxn modelId="{CD5D1014-B7CB-4B47-9A02-5FBF90928A73}" type="presParOf" srcId="{312BDEE8-85BD-4F02-B35B-2CC8E701C98B}" destId="{3F8116AC-FAC3-4E95-9865-93CCFEB191B9}" srcOrd="0" destOrd="0" presId="urn:microsoft.com/office/officeart/2008/layout/VerticalCurvedList"/>
    <dgm:cxn modelId="{987EB7C0-CA3E-4874-85E0-01E9060A2D35}" type="presParOf" srcId="{90561C55-3C6E-4D53-85E1-2C50BCDDA392}" destId="{E131CE4A-9776-44F4-BC03-867682E21374}" srcOrd="5" destOrd="0" presId="urn:microsoft.com/office/officeart/2008/layout/VerticalCurvedList"/>
    <dgm:cxn modelId="{91E55363-8DCA-455E-A203-06A9410994CB}" type="presParOf" srcId="{90561C55-3C6E-4D53-85E1-2C50BCDDA392}" destId="{AC9A216A-8375-48F9-A4E6-8E0B64C0209B}" srcOrd="6" destOrd="0" presId="urn:microsoft.com/office/officeart/2008/layout/VerticalCurvedList"/>
    <dgm:cxn modelId="{D866D586-1293-4049-B6E3-B467C1D5ED64}" type="presParOf" srcId="{AC9A216A-8375-48F9-A4E6-8E0B64C0209B}" destId="{A965097E-32F1-4AB8-8C4E-2814A7596B2F}"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B43FC-100B-4A0D-A4D5-0D2D04B99064}">
      <dsp:nvSpPr>
        <dsp:cNvPr id="0" name=""/>
        <dsp:cNvSpPr/>
      </dsp:nvSpPr>
      <dsp:spPr>
        <a:xfrm>
          <a:off x="-2798267" y="-431357"/>
          <a:ext cx="3339216" cy="3339216"/>
        </a:xfrm>
        <a:prstGeom prst="blockArc">
          <a:avLst>
            <a:gd name="adj1" fmla="val 18900000"/>
            <a:gd name="adj2" fmla="val 2700000"/>
            <a:gd name="adj3" fmla="val 647"/>
          </a:avLst>
        </a:prstGeom>
        <a:noFill/>
        <a:ln w="1270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8319267-C71E-43C9-94E1-827D0616C7A7}">
      <dsp:nvSpPr>
        <dsp:cNvPr id="0" name=""/>
        <dsp:cNvSpPr/>
      </dsp:nvSpPr>
      <dsp:spPr>
        <a:xfrm>
          <a:off x="377913" y="247650"/>
          <a:ext cx="6636815" cy="49530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93144" tIns="45720" rIns="45720" bIns="45720" numCol="1" spcCol="1270" anchor="ctr" anchorCtr="0">
          <a:noAutofit/>
        </a:bodyPr>
        <a:lstStyle/>
        <a:p>
          <a:pPr marL="0" lvl="0" indent="0" algn="l" defTabSz="800100">
            <a:lnSpc>
              <a:spcPct val="100000"/>
            </a:lnSpc>
            <a:spcBef>
              <a:spcPct val="0"/>
            </a:spcBef>
            <a:spcAft>
              <a:spcPct val="35000"/>
            </a:spcAft>
            <a:buNone/>
          </a:pPr>
          <a:r>
            <a:rPr lang="en-US" sz="1800" kern="1200" dirty="0"/>
            <a:t>Poor investments in ICT is having affects on student results.</a:t>
          </a:r>
          <a:r>
            <a:rPr lang="en-US" sz="1900" kern="1200" dirty="0"/>
            <a:t>	</a:t>
          </a:r>
        </a:p>
      </dsp:txBody>
      <dsp:txXfrm>
        <a:off x="377913" y="247650"/>
        <a:ext cx="6636815" cy="495300"/>
      </dsp:txXfrm>
    </dsp:sp>
    <dsp:sp modelId="{07CB3071-D555-47DA-A36A-69EB91531FD8}">
      <dsp:nvSpPr>
        <dsp:cNvPr id="0" name=""/>
        <dsp:cNvSpPr/>
      </dsp:nvSpPr>
      <dsp:spPr>
        <a:xfrm>
          <a:off x="13701" y="188294"/>
          <a:ext cx="619125" cy="619125"/>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5DE6538-27BD-44AF-A1A8-CA8F6B10FDD2}">
      <dsp:nvSpPr>
        <dsp:cNvPr id="0" name=""/>
        <dsp:cNvSpPr/>
      </dsp:nvSpPr>
      <dsp:spPr>
        <a:xfrm>
          <a:off x="527841" y="990600"/>
          <a:ext cx="6456773" cy="49530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93144" tIns="45720" rIns="45720" bIns="45720" numCol="1" spcCol="1270" anchor="ctr" anchorCtr="0">
          <a:noAutofit/>
        </a:bodyPr>
        <a:lstStyle/>
        <a:p>
          <a:pPr marL="0" lvl="0" indent="0" algn="l" defTabSz="800100">
            <a:lnSpc>
              <a:spcPct val="100000"/>
            </a:lnSpc>
            <a:spcBef>
              <a:spcPct val="0"/>
            </a:spcBef>
            <a:spcAft>
              <a:spcPct val="35000"/>
            </a:spcAft>
            <a:buNone/>
          </a:pPr>
          <a:r>
            <a:rPr lang="en-US" sz="1800" kern="1200" dirty="0"/>
            <a:t>The ICT training provided to universities has had little impact on student results. </a:t>
          </a:r>
        </a:p>
      </dsp:txBody>
      <dsp:txXfrm>
        <a:off x="527841" y="990600"/>
        <a:ext cx="6456773" cy="495300"/>
      </dsp:txXfrm>
    </dsp:sp>
    <dsp:sp modelId="{3F8116AC-FAC3-4E95-9865-93CCFEB191B9}">
      <dsp:nvSpPr>
        <dsp:cNvPr id="0" name=""/>
        <dsp:cNvSpPr/>
      </dsp:nvSpPr>
      <dsp:spPr>
        <a:xfrm>
          <a:off x="218279" y="928687"/>
          <a:ext cx="619125" cy="619125"/>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131CE4A-9776-44F4-BC03-867682E21374}">
      <dsp:nvSpPr>
        <dsp:cNvPr id="0" name=""/>
        <dsp:cNvSpPr/>
      </dsp:nvSpPr>
      <dsp:spPr>
        <a:xfrm>
          <a:off x="347800" y="1733550"/>
          <a:ext cx="6636815" cy="49530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93144" tIns="45720" rIns="45720" bIns="45720" numCol="1" spcCol="1270" anchor="ctr" anchorCtr="0">
          <a:noAutofit/>
        </a:bodyPr>
        <a:lstStyle/>
        <a:p>
          <a:pPr marL="0" lvl="0" indent="0" algn="l" defTabSz="800100">
            <a:lnSpc>
              <a:spcPct val="100000"/>
            </a:lnSpc>
            <a:spcBef>
              <a:spcPct val="0"/>
            </a:spcBef>
            <a:spcAft>
              <a:spcPct val="35000"/>
            </a:spcAft>
            <a:buNone/>
          </a:pPr>
          <a:r>
            <a:rPr lang="en-GB" sz="1800" kern="1200" dirty="0"/>
            <a:t>The creative and collaborative use of ICT boosts student performance.</a:t>
          </a:r>
          <a:endParaRPr lang="en-US" sz="1800" kern="1200" dirty="0"/>
        </a:p>
      </dsp:txBody>
      <dsp:txXfrm>
        <a:off x="347800" y="1733550"/>
        <a:ext cx="6636815" cy="495300"/>
      </dsp:txXfrm>
    </dsp:sp>
    <dsp:sp modelId="{A965097E-32F1-4AB8-8C4E-2814A7596B2F}">
      <dsp:nvSpPr>
        <dsp:cNvPr id="0" name=""/>
        <dsp:cNvSpPr/>
      </dsp:nvSpPr>
      <dsp:spPr>
        <a:xfrm>
          <a:off x="38237" y="1671637"/>
          <a:ext cx="619125" cy="619125"/>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81CEA5-62FD-4C83-BDE3-91DFB9827D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FA1CBFD-6AD0-48C4-B91B-58830F6F4C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F869721-F543-4A6C-BF9D-65D7CC540427}" type="datetimeFigureOut">
              <a:rPr lang="en-US" smtClean="0"/>
              <a:t>2/17/2023</a:t>
            </a:fld>
            <a:endParaRPr lang="en-US" dirty="0"/>
          </a:p>
        </p:txBody>
      </p:sp>
      <p:sp>
        <p:nvSpPr>
          <p:cNvPr id="4" name="Footer Placeholder 3">
            <a:extLst>
              <a:ext uri="{FF2B5EF4-FFF2-40B4-BE49-F238E27FC236}">
                <a16:creationId xmlns:a16="http://schemas.microsoft.com/office/drawing/2014/main" id="{A9E55D22-46A3-4B8C-AD40-252FE7896C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E70DCEF-9071-4B17-801B-37B4465C8E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90168E-626C-4E60-93C0-A00D25609468}" type="slidenum">
              <a:rPr lang="en-US" smtClean="0"/>
              <a:t>‹#›</a:t>
            </a:fld>
            <a:endParaRPr lang="en-US" dirty="0"/>
          </a:p>
        </p:txBody>
      </p:sp>
    </p:spTree>
    <p:extLst>
      <p:ext uri="{BB962C8B-B14F-4D97-AF65-F5344CB8AC3E}">
        <p14:creationId xmlns:p14="http://schemas.microsoft.com/office/powerpoint/2010/main" val="37493477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32326A-4C88-4AFB-AA5B-5919D81DFF5B}" type="datetimeFigureOut">
              <a:rPr lang="en-US" smtClean="0"/>
              <a:t>2/17/2023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3AB32-59DF-41F1-9618-EDFBF5049629}" type="slidenum">
              <a:rPr lang="en-US" smtClean="0"/>
              <a:t>‹#›</a:t>
            </a:fld>
            <a:endParaRPr lang="en-US" dirty="0"/>
          </a:p>
        </p:txBody>
      </p:sp>
    </p:spTree>
    <p:extLst>
      <p:ext uri="{BB962C8B-B14F-4D97-AF65-F5344CB8AC3E}">
        <p14:creationId xmlns:p14="http://schemas.microsoft.com/office/powerpoint/2010/main" val="3661805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a:t>
            </a:fld>
            <a:endParaRPr lang="en-US" dirty="0"/>
          </a:p>
        </p:txBody>
      </p:sp>
    </p:spTree>
    <p:extLst>
      <p:ext uri="{BB962C8B-B14F-4D97-AF65-F5344CB8AC3E}">
        <p14:creationId xmlns:p14="http://schemas.microsoft.com/office/powerpoint/2010/main" val="139004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4</a:t>
            </a:fld>
            <a:endParaRPr lang="en-US" dirty="0"/>
          </a:p>
        </p:txBody>
      </p:sp>
    </p:spTree>
    <p:extLst>
      <p:ext uri="{BB962C8B-B14F-4D97-AF65-F5344CB8AC3E}">
        <p14:creationId xmlns:p14="http://schemas.microsoft.com/office/powerpoint/2010/main" val="431927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6</a:t>
            </a:fld>
            <a:endParaRPr lang="en-US" dirty="0"/>
          </a:p>
        </p:txBody>
      </p:sp>
    </p:spTree>
    <p:extLst>
      <p:ext uri="{BB962C8B-B14F-4D97-AF65-F5344CB8AC3E}">
        <p14:creationId xmlns:p14="http://schemas.microsoft.com/office/powerpoint/2010/main" val="3505115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14</a:t>
            </a:fld>
            <a:endParaRPr lang="en-US" dirty="0"/>
          </a:p>
        </p:txBody>
      </p:sp>
    </p:spTree>
    <p:extLst>
      <p:ext uri="{BB962C8B-B14F-4D97-AF65-F5344CB8AC3E}">
        <p14:creationId xmlns:p14="http://schemas.microsoft.com/office/powerpoint/2010/main" val="1046714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2/17/2023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s://www.pinterest.co.uk/eLearngraphic/" TargetMode="External"/><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forms.office.com/pages/designpagev2.aspx?auth_pvr=OrgId&amp;auth_upn=2226751%40student.uwtsd.ac.uk&amp;lang=en-GB&amp;origin=OfficeDotCom&amp;route=Start&amp;sessionid=e62fed3b-6efd-4f67-8a3c-3909ef013b18&amp;subpage=design&amp;id=-REPTm4EBUWcuNshUjEeIZ6C8TbP-slMuG_xIO1CGK9UNFQ3UlBPVDdSQ1lONjFKUU1RMlNPOFBZTiQlQCN0PWcu&amp;topview=Preview" TargetMode="External"/><Relationship Id="rId1" Type="http://schemas.openxmlformats.org/officeDocument/2006/relationships/slideLayout" Target="../slideLayouts/slideLayout4.xml"/><Relationship Id="rId4" Type="http://schemas.openxmlformats.org/officeDocument/2006/relationships/hyperlink" Target="https://fishbowlteaching.blogspot.com/"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logos-world.net/microsoft-word-logo/" TargetMode="External"/><Relationship Id="rId2" Type="http://schemas.openxmlformats.org/officeDocument/2006/relationships/hyperlink" Target="https://www.highspeedtraining.co.uk/hub/digital-skills-for-the-workplace/" TargetMode="External"/><Relationship Id="rId1" Type="http://schemas.openxmlformats.org/officeDocument/2006/relationships/slideLayout" Target="../slideLayouts/slideLayout6.xml"/><Relationship Id="rId6" Type="http://schemas.openxmlformats.org/officeDocument/2006/relationships/hyperlink" Target="https://elearninginfographics.com/students-prefer-digital-content-reasons-infographic/" TargetMode="External"/><Relationship Id="rId5" Type="http://schemas.openxmlformats.org/officeDocument/2006/relationships/hyperlink" Target="https://www.idownloadblog.com/2014/02/24/free-3gb-onedrive-storage/" TargetMode="External"/><Relationship Id="rId4" Type="http://schemas.openxmlformats.org/officeDocument/2006/relationships/hyperlink" Target="https://doi.org/10.3390/info1303012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microsoft.com/en-us/microsoft-365/outlook/outlook-for-business" TargetMode="External"/><Relationship Id="rId2" Type="http://schemas.openxmlformats.org/officeDocument/2006/relationships/hyperlink" Target="https://www.forbes.com/sites/bernardmarr/2022/07/22/the-4-digital-skills-everyone-will-need-for-the-future-of-work/?sh=241de7a9a7e2" TargetMode="External"/><Relationship Id="rId1" Type="http://schemas.openxmlformats.org/officeDocument/2006/relationships/slideLayout" Target="../slideLayouts/slideLayout6.xml"/><Relationship Id="rId4" Type="http://schemas.openxmlformats.org/officeDocument/2006/relationships/hyperlink" Target="https://www.unesco.org/en/articles/digital-skills-critical-jobs-and-social-inclusion"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moodle.uwtsd.ac.uk/"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0"/>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482601" y="4424510"/>
            <a:ext cx="10993549" cy="895244"/>
          </a:xfrm>
        </p:spPr>
        <p:txBody>
          <a:bodyPr>
            <a:noAutofit/>
          </a:bodyPr>
          <a:lstStyle/>
          <a:p>
            <a:r>
              <a:rPr lang="en-US" sz="3200" dirty="0">
                <a:solidFill>
                  <a:schemeClr val="bg1"/>
                </a:solidFill>
              </a:rPr>
              <a:t>Are digital skills important for work and study</a:t>
            </a:r>
          </a:p>
        </p:txBody>
      </p:sp>
      <p:sp>
        <p:nvSpPr>
          <p:cNvPr id="3" name="Subtitle 2">
            <a:extLst>
              <a:ext uri="{FF2B5EF4-FFF2-40B4-BE49-F238E27FC236}">
                <a16:creationId xmlns:a16="http://schemas.microsoft.com/office/drawing/2014/main" id="{48B6CF59-4E5B-494D-A2F7-97ADD01E6497}"/>
              </a:ext>
            </a:extLst>
          </p:cNvPr>
          <p:cNvSpPr>
            <a:spLocks noGrp="1"/>
          </p:cNvSpPr>
          <p:nvPr>
            <p:ph type="subTitle" idx="1"/>
          </p:nvPr>
        </p:nvSpPr>
        <p:spPr>
          <a:xfrm>
            <a:off x="581194" y="5467246"/>
            <a:ext cx="10993546" cy="484822"/>
          </a:xfrm>
        </p:spPr>
        <p:txBody>
          <a:bodyPr>
            <a:normAutofit/>
          </a:bodyPr>
          <a:lstStyle/>
          <a:p>
            <a:r>
              <a:rPr lang="en-US" dirty="0">
                <a:solidFill>
                  <a:srgbClr val="7CEBFF"/>
                </a:solidFill>
              </a:rPr>
              <a:t>Digital skills and research methods / lchs4002 / zahida khan</a:t>
            </a:r>
          </a:p>
        </p:txBody>
      </p:sp>
      <p:sp>
        <p:nvSpPr>
          <p:cNvPr id="4" name="TextBox 3">
            <a:extLst>
              <a:ext uri="{FF2B5EF4-FFF2-40B4-BE49-F238E27FC236}">
                <a16:creationId xmlns:a16="http://schemas.microsoft.com/office/drawing/2014/main" id="{49755815-1487-3211-495F-69519A6A38EE}"/>
              </a:ext>
            </a:extLst>
          </p:cNvPr>
          <p:cNvSpPr txBox="1"/>
          <p:nvPr/>
        </p:nvSpPr>
        <p:spPr>
          <a:xfrm>
            <a:off x="581194" y="5914894"/>
            <a:ext cx="10515600" cy="369332"/>
          </a:xfrm>
          <a:prstGeom prst="rect">
            <a:avLst/>
          </a:prstGeom>
          <a:noFill/>
        </p:spPr>
        <p:txBody>
          <a:bodyPr wrap="square" rtlCol="0">
            <a:spAutoFit/>
          </a:bodyPr>
          <a:lstStyle/>
          <a:p>
            <a:r>
              <a:rPr lang="en-GB" dirty="0">
                <a:solidFill>
                  <a:schemeClr val="accent3">
                    <a:lumMod val="60000"/>
                    <a:lumOff val="40000"/>
                  </a:schemeClr>
                </a:solidFill>
              </a:rPr>
              <a:t>DIANE MATADI – 2228627 / KAIDEN FERNANDEZ - 2226751 </a:t>
            </a:r>
          </a:p>
        </p:txBody>
      </p:sp>
    </p:spTree>
    <p:extLst>
      <p:ext uri="{BB962C8B-B14F-4D97-AF65-F5344CB8AC3E}">
        <p14:creationId xmlns:p14="http://schemas.microsoft.com/office/powerpoint/2010/main" val="148770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68B04-C626-9443-7216-5CF479BB1069}"/>
              </a:ext>
            </a:extLst>
          </p:cNvPr>
          <p:cNvSpPr>
            <a:spLocks noGrp="1"/>
          </p:cNvSpPr>
          <p:nvPr>
            <p:ph type="title"/>
          </p:nvPr>
        </p:nvSpPr>
        <p:spPr/>
        <p:txBody>
          <a:bodyPr/>
          <a:lstStyle/>
          <a:p>
            <a:pPr algn="ctr"/>
            <a:r>
              <a:rPr lang="en-GB" dirty="0"/>
              <a:t>Introduction</a:t>
            </a:r>
          </a:p>
        </p:txBody>
      </p:sp>
      <p:sp>
        <p:nvSpPr>
          <p:cNvPr id="3" name="Oval 2">
            <a:extLst>
              <a:ext uri="{FF2B5EF4-FFF2-40B4-BE49-F238E27FC236}">
                <a16:creationId xmlns:a16="http://schemas.microsoft.com/office/drawing/2014/main" id="{5BCFA49F-BC01-8920-5D5C-14277B0C9804}"/>
              </a:ext>
            </a:extLst>
          </p:cNvPr>
          <p:cNvSpPr/>
          <p:nvPr/>
        </p:nvSpPr>
        <p:spPr>
          <a:xfrm>
            <a:off x="1995056" y="3482439"/>
            <a:ext cx="9880270" cy="30846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C41E015-5B64-52DC-1900-57A047B3DEA0}"/>
              </a:ext>
            </a:extLst>
          </p:cNvPr>
          <p:cNvSpPr txBox="1"/>
          <p:nvPr/>
        </p:nvSpPr>
        <p:spPr>
          <a:xfrm>
            <a:off x="3646363" y="4239917"/>
            <a:ext cx="6978734" cy="1569660"/>
          </a:xfrm>
          <a:prstGeom prst="rect">
            <a:avLst/>
          </a:prstGeom>
          <a:noFill/>
        </p:spPr>
        <p:txBody>
          <a:bodyPr wrap="square" rtlCol="0">
            <a:spAutoFit/>
          </a:bodyPr>
          <a:lstStyle/>
          <a:p>
            <a:r>
              <a:rPr lang="en-GB" sz="3200" dirty="0">
                <a:solidFill>
                  <a:schemeClr val="bg1"/>
                </a:solidFill>
              </a:rPr>
              <a:t>Our research will be targeted at students at UWTSD to find out which digital skills they think is most important.</a:t>
            </a:r>
          </a:p>
        </p:txBody>
      </p:sp>
      <p:sp>
        <p:nvSpPr>
          <p:cNvPr id="5" name="Rectangle 4">
            <a:extLst>
              <a:ext uri="{FF2B5EF4-FFF2-40B4-BE49-F238E27FC236}">
                <a16:creationId xmlns:a16="http://schemas.microsoft.com/office/drawing/2014/main" id="{EA397777-46CC-46F7-1752-4A4606C7299C}"/>
              </a:ext>
            </a:extLst>
          </p:cNvPr>
          <p:cNvSpPr/>
          <p:nvPr/>
        </p:nvSpPr>
        <p:spPr>
          <a:xfrm>
            <a:off x="294532" y="2088325"/>
            <a:ext cx="5853077" cy="1077218"/>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Which Digital Skills do UWTSD </a:t>
            </a:r>
          </a:p>
          <a:p>
            <a:pPr algn="ctr"/>
            <a:r>
              <a:rPr lang="en-US" sz="3200" b="0" cap="none" spc="0" dirty="0">
                <a:ln w="0"/>
                <a:solidFill>
                  <a:schemeClr val="tx1"/>
                </a:solidFill>
                <a:effectLst>
                  <a:outerShdw blurRad="38100" dist="19050" dir="2700000" algn="tl" rotWithShape="0">
                    <a:schemeClr val="dk1">
                      <a:alpha val="40000"/>
                    </a:schemeClr>
                  </a:outerShdw>
                </a:effectLst>
              </a:rPr>
              <a:t> students think is most important </a:t>
            </a:r>
          </a:p>
        </p:txBody>
      </p:sp>
      <p:sp>
        <p:nvSpPr>
          <p:cNvPr id="6" name="Rectangle 5">
            <a:extLst>
              <a:ext uri="{FF2B5EF4-FFF2-40B4-BE49-F238E27FC236}">
                <a16:creationId xmlns:a16="http://schemas.microsoft.com/office/drawing/2014/main" id="{2B91160D-FB29-9566-61B9-06A201615D1F}"/>
              </a:ext>
            </a:extLst>
          </p:cNvPr>
          <p:cNvSpPr/>
          <p:nvPr/>
        </p:nvSpPr>
        <p:spPr>
          <a:xfrm>
            <a:off x="9980312" y="0"/>
            <a:ext cx="2040238"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Kaiden Fernandez</a:t>
            </a:r>
          </a:p>
        </p:txBody>
      </p:sp>
    </p:spTree>
    <p:extLst>
      <p:ext uri="{BB962C8B-B14F-4D97-AF65-F5344CB8AC3E}">
        <p14:creationId xmlns:p14="http://schemas.microsoft.com/office/powerpoint/2010/main" val="2303473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mph" presetSubtype="0" fill="hold" grpId="0" nodeType="clickEffect">
                                  <p:stCondLst>
                                    <p:cond delay="0"/>
                                  </p:stCondLst>
                                  <p:childTnLst>
                                    <p:animEffect transition="out" filter="fade">
                                      <p:cBhvr>
                                        <p:cTn id="18" dur="500" tmFilter="0, 0; .2, .5; .8, .5; 1, 0"/>
                                        <p:tgtEl>
                                          <p:spTgt spid="4"/>
                                        </p:tgtEl>
                                      </p:cBhvr>
                                    </p:animEffect>
                                    <p:animScale>
                                      <p:cBhvr>
                                        <p:cTn id="19"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2705F-DA45-D65C-94C1-CF4CE082B145}"/>
              </a:ext>
            </a:extLst>
          </p:cNvPr>
          <p:cNvSpPr>
            <a:spLocks noGrp="1"/>
          </p:cNvSpPr>
          <p:nvPr>
            <p:ph type="title"/>
          </p:nvPr>
        </p:nvSpPr>
        <p:spPr/>
        <p:txBody>
          <a:bodyPr/>
          <a:lstStyle/>
          <a:p>
            <a:pPr algn="ctr"/>
            <a:r>
              <a:rPr lang="en-GB" dirty="0"/>
              <a:t>What are Digital skills ?</a:t>
            </a:r>
          </a:p>
        </p:txBody>
      </p:sp>
      <p:sp>
        <p:nvSpPr>
          <p:cNvPr id="4" name="TextBox 3">
            <a:extLst>
              <a:ext uri="{FF2B5EF4-FFF2-40B4-BE49-F238E27FC236}">
                <a16:creationId xmlns:a16="http://schemas.microsoft.com/office/drawing/2014/main" id="{95EBCFA7-0BB0-DDE1-B82B-92AC2A985E0E}"/>
              </a:ext>
            </a:extLst>
          </p:cNvPr>
          <p:cNvSpPr txBox="1"/>
          <p:nvPr/>
        </p:nvSpPr>
        <p:spPr>
          <a:xfrm>
            <a:off x="352592" y="2828835"/>
            <a:ext cx="10879288" cy="1323439"/>
          </a:xfrm>
          <a:prstGeom prst="rect">
            <a:avLst/>
          </a:prstGeom>
          <a:noFill/>
        </p:spPr>
        <p:txBody>
          <a:bodyPr wrap="square" rtlCol="0">
            <a:spAutoFit/>
          </a:bodyPr>
          <a:lstStyle/>
          <a:p>
            <a:r>
              <a:rPr lang="en-GB" sz="2000" b="0" i="0" dirty="0">
                <a:solidFill>
                  <a:srgbClr val="212121"/>
                </a:solidFill>
                <a:effectLst/>
                <a:latin typeface="+mj-lt"/>
              </a:rPr>
              <a:t>“Digital skills are defined as a range of abilities to use digital devices, communication applications, and networks to access and manage information. They enable people to create and share digital content, communicate and collaborate, and solve problems for effective and creative self-fulfilment in life, learning, work, and social activities at large”.</a:t>
            </a:r>
            <a:endParaRPr lang="en-US" sz="2000" kern="1200" dirty="0">
              <a:solidFill>
                <a:schemeClr val="tx1"/>
              </a:solidFill>
              <a:latin typeface="+mj-lt"/>
              <a:ea typeface="+mn-ea"/>
              <a:cs typeface="+mn-cs"/>
            </a:endParaRPr>
          </a:p>
        </p:txBody>
      </p:sp>
      <p:sp>
        <p:nvSpPr>
          <p:cNvPr id="5" name="Rectangle 4">
            <a:extLst>
              <a:ext uri="{FF2B5EF4-FFF2-40B4-BE49-F238E27FC236}">
                <a16:creationId xmlns:a16="http://schemas.microsoft.com/office/drawing/2014/main" id="{42B2C851-707C-F67B-DA16-28D8BF47461C}"/>
              </a:ext>
            </a:extLst>
          </p:cNvPr>
          <p:cNvSpPr/>
          <p:nvPr/>
        </p:nvSpPr>
        <p:spPr>
          <a:xfrm>
            <a:off x="-1104900" y="2010785"/>
            <a:ext cx="8134350" cy="523220"/>
          </a:xfrm>
          <a:prstGeom prst="rect">
            <a:avLst/>
          </a:prstGeom>
          <a:noFill/>
        </p:spPr>
        <p:txBody>
          <a:bodyPr wrap="square" lIns="91440" tIns="45720" rIns="91440" bIns="45720">
            <a:spAutoFit/>
          </a:bodyPr>
          <a:lstStyle/>
          <a:p>
            <a:pPr algn="ctr"/>
            <a:r>
              <a:rPr lang="en-US" sz="2800" dirty="0">
                <a:ln w="0"/>
                <a:solidFill>
                  <a:schemeClr val="accent1"/>
                </a:solidFill>
                <a:effectLst>
                  <a:outerShdw blurRad="38100" dist="25400" dir="5400000" algn="ctr" rotWithShape="0">
                    <a:srgbClr val="6E747A">
                      <a:alpha val="43000"/>
                    </a:srgbClr>
                  </a:outerShdw>
                </a:effectLst>
              </a:rPr>
              <a:t>UNESCO definition of Digital Skills:</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pic>
        <p:nvPicPr>
          <p:cNvPr id="1026" name="Picture 2" descr="The 4 Digital Skills Everyone Will Need For The Future of Work">
            <a:extLst>
              <a:ext uri="{FF2B5EF4-FFF2-40B4-BE49-F238E27FC236}">
                <a16:creationId xmlns:a16="http://schemas.microsoft.com/office/drawing/2014/main" id="{B13EBB2D-05CB-B451-4858-A1C90C3F33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9" y="3913607"/>
            <a:ext cx="4903409" cy="248719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5849692-52B0-3851-15C4-D8DCF7C1D1B7}"/>
              </a:ext>
            </a:extLst>
          </p:cNvPr>
          <p:cNvSpPr txBox="1"/>
          <p:nvPr/>
        </p:nvSpPr>
        <p:spPr>
          <a:xfrm>
            <a:off x="5997038" y="6400800"/>
            <a:ext cx="4800490" cy="365992"/>
          </a:xfrm>
          <a:prstGeom prst="rect">
            <a:avLst/>
          </a:prstGeom>
          <a:noFill/>
        </p:spPr>
        <p:txBody>
          <a:bodyPr wrap="square" rtlCol="0">
            <a:spAutoFit/>
          </a:bodyPr>
          <a:lstStyle/>
          <a:p>
            <a:r>
              <a:rPr lang="en-GB" dirty="0"/>
              <a:t>Bernard Marr (2022). </a:t>
            </a:r>
          </a:p>
        </p:txBody>
      </p:sp>
      <p:sp>
        <p:nvSpPr>
          <p:cNvPr id="3" name="Rectangle 2">
            <a:extLst>
              <a:ext uri="{FF2B5EF4-FFF2-40B4-BE49-F238E27FC236}">
                <a16:creationId xmlns:a16="http://schemas.microsoft.com/office/drawing/2014/main" id="{C0F5A0A8-CB8F-AF6C-7C27-85E42CB7B368}"/>
              </a:ext>
            </a:extLst>
          </p:cNvPr>
          <p:cNvSpPr/>
          <p:nvPr/>
        </p:nvSpPr>
        <p:spPr>
          <a:xfrm>
            <a:off x="10547610" y="0"/>
            <a:ext cx="1555233"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Diane Matadi</a:t>
            </a:r>
          </a:p>
        </p:txBody>
      </p:sp>
    </p:spTree>
    <p:extLst>
      <p:ext uri="{BB962C8B-B14F-4D97-AF65-F5344CB8AC3E}">
        <p14:creationId xmlns:p14="http://schemas.microsoft.com/office/powerpoint/2010/main" val="109405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 calcmode="lin" valueType="num">
                                      <p:cBhvr additive="base">
                                        <p:cTn id="26" dur="500" fill="hold"/>
                                        <p:tgtEl>
                                          <p:spTgt spid="1026"/>
                                        </p:tgtEl>
                                        <p:attrNameLst>
                                          <p:attrName>ppt_x</p:attrName>
                                        </p:attrNameLst>
                                      </p:cBhvr>
                                      <p:tavLst>
                                        <p:tav tm="0">
                                          <p:val>
                                            <p:strVal val="#ppt_x"/>
                                          </p:val>
                                        </p:tav>
                                        <p:tav tm="100000">
                                          <p:val>
                                            <p:strVal val="#ppt_x"/>
                                          </p:val>
                                        </p:tav>
                                      </p:tavLst>
                                    </p:anim>
                                    <p:anim calcmode="lin" valueType="num">
                                      <p:cBhvr additive="base">
                                        <p:cTn id="27"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581192" y="5264487"/>
            <a:ext cx="11029616" cy="718870"/>
          </a:xfrm>
        </p:spPr>
        <p:txBody>
          <a:bodyPr>
            <a:normAutofit/>
          </a:bodyPr>
          <a:lstStyle/>
          <a:p>
            <a:r>
              <a:rPr lang="en-US" dirty="0">
                <a:solidFill>
                  <a:srgbClr val="FFFEFF"/>
                </a:solidFill>
              </a:rPr>
              <a:t>Examples of Digital Skills</a:t>
            </a:r>
          </a:p>
        </p:txBody>
      </p:sp>
      <p:sp>
        <p:nvSpPr>
          <p:cNvPr id="6" name="TextBox 5">
            <a:extLst>
              <a:ext uri="{FF2B5EF4-FFF2-40B4-BE49-F238E27FC236}">
                <a16:creationId xmlns:a16="http://schemas.microsoft.com/office/drawing/2014/main" id="{0B858CCD-4494-6BB3-9934-30DA55786EB1}"/>
              </a:ext>
            </a:extLst>
          </p:cNvPr>
          <p:cNvSpPr txBox="1"/>
          <p:nvPr/>
        </p:nvSpPr>
        <p:spPr>
          <a:xfrm>
            <a:off x="3922028" y="4336309"/>
            <a:ext cx="1695282" cy="369332"/>
          </a:xfrm>
          <a:prstGeom prst="rect">
            <a:avLst/>
          </a:prstGeom>
          <a:noFill/>
        </p:spPr>
        <p:txBody>
          <a:bodyPr wrap="square" rtlCol="0">
            <a:spAutoFit/>
          </a:bodyPr>
          <a:lstStyle/>
          <a:p>
            <a:r>
              <a:rPr lang="en-GB" dirty="0"/>
              <a:t>Microsoft Word</a:t>
            </a:r>
          </a:p>
        </p:txBody>
      </p:sp>
      <p:sp>
        <p:nvSpPr>
          <p:cNvPr id="7" name="TextBox 6">
            <a:extLst>
              <a:ext uri="{FF2B5EF4-FFF2-40B4-BE49-F238E27FC236}">
                <a16:creationId xmlns:a16="http://schemas.microsoft.com/office/drawing/2014/main" id="{38C9E7A7-63AB-F9CF-AD0C-76FB8DC1BBDB}"/>
              </a:ext>
            </a:extLst>
          </p:cNvPr>
          <p:cNvSpPr txBox="1"/>
          <p:nvPr/>
        </p:nvSpPr>
        <p:spPr>
          <a:xfrm>
            <a:off x="6885662" y="4336309"/>
            <a:ext cx="1162050" cy="369332"/>
          </a:xfrm>
          <a:prstGeom prst="rect">
            <a:avLst/>
          </a:prstGeom>
          <a:noFill/>
        </p:spPr>
        <p:txBody>
          <a:bodyPr wrap="square" rtlCol="0">
            <a:spAutoFit/>
          </a:bodyPr>
          <a:lstStyle/>
          <a:p>
            <a:r>
              <a:rPr lang="en-GB" dirty="0"/>
              <a:t>Outlook</a:t>
            </a:r>
          </a:p>
        </p:txBody>
      </p:sp>
      <p:sp>
        <p:nvSpPr>
          <p:cNvPr id="8" name="TextBox 7">
            <a:extLst>
              <a:ext uri="{FF2B5EF4-FFF2-40B4-BE49-F238E27FC236}">
                <a16:creationId xmlns:a16="http://schemas.microsoft.com/office/drawing/2014/main" id="{EFAEE5DD-E216-EF48-3688-A751D703CB70}"/>
              </a:ext>
            </a:extLst>
          </p:cNvPr>
          <p:cNvSpPr txBox="1"/>
          <p:nvPr/>
        </p:nvSpPr>
        <p:spPr>
          <a:xfrm>
            <a:off x="4630660" y="2364236"/>
            <a:ext cx="2209800" cy="369332"/>
          </a:xfrm>
          <a:prstGeom prst="rect">
            <a:avLst/>
          </a:prstGeom>
          <a:noFill/>
        </p:spPr>
        <p:txBody>
          <a:bodyPr wrap="square" rtlCol="0">
            <a:spAutoFit/>
          </a:bodyPr>
          <a:lstStyle/>
          <a:p>
            <a:r>
              <a:rPr lang="en-GB" dirty="0"/>
              <a:t>Microsoft PowerPoint</a:t>
            </a:r>
          </a:p>
        </p:txBody>
      </p:sp>
      <p:sp>
        <p:nvSpPr>
          <p:cNvPr id="9" name="TextBox 8">
            <a:extLst>
              <a:ext uri="{FF2B5EF4-FFF2-40B4-BE49-F238E27FC236}">
                <a16:creationId xmlns:a16="http://schemas.microsoft.com/office/drawing/2014/main" id="{3F0C26B4-8126-5519-FC37-EA709B1F521C}"/>
              </a:ext>
            </a:extLst>
          </p:cNvPr>
          <p:cNvSpPr txBox="1"/>
          <p:nvPr/>
        </p:nvSpPr>
        <p:spPr>
          <a:xfrm>
            <a:off x="581192" y="3219676"/>
            <a:ext cx="2800208" cy="369332"/>
          </a:xfrm>
          <a:prstGeom prst="rect">
            <a:avLst/>
          </a:prstGeom>
          <a:noFill/>
        </p:spPr>
        <p:txBody>
          <a:bodyPr wrap="square" rtlCol="0">
            <a:spAutoFit/>
          </a:bodyPr>
          <a:lstStyle/>
          <a:p>
            <a:r>
              <a:rPr lang="en-GB" dirty="0"/>
              <a:t>Email and instant messaging</a:t>
            </a:r>
          </a:p>
        </p:txBody>
      </p:sp>
      <p:sp>
        <p:nvSpPr>
          <p:cNvPr id="10" name="TextBox 9">
            <a:extLst>
              <a:ext uri="{FF2B5EF4-FFF2-40B4-BE49-F238E27FC236}">
                <a16:creationId xmlns:a16="http://schemas.microsoft.com/office/drawing/2014/main" id="{5B82738B-3920-8992-FE58-FBC5ACCC71D4}"/>
              </a:ext>
            </a:extLst>
          </p:cNvPr>
          <p:cNvSpPr txBox="1"/>
          <p:nvPr/>
        </p:nvSpPr>
        <p:spPr>
          <a:xfrm>
            <a:off x="1251203" y="3564540"/>
            <a:ext cx="1371600" cy="369332"/>
          </a:xfrm>
          <a:prstGeom prst="rect">
            <a:avLst/>
          </a:prstGeom>
          <a:noFill/>
        </p:spPr>
        <p:txBody>
          <a:bodyPr wrap="square" rtlCol="0">
            <a:spAutoFit/>
          </a:bodyPr>
          <a:lstStyle/>
          <a:p>
            <a:r>
              <a:rPr lang="en-GB" dirty="0"/>
              <a:t>Social Media</a:t>
            </a:r>
          </a:p>
        </p:txBody>
      </p:sp>
      <p:sp>
        <p:nvSpPr>
          <p:cNvPr id="11" name="TextBox 10">
            <a:extLst>
              <a:ext uri="{FF2B5EF4-FFF2-40B4-BE49-F238E27FC236}">
                <a16:creationId xmlns:a16="http://schemas.microsoft.com/office/drawing/2014/main" id="{E399B6F3-4BB8-4071-AB1E-9541EB07A4EA}"/>
              </a:ext>
            </a:extLst>
          </p:cNvPr>
          <p:cNvSpPr txBox="1"/>
          <p:nvPr/>
        </p:nvSpPr>
        <p:spPr>
          <a:xfrm>
            <a:off x="1586883" y="3964634"/>
            <a:ext cx="700239" cy="377287"/>
          </a:xfrm>
          <a:prstGeom prst="rect">
            <a:avLst/>
          </a:prstGeom>
          <a:noFill/>
        </p:spPr>
        <p:txBody>
          <a:bodyPr wrap="square" rtlCol="0">
            <a:spAutoFit/>
          </a:bodyPr>
          <a:lstStyle/>
          <a:p>
            <a:r>
              <a:rPr lang="en-GB" dirty="0"/>
              <a:t>Web</a:t>
            </a:r>
          </a:p>
        </p:txBody>
      </p:sp>
      <p:sp>
        <p:nvSpPr>
          <p:cNvPr id="12" name="TextBox 11">
            <a:extLst>
              <a:ext uri="{FF2B5EF4-FFF2-40B4-BE49-F238E27FC236}">
                <a16:creationId xmlns:a16="http://schemas.microsoft.com/office/drawing/2014/main" id="{EED684BC-4505-510E-768B-CBDCEF29FB8C}"/>
              </a:ext>
            </a:extLst>
          </p:cNvPr>
          <p:cNvSpPr txBox="1"/>
          <p:nvPr/>
        </p:nvSpPr>
        <p:spPr>
          <a:xfrm>
            <a:off x="9433141" y="2327613"/>
            <a:ext cx="952500" cy="369332"/>
          </a:xfrm>
          <a:prstGeom prst="rect">
            <a:avLst/>
          </a:prstGeom>
          <a:noFill/>
        </p:spPr>
        <p:txBody>
          <a:bodyPr wrap="square" rtlCol="0">
            <a:spAutoFit/>
          </a:bodyPr>
          <a:lstStyle/>
          <a:p>
            <a:r>
              <a:rPr lang="en-GB" dirty="0"/>
              <a:t>Moodle</a:t>
            </a:r>
          </a:p>
        </p:txBody>
      </p:sp>
      <p:sp>
        <p:nvSpPr>
          <p:cNvPr id="13" name="TextBox 12">
            <a:extLst>
              <a:ext uri="{FF2B5EF4-FFF2-40B4-BE49-F238E27FC236}">
                <a16:creationId xmlns:a16="http://schemas.microsoft.com/office/drawing/2014/main" id="{F940939F-02FE-D9AF-1B6A-C9B050F0772D}"/>
              </a:ext>
            </a:extLst>
          </p:cNvPr>
          <p:cNvSpPr txBox="1"/>
          <p:nvPr/>
        </p:nvSpPr>
        <p:spPr>
          <a:xfrm>
            <a:off x="10039350" y="4370796"/>
            <a:ext cx="1295064" cy="369332"/>
          </a:xfrm>
          <a:prstGeom prst="rect">
            <a:avLst/>
          </a:prstGeom>
          <a:noFill/>
        </p:spPr>
        <p:txBody>
          <a:bodyPr wrap="square" rtlCol="0">
            <a:spAutoFit/>
          </a:bodyPr>
          <a:lstStyle/>
          <a:p>
            <a:r>
              <a:rPr lang="en-GB" dirty="0"/>
              <a:t>One Drive</a:t>
            </a:r>
          </a:p>
        </p:txBody>
      </p:sp>
      <p:pic>
        <p:nvPicPr>
          <p:cNvPr id="1028" name="Picture 4" descr="Microsoft Word Logo">
            <a:extLst>
              <a:ext uri="{FF2B5EF4-FFF2-40B4-BE49-F238E27FC236}">
                <a16:creationId xmlns:a16="http://schemas.microsoft.com/office/drawing/2014/main" id="{7915429A-2B10-ECC5-399D-6E5E1E106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1400" y="2929293"/>
            <a:ext cx="2442009" cy="137450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mobile phone and laptop or tablet screen showing Microsoft Outlook">
            <a:extLst>
              <a:ext uri="{FF2B5EF4-FFF2-40B4-BE49-F238E27FC236}">
                <a16:creationId xmlns:a16="http://schemas.microsoft.com/office/drawing/2014/main" id="{CE761E68-E709-5D7C-2259-AE85B9C01A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8593" y="2706655"/>
            <a:ext cx="2373827" cy="15207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owerPoint 2013 with its new look and feel">
            <a:extLst>
              <a:ext uri="{FF2B5EF4-FFF2-40B4-BE49-F238E27FC236}">
                <a16:creationId xmlns:a16="http://schemas.microsoft.com/office/drawing/2014/main" id="{A5507F09-7F23-687D-5421-3F4E61C29B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3349" y="648052"/>
            <a:ext cx="2664422" cy="158828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6A2A3FCC-A8E7-2A13-2C4D-CFB229D9A48D}"/>
              </a:ext>
            </a:extLst>
          </p:cNvPr>
          <p:cNvPicPr>
            <a:picLocks noChangeAspect="1"/>
          </p:cNvPicPr>
          <p:nvPr/>
        </p:nvPicPr>
        <p:blipFill>
          <a:blip r:embed="rId6"/>
          <a:stretch>
            <a:fillRect/>
          </a:stretch>
        </p:blipFill>
        <p:spPr>
          <a:xfrm>
            <a:off x="8246227" y="637878"/>
            <a:ext cx="3051543" cy="1716493"/>
          </a:xfrm>
          <a:prstGeom prst="rect">
            <a:avLst/>
          </a:prstGeom>
        </p:spPr>
      </p:pic>
      <p:pic>
        <p:nvPicPr>
          <p:cNvPr id="1040" name="Picture 16">
            <a:extLst>
              <a:ext uri="{FF2B5EF4-FFF2-40B4-BE49-F238E27FC236}">
                <a16:creationId xmlns:a16="http://schemas.microsoft.com/office/drawing/2014/main" id="{94CCBD28-23C1-BAD1-6D62-CAC19D18BE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850" y="637878"/>
            <a:ext cx="3785330" cy="252481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Microsoft OneDrive logo (large)">
            <a:extLst>
              <a:ext uri="{FF2B5EF4-FFF2-40B4-BE49-F238E27FC236}">
                <a16:creationId xmlns:a16="http://schemas.microsoft.com/office/drawing/2014/main" id="{0565D85D-4E51-9645-05D3-743A6C37C68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02813" y="2787482"/>
            <a:ext cx="3092337" cy="154616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56660A7-93DB-6351-8D03-FEF0978B5D87}"/>
              </a:ext>
            </a:extLst>
          </p:cNvPr>
          <p:cNvSpPr/>
          <p:nvPr/>
        </p:nvSpPr>
        <p:spPr>
          <a:xfrm>
            <a:off x="10071558" y="33662"/>
            <a:ext cx="2040238"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Kaiden Fernandez</a:t>
            </a:r>
          </a:p>
        </p:txBody>
      </p:sp>
    </p:spTree>
    <p:extLst>
      <p:ext uri="{BB962C8B-B14F-4D97-AF65-F5344CB8AC3E}">
        <p14:creationId xmlns:p14="http://schemas.microsoft.com/office/powerpoint/2010/main" val="1703342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040"/>
                                        </p:tgtEl>
                                        <p:attrNameLst>
                                          <p:attrName>style.visibility</p:attrName>
                                        </p:attrNameLst>
                                      </p:cBhvr>
                                      <p:to>
                                        <p:strVal val="visible"/>
                                      </p:to>
                                    </p:set>
                                    <p:anim calcmode="lin" valueType="num">
                                      <p:cBhvr additive="base">
                                        <p:cTn id="33" dur="500" fill="hold"/>
                                        <p:tgtEl>
                                          <p:spTgt spid="1040"/>
                                        </p:tgtEl>
                                        <p:attrNameLst>
                                          <p:attrName>ppt_x</p:attrName>
                                        </p:attrNameLst>
                                      </p:cBhvr>
                                      <p:tavLst>
                                        <p:tav tm="0">
                                          <p:val>
                                            <p:strVal val="#ppt_x"/>
                                          </p:val>
                                        </p:tav>
                                        <p:tav tm="100000">
                                          <p:val>
                                            <p:strVal val="#ppt_x"/>
                                          </p:val>
                                        </p:tav>
                                      </p:tavLst>
                                    </p:anim>
                                    <p:anim calcmode="lin" valueType="num">
                                      <p:cBhvr additive="base">
                                        <p:cTn id="34" dur="500" fill="hold"/>
                                        <p:tgtEl>
                                          <p:spTgt spid="1040"/>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barn(inVertical)">
                                      <p:cBhvr>
                                        <p:cTn id="39" dur="5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26" presetClass="entr" presetSubtype="0" fill="hold" nodeType="clickEffect">
                                  <p:stCondLst>
                                    <p:cond delay="0"/>
                                  </p:stCondLst>
                                  <p:childTnLst>
                                    <p:set>
                                      <p:cBhvr>
                                        <p:cTn id="43" dur="1" fill="hold">
                                          <p:stCondLst>
                                            <p:cond delay="0"/>
                                          </p:stCondLst>
                                        </p:cTn>
                                        <p:tgtEl>
                                          <p:spTgt spid="1032"/>
                                        </p:tgtEl>
                                        <p:attrNameLst>
                                          <p:attrName>style.visibility</p:attrName>
                                        </p:attrNameLst>
                                      </p:cBhvr>
                                      <p:to>
                                        <p:strVal val="visible"/>
                                      </p:to>
                                    </p:set>
                                    <p:animEffect transition="in" filter="wipe(down)">
                                      <p:cBhvr>
                                        <p:cTn id="44" dur="580">
                                          <p:stCondLst>
                                            <p:cond delay="0"/>
                                          </p:stCondLst>
                                        </p:cTn>
                                        <p:tgtEl>
                                          <p:spTgt spid="1032"/>
                                        </p:tgtEl>
                                      </p:cBhvr>
                                    </p:animEffect>
                                    <p:anim calcmode="lin" valueType="num">
                                      <p:cBhvr>
                                        <p:cTn id="45" dur="1822" tmFilter="0,0; 0.14,0.36; 0.43,0.73; 0.71,0.91; 1.0,1.0">
                                          <p:stCondLst>
                                            <p:cond delay="0"/>
                                          </p:stCondLst>
                                        </p:cTn>
                                        <p:tgtEl>
                                          <p:spTgt spid="1032"/>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1032"/>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1032"/>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1032"/>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1032"/>
                                        </p:tgtEl>
                                        <p:attrNameLst>
                                          <p:attrName>ppt_y</p:attrName>
                                        </p:attrNameLst>
                                      </p:cBhvr>
                                      <p:tavLst>
                                        <p:tav tm="0" fmla="#ppt_y-sin(pi*$)/81">
                                          <p:val>
                                            <p:fltVal val="0"/>
                                          </p:val>
                                        </p:tav>
                                        <p:tav tm="100000">
                                          <p:val>
                                            <p:fltVal val="1"/>
                                          </p:val>
                                        </p:tav>
                                      </p:tavLst>
                                    </p:anim>
                                    <p:animScale>
                                      <p:cBhvr>
                                        <p:cTn id="50" dur="26">
                                          <p:stCondLst>
                                            <p:cond delay="650"/>
                                          </p:stCondLst>
                                        </p:cTn>
                                        <p:tgtEl>
                                          <p:spTgt spid="1032"/>
                                        </p:tgtEl>
                                      </p:cBhvr>
                                      <p:to x="100000" y="60000"/>
                                    </p:animScale>
                                    <p:animScale>
                                      <p:cBhvr>
                                        <p:cTn id="51" dur="166" decel="50000">
                                          <p:stCondLst>
                                            <p:cond delay="676"/>
                                          </p:stCondLst>
                                        </p:cTn>
                                        <p:tgtEl>
                                          <p:spTgt spid="1032"/>
                                        </p:tgtEl>
                                      </p:cBhvr>
                                      <p:to x="100000" y="100000"/>
                                    </p:animScale>
                                    <p:animScale>
                                      <p:cBhvr>
                                        <p:cTn id="52" dur="26">
                                          <p:stCondLst>
                                            <p:cond delay="1312"/>
                                          </p:stCondLst>
                                        </p:cTn>
                                        <p:tgtEl>
                                          <p:spTgt spid="1032"/>
                                        </p:tgtEl>
                                      </p:cBhvr>
                                      <p:to x="100000" y="80000"/>
                                    </p:animScale>
                                    <p:animScale>
                                      <p:cBhvr>
                                        <p:cTn id="53" dur="166" decel="50000">
                                          <p:stCondLst>
                                            <p:cond delay="1338"/>
                                          </p:stCondLst>
                                        </p:cTn>
                                        <p:tgtEl>
                                          <p:spTgt spid="1032"/>
                                        </p:tgtEl>
                                      </p:cBhvr>
                                      <p:to x="100000" y="100000"/>
                                    </p:animScale>
                                    <p:animScale>
                                      <p:cBhvr>
                                        <p:cTn id="54" dur="26">
                                          <p:stCondLst>
                                            <p:cond delay="1642"/>
                                          </p:stCondLst>
                                        </p:cTn>
                                        <p:tgtEl>
                                          <p:spTgt spid="1032"/>
                                        </p:tgtEl>
                                      </p:cBhvr>
                                      <p:to x="100000" y="90000"/>
                                    </p:animScale>
                                    <p:animScale>
                                      <p:cBhvr>
                                        <p:cTn id="55" dur="166" decel="50000">
                                          <p:stCondLst>
                                            <p:cond delay="1668"/>
                                          </p:stCondLst>
                                        </p:cTn>
                                        <p:tgtEl>
                                          <p:spTgt spid="1032"/>
                                        </p:tgtEl>
                                      </p:cBhvr>
                                      <p:to x="100000" y="100000"/>
                                    </p:animScale>
                                    <p:animScale>
                                      <p:cBhvr>
                                        <p:cTn id="56" dur="26">
                                          <p:stCondLst>
                                            <p:cond delay="1808"/>
                                          </p:stCondLst>
                                        </p:cTn>
                                        <p:tgtEl>
                                          <p:spTgt spid="1032"/>
                                        </p:tgtEl>
                                      </p:cBhvr>
                                      <p:to x="100000" y="95000"/>
                                    </p:animScale>
                                    <p:animScale>
                                      <p:cBhvr>
                                        <p:cTn id="57" dur="166" decel="50000">
                                          <p:stCondLst>
                                            <p:cond delay="1834"/>
                                          </p:stCondLst>
                                        </p:cTn>
                                        <p:tgtEl>
                                          <p:spTgt spid="1032"/>
                                        </p:tgtEl>
                                      </p:cBhvr>
                                      <p:to x="100000" y="100000"/>
                                    </p:animScale>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12"/>
                                        </p:tgtEl>
                                        <p:attrNameLst>
                                          <p:attrName>style.visibility</p:attrName>
                                        </p:attrNameLst>
                                      </p:cBhvr>
                                      <p:to>
                                        <p:strVal val="visible"/>
                                      </p:to>
                                    </p:set>
                                    <p:animEffect transition="in" filter="fade">
                                      <p:cBhvr>
                                        <p:cTn id="62" dur="1000"/>
                                        <p:tgtEl>
                                          <p:spTgt spid="12"/>
                                        </p:tgtEl>
                                      </p:cBhvr>
                                    </p:animEffect>
                                    <p:anim calcmode="lin" valueType="num">
                                      <p:cBhvr>
                                        <p:cTn id="63" dur="1000" fill="hold"/>
                                        <p:tgtEl>
                                          <p:spTgt spid="12"/>
                                        </p:tgtEl>
                                        <p:attrNameLst>
                                          <p:attrName>ppt_x</p:attrName>
                                        </p:attrNameLst>
                                      </p:cBhvr>
                                      <p:tavLst>
                                        <p:tav tm="0">
                                          <p:val>
                                            <p:strVal val="#ppt_x"/>
                                          </p:val>
                                        </p:tav>
                                        <p:tav tm="100000">
                                          <p:val>
                                            <p:strVal val="#ppt_x"/>
                                          </p:val>
                                        </p:tav>
                                      </p:tavLst>
                                    </p:anim>
                                    <p:anim calcmode="lin" valueType="num">
                                      <p:cBhvr>
                                        <p:cTn id="6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16"/>
                                        </p:tgtEl>
                                        <p:attrNameLst>
                                          <p:attrName>style.visibility</p:attrName>
                                        </p:attrNameLst>
                                      </p:cBhvr>
                                      <p:to>
                                        <p:strVal val="visible"/>
                                      </p:to>
                                    </p:set>
                                    <p:anim calcmode="lin" valueType="num">
                                      <p:cBhvr additive="base">
                                        <p:cTn id="69" dur="500" fill="hold"/>
                                        <p:tgtEl>
                                          <p:spTgt spid="16"/>
                                        </p:tgtEl>
                                        <p:attrNameLst>
                                          <p:attrName>ppt_x</p:attrName>
                                        </p:attrNameLst>
                                      </p:cBhvr>
                                      <p:tavLst>
                                        <p:tav tm="0">
                                          <p:val>
                                            <p:strVal val="#ppt_x"/>
                                          </p:val>
                                        </p:tav>
                                        <p:tav tm="100000">
                                          <p:val>
                                            <p:strVal val="#ppt_x"/>
                                          </p:val>
                                        </p:tav>
                                      </p:tavLst>
                                    </p:anim>
                                    <p:anim calcmode="lin" valueType="num">
                                      <p:cBhvr additive="base">
                                        <p:cTn id="7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6"/>
                                        </p:tgtEl>
                                        <p:attrNameLst>
                                          <p:attrName>style.visibility</p:attrName>
                                        </p:attrNameLst>
                                      </p:cBhvr>
                                      <p:to>
                                        <p:strVal val="visible"/>
                                      </p:to>
                                    </p:set>
                                    <p:animEffect transition="in" filter="fade">
                                      <p:cBhvr>
                                        <p:cTn id="75" dur="500"/>
                                        <p:tgtEl>
                                          <p:spTgt spid="6"/>
                                        </p:tgtEl>
                                      </p:cBhvr>
                                    </p:animEffect>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nodeType="clickEffect">
                                  <p:stCondLst>
                                    <p:cond delay="0"/>
                                  </p:stCondLst>
                                  <p:childTnLst>
                                    <p:set>
                                      <p:cBhvr>
                                        <p:cTn id="79" dur="1" fill="hold">
                                          <p:stCondLst>
                                            <p:cond delay="0"/>
                                          </p:stCondLst>
                                        </p:cTn>
                                        <p:tgtEl>
                                          <p:spTgt spid="1028"/>
                                        </p:tgtEl>
                                        <p:attrNameLst>
                                          <p:attrName>style.visibility</p:attrName>
                                        </p:attrNameLst>
                                      </p:cBhvr>
                                      <p:to>
                                        <p:strVal val="visible"/>
                                      </p:to>
                                    </p:set>
                                    <p:animEffect transition="in" filter="fade">
                                      <p:cBhvr>
                                        <p:cTn id="80" dur="1000"/>
                                        <p:tgtEl>
                                          <p:spTgt spid="1028"/>
                                        </p:tgtEl>
                                      </p:cBhvr>
                                    </p:animEffect>
                                    <p:anim calcmode="lin" valueType="num">
                                      <p:cBhvr>
                                        <p:cTn id="81" dur="1000" fill="hold"/>
                                        <p:tgtEl>
                                          <p:spTgt spid="1028"/>
                                        </p:tgtEl>
                                        <p:attrNameLst>
                                          <p:attrName>ppt_x</p:attrName>
                                        </p:attrNameLst>
                                      </p:cBhvr>
                                      <p:tavLst>
                                        <p:tav tm="0">
                                          <p:val>
                                            <p:strVal val="#ppt_x"/>
                                          </p:val>
                                        </p:tav>
                                        <p:tav tm="100000">
                                          <p:val>
                                            <p:strVal val="#ppt_x"/>
                                          </p:val>
                                        </p:tav>
                                      </p:tavLst>
                                    </p:anim>
                                    <p:anim calcmode="lin" valueType="num">
                                      <p:cBhvr>
                                        <p:cTn id="82"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7"/>
                                        </p:tgtEl>
                                        <p:attrNameLst>
                                          <p:attrName>style.visibility</p:attrName>
                                        </p:attrNameLst>
                                      </p:cBhvr>
                                      <p:to>
                                        <p:strVal val="visible"/>
                                      </p:to>
                                    </p:set>
                                    <p:animEffect transition="in" filter="circle(in)">
                                      <p:cBhvr>
                                        <p:cTn id="87" dur="2000"/>
                                        <p:tgtEl>
                                          <p:spTgt spid="7"/>
                                        </p:tgtEl>
                                      </p:cBhvr>
                                    </p:animEffect>
                                  </p:childTnLst>
                                </p:cTn>
                              </p:par>
                            </p:childTnLst>
                          </p:cTn>
                        </p:par>
                      </p:childTnLst>
                    </p:cTn>
                  </p:par>
                  <p:par>
                    <p:cTn id="88" fill="hold">
                      <p:stCondLst>
                        <p:cond delay="indefinite"/>
                      </p:stCondLst>
                      <p:childTnLst>
                        <p:par>
                          <p:cTn id="89" fill="hold">
                            <p:stCondLst>
                              <p:cond delay="0"/>
                            </p:stCondLst>
                            <p:childTnLst>
                              <p:par>
                                <p:cTn id="90" presetID="8" presetClass="emph" presetSubtype="0" fill="hold" nodeType="clickEffect">
                                  <p:stCondLst>
                                    <p:cond delay="0"/>
                                  </p:stCondLst>
                                  <p:childTnLst>
                                    <p:animRot by="21600000">
                                      <p:cBhvr>
                                        <p:cTn id="91" dur="2000" fill="hold"/>
                                        <p:tgtEl>
                                          <p:spTgt spid="1030"/>
                                        </p:tgtEl>
                                        <p:attrNameLst>
                                          <p:attrName>r</p:attrName>
                                        </p:attrNameLst>
                                      </p:cBhvr>
                                    </p:animRot>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grpId="0" nodeType="clickEffect">
                                  <p:stCondLst>
                                    <p:cond delay="0"/>
                                  </p:stCondLst>
                                  <p:childTnLst>
                                    <p:set>
                                      <p:cBhvr>
                                        <p:cTn id="95" dur="1" fill="hold">
                                          <p:stCondLst>
                                            <p:cond delay="0"/>
                                          </p:stCondLst>
                                        </p:cTn>
                                        <p:tgtEl>
                                          <p:spTgt spid="13"/>
                                        </p:tgtEl>
                                        <p:attrNameLst>
                                          <p:attrName>style.visibility</p:attrName>
                                        </p:attrNameLst>
                                      </p:cBhvr>
                                      <p:to>
                                        <p:strVal val="visible"/>
                                      </p:to>
                                    </p:set>
                                    <p:animEffect transition="in" filter="fade">
                                      <p:cBhvr>
                                        <p:cTn id="96" dur="1000"/>
                                        <p:tgtEl>
                                          <p:spTgt spid="13"/>
                                        </p:tgtEl>
                                      </p:cBhvr>
                                    </p:animEffect>
                                    <p:anim calcmode="lin" valueType="num">
                                      <p:cBhvr>
                                        <p:cTn id="97" dur="1000" fill="hold"/>
                                        <p:tgtEl>
                                          <p:spTgt spid="13"/>
                                        </p:tgtEl>
                                        <p:attrNameLst>
                                          <p:attrName>ppt_x</p:attrName>
                                        </p:attrNameLst>
                                      </p:cBhvr>
                                      <p:tavLst>
                                        <p:tav tm="0">
                                          <p:val>
                                            <p:strVal val="#ppt_x"/>
                                          </p:val>
                                        </p:tav>
                                        <p:tav tm="100000">
                                          <p:val>
                                            <p:strVal val="#ppt_x"/>
                                          </p:val>
                                        </p:tav>
                                      </p:tavLst>
                                    </p:anim>
                                    <p:anim calcmode="lin" valueType="num">
                                      <p:cBhvr>
                                        <p:cTn id="9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2" presetClass="entr" presetSubtype="4" fill="hold" nodeType="clickEffect">
                                  <p:stCondLst>
                                    <p:cond delay="0"/>
                                  </p:stCondLst>
                                  <p:childTnLst>
                                    <p:set>
                                      <p:cBhvr>
                                        <p:cTn id="102" dur="1" fill="hold">
                                          <p:stCondLst>
                                            <p:cond delay="0"/>
                                          </p:stCondLst>
                                        </p:cTn>
                                        <p:tgtEl>
                                          <p:spTgt spid="1042"/>
                                        </p:tgtEl>
                                        <p:attrNameLst>
                                          <p:attrName>style.visibility</p:attrName>
                                        </p:attrNameLst>
                                      </p:cBhvr>
                                      <p:to>
                                        <p:strVal val="visible"/>
                                      </p:to>
                                    </p:set>
                                    <p:animEffect transition="in" filter="wipe(down)">
                                      <p:cBhvr>
                                        <p:cTn id="103" dur="500"/>
                                        <p:tgtEl>
                                          <p:spTgt spid="10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8" grpId="0"/>
      <p:bldP spid="9" grpId="0"/>
      <p:bldP spid="10" grpId="0"/>
      <p:bldP spid="11" grpId="0"/>
      <p:bldP spid="12" grpId="0"/>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4E1C2-B2CA-81A1-C561-DCD73136D618}"/>
              </a:ext>
            </a:extLst>
          </p:cNvPr>
          <p:cNvSpPr>
            <a:spLocks noGrp="1"/>
          </p:cNvSpPr>
          <p:nvPr>
            <p:ph type="title"/>
          </p:nvPr>
        </p:nvSpPr>
        <p:spPr/>
        <p:txBody>
          <a:bodyPr/>
          <a:lstStyle/>
          <a:p>
            <a:pPr algn="ctr"/>
            <a:r>
              <a:rPr lang="en-GB" dirty="0"/>
              <a:t>Rationale </a:t>
            </a:r>
          </a:p>
        </p:txBody>
      </p:sp>
      <p:pic>
        <p:nvPicPr>
          <p:cNvPr id="1026" name="Picture 2">
            <a:extLst>
              <a:ext uri="{FF2B5EF4-FFF2-40B4-BE49-F238E27FC236}">
                <a16:creationId xmlns:a16="http://schemas.microsoft.com/office/drawing/2014/main" id="{D642ACC2-8519-6A44-8DEE-CF5874C20B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3594" y="1981200"/>
            <a:ext cx="4453081" cy="392084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1A4A29C-A1C4-45FC-1B6D-FF8DCC59A7AD}"/>
              </a:ext>
            </a:extLst>
          </p:cNvPr>
          <p:cNvSpPr txBox="1"/>
          <p:nvPr/>
        </p:nvSpPr>
        <p:spPr>
          <a:xfrm>
            <a:off x="7172325" y="5987771"/>
            <a:ext cx="4686300" cy="369332"/>
          </a:xfrm>
          <a:prstGeom prst="rect">
            <a:avLst/>
          </a:prstGeom>
          <a:noFill/>
        </p:spPr>
        <p:txBody>
          <a:bodyPr wrap="square" rtlCol="0">
            <a:spAutoFit/>
          </a:bodyPr>
          <a:lstStyle/>
          <a:p>
            <a:r>
              <a:rPr lang="en-GB" dirty="0"/>
              <a:t>Mcgraw Hill Education and Hanover (2013).</a:t>
            </a:r>
          </a:p>
        </p:txBody>
      </p:sp>
      <p:sp>
        <p:nvSpPr>
          <p:cNvPr id="7" name="Rectangle 7">
            <a:extLst>
              <a:ext uri="{FF2B5EF4-FFF2-40B4-BE49-F238E27FC236}">
                <a16:creationId xmlns:a16="http://schemas.microsoft.com/office/drawing/2014/main" id="{29B67261-9EBF-F1CD-7C85-4354C7B7C62C}"/>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211922"/>
                </a:solidFill>
                <a:effectLst/>
                <a:latin typeface="var(--font-family-default-latin)"/>
              </a:rPr>
              <a:t>The infographic shows research on why students prefer digital reading over print.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211922"/>
                </a:solidFill>
                <a:effectLst/>
                <a:latin typeface="-apple-system"/>
              </a:rPr>
              <a:t>  </a:t>
            </a:r>
            <a:r>
              <a:rPr kumimoji="0" lang="en-US" altLang="en-US" sz="4500" b="0" i="0" u="none" strike="noStrike" cap="none" normalizeH="0" baseline="0" dirty="0">
                <a:ln>
                  <a:noFill/>
                </a:ln>
                <a:solidFill>
                  <a:srgbClr val="211922"/>
                </a:solidFill>
                <a:effectLst/>
                <a:latin typeface="-apple-system"/>
                <a:hlinkClick r:id="rId3"/>
              </a:rPr>
              <a:t>      </a:t>
            </a:r>
            <a:endParaRPr kumimoji="0" lang="en-US" altLang="en-US" sz="900" b="0" i="0" u="none" strike="noStrike" cap="none" normalizeH="0" baseline="0" dirty="0">
              <a:ln>
                <a:noFill/>
              </a:ln>
              <a:solidFill>
                <a:srgbClr val="211922"/>
              </a:solidFill>
              <a:effectLst/>
              <a:latin typeface="-apple-system"/>
              <a:hlinkClick r:id="rId3"/>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211922"/>
                </a:solidFill>
                <a:effectLst/>
                <a:latin typeface="var(--font-family-default-latin)"/>
                <a:hlinkClick r:id="rId3"/>
              </a:rPr>
              <a:t>eLearning Infographics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32" name="Picture 8" descr="eLearning Infographics avatar link">
            <a:hlinkClick r:id="rId3"/>
            <a:extLst>
              <a:ext uri="{FF2B5EF4-FFF2-40B4-BE49-F238E27FC236}">
                <a16:creationId xmlns:a16="http://schemas.microsoft.com/office/drawing/2014/main" id="{55C325BE-ED77-077F-4711-7DE8DB68AF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800" y="-342900"/>
            <a:ext cx="714375" cy="714375"/>
          </a:xfrm>
          <a:prstGeom prst="rect">
            <a:avLst/>
          </a:prstGeom>
          <a:noFill/>
          <a:extLst>
            <a:ext uri="{909E8E84-426E-40DD-AFC4-6F175D3DCCD1}">
              <a14:hiddenFill xmlns:a14="http://schemas.microsoft.com/office/drawing/2010/main">
                <a:solidFill>
                  <a:srgbClr val="FFFFFF"/>
                </a:solidFill>
              </a14:hiddenFill>
            </a:ext>
          </a:extLst>
        </p:spPr>
      </p:pic>
      <p:sp>
        <p:nvSpPr>
          <p:cNvPr id="8" name="Arrow: Right 7">
            <a:extLst>
              <a:ext uri="{FF2B5EF4-FFF2-40B4-BE49-F238E27FC236}">
                <a16:creationId xmlns:a16="http://schemas.microsoft.com/office/drawing/2014/main" id="{B3D2C3D2-7E91-8ADF-F597-EA65D8A009A3}"/>
              </a:ext>
            </a:extLst>
          </p:cNvPr>
          <p:cNvSpPr/>
          <p:nvPr/>
        </p:nvSpPr>
        <p:spPr>
          <a:xfrm>
            <a:off x="407987" y="1889760"/>
            <a:ext cx="6604000" cy="2773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infographic depicts research done coherently by Mcgraw Hill Education and Handover (2013) on why students prefer digital skills over print.  </a:t>
            </a:r>
          </a:p>
          <a:p>
            <a:pPr algn="ctr"/>
            <a:endParaRPr lang="en-GB" dirty="0"/>
          </a:p>
        </p:txBody>
      </p:sp>
      <p:sp>
        <p:nvSpPr>
          <p:cNvPr id="9" name="TextBox 8">
            <a:extLst>
              <a:ext uri="{FF2B5EF4-FFF2-40B4-BE49-F238E27FC236}">
                <a16:creationId xmlns:a16="http://schemas.microsoft.com/office/drawing/2014/main" id="{D7B66863-C694-C769-1E92-807EC0E8F37E}"/>
              </a:ext>
            </a:extLst>
          </p:cNvPr>
          <p:cNvSpPr txBox="1"/>
          <p:nvPr/>
        </p:nvSpPr>
        <p:spPr>
          <a:xfrm>
            <a:off x="485775" y="4804903"/>
            <a:ext cx="5167681" cy="1631216"/>
          </a:xfrm>
          <a:prstGeom prst="rect">
            <a:avLst/>
          </a:prstGeom>
          <a:noFill/>
        </p:spPr>
        <p:txBody>
          <a:bodyPr wrap="square" rtlCol="0">
            <a:spAutoFit/>
          </a:bodyPr>
          <a:lstStyle/>
          <a:p>
            <a:r>
              <a:rPr lang="en-GB" sz="2000" dirty="0"/>
              <a:t>McGraw Hill Education and Handover (2013) found in their study that students prefer digital content because it is more engaging, which guarantees a quicker understanding leading to better grades.</a:t>
            </a:r>
          </a:p>
        </p:txBody>
      </p:sp>
      <p:sp>
        <p:nvSpPr>
          <p:cNvPr id="4" name="Rectangle 3">
            <a:extLst>
              <a:ext uri="{FF2B5EF4-FFF2-40B4-BE49-F238E27FC236}">
                <a16:creationId xmlns:a16="http://schemas.microsoft.com/office/drawing/2014/main" id="{889D201C-7654-DCF4-7DE2-8B8CAB536B18}"/>
              </a:ext>
            </a:extLst>
          </p:cNvPr>
          <p:cNvSpPr/>
          <p:nvPr/>
        </p:nvSpPr>
        <p:spPr>
          <a:xfrm>
            <a:off x="10571866" y="14287"/>
            <a:ext cx="1555233"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Diane Matadi</a:t>
            </a:r>
          </a:p>
        </p:txBody>
      </p:sp>
    </p:spTree>
    <p:extLst>
      <p:ext uri="{BB962C8B-B14F-4D97-AF65-F5344CB8AC3E}">
        <p14:creationId xmlns:p14="http://schemas.microsoft.com/office/powerpoint/2010/main" val="241647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AE9D071-98CF-435C-BD2B-976514544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D619FC33-16ED-4246-9596-BEFEB55E4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2EEA80E1-F99F-4009-837F-2F72F8A5D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230AF9A-4641-4BD8-9F95-9607CD304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703D4EC-9389-41B6-B88B-B6FDC8CD3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graphicFrame>
        <p:nvGraphicFramePr>
          <p:cNvPr id="6" name="Content Placeholder 5" descr="SmartArt">
            <a:extLst>
              <a:ext uri="{FF2B5EF4-FFF2-40B4-BE49-F238E27FC236}">
                <a16:creationId xmlns:a16="http://schemas.microsoft.com/office/drawing/2014/main" id="{BF629521-FFD2-45DA-9D1D-A5F09BD5A2D9}"/>
              </a:ext>
            </a:extLst>
          </p:cNvPr>
          <p:cNvGraphicFramePr>
            <a:graphicFrameLocks noGrp="1"/>
          </p:cNvGraphicFramePr>
          <p:nvPr>
            <p:ph idx="1"/>
            <p:extLst>
              <p:ext uri="{D42A27DB-BD31-4B8C-83A1-F6EECF244321}">
                <p14:modId xmlns:p14="http://schemas.microsoft.com/office/powerpoint/2010/main" val="3855554204"/>
              </p:ext>
            </p:extLst>
          </p:nvPr>
        </p:nvGraphicFramePr>
        <p:xfrm>
          <a:off x="734465" y="3035012"/>
          <a:ext cx="7014729" cy="24765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E9235E0A-FFB0-FA3C-22DD-4D0AB1D309F3}"/>
              </a:ext>
            </a:extLst>
          </p:cNvPr>
          <p:cNvSpPr txBox="1"/>
          <p:nvPr/>
        </p:nvSpPr>
        <p:spPr>
          <a:xfrm>
            <a:off x="811678" y="809625"/>
            <a:ext cx="6659419" cy="707886"/>
          </a:xfrm>
          <a:prstGeom prst="rect">
            <a:avLst/>
          </a:prstGeom>
          <a:noFill/>
        </p:spPr>
        <p:txBody>
          <a:bodyPr wrap="square" rtlCol="0">
            <a:spAutoFit/>
          </a:bodyPr>
          <a:lstStyle/>
          <a:p>
            <a:r>
              <a:rPr lang="en-US" sz="2000" dirty="0">
                <a:solidFill>
                  <a:schemeClr val="bg1"/>
                </a:solidFill>
                <a:latin typeface="+mj-lt"/>
              </a:rPr>
              <a:t>Ben et al (2022) wrote a book on a study to examine the impact of ICT and digital skills on students’ performance.</a:t>
            </a:r>
            <a:endParaRPr lang="en-GB" sz="2000" dirty="0">
              <a:solidFill>
                <a:schemeClr val="bg1"/>
              </a:solidFill>
              <a:latin typeface="+mj-lt"/>
            </a:endParaRPr>
          </a:p>
        </p:txBody>
      </p:sp>
      <p:sp>
        <p:nvSpPr>
          <p:cNvPr id="9" name="TextBox 8">
            <a:extLst>
              <a:ext uri="{FF2B5EF4-FFF2-40B4-BE49-F238E27FC236}">
                <a16:creationId xmlns:a16="http://schemas.microsoft.com/office/drawing/2014/main" id="{B87B7003-E0B6-2A13-C5B3-BCB6B15B677E}"/>
              </a:ext>
            </a:extLst>
          </p:cNvPr>
          <p:cNvSpPr txBox="1"/>
          <p:nvPr/>
        </p:nvSpPr>
        <p:spPr>
          <a:xfrm>
            <a:off x="805296" y="1709069"/>
            <a:ext cx="6381750" cy="707886"/>
          </a:xfrm>
          <a:prstGeom prst="rect">
            <a:avLst/>
          </a:prstGeom>
          <a:noFill/>
        </p:spPr>
        <p:txBody>
          <a:bodyPr wrap="square" rtlCol="0">
            <a:spAutoFit/>
          </a:bodyPr>
          <a:lstStyle/>
          <a:p>
            <a:r>
              <a:rPr lang="en-GB" sz="2000" dirty="0">
                <a:solidFill>
                  <a:schemeClr val="bg1"/>
                </a:solidFill>
              </a:rPr>
              <a:t>Data was collected by 1323 students enrolled in three French universities via face to face questionnaires.</a:t>
            </a:r>
          </a:p>
        </p:txBody>
      </p:sp>
      <p:sp>
        <p:nvSpPr>
          <p:cNvPr id="10" name="Rectangle 9">
            <a:extLst>
              <a:ext uri="{FF2B5EF4-FFF2-40B4-BE49-F238E27FC236}">
                <a16:creationId xmlns:a16="http://schemas.microsoft.com/office/drawing/2014/main" id="{6109E5AF-7F74-5110-7D99-0E594D9378C1}"/>
              </a:ext>
            </a:extLst>
          </p:cNvPr>
          <p:cNvSpPr/>
          <p:nvPr/>
        </p:nvSpPr>
        <p:spPr>
          <a:xfrm>
            <a:off x="-1304509" y="2482825"/>
            <a:ext cx="8150366" cy="523220"/>
          </a:xfrm>
          <a:prstGeom prst="rect">
            <a:avLst/>
          </a:prstGeom>
          <a:noFill/>
        </p:spPr>
        <p:txBody>
          <a:bodyPr wrap="square" lIns="91440" tIns="45720" rIns="91440" bIns="45720">
            <a:spAutoFit/>
          </a:bodyPr>
          <a:lstStyle/>
          <a:p>
            <a:pPr algn="ctr"/>
            <a:r>
              <a:rPr lang="en-US" sz="2800" b="0" cap="none" spc="0" dirty="0">
                <a:ln w="0"/>
                <a:solidFill>
                  <a:schemeClr val="bg1"/>
                </a:solidFill>
                <a:effectLst>
                  <a:outerShdw blurRad="38100" dist="19050" dir="2700000" algn="tl" rotWithShape="0">
                    <a:schemeClr val="dk1">
                      <a:alpha val="40000"/>
                    </a:schemeClr>
                  </a:outerShdw>
                </a:effectLst>
              </a:rPr>
              <a:t>4 Main findings were found: </a:t>
            </a:r>
          </a:p>
        </p:txBody>
      </p:sp>
      <p:grpSp>
        <p:nvGrpSpPr>
          <p:cNvPr id="11" name="Group 10">
            <a:extLst>
              <a:ext uri="{FF2B5EF4-FFF2-40B4-BE49-F238E27FC236}">
                <a16:creationId xmlns:a16="http://schemas.microsoft.com/office/drawing/2014/main" id="{698EFEFA-08B2-4C83-2800-6015D6D72CB2}"/>
              </a:ext>
            </a:extLst>
          </p:cNvPr>
          <p:cNvGrpSpPr/>
          <p:nvPr/>
        </p:nvGrpSpPr>
        <p:grpSpPr>
          <a:xfrm>
            <a:off x="1188579" y="5568827"/>
            <a:ext cx="6636815" cy="503855"/>
            <a:chOff x="347800" y="1724995"/>
            <a:chExt cx="6636815" cy="503855"/>
          </a:xfrm>
        </p:grpSpPr>
        <p:sp>
          <p:nvSpPr>
            <p:cNvPr id="12" name="Rectangle 11">
              <a:extLst>
                <a:ext uri="{FF2B5EF4-FFF2-40B4-BE49-F238E27FC236}">
                  <a16:creationId xmlns:a16="http://schemas.microsoft.com/office/drawing/2014/main" id="{CF0AC47C-83A2-BD7E-93EC-F41F2CF8597A}"/>
                </a:ext>
              </a:extLst>
            </p:cNvPr>
            <p:cNvSpPr/>
            <p:nvPr/>
          </p:nvSpPr>
          <p:spPr>
            <a:xfrm>
              <a:off x="347800" y="1733550"/>
              <a:ext cx="6636815" cy="495300"/>
            </a:xfrm>
            <a:prstGeom prst="rect">
              <a:avLst/>
            </a:pr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14" name="TextBox 13">
              <a:extLst>
                <a:ext uri="{FF2B5EF4-FFF2-40B4-BE49-F238E27FC236}">
                  <a16:creationId xmlns:a16="http://schemas.microsoft.com/office/drawing/2014/main" id="{4F1BC1F5-ECB4-F8F5-7DBD-E0F87A9550C9}"/>
                </a:ext>
              </a:extLst>
            </p:cNvPr>
            <p:cNvSpPr txBox="1"/>
            <p:nvPr/>
          </p:nvSpPr>
          <p:spPr>
            <a:xfrm>
              <a:off x="347800" y="1724995"/>
              <a:ext cx="6636815" cy="4953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93144" tIns="35560" rIns="35560" bIns="35560" numCol="1" spcCol="1270" anchor="ctr" anchorCtr="0">
              <a:noAutofit/>
            </a:bodyPr>
            <a:lstStyle/>
            <a:p>
              <a:pPr marL="0" lvl="0" indent="0" algn="l" defTabSz="622300">
                <a:lnSpc>
                  <a:spcPct val="100000"/>
                </a:lnSpc>
                <a:spcBef>
                  <a:spcPct val="0"/>
                </a:spcBef>
                <a:spcAft>
                  <a:spcPct val="35000"/>
                </a:spcAft>
                <a:buNone/>
              </a:pPr>
              <a:r>
                <a:rPr lang="en-GB" kern="1200" dirty="0"/>
                <a:t>Learning digital skills boosts students' performance.</a:t>
              </a:r>
              <a:endParaRPr lang="en-US" kern="1200" dirty="0"/>
            </a:p>
          </p:txBody>
        </p:sp>
      </p:grpSp>
      <p:sp>
        <p:nvSpPr>
          <p:cNvPr id="19" name="Oval 18">
            <a:extLst>
              <a:ext uri="{FF2B5EF4-FFF2-40B4-BE49-F238E27FC236}">
                <a16:creationId xmlns:a16="http://schemas.microsoft.com/office/drawing/2014/main" id="{C37BA5AD-1829-7D04-8D6D-93D844D45B50}"/>
              </a:ext>
            </a:extLst>
          </p:cNvPr>
          <p:cNvSpPr/>
          <p:nvPr/>
        </p:nvSpPr>
        <p:spPr>
          <a:xfrm>
            <a:off x="879016" y="5491483"/>
            <a:ext cx="619125" cy="619125"/>
          </a:xfrm>
          <a:prstGeom prst="ellipse">
            <a:avLst/>
          </a:prstGeom>
        </p:spPr>
        <p:style>
          <a:lnRef idx="1">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1" name="Rectangle 20">
            <a:extLst>
              <a:ext uri="{FF2B5EF4-FFF2-40B4-BE49-F238E27FC236}">
                <a16:creationId xmlns:a16="http://schemas.microsoft.com/office/drawing/2014/main" id="{DA463D01-A097-DB8E-907C-D69BCDD37A34}"/>
              </a:ext>
            </a:extLst>
          </p:cNvPr>
          <p:cNvSpPr/>
          <p:nvPr/>
        </p:nvSpPr>
        <p:spPr>
          <a:xfrm>
            <a:off x="814394" y="3200280"/>
            <a:ext cx="441146"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1</a:t>
            </a:r>
          </a:p>
        </p:txBody>
      </p:sp>
      <p:sp>
        <p:nvSpPr>
          <p:cNvPr id="22" name="Rectangle 21">
            <a:extLst>
              <a:ext uri="{FF2B5EF4-FFF2-40B4-BE49-F238E27FC236}">
                <a16:creationId xmlns:a16="http://schemas.microsoft.com/office/drawing/2014/main" id="{A98A034D-7CDF-D88D-29D0-D270E42E51DC}"/>
              </a:ext>
            </a:extLst>
          </p:cNvPr>
          <p:cNvSpPr/>
          <p:nvPr/>
        </p:nvSpPr>
        <p:spPr>
          <a:xfrm>
            <a:off x="1059729" y="3891987"/>
            <a:ext cx="441147"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2</a:t>
            </a:r>
            <a:endParaRPr lang="en-US" sz="4000" b="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FECD158F-918E-D5D6-F51E-F91E5B6E1DF5}"/>
              </a:ext>
            </a:extLst>
          </p:cNvPr>
          <p:cNvSpPr/>
          <p:nvPr/>
        </p:nvSpPr>
        <p:spPr>
          <a:xfrm>
            <a:off x="839156" y="4656482"/>
            <a:ext cx="441147"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3</a:t>
            </a:r>
            <a:endParaRPr lang="en-US" sz="4000" b="0" cap="none" spc="0" dirty="0">
              <a:ln w="0"/>
              <a:solidFill>
                <a:schemeClr val="tx1"/>
              </a:solidFill>
              <a:effectLst>
                <a:outerShdw blurRad="38100" dist="19050" dir="2700000" algn="tl" rotWithShape="0">
                  <a:schemeClr val="dk1">
                    <a:alpha val="40000"/>
                  </a:schemeClr>
                </a:outerShdw>
              </a:effectLst>
            </a:endParaRPr>
          </a:p>
        </p:txBody>
      </p:sp>
      <p:sp>
        <p:nvSpPr>
          <p:cNvPr id="24" name="Rectangle 23">
            <a:extLst>
              <a:ext uri="{FF2B5EF4-FFF2-40B4-BE49-F238E27FC236}">
                <a16:creationId xmlns:a16="http://schemas.microsoft.com/office/drawing/2014/main" id="{1C28D76A-7BA7-8107-5ECA-3A99A55ED104}"/>
              </a:ext>
            </a:extLst>
          </p:cNvPr>
          <p:cNvSpPr/>
          <p:nvPr/>
        </p:nvSpPr>
        <p:spPr>
          <a:xfrm>
            <a:off x="966794" y="5421683"/>
            <a:ext cx="441147"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4</a:t>
            </a:r>
            <a:endParaRPr lang="en-US" sz="4000" b="0" cap="none" spc="0" dirty="0">
              <a:ln w="0"/>
              <a:solidFill>
                <a:schemeClr val="tx1"/>
              </a:solidFill>
              <a:effectLst>
                <a:outerShdw blurRad="38100" dist="19050" dir="2700000" algn="tl" rotWithShape="0">
                  <a:schemeClr val="dk1">
                    <a:alpha val="40000"/>
                  </a:schemeClr>
                </a:outerShdw>
              </a:effectLst>
            </a:endParaRPr>
          </a:p>
        </p:txBody>
      </p:sp>
      <p:sp>
        <p:nvSpPr>
          <p:cNvPr id="2" name="Rectangle 1">
            <a:extLst>
              <a:ext uri="{FF2B5EF4-FFF2-40B4-BE49-F238E27FC236}">
                <a16:creationId xmlns:a16="http://schemas.microsoft.com/office/drawing/2014/main" id="{ABF2738B-D043-8829-B3CF-A82B435C08D5}"/>
              </a:ext>
            </a:extLst>
          </p:cNvPr>
          <p:cNvSpPr/>
          <p:nvPr/>
        </p:nvSpPr>
        <p:spPr>
          <a:xfrm>
            <a:off x="9990785" y="0"/>
            <a:ext cx="2040238" cy="400110"/>
          </a:xfrm>
          <a:prstGeom prst="rect">
            <a:avLst/>
          </a:prstGeom>
          <a:noFill/>
        </p:spPr>
        <p:txBody>
          <a:bodyPr wrap="none" lIns="91440" tIns="45720" rIns="91440" bIns="45720">
            <a:spAutoFit/>
          </a:bodyPr>
          <a:lstStyle/>
          <a:p>
            <a:pPr algn="ctr"/>
            <a:r>
              <a:rPr lang="en-US" sz="2000" b="0" cap="none" spc="0" dirty="0">
                <a:ln w="0"/>
                <a:solidFill>
                  <a:schemeClr val="bg1"/>
                </a:solidFill>
                <a:effectLst>
                  <a:outerShdw blurRad="38100" dist="19050" dir="2700000" algn="tl" rotWithShape="0">
                    <a:schemeClr val="dk1">
                      <a:alpha val="40000"/>
                    </a:schemeClr>
                  </a:outerShdw>
                </a:effectLst>
              </a:rPr>
              <a:t>Kaiden Fernandez</a:t>
            </a:r>
          </a:p>
        </p:txBody>
      </p:sp>
    </p:spTree>
    <p:extLst>
      <p:ext uri="{BB962C8B-B14F-4D97-AF65-F5344CB8AC3E}">
        <p14:creationId xmlns:p14="http://schemas.microsoft.com/office/powerpoint/2010/main" val="4209322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p:txBody>
          <a:bodyPr/>
          <a:lstStyle/>
          <a:p>
            <a:pPr algn="ctr"/>
            <a:r>
              <a:rPr lang="en-US" dirty="0"/>
              <a:t>Proposed Methods</a:t>
            </a:r>
          </a:p>
        </p:txBody>
      </p:sp>
      <p:sp>
        <p:nvSpPr>
          <p:cNvPr id="7" name="TextBox 6">
            <a:extLst>
              <a:ext uri="{FF2B5EF4-FFF2-40B4-BE49-F238E27FC236}">
                <a16:creationId xmlns:a16="http://schemas.microsoft.com/office/drawing/2014/main" id="{1F5BEFEA-3A20-1B1B-32D8-1CF2614626B0}"/>
              </a:ext>
            </a:extLst>
          </p:cNvPr>
          <p:cNvSpPr txBox="1"/>
          <p:nvPr/>
        </p:nvSpPr>
        <p:spPr>
          <a:xfrm>
            <a:off x="581193" y="2107606"/>
            <a:ext cx="10696407" cy="1200329"/>
          </a:xfrm>
          <a:prstGeom prst="rect">
            <a:avLst/>
          </a:prstGeom>
          <a:noFill/>
        </p:spPr>
        <p:txBody>
          <a:bodyPr wrap="square" rtlCol="0">
            <a:spAutoFit/>
          </a:bodyPr>
          <a:lstStyle/>
          <a:p>
            <a:r>
              <a:rPr lang="en-GB" dirty="0"/>
              <a:t>The way we purpose to carry out our research is by carrying out a questionnaire. </a:t>
            </a:r>
          </a:p>
          <a:p>
            <a:endParaRPr lang="en-GB" dirty="0"/>
          </a:p>
          <a:p>
            <a:r>
              <a:rPr lang="en-GB" dirty="0"/>
              <a:t>We have used different types of questions in our survey which include open and close questions, ranked questions, and Likert questions.  </a:t>
            </a:r>
          </a:p>
        </p:txBody>
      </p:sp>
      <p:grpSp>
        <p:nvGrpSpPr>
          <p:cNvPr id="14" name="Group 13">
            <a:extLst>
              <a:ext uri="{FF2B5EF4-FFF2-40B4-BE49-F238E27FC236}">
                <a16:creationId xmlns:a16="http://schemas.microsoft.com/office/drawing/2014/main" id="{8AFE21E5-927D-203E-B43F-9AF9F9E54A9E}"/>
              </a:ext>
            </a:extLst>
          </p:cNvPr>
          <p:cNvGrpSpPr/>
          <p:nvPr/>
        </p:nvGrpSpPr>
        <p:grpSpPr>
          <a:xfrm>
            <a:off x="6191250" y="3716550"/>
            <a:ext cx="2669775" cy="1510582"/>
            <a:chOff x="4385473" y="4395888"/>
            <a:chExt cx="6096000" cy="3113995"/>
          </a:xfrm>
        </p:grpSpPr>
        <p:sp>
          <p:nvSpPr>
            <p:cNvPr id="9" name="TextBox 8">
              <a:extLst>
                <a:ext uri="{FF2B5EF4-FFF2-40B4-BE49-F238E27FC236}">
                  <a16:creationId xmlns:a16="http://schemas.microsoft.com/office/drawing/2014/main" id="{10B02CC9-6A25-6C6E-CCDD-1E6D9672C726}"/>
                </a:ext>
              </a:extLst>
            </p:cNvPr>
            <p:cNvSpPr txBox="1"/>
            <p:nvPr/>
          </p:nvSpPr>
          <p:spPr>
            <a:xfrm>
              <a:off x="4385473" y="6363689"/>
              <a:ext cx="6096000" cy="1146194"/>
            </a:xfrm>
            <a:prstGeom prst="rect">
              <a:avLst/>
            </a:prstGeom>
            <a:noFill/>
          </p:spPr>
          <p:txBody>
            <a:bodyPr wrap="square">
              <a:spAutoFit/>
            </a:bodyPr>
            <a:lstStyle/>
            <a:p>
              <a:r>
                <a:rPr lang="en-GB" dirty="0">
                  <a:hlinkClick r:id="rId2"/>
                </a:rPr>
                <a:t>Which digital skills do UWTSD students think is most important?(LCHS4002_BIRM)</a:t>
              </a:r>
              <a:r>
                <a:rPr lang="en-GB" dirty="0" err="1">
                  <a:hlinkClick r:id="rId2"/>
                </a:rPr>
                <a:t>Zahida,FRI,PM</a:t>
              </a:r>
              <a:r>
                <a:rPr lang="en-GB" dirty="0">
                  <a:hlinkClick r:id="rId2"/>
                </a:rPr>
                <a:t> (Preview) (office.com)</a:t>
              </a:r>
              <a:endParaRPr lang="en-GB" dirty="0"/>
            </a:p>
            <a:p>
              <a:endParaRPr lang="en-GB" dirty="0"/>
            </a:p>
          </p:txBody>
        </p:sp>
        <p:pic>
          <p:nvPicPr>
            <p:cNvPr id="12" name="Picture 11" descr="A picture containing text, sign, first-aid kit, outdoor&#10;&#10;Description automatically generated">
              <a:extLst>
                <a:ext uri="{FF2B5EF4-FFF2-40B4-BE49-F238E27FC236}">
                  <a16:creationId xmlns:a16="http://schemas.microsoft.com/office/drawing/2014/main" id="{D550400C-AF83-1507-B084-36FD38CDC07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20721" y="4395888"/>
              <a:ext cx="1754338" cy="2002573"/>
            </a:xfrm>
            <a:prstGeom prst="rect">
              <a:avLst/>
            </a:prstGeom>
          </p:spPr>
        </p:pic>
      </p:grpSp>
      <p:sp>
        <p:nvSpPr>
          <p:cNvPr id="19" name="TextBox 18">
            <a:extLst>
              <a:ext uri="{FF2B5EF4-FFF2-40B4-BE49-F238E27FC236}">
                <a16:creationId xmlns:a16="http://schemas.microsoft.com/office/drawing/2014/main" id="{722DF611-5640-1119-BAA5-7BE5E6292D27}"/>
              </a:ext>
            </a:extLst>
          </p:cNvPr>
          <p:cNvSpPr txBox="1"/>
          <p:nvPr/>
        </p:nvSpPr>
        <p:spPr>
          <a:xfrm>
            <a:off x="581193" y="3528142"/>
            <a:ext cx="5295732" cy="369332"/>
          </a:xfrm>
          <a:prstGeom prst="rect">
            <a:avLst/>
          </a:prstGeom>
          <a:noFill/>
        </p:spPr>
        <p:txBody>
          <a:bodyPr wrap="square" rtlCol="0">
            <a:spAutoFit/>
          </a:bodyPr>
          <a:lstStyle/>
          <a:p>
            <a:r>
              <a:rPr lang="en-GB" dirty="0"/>
              <a:t>Some Example of the questions we have included are: </a:t>
            </a:r>
          </a:p>
        </p:txBody>
      </p:sp>
      <p:sp>
        <p:nvSpPr>
          <p:cNvPr id="20" name="TextBox 19">
            <a:extLst>
              <a:ext uri="{FF2B5EF4-FFF2-40B4-BE49-F238E27FC236}">
                <a16:creationId xmlns:a16="http://schemas.microsoft.com/office/drawing/2014/main" id="{E4258B14-25F8-24A3-2110-3287DC82D8A3}"/>
              </a:ext>
            </a:extLst>
          </p:cNvPr>
          <p:cNvSpPr txBox="1"/>
          <p:nvPr/>
        </p:nvSpPr>
        <p:spPr>
          <a:xfrm>
            <a:off x="581193" y="4133850"/>
            <a:ext cx="5514807" cy="1754326"/>
          </a:xfrm>
          <a:prstGeom prst="rect">
            <a:avLst/>
          </a:prstGeom>
          <a:noFill/>
        </p:spPr>
        <p:txBody>
          <a:bodyPr wrap="square" rtlCol="0">
            <a:spAutoFit/>
          </a:bodyPr>
          <a:lstStyle/>
          <a:p>
            <a:r>
              <a:rPr lang="en-GB" dirty="0"/>
              <a:t>Example 1 – Do you think Outlook is the most important digital tool?</a:t>
            </a:r>
          </a:p>
          <a:p>
            <a:endParaRPr lang="en-GB" dirty="0"/>
          </a:p>
          <a:p>
            <a:endParaRPr lang="en-GB" dirty="0"/>
          </a:p>
          <a:p>
            <a:r>
              <a:rPr lang="en-GB" dirty="0"/>
              <a:t>Example 2 – Which digital tool do you use the most to share documents </a:t>
            </a:r>
          </a:p>
        </p:txBody>
      </p:sp>
      <p:sp>
        <p:nvSpPr>
          <p:cNvPr id="21" name="TextBox 20">
            <a:extLst>
              <a:ext uri="{FF2B5EF4-FFF2-40B4-BE49-F238E27FC236}">
                <a16:creationId xmlns:a16="http://schemas.microsoft.com/office/drawing/2014/main" id="{5A866FE4-6EAF-8BFB-E32E-B0DF77C34254}"/>
              </a:ext>
            </a:extLst>
          </p:cNvPr>
          <p:cNvSpPr txBox="1"/>
          <p:nvPr/>
        </p:nvSpPr>
        <p:spPr>
          <a:xfrm>
            <a:off x="752475" y="6061786"/>
            <a:ext cx="1428750" cy="369332"/>
          </a:xfrm>
          <a:prstGeom prst="rect">
            <a:avLst/>
          </a:prstGeom>
          <a:noFill/>
        </p:spPr>
        <p:txBody>
          <a:bodyPr wrap="square" rtlCol="0">
            <a:spAutoFit/>
          </a:bodyPr>
          <a:lstStyle/>
          <a:p>
            <a:r>
              <a:rPr lang="en-GB" dirty="0"/>
              <a:t>Outlook</a:t>
            </a:r>
          </a:p>
        </p:txBody>
      </p:sp>
      <p:sp>
        <p:nvSpPr>
          <p:cNvPr id="22" name="TextBox 21">
            <a:extLst>
              <a:ext uri="{FF2B5EF4-FFF2-40B4-BE49-F238E27FC236}">
                <a16:creationId xmlns:a16="http://schemas.microsoft.com/office/drawing/2014/main" id="{68620055-C3E6-ABFA-294C-0911C56E0D68}"/>
              </a:ext>
            </a:extLst>
          </p:cNvPr>
          <p:cNvSpPr txBox="1"/>
          <p:nvPr/>
        </p:nvSpPr>
        <p:spPr>
          <a:xfrm>
            <a:off x="2492776" y="6061786"/>
            <a:ext cx="1307700" cy="369332"/>
          </a:xfrm>
          <a:prstGeom prst="rect">
            <a:avLst/>
          </a:prstGeom>
          <a:noFill/>
        </p:spPr>
        <p:txBody>
          <a:bodyPr wrap="square" rtlCol="0">
            <a:spAutoFit/>
          </a:bodyPr>
          <a:lstStyle/>
          <a:p>
            <a:r>
              <a:rPr lang="en-GB" dirty="0"/>
              <a:t>OneDrive</a:t>
            </a:r>
          </a:p>
        </p:txBody>
      </p:sp>
      <p:sp>
        <p:nvSpPr>
          <p:cNvPr id="23" name="TextBox 22">
            <a:extLst>
              <a:ext uri="{FF2B5EF4-FFF2-40B4-BE49-F238E27FC236}">
                <a16:creationId xmlns:a16="http://schemas.microsoft.com/office/drawing/2014/main" id="{D777412B-43C0-BA32-34B0-D3598A4DECD6}"/>
              </a:ext>
            </a:extLst>
          </p:cNvPr>
          <p:cNvSpPr txBox="1"/>
          <p:nvPr/>
        </p:nvSpPr>
        <p:spPr>
          <a:xfrm>
            <a:off x="4324350" y="6061786"/>
            <a:ext cx="1866900" cy="369332"/>
          </a:xfrm>
          <a:prstGeom prst="rect">
            <a:avLst/>
          </a:prstGeom>
          <a:noFill/>
        </p:spPr>
        <p:txBody>
          <a:bodyPr wrap="square" rtlCol="0">
            <a:spAutoFit/>
          </a:bodyPr>
          <a:lstStyle/>
          <a:p>
            <a:r>
              <a:rPr lang="en-GB" dirty="0"/>
              <a:t>WhatsApp</a:t>
            </a:r>
          </a:p>
        </p:txBody>
      </p:sp>
      <p:sp>
        <p:nvSpPr>
          <p:cNvPr id="24" name="Rectangle 23">
            <a:extLst>
              <a:ext uri="{FF2B5EF4-FFF2-40B4-BE49-F238E27FC236}">
                <a16:creationId xmlns:a16="http://schemas.microsoft.com/office/drawing/2014/main" id="{CA4E8C96-7612-D7E2-7BF6-A740F4E3FFCA}"/>
              </a:ext>
            </a:extLst>
          </p:cNvPr>
          <p:cNvSpPr/>
          <p:nvPr/>
        </p:nvSpPr>
        <p:spPr>
          <a:xfrm>
            <a:off x="5571886" y="-27895"/>
            <a:ext cx="9477614" cy="400110"/>
          </a:xfrm>
          <a:prstGeom prst="rect">
            <a:avLst/>
          </a:prstGeom>
          <a:noFill/>
        </p:spPr>
        <p:txBody>
          <a:bodyPr wrap="squar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Diane Matadi &amp;</a:t>
            </a:r>
            <a:r>
              <a:rPr lang="en-US" sz="2000" dirty="0">
                <a:ln w="0"/>
                <a:effectLst>
                  <a:outerShdw blurRad="38100" dist="19050" dir="2700000" algn="tl" rotWithShape="0">
                    <a:schemeClr val="dk1">
                      <a:alpha val="40000"/>
                    </a:schemeClr>
                  </a:outerShdw>
                </a:effectLst>
              </a:rPr>
              <a:t> Kaiden Fernandez</a:t>
            </a:r>
            <a:endParaRPr lang="en-US" sz="2000" b="0" cap="none" spc="0" dirty="0">
              <a:ln w="0"/>
              <a:solidFill>
                <a:schemeClr val="tx1"/>
              </a:solidFill>
              <a:effectLst>
                <a:outerShdw blurRad="38100" dist="19050" dir="2700000" algn="tl" rotWithShape="0">
                  <a:schemeClr val="dk1">
                    <a:alpha val="40000"/>
                  </a:schemeClr>
                </a:outerShdw>
              </a:effectLst>
            </a:endParaRPr>
          </a:p>
        </p:txBody>
      </p:sp>
      <p:sp>
        <p:nvSpPr>
          <p:cNvPr id="25" name="TextBox 24">
            <a:extLst>
              <a:ext uri="{FF2B5EF4-FFF2-40B4-BE49-F238E27FC236}">
                <a16:creationId xmlns:a16="http://schemas.microsoft.com/office/drawing/2014/main" id="{2D3A8744-CFDC-5B31-A88C-FFBBA5E5CFAC}"/>
              </a:ext>
            </a:extLst>
          </p:cNvPr>
          <p:cNvSpPr txBox="1"/>
          <p:nvPr/>
        </p:nvSpPr>
        <p:spPr>
          <a:xfrm>
            <a:off x="9663471" y="3757658"/>
            <a:ext cx="2238375" cy="1938992"/>
          </a:xfrm>
          <a:prstGeom prst="rect">
            <a:avLst/>
          </a:prstGeom>
          <a:noFill/>
        </p:spPr>
        <p:txBody>
          <a:bodyPr wrap="square" rtlCol="0">
            <a:spAutoFit/>
          </a:bodyPr>
          <a:lstStyle/>
          <a:p>
            <a:r>
              <a:rPr lang="en-GB" sz="2000" dirty="0"/>
              <a:t>During our findings, we will be using graphs to compare and contrast information and detail our findings. </a:t>
            </a:r>
          </a:p>
        </p:txBody>
      </p:sp>
    </p:spTree>
    <p:extLst>
      <p:ext uri="{BB962C8B-B14F-4D97-AF65-F5344CB8AC3E}">
        <p14:creationId xmlns:p14="http://schemas.microsoft.com/office/powerpoint/2010/main" val="49760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500" fill="hold"/>
                                        <p:tgtEl>
                                          <p:spTgt spid="20"/>
                                        </p:tgtEl>
                                        <p:attrNameLst>
                                          <p:attrName>ppt_x</p:attrName>
                                        </p:attrNameLst>
                                      </p:cBhvr>
                                      <p:tavLst>
                                        <p:tav tm="0">
                                          <p:val>
                                            <p:strVal val="#ppt_x"/>
                                          </p:val>
                                        </p:tav>
                                        <p:tav tm="100000">
                                          <p:val>
                                            <p:strVal val="#ppt_x"/>
                                          </p:val>
                                        </p:tav>
                                      </p:tavLst>
                                    </p:anim>
                                    <p:anim calcmode="lin" valueType="num">
                                      <p:cBhvr additive="base">
                                        <p:cTn id="2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ppt_x"/>
                                          </p:val>
                                        </p:tav>
                                        <p:tav tm="100000">
                                          <p:val>
                                            <p:strVal val="#ppt_x"/>
                                          </p:val>
                                        </p:tav>
                                      </p:tavLst>
                                    </p:anim>
                                    <p:anim calcmode="lin" valueType="num">
                                      <p:cBhvr additive="base">
                                        <p:cTn id="3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5"/>
                                        </p:tgtEl>
                                        <p:attrNameLst>
                                          <p:attrName>style.visibility</p:attrName>
                                        </p:attrNameLst>
                                      </p:cBhvr>
                                      <p:to>
                                        <p:strVal val="visible"/>
                                      </p:to>
                                    </p:set>
                                    <p:anim calcmode="lin" valueType="num">
                                      <p:cBhvr additive="base">
                                        <p:cTn id="55" dur="500" fill="hold"/>
                                        <p:tgtEl>
                                          <p:spTgt spid="25"/>
                                        </p:tgtEl>
                                        <p:attrNameLst>
                                          <p:attrName>ppt_x</p:attrName>
                                        </p:attrNameLst>
                                      </p:cBhvr>
                                      <p:tavLst>
                                        <p:tav tm="0">
                                          <p:val>
                                            <p:strVal val="#ppt_x"/>
                                          </p:val>
                                        </p:tav>
                                        <p:tav tm="100000">
                                          <p:val>
                                            <p:strVal val="#ppt_x"/>
                                          </p:val>
                                        </p:tav>
                                      </p:tavLst>
                                    </p:anim>
                                    <p:anim calcmode="lin" valueType="num">
                                      <p:cBhvr additive="base">
                                        <p:cTn id="5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9" grpId="0"/>
      <p:bldP spid="20" grpId="0"/>
      <p:bldP spid="21" grpId="0"/>
      <p:bldP spid="22" grpId="0"/>
      <p:bldP spid="23" grpId="0"/>
      <p:bldP spid="2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42BCC-7B92-9A02-BC72-7257FB604AC8}"/>
              </a:ext>
            </a:extLst>
          </p:cNvPr>
          <p:cNvSpPr>
            <a:spLocks noGrp="1"/>
          </p:cNvSpPr>
          <p:nvPr>
            <p:ph type="title"/>
          </p:nvPr>
        </p:nvSpPr>
        <p:spPr/>
        <p:txBody>
          <a:bodyPr/>
          <a:lstStyle/>
          <a:p>
            <a:pPr algn="ctr"/>
            <a:r>
              <a:rPr lang="en-GB" dirty="0"/>
              <a:t>Ethical Considerations</a:t>
            </a:r>
          </a:p>
        </p:txBody>
      </p:sp>
      <p:sp>
        <p:nvSpPr>
          <p:cNvPr id="6" name="Thought Bubble: Cloud 5">
            <a:extLst>
              <a:ext uri="{FF2B5EF4-FFF2-40B4-BE49-F238E27FC236}">
                <a16:creationId xmlns:a16="http://schemas.microsoft.com/office/drawing/2014/main" id="{3EDF7D7C-243E-951E-8B9B-906C1B4E20FC}"/>
              </a:ext>
            </a:extLst>
          </p:cNvPr>
          <p:cNvSpPr/>
          <p:nvPr/>
        </p:nvSpPr>
        <p:spPr>
          <a:xfrm flipH="1">
            <a:off x="242045" y="2070059"/>
            <a:ext cx="4061013" cy="188258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cap="none" spc="0" dirty="0">
                <a:ln w="0"/>
                <a:solidFill>
                  <a:schemeClr val="bg1"/>
                </a:solidFill>
                <a:effectLst>
                  <a:outerShdw blurRad="38100" dist="19050" dir="2700000" algn="tl" rotWithShape="0">
                    <a:schemeClr val="dk1">
                      <a:alpha val="40000"/>
                    </a:schemeClr>
                  </a:outerShdw>
                </a:effectLst>
              </a:rPr>
              <a:t>Whilst carrying ou</a:t>
            </a:r>
            <a:r>
              <a:rPr lang="en-GB" sz="2400" dirty="0">
                <a:ln w="0"/>
                <a:solidFill>
                  <a:schemeClr val="bg1"/>
                </a:solidFill>
                <a:effectLst>
                  <a:outerShdw blurRad="38100" dist="19050" dir="2700000" algn="tl" rotWithShape="0">
                    <a:schemeClr val="dk1">
                      <a:alpha val="40000"/>
                    </a:schemeClr>
                  </a:outerShdw>
                </a:effectLst>
              </a:rPr>
              <a:t>t our survey we promise: </a:t>
            </a:r>
            <a:endParaRPr lang="en-GB" sz="2400" b="0" cap="none" spc="0" dirty="0">
              <a:ln w="0"/>
              <a:solidFill>
                <a:schemeClr val="bg1"/>
              </a:solidFill>
              <a:effectLst>
                <a:outerShdw blurRad="38100" dist="19050" dir="2700000" algn="tl" rotWithShape="0">
                  <a:schemeClr val="dk1">
                    <a:alpha val="40000"/>
                  </a:schemeClr>
                </a:outerShdw>
              </a:effectLst>
            </a:endParaRPr>
          </a:p>
          <a:p>
            <a:pPr algn="ctr"/>
            <a:endParaRPr lang="en-GB" dirty="0"/>
          </a:p>
        </p:txBody>
      </p:sp>
      <p:sp>
        <p:nvSpPr>
          <p:cNvPr id="16" name="TextBox 15">
            <a:extLst>
              <a:ext uri="{FF2B5EF4-FFF2-40B4-BE49-F238E27FC236}">
                <a16:creationId xmlns:a16="http://schemas.microsoft.com/office/drawing/2014/main" id="{23DA936B-74E0-B9CE-2E87-3AF63A968E96}"/>
              </a:ext>
            </a:extLst>
          </p:cNvPr>
          <p:cNvSpPr txBox="1"/>
          <p:nvPr/>
        </p:nvSpPr>
        <p:spPr>
          <a:xfrm>
            <a:off x="4760258" y="2185526"/>
            <a:ext cx="7297273" cy="4247317"/>
          </a:xfrm>
          <a:prstGeom prst="rect">
            <a:avLst/>
          </a:prstGeom>
          <a:noFill/>
        </p:spPr>
        <p:txBody>
          <a:bodyPr wrap="square" rtlCol="0">
            <a:spAutoFit/>
          </a:bodyPr>
          <a:lstStyle/>
          <a:p>
            <a:endParaRPr lang="en-GB" dirty="0"/>
          </a:p>
          <a:p>
            <a:pPr marL="285750" indent="-285750">
              <a:buFont typeface="Wingdings" panose="05000000000000000000" pitchFamily="2" charset="2"/>
              <a:buChar char="Ø"/>
            </a:pPr>
            <a:r>
              <a:rPr lang="en-GB" dirty="0"/>
              <a:t> Informed Consent - Participants will know the purpose, benefits, and risks behind the research before they accept to take part.  There will be a tick box on the survey whereby they can confirm if they are happy to complete it.</a:t>
            </a:r>
          </a:p>
          <a:p>
            <a:endParaRPr lang="en-GB" dirty="0"/>
          </a:p>
          <a:p>
            <a:pPr marL="285750" indent="-285750">
              <a:buFont typeface="Wingdings" panose="05000000000000000000" pitchFamily="2" charset="2"/>
              <a:buChar char="Ø"/>
            </a:pPr>
            <a:r>
              <a:rPr lang="en-GB" dirty="0"/>
              <a:t>All participants will be treated the same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Voluntary Participation -  Participants can opt out of the research at any time.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Anonymity – All participants will stay anonymous.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Avoidance of Harm – Participants will not be harmed, and their physical and mental well-being will be protected at all times. </a:t>
            </a:r>
          </a:p>
        </p:txBody>
      </p:sp>
      <p:sp>
        <p:nvSpPr>
          <p:cNvPr id="3" name="Rectangle 2">
            <a:extLst>
              <a:ext uri="{FF2B5EF4-FFF2-40B4-BE49-F238E27FC236}">
                <a16:creationId xmlns:a16="http://schemas.microsoft.com/office/drawing/2014/main" id="{CA36CD88-3F92-3FA7-DCC0-8B521EE31AD8}"/>
              </a:ext>
            </a:extLst>
          </p:cNvPr>
          <p:cNvSpPr/>
          <p:nvPr/>
        </p:nvSpPr>
        <p:spPr>
          <a:xfrm>
            <a:off x="10151762" y="0"/>
            <a:ext cx="2040238"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Kaiden Fernandez</a:t>
            </a:r>
          </a:p>
        </p:txBody>
      </p:sp>
      <p:sp>
        <p:nvSpPr>
          <p:cNvPr id="4" name="TextBox 3">
            <a:extLst>
              <a:ext uri="{FF2B5EF4-FFF2-40B4-BE49-F238E27FC236}">
                <a16:creationId xmlns:a16="http://schemas.microsoft.com/office/drawing/2014/main" id="{61178E6C-998E-DD11-8C76-7502FFE097C8}"/>
              </a:ext>
            </a:extLst>
          </p:cNvPr>
          <p:cNvSpPr txBox="1"/>
          <p:nvPr/>
        </p:nvSpPr>
        <p:spPr>
          <a:xfrm>
            <a:off x="242045" y="4333875"/>
            <a:ext cx="4263280" cy="2585323"/>
          </a:xfrm>
          <a:prstGeom prst="rect">
            <a:avLst/>
          </a:prstGeom>
          <a:noFill/>
        </p:spPr>
        <p:txBody>
          <a:bodyPr wrap="square" rtlCol="0">
            <a:spAutoFit/>
          </a:bodyPr>
          <a:lstStyle/>
          <a:p>
            <a:pPr marL="342900" indent="-342900">
              <a:buFont typeface="Wingdings" panose="05000000000000000000" pitchFamily="2" charset="2"/>
              <a:buChar char="Ø"/>
            </a:pPr>
            <a:r>
              <a:rPr lang="en-GB" dirty="0"/>
              <a:t>Confidentiality – We will treat all information with confidentiality abiding by the Data Protection Act. </a:t>
            </a:r>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r>
              <a:rPr lang="en-GB" dirty="0"/>
              <a:t>Results communication – Our work is free of plagiarism, and we will present our results accurately without leading to research misconduct. </a:t>
            </a:r>
          </a:p>
          <a:p>
            <a:pPr marL="342900" indent="-342900">
              <a:buFont typeface="Wingdings" panose="05000000000000000000" pitchFamily="2" charset="2"/>
              <a:buChar char="Ø"/>
            </a:pPr>
            <a:endParaRPr lang="en-GB" dirty="0"/>
          </a:p>
        </p:txBody>
      </p:sp>
    </p:spTree>
    <p:extLst>
      <p:ext uri="{BB962C8B-B14F-4D97-AF65-F5344CB8AC3E}">
        <p14:creationId xmlns:p14="http://schemas.microsoft.com/office/powerpoint/2010/main" val="372311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6"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01388-C59D-F3C4-2FFE-A62BAF63E8C4}"/>
              </a:ext>
            </a:extLst>
          </p:cNvPr>
          <p:cNvSpPr>
            <a:spLocks noGrp="1"/>
          </p:cNvSpPr>
          <p:nvPr>
            <p:ph type="title"/>
          </p:nvPr>
        </p:nvSpPr>
        <p:spPr/>
        <p:txBody>
          <a:bodyPr/>
          <a:lstStyle/>
          <a:p>
            <a:pPr algn="ctr"/>
            <a:r>
              <a:rPr lang="en-GB" dirty="0"/>
              <a:t>Research TimeLine</a:t>
            </a:r>
          </a:p>
        </p:txBody>
      </p:sp>
      <p:graphicFrame>
        <p:nvGraphicFramePr>
          <p:cNvPr id="3" name="Table 3">
            <a:extLst>
              <a:ext uri="{FF2B5EF4-FFF2-40B4-BE49-F238E27FC236}">
                <a16:creationId xmlns:a16="http://schemas.microsoft.com/office/drawing/2014/main" id="{1EAFEC4E-DB14-C1B0-371D-BA82A204C4F7}"/>
              </a:ext>
            </a:extLst>
          </p:cNvPr>
          <p:cNvGraphicFramePr>
            <a:graphicFrameLocks noGrp="1"/>
          </p:cNvGraphicFramePr>
          <p:nvPr>
            <p:extLst>
              <p:ext uri="{D42A27DB-BD31-4B8C-83A1-F6EECF244321}">
                <p14:modId xmlns:p14="http://schemas.microsoft.com/office/powerpoint/2010/main" val="2409329927"/>
              </p:ext>
            </p:extLst>
          </p:nvPr>
        </p:nvGraphicFramePr>
        <p:xfrm>
          <a:off x="1280050" y="3187385"/>
          <a:ext cx="9407000" cy="2727639"/>
        </p:xfrm>
        <a:graphic>
          <a:graphicData uri="http://schemas.openxmlformats.org/drawingml/2006/table">
            <a:tbl>
              <a:tblPr firstRow="1" bandRow="1">
                <a:tableStyleId>{5C22544A-7EE6-4342-B048-85BDC9FD1C3A}</a:tableStyleId>
              </a:tblPr>
              <a:tblGrid>
                <a:gridCol w="2351750">
                  <a:extLst>
                    <a:ext uri="{9D8B030D-6E8A-4147-A177-3AD203B41FA5}">
                      <a16:colId xmlns:a16="http://schemas.microsoft.com/office/drawing/2014/main" val="55640416"/>
                    </a:ext>
                  </a:extLst>
                </a:gridCol>
                <a:gridCol w="2351750">
                  <a:extLst>
                    <a:ext uri="{9D8B030D-6E8A-4147-A177-3AD203B41FA5}">
                      <a16:colId xmlns:a16="http://schemas.microsoft.com/office/drawing/2014/main" val="303138114"/>
                    </a:ext>
                  </a:extLst>
                </a:gridCol>
                <a:gridCol w="2351750">
                  <a:extLst>
                    <a:ext uri="{9D8B030D-6E8A-4147-A177-3AD203B41FA5}">
                      <a16:colId xmlns:a16="http://schemas.microsoft.com/office/drawing/2014/main" val="3041233983"/>
                    </a:ext>
                  </a:extLst>
                </a:gridCol>
                <a:gridCol w="2351750">
                  <a:extLst>
                    <a:ext uri="{9D8B030D-6E8A-4147-A177-3AD203B41FA5}">
                      <a16:colId xmlns:a16="http://schemas.microsoft.com/office/drawing/2014/main" val="185957777"/>
                    </a:ext>
                  </a:extLst>
                </a:gridCol>
              </a:tblGrid>
              <a:tr h="1113751">
                <a:tc>
                  <a:txBody>
                    <a:bodyPr/>
                    <a:lstStyle/>
                    <a:p>
                      <a:r>
                        <a:rPr lang="en-GB" dirty="0"/>
                        <a:t>Week 7</a:t>
                      </a:r>
                    </a:p>
                  </a:txBody>
                  <a:tcPr/>
                </a:tc>
                <a:tc>
                  <a:txBody>
                    <a:bodyPr/>
                    <a:lstStyle/>
                    <a:p>
                      <a:r>
                        <a:rPr lang="en-GB" dirty="0"/>
                        <a:t>Week 8</a:t>
                      </a:r>
                    </a:p>
                  </a:txBody>
                  <a:tcPr/>
                </a:tc>
                <a:tc>
                  <a:txBody>
                    <a:bodyPr/>
                    <a:lstStyle/>
                    <a:p>
                      <a:r>
                        <a:rPr lang="en-GB" dirty="0"/>
                        <a:t>Week 9</a:t>
                      </a:r>
                    </a:p>
                  </a:txBody>
                  <a:tcPr/>
                </a:tc>
                <a:tc>
                  <a:txBody>
                    <a:bodyPr/>
                    <a:lstStyle/>
                    <a:p>
                      <a:r>
                        <a:rPr lang="en-GB" dirty="0"/>
                        <a:t>Week 10</a:t>
                      </a:r>
                    </a:p>
                  </a:txBody>
                  <a:tcPr/>
                </a:tc>
                <a:extLst>
                  <a:ext uri="{0D108BD9-81ED-4DB2-BD59-A6C34878D82A}">
                    <a16:rowId xmlns:a16="http://schemas.microsoft.com/office/drawing/2014/main" val="638848721"/>
                  </a:ext>
                </a:extLst>
              </a:tr>
              <a:tr h="1613888">
                <a:tc>
                  <a:txBody>
                    <a:bodyPr/>
                    <a:lstStyle/>
                    <a:p>
                      <a:r>
                        <a:rPr lang="en-GB" dirty="0"/>
                        <a:t>We have planned to conduct questions.</a:t>
                      </a:r>
                    </a:p>
                  </a:txBody>
                  <a:tcPr/>
                </a:tc>
                <a:tc>
                  <a:txBody>
                    <a:bodyPr/>
                    <a:lstStyle/>
                    <a:p>
                      <a:r>
                        <a:rPr lang="en-GB" dirty="0"/>
                        <a:t>During this week we will be collecting the data ready to be analysed. </a:t>
                      </a:r>
                    </a:p>
                  </a:txBody>
                  <a:tcPr/>
                </a:tc>
                <a:tc>
                  <a:txBody>
                    <a:bodyPr/>
                    <a:lstStyle/>
                    <a:p>
                      <a:r>
                        <a:rPr lang="en-GB" dirty="0"/>
                        <a:t>During this week, we will be analysing our data, comparing and contrasting. </a:t>
                      </a:r>
                    </a:p>
                  </a:txBody>
                  <a:tcPr/>
                </a:tc>
                <a:tc>
                  <a:txBody>
                    <a:bodyPr/>
                    <a:lstStyle/>
                    <a:p>
                      <a:r>
                        <a:rPr lang="en-GB" dirty="0"/>
                        <a:t>During this week we will be writing up our research report. </a:t>
                      </a:r>
                    </a:p>
                  </a:txBody>
                  <a:tcPr/>
                </a:tc>
                <a:extLst>
                  <a:ext uri="{0D108BD9-81ED-4DB2-BD59-A6C34878D82A}">
                    <a16:rowId xmlns:a16="http://schemas.microsoft.com/office/drawing/2014/main" val="625828899"/>
                  </a:ext>
                </a:extLst>
              </a:tr>
            </a:tbl>
          </a:graphicData>
        </a:graphic>
      </p:graphicFrame>
      <p:sp>
        <p:nvSpPr>
          <p:cNvPr id="4" name="Rectangle 3">
            <a:extLst>
              <a:ext uri="{FF2B5EF4-FFF2-40B4-BE49-F238E27FC236}">
                <a16:creationId xmlns:a16="http://schemas.microsoft.com/office/drawing/2014/main" id="{0FDE6DCD-1FFF-7835-A91E-1B2AE0CD5B97}"/>
              </a:ext>
            </a:extLst>
          </p:cNvPr>
          <p:cNvSpPr/>
          <p:nvPr/>
        </p:nvSpPr>
        <p:spPr>
          <a:xfrm>
            <a:off x="10519036" y="0"/>
            <a:ext cx="1555233"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Diane Matadi</a:t>
            </a:r>
          </a:p>
        </p:txBody>
      </p:sp>
    </p:spTree>
    <p:extLst>
      <p:ext uri="{BB962C8B-B14F-4D97-AF65-F5344CB8AC3E}">
        <p14:creationId xmlns:p14="http://schemas.microsoft.com/office/powerpoint/2010/main" val="2988690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055C4-BD27-DB5E-A875-8A1792D5E7F2}"/>
              </a:ext>
            </a:extLst>
          </p:cNvPr>
          <p:cNvSpPr>
            <a:spLocks noGrp="1"/>
          </p:cNvSpPr>
          <p:nvPr>
            <p:ph type="title"/>
          </p:nvPr>
        </p:nvSpPr>
        <p:spPr/>
        <p:txBody>
          <a:bodyPr/>
          <a:lstStyle/>
          <a:p>
            <a:pPr algn="ctr"/>
            <a:r>
              <a:rPr lang="en-GB" dirty="0"/>
              <a:t>Hypothesis</a:t>
            </a:r>
          </a:p>
        </p:txBody>
      </p:sp>
      <p:sp>
        <p:nvSpPr>
          <p:cNvPr id="4" name="Rectangle 3">
            <a:extLst>
              <a:ext uri="{FF2B5EF4-FFF2-40B4-BE49-F238E27FC236}">
                <a16:creationId xmlns:a16="http://schemas.microsoft.com/office/drawing/2014/main" id="{B1C322CE-0A31-0DFF-B93B-0027D47CCF00}"/>
              </a:ext>
            </a:extLst>
          </p:cNvPr>
          <p:cNvSpPr/>
          <p:nvPr/>
        </p:nvSpPr>
        <p:spPr>
          <a:xfrm>
            <a:off x="10228911" y="0"/>
            <a:ext cx="2040239"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Kaiden Fernandez</a:t>
            </a:r>
          </a:p>
        </p:txBody>
      </p:sp>
      <p:sp>
        <p:nvSpPr>
          <p:cNvPr id="5" name="Speech Bubble: Rectangle with Corners Rounded 4">
            <a:extLst>
              <a:ext uri="{FF2B5EF4-FFF2-40B4-BE49-F238E27FC236}">
                <a16:creationId xmlns:a16="http://schemas.microsoft.com/office/drawing/2014/main" id="{765205DE-02B0-3935-7BAA-D80BE9F14D14}"/>
              </a:ext>
            </a:extLst>
          </p:cNvPr>
          <p:cNvSpPr/>
          <p:nvPr/>
        </p:nvSpPr>
        <p:spPr>
          <a:xfrm>
            <a:off x="330491" y="2085301"/>
            <a:ext cx="3400425" cy="193357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think we will have a better understanding of what students feel is the most important digital tool. </a:t>
            </a:r>
          </a:p>
        </p:txBody>
      </p:sp>
      <p:sp>
        <p:nvSpPr>
          <p:cNvPr id="6" name="Speech Bubble: Rectangle with Corners Rounded 5">
            <a:extLst>
              <a:ext uri="{FF2B5EF4-FFF2-40B4-BE49-F238E27FC236}">
                <a16:creationId xmlns:a16="http://schemas.microsoft.com/office/drawing/2014/main" id="{36A5D9B2-EFA5-CC7B-2DB5-BEB9BA020768}"/>
              </a:ext>
            </a:extLst>
          </p:cNvPr>
          <p:cNvSpPr/>
          <p:nvPr/>
        </p:nvSpPr>
        <p:spPr>
          <a:xfrm>
            <a:off x="4461927" y="2085301"/>
            <a:ext cx="3257550" cy="19431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think we will find our what students feel is the most important digital tool to share documents and information. </a:t>
            </a:r>
          </a:p>
        </p:txBody>
      </p:sp>
      <p:sp>
        <p:nvSpPr>
          <p:cNvPr id="7" name="Speech Bubble: Rectangle with Corners Rounded 6">
            <a:extLst>
              <a:ext uri="{FF2B5EF4-FFF2-40B4-BE49-F238E27FC236}">
                <a16:creationId xmlns:a16="http://schemas.microsoft.com/office/drawing/2014/main" id="{93D4227B-0E8B-7E8B-431A-4190ACF2D5C8}"/>
              </a:ext>
            </a:extLst>
          </p:cNvPr>
          <p:cNvSpPr/>
          <p:nvPr/>
        </p:nvSpPr>
        <p:spPr>
          <a:xfrm>
            <a:off x="8461086" y="2075776"/>
            <a:ext cx="3257550" cy="19431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think we will find out whether students feel digital tools have helped them better their performance in their studies.</a:t>
            </a:r>
          </a:p>
        </p:txBody>
      </p:sp>
      <p:sp>
        <p:nvSpPr>
          <p:cNvPr id="8" name="Speech Bubble: Rectangle with Corners Rounded 7">
            <a:extLst>
              <a:ext uri="{FF2B5EF4-FFF2-40B4-BE49-F238E27FC236}">
                <a16:creationId xmlns:a16="http://schemas.microsoft.com/office/drawing/2014/main" id="{0369C888-87E0-1E9E-E67C-FFEFFB6931E9}"/>
              </a:ext>
            </a:extLst>
          </p:cNvPr>
          <p:cNvSpPr/>
          <p:nvPr/>
        </p:nvSpPr>
        <p:spPr>
          <a:xfrm>
            <a:off x="2390775" y="4638338"/>
            <a:ext cx="7142813" cy="19431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Overall, we are confident that in our research we will find out which digital tool is the most important and how students prefer to share information with each other and tutors. </a:t>
            </a:r>
          </a:p>
        </p:txBody>
      </p:sp>
    </p:spTree>
    <p:extLst>
      <p:ext uri="{BB962C8B-B14F-4D97-AF65-F5344CB8AC3E}">
        <p14:creationId xmlns:p14="http://schemas.microsoft.com/office/powerpoint/2010/main" val="3907511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D1793-C044-358E-F418-897ED744FE2F}"/>
              </a:ext>
            </a:extLst>
          </p:cNvPr>
          <p:cNvSpPr>
            <a:spLocks noGrp="1"/>
          </p:cNvSpPr>
          <p:nvPr>
            <p:ph type="title"/>
          </p:nvPr>
        </p:nvSpPr>
        <p:spPr/>
        <p:txBody>
          <a:bodyPr/>
          <a:lstStyle/>
          <a:p>
            <a:pPr algn="ctr"/>
            <a:r>
              <a:rPr lang="en-GB" dirty="0"/>
              <a:t>References</a:t>
            </a:r>
          </a:p>
        </p:txBody>
      </p:sp>
      <p:sp>
        <p:nvSpPr>
          <p:cNvPr id="3" name="TextBox 2">
            <a:extLst>
              <a:ext uri="{FF2B5EF4-FFF2-40B4-BE49-F238E27FC236}">
                <a16:creationId xmlns:a16="http://schemas.microsoft.com/office/drawing/2014/main" id="{C51891C8-0CC5-B511-AF83-394B06C847B7}"/>
              </a:ext>
            </a:extLst>
          </p:cNvPr>
          <p:cNvSpPr txBox="1"/>
          <p:nvPr/>
        </p:nvSpPr>
        <p:spPr>
          <a:xfrm>
            <a:off x="575894" y="2038350"/>
            <a:ext cx="11239500" cy="7294305"/>
          </a:xfrm>
          <a:prstGeom prst="rect">
            <a:avLst/>
          </a:prstGeom>
          <a:noFill/>
        </p:spPr>
        <p:txBody>
          <a:bodyPr wrap="square" rtlCol="0">
            <a:spAutoFit/>
          </a:bodyPr>
          <a:lstStyle/>
          <a:p>
            <a:r>
              <a:rPr lang="en-GB" b="0" i="0" dirty="0">
                <a:effectLst/>
                <a:latin typeface="+mj-lt"/>
              </a:rPr>
              <a:t>Adams, T. (2022). </a:t>
            </a:r>
            <a:r>
              <a:rPr lang="en-GB" b="0" i="1" dirty="0">
                <a:effectLst/>
                <a:latin typeface="+mj-lt"/>
              </a:rPr>
              <a:t>What are Digital Skills for Work? | Importance &amp; Examples</a:t>
            </a:r>
            <a:r>
              <a:rPr lang="en-GB" b="0" i="0" dirty="0">
                <a:effectLst/>
                <a:latin typeface="+mj-lt"/>
              </a:rPr>
              <a:t>. </a:t>
            </a:r>
            <a:r>
              <a:rPr lang="en-GB" dirty="0">
                <a:latin typeface="+mj-lt"/>
              </a:rPr>
              <a:t>(</a:t>
            </a:r>
            <a:r>
              <a:rPr lang="en-GB" b="0" i="0" dirty="0">
                <a:effectLst/>
                <a:latin typeface="+mj-lt"/>
              </a:rPr>
              <a:t>Online</a:t>
            </a:r>
            <a:r>
              <a:rPr lang="en-GB" dirty="0">
                <a:latin typeface="+mj-lt"/>
              </a:rPr>
              <a:t>)</a:t>
            </a:r>
            <a:r>
              <a:rPr lang="en-GB" b="0" i="0" dirty="0">
                <a:effectLst/>
                <a:latin typeface="+mj-lt"/>
              </a:rPr>
              <a:t> The Hub | High Speed Training. Available at: </a:t>
            </a:r>
            <a:r>
              <a:rPr lang="en-GB" b="0" i="0" dirty="0">
                <a:effectLst/>
                <a:latin typeface="+mj-lt"/>
                <a:hlinkClick r:id="rId2"/>
              </a:rPr>
              <a:t>https://www.highspeedtraining.co.uk/hub/digital-skills-for-the-workplace/</a:t>
            </a:r>
            <a:r>
              <a:rPr lang="en-GB" b="0" i="0" dirty="0">
                <a:effectLst/>
                <a:latin typeface="+mj-lt"/>
              </a:rPr>
              <a:t>. [Accessed 17, February 2023]. </a:t>
            </a:r>
          </a:p>
          <a:p>
            <a:endParaRPr lang="en-GB" dirty="0">
              <a:latin typeface="+mj-lt"/>
            </a:endParaRPr>
          </a:p>
          <a:p>
            <a:r>
              <a:rPr lang="en-GB" b="0" i="0" dirty="0">
                <a:effectLst/>
                <a:latin typeface="+mj-lt"/>
              </a:rPr>
              <a:t>Anon, (n.d.). </a:t>
            </a:r>
            <a:r>
              <a:rPr lang="en-GB" b="0" i="1" dirty="0">
                <a:effectLst/>
                <a:latin typeface="+mj-lt"/>
              </a:rPr>
              <a:t>Microsoft Word Logo, history, meaning, symbol, PNG</a:t>
            </a:r>
            <a:r>
              <a:rPr lang="en-GB" b="0" i="0" dirty="0">
                <a:effectLst/>
                <a:latin typeface="+mj-lt"/>
              </a:rPr>
              <a:t>. </a:t>
            </a:r>
            <a:r>
              <a:rPr lang="en-GB" dirty="0">
                <a:latin typeface="+mj-lt"/>
              </a:rPr>
              <a:t>(</a:t>
            </a:r>
            <a:r>
              <a:rPr lang="en-GB" b="0" i="0" dirty="0">
                <a:effectLst/>
                <a:latin typeface="+mj-lt"/>
              </a:rPr>
              <a:t>Online</a:t>
            </a:r>
            <a:r>
              <a:rPr lang="en-GB" dirty="0">
                <a:latin typeface="+mj-lt"/>
              </a:rPr>
              <a:t>)</a:t>
            </a:r>
            <a:r>
              <a:rPr lang="en-GB" b="0" i="0" dirty="0">
                <a:effectLst/>
                <a:latin typeface="+mj-lt"/>
              </a:rPr>
              <a:t> Available at: </a:t>
            </a:r>
            <a:r>
              <a:rPr lang="en-GB" b="0" i="0" dirty="0">
                <a:effectLst/>
                <a:latin typeface="+mj-lt"/>
                <a:hlinkClick r:id="rId3"/>
              </a:rPr>
              <a:t>https://logos-world.net/microsoft-word-logo/</a:t>
            </a:r>
            <a:r>
              <a:rPr lang="en-GB" b="0" i="0" dirty="0">
                <a:effectLst/>
                <a:latin typeface="+mj-lt"/>
              </a:rPr>
              <a:t>. [Accessed 17, February 2023]. </a:t>
            </a:r>
          </a:p>
          <a:p>
            <a:endParaRPr lang="en-GB" dirty="0">
              <a:latin typeface="+mj-lt"/>
            </a:endParaRPr>
          </a:p>
          <a:p>
            <a:r>
              <a:rPr lang="en-GB" b="0" i="0" dirty="0">
                <a:effectLst/>
                <a:latin typeface="Source Sans Pro" panose="020B0503030403020204" pitchFamily="34" charset="0"/>
              </a:rPr>
              <a:t>Ben Youssef, </a:t>
            </a:r>
            <a:r>
              <a:rPr lang="en-GB" b="0" i="0" dirty="0" err="1">
                <a:effectLst/>
                <a:latin typeface="Source Sans Pro" panose="020B0503030403020204" pitchFamily="34" charset="0"/>
              </a:rPr>
              <a:t>Dahmani</a:t>
            </a:r>
            <a:r>
              <a:rPr lang="en-GB" b="0" i="0" dirty="0">
                <a:effectLst/>
                <a:latin typeface="Source Sans Pro" panose="020B0503030403020204" pitchFamily="34" charset="0"/>
              </a:rPr>
              <a:t>, M., &amp; </a:t>
            </a:r>
            <a:r>
              <a:rPr lang="en-GB" b="0" i="0" dirty="0" err="1">
                <a:effectLst/>
                <a:latin typeface="Source Sans Pro" panose="020B0503030403020204" pitchFamily="34" charset="0"/>
              </a:rPr>
              <a:t>Ragni</a:t>
            </a:r>
            <a:r>
              <a:rPr lang="en-GB" b="0" i="0" dirty="0">
                <a:effectLst/>
                <a:latin typeface="Source Sans Pro" panose="020B0503030403020204" pitchFamily="34" charset="0"/>
              </a:rPr>
              <a:t>, L. (2022). ICT Use, Digital Skills and Students’ Academic Performance: Exploring the Digital Divide. </a:t>
            </a:r>
            <a:r>
              <a:rPr lang="en-GB" b="0" i="1" dirty="0">
                <a:effectLst/>
                <a:latin typeface="Source Sans Pro" panose="020B0503030403020204" pitchFamily="34" charset="0"/>
              </a:rPr>
              <a:t>Information (Basel)</a:t>
            </a:r>
            <a:r>
              <a:rPr lang="en-GB" b="0" i="0" dirty="0">
                <a:effectLst/>
                <a:latin typeface="Source Sans Pro" panose="020B0503030403020204" pitchFamily="34" charset="0"/>
              </a:rPr>
              <a:t>, </a:t>
            </a:r>
            <a:r>
              <a:rPr lang="en-GB" b="0" i="1" dirty="0">
                <a:effectLst/>
                <a:latin typeface="Source Sans Pro" panose="020B0503030403020204" pitchFamily="34" charset="0"/>
              </a:rPr>
              <a:t>13</a:t>
            </a:r>
            <a:r>
              <a:rPr lang="en-GB" b="0" i="0" dirty="0">
                <a:effectLst/>
                <a:latin typeface="Source Sans Pro" panose="020B0503030403020204" pitchFamily="34" charset="0"/>
              </a:rPr>
              <a:t>(3), 129–. </a:t>
            </a:r>
            <a:r>
              <a:rPr lang="en-GB" b="0" i="0" dirty="0">
                <a:effectLst/>
                <a:latin typeface="Source Sans Pro" panose="020B0503030403020204" pitchFamily="34" charset="0"/>
                <a:hlinkClick r:id="rId4">
                  <a:extLst>
                    <a:ext uri="{A12FA001-AC4F-418D-AE19-62706E023703}">
                      <ahyp:hlinkClr xmlns:ahyp="http://schemas.microsoft.com/office/drawing/2018/hyperlinkcolor" val="tx"/>
                    </a:ext>
                  </a:extLst>
                </a:hlinkClick>
              </a:rPr>
              <a:t>https://doi.org/10.3390/info13030129</a:t>
            </a:r>
            <a:r>
              <a:rPr lang="en-GB" b="0" i="0" dirty="0">
                <a:effectLst/>
                <a:latin typeface="Source Sans Pro" panose="020B0503030403020204" pitchFamily="34" charset="0"/>
              </a:rPr>
              <a:t>. [Accessed 17, February 2023]. </a:t>
            </a:r>
            <a:endParaRPr lang="en-GB" dirty="0"/>
          </a:p>
          <a:p>
            <a:endParaRPr lang="en-GB" b="0" i="0" dirty="0">
              <a:effectLst/>
              <a:latin typeface="+mj-lt"/>
            </a:endParaRPr>
          </a:p>
          <a:p>
            <a:r>
              <a:rPr lang="en-GB" b="0" i="0" dirty="0">
                <a:effectLst/>
                <a:latin typeface="+mj-lt"/>
              </a:rPr>
              <a:t>Haslam, O. (2014). </a:t>
            </a:r>
            <a:r>
              <a:rPr lang="en-GB" b="0" i="1" dirty="0">
                <a:effectLst/>
                <a:latin typeface="+mj-lt"/>
              </a:rPr>
              <a:t>How to get 3GB of free OneDrive storage (and how to fix it if it doesn’t work)</a:t>
            </a:r>
            <a:r>
              <a:rPr lang="en-GB" b="0" i="0" dirty="0">
                <a:effectLst/>
                <a:latin typeface="+mj-lt"/>
              </a:rPr>
              <a:t>. (Online</a:t>
            </a:r>
            <a:r>
              <a:rPr lang="en-GB" dirty="0">
                <a:latin typeface="+mj-lt"/>
              </a:rPr>
              <a:t>).</a:t>
            </a:r>
            <a:r>
              <a:rPr lang="en-GB" b="0" i="0" dirty="0">
                <a:effectLst/>
                <a:latin typeface="+mj-lt"/>
              </a:rPr>
              <a:t> iDownloadBlog.com.  Available at: </a:t>
            </a:r>
            <a:r>
              <a:rPr lang="en-GB" b="0" i="0" dirty="0">
                <a:effectLst/>
                <a:latin typeface="+mj-lt"/>
                <a:hlinkClick r:id="rId5"/>
              </a:rPr>
              <a:t>https://www.idownloadblog.com/2014/02/24/free-3gb-onedrive-storage/</a:t>
            </a:r>
            <a:r>
              <a:rPr lang="en-GB" b="0" i="0" dirty="0">
                <a:effectLst/>
                <a:latin typeface="+mj-lt"/>
              </a:rPr>
              <a:t>. [Accessed 17, February 2023].</a:t>
            </a:r>
          </a:p>
          <a:p>
            <a:endParaRPr lang="en-GB" dirty="0">
              <a:latin typeface="+mj-lt"/>
            </a:endParaRPr>
          </a:p>
          <a:p>
            <a:r>
              <a:rPr lang="en-GB" dirty="0">
                <a:effectLst/>
              </a:rPr>
              <a:t>Infographics, </a:t>
            </a:r>
            <a:r>
              <a:rPr lang="en-GB" dirty="0" err="1">
                <a:effectLst/>
              </a:rPr>
              <a:t>eL.</a:t>
            </a:r>
            <a:r>
              <a:rPr lang="en-GB" dirty="0">
                <a:effectLst/>
              </a:rPr>
              <a:t> (2018) </a:t>
            </a:r>
            <a:r>
              <a:rPr lang="en-GB" i="1" dirty="0">
                <a:effectLst/>
              </a:rPr>
              <a:t>Top 6 reasons why students prefer digital content - e-learning infographics</a:t>
            </a:r>
            <a:r>
              <a:rPr lang="en-GB" dirty="0">
                <a:effectLst/>
              </a:rPr>
              <a:t>. E-Learning Infographics.    (Online)Available at: </a:t>
            </a:r>
            <a:r>
              <a:rPr lang="en-GB" dirty="0">
                <a:effectLst/>
                <a:hlinkClick r:id="rId6"/>
              </a:rPr>
              <a:t>https://elearninginfographics.com/students-prefer-digital-content-reasons-infographic/</a:t>
            </a:r>
            <a:r>
              <a:rPr lang="en-GB" dirty="0">
                <a:effectLst/>
              </a:rPr>
              <a:t>. [Accessed: February 16, 2023]. </a:t>
            </a:r>
          </a:p>
          <a:p>
            <a:endParaRPr lang="en-GB" b="0" i="0" dirty="0">
              <a:effectLst/>
              <a:latin typeface="+mj-lt"/>
            </a:endParaRPr>
          </a:p>
          <a:p>
            <a:endParaRPr lang="en-GB" b="0" i="0" dirty="0">
              <a:effectLst/>
              <a:latin typeface="+mj-lt"/>
            </a:endParaRPr>
          </a:p>
          <a:p>
            <a:endParaRPr lang="en-GB" dirty="0"/>
          </a:p>
          <a:p>
            <a:endParaRPr lang="en-GB" dirty="0"/>
          </a:p>
          <a:p>
            <a:endParaRPr lang="en-GB" dirty="0"/>
          </a:p>
          <a:p>
            <a:endParaRPr lang="en-GB" dirty="0">
              <a:latin typeface="+mj-lt"/>
            </a:endParaRPr>
          </a:p>
          <a:p>
            <a:endParaRPr lang="en-GB" dirty="0">
              <a:latin typeface="+mj-lt"/>
            </a:endParaRPr>
          </a:p>
          <a:p>
            <a:endParaRPr lang="en-GB" dirty="0">
              <a:effectLst/>
              <a:latin typeface="+mj-lt"/>
            </a:endParaRPr>
          </a:p>
          <a:p>
            <a:endParaRPr lang="en-GB" dirty="0"/>
          </a:p>
        </p:txBody>
      </p:sp>
    </p:spTree>
    <p:extLst>
      <p:ext uri="{BB962C8B-B14F-4D97-AF65-F5344CB8AC3E}">
        <p14:creationId xmlns:p14="http://schemas.microsoft.com/office/powerpoint/2010/main" val="3347438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9B90C-2391-80B6-A570-8213A3DB03DA}"/>
              </a:ext>
            </a:extLst>
          </p:cNvPr>
          <p:cNvSpPr>
            <a:spLocks noGrp="1"/>
          </p:cNvSpPr>
          <p:nvPr>
            <p:ph type="title"/>
          </p:nvPr>
        </p:nvSpPr>
        <p:spPr/>
        <p:txBody>
          <a:bodyPr>
            <a:normAutofit/>
          </a:bodyPr>
          <a:lstStyle/>
          <a:p>
            <a:pPr algn="r"/>
            <a:r>
              <a:rPr lang="en-GB" sz="2000" dirty="0"/>
              <a:t>Reference continued….</a:t>
            </a:r>
          </a:p>
        </p:txBody>
      </p:sp>
      <p:sp>
        <p:nvSpPr>
          <p:cNvPr id="3" name="TextBox 2">
            <a:extLst>
              <a:ext uri="{FF2B5EF4-FFF2-40B4-BE49-F238E27FC236}">
                <a16:creationId xmlns:a16="http://schemas.microsoft.com/office/drawing/2014/main" id="{275CD36F-E116-EBF6-636C-5F1675F2B2E4}"/>
              </a:ext>
            </a:extLst>
          </p:cNvPr>
          <p:cNvSpPr txBox="1"/>
          <p:nvPr/>
        </p:nvSpPr>
        <p:spPr>
          <a:xfrm>
            <a:off x="575894" y="2095500"/>
            <a:ext cx="11149381" cy="6186309"/>
          </a:xfrm>
          <a:prstGeom prst="rect">
            <a:avLst/>
          </a:prstGeom>
          <a:noFill/>
        </p:spPr>
        <p:txBody>
          <a:bodyPr wrap="square" rtlCol="0">
            <a:spAutoFit/>
          </a:bodyPr>
          <a:lstStyle/>
          <a:p>
            <a:r>
              <a:rPr lang="de-DE" b="0" i="0" dirty="0">
                <a:effectLst/>
                <a:latin typeface="+mj-lt"/>
              </a:rPr>
              <a:t>Marcus. (2022). </a:t>
            </a:r>
            <a:r>
              <a:rPr lang="de-DE" b="0" i="1" dirty="0">
                <a:effectLst/>
                <a:latin typeface="+mj-lt"/>
              </a:rPr>
              <a:t>Warum sind E-Mails nicht sofort wie Sofortnachrichten?</a:t>
            </a:r>
            <a:r>
              <a:rPr lang="de-DE" b="0" i="0" dirty="0">
                <a:effectLst/>
                <a:latin typeface="+mj-lt"/>
              </a:rPr>
              <a:t> (Oonline</a:t>
            </a:r>
            <a:r>
              <a:rPr lang="de-DE" dirty="0">
                <a:latin typeface="+mj-lt"/>
              </a:rPr>
              <a:t>).</a:t>
            </a:r>
            <a:r>
              <a:rPr lang="de-DE" b="0" i="0" dirty="0">
                <a:effectLst/>
                <a:latin typeface="+mj-lt"/>
              </a:rPr>
              <a:t> TUNLOG. Available at: https://tunlog.com/warum-sind-e-mails-nicht-sofort-wie-sofortnachrichten/ [Accessed 17, February 2023].</a:t>
            </a:r>
          </a:p>
          <a:p>
            <a:endParaRPr lang="en-GB" dirty="0"/>
          </a:p>
          <a:p>
            <a:r>
              <a:rPr lang="en-GB" dirty="0"/>
              <a:t>Marr, B. (2022). </a:t>
            </a:r>
            <a:r>
              <a:rPr lang="en-GB" i="1" dirty="0"/>
              <a:t>The 4 Digital Skills everyone will need for the future of work</a:t>
            </a:r>
            <a:r>
              <a:rPr lang="en-GB" dirty="0"/>
              <a:t>. (Online). Available from: </a:t>
            </a:r>
            <a:r>
              <a:rPr lang="en-GB" dirty="0">
                <a:hlinkClick r:id="rId2"/>
              </a:rPr>
              <a:t>The 4 Digital Skills Everyone Will Need For The Future Of Work (forbes.com)</a:t>
            </a:r>
            <a:r>
              <a:rPr lang="en-GB" dirty="0"/>
              <a:t>. [Accessed 15, February 2023]. </a:t>
            </a:r>
          </a:p>
          <a:p>
            <a:endParaRPr lang="de-DE" dirty="0">
              <a:latin typeface="+mj-lt"/>
            </a:endParaRPr>
          </a:p>
          <a:p>
            <a:r>
              <a:rPr lang="en-GB" b="0" i="0" dirty="0">
                <a:effectLst/>
                <a:latin typeface="+mj-lt"/>
              </a:rPr>
              <a:t>Microsoft. (n.d.). </a:t>
            </a:r>
            <a:r>
              <a:rPr lang="en-GB" b="0" i="1" dirty="0">
                <a:effectLst/>
                <a:latin typeface="+mj-lt"/>
              </a:rPr>
              <a:t>Microsoft Outlook for business - Microsoft</a:t>
            </a:r>
            <a:r>
              <a:rPr lang="en-GB" b="0" i="0" dirty="0">
                <a:effectLst/>
                <a:latin typeface="+mj-lt"/>
              </a:rPr>
              <a:t>. (Online).Available at: </a:t>
            </a:r>
            <a:r>
              <a:rPr lang="en-GB" b="0" i="0" dirty="0">
                <a:effectLst/>
                <a:latin typeface="+mj-lt"/>
                <a:hlinkClick r:id="rId3"/>
              </a:rPr>
              <a:t>https://www.microsoft.com/en-us/microsoft-365/outlook/outlook-for-business</a:t>
            </a:r>
            <a:r>
              <a:rPr lang="en-GB" b="0" i="0" dirty="0">
                <a:effectLst/>
                <a:latin typeface="+mj-lt"/>
              </a:rPr>
              <a:t>. [Accessed 17, February 2023].</a:t>
            </a:r>
          </a:p>
          <a:p>
            <a:endParaRPr lang="en-GB" dirty="0">
              <a:latin typeface="+mj-lt"/>
            </a:endParaRPr>
          </a:p>
          <a:p>
            <a:r>
              <a:rPr lang="en-GB" b="0" i="0" dirty="0">
                <a:effectLst/>
                <a:latin typeface="+mj-lt"/>
              </a:rPr>
              <a:t>Staff, A. (2012). </a:t>
            </a:r>
            <a:r>
              <a:rPr lang="en-GB" b="0" i="1" dirty="0">
                <a:effectLst/>
                <a:latin typeface="+mj-lt"/>
              </a:rPr>
              <a:t>First look: PowerPoint 2013</a:t>
            </a:r>
            <a:r>
              <a:rPr lang="en-GB" b="0" i="0" dirty="0">
                <a:effectLst/>
                <a:latin typeface="+mj-lt"/>
              </a:rPr>
              <a:t>. [online] Ars </a:t>
            </a:r>
            <a:r>
              <a:rPr lang="en-GB" b="0" i="0" dirty="0" err="1">
                <a:effectLst/>
                <a:latin typeface="+mj-lt"/>
              </a:rPr>
              <a:t>Technica</a:t>
            </a:r>
            <a:r>
              <a:rPr lang="en-GB" b="0" i="0" dirty="0">
                <a:effectLst/>
                <a:latin typeface="+mj-lt"/>
              </a:rPr>
              <a:t>. (Online). Available at: https://arstechnica.com/information-technology/2012/07/first-look-powerpoint-2013/ [Accessed 17, February 2023]. </a:t>
            </a:r>
          </a:p>
          <a:p>
            <a:endParaRPr lang="en-GB" dirty="0">
              <a:latin typeface="+mj-lt"/>
            </a:endParaRPr>
          </a:p>
          <a:p>
            <a:r>
              <a:rPr lang="en-GB" dirty="0"/>
              <a:t>UNESCO. (2018). </a:t>
            </a:r>
            <a:r>
              <a:rPr lang="en-GB" i="1" dirty="0"/>
              <a:t>Digital skills critical for jobs and social inclusion</a:t>
            </a:r>
            <a:r>
              <a:rPr lang="en-GB" dirty="0"/>
              <a:t>. (Online).  Available from:  </a:t>
            </a:r>
            <a:r>
              <a:rPr lang="en-GB" dirty="0">
                <a:hlinkClick r:id="rId4"/>
              </a:rPr>
              <a:t>Digital skills critical for jobs and social inclusion | UNESCO</a:t>
            </a:r>
            <a:r>
              <a:rPr lang="en-GB" dirty="0"/>
              <a:t>. [Accessed 15, February 2023]. </a:t>
            </a:r>
          </a:p>
          <a:p>
            <a:endParaRPr lang="en-GB" dirty="0">
              <a:latin typeface="+mj-lt"/>
            </a:endParaRPr>
          </a:p>
          <a:p>
            <a:endParaRPr lang="en-GB" dirty="0">
              <a:latin typeface="+mj-lt"/>
            </a:endParaRPr>
          </a:p>
          <a:p>
            <a:endParaRPr lang="en-GB" dirty="0"/>
          </a:p>
          <a:p>
            <a:endParaRPr lang="en-GB" dirty="0">
              <a:latin typeface="+mj-lt"/>
            </a:endParaRPr>
          </a:p>
          <a:p>
            <a:endParaRPr lang="en-GB" b="0" i="0" dirty="0">
              <a:effectLst/>
              <a:latin typeface="+mj-lt"/>
            </a:endParaRPr>
          </a:p>
          <a:p>
            <a:endParaRPr lang="en-GB" dirty="0">
              <a:latin typeface="+mj-lt"/>
            </a:endParaRPr>
          </a:p>
          <a:p>
            <a:endParaRPr lang="en-GB" b="0" i="0" dirty="0">
              <a:effectLst/>
              <a:latin typeface="+mj-lt"/>
            </a:endParaRPr>
          </a:p>
          <a:p>
            <a:endParaRPr lang="en-GB" dirty="0"/>
          </a:p>
        </p:txBody>
      </p:sp>
    </p:spTree>
    <p:extLst>
      <p:ext uri="{BB962C8B-B14F-4D97-AF65-F5344CB8AC3E}">
        <p14:creationId xmlns:p14="http://schemas.microsoft.com/office/powerpoint/2010/main" val="4242433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C7C24-972B-096A-CCE0-E086E4272385}"/>
              </a:ext>
            </a:extLst>
          </p:cNvPr>
          <p:cNvSpPr>
            <a:spLocks noGrp="1"/>
          </p:cNvSpPr>
          <p:nvPr>
            <p:ph type="title"/>
          </p:nvPr>
        </p:nvSpPr>
        <p:spPr/>
        <p:txBody>
          <a:bodyPr>
            <a:normAutofit/>
          </a:bodyPr>
          <a:lstStyle/>
          <a:p>
            <a:pPr algn="r"/>
            <a:r>
              <a:rPr lang="en-GB" sz="2000" dirty="0"/>
              <a:t>References Continued…..</a:t>
            </a:r>
          </a:p>
        </p:txBody>
      </p:sp>
      <p:sp>
        <p:nvSpPr>
          <p:cNvPr id="4" name="TextBox 3">
            <a:extLst>
              <a:ext uri="{FF2B5EF4-FFF2-40B4-BE49-F238E27FC236}">
                <a16:creationId xmlns:a16="http://schemas.microsoft.com/office/drawing/2014/main" id="{7BAE0991-1412-AE2B-C2E7-7096075CD90C}"/>
              </a:ext>
            </a:extLst>
          </p:cNvPr>
          <p:cNvSpPr txBox="1"/>
          <p:nvPr/>
        </p:nvSpPr>
        <p:spPr>
          <a:xfrm>
            <a:off x="575894" y="2209800"/>
            <a:ext cx="11029616" cy="923330"/>
          </a:xfrm>
          <a:prstGeom prst="rect">
            <a:avLst/>
          </a:prstGeom>
          <a:noFill/>
        </p:spPr>
        <p:txBody>
          <a:bodyPr wrap="square" rtlCol="0">
            <a:spAutoFit/>
          </a:bodyPr>
          <a:lstStyle/>
          <a:p>
            <a:r>
              <a:rPr lang="en-GB" b="0" i="0" dirty="0">
                <a:effectLst/>
                <a:latin typeface="+mj-lt"/>
              </a:rPr>
              <a:t>UWTSD Moodle. (n.d.). </a:t>
            </a:r>
            <a:r>
              <a:rPr lang="en-GB" b="0" i="1" dirty="0">
                <a:effectLst/>
                <a:latin typeface="+mj-lt"/>
              </a:rPr>
              <a:t>UWTSD Moodle 2020/21:Log in</a:t>
            </a:r>
            <a:r>
              <a:rPr lang="en-GB" b="0" i="0" dirty="0">
                <a:effectLst/>
                <a:latin typeface="+mj-lt"/>
              </a:rPr>
              <a:t>. </a:t>
            </a:r>
            <a:r>
              <a:rPr lang="en-GB" dirty="0">
                <a:latin typeface="+mj-lt"/>
              </a:rPr>
              <a:t>(O</a:t>
            </a:r>
            <a:r>
              <a:rPr lang="en-GB" b="0" i="0" dirty="0">
                <a:effectLst/>
                <a:latin typeface="+mj-lt"/>
              </a:rPr>
              <a:t>nline</a:t>
            </a:r>
            <a:r>
              <a:rPr lang="en-GB" dirty="0">
                <a:latin typeface="+mj-lt"/>
              </a:rPr>
              <a:t>)</a:t>
            </a:r>
            <a:r>
              <a:rPr lang="en-GB" b="0" i="0" dirty="0">
                <a:effectLst/>
                <a:latin typeface="+mj-lt"/>
              </a:rPr>
              <a:t> Available at: </a:t>
            </a:r>
            <a:r>
              <a:rPr lang="en-GB" b="0" i="0" dirty="0">
                <a:effectLst/>
                <a:latin typeface="+mj-lt"/>
                <a:hlinkClick r:id="rId2"/>
              </a:rPr>
              <a:t>https://moodle.uwtsd.ac.uk/</a:t>
            </a:r>
            <a:r>
              <a:rPr lang="en-GB" b="0" i="0" dirty="0">
                <a:effectLst/>
                <a:latin typeface="+mj-lt"/>
              </a:rPr>
              <a:t>. (Accessed 17, February 2023]. </a:t>
            </a:r>
          </a:p>
          <a:p>
            <a:endParaRPr lang="en-GB" dirty="0"/>
          </a:p>
        </p:txBody>
      </p:sp>
    </p:spTree>
    <p:extLst>
      <p:ext uri="{BB962C8B-B14F-4D97-AF65-F5344CB8AC3E}">
        <p14:creationId xmlns:p14="http://schemas.microsoft.com/office/powerpoint/2010/main" val="2813500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F87E73C-2B1A-4602-BFBE-CFE1E55D9B38}"/>
              </a:ext>
            </a:extLst>
          </p:cNvPr>
          <p:cNvSpPr>
            <a:spLocks noGrp="1"/>
          </p:cNvSpPr>
          <p:nvPr>
            <p:ph type="ctrTitle"/>
          </p:nvPr>
        </p:nvSpPr>
        <p:spPr>
          <a:xfrm>
            <a:off x="8296275" y="1419226"/>
            <a:ext cx="3081576" cy="1746762"/>
          </a:xfrm>
        </p:spPr>
        <p:txBody>
          <a:bodyPr>
            <a:normAutofit/>
          </a:bodyPr>
          <a:lstStyle/>
          <a:p>
            <a:r>
              <a:rPr lang="en-US" dirty="0">
                <a:solidFill>
                  <a:srgbClr val="FFFFFF"/>
                </a:solidFill>
              </a:rPr>
              <a:t>Thank You</a:t>
            </a:r>
          </a:p>
        </p:txBody>
      </p:sp>
      <p:sp>
        <p:nvSpPr>
          <p:cNvPr id="3" name="Subtitle 2">
            <a:extLst>
              <a:ext uri="{FF2B5EF4-FFF2-40B4-BE49-F238E27FC236}">
                <a16:creationId xmlns:a16="http://schemas.microsoft.com/office/drawing/2014/main" id="{A9CB511D-EA45-4336-847C-1252667143B5}"/>
              </a:ext>
            </a:extLst>
          </p:cNvPr>
          <p:cNvSpPr>
            <a:spLocks noGrp="1"/>
          </p:cNvSpPr>
          <p:nvPr>
            <p:ph type="subTitle" idx="1"/>
          </p:nvPr>
        </p:nvSpPr>
        <p:spPr>
          <a:xfrm>
            <a:off x="8296275" y="3505095"/>
            <a:ext cx="3081576" cy="2629006"/>
          </a:xfrm>
        </p:spPr>
        <p:txBody>
          <a:bodyPr>
            <a:normAutofit/>
          </a:bodyPr>
          <a:lstStyle/>
          <a:p>
            <a:endParaRPr lang="en-US" dirty="0">
              <a:solidFill>
                <a:schemeClr val="bg2"/>
              </a:solidFill>
            </a:endParaRPr>
          </a:p>
          <a:p>
            <a:endParaRPr lang="en-US" dirty="0">
              <a:solidFill>
                <a:schemeClr val="bg2"/>
              </a:solidFill>
            </a:endParaRPr>
          </a:p>
          <a:p>
            <a:endParaRPr lang="en-US" dirty="0">
              <a:solidFill>
                <a:schemeClr val="bg2"/>
              </a:solidFill>
            </a:endParaRPr>
          </a:p>
          <a:p>
            <a:endParaRPr lang="en-US" dirty="0">
              <a:solidFill>
                <a:schemeClr val="bg2"/>
              </a:solidFill>
            </a:endParaRPr>
          </a:p>
          <a:p>
            <a:endParaRPr lang="en-US" dirty="0">
              <a:solidFill>
                <a:schemeClr val="bg2"/>
              </a:solidFill>
            </a:endParaRPr>
          </a:p>
          <a:p>
            <a:r>
              <a:rPr lang="en-US" dirty="0">
                <a:solidFill>
                  <a:schemeClr val="bg2"/>
                </a:solidFill>
              </a:rPr>
              <a:t>Diane Matadi</a:t>
            </a:r>
          </a:p>
          <a:p>
            <a:r>
              <a:rPr lang="en-US" dirty="0">
                <a:solidFill>
                  <a:schemeClr val="bg2"/>
                </a:solidFill>
              </a:rPr>
              <a:t>Kaiden Fernandez </a:t>
            </a:r>
          </a:p>
          <a:p>
            <a:endParaRPr lang="en-US" dirty="0">
              <a:solidFill>
                <a:schemeClr val="bg2"/>
              </a:solidFill>
            </a:endParaRPr>
          </a:p>
          <a:p>
            <a:endParaRPr lang="en-US" dirty="0">
              <a:solidFill>
                <a:schemeClr val="bg2"/>
              </a:solidFill>
            </a:endParaRPr>
          </a:p>
        </p:txBody>
      </p:sp>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f56390039_win32_fixed.potx" id="{A1D6ED5A-9B8A-4433-BA99-139C56DB1BDE}" vid="{3B3EDB20-B381-4B6C-99AC-7C5CDA2B4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Tech design</Template>
  <TotalTime>703</TotalTime>
  <Words>1300</Words>
  <Application>Microsoft Office PowerPoint</Application>
  <PresentationFormat>Widescreen</PresentationFormat>
  <Paragraphs>137</Paragraphs>
  <Slides>14</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-apple-system</vt:lpstr>
      <vt:lpstr>Arial</vt:lpstr>
      <vt:lpstr>Calibri</vt:lpstr>
      <vt:lpstr>Gill Sans MT</vt:lpstr>
      <vt:lpstr>Source Sans Pro</vt:lpstr>
      <vt:lpstr>var(--font-family-default-latin)</vt:lpstr>
      <vt:lpstr>Wingdings</vt:lpstr>
      <vt:lpstr>Wingdings 2</vt:lpstr>
      <vt:lpstr>Dividend</vt:lpstr>
      <vt:lpstr>Are digital skills important for work and study</vt:lpstr>
      <vt:lpstr>Introduction</vt:lpstr>
      <vt:lpstr>What are Digital skills ?</vt:lpstr>
      <vt:lpstr>Examples of Digital Skills</vt:lpstr>
      <vt:lpstr>Rationale </vt:lpstr>
      <vt:lpstr>PowerPoint Presentation</vt:lpstr>
      <vt:lpstr>Proposed Methods</vt:lpstr>
      <vt:lpstr>Ethical Considerations</vt:lpstr>
      <vt:lpstr>Research TimeLine</vt:lpstr>
      <vt:lpstr>Hypothesis</vt:lpstr>
      <vt:lpstr>References</vt:lpstr>
      <vt:lpstr>Reference continued….</vt:lpstr>
      <vt:lpstr>References Continued…..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work and study</dc:title>
  <dc:creator>Kaiden Fernandez</dc:creator>
  <cp:lastModifiedBy>Kaiden Fernandez</cp:lastModifiedBy>
  <cp:revision>30</cp:revision>
  <dcterms:created xsi:type="dcterms:W3CDTF">2023-02-15T22:22:59Z</dcterms:created>
  <dcterms:modified xsi:type="dcterms:W3CDTF">2023-02-17T17:53:11Z</dcterms:modified>
</cp:coreProperties>
</file>