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905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58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734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880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385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878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917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44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087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523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9104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42876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9441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4083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3791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9440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213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BE1E2CF-A344-4472-952F-1E460018894D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2E347-55A9-45F4-AA59-B9B8C2DD3E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0589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38726" y="1524000"/>
            <a:ext cx="8825658" cy="1522552"/>
          </a:xfrm>
        </p:spPr>
        <p:txBody>
          <a:bodyPr>
            <a:normAutofit/>
          </a:bodyPr>
          <a:lstStyle/>
          <a:p>
            <a:r>
              <a:rPr lang="en-US" sz="4000" dirty="0" smtClean="0"/>
              <a:t>Essential Concepts </a:t>
            </a:r>
            <a:r>
              <a:rPr lang="en-US" sz="4000" dirty="0"/>
              <a:t>and </a:t>
            </a:r>
            <a:r>
              <a:rPr lang="en-US" sz="4000" dirty="0" smtClean="0"/>
              <a:t>Principles of Modelling </a:t>
            </a:r>
            <a:r>
              <a:rPr lang="en-US" sz="4000" dirty="0"/>
              <a:t>and </a:t>
            </a:r>
            <a:r>
              <a:rPr lang="en-US" sz="4000" dirty="0" err="1" smtClean="0"/>
              <a:t>Analysing</a:t>
            </a:r>
            <a:r>
              <a:rPr lang="en-US" sz="4000" dirty="0" smtClean="0"/>
              <a:t> </a:t>
            </a:r>
            <a:r>
              <a:rPr lang="en-US" sz="4000" dirty="0"/>
              <a:t>data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4184" y="3886200"/>
            <a:ext cx="8825658" cy="2264228"/>
          </a:xfrm>
        </p:spPr>
        <p:txBody>
          <a:bodyPr>
            <a:noAutofit/>
          </a:bodyPr>
          <a:lstStyle/>
          <a:p>
            <a:pPr algn="ctr"/>
            <a:endParaRPr lang="en-GB" sz="4000" dirty="0" smtClean="0">
              <a:solidFill>
                <a:schemeClr val="tx1"/>
              </a:solidFill>
            </a:endParaRPr>
          </a:p>
          <a:p>
            <a:pPr algn="ctr"/>
            <a:r>
              <a:rPr lang="en-GB" sz="4000" dirty="0" smtClean="0">
                <a:solidFill>
                  <a:schemeClr val="tx1"/>
                </a:solidFill>
              </a:rPr>
              <a:t>Assignment 1 Guidance</a:t>
            </a:r>
            <a:endParaRPr lang="en-GB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8637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Link Scenarios to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3569" y="1563061"/>
            <a:ext cx="10392002" cy="4195481"/>
          </a:xfrm>
        </p:spPr>
        <p:txBody>
          <a:bodyPr>
            <a:noAutofit/>
          </a:bodyPr>
          <a:lstStyle/>
          <a:p>
            <a:r>
              <a:rPr lang="en-GB" sz="2400" dirty="0" smtClean="0"/>
              <a:t>Discuss theory in relation to the two business scenarios</a:t>
            </a:r>
          </a:p>
          <a:p>
            <a:pPr lvl="1"/>
            <a:r>
              <a:rPr lang="en-US" sz="2400" dirty="0" smtClean="0"/>
              <a:t>Dragon Trading 2018 file </a:t>
            </a:r>
          </a:p>
          <a:p>
            <a:pPr lvl="3"/>
            <a:r>
              <a:rPr lang="en-US" sz="2000" dirty="0" smtClean="0"/>
              <a:t>(Created for you to </a:t>
            </a:r>
            <a:r>
              <a:rPr lang="en-US" sz="2000" dirty="0" err="1" smtClean="0"/>
              <a:t>analyse</a:t>
            </a:r>
            <a:r>
              <a:rPr lang="en-US" sz="2000" dirty="0" smtClean="0"/>
              <a:t>). </a:t>
            </a:r>
            <a:endParaRPr lang="en-GB" sz="2000" dirty="0"/>
          </a:p>
          <a:p>
            <a:pPr lvl="1"/>
            <a:r>
              <a:rPr lang="en-US" sz="2400" dirty="0" err="1"/>
              <a:t>Fferm</a:t>
            </a:r>
            <a:r>
              <a:rPr lang="en-US" sz="2400" dirty="0"/>
              <a:t> </a:t>
            </a:r>
            <a:r>
              <a:rPr lang="en-US" sz="2400" dirty="0" err="1"/>
              <a:t>Fach</a:t>
            </a:r>
            <a:r>
              <a:rPr lang="en-US" sz="2400" dirty="0"/>
              <a:t>-o-</a:t>
            </a:r>
            <a:r>
              <a:rPr lang="en-US" sz="2400" dirty="0" err="1"/>
              <a:t>Bopeth</a:t>
            </a:r>
            <a:r>
              <a:rPr lang="en-US" sz="2400" i="1" dirty="0"/>
              <a:t> - The little bit of everything </a:t>
            </a:r>
            <a:r>
              <a:rPr lang="en-US" sz="2400" dirty="0"/>
              <a:t>farm</a:t>
            </a:r>
            <a:r>
              <a:rPr lang="en-US" sz="2400" i="1" dirty="0"/>
              <a:t> </a:t>
            </a:r>
            <a:r>
              <a:rPr lang="en-US" sz="2400" dirty="0" smtClean="0"/>
              <a:t>file </a:t>
            </a:r>
          </a:p>
          <a:p>
            <a:pPr lvl="3"/>
            <a:r>
              <a:rPr lang="en-US" sz="2000" dirty="0" smtClean="0"/>
              <a:t>(You create the file and </a:t>
            </a:r>
            <a:r>
              <a:rPr lang="en-US" sz="2000" dirty="0" err="1" smtClean="0"/>
              <a:t>analyse</a:t>
            </a:r>
            <a:r>
              <a:rPr lang="en-US" sz="2000" dirty="0" smtClean="0"/>
              <a:t>).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43852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7277" y="0"/>
            <a:ext cx="9404723" cy="1400530"/>
          </a:xfrm>
        </p:spPr>
        <p:txBody>
          <a:bodyPr/>
          <a:lstStyle/>
          <a:p>
            <a:pPr algn="ctr"/>
            <a:r>
              <a:rPr lang="en-GB" dirty="0" smtClean="0"/>
              <a:t>Headings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1257" y="888145"/>
            <a:ext cx="11615057" cy="5545311"/>
          </a:xfrm>
        </p:spPr>
        <p:txBody>
          <a:bodyPr>
            <a:noAutofit/>
          </a:bodyPr>
          <a:lstStyle/>
          <a:p>
            <a:r>
              <a:rPr lang="en-GB" sz="2500" dirty="0" smtClean="0"/>
              <a:t>Theory ideas</a:t>
            </a:r>
          </a:p>
          <a:p>
            <a:pPr lvl="1"/>
            <a:r>
              <a:rPr lang="en-GB" sz="2500" dirty="0" smtClean="0"/>
              <a:t>Spreadsheet models</a:t>
            </a:r>
          </a:p>
          <a:p>
            <a:pPr lvl="1"/>
            <a:r>
              <a:rPr lang="en-GB" sz="2500" dirty="0"/>
              <a:t>Data analytics – What does it mean and how is it important?</a:t>
            </a:r>
          </a:p>
          <a:p>
            <a:pPr lvl="1"/>
            <a:r>
              <a:rPr lang="en-GB" sz="2500" dirty="0" smtClean="0"/>
              <a:t>Stages </a:t>
            </a:r>
            <a:r>
              <a:rPr lang="en-GB" sz="2500" dirty="0"/>
              <a:t>of modelling – report all stages – </a:t>
            </a:r>
          </a:p>
          <a:p>
            <a:pPr lvl="2"/>
            <a:r>
              <a:rPr lang="en-US" sz="2300" dirty="0"/>
              <a:t>You are required to demonstrate how you can use Microsoft Excel™ basic and advanced functions such as: Sum, Average, +-/*, IF, LOOKUP, PIVOT TABLES and graphs </a:t>
            </a:r>
            <a:r>
              <a:rPr lang="en-US" sz="2300" dirty="0" err="1"/>
              <a:t>etc</a:t>
            </a:r>
            <a:r>
              <a:rPr lang="en-US" sz="2300" dirty="0"/>
              <a:t> (use a good range of formulae).</a:t>
            </a:r>
            <a:endParaRPr lang="en-GB" sz="2300" dirty="0"/>
          </a:p>
          <a:p>
            <a:pPr lvl="1"/>
            <a:r>
              <a:rPr lang="en-GB" sz="2500" dirty="0" smtClean="0"/>
              <a:t>Categories of data in the files</a:t>
            </a:r>
          </a:p>
          <a:p>
            <a:pPr lvl="1"/>
            <a:r>
              <a:rPr lang="en-GB" sz="2500" dirty="0" smtClean="0"/>
              <a:t>Data visualisation – what does it mean and how is it important?</a:t>
            </a:r>
          </a:p>
          <a:p>
            <a:pPr lvl="1"/>
            <a:r>
              <a:rPr lang="en-US" sz="2500" dirty="0" smtClean="0"/>
              <a:t>Value of a </a:t>
            </a:r>
            <a:r>
              <a:rPr lang="en-US" sz="2500" dirty="0"/>
              <a:t>spreadsheet for </a:t>
            </a:r>
            <a:r>
              <a:rPr lang="en-US" sz="2500" dirty="0" err="1" smtClean="0"/>
              <a:t>organisations</a:t>
            </a:r>
            <a:endParaRPr lang="en-GB" sz="2500" dirty="0"/>
          </a:p>
          <a:p>
            <a:r>
              <a:rPr lang="en-GB" sz="2500" dirty="0" smtClean="0"/>
              <a:t>Refer to papers reported in the teaching weeks as </a:t>
            </a:r>
            <a:r>
              <a:rPr lang="en-GB" sz="2500" dirty="0"/>
              <a:t>well as </a:t>
            </a:r>
            <a:r>
              <a:rPr lang="en-GB" sz="2500" dirty="0" smtClean="0"/>
              <a:t>additional reading .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3364451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3569" y="93489"/>
            <a:ext cx="9404723" cy="1400530"/>
          </a:xfrm>
        </p:spPr>
        <p:txBody>
          <a:bodyPr/>
          <a:lstStyle/>
          <a:p>
            <a:pPr algn="ctr"/>
            <a:r>
              <a:rPr lang="en-GB" dirty="0" smtClean="0"/>
              <a:t>Format 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1751" y="1203832"/>
            <a:ext cx="8946541" cy="5273168"/>
          </a:xfrm>
        </p:spPr>
        <p:txBody>
          <a:bodyPr>
            <a:noAutofit/>
          </a:bodyPr>
          <a:lstStyle/>
          <a:p>
            <a:r>
              <a:rPr lang="en-GB" sz="2500" dirty="0" smtClean="0"/>
              <a:t>Report format</a:t>
            </a:r>
          </a:p>
          <a:p>
            <a:r>
              <a:rPr lang="en-GB" sz="2500" dirty="0" smtClean="0"/>
              <a:t>Title page</a:t>
            </a:r>
          </a:p>
          <a:p>
            <a:r>
              <a:rPr lang="en-GB" sz="2500" dirty="0" smtClean="0"/>
              <a:t>Contents</a:t>
            </a:r>
          </a:p>
          <a:p>
            <a:r>
              <a:rPr lang="en-GB" sz="2500" dirty="0" smtClean="0"/>
              <a:t>Executive summary</a:t>
            </a:r>
          </a:p>
          <a:p>
            <a:r>
              <a:rPr lang="en-GB" sz="2500" dirty="0" smtClean="0"/>
              <a:t>Headings – including Introduction and Conclusion - Times New Roman, font size 12, left justified, bold</a:t>
            </a:r>
          </a:p>
          <a:p>
            <a:r>
              <a:rPr lang="en-GB" sz="2500" dirty="0" smtClean="0"/>
              <a:t>Text - </a:t>
            </a:r>
            <a:r>
              <a:rPr lang="en-GB" sz="2500" dirty="0"/>
              <a:t>Times New Roman, font size 12, </a:t>
            </a:r>
            <a:r>
              <a:rPr lang="en-GB" sz="2500" dirty="0" smtClean="0"/>
              <a:t>justified both sides.</a:t>
            </a:r>
          </a:p>
          <a:p>
            <a:r>
              <a:rPr lang="en-GB" sz="2500" dirty="0" smtClean="0"/>
              <a:t>Page numbers</a:t>
            </a:r>
          </a:p>
          <a:p>
            <a:r>
              <a:rPr lang="en-GB" sz="2500" dirty="0" smtClean="0"/>
              <a:t>References (minimum </a:t>
            </a:r>
            <a:r>
              <a:rPr lang="en-GB" sz="2500" dirty="0" smtClean="0"/>
              <a:t>12 </a:t>
            </a:r>
            <a:r>
              <a:rPr lang="en-GB" sz="2500" dirty="0" smtClean="0"/>
              <a:t>, a mixture of resources)</a:t>
            </a:r>
          </a:p>
          <a:p>
            <a:r>
              <a:rPr lang="en-GB" sz="2500" dirty="0" smtClean="0"/>
              <a:t>Appendix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175269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Submission 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1169" y="1853248"/>
            <a:ext cx="11034260" cy="4195481"/>
          </a:xfrm>
        </p:spPr>
        <p:txBody>
          <a:bodyPr>
            <a:normAutofit lnSpcReduction="10000"/>
          </a:bodyPr>
          <a:lstStyle/>
          <a:p>
            <a:r>
              <a:rPr lang="en-US" sz="2500" dirty="0" smtClean="0"/>
              <a:t>There are two parts to upload</a:t>
            </a:r>
          </a:p>
          <a:p>
            <a:r>
              <a:rPr lang="en-US" sz="2500" dirty="0" smtClean="0"/>
              <a:t>Part 1 – Spreadsheet files</a:t>
            </a:r>
          </a:p>
          <a:p>
            <a:pPr lvl="1"/>
            <a:r>
              <a:rPr lang="en-US" sz="2300" dirty="0" smtClean="0"/>
              <a:t>The </a:t>
            </a:r>
            <a:r>
              <a:rPr lang="en-US" sz="2300" b="1" dirty="0" smtClean="0"/>
              <a:t>Two </a:t>
            </a:r>
            <a:r>
              <a:rPr lang="en-US" sz="2300" b="1" dirty="0" err="1" smtClean="0"/>
              <a:t>analysed</a:t>
            </a:r>
            <a:r>
              <a:rPr lang="en-US" sz="2300" b="1" dirty="0" smtClean="0"/>
              <a:t> </a:t>
            </a:r>
            <a:r>
              <a:rPr lang="en-US" sz="2300" b="1" dirty="0"/>
              <a:t>files</a:t>
            </a:r>
            <a:r>
              <a:rPr lang="en-US" sz="2300" dirty="0"/>
              <a:t> should be uploaded to </a:t>
            </a:r>
            <a:r>
              <a:rPr lang="en-US" sz="2300" dirty="0" err="1"/>
              <a:t>moodle</a:t>
            </a:r>
            <a:r>
              <a:rPr lang="en-US" sz="2300" dirty="0"/>
              <a:t> in a </a:t>
            </a:r>
            <a:r>
              <a:rPr lang="en-US" sz="2300" b="1" dirty="0"/>
              <a:t>zip file</a:t>
            </a:r>
            <a:r>
              <a:rPr lang="en-US" sz="2300" dirty="0"/>
              <a:t>.</a:t>
            </a:r>
            <a:endParaRPr lang="en-GB" sz="2300" dirty="0"/>
          </a:p>
          <a:p>
            <a:r>
              <a:rPr lang="en-US" sz="2500" dirty="0" smtClean="0"/>
              <a:t>Part 2- The Report</a:t>
            </a:r>
          </a:p>
          <a:p>
            <a:pPr lvl="1"/>
            <a:r>
              <a:rPr lang="en-US" sz="2300" b="1" dirty="0" smtClean="0"/>
              <a:t>One </a:t>
            </a:r>
            <a:r>
              <a:rPr lang="en-US" sz="2300" b="1" dirty="0"/>
              <a:t>report</a:t>
            </a:r>
            <a:r>
              <a:rPr lang="en-US" sz="2300" dirty="0"/>
              <a:t> consisting </a:t>
            </a:r>
            <a:r>
              <a:rPr lang="en-US" sz="2300" dirty="0" smtClean="0"/>
              <a:t>should </a:t>
            </a:r>
            <a:r>
              <a:rPr lang="en-US" sz="2300" dirty="0"/>
              <a:t>be uploaded to </a:t>
            </a:r>
            <a:r>
              <a:rPr lang="en-US" sz="2300" dirty="0" err="1"/>
              <a:t>moodle</a:t>
            </a:r>
            <a:r>
              <a:rPr lang="en-US" sz="2300" dirty="0"/>
              <a:t>.</a:t>
            </a:r>
            <a:endParaRPr lang="en-GB" sz="2300" dirty="0"/>
          </a:p>
          <a:p>
            <a:endParaRPr lang="en-GB" sz="2500" dirty="0"/>
          </a:p>
          <a:p>
            <a:r>
              <a:rPr lang="en-US" sz="2500" dirty="0"/>
              <a:t>Assessment </a:t>
            </a:r>
            <a:r>
              <a:rPr lang="en-US" sz="2500" dirty="0" smtClean="0"/>
              <a:t>1 Submission deadlines</a:t>
            </a:r>
          </a:p>
          <a:p>
            <a:pPr lvl="1"/>
            <a:r>
              <a:rPr lang="en-US" sz="2300" dirty="0" smtClean="0"/>
              <a:t>Deadline to upload Zip File </a:t>
            </a:r>
            <a:r>
              <a:rPr lang="en-US" sz="2300" dirty="0"/>
              <a:t>for submission:  	</a:t>
            </a:r>
            <a:r>
              <a:rPr lang="en-US" sz="2300" dirty="0" smtClean="0"/>
              <a:t>		</a:t>
            </a:r>
            <a:r>
              <a:rPr lang="en-US" sz="2300" b="1" dirty="0" smtClean="0"/>
              <a:t>13</a:t>
            </a:r>
            <a:r>
              <a:rPr lang="en-US" sz="2300" b="1" baseline="30000" dirty="0" smtClean="0"/>
              <a:t>th</a:t>
            </a:r>
            <a:r>
              <a:rPr lang="en-US" sz="2300" b="1" dirty="0" smtClean="0"/>
              <a:t> December 2019</a:t>
            </a:r>
          </a:p>
          <a:p>
            <a:pPr lvl="1"/>
            <a:r>
              <a:rPr lang="en-US" sz="2300" dirty="0" smtClean="0"/>
              <a:t>Deadline to upload report to </a:t>
            </a:r>
            <a:r>
              <a:rPr lang="en-US" sz="2300" dirty="0"/>
              <a:t>Moodle </a:t>
            </a:r>
            <a:r>
              <a:rPr lang="en-US" sz="2300" dirty="0" err="1"/>
              <a:t>Turnitin</a:t>
            </a:r>
            <a:r>
              <a:rPr lang="en-US" sz="2300" dirty="0"/>
              <a:t>:	</a:t>
            </a:r>
            <a:r>
              <a:rPr lang="en-US" sz="2300" dirty="0" smtClean="0"/>
              <a:t>	</a:t>
            </a:r>
            <a:r>
              <a:rPr lang="en-US" sz="2300" b="1" dirty="0" smtClean="0"/>
              <a:t>10</a:t>
            </a:r>
            <a:r>
              <a:rPr lang="en-US" sz="2300" b="1" baseline="30000" dirty="0" smtClean="0"/>
              <a:t>th</a:t>
            </a:r>
            <a:r>
              <a:rPr lang="en-US" sz="2300" b="1" dirty="0" smtClean="0"/>
              <a:t> January 2020</a:t>
            </a:r>
            <a:endParaRPr lang="en-GB" sz="2300" dirty="0"/>
          </a:p>
        </p:txBody>
      </p:sp>
    </p:spTree>
    <p:extLst>
      <p:ext uri="{BB962C8B-B14F-4D97-AF65-F5344CB8AC3E}">
        <p14:creationId xmlns:p14="http://schemas.microsoft.com/office/powerpoint/2010/main" val="30538257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82</TotalTime>
  <Words>269</Words>
  <Application>Microsoft Office PowerPoint</Application>
  <PresentationFormat>Widescreen</PresentationFormat>
  <Paragraphs>39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</vt:lpstr>
      <vt:lpstr>Essential Concepts and Principles of Modelling and Analysing data</vt:lpstr>
      <vt:lpstr>Link Scenarios to Theory</vt:lpstr>
      <vt:lpstr>Headings to Consider</vt:lpstr>
      <vt:lpstr>Format Instructions</vt:lpstr>
      <vt:lpstr>Submission Instructions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Essential Concepts and Principles by Modelling and Analysing data</dc:title>
  <dc:creator>L0237_User</dc:creator>
  <cp:lastModifiedBy>L0237_User</cp:lastModifiedBy>
  <cp:revision>17</cp:revision>
  <dcterms:created xsi:type="dcterms:W3CDTF">2018-01-23T11:50:46Z</dcterms:created>
  <dcterms:modified xsi:type="dcterms:W3CDTF">2019-11-24T14:49:18Z</dcterms:modified>
</cp:coreProperties>
</file>