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27D1B51-026F-4019-8930-7692A95363A9}">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143"/>
    <a:srgbClr val="F381DB"/>
    <a:srgbClr val="8EEE8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75" d="100"/>
          <a:sy n="75" d="100"/>
        </p:scale>
        <p:origin x="540"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B3E741-FB92-4517-89FA-D4820936D767}" type="datetimeFigureOut">
              <a:rPr lang="en-GB" smtClean="0"/>
              <a:t>18/12/2019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A0710C-7DF3-4DDD-BB32-61440216AA65}" type="slidenum">
              <a:rPr lang="en-GB" smtClean="0"/>
              <a:t>‹#›</a:t>
            </a:fld>
            <a:endParaRPr lang="en-GB"/>
          </a:p>
        </p:txBody>
      </p:sp>
    </p:spTree>
    <p:extLst>
      <p:ext uri="{BB962C8B-B14F-4D97-AF65-F5344CB8AC3E}">
        <p14:creationId xmlns:p14="http://schemas.microsoft.com/office/powerpoint/2010/main" val="1249097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5AADD-0F8F-42E4-9AA0-15DA57CAF0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E78D1A-A13F-42C1-9543-0BC49D97FC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1223F4-1DEA-4F48-803B-7C93D5459BAE}"/>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5" name="Footer Placeholder 4">
            <a:extLst>
              <a:ext uri="{FF2B5EF4-FFF2-40B4-BE49-F238E27FC236}">
                <a16:creationId xmlns:a16="http://schemas.microsoft.com/office/drawing/2014/main" id="{04736627-74F2-423B-BE9F-0F8D1C9980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E9095-997C-47DD-AE74-53B9774059C0}"/>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878028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26874-94BD-4D0E-A41E-FB0490581D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BA533B-4C57-4537-AD15-41DE280808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3A22E-CDC0-4DDB-870A-025CD3E98070}"/>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5" name="Footer Placeholder 4">
            <a:extLst>
              <a:ext uri="{FF2B5EF4-FFF2-40B4-BE49-F238E27FC236}">
                <a16:creationId xmlns:a16="http://schemas.microsoft.com/office/drawing/2014/main" id="{169F05A6-CE57-4AB1-AF6C-DE6669BDBC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7985A-CA3E-4330-A1BA-F50E5DF47142}"/>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3434155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97ADC-355C-48B2-B6DD-5F3C447829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113983-FCDA-4C4A-B500-6FDD0ECB69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E1D82E-3DE7-4D99-A4C6-490A907DE1E5}"/>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5" name="Footer Placeholder 4">
            <a:extLst>
              <a:ext uri="{FF2B5EF4-FFF2-40B4-BE49-F238E27FC236}">
                <a16:creationId xmlns:a16="http://schemas.microsoft.com/office/drawing/2014/main" id="{24292967-48F8-4F39-8F3D-75D9A3B935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2731B-F6F7-4EE9-84EB-791EE75F9A96}"/>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4250419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CF63A-921A-4D85-8815-7765A195CA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38BA4-A748-4FA8-AD1D-F327D8831C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1824BC-E086-46A3-A227-0B4D5220B3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D128CA-E2AD-4454-AE78-B5A35B40C6D5}"/>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6" name="Footer Placeholder 5">
            <a:extLst>
              <a:ext uri="{FF2B5EF4-FFF2-40B4-BE49-F238E27FC236}">
                <a16:creationId xmlns:a16="http://schemas.microsoft.com/office/drawing/2014/main" id="{A1961080-A5C4-48C1-AD68-A03FF248E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B6225-FF28-4AFF-8F3F-FEC45BF08C71}"/>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1715776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2BAF-4658-43AC-AAE5-FC7B04686B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80D68D-898B-4C06-AE91-670AD5EB35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DD8C18-59DE-4570-8ACD-B1666344E3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EAC090-3613-42B6-9248-C2C5B6D9BF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9C3127-05BA-4F80-9725-85FA1C7A6B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AF9AB6-623A-4859-A10D-6113AAB6038A}"/>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8" name="Footer Placeholder 7">
            <a:extLst>
              <a:ext uri="{FF2B5EF4-FFF2-40B4-BE49-F238E27FC236}">
                <a16:creationId xmlns:a16="http://schemas.microsoft.com/office/drawing/2014/main" id="{7EBB2DC8-A850-4517-BB67-C02C3C2896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FD8ACF-DDF0-438B-A558-2492295083CB}"/>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3759450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946D3-B75A-4035-8996-57AD02BEA1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CB61C7-5B39-44BE-B86D-B1964C45D574}"/>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4" name="Footer Placeholder 3">
            <a:extLst>
              <a:ext uri="{FF2B5EF4-FFF2-40B4-BE49-F238E27FC236}">
                <a16:creationId xmlns:a16="http://schemas.microsoft.com/office/drawing/2014/main" id="{D845B5AF-334F-4AB5-84DE-47AE668B00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8E1B91-B7D1-4F2B-B8C0-987670658E10}"/>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3162884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64B231-FF81-4048-ACA8-804226824CF1}"/>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3" name="Footer Placeholder 2">
            <a:extLst>
              <a:ext uri="{FF2B5EF4-FFF2-40B4-BE49-F238E27FC236}">
                <a16:creationId xmlns:a16="http://schemas.microsoft.com/office/drawing/2014/main" id="{2D07C054-ADB2-40C4-AE1A-1B0AFA0457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EAB1DA-0F18-42DB-AB90-A145B62AF64F}"/>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3793521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F21C8-59EA-49BA-BCF3-F97990AC3E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2574EE-CDDE-4BA5-A0DB-DC029BD3BF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239264-4C47-4CF1-A75A-E76EB335C8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A9D5CC-2474-49B9-910B-62919754CFF5}"/>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6" name="Footer Placeholder 5">
            <a:extLst>
              <a:ext uri="{FF2B5EF4-FFF2-40B4-BE49-F238E27FC236}">
                <a16:creationId xmlns:a16="http://schemas.microsoft.com/office/drawing/2014/main" id="{36F5DA30-58DF-4FCD-80D9-71149B814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C4C437-6110-4E67-A743-8592239211F4}"/>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1727360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ADD41-D683-4668-9767-3586E8C2DE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36D5B1-B497-4F31-A276-4E93E1C483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A58266-7752-405D-92B0-E8A51C83CD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A3E5C8-ACC4-49A3-861F-3050E940A352}"/>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6" name="Footer Placeholder 5">
            <a:extLst>
              <a:ext uri="{FF2B5EF4-FFF2-40B4-BE49-F238E27FC236}">
                <a16:creationId xmlns:a16="http://schemas.microsoft.com/office/drawing/2014/main" id="{23A4B70D-E2E3-4897-B825-4AA9B76099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9524F9-5613-4DDA-A098-C546375AEB66}"/>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20180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D106C-611C-4C4B-9C9E-E6A7DBB106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ECECBA-4304-4B73-9190-67F8A57012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47293E-B4F3-44DC-899A-F9F7513C18A4}"/>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5" name="Footer Placeholder 4">
            <a:extLst>
              <a:ext uri="{FF2B5EF4-FFF2-40B4-BE49-F238E27FC236}">
                <a16:creationId xmlns:a16="http://schemas.microsoft.com/office/drawing/2014/main" id="{8F80E368-A36C-42D7-96C5-F82D406DD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B81DD2-B72D-4926-912B-70962E13B442}"/>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2155877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959BBC-BCF2-4279-A958-9B8903AD8B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F2E89E-FE17-430A-A827-8E6F9CF875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AE4ED-E733-4A98-B910-ABB454568E45}"/>
              </a:ext>
            </a:extLst>
          </p:cNvPr>
          <p:cNvSpPr>
            <a:spLocks noGrp="1"/>
          </p:cNvSpPr>
          <p:nvPr>
            <p:ph type="dt" sz="half" idx="10"/>
          </p:nvPr>
        </p:nvSpPr>
        <p:spPr/>
        <p:txBody>
          <a:bodyPr/>
          <a:lstStyle/>
          <a:p>
            <a:fld id="{61564308-8199-4888-93E9-EF7149D38930}" type="datetimeFigureOut">
              <a:rPr lang="en-GB" smtClean="0"/>
              <a:t>18/12/2019</a:t>
            </a:fld>
            <a:endParaRPr lang="en-GB"/>
          </a:p>
        </p:txBody>
      </p:sp>
      <p:sp>
        <p:nvSpPr>
          <p:cNvPr id="5" name="Footer Placeholder 4">
            <a:extLst>
              <a:ext uri="{FF2B5EF4-FFF2-40B4-BE49-F238E27FC236}">
                <a16:creationId xmlns:a16="http://schemas.microsoft.com/office/drawing/2014/main" id="{BE86192D-8019-4DB3-9CED-A72B9E499D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01C0D4-E321-4A95-8DBC-C880B36E595D}"/>
              </a:ext>
            </a:extLst>
          </p:cNvPr>
          <p:cNvSpPr>
            <a:spLocks noGrp="1"/>
          </p:cNvSpPr>
          <p:nvPr>
            <p:ph type="sldNum" sz="quarter" idx="12"/>
          </p:nvPr>
        </p:nvSpPr>
        <p:spPr/>
        <p:txBody>
          <a:bodyPr/>
          <a:lstStyle/>
          <a:p>
            <a:fld id="{FEA9309B-3604-4525-A83C-497319E997BA}" type="slidenum">
              <a:rPr lang="en-GB" smtClean="0"/>
              <a:t>‹#›</a:t>
            </a:fld>
            <a:endParaRPr lang="en-GB"/>
          </a:p>
        </p:txBody>
      </p:sp>
    </p:spTree>
    <p:extLst>
      <p:ext uri="{BB962C8B-B14F-4D97-AF65-F5344CB8AC3E}">
        <p14:creationId xmlns:p14="http://schemas.microsoft.com/office/powerpoint/2010/main" val="1294268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rgbClr val="7030A0">
                <a:lumMod val="82000"/>
                <a:lumOff val="18000"/>
              </a:srgb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6C0739-14E4-441F-B192-5E2236B721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2CDFB1-4926-4B22-A4D5-12C6467CDA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4FF7EB-175E-43F3-9A49-D451A9EA5D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564308-8199-4888-93E9-EF7149D38930}" type="datetimeFigureOut">
              <a:rPr lang="en-GB" smtClean="0"/>
              <a:t>18/12/2019</a:t>
            </a:fld>
            <a:endParaRPr lang="en-GB"/>
          </a:p>
        </p:txBody>
      </p:sp>
      <p:sp>
        <p:nvSpPr>
          <p:cNvPr id="5" name="Footer Placeholder 4">
            <a:extLst>
              <a:ext uri="{FF2B5EF4-FFF2-40B4-BE49-F238E27FC236}">
                <a16:creationId xmlns:a16="http://schemas.microsoft.com/office/drawing/2014/main" id="{72C111F5-212F-4676-BFBE-A8AA910198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AA46B57-FB3C-4353-96EB-370B0999BD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A9309B-3604-4525-A83C-497319E997BA}" type="slidenum">
              <a:rPr lang="en-GB" smtClean="0"/>
              <a:t>‹#›</a:t>
            </a:fld>
            <a:endParaRPr lang="en-GB"/>
          </a:p>
        </p:txBody>
      </p:sp>
    </p:spTree>
    <p:extLst>
      <p:ext uri="{BB962C8B-B14F-4D97-AF65-F5344CB8AC3E}">
        <p14:creationId xmlns:p14="http://schemas.microsoft.com/office/powerpoint/2010/main" val="403594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hyperlink" Target="https://www.google.co.uk/imgres?imgurl=https%3A%2F%2Falchetron.com%2Fcdn%2Fjonathan-barnes-74f9af74-b6c6-4b60-9312-4e935fc638f-resize-750.jpeg&amp;imgrefurl=https%3A%2F%2Falchetron.com%2FJonathan-Barnes&amp;docid=dUoPGIJeu19CUM&amp;tbnid=Tot5o0szNDtJIM%3A&amp;vet=10ahUKEwiZzMb3m73mAhVqx4UKHaSYCp0QMwhBKAAwAA..i&amp;w=200&amp;h=200&amp;itg=1&amp;safe=strict&amp;bih=655&amp;biw=1366&amp;q=jonathan%20barnes&amp;ved=0ahUKEwiZzMb3m73mAhVqx4UKHaSYCp0QMwhBKAAwAA&amp;iact=mrc&amp;uact=8"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uniqueclassrooms.com/blog/thematic-approach-to-learning" TargetMode="External"/><Relationship Id="rId2" Type="http://schemas.openxmlformats.org/officeDocument/2006/relationships/hyperlink" Target="https://www.unicef.org.uk/wp-content/uploads/2010/05/UNCRC_summary-1.pdf" TargetMode="External"/><Relationship Id="rId1" Type="http://schemas.openxmlformats.org/officeDocument/2006/relationships/slideLayout" Target="../slideLayouts/slideLayout2.xml"/><Relationship Id="rId4" Type="http://schemas.openxmlformats.org/officeDocument/2006/relationships/hyperlink" Target="https://www.open.edu/openlearn/education/what-are-the-benefits-interdisciplinary-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
              <a:srgbClr val="7030A0">
                <a:lumMod val="82000"/>
                <a:lumOff val="18000"/>
              </a:srgb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205CE9-F942-436F-934A-1B1E9437652E}"/>
              </a:ext>
            </a:extLst>
          </p:cNvPr>
          <p:cNvSpPr txBox="1"/>
          <p:nvPr/>
        </p:nvSpPr>
        <p:spPr>
          <a:xfrm>
            <a:off x="144017" y="164215"/>
            <a:ext cx="4241100" cy="3354765"/>
          </a:xfrm>
          <a:prstGeom prst="rect">
            <a:avLst/>
          </a:prstGeom>
          <a:solidFill>
            <a:srgbClr val="00B0F0"/>
          </a:solidFill>
          <a:ln>
            <a:solidFill>
              <a:srgbClr val="FFFF00"/>
            </a:solidFill>
          </a:ln>
        </p:spPr>
        <p:txBody>
          <a:bodyPr wrap="square" rtlCol="0">
            <a:spAutoFit/>
          </a:bodyPr>
          <a:lstStyle/>
          <a:p>
            <a:pPr algn="ctr"/>
            <a:r>
              <a:rPr lang="en-GB" sz="1200" dirty="0">
                <a:solidFill>
                  <a:schemeClr val="bg1"/>
                </a:solidFill>
                <a:latin typeface="Imprint MT Shadow" panose="04020605060303030202" pitchFamily="82" charset="0"/>
              </a:rPr>
              <a:t>Model One- Interdisciplinary model.</a:t>
            </a:r>
          </a:p>
          <a:p>
            <a:r>
              <a:rPr lang="en-GB" sz="800" dirty="0">
                <a:solidFill>
                  <a:schemeClr val="bg1"/>
                </a:solidFill>
                <a:latin typeface="Gill Sans MT Condensed" panose="020B0506020104020203" pitchFamily="34" charset="0"/>
              </a:rPr>
              <a:t>The theme of this unit of work is the Stonehenge. The activities have been created using evidence from scientists and archaeologists working at sites close to Stonehenge. This interdisciplinary model combines science with maths to show how people lived in the past. It also combines literature with biology to create a presentation.</a:t>
            </a:r>
          </a:p>
          <a:p>
            <a:r>
              <a:rPr lang="en-GB" sz="800" b="1" dirty="0">
                <a:solidFill>
                  <a:schemeClr val="bg1"/>
                </a:solidFill>
                <a:latin typeface="Gill Sans MT Condensed" panose="020B0506020104020203" pitchFamily="34" charset="0"/>
              </a:rPr>
              <a:t>Their Diets</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The unit of work begins with setting the scene, asking the pupils what is Stonehenge? Show the pupils a PowerPoint presentation of Stonehenge, outlining basic facts about how it was discovered no, and how it was built by the people at the time. State that it would have taken large numbers of people to build it and therefore they need to be fed, as there was no supermarket to pop to, they made their own food, and so will we. </a:t>
            </a:r>
          </a:p>
          <a:p>
            <a:r>
              <a:rPr lang="en-GB" sz="800" dirty="0">
                <a:solidFill>
                  <a:schemeClr val="bg1"/>
                </a:solidFill>
                <a:latin typeface="Gill Sans MT Condensed" panose="020B0506020104020203" pitchFamily="34" charset="0"/>
              </a:rPr>
              <a:t>How many different types of cheese can you name? They could then go on the iPad in pairs and create a PowerPoint presentation of different types of cheese, ranging them smelliest to least smelly and present their findings to the class or small groups. The pupils will next embark on creating their own cheese. There is a recipe to be followed and I will separate the ingredients into several coloured pots that will be labelled and the pupils must follow the recipe telling them what to add and how many pots of it, they must listen and in pairs add the correct amount of ingredients to make the cheese. </a:t>
            </a:r>
          </a:p>
          <a:p>
            <a:r>
              <a:rPr lang="en-GB" sz="800" b="1" dirty="0">
                <a:solidFill>
                  <a:schemeClr val="bg1"/>
                </a:solidFill>
                <a:latin typeface="Gill Sans MT Condensed" panose="020B0506020104020203" pitchFamily="34" charset="0"/>
              </a:rPr>
              <a:t>Tremendous Teeth</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Ask the pupils was stone age teeth the same as our teeth? Ask them to expand and explain why, bringing their attention to the technological advances of our time and the NHS etc to engage them in discussion. Identify different types of teeth in humans and their simple functions (e.g. molar and canine) and then, on a worksheet there are pictures of foods and the pupils must list what type of teeth would be used to eat the different foods, do this within a group setting with an additional adult, so that the pupils can discuss their explanations. </a:t>
            </a:r>
          </a:p>
          <a:p>
            <a:r>
              <a:rPr lang="en-GB" sz="800" dirty="0">
                <a:solidFill>
                  <a:schemeClr val="bg1"/>
                </a:solidFill>
                <a:latin typeface="Gill Sans MT Condensed" panose="020B0506020104020203" pitchFamily="34" charset="0"/>
              </a:rPr>
              <a:t>The pupils can then make a model to represent what a set of stone age teeth may look like using play dough and through research on the iPad.</a:t>
            </a:r>
          </a:p>
          <a:p>
            <a:r>
              <a:rPr lang="en-GB" sz="800" b="1" dirty="0">
                <a:solidFill>
                  <a:schemeClr val="bg1"/>
                </a:solidFill>
                <a:latin typeface="Gill Sans MT Condensed" panose="020B0506020104020203" pitchFamily="34" charset="0"/>
              </a:rPr>
              <a:t>Stonehenge replicas</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Ask the pupils to count the stones in Stonehenge and discuss how they think they got there? How people may have got them there and how we can go about making them ourselves. The pupils have the opportunity to create Stonehenge using resources of choice, they could use natural objects in the garden or use classroom objects such as Lego or even create their own from clay.</a:t>
            </a:r>
          </a:p>
        </p:txBody>
      </p:sp>
      <p:sp>
        <p:nvSpPr>
          <p:cNvPr id="8" name="TextBox 7">
            <a:extLst>
              <a:ext uri="{FF2B5EF4-FFF2-40B4-BE49-F238E27FC236}">
                <a16:creationId xmlns:a16="http://schemas.microsoft.com/office/drawing/2014/main" id="{E79D3C9D-470F-49C7-ADAA-3EC15825DC91}"/>
              </a:ext>
            </a:extLst>
          </p:cNvPr>
          <p:cNvSpPr txBox="1"/>
          <p:nvPr/>
        </p:nvSpPr>
        <p:spPr>
          <a:xfrm>
            <a:off x="7606144" y="137094"/>
            <a:ext cx="4537610" cy="3416320"/>
          </a:xfrm>
          <a:prstGeom prst="rect">
            <a:avLst/>
          </a:prstGeom>
          <a:solidFill>
            <a:srgbClr val="8EEE8E"/>
          </a:solidFill>
          <a:ln>
            <a:solidFill>
              <a:srgbClr val="FFFF00"/>
            </a:solidFill>
          </a:ln>
        </p:spPr>
        <p:txBody>
          <a:bodyPr wrap="square" rtlCol="0">
            <a:spAutoFit/>
          </a:bodyPr>
          <a:lstStyle/>
          <a:p>
            <a:pPr algn="ctr"/>
            <a:r>
              <a:rPr lang="en-GB" sz="1200" dirty="0">
                <a:solidFill>
                  <a:schemeClr val="bg1"/>
                </a:solidFill>
                <a:latin typeface="Imprint MT Shadow" panose="04020605060303030202" pitchFamily="82" charset="0"/>
              </a:rPr>
              <a:t>Model Two- Thematic model.</a:t>
            </a:r>
          </a:p>
          <a:p>
            <a:r>
              <a:rPr lang="en-GB" sz="1200" dirty="0">
                <a:solidFill>
                  <a:schemeClr val="bg1"/>
                </a:solidFill>
                <a:latin typeface="Imprint MT Shadow" panose="04020605060303030202" pitchFamily="82" charset="0"/>
              </a:rPr>
              <a:t> </a:t>
            </a:r>
            <a:r>
              <a:rPr lang="en-GB" sz="800" dirty="0">
                <a:solidFill>
                  <a:schemeClr val="bg1"/>
                </a:solidFill>
                <a:latin typeface="Gill Sans MT Condensed" panose="020B0506020104020203" pitchFamily="34" charset="0"/>
              </a:rPr>
              <a:t>At the beginning of the term, to encourage the pupils to engage in the outdoors as this will be an important and integral part of this terms work, the pupils will be given the opportunity to take art outdoors, rolling out a large piece of paper and using natural materials to create ‘big art. Additionally they will be given the opportunity to collect items like twigs and leaves and make their own pieces of art work using these, this is an individual task that allows the pupils to explore creativity and skills. I will begin to establish a learning hook with the pupils by asking them questions. I will ask the pupils what is a mini beast? Can you name some minibeasts? Can you see any now in the garden? And where do they think they may live. To begin the learning, an afternoon will be spent in the garden within the school grounds.  The pupils will be introduced to the ‘insect sculptures’ game, whereby they will pretend to be particular minibeasts, showing how they move around. </a:t>
            </a:r>
          </a:p>
          <a:p>
            <a:r>
              <a:rPr lang="en-GB" sz="800" b="1" dirty="0">
                <a:solidFill>
                  <a:schemeClr val="bg1"/>
                </a:solidFill>
                <a:latin typeface="Gill Sans MT Condensed" panose="020B0506020104020203" pitchFamily="34" charset="0"/>
              </a:rPr>
              <a:t>Learn about a particular insect and where it lives:</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The pupils choose their favourite insect, and find its habitat in the garden. Then, collecting as many natural materials as possible, create a picture representing the insect in its habitat using these resources from the garden. Then pupils will get in pairs and describe the picture to one another, and using the iPad they will record each other discussing how many legs has the insect got? Where is its habitat? Why do you think it lives there? What colour is the insect? How many insects can you see living on this habitat? The pupils will further take photos on the iPad of their picture and I; the teacher will display them on a memory board. Next lesson, the pupils will embark on the ‘adjective game’ whereby they will write adjectives to describe the different insects and habitats and stick their adjectives onto the corresponding picture.  They must describe why they put these adjectives on the picture. The pupils will then, using the pictures estimate the weight of the insects, comparing them to other insects, and objects. They will discuss with others and note down their estimations and observations of for example ‘is the ant heavier than a bee?’ they will then, similarly estimate the height and length of the insects, which is longer? A woodlouse or a spider. </a:t>
            </a:r>
          </a:p>
          <a:p>
            <a:r>
              <a:rPr lang="en-GB" sz="800" b="1" dirty="0">
                <a:solidFill>
                  <a:schemeClr val="bg1"/>
                </a:solidFill>
                <a:latin typeface="Gill Sans MT Condensed" panose="020B0506020104020203" pitchFamily="34" charset="0"/>
              </a:rPr>
              <a:t>Minibeast hotel</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Explain to pupils that sometimes adults build things on insects’ habitats that destroy them. So, we are going to build an insect hotel for them to keep them safe. The pupils will, working in groups of 3 use an iPad and on the ‘home design 3d’ app design a shelter for the minibeasts. We will discuss as a class a criterion of what may be required, e.g. cosiness and whether a damp or very dry protected shelter will be better. </a:t>
            </a:r>
          </a:p>
          <a:p>
            <a:r>
              <a:rPr lang="en-GB" sz="800" dirty="0">
                <a:solidFill>
                  <a:schemeClr val="bg1"/>
                </a:solidFill>
                <a:latin typeface="Gill Sans MT Condensed" panose="020B0506020104020203" pitchFamily="34" charset="0"/>
              </a:rPr>
              <a:t>The pupils, once established an idea for their shelter on the iPad will go outside and collect natural materials to build the home</a:t>
            </a:r>
          </a:p>
        </p:txBody>
      </p:sp>
      <p:sp>
        <p:nvSpPr>
          <p:cNvPr id="9" name="Oval 8">
            <a:extLst>
              <a:ext uri="{FF2B5EF4-FFF2-40B4-BE49-F238E27FC236}">
                <a16:creationId xmlns:a16="http://schemas.microsoft.com/office/drawing/2014/main" id="{15BE53B5-AB54-47C4-ADF4-6E627E2E10BB}"/>
              </a:ext>
            </a:extLst>
          </p:cNvPr>
          <p:cNvSpPr/>
          <p:nvPr/>
        </p:nvSpPr>
        <p:spPr>
          <a:xfrm>
            <a:off x="5102438" y="2421790"/>
            <a:ext cx="2070248" cy="8976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571A35B-5D79-4256-B527-9F41C6759270}"/>
              </a:ext>
            </a:extLst>
          </p:cNvPr>
          <p:cNvSpPr/>
          <p:nvPr/>
        </p:nvSpPr>
        <p:spPr>
          <a:xfrm>
            <a:off x="5129083" y="2555724"/>
            <a:ext cx="2070247" cy="738664"/>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400" b="1" cap="none" spc="0" dirty="0">
                <a:ln/>
                <a:solidFill>
                  <a:schemeClr val="accent4"/>
                </a:solidFill>
                <a:effectLst/>
              </a:rPr>
              <a:t>Cross Curricular teaching </a:t>
            </a:r>
          </a:p>
          <a:p>
            <a:pPr algn="ctr"/>
            <a:r>
              <a:rPr lang="en-US" sz="1400" b="1" dirty="0">
                <a:ln/>
                <a:solidFill>
                  <a:schemeClr val="accent4"/>
                </a:solidFill>
              </a:rPr>
              <a:t>In the</a:t>
            </a:r>
          </a:p>
          <a:p>
            <a:pPr algn="ctr"/>
            <a:r>
              <a:rPr lang="en-US" sz="1400" b="1" cap="none" spc="0" dirty="0">
                <a:ln/>
                <a:solidFill>
                  <a:schemeClr val="accent4"/>
                </a:solidFill>
                <a:effectLst/>
              </a:rPr>
              <a:t>Foundation phase</a:t>
            </a:r>
          </a:p>
        </p:txBody>
      </p:sp>
      <p:pic>
        <p:nvPicPr>
          <p:cNvPr id="12" name="Picture 11">
            <a:extLst>
              <a:ext uri="{FF2B5EF4-FFF2-40B4-BE49-F238E27FC236}">
                <a16:creationId xmlns:a16="http://schemas.microsoft.com/office/drawing/2014/main" id="{0E49ED34-12E1-40FB-8603-EAF53E59F8BF}"/>
              </a:ext>
            </a:extLst>
          </p:cNvPr>
          <p:cNvPicPr>
            <a:picLocks noChangeAspect="1"/>
          </p:cNvPicPr>
          <p:nvPr/>
        </p:nvPicPr>
        <p:blipFill rotWithShape="1">
          <a:blip r:embed="rId2">
            <a:extLst>
              <a:ext uri="{28A0092B-C50C-407E-A947-70E740481C1C}">
                <a14:useLocalDpi xmlns:a14="http://schemas.microsoft.com/office/drawing/2010/main" val="0"/>
              </a:ext>
            </a:extLst>
          </a:blip>
          <a:srcRect l="46058" t="16411" r="30255" b="66538"/>
          <a:stretch/>
        </p:blipFill>
        <p:spPr>
          <a:xfrm>
            <a:off x="5592416" y="3510505"/>
            <a:ext cx="1035477" cy="497127"/>
          </a:xfrm>
          <a:prstGeom prst="rect">
            <a:avLst/>
          </a:prstGeom>
        </p:spPr>
      </p:pic>
      <p:pic>
        <p:nvPicPr>
          <p:cNvPr id="14" name="Picture 13">
            <a:extLst>
              <a:ext uri="{FF2B5EF4-FFF2-40B4-BE49-F238E27FC236}">
                <a16:creationId xmlns:a16="http://schemas.microsoft.com/office/drawing/2014/main" id="{2A686402-3F49-42FC-B547-CBB2B82759A1}"/>
              </a:ext>
            </a:extLst>
          </p:cNvPr>
          <p:cNvPicPr>
            <a:picLocks noChangeAspect="1"/>
          </p:cNvPicPr>
          <p:nvPr/>
        </p:nvPicPr>
        <p:blipFill rotWithShape="1">
          <a:blip r:embed="rId2">
            <a:extLst>
              <a:ext uri="{28A0092B-C50C-407E-A947-70E740481C1C}">
                <a14:useLocalDpi xmlns:a14="http://schemas.microsoft.com/office/drawing/2010/main" val="0"/>
              </a:ext>
            </a:extLst>
          </a:blip>
          <a:srcRect l="36126" r="43481" b="88590"/>
          <a:stretch/>
        </p:blipFill>
        <p:spPr>
          <a:xfrm>
            <a:off x="5578261" y="4343667"/>
            <a:ext cx="1035477" cy="386379"/>
          </a:xfrm>
          <a:prstGeom prst="rect">
            <a:avLst/>
          </a:prstGeom>
        </p:spPr>
      </p:pic>
      <p:pic>
        <p:nvPicPr>
          <p:cNvPr id="16" name="Picture 15">
            <a:extLst>
              <a:ext uri="{FF2B5EF4-FFF2-40B4-BE49-F238E27FC236}">
                <a16:creationId xmlns:a16="http://schemas.microsoft.com/office/drawing/2014/main" id="{E96CB855-5734-49BE-A4C3-C6D284F6F0E2}"/>
              </a:ext>
            </a:extLst>
          </p:cNvPr>
          <p:cNvPicPr>
            <a:picLocks noChangeAspect="1"/>
          </p:cNvPicPr>
          <p:nvPr/>
        </p:nvPicPr>
        <p:blipFill rotWithShape="1">
          <a:blip r:embed="rId2">
            <a:extLst>
              <a:ext uri="{28A0092B-C50C-407E-A947-70E740481C1C}">
                <a14:useLocalDpi xmlns:a14="http://schemas.microsoft.com/office/drawing/2010/main" val="0"/>
              </a:ext>
            </a:extLst>
          </a:blip>
          <a:srcRect l="59249" r="18310" b="86317"/>
          <a:stretch/>
        </p:blipFill>
        <p:spPr>
          <a:xfrm>
            <a:off x="5592416" y="5066081"/>
            <a:ext cx="1035478" cy="421100"/>
          </a:xfrm>
          <a:prstGeom prst="rect">
            <a:avLst/>
          </a:prstGeom>
        </p:spPr>
      </p:pic>
      <p:sp>
        <p:nvSpPr>
          <p:cNvPr id="2" name="Freeform: Shape 1">
            <a:extLst>
              <a:ext uri="{FF2B5EF4-FFF2-40B4-BE49-F238E27FC236}">
                <a16:creationId xmlns:a16="http://schemas.microsoft.com/office/drawing/2014/main" id="{476BF4CC-0240-4A3D-AD5C-034EA86B42AA}"/>
              </a:ext>
            </a:extLst>
          </p:cNvPr>
          <p:cNvSpPr/>
          <p:nvPr/>
        </p:nvSpPr>
        <p:spPr>
          <a:xfrm rot="8827534">
            <a:off x="4954128" y="3622507"/>
            <a:ext cx="595746" cy="332509"/>
          </a:xfrm>
          <a:custGeom>
            <a:avLst/>
            <a:gdLst>
              <a:gd name="connsiteX0" fmla="*/ 0 w 595746"/>
              <a:gd name="connsiteY0" fmla="*/ 0 h 332509"/>
              <a:gd name="connsiteX1" fmla="*/ 429491 w 595746"/>
              <a:gd name="connsiteY1" fmla="*/ 69273 h 332509"/>
              <a:gd name="connsiteX2" fmla="*/ 401782 w 595746"/>
              <a:gd name="connsiteY2" fmla="*/ 249382 h 332509"/>
              <a:gd name="connsiteX3" fmla="*/ 595746 w 595746"/>
              <a:gd name="connsiteY3" fmla="*/ 332509 h 332509"/>
            </a:gdLst>
            <a:ahLst/>
            <a:cxnLst>
              <a:cxn ang="0">
                <a:pos x="connsiteX0" y="connsiteY0"/>
              </a:cxn>
              <a:cxn ang="0">
                <a:pos x="connsiteX1" y="connsiteY1"/>
              </a:cxn>
              <a:cxn ang="0">
                <a:pos x="connsiteX2" y="connsiteY2"/>
              </a:cxn>
              <a:cxn ang="0">
                <a:pos x="connsiteX3" y="connsiteY3"/>
              </a:cxn>
            </a:cxnLst>
            <a:rect l="l" t="t" r="r" b="b"/>
            <a:pathLst>
              <a:path w="595746" h="332509">
                <a:moveTo>
                  <a:pt x="0" y="0"/>
                </a:moveTo>
                <a:cubicBezTo>
                  <a:pt x="181263" y="13854"/>
                  <a:pt x="362527" y="27709"/>
                  <a:pt x="429491" y="69273"/>
                </a:cubicBezTo>
                <a:cubicBezTo>
                  <a:pt x="496455" y="110837"/>
                  <a:pt x="374073" y="205509"/>
                  <a:pt x="401782" y="249382"/>
                </a:cubicBezTo>
                <a:cubicBezTo>
                  <a:pt x="429491" y="293255"/>
                  <a:pt x="512618" y="312882"/>
                  <a:pt x="595746" y="33250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865BCBA2-425D-4140-AC85-19CF21FA4786}"/>
              </a:ext>
            </a:extLst>
          </p:cNvPr>
          <p:cNvSpPr/>
          <p:nvPr/>
        </p:nvSpPr>
        <p:spPr>
          <a:xfrm rot="19603295">
            <a:off x="6609251" y="4478335"/>
            <a:ext cx="760418" cy="365367"/>
          </a:xfrm>
          <a:custGeom>
            <a:avLst/>
            <a:gdLst>
              <a:gd name="connsiteX0" fmla="*/ 0 w 595746"/>
              <a:gd name="connsiteY0" fmla="*/ 0 h 332509"/>
              <a:gd name="connsiteX1" fmla="*/ 429491 w 595746"/>
              <a:gd name="connsiteY1" fmla="*/ 69273 h 332509"/>
              <a:gd name="connsiteX2" fmla="*/ 401782 w 595746"/>
              <a:gd name="connsiteY2" fmla="*/ 249382 h 332509"/>
              <a:gd name="connsiteX3" fmla="*/ 595746 w 595746"/>
              <a:gd name="connsiteY3" fmla="*/ 332509 h 332509"/>
            </a:gdLst>
            <a:ahLst/>
            <a:cxnLst>
              <a:cxn ang="0">
                <a:pos x="connsiteX0" y="connsiteY0"/>
              </a:cxn>
              <a:cxn ang="0">
                <a:pos x="connsiteX1" y="connsiteY1"/>
              </a:cxn>
              <a:cxn ang="0">
                <a:pos x="connsiteX2" y="connsiteY2"/>
              </a:cxn>
              <a:cxn ang="0">
                <a:pos x="connsiteX3" y="connsiteY3"/>
              </a:cxn>
            </a:cxnLst>
            <a:rect l="l" t="t" r="r" b="b"/>
            <a:pathLst>
              <a:path w="595746" h="332509">
                <a:moveTo>
                  <a:pt x="0" y="0"/>
                </a:moveTo>
                <a:cubicBezTo>
                  <a:pt x="181263" y="13854"/>
                  <a:pt x="362527" y="27709"/>
                  <a:pt x="429491" y="69273"/>
                </a:cubicBezTo>
                <a:cubicBezTo>
                  <a:pt x="496455" y="110837"/>
                  <a:pt x="374073" y="205509"/>
                  <a:pt x="401782" y="249382"/>
                </a:cubicBezTo>
                <a:cubicBezTo>
                  <a:pt x="429491" y="293255"/>
                  <a:pt x="512618" y="312882"/>
                  <a:pt x="595746" y="33250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32E41F27-2123-4436-85AA-C8C20B305715}"/>
              </a:ext>
            </a:extLst>
          </p:cNvPr>
          <p:cNvSpPr/>
          <p:nvPr/>
        </p:nvSpPr>
        <p:spPr>
          <a:xfrm>
            <a:off x="6613738" y="5276631"/>
            <a:ext cx="717334" cy="1086900"/>
          </a:xfrm>
          <a:custGeom>
            <a:avLst/>
            <a:gdLst>
              <a:gd name="connsiteX0" fmla="*/ 0 w 595746"/>
              <a:gd name="connsiteY0" fmla="*/ 0 h 332509"/>
              <a:gd name="connsiteX1" fmla="*/ 429491 w 595746"/>
              <a:gd name="connsiteY1" fmla="*/ 69273 h 332509"/>
              <a:gd name="connsiteX2" fmla="*/ 401782 w 595746"/>
              <a:gd name="connsiteY2" fmla="*/ 249382 h 332509"/>
              <a:gd name="connsiteX3" fmla="*/ 595746 w 595746"/>
              <a:gd name="connsiteY3" fmla="*/ 332509 h 332509"/>
            </a:gdLst>
            <a:ahLst/>
            <a:cxnLst>
              <a:cxn ang="0">
                <a:pos x="connsiteX0" y="connsiteY0"/>
              </a:cxn>
              <a:cxn ang="0">
                <a:pos x="connsiteX1" y="connsiteY1"/>
              </a:cxn>
              <a:cxn ang="0">
                <a:pos x="connsiteX2" y="connsiteY2"/>
              </a:cxn>
              <a:cxn ang="0">
                <a:pos x="connsiteX3" y="connsiteY3"/>
              </a:cxn>
            </a:cxnLst>
            <a:rect l="l" t="t" r="r" b="b"/>
            <a:pathLst>
              <a:path w="595746" h="332509">
                <a:moveTo>
                  <a:pt x="0" y="0"/>
                </a:moveTo>
                <a:cubicBezTo>
                  <a:pt x="181263" y="13854"/>
                  <a:pt x="362527" y="27709"/>
                  <a:pt x="429491" y="69273"/>
                </a:cubicBezTo>
                <a:cubicBezTo>
                  <a:pt x="496455" y="110837"/>
                  <a:pt x="374073" y="205509"/>
                  <a:pt x="401782" y="249382"/>
                </a:cubicBezTo>
                <a:cubicBezTo>
                  <a:pt x="429491" y="293255"/>
                  <a:pt x="512618" y="312882"/>
                  <a:pt x="595746" y="33250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A97B948B-BC3B-42E7-B811-5A830551A0DF}"/>
              </a:ext>
            </a:extLst>
          </p:cNvPr>
          <p:cNvSpPr/>
          <p:nvPr/>
        </p:nvSpPr>
        <p:spPr>
          <a:xfrm>
            <a:off x="6621492" y="3735359"/>
            <a:ext cx="786067" cy="272273"/>
          </a:xfrm>
          <a:custGeom>
            <a:avLst/>
            <a:gdLst>
              <a:gd name="connsiteX0" fmla="*/ 0 w 595746"/>
              <a:gd name="connsiteY0" fmla="*/ 0 h 332509"/>
              <a:gd name="connsiteX1" fmla="*/ 429491 w 595746"/>
              <a:gd name="connsiteY1" fmla="*/ 69273 h 332509"/>
              <a:gd name="connsiteX2" fmla="*/ 401782 w 595746"/>
              <a:gd name="connsiteY2" fmla="*/ 249382 h 332509"/>
              <a:gd name="connsiteX3" fmla="*/ 595746 w 595746"/>
              <a:gd name="connsiteY3" fmla="*/ 332509 h 332509"/>
            </a:gdLst>
            <a:ahLst/>
            <a:cxnLst>
              <a:cxn ang="0">
                <a:pos x="connsiteX0" y="connsiteY0"/>
              </a:cxn>
              <a:cxn ang="0">
                <a:pos x="connsiteX1" y="connsiteY1"/>
              </a:cxn>
              <a:cxn ang="0">
                <a:pos x="connsiteX2" y="connsiteY2"/>
              </a:cxn>
              <a:cxn ang="0">
                <a:pos x="connsiteX3" y="connsiteY3"/>
              </a:cxn>
            </a:cxnLst>
            <a:rect l="l" t="t" r="r" b="b"/>
            <a:pathLst>
              <a:path w="595746" h="332509">
                <a:moveTo>
                  <a:pt x="0" y="0"/>
                </a:moveTo>
                <a:cubicBezTo>
                  <a:pt x="181263" y="13854"/>
                  <a:pt x="362527" y="27709"/>
                  <a:pt x="429491" y="69273"/>
                </a:cubicBezTo>
                <a:cubicBezTo>
                  <a:pt x="496455" y="110837"/>
                  <a:pt x="374073" y="205509"/>
                  <a:pt x="401782" y="249382"/>
                </a:cubicBezTo>
                <a:cubicBezTo>
                  <a:pt x="429491" y="293255"/>
                  <a:pt x="512618" y="312882"/>
                  <a:pt x="595746" y="33250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B4F7A1CB-79F4-4436-A56F-46D737428A60}"/>
              </a:ext>
            </a:extLst>
          </p:cNvPr>
          <p:cNvSpPr/>
          <p:nvPr/>
        </p:nvSpPr>
        <p:spPr>
          <a:xfrm rot="8413695">
            <a:off x="4765338" y="5243180"/>
            <a:ext cx="824791" cy="309015"/>
          </a:xfrm>
          <a:custGeom>
            <a:avLst/>
            <a:gdLst>
              <a:gd name="connsiteX0" fmla="*/ 0 w 595746"/>
              <a:gd name="connsiteY0" fmla="*/ 0 h 332509"/>
              <a:gd name="connsiteX1" fmla="*/ 429491 w 595746"/>
              <a:gd name="connsiteY1" fmla="*/ 69273 h 332509"/>
              <a:gd name="connsiteX2" fmla="*/ 401782 w 595746"/>
              <a:gd name="connsiteY2" fmla="*/ 249382 h 332509"/>
              <a:gd name="connsiteX3" fmla="*/ 595746 w 595746"/>
              <a:gd name="connsiteY3" fmla="*/ 332509 h 332509"/>
            </a:gdLst>
            <a:ahLst/>
            <a:cxnLst>
              <a:cxn ang="0">
                <a:pos x="connsiteX0" y="connsiteY0"/>
              </a:cxn>
              <a:cxn ang="0">
                <a:pos x="connsiteX1" y="connsiteY1"/>
              </a:cxn>
              <a:cxn ang="0">
                <a:pos x="connsiteX2" y="connsiteY2"/>
              </a:cxn>
              <a:cxn ang="0">
                <a:pos x="connsiteX3" y="connsiteY3"/>
              </a:cxn>
            </a:cxnLst>
            <a:rect l="l" t="t" r="r" b="b"/>
            <a:pathLst>
              <a:path w="595746" h="332509">
                <a:moveTo>
                  <a:pt x="0" y="0"/>
                </a:moveTo>
                <a:cubicBezTo>
                  <a:pt x="181263" y="13854"/>
                  <a:pt x="362527" y="27709"/>
                  <a:pt x="429491" y="69273"/>
                </a:cubicBezTo>
                <a:cubicBezTo>
                  <a:pt x="496455" y="110837"/>
                  <a:pt x="374073" y="205509"/>
                  <a:pt x="401782" y="249382"/>
                </a:cubicBezTo>
                <a:cubicBezTo>
                  <a:pt x="429491" y="293255"/>
                  <a:pt x="512618" y="312882"/>
                  <a:pt x="595746" y="33250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E7702DAF-B679-477E-9D7A-1D065CF06D26}"/>
              </a:ext>
            </a:extLst>
          </p:cNvPr>
          <p:cNvSpPr/>
          <p:nvPr/>
        </p:nvSpPr>
        <p:spPr>
          <a:xfrm rot="9321948">
            <a:off x="4943433" y="4352830"/>
            <a:ext cx="595746" cy="282895"/>
          </a:xfrm>
          <a:custGeom>
            <a:avLst/>
            <a:gdLst>
              <a:gd name="connsiteX0" fmla="*/ 0 w 595746"/>
              <a:gd name="connsiteY0" fmla="*/ 0 h 332509"/>
              <a:gd name="connsiteX1" fmla="*/ 429491 w 595746"/>
              <a:gd name="connsiteY1" fmla="*/ 69273 h 332509"/>
              <a:gd name="connsiteX2" fmla="*/ 401782 w 595746"/>
              <a:gd name="connsiteY2" fmla="*/ 249382 h 332509"/>
              <a:gd name="connsiteX3" fmla="*/ 595746 w 595746"/>
              <a:gd name="connsiteY3" fmla="*/ 332509 h 332509"/>
            </a:gdLst>
            <a:ahLst/>
            <a:cxnLst>
              <a:cxn ang="0">
                <a:pos x="connsiteX0" y="connsiteY0"/>
              </a:cxn>
              <a:cxn ang="0">
                <a:pos x="connsiteX1" y="connsiteY1"/>
              </a:cxn>
              <a:cxn ang="0">
                <a:pos x="connsiteX2" y="connsiteY2"/>
              </a:cxn>
              <a:cxn ang="0">
                <a:pos x="connsiteX3" y="connsiteY3"/>
              </a:cxn>
            </a:cxnLst>
            <a:rect l="l" t="t" r="r" b="b"/>
            <a:pathLst>
              <a:path w="595746" h="332509">
                <a:moveTo>
                  <a:pt x="0" y="0"/>
                </a:moveTo>
                <a:cubicBezTo>
                  <a:pt x="181263" y="13854"/>
                  <a:pt x="362527" y="27709"/>
                  <a:pt x="429491" y="69273"/>
                </a:cubicBezTo>
                <a:cubicBezTo>
                  <a:pt x="496455" y="110837"/>
                  <a:pt x="374073" y="205509"/>
                  <a:pt x="401782" y="249382"/>
                </a:cubicBezTo>
                <a:cubicBezTo>
                  <a:pt x="429491" y="293255"/>
                  <a:pt x="512618" y="312882"/>
                  <a:pt x="595746" y="33250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CBB808F4-E8C8-4EB8-84A4-930F6DDF2A49}"/>
              </a:ext>
            </a:extLst>
          </p:cNvPr>
          <p:cNvSpPr txBox="1"/>
          <p:nvPr/>
        </p:nvSpPr>
        <p:spPr>
          <a:xfrm>
            <a:off x="4585857" y="164215"/>
            <a:ext cx="2887840" cy="2077492"/>
          </a:xfrm>
          <a:prstGeom prst="rect">
            <a:avLst/>
          </a:prstGeom>
          <a:noFill/>
          <a:ln w="28575">
            <a:solidFill>
              <a:srgbClr val="FF0000"/>
            </a:solidFill>
          </a:ln>
        </p:spPr>
        <p:txBody>
          <a:bodyPr wrap="square" rtlCol="0">
            <a:spAutoFit/>
          </a:bodyPr>
          <a:lstStyle/>
          <a:p>
            <a:r>
              <a:rPr lang="en-GB" sz="1200" b="1" dirty="0">
                <a:solidFill>
                  <a:schemeClr val="bg1"/>
                </a:solidFill>
                <a:latin typeface="Imprint MT Shadow" panose="04020605060303030202" pitchFamily="82" charset="0"/>
                <a:cs typeface="Arial" panose="020B0604020202020204" pitchFamily="34" charset="0"/>
              </a:rPr>
              <a:t>Introduction</a:t>
            </a:r>
          </a:p>
          <a:p>
            <a:r>
              <a:rPr lang="en-GB" sz="900" dirty="0">
                <a:solidFill>
                  <a:schemeClr val="bg1"/>
                </a:solidFill>
                <a:cs typeface="Arial" panose="020B0604020202020204" pitchFamily="34" charset="0"/>
              </a:rPr>
              <a:t>Cross curricular learning involves establishing patterns of information between different subjects. This enables a creative and more natural learning environment for pupils. The united nations convention for the rights of the child (UNICEF, 2017) state that children, along with food, water and shelter have the right to an education, an inclusive and individualised education. This underpins cross curricular teaching as according to Barnes (2012) it is the best way to include and enthuse all pupils to learn, through enjoyment of learning. Within this poster the writer will critically discuss two of Barnes’ models of cross curricular teaching, with examples of units of work to support for a year 2 class.</a:t>
            </a:r>
          </a:p>
        </p:txBody>
      </p:sp>
      <p:sp>
        <p:nvSpPr>
          <p:cNvPr id="4" name="TextBox 3">
            <a:extLst>
              <a:ext uri="{FF2B5EF4-FFF2-40B4-BE49-F238E27FC236}">
                <a16:creationId xmlns:a16="http://schemas.microsoft.com/office/drawing/2014/main" id="{51706B06-75B2-4EE6-8E12-DD393AAF3827}"/>
              </a:ext>
            </a:extLst>
          </p:cNvPr>
          <p:cNvSpPr txBox="1"/>
          <p:nvPr/>
        </p:nvSpPr>
        <p:spPr>
          <a:xfrm>
            <a:off x="4326583" y="6375984"/>
            <a:ext cx="1551710" cy="369332"/>
          </a:xfrm>
          <a:prstGeom prst="rect">
            <a:avLst/>
          </a:prstGeom>
          <a:noFill/>
          <a:ln w="19050">
            <a:noFill/>
          </a:ln>
        </p:spPr>
        <p:txBody>
          <a:bodyPr wrap="square" rtlCol="0">
            <a:spAutoFit/>
          </a:bodyPr>
          <a:lstStyle/>
          <a:p>
            <a:r>
              <a:rPr lang="en-GB" sz="900" dirty="0">
                <a:solidFill>
                  <a:schemeClr val="bg1"/>
                </a:solidFill>
              </a:rPr>
              <a:t>Olivia Watkins student 1708205</a:t>
            </a:r>
          </a:p>
        </p:txBody>
      </p:sp>
      <p:pic>
        <p:nvPicPr>
          <p:cNvPr id="19" name="Picture 18">
            <a:extLst>
              <a:ext uri="{FF2B5EF4-FFF2-40B4-BE49-F238E27FC236}">
                <a16:creationId xmlns:a16="http://schemas.microsoft.com/office/drawing/2014/main" id="{603F0D04-46D7-4707-A046-07FE8440F993}"/>
              </a:ext>
            </a:extLst>
          </p:cNvPr>
          <p:cNvPicPr>
            <a:picLocks noChangeAspect="1"/>
          </p:cNvPicPr>
          <p:nvPr/>
        </p:nvPicPr>
        <p:blipFill rotWithShape="1">
          <a:blip r:embed="rId3">
            <a:extLst>
              <a:ext uri="{28A0092B-C50C-407E-A947-70E740481C1C}">
                <a14:useLocalDpi xmlns:a14="http://schemas.microsoft.com/office/drawing/2010/main" val="0"/>
              </a:ext>
            </a:extLst>
          </a:blip>
          <a:srcRect l="23594" r="6811"/>
          <a:stretch/>
        </p:blipFill>
        <p:spPr>
          <a:xfrm>
            <a:off x="3367767" y="5986344"/>
            <a:ext cx="854780" cy="736939"/>
          </a:xfrm>
          <a:prstGeom prst="rect">
            <a:avLst/>
          </a:prstGeom>
        </p:spPr>
      </p:pic>
      <p:sp>
        <p:nvSpPr>
          <p:cNvPr id="7" name="TextBox 6">
            <a:extLst>
              <a:ext uri="{FF2B5EF4-FFF2-40B4-BE49-F238E27FC236}">
                <a16:creationId xmlns:a16="http://schemas.microsoft.com/office/drawing/2014/main" id="{8DE35F2E-995A-40C0-8A9F-24A99F075434}"/>
              </a:ext>
            </a:extLst>
          </p:cNvPr>
          <p:cNvSpPr txBox="1"/>
          <p:nvPr/>
        </p:nvSpPr>
        <p:spPr>
          <a:xfrm>
            <a:off x="7430077" y="3788761"/>
            <a:ext cx="2646611" cy="461665"/>
          </a:xfrm>
          <a:prstGeom prst="rect">
            <a:avLst/>
          </a:prstGeom>
          <a:solidFill>
            <a:srgbClr val="F381DB"/>
          </a:solidFill>
          <a:ln>
            <a:solidFill>
              <a:srgbClr val="7030A0"/>
            </a:solidFill>
          </a:ln>
        </p:spPr>
        <p:txBody>
          <a:bodyPr wrap="square" rtlCol="0">
            <a:spAutoFit/>
          </a:bodyPr>
          <a:lstStyle/>
          <a:p>
            <a:r>
              <a:rPr lang="en-GB" sz="800" dirty="0">
                <a:solidFill>
                  <a:schemeClr val="bg1"/>
                </a:solidFill>
                <a:latin typeface="Gill Sans MT Condensed" panose="020B0506020104020203" pitchFamily="34" charset="0"/>
              </a:rPr>
              <a:t>‘use digital devices within a controlled environment, for a specified outcome’. </a:t>
            </a:r>
          </a:p>
          <a:p>
            <a:r>
              <a:rPr lang="en-GB" sz="800" dirty="0">
                <a:solidFill>
                  <a:schemeClr val="bg1"/>
                </a:solidFill>
                <a:latin typeface="Gill Sans MT Condensed" panose="020B0506020104020203" pitchFamily="34" charset="0"/>
              </a:rPr>
              <a:t>‘collaborate with a partner on a piece of digital work’ </a:t>
            </a:r>
          </a:p>
          <a:p>
            <a:r>
              <a:rPr lang="en-GB" sz="800" dirty="0">
                <a:solidFill>
                  <a:schemeClr val="bg1"/>
                </a:solidFill>
                <a:latin typeface="Gill Sans MT Condensed" panose="020B0506020104020203" pitchFamily="34" charset="0"/>
              </a:rPr>
              <a:t>‘comment on work in relation to the success criteria’ </a:t>
            </a:r>
          </a:p>
        </p:txBody>
      </p:sp>
      <p:sp>
        <p:nvSpPr>
          <p:cNvPr id="20" name="TextBox 19">
            <a:extLst>
              <a:ext uri="{FF2B5EF4-FFF2-40B4-BE49-F238E27FC236}">
                <a16:creationId xmlns:a16="http://schemas.microsoft.com/office/drawing/2014/main" id="{57A79626-B77D-44DD-9B83-3AD788D30728}"/>
              </a:ext>
            </a:extLst>
          </p:cNvPr>
          <p:cNvSpPr txBox="1"/>
          <p:nvPr/>
        </p:nvSpPr>
        <p:spPr>
          <a:xfrm>
            <a:off x="7430077" y="4360714"/>
            <a:ext cx="2664281" cy="1569660"/>
          </a:xfrm>
          <a:prstGeom prst="rect">
            <a:avLst/>
          </a:prstGeom>
          <a:solidFill>
            <a:srgbClr val="F381DB"/>
          </a:solidFill>
          <a:ln>
            <a:solidFill>
              <a:srgbClr val="7030A0"/>
            </a:solidFill>
          </a:ln>
        </p:spPr>
        <p:txBody>
          <a:bodyPr wrap="square" rtlCol="0">
            <a:spAutoFit/>
          </a:bodyPr>
          <a:lstStyle/>
          <a:p>
            <a:r>
              <a:rPr lang="en-GB" sz="800" b="1" dirty="0">
                <a:solidFill>
                  <a:schemeClr val="bg1"/>
                </a:solidFill>
                <a:latin typeface="Gill Sans MT Condensed" panose="020B0506020104020203" pitchFamily="34" charset="0"/>
              </a:rPr>
              <a:t>Organising ideas and information:</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‘Talk about what they are going to write’</a:t>
            </a:r>
          </a:p>
          <a:p>
            <a:r>
              <a:rPr lang="en-GB" sz="800" dirty="0">
                <a:solidFill>
                  <a:schemeClr val="bg1"/>
                </a:solidFill>
                <a:latin typeface="Gill Sans MT Condensed" panose="020B0506020104020203" pitchFamily="34" charset="0"/>
              </a:rPr>
              <a:t>‘write in response to a variety of stimuli on subjects that are of interest’ </a:t>
            </a:r>
          </a:p>
          <a:p>
            <a:r>
              <a:rPr lang="en-GB" sz="800" b="1" dirty="0">
                <a:solidFill>
                  <a:schemeClr val="bg1"/>
                </a:solidFill>
                <a:latin typeface="Gill Sans MT Condensed" panose="020B0506020104020203" pitchFamily="34" charset="0"/>
              </a:rPr>
              <a:t>Writing accurately:</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‘begin to use connectives to expand a point’ </a:t>
            </a:r>
          </a:p>
          <a:p>
            <a:r>
              <a:rPr lang="en-GB" sz="800" b="1" dirty="0">
                <a:solidFill>
                  <a:schemeClr val="bg1"/>
                </a:solidFill>
                <a:latin typeface="Gill Sans MT Condensed" panose="020B0506020104020203" pitchFamily="34" charset="0"/>
              </a:rPr>
              <a:t>Developing and presenting information and ideas:</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‘Talk about things they have made or done’</a:t>
            </a:r>
          </a:p>
          <a:p>
            <a:r>
              <a:rPr lang="en-GB" sz="800" dirty="0">
                <a:solidFill>
                  <a:schemeClr val="bg1"/>
                </a:solidFill>
                <a:latin typeface="Gill Sans MT Condensed" panose="020B0506020104020203" pitchFamily="34" charset="0"/>
              </a:rPr>
              <a:t>‘speak audibly, conveying meaning to listeners beyond their friendship group’</a:t>
            </a:r>
          </a:p>
          <a:p>
            <a:r>
              <a:rPr lang="en-GB" sz="800" dirty="0">
                <a:solidFill>
                  <a:schemeClr val="bg1"/>
                </a:solidFill>
                <a:latin typeface="Gill Sans MT Condensed" panose="020B0506020104020203" pitchFamily="34" charset="0"/>
              </a:rPr>
              <a:t>‘Listen to others, with growing attention, usually responding appropriately’ </a:t>
            </a:r>
          </a:p>
          <a:p>
            <a:r>
              <a:rPr lang="en-GB" sz="800" dirty="0">
                <a:solidFill>
                  <a:schemeClr val="bg1"/>
                </a:solidFill>
                <a:latin typeface="Gill Sans MT Condensed" panose="020B0506020104020203" pitchFamily="34" charset="0"/>
              </a:rPr>
              <a:t>‘Use a variety of questions for a variety of purposes and to clarify understanding’ </a:t>
            </a:r>
          </a:p>
          <a:p>
            <a:r>
              <a:rPr lang="en-GB" sz="800" dirty="0">
                <a:solidFill>
                  <a:schemeClr val="bg1"/>
                </a:solidFill>
                <a:latin typeface="Gill Sans MT Condensed" panose="020B0506020104020203" pitchFamily="34" charset="0"/>
              </a:rPr>
              <a:t>‘contribute to conversations and respond to others, taking turns when prompted’</a:t>
            </a:r>
          </a:p>
          <a:p>
            <a:r>
              <a:rPr lang="en-GB" sz="800" dirty="0">
                <a:solidFill>
                  <a:schemeClr val="bg1"/>
                </a:solidFill>
                <a:latin typeface="Gill Sans MT Condensed" panose="020B0506020104020203" pitchFamily="34" charset="0"/>
              </a:rPr>
              <a:t>‘Take part in activities with others and talk about what they are doing’ </a:t>
            </a:r>
          </a:p>
        </p:txBody>
      </p:sp>
      <p:sp>
        <p:nvSpPr>
          <p:cNvPr id="21" name="TextBox 20">
            <a:extLst>
              <a:ext uri="{FF2B5EF4-FFF2-40B4-BE49-F238E27FC236}">
                <a16:creationId xmlns:a16="http://schemas.microsoft.com/office/drawing/2014/main" id="{BF51F4C4-8FC7-4648-B30B-F5E0A6454D09}"/>
              </a:ext>
            </a:extLst>
          </p:cNvPr>
          <p:cNvSpPr txBox="1"/>
          <p:nvPr/>
        </p:nvSpPr>
        <p:spPr>
          <a:xfrm>
            <a:off x="7411219" y="6040662"/>
            <a:ext cx="2646612" cy="830997"/>
          </a:xfrm>
          <a:prstGeom prst="rect">
            <a:avLst/>
          </a:prstGeom>
          <a:solidFill>
            <a:srgbClr val="F381DB"/>
          </a:solidFill>
          <a:ln>
            <a:solidFill>
              <a:srgbClr val="7030A0"/>
            </a:solidFill>
          </a:ln>
        </p:spPr>
        <p:txBody>
          <a:bodyPr wrap="square" rtlCol="0">
            <a:spAutoFit/>
          </a:bodyPr>
          <a:lstStyle/>
          <a:p>
            <a:r>
              <a:rPr lang="en-GB" sz="800" b="1" dirty="0">
                <a:solidFill>
                  <a:schemeClr val="bg1"/>
                </a:solidFill>
                <a:latin typeface="Gill Sans MT Condensed" panose="020B0506020104020203" pitchFamily="34" charset="0"/>
              </a:rPr>
              <a:t>Using number skills:</a:t>
            </a:r>
            <a:endParaRPr lang="en-GB" sz="800" dirty="0">
              <a:solidFill>
                <a:schemeClr val="bg1"/>
              </a:solidFill>
              <a:latin typeface="Gill Sans MT Condensed" panose="020B0506020104020203" pitchFamily="34" charset="0"/>
            </a:endParaRPr>
          </a:p>
          <a:p>
            <a:r>
              <a:rPr lang="en-GB" sz="800" b="1" dirty="0">
                <a:solidFill>
                  <a:schemeClr val="bg1"/>
                </a:solidFill>
                <a:latin typeface="Gill Sans MT Condensed" panose="020B0506020104020203" pitchFamily="34" charset="0"/>
              </a:rPr>
              <a:t> </a:t>
            </a:r>
            <a:r>
              <a:rPr lang="en-GB" sz="800" dirty="0">
                <a:solidFill>
                  <a:schemeClr val="bg1"/>
                </a:solidFill>
                <a:latin typeface="Gill Sans MT Condensed" panose="020B0506020104020203" pitchFamily="34" charset="0"/>
              </a:rPr>
              <a:t>‘use non-standard units to measure’ </a:t>
            </a:r>
          </a:p>
          <a:p>
            <a:r>
              <a:rPr lang="en-GB" sz="800" dirty="0">
                <a:solidFill>
                  <a:schemeClr val="bg1"/>
                </a:solidFill>
                <a:latin typeface="Gill Sans MT Condensed" panose="020B0506020104020203" pitchFamily="34" charset="0"/>
              </a:rPr>
              <a:t> ‘make a sensible estimate of measurement in length, height and weight’. </a:t>
            </a:r>
          </a:p>
          <a:p>
            <a:r>
              <a:rPr lang="en-GB" sz="800" b="1" dirty="0">
                <a:solidFill>
                  <a:schemeClr val="bg1"/>
                </a:solidFill>
                <a:latin typeface="Gill Sans MT Condensed" panose="020B0506020104020203" pitchFamily="34" charset="0"/>
              </a:rPr>
              <a:t>Using number skills:</a:t>
            </a:r>
            <a:endParaRPr lang="en-GB" sz="800" dirty="0">
              <a:solidFill>
                <a:schemeClr val="bg1"/>
              </a:solidFill>
              <a:latin typeface="Gill Sans MT Condensed" panose="020B0506020104020203" pitchFamily="34" charset="0"/>
            </a:endParaRPr>
          </a:p>
          <a:p>
            <a:r>
              <a:rPr lang="en-GB" sz="800" dirty="0">
                <a:solidFill>
                  <a:schemeClr val="bg1"/>
                </a:solidFill>
                <a:latin typeface="Gill Sans MT Condensed" panose="020B0506020104020203" pitchFamily="34" charset="0"/>
              </a:rPr>
              <a:t>‘count in 2’s, 5’s and 10’s’.</a:t>
            </a:r>
          </a:p>
          <a:p>
            <a:r>
              <a:rPr lang="en-GB" sz="800" dirty="0">
                <a:solidFill>
                  <a:schemeClr val="bg1"/>
                </a:solidFill>
                <a:latin typeface="Gill Sans MT Condensed" panose="020B0506020104020203" pitchFamily="34" charset="0"/>
              </a:rPr>
              <a:t>‘count reliably up to 20 objects’</a:t>
            </a:r>
          </a:p>
        </p:txBody>
      </p:sp>
      <p:pic>
        <p:nvPicPr>
          <p:cNvPr id="1027" name="Picture 3" descr="Image result for jonathan barnes">
            <a:hlinkClick r:id="rId4"/>
            <a:extLst>
              <a:ext uri="{FF2B5EF4-FFF2-40B4-BE49-F238E27FC236}">
                <a16:creationId xmlns:a16="http://schemas.microsoft.com/office/drawing/2014/main" id="{E3F456BF-129C-44DA-A0D3-583EBCCD9B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28376" y="5708865"/>
            <a:ext cx="1018372" cy="1018372"/>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41B62FF0-B6CE-4A64-824E-6924DE8020B9}"/>
              </a:ext>
            </a:extLst>
          </p:cNvPr>
          <p:cNvSpPr txBox="1"/>
          <p:nvPr/>
        </p:nvSpPr>
        <p:spPr>
          <a:xfrm>
            <a:off x="2670047" y="5208340"/>
            <a:ext cx="2219191" cy="584775"/>
          </a:xfrm>
          <a:prstGeom prst="rect">
            <a:avLst/>
          </a:prstGeom>
          <a:solidFill>
            <a:srgbClr val="F381DB"/>
          </a:solidFill>
          <a:ln>
            <a:solidFill>
              <a:srgbClr val="7030A0"/>
            </a:solidFill>
          </a:ln>
        </p:spPr>
        <p:txBody>
          <a:bodyPr wrap="square" rtlCol="0">
            <a:spAutoFit/>
          </a:bodyPr>
          <a:lstStyle/>
          <a:p>
            <a:r>
              <a:rPr lang="en-GB" sz="800" dirty="0">
                <a:solidFill>
                  <a:schemeClr val="bg1"/>
                </a:solidFill>
                <a:latin typeface="Gill Sans MT Condensed" panose="020B0506020104020203" pitchFamily="34" charset="0"/>
              </a:rPr>
              <a:t>‘Learners should be able to count reliably up to 20 objects’</a:t>
            </a:r>
          </a:p>
          <a:p>
            <a:r>
              <a:rPr lang="en-GB" sz="800" dirty="0">
                <a:solidFill>
                  <a:schemeClr val="bg1"/>
                </a:solidFill>
                <a:latin typeface="Gill Sans MT Condensed" panose="020B0506020104020203" pitchFamily="34" charset="0"/>
              </a:rPr>
              <a:t>‘read number words to 10’</a:t>
            </a:r>
          </a:p>
          <a:p>
            <a:r>
              <a:rPr lang="en-GB" sz="800" dirty="0">
                <a:solidFill>
                  <a:schemeClr val="bg1"/>
                </a:solidFill>
                <a:latin typeface="Gill Sans MT Condensed" panose="020B0506020104020203" pitchFamily="34" charset="0"/>
              </a:rPr>
              <a:t>‘mentally recall one more of a number up to 20’ </a:t>
            </a:r>
          </a:p>
          <a:p>
            <a:r>
              <a:rPr lang="en-GB" sz="800" dirty="0">
                <a:solidFill>
                  <a:schemeClr val="bg1"/>
                </a:solidFill>
                <a:latin typeface="Gill Sans MT Condensed" panose="020B0506020104020203" pitchFamily="34" charset="0"/>
              </a:rPr>
              <a:t>‘use non standard units to measure weight/ mass/ length’ </a:t>
            </a:r>
          </a:p>
        </p:txBody>
      </p:sp>
      <p:sp>
        <p:nvSpPr>
          <p:cNvPr id="24" name="TextBox 23">
            <a:extLst>
              <a:ext uri="{FF2B5EF4-FFF2-40B4-BE49-F238E27FC236}">
                <a16:creationId xmlns:a16="http://schemas.microsoft.com/office/drawing/2014/main" id="{8D85FE4F-81E2-4AB0-857D-0804749A16C7}"/>
              </a:ext>
            </a:extLst>
          </p:cNvPr>
          <p:cNvSpPr txBox="1"/>
          <p:nvPr/>
        </p:nvSpPr>
        <p:spPr>
          <a:xfrm>
            <a:off x="2670047" y="4417329"/>
            <a:ext cx="2205035" cy="707886"/>
          </a:xfrm>
          <a:prstGeom prst="rect">
            <a:avLst/>
          </a:prstGeom>
          <a:solidFill>
            <a:srgbClr val="F381DB"/>
          </a:solidFill>
          <a:ln w="12700">
            <a:solidFill>
              <a:srgbClr val="7030A0"/>
            </a:solidFill>
          </a:ln>
        </p:spPr>
        <p:txBody>
          <a:bodyPr wrap="square" rtlCol="0">
            <a:spAutoFit/>
          </a:bodyPr>
          <a:lstStyle/>
          <a:p>
            <a:r>
              <a:rPr lang="en-GB" sz="800" dirty="0">
                <a:solidFill>
                  <a:schemeClr val="bg1"/>
                </a:solidFill>
                <a:latin typeface="Gill Sans MT Condensed" panose="020B0506020104020203" pitchFamily="34" charset="0"/>
              </a:rPr>
              <a:t>‘talk about things they have made or done’</a:t>
            </a:r>
          </a:p>
          <a:p>
            <a:r>
              <a:rPr lang="en-GB" sz="800" dirty="0">
                <a:solidFill>
                  <a:schemeClr val="bg1"/>
                </a:solidFill>
                <a:latin typeface="Gill Sans MT Condensed" panose="020B0506020104020203" pitchFamily="34" charset="0"/>
              </a:rPr>
              <a:t>‘listen to others, with growing attention, responding appropriately’ </a:t>
            </a:r>
          </a:p>
          <a:p>
            <a:r>
              <a:rPr lang="en-GB" sz="800" dirty="0">
                <a:solidFill>
                  <a:schemeClr val="bg1"/>
                </a:solidFill>
                <a:latin typeface="Gill Sans MT Condensed" panose="020B0506020104020203" pitchFamily="34" charset="0"/>
              </a:rPr>
              <a:t>‘contribute to conversation and respond to others’</a:t>
            </a:r>
          </a:p>
          <a:p>
            <a:r>
              <a:rPr lang="en-GB" sz="800" dirty="0">
                <a:solidFill>
                  <a:schemeClr val="bg1"/>
                </a:solidFill>
                <a:latin typeface="Gill Sans MT Condensed" panose="020B0506020104020203" pitchFamily="34" charset="0"/>
              </a:rPr>
              <a:t>‘read suitable texts with accuracy’ </a:t>
            </a:r>
          </a:p>
          <a:p>
            <a:r>
              <a:rPr lang="en-GB" sz="800" dirty="0">
                <a:solidFill>
                  <a:schemeClr val="bg1"/>
                </a:solidFill>
                <a:latin typeface="Gill Sans MT Condensed" panose="020B0506020104020203" pitchFamily="34" charset="0"/>
              </a:rPr>
              <a:t>‘spell some words conventionally’ </a:t>
            </a:r>
          </a:p>
        </p:txBody>
      </p:sp>
      <p:sp>
        <p:nvSpPr>
          <p:cNvPr id="25" name="TextBox 24">
            <a:extLst>
              <a:ext uri="{FF2B5EF4-FFF2-40B4-BE49-F238E27FC236}">
                <a16:creationId xmlns:a16="http://schemas.microsoft.com/office/drawing/2014/main" id="{4E78C1DF-6BE9-4001-833C-3894349BF5FA}"/>
              </a:ext>
            </a:extLst>
          </p:cNvPr>
          <p:cNvSpPr txBox="1"/>
          <p:nvPr/>
        </p:nvSpPr>
        <p:spPr>
          <a:xfrm>
            <a:off x="2897856" y="3622050"/>
            <a:ext cx="1956015" cy="738664"/>
          </a:xfrm>
          <a:prstGeom prst="rect">
            <a:avLst/>
          </a:prstGeom>
          <a:solidFill>
            <a:srgbClr val="F381DB"/>
          </a:solidFill>
          <a:ln w="12700">
            <a:solidFill>
              <a:srgbClr val="7030A0"/>
            </a:solidFill>
          </a:ln>
        </p:spPr>
        <p:txBody>
          <a:bodyPr wrap="square" rtlCol="0">
            <a:spAutoFit/>
          </a:bodyPr>
          <a:lstStyle/>
          <a:p>
            <a:r>
              <a:rPr lang="en-GB" sz="800" dirty="0">
                <a:solidFill>
                  <a:schemeClr val="bg1"/>
                </a:solidFill>
                <a:latin typeface="Gill Sans MT Condensed" panose="020B0506020104020203" pitchFamily="34" charset="0"/>
              </a:rPr>
              <a:t>‘’use digital devices within a controlled environment’</a:t>
            </a:r>
          </a:p>
          <a:p>
            <a:r>
              <a:rPr lang="en-GB" sz="800" dirty="0">
                <a:solidFill>
                  <a:schemeClr val="bg1"/>
                </a:solidFill>
                <a:latin typeface="Gill Sans MT Condensed" panose="020B0506020104020203" pitchFamily="34" charset="0"/>
              </a:rPr>
              <a:t>‘add name to a piece of work’ </a:t>
            </a:r>
          </a:p>
          <a:p>
            <a:r>
              <a:rPr lang="en-GB" sz="800" dirty="0">
                <a:solidFill>
                  <a:schemeClr val="bg1"/>
                </a:solidFill>
                <a:latin typeface="Gill Sans MT Condensed" panose="020B0506020104020203" pitchFamily="34" charset="0"/>
              </a:rPr>
              <a:t>‘create a file and save it with a name’</a:t>
            </a:r>
          </a:p>
          <a:p>
            <a:r>
              <a:rPr lang="en-GB" sz="800" dirty="0">
                <a:solidFill>
                  <a:schemeClr val="bg1"/>
                </a:solidFill>
                <a:latin typeface="Gill Sans MT Condensed" panose="020B0506020104020203" pitchFamily="34" charset="0"/>
              </a:rPr>
              <a:t>‘collaborate with a partner on a piece of digital work</a:t>
            </a:r>
            <a:r>
              <a:rPr lang="en-GB" sz="800" dirty="0">
                <a:solidFill>
                  <a:schemeClr val="bg1"/>
                </a:solidFill>
              </a:rPr>
              <a:t>’ </a:t>
            </a:r>
            <a:r>
              <a:rPr lang="en-GB" dirty="0"/>
              <a:t> </a:t>
            </a:r>
          </a:p>
        </p:txBody>
      </p:sp>
      <p:sp>
        <p:nvSpPr>
          <p:cNvPr id="26" name="TextBox 25">
            <a:extLst>
              <a:ext uri="{FF2B5EF4-FFF2-40B4-BE49-F238E27FC236}">
                <a16:creationId xmlns:a16="http://schemas.microsoft.com/office/drawing/2014/main" id="{A0FD0A19-9A8B-4692-A04D-A92BCC61BB82}"/>
              </a:ext>
            </a:extLst>
          </p:cNvPr>
          <p:cNvSpPr txBox="1"/>
          <p:nvPr/>
        </p:nvSpPr>
        <p:spPr>
          <a:xfrm>
            <a:off x="106806" y="3624610"/>
            <a:ext cx="2205035" cy="2800767"/>
          </a:xfrm>
          <a:prstGeom prst="rect">
            <a:avLst/>
          </a:prstGeom>
          <a:solidFill>
            <a:srgbClr val="FFA143"/>
          </a:solidFill>
          <a:ln w="38100">
            <a:solidFill>
              <a:srgbClr val="FFFF00"/>
            </a:solidFill>
          </a:ln>
        </p:spPr>
        <p:txBody>
          <a:bodyPr wrap="square" rtlCol="0">
            <a:spAutoFit/>
          </a:bodyPr>
          <a:lstStyle/>
          <a:p>
            <a:r>
              <a:rPr lang="en-GB" sz="1200" b="1" dirty="0">
                <a:solidFill>
                  <a:schemeClr val="bg1"/>
                </a:solidFill>
                <a:latin typeface="Imprint MT Shadow" panose="04020605060303030202" pitchFamily="82" charset="0"/>
              </a:rPr>
              <a:t>Introduction to interdisciplinary learning:</a:t>
            </a:r>
          </a:p>
          <a:p>
            <a:r>
              <a:rPr lang="en-GB" sz="900" dirty="0">
                <a:solidFill>
                  <a:schemeClr val="bg1"/>
                </a:solidFill>
              </a:rPr>
              <a:t>Interdisciplinary learning is a planned approach to link different subjects to enhance their learning. It focuses on, according to Appleby (2019) allowing students to learn through making connections between ideas and concept across different subject areas. Addressing real life issues, by using separate subjects as a tool to organise knowledge  It has ample benefits including being highly motivating and engaging for pupils, which is supported by Styron (2013) who asserts that interdisciplinary models of learning allows the students to have a greater ownership of their learning whilst also creating a more memorable experience. </a:t>
            </a:r>
          </a:p>
          <a:p>
            <a:endParaRPr lang="en-GB" sz="800" dirty="0">
              <a:solidFill>
                <a:schemeClr val="bg1"/>
              </a:solidFill>
              <a:latin typeface="Imprint MT Shadow" panose="04020605060303030202" pitchFamily="82" charset="0"/>
            </a:endParaRPr>
          </a:p>
        </p:txBody>
      </p:sp>
      <p:sp>
        <p:nvSpPr>
          <p:cNvPr id="27" name="TextBox 26">
            <a:extLst>
              <a:ext uri="{FF2B5EF4-FFF2-40B4-BE49-F238E27FC236}">
                <a16:creationId xmlns:a16="http://schemas.microsoft.com/office/drawing/2014/main" id="{67BEF7B5-864F-42EA-B202-2BF1B94FF90C}"/>
              </a:ext>
            </a:extLst>
          </p:cNvPr>
          <p:cNvSpPr txBox="1"/>
          <p:nvPr/>
        </p:nvSpPr>
        <p:spPr>
          <a:xfrm>
            <a:off x="10221012" y="3622050"/>
            <a:ext cx="1737528" cy="2893100"/>
          </a:xfrm>
          <a:prstGeom prst="rect">
            <a:avLst/>
          </a:prstGeom>
          <a:solidFill>
            <a:srgbClr val="FFA143"/>
          </a:solidFill>
          <a:ln w="38100">
            <a:solidFill>
              <a:srgbClr val="FFFF00"/>
            </a:solidFill>
          </a:ln>
        </p:spPr>
        <p:txBody>
          <a:bodyPr wrap="square" rtlCol="0">
            <a:spAutoFit/>
          </a:bodyPr>
          <a:lstStyle/>
          <a:p>
            <a:r>
              <a:rPr lang="en-GB" sz="1200" b="1" dirty="0">
                <a:solidFill>
                  <a:schemeClr val="bg1"/>
                </a:solidFill>
                <a:latin typeface="Imprint MT Shadow" panose="04020605060303030202" pitchFamily="82" charset="0"/>
              </a:rPr>
              <a:t>Introduction to Thematic model of learning:</a:t>
            </a:r>
          </a:p>
          <a:p>
            <a:r>
              <a:rPr lang="en-GB" sz="800" dirty="0">
                <a:solidFill>
                  <a:schemeClr val="bg1"/>
                </a:solidFill>
                <a:latin typeface="+mj-lt"/>
              </a:rPr>
              <a:t>The thematic approach to learning, according to Okoro (2016) is where many areas of the curriculum are connected together and intertwined within a theme. It is seen to be a beneficial tool for pupils to enable the leaning to be more natural and enable a more actively involved pupil. This is in line with Donaldson’s (2015) principle, outlining that pupils should be made to feel more responsible for their own learning. According to Rylands (2016) it allows skills like literacy to grow progressively as the necessary skills are being frequently reinforced, and guides connective ideas to flow more easily.</a:t>
            </a:r>
            <a:r>
              <a:rPr lang="en-GB" dirty="0">
                <a:latin typeface="+mj-lt"/>
              </a:rPr>
              <a:t> </a:t>
            </a:r>
          </a:p>
        </p:txBody>
      </p:sp>
      <p:pic>
        <p:nvPicPr>
          <p:cNvPr id="22" name="Picture 21">
            <a:extLst>
              <a:ext uri="{FF2B5EF4-FFF2-40B4-BE49-F238E27FC236}">
                <a16:creationId xmlns:a16="http://schemas.microsoft.com/office/drawing/2014/main" id="{AB8F0C1F-006B-489B-8418-1093A7DEB4BB}"/>
              </a:ext>
            </a:extLst>
          </p:cNvPr>
          <p:cNvPicPr>
            <a:picLocks noChangeAspect="1"/>
          </p:cNvPicPr>
          <p:nvPr/>
        </p:nvPicPr>
        <p:blipFill rotWithShape="1">
          <a:blip r:embed="rId6"/>
          <a:srcRect l="25609" r="4905" b="16268"/>
          <a:stretch/>
        </p:blipFill>
        <p:spPr>
          <a:xfrm>
            <a:off x="11373994" y="6258049"/>
            <a:ext cx="711200" cy="514202"/>
          </a:xfrm>
          <a:prstGeom prst="rect">
            <a:avLst/>
          </a:prstGeom>
        </p:spPr>
      </p:pic>
    </p:spTree>
    <p:extLst>
      <p:ext uri="{BB962C8B-B14F-4D97-AF65-F5344CB8AC3E}">
        <p14:creationId xmlns:p14="http://schemas.microsoft.com/office/powerpoint/2010/main" val="365545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7A3BA-785E-494C-B253-BA8B76A888E8}"/>
              </a:ext>
            </a:extLst>
          </p:cNvPr>
          <p:cNvSpPr>
            <a:spLocks noGrp="1"/>
          </p:cNvSpPr>
          <p:nvPr>
            <p:ph type="title"/>
          </p:nvPr>
        </p:nvSpPr>
        <p:spPr/>
        <p:txBody>
          <a:bodyPr/>
          <a:lstStyle/>
          <a:p>
            <a:pPr algn="ctr"/>
            <a:r>
              <a:rPr lang="en-GB" u="sng" dirty="0"/>
              <a:t>Reference list</a:t>
            </a:r>
          </a:p>
        </p:txBody>
      </p:sp>
      <p:sp>
        <p:nvSpPr>
          <p:cNvPr id="3" name="Content Placeholder 2">
            <a:extLst>
              <a:ext uri="{FF2B5EF4-FFF2-40B4-BE49-F238E27FC236}">
                <a16:creationId xmlns:a16="http://schemas.microsoft.com/office/drawing/2014/main" id="{53B9D81A-8D85-4DBD-A94A-E3D545779981}"/>
              </a:ext>
            </a:extLst>
          </p:cNvPr>
          <p:cNvSpPr>
            <a:spLocks noGrp="1"/>
          </p:cNvSpPr>
          <p:nvPr>
            <p:ph idx="1"/>
          </p:nvPr>
        </p:nvSpPr>
        <p:spPr/>
        <p:txBody>
          <a:bodyPr>
            <a:normAutofit fontScale="70000" lnSpcReduction="20000"/>
          </a:bodyPr>
          <a:lstStyle/>
          <a:p>
            <a:r>
              <a:rPr lang="en-GB" dirty="0"/>
              <a:t>Barnes, J. (2012). </a:t>
            </a:r>
            <a:r>
              <a:rPr lang="en-GB" i="1" dirty="0"/>
              <a:t>Cross Curricular learning 3-14, </a:t>
            </a:r>
            <a:r>
              <a:rPr lang="en-GB" dirty="0"/>
              <a:t>London: SAGE.</a:t>
            </a:r>
          </a:p>
          <a:p>
            <a:r>
              <a:rPr lang="en-GB" dirty="0"/>
              <a:t>UNCRC. (2017). UNICEF. Available at: </a:t>
            </a:r>
            <a:r>
              <a:rPr lang="en-GB" dirty="0">
                <a:hlinkClick r:id="rId2"/>
              </a:rPr>
              <a:t>https://www.unicef.org.uk/wp-content/uploads/2010/05/UNCRC_summary-1.pdf</a:t>
            </a:r>
            <a:r>
              <a:rPr lang="en-GB" dirty="0"/>
              <a:t>  (Accessed: 17</a:t>
            </a:r>
            <a:r>
              <a:rPr lang="en-GB" baseline="30000" dirty="0"/>
              <a:t>th</a:t>
            </a:r>
            <a:r>
              <a:rPr lang="en-GB" dirty="0"/>
              <a:t> December 2019).</a:t>
            </a:r>
          </a:p>
          <a:p>
            <a:r>
              <a:rPr lang="en-GB" dirty="0"/>
              <a:t>Okoro, C, U. (2016) </a:t>
            </a:r>
            <a:r>
              <a:rPr lang="en-GB" i="1" dirty="0"/>
              <a:t>Teachers’ understanding and use of the thematic approach in teaching and learning social studies in Rivers state. </a:t>
            </a:r>
            <a:r>
              <a:rPr lang="en-GB" dirty="0"/>
              <a:t>Port Harcourt: European Centre for research training and Development UK. </a:t>
            </a:r>
          </a:p>
          <a:p>
            <a:r>
              <a:rPr lang="en-GB" dirty="0"/>
              <a:t>Rylands, E. (2016). ‘The thematic approach to learning’, </a:t>
            </a:r>
            <a:r>
              <a:rPr lang="en-GB" i="1" dirty="0"/>
              <a:t>Unique Classrooms. </a:t>
            </a:r>
            <a:r>
              <a:rPr lang="en-GB" dirty="0"/>
              <a:t>10 August. Available at:  </a:t>
            </a:r>
            <a:r>
              <a:rPr lang="en-GB" u="sng" dirty="0">
                <a:hlinkClick r:id="rId3"/>
              </a:rPr>
              <a:t>https://www.uniqueclassrooms.com/blog/thematic-approach-to-learning</a:t>
            </a:r>
            <a:r>
              <a:rPr lang="en-GB" dirty="0"/>
              <a:t> (Accessed: 17</a:t>
            </a:r>
            <a:r>
              <a:rPr lang="en-GB" baseline="30000" dirty="0"/>
              <a:t>th</a:t>
            </a:r>
            <a:r>
              <a:rPr lang="en-GB" dirty="0"/>
              <a:t> December 2019).</a:t>
            </a:r>
          </a:p>
          <a:p>
            <a:r>
              <a:rPr lang="en-GB" dirty="0"/>
              <a:t>Appleby, M. (2019). ‘What are the benefits of interdisciplinary study’, </a:t>
            </a:r>
            <a:r>
              <a:rPr lang="en-GB" i="1" dirty="0"/>
              <a:t>The open university. </a:t>
            </a:r>
            <a:r>
              <a:rPr lang="en-GB" dirty="0"/>
              <a:t>March 1. Available at: </a:t>
            </a:r>
            <a:r>
              <a:rPr lang="en-GB" u="sng" dirty="0">
                <a:hlinkClick r:id="rId4"/>
              </a:rPr>
              <a:t>https://www.open.edu/openlearn/education/what-are-the-benefits-interdisciplinary-study</a:t>
            </a:r>
            <a:r>
              <a:rPr lang="en-GB" dirty="0"/>
              <a:t> (Accessed: 18</a:t>
            </a:r>
            <a:r>
              <a:rPr lang="en-GB" baseline="30000" dirty="0"/>
              <a:t>th</a:t>
            </a:r>
            <a:r>
              <a:rPr lang="en-GB" dirty="0"/>
              <a:t> December 2019). </a:t>
            </a:r>
          </a:p>
          <a:p>
            <a:r>
              <a:rPr lang="en-GB" dirty="0"/>
              <a:t>Styron, R, A. (2013) </a:t>
            </a:r>
            <a:r>
              <a:rPr lang="en-GB" i="1" dirty="0"/>
              <a:t>Interdisciplinary education: A reflection of the real world. </a:t>
            </a:r>
            <a:r>
              <a:rPr lang="en-GB" dirty="0"/>
              <a:t>America: University of South Alabama. </a:t>
            </a:r>
          </a:p>
          <a:p>
            <a:r>
              <a:rPr lang="en-GB" dirty="0"/>
              <a:t>Donaldson, G. (2015) </a:t>
            </a:r>
            <a:r>
              <a:rPr lang="en-GB" i="1" dirty="0"/>
              <a:t>Successful futures: Independent Review of Curriculum and Assessment Arrangements in Wales. </a:t>
            </a:r>
            <a:r>
              <a:rPr lang="en-GB" dirty="0"/>
              <a:t>Wales:</a:t>
            </a:r>
            <a:r>
              <a:rPr lang="en-GB" i="1" dirty="0"/>
              <a:t> </a:t>
            </a:r>
            <a:r>
              <a:rPr lang="en-GB" dirty="0"/>
              <a:t>Welsh Government.</a:t>
            </a:r>
          </a:p>
          <a:p>
            <a:endParaRPr lang="en-GB" dirty="0"/>
          </a:p>
        </p:txBody>
      </p:sp>
    </p:spTree>
    <p:extLst>
      <p:ext uri="{BB962C8B-B14F-4D97-AF65-F5344CB8AC3E}">
        <p14:creationId xmlns:p14="http://schemas.microsoft.com/office/powerpoint/2010/main" val="388739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557</TotalTime>
  <Words>2004</Words>
  <Application>Microsoft Office PowerPoint</Application>
  <PresentationFormat>Widescreen</PresentationFormat>
  <Paragraphs>69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Gill Sans MT Condensed</vt:lpstr>
      <vt:lpstr>Imprint MT Shadow</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davies</dc:creator>
  <cp:lastModifiedBy>stephen davies</cp:lastModifiedBy>
  <cp:revision>37</cp:revision>
  <dcterms:created xsi:type="dcterms:W3CDTF">2019-12-05T18:16:50Z</dcterms:created>
  <dcterms:modified xsi:type="dcterms:W3CDTF">2019-12-18T17:33:14Z</dcterms:modified>
</cp:coreProperties>
</file>