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5"/>
  </p:notesMasterIdLst>
  <p:sldIdLst>
    <p:sldId id="259" r:id="rId2"/>
    <p:sldId id="274" r:id="rId3"/>
    <p:sldId id="260" r:id="rId4"/>
    <p:sldId id="261" r:id="rId5"/>
    <p:sldId id="264" r:id="rId6"/>
    <p:sldId id="265" r:id="rId7"/>
    <p:sldId id="267" r:id="rId8"/>
    <p:sldId id="270" r:id="rId9"/>
    <p:sldId id="271" r:id="rId10"/>
    <p:sldId id="272" r:id="rId11"/>
    <p:sldId id="273" r:id="rId12"/>
    <p:sldId id="275" r:id="rId13"/>
    <p:sldId id="27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985148-29DB-49B5-8DE9-F700EFAD2FC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7CFAE5-0328-4241-AA85-C8FC9318B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973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41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5275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81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27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40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48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55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7CFAE5-0328-4241-AA85-C8FC9318BA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315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491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01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5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28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535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068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13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185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639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642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190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AF22-773B-42DF-8096-5D16A2598B53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4A41B-A82C-4F13-AEA0-A83BA4687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299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better-health" TargetMode="External"/><Relationship Id="rId3" Type="http://schemas.openxmlformats.org/officeDocument/2006/relationships/hyperlink" Target="https://internationaljournalofwellbeing.org/index.php/ijow/article/view/89/238" TargetMode="External"/><Relationship Id="rId7" Type="http://schemas.openxmlformats.org/officeDocument/2006/relationships/hyperlink" Target="https://pmc.ncbi.nlm.nih.gov/articles/PMC6558275/pdf/EMS83318.pdf" TargetMode="External"/><Relationship Id="rId12" Type="http://schemas.openxmlformats.org/officeDocument/2006/relationships/hyperlink" Target="https://www.gov.uk/government/publications/nhs-health-check-programme-review/annex-b-a-summary-of-analyses-and-evidence-on-the-current-nhs-health-check-programme" TargetMode="External"/><Relationship Id="rId2" Type="http://schemas.openxmlformats.org/officeDocument/2006/relationships/hyperlink" Target="https://www.gov.uk/government/publications/10-year-health-plan-for-england-fit-for-the-future/fit-for-the-future-10-year-health-plan-for-england-accessible-vers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uks-voluntary-national-review-of-the-sustainable-development-goals" TargetMode="External"/><Relationship Id="rId11" Type="http://schemas.openxmlformats.org/officeDocument/2006/relationships/hyperlink" Target="https://www.england.nhs.uk/wp-content/uploads/2023/06/PRN00344-nhs-england-equality-objectives-programme-the-future-objectives-report.pdf" TargetMode="External"/><Relationship Id="rId5" Type="http://schemas.openxmlformats.org/officeDocument/2006/relationships/hyperlink" Target="https://www.legislation.gov.uk/ukpga/2022/31/contents" TargetMode="External"/><Relationship Id="rId10" Type="http://schemas.openxmlformats.org/officeDocument/2006/relationships/hyperlink" Target="https://www.england.nhs.uk/diabetes/diabetes-prevention" TargetMode="External"/><Relationship Id="rId4" Type="http://schemas.openxmlformats.org/officeDocument/2006/relationships/hyperlink" Target="https://www.legislation.gov.uk/ukpga/2010/15" TargetMode="External"/><Relationship Id="rId9" Type="http://schemas.openxmlformats.org/officeDocument/2006/relationships/hyperlink" Target="https://www.nhs.uk/tests-and-treatments/nhs-health-check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about/governance/constitution?utm_source=chatgpt.com" TargetMode="External"/><Relationship Id="rId13" Type="http://schemas.openxmlformats.org/officeDocument/2006/relationships/hyperlink" Target="https://www.who.int/initiatives/sdg3-global-action-plan" TargetMode="External"/><Relationship Id="rId3" Type="http://schemas.openxmlformats.org/officeDocument/2006/relationships/hyperlink" Target="https://www.gov.uk/government/publications/nhs-health-check-programme-review/preventing-illness-and-improving-health-for-all-a-review-of-the-nhs-health-check-programme-and-recommendations" TargetMode="External"/><Relationship Id="rId7" Type="http://schemas.openxmlformats.org/officeDocument/2006/relationships/hyperlink" Target="https://digitallibrary.un.org/record/139811?v=pdf" TargetMode="External"/><Relationship Id="rId12" Type="http://schemas.openxmlformats.org/officeDocument/2006/relationships/hyperlink" Target="https://www.who.int/activities/promoting-health-in-all-policies-and-intersectoral-action-capaciti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journals.sagepub.com/doi/full/10.1177/0269215517709890" TargetMode="External"/><Relationship Id="rId11" Type="http://schemas.openxmlformats.org/officeDocument/2006/relationships/hyperlink" Target="https://www.who.int/health-topics/integrated-people-centered-care" TargetMode="External"/><Relationship Id="rId5" Type="http://schemas.openxmlformats.org/officeDocument/2006/relationships/hyperlink" Target="https://sdgs.un.org/2030agenda" TargetMode="External"/><Relationship Id="rId10" Type="http://schemas.openxmlformats.org/officeDocument/2006/relationships/hyperlink" Target="https://www.who.int/publications/i/item/9789240027053" TargetMode="External"/><Relationship Id="rId4" Type="http://schemas.openxmlformats.org/officeDocument/2006/relationships/hyperlink" Target="https://www.gov.uk/government/publications/health-disparities-and-health-inequalities-applying-all-our-health/health-disparities-and-health-inequalities-applying-all-our-health" TargetMode="External"/><Relationship Id="rId9" Type="http://schemas.openxmlformats.org/officeDocument/2006/relationships/hyperlink" Target="https://www.who.int/about/governance/constit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FBCA21-E882-93CF-B00F-03B0C07B9A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341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F47135-F62A-959F-9F14-36A3E1BA4C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8" y="44154"/>
            <a:ext cx="1218552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358FA2-AD8E-5711-414B-B37C91E3AB3D}"/>
              </a:ext>
            </a:extLst>
          </p:cNvPr>
          <p:cNvSpPr txBox="1"/>
          <p:nvPr/>
        </p:nvSpPr>
        <p:spPr>
          <a:xfrm>
            <a:off x="566928" y="1271016"/>
            <a:ext cx="5660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Health, wellbeing and sustainable development are </a:t>
            </a:r>
            <a:r>
              <a:rPr lang="en-GB" sz="1600" b="1" dirty="0">
                <a:solidFill>
                  <a:srgbClr val="00B0F0"/>
                </a:solidFill>
              </a:rPr>
              <a:t>closely connected</a:t>
            </a:r>
            <a:r>
              <a:rPr lang="en-GB" sz="1600" b="1" dirty="0"/>
              <a:t> in health and social care. </a:t>
            </a:r>
            <a:r>
              <a:rPr lang="en-GB" sz="1000" dirty="0"/>
              <a:t>(WHO, 1948; United Nations, 2015)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37C18E-1D89-1184-A3FC-09E4FA1B665D}"/>
              </a:ext>
            </a:extLst>
          </p:cNvPr>
          <p:cNvSpPr txBox="1"/>
          <p:nvPr/>
        </p:nvSpPr>
        <p:spPr>
          <a:xfrm>
            <a:off x="1353312" y="2267712"/>
            <a:ext cx="48737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Holistic and person-centred care</a:t>
            </a:r>
          </a:p>
          <a:p>
            <a:r>
              <a:rPr lang="en-GB" sz="1400" dirty="0"/>
              <a:t>Looks at the whole person, including physical, mental and social health.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7AC9DF-B434-3335-AE87-B4AE12401186}"/>
              </a:ext>
            </a:extLst>
          </p:cNvPr>
          <p:cNvSpPr txBox="1"/>
          <p:nvPr/>
        </p:nvSpPr>
        <p:spPr>
          <a:xfrm>
            <a:off x="1350073" y="3211544"/>
            <a:ext cx="474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Prevention and health promotion</a:t>
            </a:r>
          </a:p>
          <a:p>
            <a:r>
              <a:rPr lang="en-GB" sz="1400" dirty="0"/>
              <a:t>Supports people to stay healthy and prevent illness.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6AF5C9-A0FE-59C6-8919-80D2AECE3D48}"/>
              </a:ext>
            </a:extLst>
          </p:cNvPr>
          <p:cNvSpPr txBox="1"/>
          <p:nvPr/>
        </p:nvSpPr>
        <p:spPr>
          <a:xfrm>
            <a:off x="1350073" y="4029372"/>
            <a:ext cx="4873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Fair access to services</a:t>
            </a:r>
          </a:p>
          <a:p>
            <a:r>
              <a:rPr lang="en-GB" sz="1400" dirty="0"/>
              <a:t>Helps reduce health inequalities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D4B3BB-2540-D858-EF1B-5C554A3A6C0C}"/>
              </a:ext>
            </a:extLst>
          </p:cNvPr>
          <p:cNvSpPr txBox="1"/>
          <p:nvPr/>
        </p:nvSpPr>
        <p:spPr>
          <a:xfrm>
            <a:off x="1350073" y="4855464"/>
            <a:ext cx="48737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Sustainable health and social care</a:t>
            </a:r>
          </a:p>
          <a:p>
            <a:r>
              <a:rPr lang="en-GB" sz="1400" dirty="0"/>
              <a:t>Uses resources carefully to support people now and in the future.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58959B-4431-D761-D57B-5253AE75A725}"/>
              </a:ext>
            </a:extLst>
          </p:cNvPr>
          <p:cNvSpPr txBox="1"/>
          <p:nvPr/>
        </p:nvSpPr>
        <p:spPr>
          <a:xfrm>
            <a:off x="1350073" y="5733288"/>
            <a:ext cx="487375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Linked to the UN Sustainable Development Goals</a:t>
            </a:r>
          </a:p>
          <a:p>
            <a:r>
              <a:rPr lang="en-GB" sz="1400" dirty="0"/>
              <a:t>Particularly SDG 3: Good Health and Well-being.    </a:t>
            </a:r>
          </a:p>
          <a:p>
            <a:r>
              <a:rPr lang="en-GB" sz="1000" dirty="0"/>
              <a:t>(United Nations, 2015)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FB3B50-EA4D-2642-8039-F208D1FA4C2F}"/>
              </a:ext>
            </a:extLst>
          </p:cNvPr>
          <p:cNvSpPr txBox="1"/>
          <p:nvPr/>
        </p:nvSpPr>
        <p:spPr>
          <a:xfrm>
            <a:off x="7946136" y="1862924"/>
            <a:ext cx="2249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HEALTH</a:t>
            </a:r>
          </a:p>
          <a:p>
            <a:pPr algn="ctr"/>
            <a:r>
              <a:rPr lang="en-GB" sz="1200" dirty="0"/>
              <a:t>Physical • Mental • Social</a:t>
            </a:r>
          </a:p>
          <a:p>
            <a:pPr algn="ctr"/>
            <a:r>
              <a:rPr lang="en-GB" sz="1200" dirty="0"/>
              <a:t>(WHO, 1948)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B0CB02-4D19-10E4-661C-0BE4C5AC888C}"/>
              </a:ext>
            </a:extLst>
          </p:cNvPr>
          <p:cNvSpPr txBox="1"/>
          <p:nvPr/>
        </p:nvSpPr>
        <p:spPr>
          <a:xfrm>
            <a:off x="6585968" y="3742060"/>
            <a:ext cx="1584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WELLBEING</a:t>
            </a:r>
          </a:p>
          <a:p>
            <a:pPr algn="ctr"/>
            <a:r>
              <a:rPr lang="en-GB" sz="1200" dirty="0"/>
              <a:t>Feeling • Functioning Quality of life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3CF33C4-C85B-BEC4-2BA2-E95E7ED098AC}"/>
              </a:ext>
            </a:extLst>
          </p:cNvPr>
          <p:cNvSpPr txBox="1"/>
          <p:nvPr/>
        </p:nvSpPr>
        <p:spPr>
          <a:xfrm>
            <a:off x="9973247" y="3690686"/>
            <a:ext cx="173736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SUSTAINABLE DEVELOPMENT</a:t>
            </a:r>
          </a:p>
          <a:p>
            <a:pPr algn="ctr"/>
            <a:r>
              <a:rPr lang="en-GB" sz="1200" dirty="0"/>
              <a:t>People • Planet • Future</a:t>
            </a:r>
          </a:p>
          <a:p>
            <a:pPr algn="ctr"/>
            <a:r>
              <a:rPr lang="en-GB" sz="1200" dirty="0"/>
              <a:t>(WCED, 1987)</a:t>
            </a:r>
          </a:p>
          <a:p>
            <a:pPr algn="ctr"/>
            <a:endParaRPr lang="en-GB" sz="1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23FDE90-9467-8699-658A-123B4F12D059}"/>
              </a:ext>
            </a:extLst>
          </p:cNvPr>
          <p:cNvSpPr txBox="1"/>
          <p:nvPr/>
        </p:nvSpPr>
        <p:spPr>
          <a:xfrm>
            <a:off x="8080439" y="5672600"/>
            <a:ext cx="189280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HEALTH &amp; SOCIAL CARE</a:t>
            </a:r>
          </a:p>
          <a:p>
            <a:pPr algn="ctr"/>
            <a:r>
              <a:rPr lang="en-GB" sz="1200" dirty="0"/>
              <a:t>Bringing it all together</a:t>
            </a:r>
          </a:p>
          <a:p>
            <a:pPr algn="ctr"/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2273601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CFB3A9-0C83-72A2-6A72-837987A54B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2206" y="6434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3F9E91-2F6F-2D03-B60A-8F6B4657F5D2}"/>
              </a:ext>
            </a:extLst>
          </p:cNvPr>
          <p:cNvSpPr txBox="1"/>
          <p:nvPr/>
        </p:nvSpPr>
        <p:spPr>
          <a:xfrm>
            <a:off x="1508760" y="1078992"/>
            <a:ext cx="8695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Definitions and Key Concepts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37B30A-1B18-E788-8392-F16410C950B6}"/>
              </a:ext>
            </a:extLst>
          </p:cNvPr>
          <p:cNvSpPr txBox="1"/>
          <p:nvPr/>
        </p:nvSpPr>
        <p:spPr>
          <a:xfrm>
            <a:off x="1975867" y="2746634"/>
            <a:ext cx="234010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HEALTH</a:t>
            </a:r>
          </a:p>
          <a:p>
            <a:pPr algn="ctr"/>
            <a:r>
              <a:rPr lang="en-GB" sz="1200" dirty="0"/>
              <a:t>A state  of complete physical, mental and social wellbeing, not simply the absence of illness. </a:t>
            </a:r>
            <a:r>
              <a:rPr lang="en-GB" sz="1000" dirty="0"/>
              <a:t>(WHO, 1948).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009C8F-8D9A-9295-FC4B-A4C879219244}"/>
              </a:ext>
            </a:extLst>
          </p:cNvPr>
          <p:cNvSpPr txBox="1"/>
          <p:nvPr/>
        </p:nvSpPr>
        <p:spPr>
          <a:xfrm>
            <a:off x="5069629" y="2586870"/>
            <a:ext cx="234010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WELLBEING</a:t>
            </a:r>
          </a:p>
          <a:p>
            <a:pPr algn="ctr"/>
            <a:r>
              <a:rPr lang="en-GB" sz="1200" dirty="0"/>
              <a:t>How a person feels and functions in everyday life. It can include emotional and social wellbeing, life satisfaction and overall quality of life.</a:t>
            </a:r>
          </a:p>
          <a:p>
            <a:pPr algn="ctr"/>
            <a:r>
              <a:rPr lang="en-GB" sz="1000" dirty="0"/>
              <a:t>(Dodge et al., 2012).</a:t>
            </a:r>
          </a:p>
          <a:p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38E146-9946-B8AD-D2D8-2B1CD3EBCAE1}"/>
              </a:ext>
            </a:extLst>
          </p:cNvPr>
          <p:cNvSpPr txBox="1"/>
          <p:nvPr/>
        </p:nvSpPr>
        <p:spPr>
          <a:xfrm>
            <a:off x="8017630" y="2610171"/>
            <a:ext cx="234010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/>
              <a:t>SUSTAINABLE DEVELOPMENT</a:t>
            </a:r>
          </a:p>
          <a:p>
            <a:pPr algn="ctr"/>
            <a:r>
              <a:rPr lang="en-GB" sz="1200" dirty="0"/>
              <a:t>Meeting the needs of the present without compromising the ability of future generations  to meet their own needs. </a:t>
            </a:r>
          </a:p>
          <a:p>
            <a:pPr algn="ctr"/>
            <a:r>
              <a:rPr lang="en-GB" sz="1000" dirty="0"/>
              <a:t>(WCED, 1987).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D8EF9E0-0CFF-5608-364E-21E2D344B308}"/>
              </a:ext>
            </a:extLst>
          </p:cNvPr>
          <p:cNvSpPr txBox="1"/>
          <p:nvPr/>
        </p:nvSpPr>
        <p:spPr>
          <a:xfrm>
            <a:off x="2819041" y="5239770"/>
            <a:ext cx="795528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Critical view</a:t>
            </a:r>
          </a:p>
          <a:p>
            <a:r>
              <a:rPr lang="en-GB" sz="1200" dirty="0"/>
              <a:t>Health is complex and can be understood in different ways, meaning that the WHO definition of “complete” wellbeing may not fully reflect people's individual circumstances.  </a:t>
            </a:r>
            <a:r>
              <a:rPr lang="en-GB" sz="1000" dirty="0"/>
              <a:t>(McCartney et al., 2019).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3960386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C04ED1-9CEE-D411-0F99-C335610DC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2" y="632067"/>
            <a:ext cx="9904116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F5C77D-6EE8-62AD-22C7-19F39DE0F8CA}"/>
              </a:ext>
            </a:extLst>
          </p:cNvPr>
          <p:cNvSpPr txBox="1"/>
          <p:nvPr/>
        </p:nvSpPr>
        <p:spPr>
          <a:xfrm>
            <a:off x="1554127" y="911349"/>
            <a:ext cx="4231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Theories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006F08-77B0-CBD4-0026-28B09C35260D}"/>
              </a:ext>
            </a:extLst>
          </p:cNvPr>
          <p:cNvSpPr txBox="1"/>
          <p:nvPr/>
        </p:nvSpPr>
        <p:spPr>
          <a:xfrm>
            <a:off x="2473842" y="1906772"/>
            <a:ext cx="21973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Biomedical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77FDAB-FED3-ACB6-E835-3AD5C3006323}"/>
              </a:ext>
            </a:extLst>
          </p:cNvPr>
          <p:cNvSpPr txBox="1"/>
          <p:nvPr/>
        </p:nvSpPr>
        <p:spPr>
          <a:xfrm>
            <a:off x="8108572" y="1906772"/>
            <a:ext cx="21973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Biopsychosocial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5A3351-1D44-5663-3496-80D175AB0B9D}"/>
              </a:ext>
            </a:extLst>
          </p:cNvPr>
          <p:cNvSpPr txBox="1"/>
          <p:nvPr/>
        </p:nvSpPr>
        <p:spPr>
          <a:xfrm>
            <a:off x="4564912" y="3976577"/>
            <a:ext cx="37781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Holistic Approach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D229E8-FA1C-4DEC-0FD6-07C65B423FEB}"/>
              </a:ext>
            </a:extLst>
          </p:cNvPr>
          <p:cNvSpPr txBox="1"/>
          <p:nvPr/>
        </p:nvSpPr>
        <p:spPr>
          <a:xfrm>
            <a:off x="2717647" y="5212886"/>
            <a:ext cx="78326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Key Point</a:t>
            </a:r>
          </a:p>
          <a:p>
            <a:r>
              <a:rPr lang="en-GB" sz="1400" dirty="0"/>
              <a:t>Biomedical care focuses mainly on illness, while biopsychosocial and holistic approaches consider wider needs and support person-centred care</a:t>
            </a:r>
            <a:r>
              <a:rPr lang="en-GB" sz="1000" dirty="0"/>
              <a:t>. (Wade and Halligan, 2017; WHO, </a:t>
            </a:r>
            <a:r>
              <a:rPr lang="en-GB" sz="1000" dirty="0" err="1"/>
              <a:t>n.d.a</a:t>
            </a:r>
            <a:r>
              <a:rPr lang="en-GB" sz="1000" dirty="0"/>
              <a:t>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79BE78-B157-9C3C-B2ED-7B4550198684}"/>
              </a:ext>
            </a:extLst>
          </p:cNvPr>
          <p:cNvSpPr txBox="1"/>
          <p:nvPr/>
        </p:nvSpPr>
        <p:spPr>
          <a:xfrm>
            <a:off x="2249616" y="2371160"/>
            <a:ext cx="296946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Focuses on physical causes of illness.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Uses diagnosis and medical treatment.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May overlook psychological and social factors.</a:t>
            </a:r>
          </a:p>
          <a:p>
            <a:r>
              <a:rPr lang="en-GB" sz="1200" dirty="0"/>
              <a:t>    </a:t>
            </a:r>
            <a:r>
              <a:rPr lang="en-GB" sz="1000" dirty="0"/>
              <a:t>(Wade and Halligan, 2017)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5912B8-9A3C-E86D-B364-142DAD89B7D1}"/>
              </a:ext>
            </a:extLst>
          </p:cNvPr>
          <p:cNvSpPr txBox="1"/>
          <p:nvPr/>
        </p:nvSpPr>
        <p:spPr>
          <a:xfrm>
            <a:off x="7824683" y="2421226"/>
            <a:ext cx="3063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Considers biological, psychological and social factors.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Looks at the wider needs of individuals. Supports person-centred care.</a:t>
            </a:r>
          </a:p>
          <a:p>
            <a:r>
              <a:rPr lang="en-GB" sz="1000" dirty="0"/>
              <a:t>    (Wade and Halligan, 2017)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E31F7B-9F8F-C814-04DB-AF8265CFD6FC}"/>
              </a:ext>
            </a:extLst>
          </p:cNvPr>
          <p:cNvSpPr txBox="1"/>
          <p:nvPr/>
        </p:nvSpPr>
        <p:spPr>
          <a:xfrm>
            <a:off x="4443985" y="4248715"/>
            <a:ext cx="4581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Looks at the whole person.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Considers physical, mental, social and spiritual needs.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Supports wellbeing </a:t>
            </a:r>
            <a:r>
              <a:rPr lang="en-GB" sz="1000" dirty="0"/>
              <a:t>and person-centred care. </a:t>
            </a:r>
          </a:p>
          <a:p>
            <a:r>
              <a:rPr lang="en-GB" sz="1000" dirty="0"/>
              <a:t>     (WHO, </a:t>
            </a:r>
            <a:r>
              <a:rPr lang="en-GB" sz="1000" dirty="0" err="1"/>
              <a:t>n.d.a</a:t>
            </a:r>
            <a:r>
              <a:rPr lang="en-GB" sz="1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39187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39BE25-CB19-3463-067F-33DBEFCB70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080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5AC544-B6B8-A59D-0112-64A48EC69135}"/>
              </a:ext>
            </a:extLst>
          </p:cNvPr>
          <p:cNvSpPr txBox="1"/>
          <p:nvPr/>
        </p:nvSpPr>
        <p:spPr>
          <a:xfrm>
            <a:off x="2194560" y="5664473"/>
            <a:ext cx="92445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Critical Point</a:t>
            </a:r>
          </a:p>
          <a:p>
            <a:r>
              <a:rPr lang="en-GB" sz="1400" dirty="0"/>
              <a:t>SDG 3 provides a global framework for improving health and well-being, but achieving it depends on how effectively these goals are translated into polices and services at national and local level</a:t>
            </a:r>
            <a:r>
              <a:rPr lang="en-GB" sz="1000" dirty="0"/>
              <a:t>. (United Nations, 2015; HM Government, 2019).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EC3C91-1B2F-F86B-AEFD-6E12BDBCE94D}"/>
              </a:ext>
            </a:extLst>
          </p:cNvPr>
          <p:cNvSpPr txBox="1"/>
          <p:nvPr/>
        </p:nvSpPr>
        <p:spPr>
          <a:xfrm>
            <a:off x="1645920" y="2075687"/>
            <a:ext cx="30723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17 global goals introduced in 2015.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Aim to improve lives and protect the planet.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Target year: 2030 </a:t>
            </a:r>
          </a:p>
          <a:p>
            <a:r>
              <a:rPr lang="en-GB" sz="1000" dirty="0"/>
              <a:t>          (United Nations, 2015).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D19660-6AF8-6E7F-CDAC-698FCE12740B}"/>
              </a:ext>
            </a:extLst>
          </p:cNvPr>
          <p:cNvSpPr txBox="1"/>
          <p:nvPr/>
        </p:nvSpPr>
        <p:spPr>
          <a:xfrm>
            <a:off x="1764792" y="1524998"/>
            <a:ext cx="2834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What are the SDGs?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7FAA82-4169-8D9C-DBD4-5311EB6D53A5}"/>
              </a:ext>
            </a:extLst>
          </p:cNvPr>
          <p:cNvSpPr txBox="1"/>
          <p:nvPr/>
        </p:nvSpPr>
        <p:spPr>
          <a:xfrm>
            <a:off x="8412480" y="1524998"/>
            <a:ext cx="3319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SDG 3 - Good Health &amp; Well-being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34719A-1B03-F95E-EEA1-EE808BC14140}"/>
              </a:ext>
            </a:extLst>
          </p:cNvPr>
          <p:cNvSpPr txBox="1"/>
          <p:nvPr/>
        </p:nvSpPr>
        <p:spPr>
          <a:xfrm>
            <a:off x="8293608" y="2075688"/>
            <a:ext cx="29626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Healthy lives and wellbeing for all ages.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Prevention and early intervention.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Reducing health inequalities </a:t>
            </a:r>
          </a:p>
          <a:p>
            <a:r>
              <a:rPr lang="en-GB" sz="1000" dirty="0"/>
              <a:t>          (United Nations, 2015).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5DBAB8-5141-A8DD-51A5-64ACAF2481F2}"/>
              </a:ext>
            </a:extLst>
          </p:cNvPr>
          <p:cNvSpPr txBox="1"/>
          <p:nvPr/>
        </p:nvSpPr>
        <p:spPr>
          <a:xfrm>
            <a:off x="1645920" y="3693210"/>
            <a:ext cx="3447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How this links to UK Health &amp; Social Care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6F6B2AD-8CF3-52E1-2724-D37D0C06183D}"/>
              </a:ext>
            </a:extLst>
          </p:cNvPr>
          <p:cNvSpPr txBox="1"/>
          <p:nvPr/>
        </p:nvSpPr>
        <p:spPr>
          <a:xfrm>
            <a:off x="1700784" y="4243900"/>
            <a:ext cx="30998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Prevention and health promotion.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Reducing inequalities.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Sustainable, person-centred care </a:t>
            </a:r>
          </a:p>
          <a:p>
            <a:r>
              <a:rPr lang="en-GB" sz="1000" dirty="0"/>
              <a:t>         (HM Government, 2019).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4A43F9-5ABA-7C74-1FBA-6E4DDD490FA8}"/>
              </a:ext>
            </a:extLst>
          </p:cNvPr>
          <p:cNvSpPr txBox="1"/>
          <p:nvPr/>
        </p:nvSpPr>
        <p:spPr>
          <a:xfrm>
            <a:off x="8293608" y="4163451"/>
            <a:ext cx="302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Supports people at risk of Type 2 diabetes.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Encourages healthier lifestyles.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Helps prevent or delay diabetes </a:t>
            </a:r>
          </a:p>
          <a:p>
            <a:r>
              <a:rPr lang="en-GB" sz="1000" dirty="0"/>
              <a:t>          (NHS England, n.d.).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29D4C7-DC3A-36FD-31FC-6D0EB57AAB06}"/>
              </a:ext>
            </a:extLst>
          </p:cNvPr>
          <p:cNvSpPr txBox="1"/>
          <p:nvPr/>
        </p:nvSpPr>
        <p:spPr>
          <a:xfrm>
            <a:off x="8293608" y="3677160"/>
            <a:ext cx="2962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NHS Diabetes Prevention Programme </a:t>
            </a:r>
          </a:p>
        </p:txBody>
      </p:sp>
    </p:spTree>
    <p:extLst>
      <p:ext uri="{BB962C8B-B14F-4D97-AF65-F5344CB8AC3E}">
        <p14:creationId xmlns:p14="http://schemas.microsoft.com/office/powerpoint/2010/main" val="1895533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73CBC5-1C8B-857C-3E8E-171C3B7D2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2694"/>
            <a:ext cx="12192000" cy="68502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5B447F-89C0-9A0B-B4F2-BD6999B56D9F}"/>
              </a:ext>
            </a:extLst>
          </p:cNvPr>
          <p:cNvSpPr txBox="1"/>
          <p:nvPr/>
        </p:nvSpPr>
        <p:spPr>
          <a:xfrm>
            <a:off x="1103376" y="1216151"/>
            <a:ext cx="49926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Global Initiative – World Health Organization (WHO)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E52119-28D3-EE08-274E-6191C7C4FDF7}"/>
              </a:ext>
            </a:extLst>
          </p:cNvPr>
          <p:cNvSpPr txBox="1"/>
          <p:nvPr/>
        </p:nvSpPr>
        <p:spPr>
          <a:xfrm>
            <a:off x="2249424" y="1822776"/>
            <a:ext cx="37734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Supported progress towards health-related SDGs, including SDG 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Encouraged global cooperation between countries and organisations.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Focused on improving access to healthcare and reducing health inequalities. </a:t>
            </a:r>
          </a:p>
          <a:p>
            <a:r>
              <a:rPr lang="en-GB" sz="1000" dirty="0"/>
              <a:t>      (WHO, </a:t>
            </a:r>
            <a:r>
              <a:rPr lang="en-GB" sz="1000" dirty="0" err="1"/>
              <a:t>n.d.c</a:t>
            </a:r>
            <a:r>
              <a:rPr lang="en-GB" sz="1000" dirty="0"/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95116B-6DE8-E85B-CE28-B0B705560B71}"/>
              </a:ext>
            </a:extLst>
          </p:cNvPr>
          <p:cNvSpPr txBox="1"/>
          <p:nvPr/>
        </p:nvSpPr>
        <p:spPr>
          <a:xfrm>
            <a:off x="7424928" y="1216150"/>
            <a:ext cx="4608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National Initiative – NHS Better Health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C776DF-BD0F-EFC7-354B-6E72C0976D6A}"/>
              </a:ext>
            </a:extLst>
          </p:cNvPr>
          <p:cNvSpPr txBox="1"/>
          <p:nvPr/>
        </p:nvSpPr>
        <p:spPr>
          <a:xfrm>
            <a:off x="7936992" y="1822775"/>
            <a:ext cx="33649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Promotes healthier eating, physical activity, and maintaining a healthy weight.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Encourages people to make healthier lifestyle choices.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Supports prevention through healthier lifestyles, helping reduce the risk of Type 2 diabetes and other long-term conditions     </a:t>
            </a:r>
          </a:p>
          <a:p>
            <a:r>
              <a:rPr lang="en-GB" sz="1200" dirty="0"/>
              <a:t>     </a:t>
            </a:r>
            <a:r>
              <a:rPr lang="en-GB" sz="1000" dirty="0"/>
              <a:t>(NHS, n.d.).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7A448-2AF4-AF86-E003-E7B96FB151CD}"/>
              </a:ext>
            </a:extLst>
          </p:cNvPr>
          <p:cNvSpPr txBox="1"/>
          <p:nvPr/>
        </p:nvSpPr>
        <p:spPr>
          <a:xfrm>
            <a:off x="1956816" y="3611879"/>
            <a:ext cx="2688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Impact on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DD8D0B-B8ED-F5D3-7B7D-0E45FF6A2E6D}"/>
              </a:ext>
            </a:extLst>
          </p:cNvPr>
          <p:cNvSpPr txBox="1"/>
          <p:nvPr/>
        </p:nvSpPr>
        <p:spPr>
          <a:xfrm>
            <a:off x="2368296" y="4342052"/>
            <a:ext cx="365455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Greater focus on prevention and early intervention.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Supports healthier and more resilient communities.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Encourages partnership working across health, social care and other sectors.</a:t>
            </a:r>
          </a:p>
          <a:p>
            <a:r>
              <a:rPr lang="en-GB" sz="1000" dirty="0"/>
              <a:t>      (HM Government, 2019).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229294-F269-31DD-F28F-F17556EB5016}"/>
              </a:ext>
            </a:extLst>
          </p:cNvPr>
          <p:cNvSpPr txBox="1"/>
          <p:nvPr/>
        </p:nvSpPr>
        <p:spPr>
          <a:xfrm>
            <a:off x="7936992" y="4114800"/>
            <a:ext cx="3364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Funding and resource constraints.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Health inequalities remain between and within countries.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Implementation can vary by region, leading to unequal access to services.  </a:t>
            </a:r>
          </a:p>
          <a:p>
            <a:r>
              <a:rPr lang="en-GB" sz="1000" dirty="0"/>
              <a:t>      (WHO, </a:t>
            </a:r>
            <a:r>
              <a:rPr lang="en-GB" sz="1000" dirty="0" err="1"/>
              <a:t>n.d.c</a:t>
            </a:r>
            <a:r>
              <a:rPr lang="en-GB" sz="1000" dirty="0"/>
              <a:t>; HM Government, 2019).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AC5729-240F-CF32-8052-A8E90743E58A}"/>
              </a:ext>
            </a:extLst>
          </p:cNvPr>
          <p:cNvSpPr txBox="1"/>
          <p:nvPr/>
        </p:nvSpPr>
        <p:spPr>
          <a:xfrm>
            <a:off x="7644384" y="3611878"/>
            <a:ext cx="2359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Challenges and limitations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5B3A95-9DFD-9374-99B0-296E072B33CC}"/>
              </a:ext>
            </a:extLst>
          </p:cNvPr>
          <p:cNvSpPr txBox="1"/>
          <p:nvPr/>
        </p:nvSpPr>
        <p:spPr>
          <a:xfrm>
            <a:off x="2057400" y="5815179"/>
            <a:ext cx="905256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Critical Point</a:t>
            </a:r>
          </a:p>
          <a:p>
            <a:r>
              <a:rPr lang="en-GB" sz="1200" dirty="0"/>
              <a:t>Global and national initiatives can improve health and wellbeing, but their effectiveness depends on adequate funding, consistent implementation and tackling health inequalities.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4AD40E-6E6A-8C53-AAFE-362E42B366E3}"/>
              </a:ext>
            </a:extLst>
          </p:cNvPr>
          <p:cNvSpPr txBox="1"/>
          <p:nvPr/>
        </p:nvSpPr>
        <p:spPr>
          <a:xfrm>
            <a:off x="987552" y="2752351"/>
            <a:ext cx="1472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75000"/>
                  </a:schemeClr>
                </a:solidFill>
                <a:latin typeface="Aptos Narrow" panose="020B0004020202020204" pitchFamily="34" charset="0"/>
              </a:rPr>
              <a:t>World Health</a:t>
            </a:r>
          </a:p>
          <a:p>
            <a:r>
              <a:rPr lang="en-GB" sz="1600" b="1" dirty="0">
                <a:solidFill>
                  <a:schemeClr val="accent1">
                    <a:lumMod val="75000"/>
                  </a:schemeClr>
                </a:solidFill>
                <a:latin typeface="Aptos Narrow" panose="020B0004020202020204" pitchFamily="34" charset="0"/>
              </a:rPr>
              <a:t>Organization</a:t>
            </a:r>
          </a:p>
        </p:txBody>
      </p:sp>
    </p:spTree>
    <p:extLst>
      <p:ext uri="{BB962C8B-B14F-4D97-AF65-F5344CB8AC3E}">
        <p14:creationId xmlns:p14="http://schemas.microsoft.com/office/powerpoint/2010/main" val="2399495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62C36F-92B1-3A19-9B62-E5DEE33214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E3D40F-EC49-ED81-D14F-E58F31F7DF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154" y="1253054"/>
            <a:ext cx="3078747" cy="3779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939002-5085-B912-7E3D-5354E196EC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511" y="1253053"/>
            <a:ext cx="3145809" cy="3779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C88C8B-2C88-742F-8E57-722892269A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8983" y="1253052"/>
            <a:ext cx="3145809" cy="37798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B220A01-EFA0-8C70-6384-5A498CCEA147}"/>
              </a:ext>
            </a:extLst>
          </p:cNvPr>
          <p:cNvSpPr txBox="1"/>
          <p:nvPr/>
        </p:nvSpPr>
        <p:spPr>
          <a:xfrm>
            <a:off x="1927098" y="1755166"/>
            <a:ext cx="2066544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WHO's Health in All Policies encourages governments to consider health in all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Aims to improve health and reduce inequalities.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Supports sustainable development and SDG 3.</a:t>
            </a:r>
          </a:p>
          <a:p>
            <a:r>
              <a:rPr lang="en-GB" sz="1000" dirty="0"/>
              <a:t>             (WHO, 2015)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169483-9F7B-9FDA-2F68-DCD7DF739567}"/>
              </a:ext>
            </a:extLst>
          </p:cNvPr>
          <p:cNvSpPr txBox="1"/>
          <p:nvPr/>
        </p:nvSpPr>
        <p:spPr>
          <a:xfrm>
            <a:off x="5545836" y="1755166"/>
            <a:ext cx="23286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NHS health plans promote prevention, including Type 2 diabetes prevention, and more joined-up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Health and Care Act 2022 supports better working between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Equality Act 2010 protects people against discrimination. </a:t>
            </a:r>
            <a:r>
              <a:rPr lang="en-GB" sz="1200" dirty="0"/>
              <a:t>(DHSC, 2025; Great Britain, 2010, 2022)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26DA9B-2EA9-509A-F862-BF4CCB2888E4}"/>
              </a:ext>
            </a:extLst>
          </p:cNvPr>
          <p:cNvSpPr txBox="1"/>
          <p:nvPr/>
        </p:nvSpPr>
        <p:spPr>
          <a:xfrm>
            <a:off x="9236202" y="1966692"/>
            <a:ext cx="205740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Social attitudes and stigma can affect access to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Government priorities influence funding and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Discrimination can contribute to health inequalities.              </a:t>
            </a:r>
            <a:r>
              <a:rPr lang="en-GB" sz="1200" dirty="0"/>
              <a:t>(WHO, </a:t>
            </a:r>
            <a:r>
              <a:rPr lang="en-GB" sz="1200" dirty="0" err="1"/>
              <a:t>n.d.b</a:t>
            </a:r>
            <a:r>
              <a:rPr lang="en-GB" sz="1200" dirty="0"/>
              <a:t>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C4B5D8-1355-1D39-0DDA-11D20809E291}"/>
              </a:ext>
            </a:extLst>
          </p:cNvPr>
          <p:cNvSpPr txBox="1"/>
          <p:nvPr/>
        </p:nvSpPr>
        <p:spPr>
          <a:xfrm>
            <a:off x="1792224" y="5568696"/>
            <a:ext cx="9701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Critical Point</a:t>
            </a:r>
          </a:p>
          <a:p>
            <a:r>
              <a:rPr lang="en-GB" sz="1400" dirty="0"/>
              <a:t>Policies can support fairer, more joined-up care, but funding pressures, discrimination and differences in how policies are put into practice locally can limit their effectiveness.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E2470E-F685-9BF0-E226-F6AA979B4177}"/>
              </a:ext>
            </a:extLst>
          </p:cNvPr>
          <p:cNvSpPr txBox="1"/>
          <p:nvPr/>
        </p:nvSpPr>
        <p:spPr>
          <a:xfrm>
            <a:off x="4507992" y="5014508"/>
            <a:ext cx="3273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endParaRPr lang="en-GB" sz="1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7212749-751F-F386-87E4-71A8BB6A968A}"/>
              </a:ext>
            </a:extLst>
          </p:cNvPr>
          <p:cNvSpPr txBox="1"/>
          <p:nvPr/>
        </p:nvSpPr>
        <p:spPr>
          <a:xfrm>
            <a:off x="566928" y="378807"/>
            <a:ext cx="1006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Policy and Governance </a:t>
            </a:r>
          </a:p>
        </p:txBody>
      </p:sp>
    </p:spTree>
    <p:extLst>
      <p:ext uri="{BB962C8B-B14F-4D97-AF65-F5344CB8AC3E}">
        <p14:creationId xmlns:p14="http://schemas.microsoft.com/office/powerpoint/2010/main" val="260379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5427C7-790E-EB91-B5D4-FF402787E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852518-0254-F9C3-C201-E2EAF210AD25}"/>
              </a:ext>
            </a:extLst>
          </p:cNvPr>
          <p:cNvSpPr txBox="1"/>
          <p:nvPr/>
        </p:nvSpPr>
        <p:spPr>
          <a:xfrm>
            <a:off x="384048" y="283464"/>
            <a:ext cx="10552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Examples and Case Studies: NHS Health Check (1 of 2)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743957-05EE-4D53-6EB9-A4CA723AA0FF}"/>
              </a:ext>
            </a:extLst>
          </p:cNvPr>
          <p:cNvSpPr txBox="1"/>
          <p:nvPr/>
        </p:nvSpPr>
        <p:spPr>
          <a:xfrm>
            <a:off x="832104" y="1097280"/>
            <a:ext cx="3154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What is it?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AA8A35-E92E-7FDB-A17A-6582BB3851C2}"/>
              </a:ext>
            </a:extLst>
          </p:cNvPr>
          <p:cNvSpPr txBox="1"/>
          <p:nvPr/>
        </p:nvSpPr>
        <p:spPr>
          <a:xfrm>
            <a:off x="2029968" y="1883664"/>
            <a:ext cx="207568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Free health check for eligible adults aged 40–74 in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Offered every five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Checks risks of heart disease, stroke, diabetes and kidney disease.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Provides personalised health advice.</a:t>
            </a:r>
          </a:p>
          <a:p>
            <a:r>
              <a:rPr lang="en-GB" sz="1400" dirty="0"/>
              <a:t>       (NHS,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A79CC2-63A8-C776-1FAA-B7DEAFF75387}"/>
              </a:ext>
            </a:extLst>
          </p:cNvPr>
          <p:cNvSpPr txBox="1"/>
          <p:nvPr/>
        </p:nvSpPr>
        <p:spPr>
          <a:xfrm>
            <a:off x="4562856" y="1097280"/>
            <a:ext cx="2834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How does it help?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0B377C-63F0-D758-B342-18783A503C6E}"/>
              </a:ext>
            </a:extLst>
          </p:cNvPr>
          <p:cNvSpPr txBox="1"/>
          <p:nvPr/>
        </p:nvSpPr>
        <p:spPr>
          <a:xfrm>
            <a:off x="5253132" y="1883664"/>
            <a:ext cx="231343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Identifies health risks early.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Encourages healthier eating and exercise.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Offers advice and referrals if needed.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Aims to prevent illness and improve wellbeing.</a:t>
            </a:r>
          </a:p>
          <a:p>
            <a:r>
              <a:rPr lang="en-GB" sz="1400" dirty="0"/>
              <a:t>       (NHS, 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BE62A9-33E6-ACCA-5071-7F9D7BE6F649}"/>
              </a:ext>
            </a:extLst>
          </p:cNvPr>
          <p:cNvSpPr txBox="1"/>
          <p:nvPr/>
        </p:nvSpPr>
        <p:spPr>
          <a:xfrm>
            <a:off x="8001000" y="1097280"/>
            <a:ext cx="3465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Successes and Positive Impact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350A93-15CD-B170-42FE-FA571A8D3998}"/>
              </a:ext>
            </a:extLst>
          </p:cNvPr>
          <p:cNvSpPr txBox="1"/>
          <p:nvPr/>
        </p:nvSpPr>
        <p:spPr>
          <a:xfrm>
            <a:off x="8769096" y="1914441"/>
            <a:ext cx="26974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Raises awareness of health risks.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Encourages healthier lifestyle choices.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Supports earlier action to prevent illness.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May help improve long-term health.</a:t>
            </a:r>
          </a:p>
          <a:p>
            <a:r>
              <a:rPr lang="en-GB" sz="1400" dirty="0"/>
              <a:t>       (NHS,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36E66E-8278-9ED2-4F8E-3D8C066EBD7D}"/>
              </a:ext>
            </a:extLst>
          </p:cNvPr>
          <p:cNvSpPr txBox="1"/>
          <p:nvPr/>
        </p:nvSpPr>
        <p:spPr>
          <a:xfrm>
            <a:off x="1591056" y="5869132"/>
            <a:ext cx="9875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Key Message</a:t>
            </a:r>
          </a:p>
          <a:p>
            <a:r>
              <a:rPr lang="en-GB" sz="1400" dirty="0"/>
              <a:t>NHS Health Checks aim to prevent illness by identifying health risks early and helping people make healthier choices.</a:t>
            </a:r>
          </a:p>
        </p:txBody>
      </p:sp>
    </p:spTree>
    <p:extLst>
      <p:ext uri="{BB962C8B-B14F-4D97-AF65-F5344CB8AC3E}">
        <p14:creationId xmlns:p14="http://schemas.microsoft.com/office/powerpoint/2010/main" val="659271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552907-FC22-69C4-82A4-D629F759D0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" y="0"/>
            <a:ext cx="1218552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E8661E-0253-4340-E17E-4AE8B99EADD1}"/>
              </a:ext>
            </a:extLst>
          </p:cNvPr>
          <p:cNvSpPr txBox="1"/>
          <p:nvPr/>
        </p:nvSpPr>
        <p:spPr>
          <a:xfrm>
            <a:off x="1453896" y="2240280"/>
            <a:ext cx="1161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47%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A77E2A-612F-8D28-08C0-6B72E1BC18DF}"/>
              </a:ext>
            </a:extLst>
          </p:cNvPr>
          <p:cNvSpPr txBox="1"/>
          <p:nvPr/>
        </p:nvSpPr>
        <p:spPr>
          <a:xfrm>
            <a:off x="420624" y="320039"/>
            <a:ext cx="10396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Examples and Case Studies: NHS Health Check (2 of 2)</a:t>
            </a:r>
            <a:endParaRPr lang="en-GB" sz="36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2CE51F-5FA4-16A6-6C88-386B8355926D}"/>
              </a:ext>
            </a:extLst>
          </p:cNvPr>
          <p:cNvSpPr txBox="1"/>
          <p:nvPr/>
        </p:nvSpPr>
        <p:spPr>
          <a:xfrm>
            <a:off x="777240" y="1033272"/>
            <a:ext cx="37307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Attendance and Uptake</a:t>
            </a:r>
            <a:endParaRPr lang="en-GB" sz="1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AF3E21-7CB7-FDD7-6D13-B70D9423E5AD}"/>
              </a:ext>
            </a:extLst>
          </p:cNvPr>
          <p:cNvSpPr txBox="1"/>
          <p:nvPr/>
        </p:nvSpPr>
        <p:spPr>
          <a:xfrm>
            <a:off x="2715768" y="3637859"/>
            <a:ext cx="1965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Around 47% of people invited attended an NHS Health Check between 2015 and 2020.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35DC7A-6962-A65A-942F-FA280B2700A8}"/>
              </a:ext>
            </a:extLst>
          </p:cNvPr>
          <p:cNvSpPr txBox="1"/>
          <p:nvPr/>
        </p:nvSpPr>
        <p:spPr>
          <a:xfrm>
            <a:off x="1892808" y="4690872"/>
            <a:ext cx="244144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This means over half of those invited did not attend.</a:t>
            </a:r>
          </a:p>
          <a:p>
            <a:r>
              <a:rPr lang="en-GB" sz="1000" dirty="0"/>
              <a:t>(OHID, 2021a)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B6604F-4A42-DA94-EA93-2E77BF3DE7EE}"/>
              </a:ext>
            </a:extLst>
          </p:cNvPr>
          <p:cNvSpPr txBox="1"/>
          <p:nvPr/>
        </p:nvSpPr>
        <p:spPr>
          <a:xfrm>
            <a:off x="4983480" y="1033272"/>
            <a:ext cx="3099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Barriers to Access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2E087C-5B70-9F73-C430-5C6F94E13563}"/>
              </a:ext>
            </a:extLst>
          </p:cNvPr>
          <p:cNvSpPr txBox="1"/>
          <p:nvPr/>
        </p:nvSpPr>
        <p:spPr>
          <a:xfrm>
            <a:off x="5568696" y="1402604"/>
            <a:ext cx="25146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Work and caring responsibilities may affect attendance.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Awareness and access can differ between communities.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Some people may struggle to get appointments.</a:t>
            </a:r>
          </a:p>
          <a:p>
            <a:r>
              <a:rPr lang="en-GB" sz="1000" dirty="0"/>
              <a:t>         (OHID, 2021a)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67CE23-627E-1BA8-F15D-DA1CF799F963}"/>
              </a:ext>
            </a:extLst>
          </p:cNvPr>
          <p:cNvSpPr txBox="1"/>
          <p:nvPr/>
        </p:nvSpPr>
        <p:spPr>
          <a:xfrm>
            <a:off x="8506968" y="1017883"/>
            <a:ext cx="2907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Limitations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FF0783-036B-3461-1A29-70855F54FC7F}"/>
              </a:ext>
            </a:extLst>
          </p:cNvPr>
          <p:cNvSpPr txBox="1"/>
          <p:nvPr/>
        </p:nvSpPr>
        <p:spPr>
          <a:xfrm>
            <a:off x="9073514" y="1402604"/>
            <a:ext cx="254241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Identifying diabetes risks does not guarantee better health without follow-up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Lifestyle changes may require ongoing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Unequal attendance can limit the programme's reach.  </a:t>
            </a:r>
            <a:r>
              <a:rPr lang="en-GB" sz="1000" dirty="0"/>
              <a:t>(OHID, 2021a)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EB25A7-9D9F-59A7-1BAC-E72302550223}"/>
              </a:ext>
            </a:extLst>
          </p:cNvPr>
          <p:cNvSpPr txBox="1"/>
          <p:nvPr/>
        </p:nvSpPr>
        <p:spPr>
          <a:xfrm>
            <a:off x="4882896" y="3957126"/>
            <a:ext cx="6531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Improvements and Recommendations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8405EE-42E4-5C87-CAFF-B882E042D678}"/>
              </a:ext>
            </a:extLst>
          </p:cNvPr>
          <p:cNvSpPr txBox="1"/>
          <p:nvPr/>
        </p:nvSpPr>
        <p:spPr>
          <a:xfrm>
            <a:off x="5929884" y="4793677"/>
            <a:ext cx="5544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Offer more flexible appointment times.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Provide clear information to improve awareness.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Ensure follow-up advice and support are available.</a:t>
            </a:r>
          </a:p>
          <a:p>
            <a:r>
              <a:rPr lang="en-GB" sz="1400" dirty="0"/>
              <a:t>       </a:t>
            </a:r>
            <a:r>
              <a:rPr lang="en-GB" sz="1000" dirty="0"/>
              <a:t>(OHID, 2021b)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3D96CA-315C-9FAE-D013-0C8AE0ABD36F}"/>
              </a:ext>
            </a:extLst>
          </p:cNvPr>
          <p:cNvSpPr txBox="1"/>
          <p:nvPr/>
        </p:nvSpPr>
        <p:spPr>
          <a:xfrm>
            <a:off x="1449324" y="5953186"/>
            <a:ext cx="10024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Key Message (Critical Point)</a:t>
            </a:r>
          </a:p>
          <a:p>
            <a:r>
              <a:rPr lang="en-GB" sz="1400" dirty="0"/>
              <a:t>NHS Health Checks can support prevention, but their impact depends on fair access, attendance and ongoing support.</a:t>
            </a:r>
          </a:p>
        </p:txBody>
      </p:sp>
    </p:spTree>
    <p:extLst>
      <p:ext uri="{BB962C8B-B14F-4D97-AF65-F5344CB8AC3E}">
        <p14:creationId xmlns:p14="http://schemas.microsoft.com/office/powerpoint/2010/main" val="1733650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82A9F3-7648-8059-00CC-51DDFB2961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02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DD1A41-F9F5-467A-7398-243C6FE4CCD4}"/>
              </a:ext>
            </a:extLst>
          </p:cNvPr>
          <p:cNvSpPr txBox="1"/>
          <p:nvPr/>
        </p:nvSpPr>
        <p:spPr>
          <a:xfrm>
            <a:off x="557784" y="201168"/>
            <a:ext cx="1006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Equity and Access</a:t>
            </a:r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24307D-B16E-2E36-2C71-5AF1B530B47E}"/>
              </a:ext>
            </a:extLst>
          </p:cNvPr>
          <p:cNvSpPr txBox="1"/>
          <p:nvPr/>
        </p:nvSpPr>
        <p:spPr>
          <a:xfrm>
            <a:off x="768096" y="847499"/>
            <a:ext cx="334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Health Inequalities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15CBF0-A41A-83D8-1DBD-237A0D361693}"/>
              </a:ext>
            </a:extLst>
          </p:cNvPr>
          <p:cNvSpPr txBox="1"/>
          <p:nvPr/>
        </p:nvSpPr>
        <p:spPr>
          <a:xfrm>
            <a:off x="1645920" y="1292574"/>
            <a:ext cx="257860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Income, education and employment can affect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People in deprived areas may face greater barriers to preventing and managing Type 2 diabetes.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Some ethnic minority groups experience unequal health outcomes.</a:t>
            </a:r>
          </a:p>
          <a:p>
            <a:r>
              <a:rPr lang="en-GB" sz="1000" dirty="0"/>
              <a:t>         (OHID, 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A26EB2-795E-F724-B479-27E81933F758}"/>
              </a:ext>
            </a:extLst>
          </p:cNvPr>
          <p:cNvSpPr txBox="1"/>
          <p:nvPr/>
        </p:nvSpPr>
        <p:spPr>
          <a:xfrm>
            <a:off x="4617720" y="847499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Barriers to Access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6BE317-BECD-9329-AD76-F746D0E7741E}"/>
              </a:ext>
            </a:extLst>
          </p:cNvPr>
          <p:cNvSpPr txBox="1"/>
          <p:nvPr/>
        </p:nvSpPr>
        <p:spPr>
          <a:xfrm>
            <a:off x="5266944" y="1530406"/>
            <a:ext cx="270053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Transport difficulties can prevent attendance.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Language barriers and digital exclusion can limit access.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Waiting times and appointment availability can also be barriers.</a:t>
            </a:r>
          </a:p>
          <a:p>
            <a:r>
              <a:rPr lang="en-GB" sz="1400" dirty="0"/>
              <a:t>       </a:t>
            </a:r>
            <a:r>
              <a:rPr lang="en-GB" sz="1000" dirty="0"/>
              <a:t>(NHS England,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6FE88D-F80A-9CD0-A171-AC5FFF856E33}"/>
              </a:ext>
            </a:extLst>
          </p:cNvPr>
          <p:cNvSpPr txBox="1"/>
          <p:nvPr/>
        </p:nvSpPr>
        <p:spPr>
          <a:xfrm>
            <a:off x="8275320" y="847499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Impact on Wellbeing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36B8AF-F941-C8A7-E1FA-D67BBC42E9AF}"/>
              </a:ext>
            </a:extLst>
          </p:cNvPr>
          <p:cNvSpPr txBox="1"/>
          <p:nvPr/>
        </p:nvSpPr>
        <p:spPr>
          <a:xfrm>
            <a:off x="9009890" y="1530406"/>
            <a:ext cx="25786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Delayed access can lead to later diagnosis and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Barriers to care may worsen physical and mental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Inequalities can contribute to differences in life expectancy.</a:t>
            </a:r>
          </a:p>
          <a:p>
            <a:r>
              <a:rPr lang="en-GB" sz="1000" dirty="0"/>
              <a:t>          (WHO, 2021)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032B32-C252-F051-83F0-0CC86B4E6B9F}"/>
              </a:ext>
            </a:extLst>
          </p:cNvPr>
          <p:cNvSpPr txBox="1"/>
          <p:nvPr/>
        </p:nvSpPr>
        <p:spPr>
          <a:xfrm>
            <a:off x="1408176" y="5861304"/>
            <a:ext cx="1006754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Key Message (Critical Point)</a:t>
            </a:r>
          </a:p>
          <a:p>
            <a:r>
              <a:rPr lang="en-GB" sz="1400" dirty="0"/>
              <a:t>Offering everyone the same healthcare does not always mean fair access. Some people need additional support to receive the care they need.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B68C68-2E00-1439-FEC6-94987AD00321}"/>
              </a:ext>
            </a:extLst>
          </p:cNvPr>
          <p:cNvSpPr txBox="1"/>
          <p:nvPr/>
        </p:nvSpPr>
        <p:spPr>
          <a:xfrm>
            <a:off x="1371600" y="4804374"/>
            <a:ext cx="2130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Provide clear, accessible                information.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5A7C3F-CFFA-2E93-ADBF-FAEB134851E2}"/>
              </a:ext>
            </a:extLst>
          </p:cNvPr>
          <p:cNvSpPr txBox="1"/>
          <p:nvPr/>
        </p:nvSpPr>
        <p:spPr>
          <a:xfrm>
            <a:off x="4224528" y="4844724"/>
            <a:ext cx="2304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Offer community-based services.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866F562-085D-D513-8A3F-5BC99B2232AF}"/>
              </a:ext>
            </a:extLst>
          </p:cNvPr>
          <p:cNvSpPr txBox="1"/>
          <p:nvPr/>
        </p:nvSpPr>
        <p:spPr>
          <a:xfrm>
            <a:off x="7150608" y="4844724"/>
            <a:ext cx="202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Use interpreters and translation support.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908427-A8EB-276F-AC0B-0939DD997A1E}"/>
              </a:ext>
            </a:extLst>
          </p:cNvPr>
          <p:cNvSpPr txBox="1"/>
          <p:nvPr/>
        </p:nvSpPr>
        <p:spPr>
          <a:xfrm>
            <a:off x="9742932" y="4732782"/>
            <a:ext cx="2020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Provide flexible appointments and different ways to access care.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3FEC042-E103-DC21-44C1-CAAD0D9803EE}"/>
              </a:ext>
            </a:extLst>
          </p:cNvPr>
          <p:cNvSpPr txBox="1"/>
          <p:nvPr/>
        </p:nvSpPr>
        <p:spPr>
          <a:xfrm>
            <a:off x="10143746" y="5404765"/>
            <a:ext cx="19202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(NHS England, 2023)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CD992A-38C7-2E52-6CBA-D07A579468EA}"/>
              </a:ext>
            </a:extLst>
          </p:cNvPr>
          <p:cNvSpPr txBox="1"/>
          <p:nvPr/>
        </p:nvSpPr>
        <p:spPr>
          <a:xfrm>
            <a:off x="1673352" y="4277901"/>
            <a:ext cx="8833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Improving Access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52085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3B3DCB-1A3B-6250-17F7-724E72CB7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926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BF3F5F-8E0D-A501-CC00-EB004C369BC6}"/>
              </a:ext>
            </a:extLst>
          </p:cNvPr>
          <p:cNvSpPr txBox="1"/>
          <p:nvPr/>
        </p:nvSpPr>
        <p:spPr>
          <a:xfrm>
            <a:off x="1728216" y="1503629"/>
            <a:ext cx="15453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Good care considers physical health.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8372F8-3424-9C12-ECDB-9BE3F8B913CA}"/>
              </a:ext>
            </a:extLst>
          </p:cNvPr>
          <p:cNvSpPr txBox="1"/>
          <p:nvPr/>
        </p:nvSpPr>
        <p:spPr>
          <a:xfrm>
            <a:off x="1741932" y="2567023"/>
            <a:ext cx="14538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Mental wellbeing is equally important.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C43221-22B4-BA40-5985-E485173D6B20}"/>
              </a:ext>
            </a:extLst>
          </p:cNvPr>
          <p:cNvSpPr txBox="1"/>
          <p:nvPr/>
        </p:nvSpPr>
        <p:spPr>
          <a:xfrm>
            <a:off x="1741932" y="3552314"/>
            <a:ext cx="13898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Social needs and independence matter too.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FC14A9-D46A-F832-182C-5D6F88BEF88B}"/>
              </a:ext>
            </a:extLst>
          </p:cNvPr>
          <p:cNvSpPr txBox="1"/>
          <p:nvPr/>
        </p:nvSpPr>
        <p:spPr>
          <a:xfrm>
            <a:off x="4608576" y="1503629"/>
            <a:ext cx="1234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Prevention supports healthier lives.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A2AB2F-4ABF-2748-5284-A6126774A08E}"/>
              </a:ext>
            </a:extLst>
          </p:cNvPr>
          <p:cNvSpPr txBox="1"/>
          <p:nvPr/>
        </p:nvSpPr>
        <p:spPr>
          <a:xfrm>
            <a:off x="4608576" y="2567023"/>
            <a:ext cx="11521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Early support may reduce future demand.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EBFAFA-F0B5-FF6B-CF44-2FF6559282D1}"/>
              </a:ext>
            </a:extLst>
          </p:cNvPr>
          <p:cNvSpPr txBox="1"/>
          <p:nvPr/>
        </p:nvSpPr>
        <p:spPr>
          <a:xfrm>
            <a:off x="4608576" y="3553885"/>
            <a:ext cx="1234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Services must remain sustainable long-term.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5A748F-5651-F6AC-2B8A-FB83D43EFCEB}"/>
              </a:ext>
            </a:extLst>
          </p:cNvPr>
          <p:cNvSpPr txBox="1"/>
          <p:nvPr/>
        </p:nvSpPr>
        <p:spPr>
          <a:xfrm>
            <a:off x="7415784" y="1503629"/>
            <a:ext cx="12344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Policies guide care and protect rights.</a:t>
            </a: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48AA18-D78B-36F6-B89E-AA57ACF7D728}"/>
              </a:ext>
            </a:extLst>
          </p:cNvPr>
          <p:cNvSpPr txBox="1"/>
          <p:nvPr/>
        </p:nvSpPr>
        <p:spPr>
          <a:xfrm>
            <a:off x="7415784" y="2446910"/>
            <a:ext cx="1234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Joined-up working supports better care.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CEADBF-8A11-FDD6-F5F5-04FEE32E60A1}"/>
              </a:ext>
            </a:extLst>
          </p:cNvPr>
          <p:cNvSpPr txBox="1"/>
          <p:nvPr/>
        </p:nvSpPr>
        <p:spPr>
          <a:xfrm>
            <a:off x="7415784" y="3521130"/>
            <a:ext cx="1316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 Effective delivery depends on resources.</a:t>
            </a:r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62563F-7619-3FC6-3613-FB62F8337704}"/>
              </a:ext>
            </a:extLst>
          </p:cNvPr>
          <p:cNvSpPr txBox="1"/>
          <p:nvPr/>
        </p:nvSpPr>
        <p:spPr>
          <a:xfrm>
            <a:off x="10113264" y="1503629"/>
            <a:ext cx="1435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 Health inequalities remain a challenge.</a:t>
            </a:r>
            <a:endParaRPr lang="en-GB" sz="1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FF551B9-A2C8-5461-5283-2B5EA9055D9C}"/>
              </a:ext>
            </a:extLst>
          </p:cNvPr>
          <p:cNvSpPr txBox="1"/>
          <p:nvPr/>
        </p:nvSpPr>
        <p:spPr>
          <a:xfrm>
            <a:off x="10113264" y="2567023"/>
            <a:ext cx="15179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Barriers can prevent access to care.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274DED-96FF-1FAC-6590-71DF8F0D5384}"/>
              </a:ext>
            </a:extLst>
          </p:cNvPr>
          <p:cNvSpPr txBox="1"/>
          <p:nvPr/>
        </p:nvSpPr>
        <p:spPr>
          <a:xfrm>
            <a:off x="10113264" y="3552314"/>
            <a:ext cx="14356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 Fair services respond to different needs.</a:t>
            </a:r>
            <a:endParaRPr lang="en-GB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34DA4CA-9AFD-FC23-8749-116B563B7189}"/>
              </a:ext>
            </a:extLst>
          </p:cNvPr>
          <p:cNvSpPr txBox="1"/>
          <p:nvPr/>
        </p:nvSpPr>
        <p:spPr>
          <a:xfrm>
            <a:off x="1508760" y="5571386"/>
            <a:ext cx="9683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Improving health and wellbeing requires prevention, joined-up care and fair access. Sustainable healthcare must meet people's needs today while protecting services for future generations.</a:t>
            </a:r>
          </a:p>
        </p:txBody>
      </p:sp>
    </p:spTree>
    <p:extLst>
      <p:ext uri="{BB962C8B-B14F-4D97-AF65-F5344CB8AC3E}">
        <p14:creationId xmlns:p14="http://schemas.microsoft.com/office/powerpoint/2010/main" val="742375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89CC3D-CCD0-4C0C-D086-2EEB8F51DB3D}"/>
              </a:ext>
            </a:extLst>
          </p:cNvPr>
          <p:cNvSpPr txBox="1"/>
          <p:nvPr/>
        </p:nvSpPr>
        <p:spPr>
          <a:xfrm>
            <a:off x="173736" y="109728"/>
            <a:ext cx="11530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FD2FB5-FDC0-2242-66D5-412B687D7C0D}"/>
              </a:ext>
            </a:extLst>
          </p:cNvPr>
          <p:cNvSpPr txBox="1"/>
          <p:nvPr/>
        </p:nvSpPr>
        <p:spPr>
          <a:xfrm>
            <a:off x="394716" y="764453"/>
            <a:ext cx="1153058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Department of Health and Social Care (2025)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Fit for the future: 10 Year Health Plan for England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https://www.gov.uk/government/publications/10-year-health-plan-for-england-fit-for-the-future/fit-for-the-future-10-year-health-plan-for-england-accessible-version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(Accessed: 28 September 2026).</a:t>
            </a:r>
          </a:p>
          <a:p>
            <a:pPr>
              <a:buNone/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Dodge, R., Daly, A.P., Huyton, J. and Sanders, L.D. (2012)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‘The challenge of defining wellbeing’,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International Journal of Wellbeing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2(3), pp. 222–235.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https://internationaljournalofwellbeing.org/index.php/ijow/article/view/89/238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Great Britain (2010)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Equality Act 2010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https://www.legislation.gov.uk/ukpga/2010/15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.(Accessed: 28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Great Britain (2022)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and Care Act 2022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https://www.legislation.gov.uk/ukpga/2022/31/contents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28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HM Government (2019)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Voluntary National Review of progress towards the Sustainable Development Goals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London: HM Government.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https://www.gov.uk/government/publications/uks-voluntary-national-review-of-the-sustainable-development-goals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McCartney, G., Popham, F., McMaster, R. and Cumbers, A. (2019)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‘Defining health and health inequalities’,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172, pp. 22–30.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https://pmc.ncbi.nlm.nih.gov/articles/PMC6558275/pdf/EMS83318.pdf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(n.d.)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Better Health: Helping you make healthy changes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https://www.nhs.uk/better-health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28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(2023)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Health Check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https://www.nhs.uk/tests-and-treatments/nhs-health-check/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28 September 2026).</a:t>
            </a:r>
          </a:p>
          <a:p>
            <a:pPr>
              <a:buNone/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England (n.d.)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Diabetes Prevention Programme (NHS DPP)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https://www.england.nhs.uk/diabetes/diabetes-prevention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England (2023)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England Equality Objectives Programme: The Future Objectives Report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https://www.england.nhs.uk/wp-content/uploads/2023/06/PRN00344-nhs-england-equality-objectives-programme-the-future-objectives-report.pdf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.(Accessed: 28 September 2026).</a:t>
            </a:r>
          </a:p>
          <a:p>
            <a:pPr>
              <a:buNone/>
            </a:pPr>
            <a:endParaRPr lang="en-GB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Office for Health Improvement and Disparities (OHID) (2021a)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Annex B: a summary of analyses and evidence on the current NHS Health Check programme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2"/>
              </a:rPr>
              <a:t>https://www.gov.uk/government/publications/nhs-health-check-programme-review/annex-b-a-summary-of-analyses-and-evidence-on-the-current-nhs-health-check-programme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.(Accessed: 28 September 2026).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971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FEBBFD-03DE-37B7-3EDA-B76529837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6DB367-634C-D305-EF20-F432A23A4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AB2177-2385-AA13-9F85-FA4CC4CA5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3B720B-87A7-63C9-41A7-585EC70CA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540F70-9B68-F82F-D9A6-CE3E09742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27EE756-D5B6-6E9F-258E-30B273C35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2DFC2AC1-4E0C-4C4F-5467-4F8909893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950ED8FC-1A47-C0CE-1EDC-1626BEE7D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932F6F-1050-8C99-90BC-54B2D579D732}"/>
              </a:ext>
            </a:extLst>
          </p:cNvPr>
          <p:cNvSpPr txBox="1"/>
          <p:nvPr/>
        </p:nvSpPr>
        <p:spPr>
          <a:xfrm>
            <a:off x="265176" y="164592"/>
            <a:ext cx="1164945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Office for Health Improvement and Disparities (OHID) (2021b)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Preventing illness and improving health for all: a review of the NHS Health Check programme and recommendations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https://www.gov.uk/government/publications/nhs-health-check-programme-review/preventing-illness-and-improving-health-for-all-a-review-of-the-nhs-health-check-programme-and-recommendations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.(Accessed: 28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Office for Health Improvement and Disparities (OHID) (2022)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disparities and health inequalities: applying All Our Health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https://www.gov.uk/government/publications/health-disparities-and-health-inequalities-applying-all-our-health/health-disparities-and-health-inequalities-applying-all-our-health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.(Accessed: 28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United Nations (2015)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Transforming our world: the 2030 Agenda for Sustainable Development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New York: United Nations.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https://sdgs.un.org/2030agenda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Wade, D.T. and Halligan, P.W. (2017)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‘The biopsychosocial model of illness: a model whose time has come’,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Clinical Rehabilitation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31(8), pp. 995–1004.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https://journals.sagepub.com/doi/full/10.1177/0269215517709890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Commission on Environment and Development (WCED) (1987)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Report of the World Commission on Environment and Development: Our Common Future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New York: United Nations.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https://digitallibrary.un.org/record/139811?v=pdf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 (1948)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Constitution of the World Health Organization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https://www.who.int/about/governance/constitution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 (WHO) (2015)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you need to know about Health in All Policies: key messages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https://www.who.int/about/governance/constitution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28 September 2026).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 (WHO) (2021)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statistics 2021: monitoring health for the SDGs, sustainable development goals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https://www.who.int/publications/i/item/9789240027053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(Accessed: 28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 (WHO) (</a:t>
            </a:r>
            <a:r>
              <a:rPr lang="en-GB" sz="12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n.d.a</a:t>
            </a: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Integrated people-centred care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https://www.who.int/health-topics/integrated-people-centered-care</a:t>
            </a: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(Accessed: 27 September 2026).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 (WHO) (</a:t>
            </a:r>
            <a:r>
              <a:rPr lang="en-GB" sz="12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n.d.b</a:t>
            </a: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Promoting Health in All Policies and intersectoral action capacities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2"/>
              </a:rPr>
              <a:t>https://www.who.int/activities/promoting-health-in-all-policies-and-intersectoral-action-capacities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World Health Organization (WHO) (</a:t>
            </a:r>
            <a:r>
              <a:rPr lang="en-GB" sz="12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n.d.c</a:t>
            </a:r>
            <a:r>
              <a:rPr lang="en-GB" sz="12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Global Action Plan for Healthy Lives and Well-being for All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3"/>
              </a:rPr>
              <a:t>https://www.who.int/initiatives/sdg3-global-action-plan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.(Accessed: 28 September 2026).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760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2131</TotalTime>
  <Words>2580</Words>
  <Application>Microsoft Office PowerPoint</Application>
  <PresentationFormat>Widescreen</PresentationFormat>
  <Paragraphs>267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Narrow</vt:lpstr>
      <vt:lpstr>Arial</vt:lpstr>
      <vt:lpstr>Calibri</vt:lpstr>
      <vt:lpstr>Calibri Light</vt:lpstr>
      <vt:lpstr>Times New Roman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BCHC NHS Foundation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HODSON, Tracey (BIRMINGHAM COMMUNITY HEALTHCARE NHS FOUNDATION TRUST)</dc:creator>
  <cp:lastModifiedBy>HODSON, Tracey (BIRMINGHAM COMMUNITY HEALTHCARE NHS FOUNDATION TRUST)</cp:lastModifiedBy>
  <cp:revision>60</cp:revision>
  <dcterms:created xsi:type="dcterms:W3CDTF">2026-09-27T13:14:26Z</dcterms:created>
  <dcterms:modified xsi:type="dcterms:W3CDTF">2026-10-13T12:08:35Z</dcterms:modified>
</cp:coreProperties>
</file>