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9"/>
  </p:notesMasterIdLst>
  <p:sldIdLst>
    <p:sldId id="256" r:id="rId2"/>
    <p:sldId id="257" r:id="rId3"/>
    <p:sldId id="285" r:id="rId4"/>
    <p:sldId id="286" r:id="rId5"/>
    <p:sldId id="287" r:id="rId6"/>
    <p:sldId id="288" r:id="rId7"/>
    <p:sldId id="289" r:id="rId8"/>
    <p:sldId id="290" r:id="rId9"/>
    <p:sldId id="291" r:id="rId10"/>
    <p:sldId id="292" r:id="rId11"/>
    <p:sldId id="293" r:id="rId12"/>
    <p:sldId id="294" r:id="rId13"/>
    <p:sldId id="295" r:id="rId14"/>
    <p:sldId id="296" r:id="rId15"/>
    <p:sldId id="297" r:id="rId16"/>
    <p:sldId id="298" r:id="rId17"/>
    <p:sldId id="299" r:id="rId18"/>
    <p:sldId id="300" r:id="rId19"/>
    <p:sldId id="301" r:id="rId20"/>
    <p:sldId id="302" r:id="rId21"/>
    <p:sldId id="303" r:id="rId22"/>
    <p:sldId id="304" r:id="rId23"/>
    <p:sldId id="305" r:id="rId24"/>
    <p:sldId id="307" r:id="rId25"/>
    <p:sldId id="308" r:id="rId26"/>
    <p:sldId id="309" r:id="rId27"/>
    <p:sldId id="28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76" autoAdjust="0"/>
    <p:restoredTop sz="74617" autoAdjust="0"/>
  </p:normalViewPr>
  <p:slideViewPr>
    <p:cSldViewPr snapToGrid="0" snapToObjects="1">
      <p:cViewPr varScale="1">
        <p:scale>
          <a:sx n="87" d="100"/>
          <a:sy n="87" d="100"/>
        </p:scale>
        <p:origin x="256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11/14/2016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3169623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Attenuation:</a:t>
            </a:r>
          </a:p>
          <a:p>
            <a:pPr>
              <a:lnSpc>
                <a:spcPct val="90000"/>
              </a:lnSpc>
            </a:pPr>
            <a:r>
              <a:rPr lang="en-US" altLang="en-US" sz="2800" dirty="0" smtClean="0"/>
              <a:t>Strength of signal falls off with distance over transmission medium</a:t>
            </a:r>
          </a:p>
          <a:p>
            <a:pPr>
              <a:lnSpc>
                <a:spcPct val="90000"/>
              </a:lnSpc>
            </a:pPr>
            <a:r>
              <a:rPr lang="en-US" altLang="en-US" sz="2800" dirty="0" smtClean="0"/>
              <a:t>Attenuation factors for unguided media:</a:t>
            </a:r>
          </a:p>
          <a:p>
            <a:pPr lvl="1">
              <a:lnSpc>
                <a:spcPct val="90000"/>
              </a:lnSpc>
            </a:pPr>
            <a:r>
              <a:rPr lang="en-US" altLang="en-US" sz="2400" dirty="0" smtClean="0"/>
              <a:t>Received signal must have sufficient strength so that circuitry in the receiver can interpret the signal</a:t>
            </a:r>
          </a:p>
          <a:p>
            <a:pPr lvl="1">
              <a:lnSpc>
                <a:spcPct val="90000"/>
              </a:lnSpc>
            </a:pPr>
            <a:r>
              <a:rPr lang="en-US" altLang="en-US" sz="2400" dirty="0" smtClean="0"/>
              <a:t>Signal must maintain a level sufficiently higher than noise to be received without error</a:t>
            </a:r>
          </a:p>
          <a:p>
            <a:pPr lvl="1">
              <a:lnSpc>
                <a:spcPct val="90000"/>
              </a:lnSpc>
            </a:pPr>
            <a:r>
              <a:rPr lang="en-US" altLang="en-US" sz="2400" dirty="0" smtClean="0"/>
              <a:t>Attenuation is greater at higher frequencies, causing distortion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81890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baseline="0" dirty="0" smtClean="0">
                <a:solidFill>
                  <a:schemeClr val="tx1"/>
                </a:solidFill>
                <a:latin typeface="+mn-lt"/>
                <a:ea typeface="+mn-ea"/>
                <a:cs typeface="+mn-cs"/>
              </a:rPr>
              <a:t>If Station A sends but fails, it resets the </a:t>
            </a:r>
            <a:r>
              <a:rPr lang="en-GB" sz="1200" b="0" i="0" u="none" strike="noStrike" kern="1200" baseline="0" dirty="0" err="1" smtClean="0">
                <a:solidFill>
                  <a:schemeClr val="tx1"/>
                </a:solidFill>
                <a:latin typeface="+mn-lt"/>
                <a:ea typeface="+mn-ea"/>
                <a:cs typeface="+mn-cs"/>
              </a:rPr>
              <a:t>backoff</a:t>
            </a:r>
            <a:r>
              <a:rPr lang="en-GB" sz="1200" b="0" i="0" u="none" strike="noStrike" kern="1200" baseline="0" dirty="0" smtClean="0">
                <a:solidFill>
                  <a:schemeClr val="tx1"/>
                </a:solidFill>
                <a:latin typeface="+mn-lt"/>
                <a:ea typeface="+mn-ea"/>
                <a:cs typeface="+mn-cs"/>
              </a:rPr>
              <a:t> timer to a new random number and counts down again. The </a:t>
            </a:r>
            <a:r>
              <a:rPr lang="en-GB" sz="1200" b="0" i="0" u="none" strike="noStrike" kern="1200" baseline="0" dirty="0" err="1" smtClean="0">
                <a:solidFill>
                  <a:schemeClr val="tx1"/>
                </a:solidFill>
                <a:latin typeface="+mn-lt"/>
                <a:ea typeface="+mn-ea"/>
                <a:cs typeface="+mn-cs"/>
              </a:rPr>
              <a:t>backoff</a:t>
            </a:r>
            <a:r>
              <a:rPr lang="en-GB" sz="1200" b="0" i="0" u="none" strike="noStrike" kern="1200" baseline="0" dirty="0" smtClean="0">
                <a:solidFill>
                  <a:schemeClr val="tx1"/>
                </a:solidFill>
                <a:latin typeface="+mn-lt"/>
                <a:ea typeface="+mn-ea"/>
                <a:cs typeface="+mn-cs"/>
              </a:rPr>
              <a:t> timer gets larger as the frames fail in transmission. For example,</a:t>
            </a:r>
          </a:p>
          <a:p>
            <a:pPr algn="just"/>
            <a:r>
              <a:rPr lang="en-GB" sz="1200" b="0" i="0" u="none" strike="noStrike" kern="1200" baseline="0" dirty="0" smtClean="0">
                <a:solidFill>
                  <a:schemeClr val="tx1"/>
                </a:solidFill>
                <a:latin typeface="+mn-lt"/>
                <a:ea typeface="+mn-ea"/>
                <a:cs typeface="+mn-cs"/>
              </a:rPr>
              <a:t>the initial timer can be any number between 0 and 31. After the first failure, it jumps to any number between 0 and 127. It doubles for the next failure, then again, then again.</a:t>
            </a:r>
          </a:p>
          <a:p>
            <a:pPr algn="just"/>
            <a:r>
              <a:rPr lang="en-GB" sz="1200" b="0" i="0" u="none" strike="noStrike" kern="1200" baseline="0" dirty="0" smtClean="0">
                <a:solidFill>
                  <a:schemeClr val="tx1"/>
                </a:solidFill>
                <a:latin typeface="+mn-lt"/>
                <a:ea typeface="+mn-ea"/>
                <a:cs typeface="+mn-cs"/>
              </a:rPr>
              <a:t>This entire process is known as the </a:t>
            </a:r>
            <a:r>
              <a:rPr lang="en-GB" sz="1200" b="0" i="1" u="none" strike="noStrike" kern="1200" baseline="0" dirty="0" smtClean="0">
                <a:solidFill>
                  <a:schemeClr val="tx1"/>
                </a:solidFill>
                <a:latin typeface="+mn-lt"/>
                <a:ea typeface="+mn-ea"/>
                <a:cs typeface="+mn-cs"/>
              </a:rPr>
              <a:t>distributed coordination function </a:t>
            </a:r>
            <a:r>
              <a:rPr lang="en-GB" sz="1200" b="0" i="0" u="none" strike="noStrike" kern="1200" baseline="0" dirty="0" smtClean="0">
                <a:solidFill>
                  <a:schemeClr val="tx1"/>
                </a:solidFill>
                <a:latin typeface="+mn-lt"/>
                <a:ea typeface="+mn-ea"/>
                <a:cs typeface="+mn-cs"/>
              </a:rPr>
              <a:t>(DCF). This simply means that each station is responsible for coordinating the sending of its data. The alternative</a:t>
            </a:r>
          </a:p>
          <a:p>
            <a:pPr algn="just"/>
            <a:r>
              <a:rPr lang="en-GB" sz="1200" b="0" i="0" u="none" strike="noStrike" kern="1200" baseline="0" dirty="0" smtClean="0">
                <a:solidFill>
                  <a:schemeClr val="tx1"/>
                </a:solidFill>
                <a:latin typeface="+mn-lt"/>
                <a:ea typeface="+mn-ea"/>
                <a:cs typeface="+mn-cs"/>
              </a:rPr>
              <a:t>to DCF is </a:t>
            </a:r>
            <a:r>
              <a:rPr lang="en-GB" sz="1200" b="0" i="1" u="none" strike="noStrike" kern="1200" baseline="0" dirty="0" smtClean="0">
                <a:solidFill>
                  <a:schemeClr val="tx1"/>
                </a:solidFill>
                <a:latin typeface="+mn-lt"/>
                <a:ea typeface="+mn-ea"/>
                <a:cs typeface="+mn-cs"/>
              </a:rPr>
              <a:t>point coordination function (PCF)</a:t>
            </a:r>
            <a:r>
              <a:rPr lang="en-GB" sz="1200" b="0" i="0" u="none" strike="noStrike" kern="1200" baseline="0" dirty="0" smtClean="0">
                <a:solidFill>
                  <a:schemeClr val="tx1"/>
                </a:solidFill>
                <a:latin typeface="+mn-lt"/>
                <a:ea typeface="+mn-ea"/>
                <a:cs typeface="+mn-cs"/>
              </a:rPr>
              <a:t>, which means the AP is responsible for coordination of data transmission.</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684854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5499100"/>
            <a:ext cx="990600" cy="365125"/>
          </a:xfrm>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11/14/2016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0200" y="1103089"/>
            <a:ext cx="8712200" cy="1422400"/>
          </a:xfrm>
        </p:spPr>
        <p:txBody>
          <a:bodyPr/>
          <a:lstStyle/>
          <a:p>
            <a:r>
              <a:rPr lang="en-GB" sz="4000" dirty="0">
                <a:solidFill>
                  <a:schemeClr val="tx1"/>
                </a:solidFill>
                <a:latin typeface="Times New Roman" pitchFamily="18" charset="0"/>
              </a:rPr>
              <a:t>Wireless traffic flow &amp; Antenna </a:t>
            </a:r>
            <a:r>
              <a:rPr lang="en-GB" sz="4000" dirty="0" smtClean="0">
                <a:solidFill>
                  <a:schemeClr val="tx1"/>
                </a:solidFill>
                <a:latin typeface="Times New Roman" pitchFamily="18" charset="0"/>
              </a:rPr>
              <a:t>Communications</a:t>
            </a:r>
            <a:endParaRPr lang="en-US" sz="4000" dirty="0">
              <a:solidFill>
                <a:srgbClr val="0F3661"/>
              </a:solidFill>
              <a:latin typeface="Times New Roman"/>
              <a:cs typeface="Times New Roman"/>
            </a:endParaRPr>
          </a:p>
        </p:txBody>
      </p:sp>
      <p:sp>
        <p:nvSpPr>
          <p:cNvPr id="3" name="TextBox 2"/>
          <p:cNvSpPr txBox="1"/>
          <p:nvPr/>
        </p:nvSpPr>
        <p:spPr>
          <a:xfrm>
            <a:off x="3722716" y="3353657"/>
            <a:ext cx="1641731" cy="523220"/>
          </a:xfrm>
          <a:prstGeom prst="rect">
            <a:avLst/>
          </a:prstGeom>
          <a:noFill/>
        </p:spPr>
        <p:txBody>
          <a:bodyPr wrap="none" rtlCol="0">
            <a:spAutoFit/>
          </a:bodyPr>
          <a:lstStyle/>
          <a:p>
            <a:r>
              <a:rPr lang="en-US" sz="2800" b="1" dirty="0" smtClean="0">
                <a:solidFill>
                  <a:schemeClr val="accent2">
                    <a:lumMod val="60000"/>
                    <a:lumOff val="40000"/>
                  </a:schemeClr>
                </a:solidFill>
                <a:latin typeface="Times New Roman"/>
                <a:cs typeface="Times New Roman"/>
              </a:rPr>
              <a:t>Lecture 6</a:t>
            </a:r>
            <a:endParaRPr lang="en-US" sz="2800" b="1"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US" dirty="0" smtClean="0"/>
              <a:t>Objectives</a:t>
            </a:r>
            <a:endParaRPr lang="en-US" dirty="0"/>
          </a:p>
        </p:txBody>
      </p:sp>
      <p:sp>
        <p:nvSpPr>
          <p:cNvPr id="3" name="Content Placeholder 2"/>
          <p:cNvSpPr>
            <a:spLocks noGrp="1"/>
          </p:cNvSpPr>
          <p:nvPr>
            <p:ph idx="1"/>
          </p:nvPr>
        </p:nvSpPr>
        <p:spPr>
          <a:xfrm>
            <a:off x="1231899" y="1248229"/>
            <a:ext cx="7524751" cy="3831771"/>
          </a:xfrm>
        </p:spPr>
        <p:txBody>
          <a:bodyPr/>
          <a:lstStyle/>
          <a:p>
            <a:r>
              <a:rPr lang="en-US" dirty="0" smtClean="0">
                <a:solidFill>
                  <a:srgbClr val="12252C"/>
                </a:solidFill>
              </a:rPr>
              <a:t>Antenna</a:t>
            </a:r>
          </a:p>
          <a:p>
            <a:r>
              <a:rPr lang="en-US" altLang="en-US" dirty="0"/>
              <a:t>Propagation </a:t>
            </a:r>
            <a:r>
              <a:rPr lang="en-US" altLang="en-US" dirty="0" smtClean="0"/>
              <a:t>Modes</a:t>
            </a:r>
          </a:p>
          <a:p>
            <a:r>
              <a:rPr lang="en-GB" dirty="0"/>
              <a:t>Antenna Connectors and </a:t>
            </a:r>
            <a:r>
              <a:rPr lang="en-GB" dirty="0" smtClean="0"/>
              <a:t>Hardware</a:t>
            </a:r>
          </a:p>
          <a:p>
            <a:r>
              <a:rPr lang="en-GB" dirty="0"/>
              <a:t>Wireless Traffic </a:t>
            </a:r>
            <a:r>
              <a:rPr lang="en-GB" dirty="0" smtClean="0"/>
              <a:t>Flow</a:t>
            </a:r>
          </a:p>
        </p:txBody>
      </p:sp>
    </p:spTree>
    <p:extLst>
      <p:ext uri="{BB962C8B-B14F-4D97-AF65-F5344CB8AC3E}">
        <p14:creationId xmlns:p14="http://schemas.microsoft.com/office/powerpoint/2010/main" val="352779350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9" y="107576"/>
            <a:ext cx="7540753" cy="647167"/>
          </a:xfrm>
        </p:spPr>
        <p:txBody>
          <a:bodyPr/>
          <a:lstStyle/>
          <a:p>
            <a:r>
              <a:rPr lang="en-GB" sz="4000" dirty="0" smtClean="0"/>
              <a:t>Antenna</a:t>
            </a:r>
            <a:endParaRPr lang="en-US" sz="4000" dirty="0"/>
          </a:p>
        </p:txBody>
      </p:sp>
      <p:sp>
        <p:nvSpPr>
          <p:cNvPr id="4" name="Content Placeholder 2"/>
          <p:cNvSpPr>
            <a:spLocks noGrp="1"/>
          </p:cNvSpPr>
          <p:nvPr>
            <p:ph idx="1"/>
          </p:nvPr>
        </p:nvSpPr>
        <p:spPr>
          <a:xfrm>
            <a:off x="1015999" y="1133857"/>
            <a:ext cx="7575551" cy="4297680"/>
          </a:xfrm>
        </p:spPr>
        <p:txBody>
          <a:bodyPr/>
          <a:lstStyle/>
          <a:p>
            <a:pPr>
              <a:lnSpc>
                <a:spcPct val="90000"/>
              </a:lnSpc>
            </a:pPr>
            <a:r>
              <a:rPr lang="en-US" altLang="en-US" dirty="0"/>
              <a:t>An antenna is an </a:t>
            </a:r>
            <a:r>
              <a:rPr lang="en-US" altLang="en-US" dirty="0">
                <a:cs typeface="Times New Roman" pitchFamily="18" charset="0"/>
              </a:rPr>
              <a:t>electrical conductor or system of conductors</a:t>
            </a:r>
          </a:p>
          <a:p>
            <a:pPr lvl="1">
              <a:lnSpc>
                <a:spcPct val="90000"/>
              </a:lnSpc>
              <a:buFont typeface="Wingdings" panose="05000000000000000000" pitchFamily="2" charset="2"/>
              <a:buChar char="§"/>
            </a:pPr>
            <a:r>
              <a:rPr lang="en-US" altLang="en-US" dirty="0">
                <a:cs typeface="Times New Roman" pitchFamily="18" charset="0"/>
              </a:rPr>
              <a:t>Transmission - radiates electromagnetic energy into space</a:t>
            </a:r>
          </a:p>
          <a:p>
            <a:pPr lvl="1">
              <a:lnSpc>
                <a:spcPct val="90000"/>
              </a:lnSpc>
              <a:buFont typeface="Wingdings" panose="05000000000000000000" pitchFamily="2" charset="2"/>
              <a:buChar char="§"/>
            </a:pPr>
            <a:r>
              <a:rPr lang="en-US" altLang="en-US" dirty="0">
                <a:cs typeface="Times New Roman" pitchFamily="18" charset="0"/>
              </a:rPr>
              <a:t>Reception - collects electromagnetic energy from space</a:t>
            </a:r>
            <a:endParaRPr lang="en-US" altLang="en-US" dirty="0"/>
          </a:p>
          <a:p>
            <a:pPr>
              <a:lnSpc>
                <a:spcPct val="90000"/>
              </a:lnSpc>
            </a:pPr>
            <a:r>
              <a:rPr lang="en-US" altLang="en-US" dirty="0"/>
              <a:t>In two-way communication, the same antenna can be used for transmission and reception</a:t>
            </a:r>
          </a:p>
          <a:p>
            <a:pPr algn="just"/>
            <a:r>
              <a:rPr lang="en-GB" dirty="0" smtClean="0"/>
              <a:t>Design to operate within a 20-foot range</a:t>
            </a:r>
            <a:endParaRPr lang="en-US" dirty="0"/>
          </a:p>
        </p:txBody>
      </p:sp>
    </p:spTree>
    <p:extLst>
      <p:ext uri="{BB962C8B-B14F-4D97-AF65-F5344CB8AC3E}">
        <p14:creationId xmlns:p14="http://schemas.microsoft.com/office/powerpoint/2010/main" val="224041550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89110"/>
          </a:xfrm>
        </p:spPr>
        <p:txBody>
          <a:bodyPr/>
          <a:lstStyle/>
          <a:p>
            <a:r>
              <a:rPr lang="en-GB" sz="4000" dirty="0" smtClean="0"/>
              <a:t>Why Antenna is important?</a:t>
            </a:r>
            <a:endParaRPr lang="en-US" sz="4000" dirty="0"/>
          </a:p>
        </p:txBody>
      </p:sp>
      <p:sp>
        <p:nvSpPr>
          <p:cNvPr id="3" name="Content Placeholder 2"/>
          <p:cNvSpPr>
            <a:spLocks noGrp="1"/>
          </p:cNvSpPr>
          <p:nvPr>
            <p:ph idx="1"/>
          </p:nvPr>
        </p:nvSpPr>
        <p:spPr>
          <a:xfrm>
            <a:off x="1015999" y="804672"/>
            <a:ext cx="7575551" cy="4626865"/>
          </a:xfrm>
        </p:spPr>
        <p:txBody>
          <a:bodyPr>
            <a:normAutofit/>
          </a:bodyPr>
          <a:lstStyle/>
          <a:p>
            <a:pPr algn="just"/>
            <a:r>
              <a:rPr lang="en-US" dirty="0" smtClean="0"/>
              <a:t> </a:t>
            </a:r>
            <a:r>
              <a:rPr lang="en-GB" dirty="0" smtClean="0"/>
              <a:t>Without it you would have APs that can offer network services for no more than 3 feet. </a:t>
            </a:r>
          </a:p>
          <a:p>
            <a:pPr algn="just"/>
            <a:r>
              <a:rPr lang="en-GB" dirty="0" smtClean="0"/>
              <a:t>What you actually want is to ensure that the range require is properly covered. </a:t>
            </a:r>
          </a:p>
          <a:p>
            <a:pPr lvl="1" algn="just"/>
            <a:r>
              <a:rPr lang="en-GB" dirty="0" smtClean="0"/>
              <a:t>Antennas do these, in fact the right antennas is required.</a:t>
            </a:r>
          </a:p>
          <a:p>
            <a:pPr lvl="1" algn="just"/>
            <a:r>
              <a:rPr lang="en-GB" dirty="0"/>
              <a:t>It is important that the antenna is design to propagate signal in certain direction.  Installation error can make signal propagate in different direction which will result in degrading the signal.  This will have big impact for outdoor deployment</a:t>
            </a:r>
            <a:r>
              <a:rPr lang="en-GB" dirty="0" smtClean="0"/>
              <a:t>.</a:t>
            </a:r>
          </a:p>
          <a:p>
            <a:pPr algn="just"/>
            <a:endParaRPr lang="en-GB" dirty="0"/>
          </a:p>
          <a:p>
            <a:pPr algn="just"/>
            <a:endParaRPr lang="en-GB" dirty="0"/>
          </a:p>
        </p:txBody>
      </p:sp>
    </p:spTree>
    <p:extLst>
      <p:ext uri="{BB962C8B-B14F-4D97-AF65-F5344CB8AC3E}">
        <p14:creationId xmlns:p14="http://schemas.microsoft.com/office/powerpoint/2010/main" val="215530720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4253"/>
          </a:xfrm>
        </p:spPr>
        <p:txBody>
          <a:bodyPr/>
          <a:lstStyle/>
          <a:p>
            <a:r>
              <a:rPr lang="en-GB" dirty="0" smtClean="0"/>
              <a:t>Goal of Antenna</a:t>
            </a:r>
            <a:endParaRPr lang="en-GB" dirty="0"/>
          </a:p>
        </p:txBody>
      </p:sp>
      <p:sp>
        <p:nvSpPr>
          <p:cNvPr id="3" name="Content Placeholder 2"/>
          <p:cNvSpPr>
            <a:spLocks noGrp="1"/>
          </p:cNvSpPr>
          <p:nvPr>
            <p:ph idx="1"/>
          </p:nvPr>
        </p:nvSpPr>
        <p:spPr>
          <a:xfrm>
            <a:off x="752471" y="1048658"/>
            <a:ext cx="8042276" cy="4343400"/>
          </a:xfrm>
        </p:spPr>
        <p:txBody>
          <a:bodyPr/>
          <a:lstStyle/>
          <a:p>
            <a:pPr algn="just"/>
            <a:r>
              <a:rPr lang="en-GB" dirty="0"/>
              <a:t>The goal of antenna is to emit electromagnetic waves. The way it moves is its polarization, there are three types:</a:t>
            </a:r>
          </a:p>
          <a:p>
            <a:pPr lvl="1" algn="just">
              <a:buFont typeface="Wingdings" panose="05000000000000000000" pitchFamily="2" charset="2"/>
              <a:buChar char="§"/>
            </a:pPr>
            <a:r>
              <a:rPr lang="en-GB" dirty="0"/>
              <a:t>Vertical that makes the waves move up and down in a linear way</a:t>
            </a:r>
          </a:p>
          <a:p>
            <a:pPr lvl="1" algn="just">
              <a:buFont typeface="Wingdings" panose="05000000000000000000" pitchFamily="2" charset="2"/>
              <a:buChar char="§"/>
            </a:pPr>
            <a:r>
              <a:rPr lang="en-GB" dirty="0"/>
              <a:t>Horizontal that moves the wave left and right in a linear way</a:t>
            </a:r>
          </a:p>
          <a:p>
            <a:pPr lvl="1" algn="just">
              <a:buFont typeface="Wingdings" panose="05000000000000000000" pitchFamily="2" charset="2"/>
              <a:buChar char="§"/>
            </a:pPr>
            <a:r>
              <a:rPr lang="en-GB" dirty="0"/>
              <a:t>Circular that indicates the waves circle as it moves forward.</a:t>
            </a:r>
          </a:p>
          <a:p>
            <a:endParaRPr lang="en-GB" dirty="0"/>
          </a:p>
        </p:txBody>
      </p:sp>
    </p:spTree>
    <p:extLst>
      <p:ext uri="{BB962C8B-B14F-4D97-AF65-F5344CB8AC3E}">
        <p14:creationId xmlns:p14="http://schemas.microsoft.com/office/powerpoint/2010/main" val="128960296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66481"/>
          </a:xfrm>
        </p:spPr>
        <p:txBody>
          <a:bodyPr/>
          <a:lstStyle/>
          <a:p>
            <a:r>
              <a:rPr lang="en-GB" dirty="0" smtClean="0"/>
              <a:t>Types of Antenna</a:t>
            </a:r>
            <a:endParaRPr lang="en-GB" dirty="0"/>
          </a:p>
        </p:txBody>
      </p:sp>
      <p:sp>
        <p:nvSpPr>
          <p:cNvPr id="3" name="Content Placeholder 2"/>
          <p:cNvSpPr>
            <a:spLocks noGrp="1"/>
          </p:cNvSpPr>
          <p:nvPr>
            <p:ph idx="1"/>
          </p:nvPr>
        </p:nvSpPr>
        <p:spPr>
          <a:xfrm>
            <a:off x="1161143" y="1320801"/>
            <a:ext cx="7430408" cy="3701142"/>
          </a:xfrm>
        </p:spPr>
        <p:txBody>
          <a:bodyPr/>
          <a:lstStyle/>
          <a:p>
            <a:r>
              <a:rPr lang="en-GB" dirty="0" smtClean="0"/>
              <a:t>Two </a:t>
            </a:r>
            <a:r>
              <a:rPr lang="en-GB" dirty="0"/>
              <a:t>main types of </a:t>
            </a:r>
            <a:r>
              <a:rPr lang="en-GB" dirty="0" smtClean="0"/>
              <a:t>antenna are:</a:t>
            </a:r>
          </a:p>
          <a:p>
            <a:pPr lvl="1">
              <a:buFont typeface="Wingdings" panose="05000000000000000000" pitchFamily="2" charset="2"/>
              <a:buChar char="§"/>
            </a:pPr>
            <a:r>
              <a:rPr lang="en-GB" dirty="0"/>
              <a:t>Omni directional </a:t>
            </a:r>
            <a:endParaRPr lang="en-GB" dirty="0" smtClean="0"/>
          </a:p>
          <a:p>
            <a:pPr lvl="1">
              <a:buFont typeface="Wingdings" panose="05000000000000000000" pitchFamily="2" charset="2"/>
              <a:buChar char="§"/>
            </a:pPr>
            <a:r>
              <a:rPr lang="en-GB" dirty="0"/>
              <a:t>Directional</a:t>
            </a:r>
          </a:p>
          <a:p>
            <a:endParaRPr lang="en-GB" dirty="0"/>
          </a:p>
        </p:txBody>
      </p:sp>
    </p:spTree>
    <p:extLst>
      <p:ext uri="{BB962C8B-B14F-4D97-AF65-F5344CB8AC3E}">
        <p14:creationId xmlns:p14="http://schemas.microsoft.com/office/powerpoint/2010/main" val="421733323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1681"/>
          </a:xfrm>
        </p:spPr>
        <p:txBody>
          <a:bodyPr/>
          <a:lstStyle/>
          <a:p>
            <a:r>
              <a:rPr lang="en-GB" dirty="0"/>
              <a:t>Omni directional </a:t>
            </a:r>
          </a:p>
        </p:txBody>
      </p:sp>
      <p:sp>
        <p:nvSpPr>
          <p:cNvPr id="3" name="Content Placeholder 2"/>
          <p:cNvSpPr>
            <a:spLocks noGrp="1"/>
          </p:cNvSpPr>
          <p:nvPr>
            <p:ph idx="1"/>
          </p:nvPr>
        </p:nvSpPr>
        <p:spPr>
          <a:xfrm>
            <a:off x="3367313" y="1117601"/>
            <a:ext cx="5588001" cy="4826000"/>
          </a:xfrm>
        </p:spPr>
        <p:txBody>
          <a:bodyPr>
            <a:normAutofit lnSpcReduction="10000"/>
          </a:bodyPr>
          <a:lstStyle/>
          <a:p>
            <a:pPr algn="just"/>
            <a:r>
              <a:rPr lang="en-GB" dirty="0"/>
              <a:t>The omnidirectional antenna radiates or receives equally well in all directions. It is also called the "non-directional" antenna because it does not favour any particular direction. </a:t>
            </a:r>
            <a:endParaRPr lang="en-GB" dirty="0" smtClean="0"/>
          </a:p>
          <a:p>
            <a:pPr algn="just"/>
            <a:r>
              <a:rPr lang="en-GB" dirty="0" smtClean="0"/>
              <a:t>Examples: </a:t>
            </a:r>
          </a:p>
          <a:p>
            <a:pPr lvl="1" algn="just">
              <a:buFont typeface="Wingdings" panose="05000000000000000000" pitchFamily="2" charset="2"/>
              <a:buChar char="§"/>
            </a:pPr>
            <a:r>
              <a:rPr lang="en-GB" dirty="0" smtClean="0"/>
              <a:t>half-wave </a:t>
            </a:r>
            <a:r>
              <a:rPr lang="en-GB" dirty="0"/>
              <a:t>dipole which has a uniform or omnidirectional radiation pattern in one dimension. </a:t>
            </a:r>
            <a:endParaRPr lang="en-GB" dirty="0" smtClean="0"/>
          </a:p>
          <a:p>
            <a:pPr lvl="1" algn="just">
              <a:buFont typeface="Wingdings" panose="05000000000000000000" pitchFamily="2" charset="2"/>
              <a:buChar char="§"/>
            </a:pPr>
            <a:r>
              <a:rPr lang="en-GB" dirty="0" smtClean="0"/>
              <a:t>AIR-ANT1728</a:t>
            </a:r>
            <a:r>
              <a:rPr lang="en-GB" dirty="0"/>
              <a:t>, </a:t>
            </a:r>
            <a:endParaRPr lang="en-GB" dirty="0" smtClean="0"/>
          </a:p>
          <a:p>
            <a:pPr lvl="1" algn="just">
              <a:buFont typeface="Wingdings" panose="05000000000000000000" pitchFamily="2" charset="2"/>
              <a:buChar char="§"/>
            </a:pPr>
            <a:r>
              <a:rPr lang="en-GB" dirty="0" smtClean="0"/>
              <a:t>2.14-dBi </a:t>
            </a:r>
            <a:r>
              <a:rPr lang="en-GB" dirty="0"/>
              <a:t>dipole, </a:t>
            </a:r>
            <a:endParaRPr lang="en-GB" dirty="0" smtClean="0"/>
          </a:p>
          <a:p>
            <a:pPr lvl="1" algn="just">
              <a:buFont typeface="Wingdings" panose="05000000000000000000" pitchFamily="2" charset="2"/>
              <a:buChar char="§"/>
            </a:pPr>
            <a:r>
              <a:rPr lang="en-GB" dirty="0" smtClean="0"/>
              <a:t>AIR-ANT2506</a:t>
            </a:r>
            <a:r>
              <a:rPr lang="en-GB" dirty="0"/>
              <a:t>.</a:t>
            </a:r>
          </a:p>
          <a:p>
            <a:endParaRPr lang="en-GB" dirty="0"/>
          </a:p>
        </p:txBody>
      </p:sp>
      <p:grpSp>
        <p:nvGrpSpPr>
          <p:cNvPr id="4" name="Group 3"/>
          <p:cNvGrpSpPr/>
          <p:nvPr/>
        </p:nvGrpSpPr>
        <p:grpSpPr>
          <a:xfrm>
            <a:off x="101600" y="1670205"/>
            <a:ext cx="3672115" cy="2187372"/>
            <a:chOff x="1284288" y="951593"/>
            <a:chExt cx="3064101" cy="1509712"/>
          </a:xfrm>
        </p:grpSpPr>
        <p:pic>
          <p:nvPicPr>
            <p:cNvPr id="1026"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284288" y="951593"/>
              <a:ext cx="1901825" cy="139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 Box 9"/>
            <p:cNvSpPr txBox="1"/>
            <p:nvPr/>
          </p:nvSpPr>
          <p:spPr>
            <a:xfrm>
              <a:off x="2995839" y="2223180"/>
              <a:ext cx="1352550" cy="2381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000">
                  <a:effectLst/>
                  <a:latin typeface="Times New Roman"/>
                  <a:ea typeface="Times New Roman"/>
                </a:rPr>
                <a:t>Antenna Location</a:t>
              </a:r>
              <a:endParaRPr lang="en-GB" sz="1200">
                <a:effectLst/>
                <a:latin typeface="Times New Roman"/>
                <a:ea typeface="Times New Roman"/>
              </a:endParaRPr>
            </a:p>
          </p:txBody>
        </p:sp>
      </p:grpSp>
    </p:spTree>
    <p:extLst>
      <p:ext uri="{BB962C8B-B14F-4D97-AF65-F5344CB8AC3E}">
        <p14:creationId xmlns:p14="http://schemas.microsoft.com/office/powerpoint/2010/main" val="1549263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9738"/>
          </a:xfrm>
        </p:spPr>
        <p:txBody>
          <a:bodyPr/>
          <a:lstStyle/>
          <a:p>
            <a:r>
              <a:rPr lang="en-GB" dirty="0"/>
              <a:t>Directional</a:t>
            </a:r>
          </a:p>
        </p:txBody>
      </p:sp>
      <p:sp>
        <p:nvSpPr>
          <p:cNvPr id="3" name="Content Placeholder 2"/>
          <p:cNvSpPr>
            <a:spLocks noGrp="1"/>
          </p:cNvSpPr>
          <p:nvPr>
            <p:ph idx="1"/>
          </p:nvPr>
        </p:nvSpPr>
        <p:spPr>
          <a:xfrm>
            <a:off x="4252686" y="827314"/>
            <a:ext cx="4746171" cy="5116287"/>
          </a:xfrm>
        </p:spPr>
        <p:txBody>
          <a:bodyPr>
            <a:normAutofit fontScale="92500" lnSpcReduction="20000"/>
          </a:bodyPr>
          <a:lstStyle/>
          <a:p>
            <a:pPr algn="just"/>
            <a:r>
              <a:rPr lang="en-GB" dirty="0"/>
              <a:t>Directional antennas are usually mounted on walls and have their radiation patterns focused in a certain direction. </a:t>
            </a:r>
            <a:endParaRPr lang="en-GB" dirty="0" smtClean="0"/>
          </a:p>
          <a:p>
            <a:pPr algn="just"/>
            <a:r>
              <a:rPr lang="en-GB" dirty="0" smtClean="0"/>
              <a:t>The </a:t>
            </a:r>
            <a:r>
              <a:rPr lang="en-GB" dirty="0"/>
              <a:t>goal is to provide coverage for areas such as long hallways, a warehouse, or anywhere you need a more directed signal. </a:t>
            </a:r>
            <a:endParaRPr lang="en-GB" dirty="0" smtClean="0"/>
          </a:p>
          <a:p>
            <a:pPr algn="just"/>
            <a:r>
              <a:rPr lang="en-GB" dirty="0" smtClean="0"/>
              <a:t>Examples: </a:t>
            </a:r>
          </a:p>
          <a:p>
            <a:pPr lvl="1" algn="just"/>
            <a:r>
              <a:rPr lang="en-GB" dirty="0" smtClean="0"/>
              <a:t>Parabolic </a:t>
            </a:r>
            <a:r>
              <a:rPr lang="en-GB" dirty="0"/>
              <a:t>reflective antenna which is used in terrestrial microwave and satellite applications. </a:t>
            </a:r>
            <a:endParaRPr lang="en-GB" dirty="0" smtClean="0"/>
          </a:p>
          <a:p>
            <a:pPr lvl="1" algn="just"/>
            <a:r>
              <a:rPr lang="en-GB" dirty="0" smtClean="0"/>
              <a:t>8.5-dBi Patch </a:t>
            </a:r>
          </a:p>
          <a:p>
            <a:pPr lvl="1" algn="just"/>
            <a:r>
              <a:rPr lang="en-GB" dirty="0" smtClean="0"/>
              <a:t>AIR-ANT2485P-R</a:t>
            </a:r>
          </a:p>
          <a:p>
            <a:pPr lvl="1" algn="just"/>
            <a:r>
              <a:rPr lang="en-GB" dirty="0" smtClean="0"/>
              <a:t> </a:t>
            </a:r>
            <a:r>
              <a:rPr lang="en-GB" dirty="0"/>
              <a:t>Yagi </a:t>
            </a:r>
            <a:r>
              <a:rPr lang="en-GB" dirty="0" smtClean="0"/>
              <a:t>antennas</a:t>
            </a:r>
            <a:endParaRPr lang="en-GB" dirty="0"/>
          </a:p>
          <a:p>
            <a:endParaRPr lang="en-GB" dirty="0"/>
          </a:p>
        </p:txBody>
      </p:sp>
      <p:grpSp>
        <p:nvGrpSpPr>
          <p:cNvPr id="4" name="Group 3"/>
          <p:cNvGrpSpPr/>
          <p:nvPr/>
        </p:nvGrpSpPr>
        <p:grpSpPr>
          <a:xfrm>
            <a:off x="116115" y="1749424"/>
            <a:ext cx="4034971" cy="2125889"/>
            <a:chOff x="798285" y="1749425"/>
            <a:chExt cx="3938363" cy="1526498"/>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9086" y="1749425"/>
              <a:ext cx="2957562" cy="1371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10"/>
            <p:cNvSpPr txBox="1"/>
            <p:nvPr/>
          </p:nvSpPr>
          <p:spPr>
            <a:xfrm>
              <a:off x="798285" y="3037798"/>
              <a:ext cx="1258660" cy="2381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100" dirty="0">
                  <a:effectLst/>
                  <a:latin typeface="Times New Roman"/>
                  <a:ea typeface="Times New Roman"/>
                </a:rPr>
                <a:t>Antenna Location</a:t>
              </a:r>
            </a:p>
          </p:txBody>
        </p:sp>
      </p:grpSp>
    </p:spTree>
    <p:extLst>
      <p:ext uri="{BB962C8B-B14F-4D97-AF65-F5344CB8AC3E}">
        <p14:creationId xmlns:p14="http://schemas.microsoft.com/office/powerpoint/2010/main" val="75438103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603624"/>
          </a:xfrm>
        </p:spPr>
        <p:txBody>
          <a:bodyPr/>
          <a:lstStyle/>
          <a:p>
            <a:r>
              <a:rPr lang="en-US" altLang="en-US" dirty="0"/>
              <a:t>Antenna Gain</a:t>
            </a:r>
            <a:endParaRPr lang="en-GB" dirty="0"/>
          </a:p>
        </p:txBody>
      </p:sp>
      <p:sp>
        <p:nvSpPr>
          <p:cNvPr id="3" name="Content Placeholder 2"/>
          <p:cNvSpPr>
            <a:spLocks noGrp="1"/>
          </p:cNvSpPr>
          <p:nvPr>
            <p:ph idx="1"/>
          </p:nvPr>
        </p:nvSpPr>
        <p:spPr>
          <a:xfrm>
            <a:off x="246743" y="711201"/>
            <a:ext cx="8534400" cy="5232401"/>
          </a:xfrm>
        </p:spPr>
        <p:txBody>
          <a:bodyPr>
            <a:normAutofit/>
          </a:bodyPr>
          <a:lstStyle/>
          <a:p>
            <a:r>
              <a:rPr lang="en-US" altLang="en-US" sz="2000" dirty="0"/>
              <a:t>Antenna gain</a:t>
            </a:r>
          </a:p>
          <a:p>
            <a:pPr lvl="1" algn="just">
              <a:buFont typeface="Wingdings" panose="05000000000000000000" pitchFamily="2" charset="2"/>
              <a:buChar char="§"/>
            </a:pPr>
            <a:r>
              <a:rPr lang="en-US" altLang="en-US" sz="2000" dirty="0"/>
              <a:t>Power output, in a particular direction, compared to that produced in any direction by a perfect omnidirectional antenna (isotropic antenna)</a:t>
            </a:r>
          </a:p>
          <a:p>
            <a:pPr algn="just"/>
            <a:r>
              <a:rPr lang="en-US" altLang="en-US" sz="2000" dirty="0"/>
              <a:t>Effective area</a:t>
            </a:r>
          </a:p>
          <a:p>
            <a:pPr lvl="1" algn="just">
              <a:buFont typeface="Wingdings" panose="05000000000000000000" pitchFamily="2" charset="2"/>
              <a:buChar char="§"/>
            </a:pPr>
            <a:r>
              <a:rPr lang="en-US" altLang="en-US" sz="2000" dirty="0"/>
              <a:t>Related to physical size and shape of </a:t>
            </a:r>
            <a:r>
              <a:rPr lang="en-US" altLang="en-US" sz="2000" dirty="0" smtClean="0"/>
              <a:t>antenna</a:t>
            </a:r>
          </a:p>
          <a:p>
            <a:pPr algn="just"/>
            <a:r>
              <a:rPr lang="en-US" altLang="en-US" sz="2000" dirty="0"/>
              <a:t>Relationship between antenna gain and effective </a:t>
            </a:r>
            <a:r>
              <a:rPr lang="en-US" altLang="en-US" sz="2000" dirty="0" smtClean="0"/>
              <a:t>area:  </a:t>
            </a:r>
            <a:endParaRPr lang="en-US" altLang="en-US" sz="2000" dirty="0"/>
          </a:p>
          <a:p>
            <a:pPr lvl="2">
              <a:buFont typeface="Wingdings" panose="05000000000000000000" pitchFamily="2" charset="2"/>
              <a:buChar char="§"/>
            </a:pPr>
            <a:r>
              <a:rPr lang="en-US" altLang="en-US" sz="1800" i="1" dirty="0" smtClean="0"/>
              <a:t>G </a:t>
            </a:r>
            <a:r>
              <a:rPr lang="en-US" altLang="en-US" sz="1800" dirty="0"/>
              <a:t>= antenna gain</a:t>
            </a:r>
          </a:p>
          <a:p>
            <a:pPr lvl="2">
              <a:buFont typeface="Wingdings" panose="05000000000000000000" pitchFamily="2" charset="2"/>
              <a:buChar char="§"/>
            </a:pPr>
            <a:r>
              <a:rPr lang="en-US" altLang="en-US" sz="1800" i="1" dirty="0"/>
              <a:t>A</a:t>
            </a:r>
            <a:r>
              <a:rPr lang="en-US" altLang="en-US" sz="1800" i="1" baseline="-25000" dirty="0"/>
              <a:t>e</a:t>
            </a:r>
            <a:r>
              <a:rPr lang="en-US" altLang="en-US" sz="1800" i="1" dirty="0"/>
              <a:t> </a:t>
            </a:r>
            <a:r>
              <a:rPr lang="en-US" altLang="en-US" sz="1800" dirty="0"/>
              <a:t>= effective area</a:t>
            </a:r>
          </a:p>
          <a:p>
            <a:pPr lvl="2">
              <a:buFont typeface="Wingdings" panose="05000000000000000000" pitchFamily="2" charset="2"/>
              <a:buChar char="§"/>
            </a:pPr>
            <a:r>
              <a:rPr lang="en-US" altLang="en-US" sz="1800" i="1" dirty="0"/>
              <a:t>f </a:t>
            </a:r>
            <a:r>
              <a:rPr lang="en-US" altLang="en-US" sz="1800" dirty="0"/>
              <a:t>= carrier frequency</a:t>
            </a:r>
          </a:p>
          <a:p>
            <a:pPr lvl="2">
              <a:buFont typeface="Wingdings" panose="05000000000000000000" pitchFamily="2" charset="2"/>
              <a:buChar char="§"/>
            </a:pPr>
            <a:r>
              <a:rPr lang="en-US" altLang="en-US" sz="1800" dirty="0"/>
              <a:t>c = speed of light </a:t>
            </a:r>
            <a:r>
              <a:rPr lang="en-US" altLang="en-US" sz="1800" dirty="0">
                <a:latin typeface="Symbol" pitchFamily="18" charset="2"/>
              </a:rPr>
              <a:t>(» </a:t>
            </a:r>
            <a:r>
              <a:rPr lang="en-US" altLang="en-US" sz="1800" dirty="0"/>
              <a:t>3 </a:t>
            </a:r>
            <a:r>
              <a:rPr lang="en-US" altLang="en-US" sz="1800" dirty="0">
                <a:latin typeface="Symbol" pitchFamily="18" charset="2"/>
              </a:rPr>
              <a:t>´ </a:t>
            </a:r>
            <a:r>
              <a:rPr lang="en-US" altLang="en-US" sz="1800" dirty="0"/>
              <a:t>10</a:t>
            </a:r>
            <a:r>
              <a:rPr lang="en-US" altLang="en-US" sz="1800" baseline="30000" dirty="0"/>
              <a:t>8</a:t>
            </a:r>
            <a:r>
              <a:rPr lang="en-US" altLang="en-US" sz="1800" dirty="0"/>
              <a:t> m/s)</a:t>
            </a:r>
          </a:p>
          <a:p>
            <a:pPr lvl="2">
              <a:buFont typeface="Wingdings" panose="05000000000000000000" pitchFamily="2" charset="2"/>
              <a:buChar char="§"/>
            </a:pPr>
            <a:r>
              <a:rPr lang="en-US" altLang="en-US" sz="1800" dirty="0">
                <a:cs typeface="Times New Roman" pitchFamily="18" charset="0"/>
                <a:sym typeface="Symbol" pitchFamily="18" charset="2"/>
              </a:rPr>
              <a:t></a:t>
            </a:r>
            <a:r>
              <a:rPr lang="en-US" altLang="en-US" sz="1800" dirty="0"/>
              <a:t> = carrier wavelength</a:t>
            </a:r>
          </a:p>
          <a:p>
            <a:pPr>
              <a:buFont typeface="Wingdings" panose="05000000000000000000" pitchFamily="2" charset="2"/>
              <a:buChar char="§"/>
            </a:pPr>
            <a:endParaRPr lang="en-US" altLang="en-US" dirty="0"/>
          </a:p>
        </p:txBody>
      </p:sp>
      <p:pic>
        <p:nvPicPr>
          <p:cNvPr id="3075" name="Picture 3"/>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882946" y="3068305"/>
            <a:ext cx="2136321" cy="718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264226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7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4"/>
          </a:xfrm>
        </p:spPr>
        <p:txBody>
          <a:bodyPr/>
          <a:lstStyle/>
          <a:p>
            <a:r>
              <a:rPr lang="en-US" altLang="en-US" dirty="0"/>
              <a:t>Propagation Modes</a:t>
            </a:r>
            <a:endParaRPr lang="en-GB" dirty="0"/>
          </a:p>
        </p:txBody>
      </p:sp>
      <p:sp>
        <p:nvSpPr>
          <p:cNvPr id="3" name="Content Placeholder 2"/>
          <p:cNvSpPr>
            <a:spLocks noGrp="1"/>
          </p:cNvSpPr>
          <p:nvPr>
            <p:ph idx="1"/>
          </p:nvPr>
        </p:nvSpPr>
        <p:spPr>
          <a:xfrm>
            <a:off x="549275" y="1600201"/>
            <a:ext cx="8042276" cy="2768599"/>
          </a:xfrm>
        </p:spPr>
        <p:txBody>
          <a:bodyPr/>
          <a:lstStyle/>
          <a:p>
            <a:r>
              <a:rPr lang="en-US" altLang="en-US" dirty="0"/>
              <a:t>Ground-wave propagation</a:t>
            </a:r>
          </a:p>
          <a:p>
            <a:r>
              <a:rPr lang="en-US" altLang="en-US" dirty="0"/>
              <a:t>Sky-wave propagation</a:t>
            </a:r>
          </a:p>
          <a:p>
            <a:r>
              <a:rPr lang="en-US" altLang="en-US" dirty="0"/>
              <a:t>Line-of-sight propagation</a:t>
            </a:r>
          </a:p>
          <a:p>
            <a:endParaRPr lang="en-GB" dirty="0"/>
          </a:p>
        </p:txBody>
      </p:sp>
    </p:spTree>
    <p:extLst>
      <p:ext uri="{BB962C8B-B14F-4D97-AF65-F5344CB8AC3E}">
        <p14:creationId xmlns:p14="http://schemas.microsoft.com/office/powerpoint/2010/main" val="123145570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3624"/>
          </a:xfrm>
        </p:spPr>
        <p:txBody>
          <a:bodyPr/>
          <a:lstStyle/>
          <a:p>
            <a:r>
              <a:rPr lang="en-US" altLang="en-US" sz="4000" dirty="0"/>
              <a:t>Ground Wave Propagation</a:t>
            </a:r>
            <a:endParaRPr lang="en-GB" sz="4000" dirty="0"/>
          </a:p>
        </p:txBody>
      </p:sp>
      <p:sp>
        <p:nvSpPr>
          <p:cNvPr id="3" name="Content Placeholder 2"/>
          <p:cNvSpPr>
            <a:spLocks noGrp="1"/>
          </p:cNvSpPr>
          <p:nvPr>
            <p:ph idx="1"/>
          </p:nvPr>
        </p:nvSpPr>
        <p:spPr>
          <a:xfrm>
            <a:off x="4905827" y="1567540"/>
            <a:ext cx="4093030" cy="3628573"/>
          </a:xfrm>
        </p:spPr>
        <p:txBody>
          <a:bodyPr>
            <a:normAutofit/>
          </a:bodyPr>
          <a:lstStyle/>
          <a:p>
            <a:r>
              <a:rPr lang="en-US" altLang="en-US" dirty="0"/>
              <a:t>Follows contour of the earth</a:t>
            </a:r>
          </a:p>
          <a:p>
            <a:r>
              <a:rPr lang="en-US" altLang="en-US" dirty="0"/>
              <a:t>Can Propagate considerable distances</a:t>
            </a:r>
          </a:p>
          <a:p>
            <a:r>
              <a:rPr lang="en-US" altLang="en-US" dirty="0"/>
              <a:t>Frequencies up to 2 MHz</a:t>
            </a:r>
          </a:p>
          <a:p>
            <a:r>
              <a:rPr lang="en-US" altLang="en-US" dirty="0"/>
              <a:t>Example</a:t>
            </a:r>
          </a:p>
          <a:p>
            <a:pPr lvl="1">
              <a:buFont typeface="Wingdings" panose="05000000000000000000" pitchFamily="2" charset="2"/>
              <a:buChar char="§"/>
            </a:pPr>
            <a:r>
              <a:rPr lang="en-US" altLang="en-US" dirty="0"/>
              <a:t>AM radio</a:t>
            </a:r>
          </a:p>
          <a:p>
            <a:endParaRPr lang="en-GB" dirty="0"/>
          </a:p>
        </p:txBody>
      </p:sp>
      <p:pic>
        <p:nvPicPr>
          <p:cNvPr id="4098" name="Picture 2"/>
          <p:cNvPicPr>
            <a:picLocks noChangeAspect="1" noChangeArrowheads="1"/>
          </p:cNvPicPr>
          <p:nvPr/>
        </p:nvPicPr>
        <p:blipFill>
          <a:blip r:embed="rId2"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0799"/>
            <a:ext cx="4905827" cy="3323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845105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4253"/>
          </a:xfrm>
        </p:spPr>
        <p:txBody>
          <a:bodyPr/>
          <a:lstStyle/>
          <a:p>
            <a:r>
              <a:rPr lang="en-US" altLang="en-US" sz="4000" dirty="0"/>
              <a:t>Sky Wave Propagation</a:t>
            </a:r>
            <a:endParaRPr lang="en-GB" sz="4000" dirty="0"/>
          </a:p>
        </p:txBody>
      </p:sp>
      <p:sp>
        <p:nvSpPr>
          <p:cNvPr id="3" name="Content Placeholder 2"/>
          <p:cNvSpPr>
            <a:spLocks noGrp="1"/>
          </p:cNvSpPr>
          <p:nvPr>
            <p:ph idx="1"/>
          </p:nvPr>
        </p:nvSpPr>
        <p:spPr>
          <a:xfrm>
            <a:off x="5384800" y="1146627"/>
            <a:ext cx="3526971" cy="4325258"/>
          </a:xfrm>
        </p:spPr>
        <p:txBody>
          <a:bodyPr>
            <a:normAutofit fontScale="70000" lnSpcReduction="20000"/>
          </a:bodyPr>
          <a:lstStyle/>
          <a:p>
            <a:pPr algn="just"/>
            <a:r>
              <a:rPr lang="en-US" altLang="en-US" sz="2800" dirty="0"/>
              <a:t>Signal reflected from ionized layer of atmosphere back down to earth</a:t>
            </a:r>
          </a:p>
          <a:p>
            <a:pPr algn="just"/>
            <a:r>
              <a:rPr lang="en-US" altLang="en-US" sz="2800" dirty="0"/>
              <a:t>Signal can travel a number of hops, back and forth between ionosphere and earth’s surface</a:t>
            </a:r>
          </a:p>
          <a:p>
            <a:pPr algn="just"/>
            <a:r>
              <a:rPr lang="en-US" altLang="en-US" sz="2800" dirty="0"/>
              <a:t>Reflection effect caused by refraction</a:t>
            </a:r>
          </a:p>
          <a:p>
            <a:pPr algn="just"/>
            <a:r>
              <a:rPr lang="en-US" altLang="en-US" sz="2800" dirty="0"/>
              <a:t>Examples</a:t>
            </a:r>
          </a:p>
          <a:p>
            <a:pPr lvl="1" algn="just"/>
            <a:r>
              <a:rPr lang="en-US" altLang="en-US" sz="2400" dirty="0"/>
              <a:t>Amateur radio</a:t>
            </a:r>
          </a:p>
          <a:p>
            <a:pPr lvl="1" algn="just"/>
            <a:r>
              <a:rPr lang="en-US" altLang="en-US" sz="2400" dirty="0"/>
              <a:t>CB radio</a:t>
            </a:r>
          </a:p>
          <a:p>
            <a:endParaRPr lang="en-GB" dirty="0"/>
          </a:p>
        </p:txBody>
      </p:sp>
      <p:pic>
        <p:nvPicPr>
          <p:cNvPr id="5122" name="Picture 2"/>
          <p:cNvPicPr>
            <a:picLocks noChangeAspect="1" noChangeArrowheads="1"/>
          </p:cNvPicPr>
          <p:nvPr/>
        </p:nvPicPr>
        <p:blipFill>
          <a:blip r:embed="rId2"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9604" y="1204231"/>
            <a:ext cx="5537427" cy="3251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922574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8138"/>
          </a:xfrm>
        </p:spPr>
        <p:txBody>
          <a:bodyPr/>
          <a:lstStyle/>
          <a:p>
            <a:r>
              <a:rPr lang="en-US" altLang="en-US" sz="4000" dirty="0"/>
              <a:t>Line-of-Sight Propagation</a:t>
            </a:r>
            <a:endParaRPr lang="en-GB" sz="4000" dirty="0"/>
          </a:p>
        </p:txBody>
      </p:sp>
      <p:sp>
        <p:nvSpPr>
          <p:cNvPr id="3" name="Content Placeholder 2"/>
          <p:cNvSpPr>
            <a:spLocks noGrp="1"/>
          </p:cNvSpPr>
          <p:nvPr>
            <p:ph idx="1"/>
          </p:nvPr>
        </p:nvSpPr>
        <p:spPr>
          <a:xfrm>
            <a:off x="217714" y="2772231"/>
            <a:ext cx="8795657" cy="3069772"/>
          </a:xfrm>
        </p:spPr>
        <p:txBody>
          <a:bodyPr>
            <a:normAutofit fontScale="77500" lnSpcReduction="20000"/>
          </a:bodyPr>
          <a:lstStyle/>
          <a:p>
            <a:pPr algn="just">
              <a:lnSpc>
                <a:spcPct val="90000"/>
              </a:lnSpc>
            </a:pPr>
            <a:r>
              <a:rPr lang="en-US" altLang="en-US" sz="2800" dirty="0"/>
              <a:t>Transmitting and receiving antennas must be within line of sight</a:t>
            </a:r>
          </a:p>
          <a:p>
            <a:pPr lvl="1" algn="just">
              <a:lnSpc>
                <a:spcPct val="90000"/>
              </a:lnSpc>
              <a:buFont typeface="Wingdings" panose="05000000000000000000" pitchFamily="2" charset="2"/>
              <a:buChar char="§"/>
            </a:pPr>
            <a:r>
              <a:rPr lang="en-US" altLang="en-US" sz="2400" dirty="0"/>
              <a:t>Satellite communication – signal above 30 MHz not reflected by ionosphere</a:t>
            </a:r>
          </a:p>
          <a:p>
            <a:pPr lvl="1" algn="just">
              <a:lnSpc>
                <a:spcPct val="90000"/>
              </a:lnSpc>
              <a:buFont typeface="Wingdings" panose="05000000000000000000" pitchFamily="2" charset="2"/>
              <a:buChar char="§"/>
            </a:pPr>
            <a:r>
              <a:rPr lang="en-US" altLang="en-US" sz="2400" dirty="0"/>
              <a:t>Ground communication – antennas within </a:t>
            </a:r>
            <a:r>
              <a:rPr lang="en-US" altLang="en-US" sz="2400" i="1" dirty="0"/>
              <a:t>effective</a:t>
            </a:r>
            <a:r>
              <a:rPr lang="en-US" altLang="en-US" sz="2400" dirty="0"/>
              <a:t> line of site due to refraction</a:t>
            </a:r>
          </a:p>
          <a:p>
            <a:pPr algn="just">
              <a:lnSpc>
                <a:spcPct val="90000"/>
              </a:lnSpc>
            </a:pPr>
            <a:r>
              <a:rPr lang="en-US" altLang="en-US" sz="2800" dirty="0"/>
              <a:t>Refraction – bending of microwaves by the atmosphere</a:t>
            </a:r>
          </a:p>
          <a:p>
            <a:pPr lvl="1" algn="just">
              <a:lnSpc>
                <a:spcPct val="90000"/>
              </a:lnSpc>
              <a:buFont typeface="Wingdings" panose="05000000000000000000" pitchFamily="2" charset="2"/>
              <a:buChar char="§"/>
            </a:pPr>
            <a:r>
              <a:rPr lang="en-US" altLang="en-US" sz="2400" dirty="0"/>
              <a:t>Velocity of electromagnetic wave is a function of the density of the medium</a:t>
            </a:r>
            <a:endParaRPr lang="en-US" altLang="en-US" sz="2400" dirty="0">
              <a:latin typeface="Times-Roman"/>
            </a:endParaRPr>
          </a:p>
          <a:p>
            <a:pPr lvl="1" algn="just">
              <a:lnSpc>
                <a:spcPct val="90000"/>
              </a:lnSpc>
              <a:buFont typeface="Wingdings" panose="05000000000000000000" pitchFamily="2" charset="2"/>
              <a:buChar char="§"/>
            </a:pPr>
            <a:r>
              <a:rPr lang="en-US" altLang="en-US" sz="2400" dirty="0"/>
              <a:t>When wave changes medium, speed changes</a:t>
            </a:r>
          </a:p>
          <a:p>
            <a:pPr lvl="1" algn="just">
              <a:lnSpc>
                <a:spcPct val="90000"/>
              </a:lnSpc>
              <a:buFont typeface="Wingdings" panose="05000000000000000000" pitchFamily="2" charset="2"/>
              <a:buChar char="§"/>
            </a:pPr>
            <a:r>
              <a:rPr lang="en-US" altLang="en-US" sz="2400" dirty="0"/>
              <a:t>Wave bends at the boundary between mediums</a:t>
            </a:r>
            <a:endParaRPr lang="en-GB" dirty="0"/>
          </a:p>
        </p:txBody>
      </p:sp>
      <p:pic>
        <p:nvPicPr>
          <p:cNvPr id="6146" name="Picture 2"/>
          <p:cNvPicPr>
            <a:picLocks noChangeAspect="1" noChangeArrowheads="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val="0"/>
              </a:ext>
            </a:extLst>
          </a:blip>
          <a:srcRect l="2507" r="5646" b="9709"/>
          <a:stretch/>
        </p:blipFill>
        <p:spPr bwMode="auto">
          <a:xfrm>
            <a:off x="957928" y="682172"/>
            <a:ext cx="6371772" cy="21481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337911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4253"/>
          </a:xfrm>
        </p:spPr>
        <p:txBody>
          <a:bodyPr/>
          <a:lstStyle/>
          <a:p>
            <a:r>
              <a:rPr lang="en-US" altLang="en-US" dirty="0"/>
              <a:t>Line-of-Sight Equations</a:t>
            </a:r>
            <a:endParaRPr lang="en-GB" dirty="0"/>
          </a:p>
        </p:txBody>
      </p:sp>
      <p:sp>
        <p:nvSpPr>
          <p:cNvPr id="3" name="Content Placeholder 2"/>
          <p:cNvSpPr>
            <a:spLocks noGrp="1"/>
          </p:cNvSpPr>
          <p:nvPr>
            <p:ph idx="1"/>
          </p:nvPr>
        </p:nvSpPr>
        <p:spPr>
          <a:xfrm>
            <a:off x="549275" y="1164772"/>
            <a:ext cx="8042276" cy="4343400"/>
          </a:xfrm>
        </p:spPr>
        <p:txBody>
          <a:bodyPr/>
          <a:lstStyle/>
          <a:p>
            <a:pPr>
              <a:lnSpc>
                <a:spcPct val="90000"/>
              </a:lnSpc>
            </a:pPr>
            <a:r>
              <a:rPr lang="en-US" altLang="en-US" dirty="0"/>
              <a:t>Optical line of sight</a:t>
            </a:r>
          </a:p>
          <a:p>
            <a:pPr>
              <a:lnSpc>
                <a:spcPct val="90000"/>
              </a:lnSpc>
            </a:pPr>
            <a:endParaRPr lang="en-US" altLang="en-US" dirty="0"/>
          </a:p>
          <a:p>
            <a:pPr>
              <a:lnSpc>
                <a:spcPct val="90000"/>
              </a:lnSpc>
            </a:pPr>
            <a:r>
              <a:rPr lang="en-US" altLang="en-US" dirty="0"/>
              <a:t>Effective, or radio, line of sight</a:t>
            </a:r>
          </a:p>
          <a:p>
            <a:pPr lvl="2">
              <a:lnSpc>
                <a:spcPct val="90000"/>
              </a:lnSpc>
            </a:pPr>
            <a:endParaRPr lang="en-US" altLang="en-US" dirty="0"/>
          </a:p>
          <a:p>
            <a:pPr lvl="2">
              <a:lnSpc>
                <a:spcPct val="90000"/>
              </a:lnSpc>
            </a:pPr>
            <a:endParaRPr lang="en-US" altLang="en-US" dirty="0"/>
          </a:p>
          <a:p>
            <a:pPr lvl="2">
              <a:lnSpc>
                <a:spcPct val="90000"/>
              </a:lnSpc>
            </a:pPr>
            <a:r>
              <a:rPr lang="en-US" altLang="en-US" i="1" dirty="0"/>
              <a:t>d</a:t>
            </a:r>
            <a:r>
              <a:rPr lang="en-US" altLang="en-US" dirty="0"/>
              <a:t> = distance between antenna and horizon (km)</a:t>
            </a:r>
          </a:p>
          <a:p>
            <a:pPr lvl="2">
              <a:lnSpc>
                <a:spcPct val="90000"/>
              </a:lnSpc>
            </a:pPr>
            <a:r>
              <a:rPr lang="en-US" altLang="en-US" i="1" dirty="0"/>
              <a:t>h</a:t>
            </a:r>
            <a:r>
              <a:rPr lang="en-US" altLang="en-US" dirty="0"/>
              <a:t> = antenna height (m)</a:t>
            </a:r>
          </a:p>
          <a:p>
            <a:pPr lvl="2">
              <a:lnSpc>
                <a:spcPct val="90000"/>
              </a:lnSpc>
            </a:pPr>
            <a:r>
              <a:rPr lang="en-US" altLang="en-US" dirty="0"/>
              <a:t>K = adjustment factor to account for refraction, rule of thumb K = 4/3</a:t>
            </a:r>
          </a:p>
          <a:p>
            <a:endParaRPr lang="en-GB" dirty="0"/>
          </a:p>
        </p:txBody>
      </p:sp>
      <p:pic>
        <p:nvPicPr>
          <p:cNvPr id="7170"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004469" y="1435097"/>
            <a:ext cx="2054331" cy="62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704115" y="2744481"/>
            <a:ext cx="2203221" cy="5825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670999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9738"/>
          </a:xfrm>
        </p:spPr>
        <p:txBody>
          <a:bodyPr/>
          <a:lstStyle/>
          <a:p>
            <a:r>
              <a:rPr lang="en-US" altLang="en-US" sz="4000" dirty="0"/>
              <a:t>Line-of-Sight Equations</a:t>
            </a:r>
            <a:endParaRPr lang="en-GB" sz="4000" dirty="0"/>
          </a:p>
        </p:txBody>
      </p:sp>
      <p:sp>
        <p:nvSpPr>
          <p:cNvPr id="3" name="Content Placeholder 2"/>
          <p:cNvSpPr>
            <a:spLocks noGrp="1"/>
          </p:cNvSpPr>
          <p:nvPr>
            <p:ph idx="1"/>
          </p:nvPr>
        </p:nvSpPr>
        <p:spPr>
          <a:xfrm>
            <a:off x="914399" y="1600201"/>
            <a:ext cx="7924801" cy="4343400"/>
          </a:xfrm>
        </p:spPr>
        <p:txBody>
          <a:bodyPr/>
          <a:lstStyle/>
          <a:p>
            <a:r>
              <a:rPr lang="en-US" altLang="en-US" dirty="0"/>
              <a:t>Maximum distance between two antennas for LOS propagation:</a:t>
            </a:r>
          </a:p>
          <a:p>
            <a:endParaRPr lang="en-US" altLang="en-US" dirty="0" smtClean="0"/>
          </a:p>
          <a:p>
            <a:endParaRPr lang="en-US" altLang="en-US" dirty="0"/>
          </a:p>
          <a:p>
            <a:pPr lvl="2"/>
            <a:r>
              <a:rPr lang="en-US" altLang="en-US" i="1" dirty="0" smtClean="0"/>
              <a:t>h</a:t>
            </a:r>
            <a:r>
              <a:rPr lang="en-US" altLang="en-US" baseline="-25000" dirty="0" smtClean="0"/>
              <a:t>1</a:t>
            </a:r>
            <a:r>
              <a:rPr lang="en-US" altLang="en-US" dirty="0" smtClean="0"/>
              <a:t> </a:t>
            </a:r>
            <a:r>
              <a:rPr lang="en-US" altLang="en-US" dirty="0"/>
              <a:t>= height of antenna one</a:t>
            </a:r>
          </a:p>
          <a:p>
            <a:pPr lvl="2"/>
            <a:r>
              <a:rPr lang="en-US" altLang="en-US" i="1" dirty="0"/>
              <a:t>h</a:t>
            </a:r>
            <a:r>
              <a:rPr lang="en-US" altLang="en-US" baseline="-25000" dirty="0"/>
              <a:t>2</a:t>
            </a:r>
            <a:r>
              <a:rPr lang="en-US" altLang="en-US" dirty="0"/>
              <a:t> = height of antenna two</a:t>
            </a:r>
            <a:endParaRPr lang="en-US" altLang="en-US" baseline="-25000" dirty="0"/>
          </a:p>
        </p:txBody>
      </p:sp>
      <p:pic>
        <p:nvPicPr>
          <p:cNvPr id="8194"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113315" y="2292125"/>
            <a:ext cx="3200400" cy="669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737604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8042276" cy="1169681"/>
          </a:xfrm>
        </p:spPr>
        <p:txBody>
          <a:bodyPr/>
          <a:lstStyle/>
          <a:p>
            <a:r>
              <a:rPr lang="en-US" altLang="en-US" sz="4000" dirty="0"/>
              <a:t>LOS Wireless Transmission Impairments</a:t>
            </a:r>
            <a:endParaRPr lang="en-GB" sz="4000" dirty="0"/>
          </a:p>
        </p:txBody>
      </p:sp>
      <p:sp>
        <p:nvSpPr>
          <p:cNvPr id="3" name="Content Placeholder 2"/>
          <p:cNvSpPr>
            <a:spLocks noGrp="1"/>
          </p:cNvSpPr>
          <p:nvPr>
            <p:ph idx="1"/>
          </p:nvPr>
        </p:nvSpPr>
        <p:spPr>
          <a:xfrm>
            <a:off x="1045029" y="1309921"/>
            <a:ext cx="7184571" cy="4343400"/>
          </a:xfrm>
        </p:spPr>
        <p:txBody>
          <a:bodyPr>
            <a:normAutofit lnSpcReduction="10000"/>
          </a:bodyPr>
          <a:lstStyle/>
          <a:p>
            <a:pPr algn="just"/>
            <a:r>
              <a:rPr lang="en-US" altLang="en-US" dirty="0"/>
              <a:t>Attenuation and attenuation distortion</a:t>
            </a:r>
          </a:p>
          <a:p>
            <a:pPr algn="just"/>
            <a:r>
              <a:rPr lang="en-US" altLang="en-US" dirty="0"/>
              <a:t>Free space loss</a:t>
            </a:r>
          </a:p>
          <a:p>
            <a:pPr algn="just"/>
            <a:r>
              <a:rPr lang="en-US" altLang="en-US" dirty="0" smtClean="0"/>
              <a:t>Noise (Thermal, Intermodulation, Crosstalk, impulse)</a:t>
            </a:r>
            <a:endParaRPr lang="en-US" altLang="en-US" dirty="0"/>
          </a:p>
          <a:p>
            <a:pPr algn="just"/>
            <a:r>
              <a:rPr lang="en-US" altLang="en-US" dirty="0"/>
              <a:t>Atmospheric absorption</a:t>
            </a:r>
          </a:p>
          <a:p>
            <a:pPr algn="just"/>
            <a:r>
              <a:rPr lang="en-US" altLang="en-US" dirty="0"/>
              <a:t>Multipath</a:t>
            </a:r>
          </a:p>
          <a:p>
            <a:pPr algn="just"/>
            <a:r>
              <a:rPr lang="en-US" altLang="en-US" dirty="0"/>
              <a:t>Refraction</a:t>
            </a:r>
          </a:p>
          <a:p>
            <a:pPr algn="just"/>
            <a:r>
              <a:rPr lang="en-US" altLang="en-US" dirty="0"/>
              <a:t>Thermal noise</a:t>
            </a:r>
          </a:p>
        </p:txBody>
      </p:sp>
    </p:spTree>
    <p:extLst>
      <p:ext uri="{BB962C8B-B14F-4D97-AF65-F5344CB8AC3E}">
        <p14:creationId xmlns:p14="http://schemas.microsoft.com/office/powerpoint/2010/main" val="197843965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2653"/>
          </a:xfrm>
        </p:spPr>
        <p:txBody>
          <a:bodyPr/>
          <a:lstStyle/>
          <a:p>
            <a:r>
              <a:rPr lang="en-GB" sz="3600" dirty="0" smtClean="0"/>
              <a:t>Antenna Connectors and Hardware</a:t>
            </a:r>
            <a:endParaRPr lang="en-GB" sz="3600" dirty="0"/>
          </a:p>
        </p:txBody>
      </p:sp>
      <p:sp>
        <p:nvSpPr>
          <p:cNvPr id="3" name="Content Placeholder 2"/>
          <p:cNvSpPr>
            <a:spLocks noGrp="1"/>
          </p:cNvSpPr>
          <p:nvPr>
            <p:ph idx="1"/>
          </p:nvPr>
        </p:nvSpPr>
        <p:spPr>
          <a:xfrm>
            <a:off x="549275" y="740230"/>
            <a:ext cx="8042276" cy="4644570"/>
          </a:xfrm>
        </p:spPr>
        <p:txBody>
          <a:bodyPr>
            <a:normAutofit fontScale="92500" lnSpcReduction="10000"/>
          </a:bodyPr>
          <a:lstStyle/>
          <a:p>
            <a:pPr algn="just"/>
            <a:r>
              <a:rPr lang="en-GB" dirty="0" smtClean="0"/>
              <a:t>Connectors used by Cisco:</a:t>
            </a:r>
          </a:p>
          <a:p>
            <a:pPr lvl="1" algn="just">
              <a:buFont typeface="Wingdings" panose="05000000000000000000" pitchFamily="2" charset="2"/>
              <a:buChar char="§"/>
            </a:pPr>
            <a:r>
              <a:rPr lang="en-GB" i="1" dirty="0" smtClean="0"/>
              <a:t>RP-TNC (</a:t>
            </a:r>
            <a:r>
              <a:rPr lang="en-GB" i="1" dirty="0"/>
              <a:t>Reverse-Polarity </a:t>
            </a:r>
            <a:r>
              <a:rPr lang="en-GB" i="1" dirty="0" smtClean="0"/>
              <a:t>Threaded Neill-</a:t>
            </a:r>
            <a:r>
              <a:rPr lang="en-GB" i="1" dirty="0" err="1" smtClean="0"/>
              <a:t>Concelman</a:t>
            </a:r>
            <a:r>
              <a:rPr lang="en-GB" i="1" dirty="0" smtClean="0"/>
              <a:t> )</a:t>
            </a:r>
          </a:p>
          <a:p>
            <a:pPr lvl="1" algn="just">
              <a:buFont typeface="Wingdings" panose="05000000000000000000" pitchFamily="2" charset="2"/>
              <a:buChar char="§"/>
            </a:pPr>
            <a:r>
              <a:rPr lang="en-GB" i="1" dirty="0"/>
              <a:t>N connector</a:t>
            </a:r>
            <a:r>
              <a:rPr lang="en-GB" dirty="0" smtClean="0"/>
              <a:t>, invented </a:t>
            </a:r>
            <a:r>
              <a:rPr lang="en-GB" dirty="0"/>
              <a:t>in the 1940s by Paul Neill at Bell </a:t>
            </a:r>
            <a:r>
              <a:rPr lang="en-GB" dirty="0" smtClean="0"/>
              <a:t>Labs.</a:t>
            </a:r>
          </a:p>
          <a:p>
            <a:pPr algn="just"/>
            <a:r>
              <a:rPr lang="en-GB" dirty="0" smtClean="0"/>
              <a:t>Attenuators – use to reduce the signal</a:t>
            </a:r>
          </a:p>
          <a:p>
            <a:pPr algn="just"/>
            <a:r>
              <a:rPr lang="en-GB" dirty="0" smtClean="0"/>
              <a:t>Amplifiers – can be add </a:t>
            </a:r>
            <a:r>
              <a:rPr lang="en-GB" dirty="0"/>
              <a:t>between the AP and antenna to strengthen the signal</a:t>
            </a:r>
            <a:endParaRPr lang="en-GB" dirty="0" smtClean="0"/>
          </a:p>
          <a:p>
            <a:pPr algn="just"/>
            <a:r>
              <a:rPr lang="en-GB" dirty="0"/>
              <a:t>Lightning </a:t>
            </a:r>
            <a:r>
              <a:rPr lang="en-GB" dirty="0" smtClean="0"/>
              <a:t>Arrestors – used to protect the transfer of energy back along the copper cable if a lightening bolt was to hit the antenna or access point.</a:t>
            </a:r>
          </a:p>
          <a:p>
            <a:pPr algn="just"/>
            <a:r>
              <a:rPr lang="en-GB" dirty="0" smtClean="0"/>
              <a:t>Splitters – to split signal coming from one direction and send it into two directions.</a:t>
            </a:r>
          </a:p>
          <a:p>
            <a:endParaRPr lang="en-GB" dirty="0"/>
          </a:p>
        </p:txBody>
      </p:sp>
    </p:spTree>
    <p:extLst>
      <p:ext uri="{BB962C8B-B14F-4D97-AF65-F5344CB8AC3E}">
        <p14:creationId xmlns:p14="http://schemas.microsoft.com/office/powerpoint/2010/main" val="84182811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Wireless Traffic Flow</a:t>
            </a:r>
            <a:endParaRPr lang="en-GB" dirty="0"/>
          </a:p>
        </p:txBody>
      </p:sp>
      <p:sp>
        <p:nvSpPr>
          <p:cNvPr id="3" name="Content Placeholder 2"/>
          <p:cNvSpPr>
            <a:spLocks noGrp="1"/>
          </p:cNvSpPr>
          <p:nvPr>
            <p:ph idx="1"/>
          </p:nvPr>
        </p:nvSpPr>
        <p:spPr/>
        <p:txBody>
          <a:bodyPr/>
          <a:lstStyle/>
          <a:p>
            <a:r>
              <a:rPr lang="en-GB" dirty="0" smtClean="0"/>
              <a:t>Wireless Frame Transmission</a:t>
            </a:r>
          </a:p>
          <a:p>
            <a:r>
              <a:rPr lang="en-GB" dirty="0" smtClean="0"/>
              <a:t>Wireless Headers</a:t>
            </a:r>
          </a:p>
          <a:p>
            <a:r>
              <a:rPr lang="en-GB" dirty="0" smtClean="0"/>
              <a:t>Frame Types</a:t>
            </a:r>
            <a:endParaRPr lang="en-GB" dirty="0"/>
          </a:p>
        </p:txBody>
      </p:sp>
    </p:spTree>
    <p:extLst>
      <p:ext uri="{BB962C8B-B14F-4D97-AF65-F5344CB8AC3E}">
        <p14:creationId xmlns:p14="http://schemas.microsoft.com/office/powerpoint/2010/main" val="352393379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63281"/>
          </a:xfrm>
        </p:spPr>
        <p:txBody>
          <a:bodyPr/>
          <a:lstStyle/>
          <a:p>
            <a:r>
              <a:rPr lang="en-GB" dirty="0"/>
              <a:t>Wireless Frame </a:t>
            </a:r>
            <a:r>
              <a:rPr lang="en-GB" dirty="0" smtClean="0"/>
              <a:t>Transmission</a:t>
            </a:r>
            <a:endParaRPr lang="en-GB" dirty="0"/>
          </a:p>
        </p:txBody>
      </p:sp>
      <p:sp>
        <p:nvSpPr>
          <p:cNvPr id="3" name="Content Placeholder 2"/>
          <p:cNvSpPr>
            <a:spLocks noGrp="1"/>
          </p:cNvSpPr>
          <p:nvPr>
            <p:ph idx="1"/>
          </p:nvPr>
        </p:nvSpPr>
        <p:spPr>
          <a:xfrm>
            <a:off x="549275" y="1190171"/>
            <a:ext cx="8042276" cy="4753430"/>
          </a:xfrm>
        </p:spPr>
        <p:txBody>
          <a:bodyPr>
            <a:normAutofit/>
          </a:bodyPr>
          <a:lstStyle/>
          <a:p>
            <a:r>
              <a:rPr lang="en-GB" dirty="0"/>
              <a:t>Wireless LANs use the 802.11 frame </a:t>
            </a:r>
            <a:r>
              <a:rPr lang="en-GB" dirty="0" smtClean="0"/>
              <a:t>structure</a:t>
            </a:r>
          </a:p>
          <a:p>
            <a:r>
              <a:rPr lang="en-GB" dirty="0"/>
              <a:t>Wireless LANs come in three frame types:</a:t>
            </a:r>
          </a:p>
          <a:p>
            <a:pPr lvl="1" algn="just">
              <a:buFont typeface="Wingdings" panose="05000000000000000000" pitchFamily="2" charset="2"/>
              <a:buChar char="§"/>
            </a:pPr>
            <a:r>
              <a:rPr lang="en-GB" dirty="0" smtClean="0"/>
              <a:t> </a:t>
            </a:r>
            <a:r>
              <a:rPr lang="en-GB" b="1" dirty="0"/>
              <a:t>Management frames: </a:t>
            </a:r>
            <a:r>
              <a:rPr lang="en-GB" dirty="0"/>
              <a:t>Used for joining and leaving a wireless cell. </a:t>
            </a:r>
            <a:r>
              <a:rPr lang="en-GB" dirty="0" smtClean="0"/>
              <a:t>Management frame </a:t>
            </a:r>
            <a:r>
              <a:rPr lang="en-GB" dirty="0"/>
              <a:t>types include association request, association response, and </a:t>
            </a:r>
            <a:r>
              <a:rPr lang="en-GB" dirty="0" err="1"/>
              <a:t>reassociation</a:t>
            </a:r>
            <a:r>
              <a:rPr lang="en-GB" dirty="0"/>
              <a:t> request,</a:t>
            </a:r>
          </a:p>
          <a:p>
            <a:pPr lvl="1" algn="just">
              <a:buFont typeface="Wingdings" panose="05000000000000000000" pitchFamily="2" charset="2"/>
              <a:buChar char="§"/>
            </a:pPr>
            <a:r>
              <a:rPr lang="en-GB" b="1" dirty="0" smtClean="0"/>
              <a:t>Control </a:t>
            </a:r>
            <a:r>
              <a:rPr lang="en-GB" b="1" dirty="0"/>
              <a:t>frames: </a:t>
            </a:r>
            <a:r>
              <a:rPr lang="en-GB" dirty="0"/>
              <a:t>Used to acknowledge when data frames are received.</a:t>
            </a:r>
          </a:p>
          <a:p>
            <a:pPr lvl="1" algn="just">
              <a:buFont typeface="Wingdings" panose="05000000000000000000" pitchFamily="2" charset="2"/>
              <a:buChar char="§"/>
            </a:pPr>
            <a:r>
              <a:rPr lang="en-GB" dirty="0" smtClean="0"/>
              <a:t> </a:t>
            </a:r>
            <a:r>
              <a:rPr lang="en-GB" b="1" dirty="0"/>
              <a:t>Data frames: </a:t>
            </a:r>
            <a:r>
              <a:rPr lang="en-GB" dirty="0"/>
              <a:t>Frames that contain data.</a:t>
            </a:r>
          </a:p>
        </p:txBody>
      </p:sp>
    </p:spTree>
    <p:extLst>
      <p:ext uri="{BB962C8B-B14F-4D97-AF65-F5344CB8AC3E}">
        <p14:creationId xmlns:p14="http://schemas.microsoft.com/office/powerpoint/2010/main" val="233747042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611" y="209174"/>
            <a:ext cx="8042276" cy="545567"/>
          </a:xfrm>
        </p:spPr>
        <p:txBody>
          <a:bodyPr/>
          <a:lstStyle/>
          <a:p>
            <a:r>
              <a:rPr lang="en-GB" dirty="0"/>
              <a:t>Wireless Frame Transmission</a:t>
            </a:r>
          </a:p>
        </p:txBody>
      </p:sp>
      <p:sp>
        <p:nvSpPr>
          <p:cNvPr id="3" name="Content Placeholder 2"/>
          <p:cNvSpPr>
            <a:spLocks noGrp="1"/>
          </p:cNvSpPr>
          <p:nvPr>
            <p:ph idx="1"/>
          </p:nvPr>
        </p:nvSpPr>
        <p:spPr>
          <a:xfrm>
            <a:off x="796013" y="1059543"/>
            <a:ext cx="8042276" cy="4884058"/>
          </a:xfrm>
        </p:spPr>
        <p:txBody>
          <a:bodyPr/>
          <a:lstStyle/>
          <a:p>
            <a:pPr algn="just"/>
            <a:r>
              <a:rPr lang="en-GB" dirty="0" smtClean="0"/>
              <a:t>Recall </a:t>
            </a:r>
            <a:r>
              <a:rPr lang="en-GB" dirty="0"/>
              <a:t>Wireless LANs use carrier sense multiple access collision avoidance (CSMA/CA</a:t>
            </a:r>
            <a:r>
              <a:rPr lang="en-GB" dirty="0" smtClean="0"/>
              <a:t>), which </a:t>
            </a:r>
            <a:r>
              <a:rPr lang="en-GB" dirty="0"/>
              <a:t>is similar to the way 802.3 LANs work. The </a:t>
            </a:r>
            <a:r>
              <a:rPr lang="en-GB" i="1" dirty="0"/>
              <a:t>carrier sense </a:t>
            </a:r>
            <a:r>
              <a:rPr lang="en-GB" dirty="0" smtClean="0"/>
              <a:t>requires a station to </a:t>
            </a:r>
            <a:r>
              <a:rPr lang="en-GB" dirty="0"/>
              <a:t>determine if anyone else is sending. This is done with clear channel </a:t>
            </a:r>
            <a:r>
              <a:rPr lang="en-GB" dirty="0" smtClean="0"/>
              <a:t>assessment (</a:t>
            </a:r>
            <a:r>
              <a:rPr lang="en-GB" dirty="0"/>
              <a:t>CCA), </a:t>
            </a:r>
            <a:r>
              <a:rPr lang="en-GB" dirty="0" smtClean="0"/>
              <a:t>that is to listen.</a:t>
            </a:r>
            <a:endParaRPr lang="en-GB" dirty="0"/>
          </a:p>
          <a:p>
            <a:pPr algn="just"/>
            <a:r>
              <a:rPr lang="en-GB" dirty="0" smtClean="0"/>
              <a:t>Each station must observe a </a:t>
            </a:r>
            <a:r>
              <a:rPr lang="en-GB" dirty="0" err="1" smtClean="0"/>
              <a:t>interframe</a:t>
            </a:r>
            <a:r>
              <a:rPr lang="en-GB" dirty="0" smtClean="0"/>
              <a:t> space (IFS).  It is a period that allow a station to wait before it can send.</a:t>
            </a:r>
            <a:endParaRPr lang="en-GB" dirty="0"/>
          </a:p>
        </p:txBody>
      </p:sp>
    </p:spTree>
    <p:extLst>
      <p:ext uri="{BB962C8B-B14F-4D97-AF65-F5344CB8AC3E}">
        <p14:creationId xmlns:p14="http://schemas.microsoft.com/office/powerpoint/2010/main" val="91624983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2653"/>
          </a:xfrm>
        </p:spPr>
        <p:txBody>
          <a:bodyPr/>
          <a:lstStyle/>
          <a:p>
            <a:r>
              <a:rPr lang="en-GB" dirty="0" smtClean="0"/>
              <a:t>Types of IFS</a:t>
            </a:r>
            <a:endParaRPr lang="en-GB" dirty="0"/>
          </a:p>
        </p:txBody>
      </p:sp>
      <p:sp>
        <p:nvSpPr>
          <p:cNvPr id="3" name="Content Placeholder 2"/>
          <p:cNvSpPr>
            <a:spLocks noGrp="1"/>
          </p:cNvSpPr>
          <p:nvPr>
            <p:ph idx="1"/>
          </p:nvPr>
        </p:nvSpPr>
        <p:spPr>
          <a:xfrm>
            <a:off x="549275" y="1016000"/>
            <a:ext cx="8042276" cy="4927601"/>
          </a:xfrm>
        </p:spPr>
        <p:txBody>
          <a:bodyPr/>
          <a:lstStyle/>
          <a:p>
            <a:pPr algn="just"/>
            <a:r>
              <a:rPr lang="en-GB" b="1" dirty="0"/>
              <a:t>Short </a:t>
            </a:r>
            <a:r>
              <a:rPr lang="en-GB" b="1" dirty="0" err="1"/>
              <a:t>interframe</a:t>
            </a:r>
            <a:r>
              <a:rPr lang="en-GB" b="1" dirty="0"/>
              <a:t> space (SIFS): </a:t>
            </a:r>
            <a:r>
              <a:rPr lang="en-GB" dirty="0"/>
              <a:t>For higher priority and used for ACKs, </a:t>
            </a:r>
            <a:r>
              <a:rPr lang="en-GB" dirty="0" smtClean="0"/>
              <a:t>among other things.</a:t>
            </a:r>
          </a:p>
          <a:p>
            <a:pPr algn="just"/>
            <a:r>
              <a:rPr lang="en-GB" b="1" dirty="0"/>
              <a:t>Point-coordination </a:t>
            </a:r>
            <a:r>
              <a:rPr lang="en-GB" b="1" dirty="0" err="1"/>
              <a:t>interframe</a:t>
            </a:r>
            <a:r>
              <a:rPr lang="en-GB" b="1" dirty="0"/>
              <a:t> space (PIFS): </a:t>
            </a:r>
            <a:r>
              <a:rPr lang="en-GB" dirty="0"/>
              <a:t>Used </a:t>
            </a:r>
            <a:r>
              <a:rPr lang="en-GB" dirty="0" smtClean="0"/>
              <a:t>when </a:t>
            </a:r>
            <a:r>
              <a:rPr lang="en-GB" dirty="0"/>
              <a:t>an AP is going to </a:t>
            </a:r>
            <a:r>
              <a:rPr lang="en-GB" dirty="0" smtClean="0"/>
              <a:t>control the network</a:t>
            </a:r>
          </a:p>
          <a:p>
            <a:pPr algn="just"/>
            <a:r>
              <a:rPr lang="en-GB" b="1" dirty="0"/>
              <a:t>Distributed-coordination </a:t>
            </a:r>
            <a:r>
              <a:rPr lang="en-GB" b="1" dirty="0" err="1"/>
              <a:t>interframe</a:t>
            </a:r>
            <a:r>
              <a:rPr lang="en-GB" b="1" dirty="0"/>
              <a:t> space (DIFS): </a:t>
            </a:r>
            <a:r>
              <a:rPr lang="en-GB" dirty="0"/>
              <a:t>Used for data frames and </a:t>
            </a:r>
            <a:r>
              <a:rPr lang="en-GB" dirty="0" smtClean="0"/>
              <a:t>is the </a:t>
            </a:r>
            <a:r>
              <a:rPr lang="en-GB" dirty="0"/>
              <a:t>normal spacing between frames</a:t>
            </a:r>
          </a:p>
        </p:txBody>
      </p:sp>
    </p:spTree>
    <p:extLst>
      <p:ext uri="{BB962C8B-B14F-4D97-AF65-F5344CB8AC3E}">
        <p14:creationId xmlns:p14="http://schemas.microsoft.com/office/powerpoint/2010/main" val="309107022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5567"/>
          </a:xfrm>
        </p:spPr>
        <p:txBody>
          <a:bodyPr/>
          <a:lstStyle/>
          <a:p>
            <a:r>
              <a:rPr lang="en-GB" sz="4000" dirty="0" smtClean="0"/>
              <a:t>Transmission of frame example</a:t>
            </a:r>
            <a:endParaRPr lang="en-GB" sz="4000" dirty="0"/>
          </a:p>
        </p:txBody>
      </p:sp>
      <p:sp>
        <p:nvSpPr>
          <p:cNvPr id="3" name="Content Placeholder 2"/>
          <p:cNvSpPr>
            <a:spLocks noGrp="1"/>
          </p:cNvSpPr>
          <p:nvPr>
            <p:ph idx="1"/>
          </p:nvPr>
        </p:nvSpPr>
        <p:spPr>
          <a:xfrm>
            <a:off x="5123543" y="769257"/>
            <a:ext cx="3904339" cy="5174345"/>
          </a:xfrm>
        </p:spPr>
        <p:txBody>
          <a:bodyPr>
            <a:normAutofit fontScale="55000" lnSpcReduction="20000"/>
          </a:bodyPr>
          <a:lstStyle/>
          <a:p>
            <a:pPr marL="457200" indent="-457200" algn="just">
              <a:buFont typeface="+mj-lt"/>
              <a:buAutoNum type="arabicPeriod"/>
            </a:pPr>
            <a:r>
              <a:rPr lang="en-GB" dirty="0"/>
              <a:t>Station A selects the random timer value of 29.</a:t>
            </a:r>
          </a:p>
          <a:p>
            <a:pPr marL="457200" indent="-457200" algn="just">
              <a:buFont typeface="+mj-lt"/>
              <a:buAutoNum type="arabicPeriod"/>
            </a:pPr>
            <a:r>
              <a:rPr lang="en-GB" dirty="0" smtClean="0"/>
              <a:t>Station </a:t>
            </a:r>
            <a:r>
              <a:rPr lang="en-GB" dirty="0"/>
              <a:t>A starts counting at 29, 28, 27, 26, and so on. While Station A is </a:t>
            </a:r>
            <a:r>
              <a:rPr lang="en-GB" dirty="0" smtClean="0"/>
              <a:t>counting down</a:t>
            </a:r>
            <a:r>
              <a:rPr lang="en-GB" dirty="0"/>
              <a:t>, it is also listening for whether anyone else is sending a frame.</a:t>
            </a:r>
          </a:p>
          <a:p>
            <a:pPr marL="457200" indent="-457200" algn="just">
              <a:buFont typeface="+mj-lt"/>
              <a:buAutoNum type="arabicPeriod"/>
            </a:pPr>
            <a:r>
              <a:rPr lang="en-GB" dirty="0" smtClean="0"/>
              <a:t> </a:t>
            </a:r>
            <a:r>
              <a:rPr lang="en-GB" dirty="0"/>
              <a:t>When the timer is at 18, Station B sends a frame, having a duration value in </a:t>
            </a:r>
            <a:r>
              <a:rPr lang="en-GB" dirty="0" smtClean="0"/>
              <a:t>the header </a:t>
            </a:r>
            <a:r>
              <a:rPr lang="en-GB" dirty="0"/>
              <a:t>of 45</a:t>
            </a:r>
            <a:r>
              <a:rPr lang="en-GB" dirty="0" smtClean="0"/>
              <a:t>.</a:t>
            </a:r>
          </a:p>
          <a:p>
            <a:pPr marL="457200" indent="-457200" algn="just">
              <a:buFont typeface="+mj-lt"/>
              <a:buAutoNum type="arabicPeriod"/>
            </a:pPr>
            <a:r>
              <a:rPr lang="en-GB" dirty="0"/>
              <a:t>The duration of 45 that is in the header of the frame sent by Station B is called </a:t>
            </a:r>
            <a:r>
              <a:rPr lang="en-GB" dirty="0" smtClean="0"/>
              <a:t>a </a:t>
            </a:r>
            <a:r>
              <a:rPr lang="en-GB" i="1" dirty="0" smtClean="0"/>
              <a:t>network </a:t>
            </a:r>
            <a:r>
              <a:rPr lang="en-GB" i="1" dirty="0"/>
              <a:t>allocation vector (NAV) </a:t>
            </a:r>
            <a:r>
              <a:rPr lang="en-GB" dirty="0"/>
              <a:t>and is a reservation of the medium that </a:t>
            </a:r>
            <a:r>
              <a:rPr lang="en-GB" dirty="0" smtClean="0"/>
              <a:t>includes the </a:t>
            </a:r>
            <a:r>
              <a:rPr lang="en-GB" dirty="0"/>
              <a:t>amount of time to send its frame, wait for the SIFS, and then receive an </a:t>
            </a:r>
            <a:r>
              <a:rPr lang="en-GB" dirty="0" smtClean="0"/>
              <a:t>ACK from </a:t>
            </a:r>
            <a:r>
              <a:rPr lang="en-GB" dirty="0"/>
              <a:t>the AP.</a:t>
            </a:r>
          </a:p>
          <a:p>
            <a:pPr marL="457200" indent="-457200" algn="just">
              <a:buFont typeface="+mj-lt"/>
              <a:buAutoNum type="arabicPeriod"/>
            </a:pPr>
            <a:r>
              <a:rPr lang="en-GB" dirty="0" smtClean="0"/>
              <a:t>Station </a:t>
            </a:r>
            <a:r>
              <a:rPr lang="en-GB" dirty="0"/>
              <a:t>A adds 45 to the 18 that is left and continues counting down, 63, 62, 61, and </a:t>
            </a:r>
            <a:r>
              <a:rPr lang="en-GB" dirty="0" smtClean="0"/>
              <a:t>so on</a:t>
            </a:r>
            <a:r>
              <a:rPr lang="en-GB" dirty="0"/>
              <a:t>. The total time that Station A waits before sending is called the </a:t>
            </a:r>
            <a:r>
              <a:rPr lang="en-GB" i="1" dirty="0"/>
              <a:t>contention window</a:t>
            </a:r>
            <a:r>
              <a:rPr lang="en-GB" dirty="0"/>
              <a:t>.</a:t>
            </a:r>
          </a:p>
          <a:p>
            <a:pPr marL="457200" indent="-457200" algn="just">
              <a:buFont typeface="+mj-lt"/>
              <a:buAutoNum type="arabicPeriod"/>
            </a:pPr>
            <a:r>
              <a:rPr lang="en-GB" dirty="0" smtClean="0"/>
              <a:t>After </a:t>
            </a:r>
            <a:r>
              <a:rPr lang="en-GB" dirty="0"/>
              <a:t>the timer on Station A reaches 0, it can send its frame as illustrated in </a:t>
            </a:r>
            <a:r>
              <a:rPr lang="en-GB" dirty="0" smtClean="0"/>
              <a:t>the diagram. </a:t>
            </a:r>
            <a:r>
              <a:rPr lang="en-GB" dirty="0"/>
              <a:t>At this point, the medium should be clear.</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510" y="609601"/>
            <a:ext cx="4505547" cy="294472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01600" y="3614059"/>
            <a:ext cx="4920343" cy="1954381"/>
          </a:xfrm>
          <a:prstGeom prst="rect">
            <a:avLst/>
          </a:prstGeom>
        </p:spPr>
        <p:txBody>
          <a:bodyPr wrap="square">
            <a:spAutoFit/>
          </a:bodyPr>
          <a:lstStyle/>
          <a:p>
            <a:pPr algn="just"/>
            <a:r>
              <a:rPr lang="en-GB" sz="1100" dirty="0"/>
              <a:t>If Station A sends but fails, it resets the </a:t>
            </a:r>
            <a:r>
              <a:rPr lang="en-GB" sz="1100" dirty="0" err="1"/>
              <a:t>backoff</a:t>
            </a:r>
            <a:r>
              <a:rPr lang="en-GB" sz="1100" dirty="0"/>
              <a:t> timer to a new random number and counts down again. The </a:t>
            </a:r>
            <a:r>
              <a:rPr lang="en-GB" sz="1100" dirty="0" err="1"/>
              <a:t>backoff</a:t>
            </a:r>
            <a:r>
              <a:rPr lang="en-GB" sz="1100" dirty="0"/>
              <a:t> timer gets larger as the frames fail in transmission. For example,</a:t>
            </a:r>
          </a:p>
          <a:p>
            <a:pPr algn="just"/>
            <a:r>
              <a:rPr lang="en-GB" sz="1100" dirty="0"/>
              <a:t>the initial timer can be any number between 0 and 31. After the first failure, it jumps to any number between 0 and 127. It doubles for the next failure, then again, then again.</a:t>
            </a:r>
          </a:p>
          <a:p>
            <a:pPr algn="just"/>
            <a:r>
              <a:rPr lang="en-GB" sz="1100" dirty="0"/>
              <a:t>This entire process is known as the </a:t>
            </a:r>
            <a:r>
              <a:rPr lang="en-GB" sz="1100" i="1" dirty="0"/>
              <a:t>distributed coordination function </a:t>
            </a:r>
            <a:r>
              <a:rPr lang="en-GB" sz="1100" dirty="0"/>
              <a:t>(DCF). This simply means that each station is responsible for coordinating the sending of its data. The </a:t>
            </a:r>
            <a:r>
              <a:rPr lang="en-GB" sz="1100" dirty="0" smtClean="0"/>
              <a:t>alternative to </a:t>
            </a:r>
            <a:r>
              <a:rPr lang="en-GB" sz="1100" dirty="0"/>
              <a:t>DCF is </a:t>
            </a:r>
            <a:r>
              <a:rPr lang="en-GB" sz="1100" i="1" dirty="0"/>
              <a:t>point coordination function (PCF)</a:t>
            </a:r>
            <a:r>
              <a:rPr lang="en-GB" sz="1100" dirty="0"/>
              <a:t>, which means the AP is responsible for coordination of data transmission.</a:t>
            </a:r>
          </a:p>
        </p:txBody>
      </p:sp>
    </p:spTree>
    <p:extLst>
      <p:ext uri="{BB962C8B-B14F-4D97-AF65-F5344CB8AC3E}">
        <p14:creationId xmlns:p14="http://schemas.microsoft.com/office/powerpoint/2010/main" val="391999408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66481"/>
          </a:xfrm>
        </p:spPr>
        <p:txBody>
          <a:bodyPr/>
          <a:lstStyle/>
          <a:p>
            <a:r>
              <a:rPr lang="en-GB" dirty="0" smtClean="0"/>
              <a:t>Wireless Frame</a:t>
            </a:r>
            <a:endParaRPr lang="en-GB" dirty="0"/>
          </a:p>
        </p:txBody>
      </p:sp>
      <p:sp>
        <p:nvSpPr>
          <p:cNvPr id="3" name="Content Placeholder 2"/>
          <p:cNvSpPr>
            <a:spLocks noGrp="1"/>
          </p:cNvSpPr>
          <p:nvPr>
            <p:ph idx="1"/>
          </p:nvPr>
        </p:nvSpPr>
        <p:spPr>
          <a:xfrm>
            <a:off x="549275" y="1600201"/>
            <a:ext cx="8042276" cy="3494313"/>
          </a:xfrm>
        </p:spPr>
        <p:txBody>
          <a:bodyPr/>
          <a:lstStyle/>
          <a:p>
            <a:r>
              <a:rPr lang="en-GB" dirty="0"/>
              <a:t>A wireless frame can have up to three MAC </a:t>
            </a:r>
            <a:r>
              <a:rPr lang="en-GB" dirty="0" smtClean="0"/>
              <a:t>addresses:</a:t>
            </a:r>
            <a:endParaRPr lang="en-GB" dirty="0"/>
          </a:p>
          <a:p>
            <a:pPr lvl="1">
              <a:buFont typeface="Wingdings" panose="05000000000000000000" pitchFamily="2" charset="2"/>
              <a:buChar char="§"/>
            </a:pPr>
            <a:r>
              <a:rPr lang="en-GB" dirty="0" smtClean="0"/>
              <a:t>Destination </a:t>
            </a:r>
            <a:r>
              <a:rPr lang="en-GB" dirty="0"/>
              <a:t>MAC address</a:t>
            </a:r>
          </a:p>
          <a:p>
            <a:pPr lvl="1">
              <a:buFont typeface="Wingdings" panose="05000000000000000000" pitchFamily="2" charset="2"/>
              <a:buChar char="§"/>
            </a:pPr>
            <a:r>
              <a:rPr lang="en-GB" dirty="0" smtClean="0"/>
              <a:t>BSS </a:t>
            </a:r>
            <a:r>
              <a:rPr lang="en-GB" dirty="0"/>
              <a:t>ID, which is also a MAC address</a:t>
            </a:r>
          </a:p>
          <a:p>
            <a:pPr lvl="1">
              <a:buFont typeface="Wingdings" panose="05000000000000000000" pitchFamily="2" charset="2"/>
              <a:buChar char="§"/>
            </a:pPr>
            <a:r>
              <a:rPr lang="en-GB" dirty="0" smtClean="0"/>
              <a:t>Source </a:t>
            </a:r>
            <a:r>
              <a:rPr lang="en-GB" dirty="0"/>
              <a:t>MAC address</a:t>
            </a:r>
          </a:p>
        </p:txBody>
      </p:sp>
    </p:spTree>
    <p:extLst>
      <p:ext uri="{BB962C8B-B14F-4D97-AF65-F5344CB8AC3E}">
        <p14:creationId xmlns:p14="http://schemas.microsoft.com/office/powerpoint/2010/main" val="309587253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22938"/>
          </a:xfrm>
        </p:spPr>
        <p:txBody>
          <a:bodyPr/>
          <a:lstStyle/>
          <a:p>
            <a:r>
              <a:rPr lang="en-GB" dirty="0" smtClean="0"/>
              <a:t>Management Frame</a:t>
            </a:r>
            <a:endParaRPr lang="en-GB" dirty="0"/>
          </a:p>
        </p:txBody>
      </p:sp>
      <p:sp>
        <p:nvSpPr>
          <p:cNvPr id="3" name="Content Placeholder 2"/>
          <p:cNvSpPr>
            <a:spLocks noGrp="1"/>
          </p:cNvSpPr>
          <p:nvPr>
            <p:ph idx="1"/>
          </p:nvPr>
        </p:nvSpPr>
        <p:spPr>
          <a:xfrm>
            <a:off x="694418" y="1146630"/>
            <a:ext cx="8042276" cy="4252684"/>
          </a:xfrm>
        </p:spPr>
        <p:txBody>
          <a:bodyPr>
            <a:normAutofit lnSpcReduction="10000"/>
          </a:bodyPr>
          <a:lstStyle/>
          <a:p>
            <a:pPr algn="just"/>
            <a:r>
              <a:rPr lang="en-GB" dirty="0"/>
              <a:t>Management frames</a:t>
            </a:r>
            <a:r>
              <a:rPr lang="en-GB" dirty="0" smtClean="0"/>
              <a:t>, </a:t>
            </a:r>
            <a:r>
              <a:rPr lang="en-GB" dirty="0"/>
              <a:t>are used to manage the connection. </a:t>
            </a:r>
          </a:p>
          <a:p>
            <a:pPr algn="just"/>
            <a:r>
              <a:rPr lang="en-GB" dirty="0" smtClean="0"/>
              <a:t>The </a:t>
            </a:r>
            <a:r>
              <a:rPr lang="en-GB" dirty="0"/>
              <a:t>Type field indicates Management, and the subtype tells </a:t>
            </a:r>
            <a:r>
              <a:rPr lang="en-GB" dirty="0" smtClean="0"/>
              <a:t>what kind </a:t>
            </a:r>
            <a:r>
              <a:rPr lang="en-GB" dirty="0"/>
              <a:t>of management frame it is</a:t>
            </a:r>
            <a:r>
              <a:rPr lang="en-GB" dirty="0" smtClean="0"/>
              <a:t>.</a:t>
            </a:r>
            <a:endParaRPr lang="en-GB" dirty="0"/>
          </a:p>
          <a:p>
            <a:pPr algn="just"/>
            <a:r>
              <a:rPr lang="en-GB" dirty="0" smtClean="0"/>
              <a:t>Other frames </a:t>
            </a:r>
            <a:r>
              <a:rPr lang="en-GB" dirty="0"/>
              <a:t>that you should be familiar </a:t>
            </a:r>
            <a:r>
              <a:rPr lang="en-GB" dirty="0" smtClean="0"/>
              <a:t>with:</a:t>
            </a:r>
          </a:p>
          <a:p>
            <a:pPr lvl="1" algn="just">
              <a:buFont typeface="Wingdings" panose="05000000000000000000" pitchFamily="2" charset="2"/>
              <a:buChar char="§"/>
            </a:pPr>
            <a:r>
              <a:rPr lang="en-GB" dirty="0" smtClean="0"/>
              <a:t>Beacon - </a:t>
            </a:r>
            <a:r>
              <a:rPr lang="en-US" dirty="0"/>
              <a:t>Transmitted periodically to allow mobile stations to locate and </a:t>
            </a:r>
            <a:r>
              <a:rPr lang="en-US" dirty="0" smtClean="0"/>
              <a:t>identify a </a:t>
            </a:r>
            <a:r>
              <a:rPr lang="en-US" dirty="0"/>
              <a:t>BSS.</a:t>
            </a:r>
            <a:endParaRPr lang="en-GB" dirty="0" smtClean="0"/>
          </a:p>
          <a:p>
            <a:pPr lvl="1" algn="just">
              <a:buFont typeface="Wingdings" panose="05000000000000000000" pitchFamily="2" charset="2"/>
              <a:buChar char="§"/>
            </a:pPr>
            <a:r>
              <a:rPr lang="en-GB" dirty="0" smtClean="0"/>
              <a:t>Probes - </a:t>
            </a:r>
            <a:r>
              <a:rPr lang="en-US" dirty="0"/>
              <a:t>Used by a station to obtain information from another </a:t>
            </a:r>
            <a:r>
              <a:rPr lang="en-US" dirty="0" smtClean="0"/>
              <a:t>station or </a:t>
            </a:r>
            <a:r>
              <a:rPr lang="en-US" dirty="0"/>
              <a:t>AP. This frame is used to locate an IEEE 802.11 BSS.</a:t>
            </a:r>
            <a:endParaRPr lang="en-GB" dirty="0"/>
          </a:p>
        </p:txBody>
      </p:sp>
    </p:spTree>
    <p:extLst>
      <p:ext uri="{BB962C8B-B14F-4D97-AF65-F5344CB8AC3E}">
        <p14:creationId xmlns:p14="http://schemas.microsoft.com/office/powerpoint/2010/main" val="153568793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GB" dirty="0" smtClean="0"/>
              <a:t>Control Frame</a:t>
            </a:r>
            <a:endParaRPr lang="en-GB" dirty="0"/>
          </a:p>
        </p:txBody>
      </p:sp>
      <p:sp>
        <p:nvSpPr>
          <p:cNvPr id="3" name="Content Placeholder 2"/>
          <p:cNvSpPr>
            <a:spLocks noGrp="1"/>
          </p:cNvSpPr>
          <p:nvPr>
            <p:ph idx="1"/>
          </p:nvPr>
        </p:nvSpPr>
        <p:spPr>
          <a:xfrm>
            <a:off x="549275" y="845457"/>
            <a:ext cx="8042276" cy="4800599"/>
          </a:xfrm>
        </p:spPr>
        <p:txBody>
          <a:bodyPr>
            <a:normAutofit fontScale="92500" lnSpcReduction="10000"/>
          </a:bodyPr>
          <a:lstStyle/>
          <a:p>
            <a:pPr algn="just"/>
            <a:r>
              <a:rPr lang="en-GB" dirty="0"/>
              <a:t>One of the most common control frames is the ACK, which helps the connection by </a:t>
            </a:r>
            <a:r>
              <a:rPr lang="en-GB" dirty="0" smtClean="0"/>
              <a:t>acknowledging receipt </a:t>
            </a:r>
            <a:r>
              <a:rPr lang="en-GB" dirty="0"/>
              <a:t>of frames. </a:t>
            </a:r>
            <a:endParaRPr lang="en-GB" dirty="0" smtClean="0"/>
          </a:p>
          <a:p>
            <a:pPr algn="just"/>
            <a:r>
              <a:rPr lang="en-GB" dirty="0" smtClean="0"/>
              <a:t>Other </a:t>
            </a:r>
            <a:r>
              <a:rPr lang="en-GB" dirty="0"/>
              <a:t>control frames include the request to send (RTS</a:t>
            </a:r>
            <a:r>
              <a:rPr lang="en-GB" dirty="0" smtClean="0"/>
              <a:t>) and </a:t>
            </a:r>
            <a:r>
              <a:rPr lang="en-GB" dirty="0"/>
              <a:t>clear to send (CTS</a:t>
            </a:r>
            <a:r>
              <a:rPr lang="en-GB" dirty="0" smtClean="0"/>
              <a:t>). </a:t>
            </a:r>
          </a:p>
          <a:p>
            <a:pPr algn="just"/>
            <a:r>
              <a:rPr lang="en-GB" dirty="0" smtClean="0"/>
              <a:t>The </a:t>
            </a:r>
            <a:r>
              <a:rPr lang="en-GB" dirty="0"/>
              <a:t>ACK, RTS, and CTS frames are used in DCF mode</a:t>
            </a:r>
            <a:r>
              <a:rPr lang="en-GB" dirty="0" smtClean="0"/>
              <a:t>.</a:t>
            </a:r>
          </a:p>
          <a:p>
            <a:pPr algn="just"/>
            <a:r>
              <a:rPr lang="en-GB" dirty="0"/>
              <a:t>The control frames that are used in PCF mode are as follows:</a:t>
            </a:r>
          </a:p>
          <a:p>
            <a:pPr lvl="1" algn="just"/>
            <a:r>
              <a:rPr lang="en-GB" dirty="0" smtClean="0"/>
              <a:t>Contention </a:t>
            </a:r>
            <a:r>
              <a:rPr lang="en-GB" dirty="0"/>
              <a:t>Free End (</a:t>
            </a:r>
            <a:r>
              <a:rPr lang="en-GB" dirty="0" err="1"/>
              <a:t>CF+End</a:t>
            </a:r>
            <a:r>
              <a:rPr lang="en-GB" dirty="0"/>
              <a:t>)</a:t>
            </a:r>
          </a:p>
          <a:p>
            <a:pPr lvl="1" algn="just"/>
            <a:r>
              <a:rPr lang="en-GB" dirty="0" smtClean="0"/>
              <a:t>Contention </a:t>
            </a:r>
            <a:r>
              <a:rPr lang="en-GB" dirty="0"/>
              <a:t>Free End </a:t>
            </a:r>
            <a:r>
              <a:rPr lang="en-GB" dirty="0" err="1"/>
              <a:t>Ack</a:t>
            </a:r>
            <a:r>
              <a:rPr lang="en-GB" dirty="0"/>
              <a:t> (CF +</a:t>
            </a:r>
            <a:r>
              <a:rPr lang="en-GB" dirty="0" err="1"/>
              <a:t>end_ack</a:t>
            </a:r>
            <a:r>
              <a:rPr lang="en-GB" dirty="0" smtClean="0"/>
              <a:t>_)</a:t>
            </a:r>
          </a:p>
          <a:p>
            <a:pPr lvl="1" algn="just"/>
            <a:r>
              <a:rPr lang="en-GB" dirty="0"/>
              <a:t>CF-</a:t>
            </a:r>
            <a:r>
              <a:rPr lang="en-GB" dirty="0" err="1"/>
              <a:t>Ack</a:t>
            </a:r>
            <a:endParaRPr lang="en-GB" dirty="0"/>
          </a:p>
          <a:p>
            <a:pPr lvl="1" algn="just"/>
            <a:r>
              <a:rPr lang="en-GB" dirty="0" smtClean="0"/>
              <a:t>CF </a:t>
            </a:r>
            <a:r>
              <a:rPr lang="en-GB" dirty="0" err="1"/>
              <a:t>Ack+CF</a:t>
            </a:r>
            <a:r>
              <a:rPr lang="en-GB" dirty="0"/>
              <a:t> Poll</a:t>
            </a:r>
          </a:p>
          <a:p>
            <a:pPr lvl="1" algn="just"/>
            <a:r>
              <a:rPr lang="en-GB" dirty="0" smtClean="0"/>
              <a:t>CF-Poll</a:t>
            </a:r>
          </a:p>
          <a:p>
            <a:endParaRPr lang="en-GB" dirty="0"/>
          </a:p>
        </p:txBody>
      </p:sp>
    </p:spTree>
    <p:extLst>
      <p:ext uri="{BB962C8B-B14F-4D97-AF65-F5344CB8AC3E}">
        <p14:creationId xmlns:p14="http://schemas.microsoft.com/office/powerpoint/2010/main" val="11880997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86199"/>
          </a:xfrm>
        </p:spPr>
        <p:txBody>
          <a:bodyPr/>
          <a:lstStyle/>
          <a:p>
            <a:r>
              <a:rPr lang="en-GB" dirty="0" smtClean="0"/>
              <a:t>Frame Types summary</a:t>
            </a:r>
            <a:endParaRPr lang="en-GB"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229" y="993775"/>
            <a:ext cx="8665028" cy="4361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7823618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2475" y="1715666"/>
            <a:ext cx="8042276" cy="1336956"/>
          </a:xfrm>
        </p:spPr>
        <p:txBody>
          <a:bodyPr/>
          <a:lstStyle/>
          <a:p>
            <a:r>
              <a:rPr lang="en-GB" dirty="0" smtClean="0"/>
              <a:t>Questions!</a:t>
            </a:r>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3671</TotalTime>
  <Words>1692</Words>
  <Application>Microsoft Office PowerPoint</Application>
  <PresentationFormat>On-screen Show (4:3)</PresentationFormat>
  <Paragraphs>175</Paragraphs>
  <Slides>27</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Calibri</vt:lpstr>
      <vt:lpstr>News Gothic MT</vt:lpstr>
      <vt:lpstr>Symbol</vt:lpstr>
      <vt:lpstr>Times New Roman</vt:lpstr>
      <vt:lpstr>Times-Roman</vt:lpstr>
      <vt:lpstr>Wingdings</vt:lpstr>
      <vt:lpstr>Wingdings 2</vt:lpstr>
      <vt:lpstr>Breeze</vt:lpstr>
      <vt:lpstr>Wireless traffic flow &amp; Antenna Communications</vt:lpstr>
      <vt:lpstr>Objectives</vt:lpstr>
      <vt:lpstr>Antenna</vt:lpstr>
      <vt:lpstr>Why Antenna is important?</vt:lpstr>
      <vt:lpstr>Goal of Antenna</vt:lpstr>
      <vt:lpstr>Types of Antenna</vt:lpstr>
      <vt:lpstr>Omni directional </vt:lpstr>
      <vt:lpstr>Directional</vt:lpstr>
      <vt:lpstr>Antenna Gain</vt:lpstr>
      <vt:lpstr>Propagation Modes</vt:lpstr>
      <vt:lpstr>Ground Wave Propagation</vt:lpstr>
      <vt:lpstr>Sky Wave Propagation</vt:lpstr>
      <vt:lpstr>Line-of-Sight Propagation</vt:lpstr>
      <vt:lpstr>Line-of-Sight Equations</vt:lpstr>
      <vt:lpstr>Line-of-Sight Equations</vt:lpstr>
      <vt:lpstr>LOS Wireless Transmission Impairments</vt:lpstr>
      <vt:lpstr>Antenna Connectors and Hardware</vt:lpstr>
      <vt:lpstr>Wireless Traffic Flow</vt:lpstr>
      <vt:lpstr>Wireless Frame Transmission</vt:lpstr>
      <vt:lpstr>Wireless Frame Transmission</vt:lpstr>
      <vt:lpstr>Types of IFS</vt:lpstr>
      <vt:lpstr>Transmission of frame example</vt:lpstr>
      <vt:lpstr>Wireless Frame</vt:lpstr>
      <vt:lpstr>Management Frame</vt:lpstr>
      <vt:lpstr>Control Frame</vt:lpstr>
      <vt:lpstr>Frame Types summary</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 Campbell</dc:creator>
  <cp:lastModifiedBy>Carlene Campbell</cp:lastModifiedBy>
  <cp:revision>469</cp:revision>
  <dcterms:created xsi:type="dcterms:W3CDTF">2011-10-03T10:20:59Z</dcterms:created>
  <dcterms:modified xsi:type="dcterms:W3CDTF">2016-11-14T16:25:33Z</dcterms:modified>
</cp:coreProperties>
</file>