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4"/>
  </p:notesMasterIdLst>
  <p:sldIdLst>
    <p:sldId id="256" r:id="rId2"/>
    <p:sldId id="259" r:id="rId3"/>
    <p:sldId id="305" r:id="rId4"/>
    <p:sldId id="258" r:id="rId5"/>
    <p:sldId id="313" r:id="rId6"/>
    <p:sldId id="312" r:id="rId7"/>
    <p:sldId id="262" r:id="rId8"/>
    <p:sldId id="280" r:id="rId9"/>
    <p:sldId id="263" r:id="rId10"/>
    <p:sldId id="264" r:id="rId11"/>
    <p:sldId id="266" r:id="rId12"/>
    <p:sldId id="267" r:id="rId13"/>
    <p:sldId id="268" r:id="rId14"/>
    <p:sldId id="269" r:id="rId15"/>
    <p:sldId id="270" r:id="rId16"/>
    <p:sldId id="271" r:id="rId17"/>
    <p:sldId id="272" r:id="rId18"/>
    <p:sldId id="273" r:id="rId19"/>
    <p:sldId id="324" r:id="rId20"/>
    <p:sldId id="325" r:id="rId21"/>
    <p:sldId id="274" r:id="rId22"/>
    <p:sldId id="275" r:id="rId23"/>
    <p:sldId id="276" r:id="rId24"/>
    <p:sldId id="277" r:id="rId25"/>
    <p:sldId id="278" r:id="rId26"/>
    <p:sldId id="279" r:id="rId27"/>
    <p:sldId id="281" r:id="rId28"/>
    <p:sldId id="282" r:id="rId29"/>
    <p:sldId id="283" r:id="rId30"/>
    <p:sldId id="284" r:id="rId31"/>
    <p:sldId id="285" r:id="rId32"/>
    <p:sldId id="287" r:id="rId33"/>
    <p:sldId id="286" r:id="rId34"/>
    <p:sldId id="288"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14" r:id="rId48"/>
    <p:sldId id="315" r:id="rId49"/>
    <p:sldId id="316" r:id="rId50"/>
    <p:sldId id="317" r:id="rId51"/>
    <p:sldId id="318" r:id="rId52"/>
    <p:sldId id="319" r:id="rId53"/>
    <p:sldId id="320" r:id="rId54"/>
    <p:sldId id="321" r:id="rId55"/>
    <p:sldId id="322" r:id="rId56"/>
    <p:sldId id="261" r:id="rId57"/>
    <p:sldId id="323" r:id="rId58"/>
    <p:sldId id="302" r:id="rId59"/>
    <p:sldId id="303" r:id="rId60"/>
    <p:sldId id="304" r:id="rId61"/>
    <p:sldId id="289" r:id="rId62"/>
    <p:sldId id="265"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25" autoAdjust="0"/>
    <p:restoredTop sz="68639" autoAdjust="0"/>
  </p:normalViewPr>
  <p:slideViewPr>
    <p:cSldViewPr snapToGrid="0">
      <p:cViewPr varScale="1">
        <p:scale>
          <a:sx n="48" d="100"/>
          <a:sy n="48" d="100"/>
        </p:scale>
        <p:origin x="708" y="4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69"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Knight" userId="fcc6b1b8-7f69-4c06-9fd3-1a1553b3cd99" providerId="ADAL" clId="{2356AA0A-CDE8-4C46-9BAD-4F05F474E132}"/>
    <pc:docChg chg="modSld">
      <pc:chgData name="Laura Knight" userId="fcc6b1b8-7f69-4c06-9fd3-1a1553b3cd99" providerId="ADAL" clId="{2356AA0A-CDE8-4C46-9BAD-4F05F474E132}" dt="2025-03-03T13:22:53.500" v="0" actId="20577"/>
      <pc:docMkLst>
        <pc:docMk/>
      </pc:docMkLst>
      <pc:sldChg chg="modSp">
        <pc:chgData name="Laura Knight" userId="fcc6b1b8-7f69-4c06-9fd3-1a1553b3cd99" providerId="ADAL" clId="{2356AA0A-CDE8-4C46-9BAD-4F05F474E132}" dt="2025-03-03T13:22:53.500" v="0" actId="20577"/>
        <pc:sldMkLst>
          <pc:docMk/>
          <pc:sldMk cId="3329196970" sldId="305"/>
        </pc:sldMkLst>
        <pc:graphicFrameChg chg="mod">
          <ac:chgData name="Laura Knight" userId="fcc6b1b8-7f69-4c06-9fd3-1a1553b3cd99" providerId="ADAL" clId="{2356AA0A-CDE8-4C46-9BAD-4F05F474E132}" dt="2025-03-03T13:22:53.500" v="0" actId="20577"/>
          <ac:graphicFrameMkLst>
            <pc:docMk/>
            <pc:sldMk cId="3329196970" sldId="305"/>
            <ac:graphicFrameMk id="4" creationId="{59B5BC65-E86F-494E-A0B7-E201BF8949F4}"/>
          </ac:graphicFrameMkLst>
        </pc:graphicFrameChg>
      </pc:sldChg>
    </pc:docChg>
  </pc:docChgLst>
  <pc:docChgLst>
    <pc:chgData name="Laura Knight" userId="fcc6b1b8-7f69-4c06-9fd3-1a1553b3cd99" providerId="ADAL" clId="{177D0E61-4E03-4E8B-BB21-884537C1580B}"/>
    <pc:docChg chg="modShowInfo">
      <pc:chgData name="Laura Knight" userId="fcc6b1b8-7f69-4c06-9fd3-1a1553b3cd99" providerId="ADAL" clId="{177D0E61-4E03-4E8B-BB21-884537C1580B}" dt="2025-03-04T13:58:16.881" v="0" actId="2744"/>
      <pc:docMkLst>
        <pc:docMk/>
      </pc:docMkLst>
    </pc:docChg>
  </pc:docChgLst>
</pc:chgInfo>
</file>

<file path=ppt/diagrams/_rels/data8.xml.rels><?xml version="1.0" encoding="UTF-8" standalone="yes"?>
<Relationships xmlns="http://schemas.openxmlformats.org/package/2006/relationships"><Relationship Id="rId8" Type="http://schemas.openxmlformats.org/officeDocument/2006/relationships/image" Target="../media/image62.svg"/><Relationship Id="rId3" Type="http://schemas.openxmlformats.org/officeDocument/2006/relationships/image" Target="../media/image57.png"/><Relationship Id="rId7" Type="http://schemas.openxmlformats.org/officeDocument/2006/relationships/image" Target="../media/image61.png"/><Relationship Id="rId2" Type="http://schemas.openxmlformats.org/officeDocument/2006/relationships/image" Target="../media/image56.svg"/><Relationship Id="rId1" Type="http://schemas.openxmlformats.org/officeDocument/2006/relationships/image" Target="../media/image55.png"/><Relationship Id="rId6" Type="http://schemas.openxmlformats.org/officeDocument/2006/relationships/image" Target="../media/image60.svg"/><Relationship Id="rId5" Type="http://schemas.openxmlformats.org/officeDocument/2006/relationships/image" Target="../media/image59.png"/><Relationship Id="rId4" Type="http://schemas.openxmlformats.org/officeDocument/2006/relationships/image" Target="../media/image58.svg"/></Relationships>
</file>

<file path=ppt/diagrams/_rels/drawing8.xml.rels><?xml version="1.0" encoding="UTF-8" standalone="yes"?>
<Relationships xmlns="http://schemas.openxmlformats.org/package/2006/relationships"><Relationship Id="rId8" Type="http://schemas.openxmlformats.org/officeDocument/2006/relationships/image" Target="../media/image62.svg"/><Relationship Id="rId3" Type="http://schemas.openxmlformats.org/officeDocument/2006/relationships/image" Target="../media/image57.png"/><Relationship Id="rId7" Type="http://schemas.openxmlformats.org/officeDocument/2006/relationships/image" Target="../media/image61.png"/><Relationship Id="rId2" Type="http://schemas.openxmlformats.org/officeDocument/2006/relationships/image" Target="../media/image56.svg"/><Relationship Id="rId1" Type="http://schemas.openxmlformats.org/officeDocument/2006/relationships/image" Target="../media/image55.png"/><Relationship Id="rId6" Type="http://schemas.openxmlformats.org/officeDocument/2006/relationships/image" Target="../media/image60.svg"/><Relationship Id="rId5" Type="http://schemas.openxmlformats.org/officeDocument/2006/relationships/image" Target="../media/image59.png"/><Relationship Id="rId4" Type="http://schemas.openxmlformats.org/officeDocument/2006/relationships/image" Target="../media/image58.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F136BC-8CEA-4024-8C47-ACD4CDBA57FB}" type="doc">
      <dgm:prSet loTypeId="urn:microsoft.com/office/officeart/2005/8/layout/vList2" loCatId="list" qsTypeId="urn:microsoft.com/office/officeart/2005/8/quickstyle/simple3" qsCatId="simple" csTypeId="urn:microsoft.com/office/officeart/2005/8/colors/colorful5" csCatId="colorful"/>
      <dgm:spPr/>
      <dgm:t>
        <a:bodyPr/>
        <a:lstStyle/>
        <a:p>
          <a:endParaRPr lang="en-US"/>
        </a:p>
      </dgm:t>
    </dgm:pt>
    <dgm:pt modelId="{C0FB9B4E-F244-4B1F-A114-D593D3BBD799}">
      <dgm:prSet/>
      <dgm:spPr/>
      <dgm:t>
        <a:bodyPr/>
        <a:lstStyle/>
        <a:p>
          <a:r>
            <a:rPr lang="en-GB"/>
            <a:t>Understand the term ‘</a:t>
          </a:r>
          <a:r>
            <a:rPr lang="en-GB" b="1" i="1"/>
            <a:t>Methodology</a:t>
          </a:r>
          <a:r>
            <a:rPr lang="en-GB" b="1"/>
            <a:t>’</a:t>
          </a:r>
          <a:r>
            <a:rPr lang="en-GB"/>
            <a:t> &amp; ‘</a:t>
          </a:r>
          <a:r>
            <a:rPr lang="en-GB" b="1" i="1"/>
            <a:t>Research methods</a:t>
          </a:r>
          <a:r>
            <a:rPr lang="en-GB" b="1"/>
            <a:t>’</a:t>
          </a:r>
          <a:endParaRPr lang="en-US"/>
        </a:p>
      </dgm:t>
    </dgm:pt>
    <dgm:pt modelId="{72738DCC-C06C-492D-A492-5C13CB2023E8}" type="parTrans" cxnId="{148CCE3B-52E9-4C4D-B650-27656EAEC896}">
      <dgm:prSet/>
      <dgm:spPr/>
      <dgm:t>
        <a:bodyPr/>
        <a:lstStyle/>
        <a:p>
          <a:endParaRPr lang="en-US"/>
        </a:p>
      </dgm:t>
    </dgm:pt>
    <dgm:pt modelId="{74B4CCBC-0D82-481D-A48D-DF2675A70BAC}" type="sibTrans" cxnId="{148CCE3B-52E9-4C4D-B650-27656EAEC896}">
      <dgm:prSet/>
      <dgm:spPr/>
      <dgm:t>
        <a:bodyPr/>
        <a:lstStyle/>
        <a:p>
          <a:endParaRPr lang="en-US"/>
        </a:p>
      </dgm:t>
    </dgm:pt>
    <dgm:pt modelId="{27A9F1BE-9140-4B58-9B95-7CA4CAF25DAD}">
      <dgm:prSet/>
      <dgm:spPr/>
      <dgm:t>
        <a:bodyPr/>
        <a:lstStyle/>
        <a:p>
          <a:r>
            <a:rPr lang="en-GB"/>
            <a:t>List the 3 types of Data Collection</a:t>
          </a:r>
          <a:endParaRPr lang="en-US"/>
        </a:p>
      </dgm:t>
    </dgm:pt>
    <dgm:pt modelId="{71D3E15E-5ABA-4BEF-8E99-37E3E2CAD4B0}" type="parTrans" cxnId="{DF9747E8-77D2-4F65-A377-13AFE58DE54B}">
      <dgm:prSet/>
      <dgm:spPr/>
      <dgm:t>
        <a:bodyPr/>
        <a:lstStyle/>
        <a:p>
          <a:endParaRPr lang="en-US"/>
        </a:p>
      </dgm:t>
    </dgm:pt>
    <dgm:pt modelId="{767041B8-581C-431E-9BC9-5FE4827465D6}" type="sibTrans" cxnId="{DF9747E8-77D2-4F65-A377-13AFE58DE54B}">
      <dgm:prSet/>
      <dgm:spPr/>
      <dgm:t>
        <a:bodyPr/>
        <a:lstStyle/>
        <a:p>
          <a:endParaRPr lang="en-US"/>
        </a:p>
      </dgm:t>
    </dgm:pt>
    <dgm:pt modelId="{755A59A7-692D-4966-99C0-00A7EDE92D03}">
      <dgm:prSet/>
      <dgm:spPr/>
      <dgm:t>
        <a:bodyPr/>
        <a:lstStyle/>
        <a:p>
          <a:r>
            <a:rPr lang="en-GB"/>
            <a:t>Describe the difference between ‘</a:t>
          </a:r>
          <a:r>
            <a:rPr lang="en-GB" i="1"/>
            <a:t>Quantitative &amp; Qualitative data</a:t>
          </a:r>
          <a:r>
            <a:rPr lang="en-GB"/>
            <a:t>’, ‘</a:t>
          </a:r>
          <a:r>
            <a:rPr lang="en-GB" i="1"/>
            <a:t>Primary &amp; Secondary data</a:t>
          </a:r>
          <a:r>
            <a:rPr lang="en-GB"/>
            <a:t>’, ‘</a:t>
          </a:r>
          <a:r>
            <a:rPr lang="en-GB" i="1"/>
            <a:t>Descriptive &amp; Experimental Data’</a:t>
          </a:r>
          <a:endParaRPr lang="en-US"/>
        </a:p>
      </dgm:t>
    </dgm:pt>
    <dgm:pt modelId="{72F60966-969F-4AF6-81F1-EE46E0418F33}" type="parTrans" cxnId="{CE669B84-0F47-4F8E-8094-97DD655A5FF7}">
      <dgm:prSet/>
      <dgm:spPr/>
      <dgm:t>
        <a:bodyPr/>
        <a:lstStyle/>
        <a:p>
          <a:endParaRPr lang="en-US"/>
        </a:p>
      </dgm:t>
    </dgm:pt>
    <dgm:pt modelId="{1B19B5E3-ED3B-47EB-9570-A2DE4E23BB18}" type="sibTrans" cxnId="{CE669B84-0F47-4F8E-8094-97DD655A5FF7}">
      <dgm:prSet/>
      <dgm:spPr/>
      <dgm:t>
        <a:bodyPr/>
        <a:lstStyle/>
        <a:p>
          <a:endParaRPr lang="en-US"/>
        </a:p>
      </dgm:t>
    </dgm:pt>
    <dgm:pt modelId="{481B3072-52B0-4D7F-AB73-6519632625AD}">
      <dgm:prSet/>
      <dgm:spPr/>
      <dgm:t>
        <a:bodyPr/>
        <a:lstStyle/>
        <a:p>
          <a:r>
            <a:rPr lang="en-GB"/>
            <a:t>List the different types of methods for data collection</a:t>
          </a:r>
          <a:endParaRPr lang="en-US"/>
        </a:p>
      </dgm:t>
    </dgm:pt>
    <dgm:pt modelId="{FD865BBD-29BB-487F-BECF-5D95E3F7B5FB}" type="parTrans" cxnId="{725480B5-4CBD-4C71-B1A8-A576A355ECEB}">
      <dgm:prSet/>
      <dgm:spPr/>
      <dgm:t>
        <a:bodyPr/>
        <a:lstStyle/>
        <a:p>
          <a:endParaRPr lang="en-US"/>
        </a:p>
      </dgm:t>
    </dgm:pt>
    <dgm:pt modelId="{F3AD7F04-0248-4A83-BF8F-BEF326AF9FDF}" type="sibTrans" cxnId="{725480B5-4CBD-4C71-B1A8-A576A355ECEB}">
      <dgm:prSet/>
      <dgm:spPr/>
      <dgm:t>
        <a:bodyPr/>
        <a:lstStyle/>
        <a:p>
          <a:endParaRPr lang="en-US"/>
        </a:p>
      </dgm:t>
    </dgm:pt>
    <dgm:pt modelId="{506BE9D2-9B20-48E6-AAD7-E514CCA645E1}">
      <dgm:prSet/>
      <dgm:spPr/>
      <dgm:t>
        <a:bodyPr/>
        <a:lstStyle/>
        <a:p>
          <a:r>
            <a:rPr lang="en-GB"/>
            <a:t>List the 4 main methods of data analysis</a:t>
          </a:r>
          <a:endParaRPr lang="en-US"/>
        </a:p>
      </dgm:t>
    </dgm:pt>
    <dgm:pt modelId="{B15FFFC1-6ABC-439E-BA69-4819252164DA}" type="parTrans" cxnId="{4CE0740C-5934-40D2-BAB9-B84051A56E0C}">
      <dgm:prSet/>
      <dgm:spPr/>
      <dgm:t>
        <a:bodyPr/>
        <a:lstStyle/>
        <a:p>
          <a:endParaRPr lang="en-US"/>
        </a:p>
      </dgm:t>
    </dgm:pt>
    <dgm:pt modelId="{63E2236E-2BCD-48D7-B15A-33414DACF204}" type="sibTrans" cxnId="{4CE0740C-5934-40D2-BAB9-B84051A56E0C}">
      <dgm:prSet/>
      <dgm:spPr/>
      <dgm:t>
        <a:bodyPr/>
        <a:lstStyle/>
        <a:p>
          <a:endParaRPr lang="en-US"/>
        </a:p>
      </dgm:t>
    </dgm:pt>
    <dgm:pt modelId="{2B7BFB22-45DF-4852-8E1A-9980DD4CDCBC}">
      <dgm:prSet/>
      <dgm:spPr/>
      <dgm:t>
        <a:bodyPr/>
        <a:lstStyle/>
        <a:p>
          <a:r>
            <a:rPr lang="en-GB"/>
            <a:t>How to structure your ‘methodology chapter’</a:t>
          </a:r>
          <a:endParaRPr lang="en-US"/>
        </a:p>
      </dgm:t>
    </dgm:pt>
    <dgm:pt modelId="{C28ADF48-D9CA-4D71-A86E-BF3A2729CA2E}" type="parTrans" cxnId="{B6BF07DD-36FA-49C1-80EF-CCAE805A24F7}">
      <dgm:prSet/>
      <dgm:spPr/>
      <dgm:t>
        <a:bodyPr/>
        <a:lstStyle/>
        <a:p>
          <a:endParaRPr lang="en-US"/>
        </a:p>
      </dgm:t>
    </dgm:pt>
    <dgm:pt modelId="{5F90A51E-AFAF-4147-BF29-498964D3C40A}" type="sibTrans" cxnId="{B6BF07DD-36FA-49C1-80EF-CCAE805A24F7}">
      <dgm:prSet/>
      <dgm:spPr/>
      <dgm:t>
        <a:bodyPr/>
        <a:lstStyle/>
        <a:p>
          <a:endParaRPr lang="en-US"/>
        </a:p>
      </dgm:t>
    </dgm:pt>
    <dgm:pt modelId="{A9666AE5-429F-3D44-898C-D81BAD51E86A}" type="pres">
      <dgm:prSet presAssocID="{A6F136BC-8CEA-4024-8C47-ACD4CDBA57FB}" presName="linear" presStyleCnt="0">
        <dgm:presLayoutVars>
          <dgm:animLvl val="lvl"/>
          <dgm:resizeHandles val="exact"/>
        </dgm:presLayoutVars>
      </dgm:prSet>
      <dgm:spPr/>
    </dgm:pt>
    <dgm:pt modelId="{FF8CC154-B657-694F-8D94-FB8A4DF7F761}" type="pres">
      <dgm:prSet presAssocID="{C0FB9B4E-F244-4B1F-A114-D593D3BBD799}" presName="parentText" presStyleLbl="node1" presStyleIdx="0" presStyleCnt="6">
        <dgm:presLayoutVars>
          <dgm:chMax val="0"/>
          <dgm:bulletEnabled val="1"/>
        </dgm:presLayoutVars>
      </dgm:prSet>
      <dgm:spPr/>
    </dgm:pt>
    <dgm:pt modelId="{63271725-9C3B-164C-8D25-AAFA11ECC3FE}" type="pres">
      <dgm:prSet presAssocID="{74B4CCBC-0D82-481D-A48D-DF2675A70BAC}" presName="spacer" presStyleCnt="0"/>
      <dgm:spPr/>
    </dgm:pt>
    <dgm:pt modelId="{15EF7190-17C7-F842-81B0-B5C412D2912C}" type="pres">
      <dgm:prSet presAssocID="{27A9F1BE-9140-4B58-9B95-7CA4CAF25DAD}" presName="parentText" presStyleLbl="node1" presStyleIdx="1" presStyleCnt="6">
        <dgm:presLayoutVars>
          <dgm:chMax val="0"/>
          <dgm:bulletEnabled val="1"/>
        </dgm:presLayoutVars>
      </dgm:prSet>
      <dgm:spPr/>
    </dgm:pt>
    <dgm:pt modelId="{5F09EB6F-0D4D-9349-8BE8-1FEB6022D0BD}" type="pres">
      <dgm:prSet presAssocID="{767041B8-581C-431E-9BC9-5FE4827465D6}" presName="spacer" presStyleCnt="0"/>
      <dgm:spPr/>
    </dgm:pt>
    <dgm:pt modelId="{7FC2C128-6930-F648-97F2-2D0790B6774D}" type="pres">
      <dgm:prSet presAssocID="{755A59A7-692D-4966-99C0-00A7EDE92D03}" presName="parentText" presStyleLbl="node1" presStyleIdx="2" presStyleCnt="6">
        <dgm:presLayoutVars>
          <dgm:chMax val="0"/>
          <dgm:bulletEnabled val="1"/>
        </dgm:presLayoutVars>
      </dgm:prSet>
      <dgm:spPr/>
    </dgm:pt>
    <dgm:pt modelId="{47D0719A-AACE-D640-9245-43C992CAF76E}" type="pres">
      <dgm:prSet presAssocID="{1B19B5E3-ED3B-47EB-9570-A2DE4E23BB18}" presName="spacer" presStyleCnt="0"/>
      <dgm:spPr/>
    </dgm:pt>
    <dgm:pt modelId="{7FF19EC5-6B86-B942-959E-3DA1307A5D47}" type="pres">
      <dgm:prSet presAssocID="{481B3072-52B0-4D7F-AB73-6519632625AD}" presName="parentText" presStyleLbl="node1" presStyleIdx="3" presStyleCnt="6">
        <dgm:presLayoutVars>
          <dgm:chMax val="0"/>
          <dgm:bulletEnabled val="1"/>
        </dgm:presLayoutVars>
      </dgm:prSet>
      <dgm:spPr/>
    </dgm:pt>
    <dgm:pt modelId="{0A843484-6514-164A-B6EB-10574AB491AA}" type="pres">
      <dgm:prSet presAssocID="{F3AD7F04-0248-4A83-BF8F-BEF326AF9FDF}" presName="spacer" presStyleCnt="0"/>
      <dgm:spPr/>
    </dgm:pt>
    <dgm:pt modelId="{77A653A4-1716-014C-A982-6384ACDD32E8}" type="pres">
      <dgm:prSet presAssocID="{506BE9D2-9B20-48E6-AAD7-E514CCA645E1}" presName="parentText" presStyleLbl="node1" presStyleIdx="4" presStyleCnt="6">
        <dgm:presLayoutVars>
          <dgm:chMax val="0"/>
          <dgm:bulletEnabled val="1"/>
        </dgm:presLayoutVars>
      </dgm:prSet>
      <dgm:spPr/>
    </dgm:pt>
    <dgm:pt modelId="{18506410-5D51-6A43-97E2-06A241A76889}" type="pres">
      <dgm:prSet presAssocID="{63E2236E-2BCD-48D7-B15A-33414DACF204}" presName="spacer" presStyleCnt="0"/>
      <dgm:spPr/>
    </dgm:pt>
    <dgm:pt modelId="{38A8821A-70A6-1140-8A05-3ACD163E2D7D}" type="pres">
      <dgm:prSet presAssocID="{2B7BFB22-45DF-4852-8E1A-9980DD4CDCBC}" presName="parentText" presStyleLbl="node1" presStyleIdx="5" presStyleCnt="6">
        <dgm:presLayoutVars>
          <dgm:chMax val="0"/>
          <dgm:bulletEnabled val="1"/>
        </dgm:presLayoutVars>
      </dgm:prSet>
      <dgm:spPr/>
    </dgm:pt>
  </dgm:ptLst>
  <dgm:cxnLst>
    <dgm:cxn modelId="{6D795107-AC16-3147-8319-6A5EA7BDFF88}" type="presOf" srcId="{C0FB9B4E-F244-4B1F-A114-D593D3BBD799}" destId="{FF8CC154-B657-694F-8D94-FB8A4DF7F761}" srcOrd="0" destOrd="0" presId="urn:microsoft.com/office/officeart/2005/8/layout/vList2"/>
    <dgm:cxn modelId="{4CE0740C-5934-40D2-BAB9-B84051A56E0C}" srcId="{A6F136BC-8CEA-4024-8C47-ACD4CDBA57FB}" destId="{506BE9D2-9B20-48E6-AAD7-E514CCA645E1}" srcOrd="4" destOrd="0" parTransId="{B15FFFC1-6ABC-439E-BA69-4819252164DA}" sibTransId="{63E2236E-2BCD-48D7-B15A-33414DACF204}"/>
    <dgm:cxn modelId="{70613631-6D8F-E641-A94D-6AE55E9D6ECF}" type="presOf" srcId="{481B3072-52B0-4D7F-AB73-6519632625AD}" destId="{7FF19EC5-6B86-B942-959E-3DA1307A5D47}" srcOrd="0" destOrd="0" presId="urn:microsoft.com/office/officeart/2005/8/layout/vList2"/>
    <dgm:cxn modelId="{12690C39-565A-1B4B-9C0F-475CB2DEFDF0}" type="presOf" srcId="{A6F136BC-8CEA-4024-8C47-ACD4CDBA57FB}" destId="{A9666AE5-429F-3D44-898C-D81BAD51E86A}" srcOrd="0" destOrd="0" presId="urn:microsoft.com/office/officeart/2005/8/layout/vList2"/>
    <dgm:cxn modelId="{148CCE3B-52E9-4C4D-B650-27656EAEC896}" srcId="{A6F136BC-8CEA-4024-8C47-ACD4CDBA57FB}" destId="{C0FB9B4E-F244-4B1F-A114-D593D3BBD799}" srcOrd="0" destOrd="0" parTransId="{72738DCC-C06C-492D-A492-5C13CB2023E8}" sibTransId="{74B4CCBC-0D82-481D-A48D-DF2675A70BAC}"/>
    <dgm:cxn modelId="{08303962-8EF9-3C44-A44E-EBEC3EFC25AD}" type="presOf" srcId="{27A9F1BE-9140-4B58-9B95-7CA4CAF25DAD}" destId="{15EF7190-17C7-F842-81B0-B5C412D2912C}" srcOrd="0" destOrd="0" presId="urn:microsoft.com/office/officeart/2005/8/layout/vList2"/>
    <dgm:cxn modelId="{CE669B84-0F47-4F8E-8094-97DD655A5FF7}" srcId="{A6F136BC-8CEA-4024-8C47-ACD4CDBA57FB}" destId="{755A59A7-692D-4966-99C0-00A7EDE92D03}" srcOrd="2" destOrd="0" parTransId="{72F60966-969F-4AF6-81F1-EE46E0418F33}" sibTransId="{1B19B5E3-ED3B-47EB-9570-A2DE4E23BB18}"/>
    <dgm:cxn modelId="{3A4A08A9-B528-6D43-8567-A24EC661F8DF}" type="presOf" srcId="{506BE9D2-9B20-48E6-AAD7-E514CCA645E1}" destId="{77A653A4-1716-014C-A982-6384ACDD32E8}" srcOrd="0" destOrd="0" presId="urn:microsoft.com/office/officeart/2005/8/layout/vList2"/>
    <dgm:cxn modelId="{725480B5-4CBD-4C71-B1A8-A576A355ECEB}" srcId="{A6F136BC-8CEA-4024-8C47-ACD4CDBA57FB}" destId="{481B3072-52B0-4D7F-AB73-6519632625AD}" srcOrd="3" destOrd="0" parTransId="{FD865BBD-29BB-487F-BECF-5D95E3F7B5FB}" sibTransId="{F3AD7F04-0248-4A83-BF8F-BEF326AF9FDF}"/>
    <dgm:cxn modelId="{476A9BBF-BA63-2F47-A205-BD54055583B6}" type="presOf" srcId="{755A59A7-692D-4966-99C0-00A7EDE92D03}" destId="{7FC2C128-6930-F648-97F2-2D0790B6774D}" srcOrd="0" destOrd="0" presId="urn:microsoft.com/office/officeart/2005/8/layout/vList2"/>
    <dgm:cxn modelId="{9197FDCF-63DE-884B-BBC2-398288357B27}" type="presOf" srcId="{2B7BFB22-45DF-4852-8E1A-9980DD4CDCBC}" destId="{38A8821A-70A6-1140-8A05-3ACD163E2D7D}" srcOrd="0" destOrd="0" presId="urn:microsoft.com/office/officeart/2005/8/layout/vList2"/>
    <dgm:cxn modelId="{B6BF07DD-36FA-49C1-80EF-CCAE805A24F7}" srcId="{A6F136BC-8CEA-4024-8C47-ACD4CDBA57FB}" destId="{2B7BFB22-45DF-4852-8E1A-9980DD4CDCBC}" srcOrd="5" destOrd="0" parTransId="{C28ADF48-D9CA-4D71-A86E-BF3A2729CA2E}" sibTransId="{5F90A51E-AFAF-4147-BF29-498964D3C40A}"/>
    <dgm:cxn modelId="{DF9747E8-77D2-4F65-A377-13AFE58DE54B}" srcId="{A6F136BC-8CEA-4024-8C47-ACD4CDBA57FB}" destId="{27A9F1BE-9140-4B58-9B95-7CA4CAF25DAD}" srcOrd="1" destOrd="0" parTransId="{71D3E15E-5ABA-4BEF-8E99-37E3E2CAD4B0}" sibTransId="{767041B8-581C-431E-9BC9-5FE4827465D6}"/>
    <dgm:cxn modelId="{1E28B183-5A2E-FB42-B6FF-36EDC6087DFD}" type="presParOf" srcId="{A9666AE5-429F-3D44-898C-D81BAD51E86A}" destId="{FF8CC154-B657-694F-8D94-FB8A4DF7F761}" srcOrd="0" destOrd="0" presId="urn:microsoft.com/office/officeart/2005/8/layout/vList2"/>
    <dgm:cxn modelId="{A5E981EA-685A-9E4B-AEBE-C416AB572CD9}" type="presParOf" srcId="{A9666AE5-429F-3D44-898C-D81BAD51E86A}" destId="{63271725-9C3B-164C-8D25-AAFA11ECC3FE}" srcOrd="1" destOrd="0" presId="urn:microsoft.com/office/officeart/2005/8/layout/vList2"/>
    <dgm:cxn modelId="{BF87C7B0-9C66-E247-9FA9-76F33940A381}" type="presParOf" srcId="{A9666AE5-429F-3D44-898C-D81BAD51E86A}" destId="{15EF7190-17C7-F842-81B0-B5C412D2912C}" srcOrd="2" destOrd="0" presId="urn:microsoft.com/office/officeart/2005/8/layout/vList2"/>
    <dgm:cxn modelId="{02CAB0D2-EF95-E343-9EFD-13AA31F1DBC8}" type="presParOf" srcId="{A9666AE5-429F-3D44-898C-D81BAD51E86A}" destId="{5F09EB6F-0D4D-9349-8BE8-1FEB6022D0BD}" srcOrd="3" destOrd="0" presId="urn:microsoft.com/office/officeart/2005/8/layout/vList2"/>
    <dgm:cxn modelId="{2A8F4436-961A-C643-B073-C893FD7AF8E8}" type="presParOf" srcId="{A9666AE5-429F-3D44-898C-D81BAD51E86A}" destId="{7FC2C128-6930-F648-97F2-2D0790B6774D}" srcOrd="4" destOrd="0" presId="urn:microsoft.com/office/officeart/2005/8/layout/vList2"/>
    <dgm:cxn modelId="{53EC0518-D3CA-9548-A45C-302FF6628547}" type="presParOf" srcId="{A9666AE5-429F-3D44-898C-D81BAD51E86A}" destId="{47D0719A-AACE-D640-9245-43C992CAF76E}" srcOrd="5" destOrd="0" presId="urn:microsoft.com/office/officeart/2005/8/layout/vList2"/>
    <dgm:cxn modelId="{23F0ED53-E726-A941-A406-F6D4B0B4F24A}" type="presParOf" srcId="{A9666AE5-429F-3D44-898C-D81BAD51E86A}" destId="{7FF19EC5-6B86-B942-959E-3DA1307A5D47}" srcOrd="6" destOrd="0" presId="urn:microsoft.com/office/officeart/2005/8/layout/vList2"/>
    <dgm:cxn modelId="{5CA5A69F-6A20-594D-B727-F3D059527165}" type="presParOf" srcId="{A9666AE5-429F-3D44-898C-D81BAD51E86A}" destId="{0A843484-6514-164A-B6EB-10574AB491AA}" srcOrd="7" destOrd="0" presId="urn:microsoft.com/office/officeart/2005/8/layout/vList2"/>
    <dgm:cxn modelId="{C8182322-0DB1-5F43-A9CD-43DF82915BC1}" type="presParOf" srcId="{A9666AE5-429F-3D44-898C-D81BAD51E86A}" destId="{77A653A4-1716-014C-A982-6384ACDD32E8}" srcOrd="8" destOrd="0" presId="urn:microsoft.com/office/officeart/2005/8/layout/vList2"/>
    <dgm:cxn modelId="{D02C3D33-E480-724F-8156-C8340EC60F29}" type="presParOf" srcId="{A9666AE5-429F-3D44-898C-D81BAD51E86A}" destId="{18506410-5D51-6A43-97E2-06A241A76889}" srcOrd="9" destOrd="0" presId="urn:microsoft.com/office/officeart/2005/8/layout/vList2"/>
    <dgm:cxn modelId="{78A238EB-79B6-1C40-8A6A-11F1324373FD}" type="presParOf" srcId="{A9666AE5-429F-3D44-898C-D81BAD51E86A}" destId="{38A8821A-70A6-1140-8A05-3ACD163E2D7D}"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94E40B7-8673-4775-AB1E-14BE0FDF775F}" type="doc">
      <dgm:prSet loTypeId="urn:microsoft.com/office/officeart/2005/8/layout/hProcess9" loCatId="process" qsTypeId="urn:microsoft.com/office/officeart/2005/8/quickstyle/3d3" qsCatId="3D" csTypeId="urn:microsoft.com/office/officeart/2005/8/colors/accent1_1" csCatId="accent1" phldr="1"/>
      <dgm:spPr/>
    </dgm:pt>
    <dgm:pt modelId="{792B4F79-625A-4523-AD15-F56F4C818890}">
      <dgm:prSet phldrT="[Text]"/>
      <dgm:spPr/>
      <dgm:t>
        <a:bodyPr/>
        <a:lstStyle/>
        <a:p>
          <a:r>
            <a:rPr lang="en-GB" dirty="0"/>
            <a:t>Chapter 1</a:t>
          </a:r>
        </a:p>
        <a:p>
          <a:r>
            <a:rPr lang="en-GB"/>
            <a:t>Introduction</a:t>
          </a:r>
          <a:endParaRPr lang="en-GB" dirty="0"/>
        </a:p>
        <a:p>
          <a:r>
            <a:rPr lang="en-GB" dirty="0"/>
            <a:t>1200 words</a:t>
          </a:r>
        </a:p>
      </dgm:t>
    </dgm:pt>
    <dgm:pt modelId="{352ADFD9-92A1-4044-9409-5C80A02C8A4B}" type="parTrans" cxnId="{1809340C-88AE-4F29-9D6B-5F266C569E97}">
      <dgm:prSet/>
      <dgm:spPr/>
      <dgm:t>
        <a:bodyPr/>
        <a:lstStyle/>
        <a:p>
          <a:endParaRPr lang="en-GB"/>
        </a:p>
      </dgm:t>
    </dgm:pt>
    <dgm:pt modelId="{F7FF7E25-9B02-45CA-BB00-CAB1E028AC73}" type="sibTrans" cxnId="{1809340C-88AE-4F29-9D6B-5F266C569E97}">
      <dgm:prSet/>
      <dgm:spPr/>
      <dgm:t>
        <a:bodyPr/>
        <a:lstStyle/>
        <a:p>
          <a:endParaRPr lang="en-GB"/>
        </a:p>
      </dgm:t>
    </dgm:pt>
    <dgm:pt modelId="{4E61162C-4533-4322-B64C-1E6DC1750F99}">
      <dgm:prSet phldrT="[Text]"/>
      <dgm:spPr/>
      <dgm:t>
        <a:bodyPr/>
        <a:lstStyle/>
        <a:p>
          <a:r>
            <a:rPr lang="en-GB" dirty="0"/>
            <a:t>Chapter 2</a:t>
          </a:r>
        </a:p>
        <a:p>
          <a:r>
            <a:rPr lang="en-GB" dirty="0"/>
            <a:t>Literature Review</a:t>
          </a:r>
        </a:p>
        <a:p>
          <a:r>
            <a:rPr lang="en-GB" dirty="0"/>
            <a:t>2500 words</a:t>
          </a:r>
        </a:p>
      </dgm:t>
    </dgm:pt>
    <dgm:pt modelId="{87604C0B-5DD0-4227-8D8A-A8A99341C1D4}" type="parTrans" cxnId="{86E84C64-98ED-44CF-A1B4-74BE3E06D590}">
      <dgm:prSet/>
      <dgm:spPr/>
      <dgm:t>
        <a:bodyPr/>
        <a:lstStyle/>
        <a:p>
          <a:endParaRPr lang="en-GB"/>
        </a:p>
      </dgm:t>
    </dgm:pt>
    <dgm:pt modelId="{4D10C21B-8B97-42A3-B128-2D15EB1BC596}" type="sibTrans" cxnId="{86E84C64-98ED-44CF-A1B4-74BE3E06D590}">
      <dgm:prSet/>
      <dgm:spPr/>
      <dgm:t>
        <a:bodyPr/>
        <a:lstStyle/>
        <a:p>
          <a:endParaRPr lang="en-GB"/>
        </a:p>
      </dgm:t>
    </dgm:pt>
    <dgm:pt modelId="{50C97F19-9F95-46CA-93FC-7AA949026337}">
      <dgm:prSet phldrT="[Text]"/>
      <dgm:spPr/>
      <dgm:t>
        <a:bodyPr/>
        <a:lstStyle/>
        <a:p>
          <a:r>
            <a:rPr lang="en-GB" dirty="0"/>
            <a:t>Chapter 5</a:t>
          </a:r>
        </a:p>
        <a:p>
          <a:r>
            <a:rPr lang="en-GB" dirty="0"/>
            <a:t>Conclusion </a:t>
          </a:r>
        </a:p>
        <a:p>
          <a:r>
            <a:rPr lang="en-GB" dirty="0"/>
            <a:t>800 words</a:t>
          </a:r>
        </a:p>
      </dgm:t>
    </dgm:pt>
    <dgm:pt modelId="{18B8D90F-7E3C-49E1-9E76-25625287C189}" type="parTrans" cxnId="{ADC03668-FAA2-4567-9ABB-A69BF52B8300}">
      <dgm:prSet/>
      <dgm:spPr/>
      <dgm:t>
        <a:bodyPr/>
        <a:lstStyle/>
        <a:p>
          <a:endParaRPr lang="en-GB"/>
        </a:p>
      </dgm:t>
    </dgm:pt>
    <dgm:pt modelId="{72A9A8AB-1F12-4754-8F4F-83F1E7FBE8BB}" type="sibTrans" cxnId="{ADC03668-FAA2-4567-9ABB-A69BF52B8300}">
      <dgm:prSet/>
      <dgm:spPr/>
      <dgm:t>
        <a:bodyPr/>
        <a:lstStyle/>
        <a:p>
          <a:endParaRPr lang="en-GB"/>
        </a:p>
      </dgm:t>
    </dgm:pt>
    <dgm:pt modelId="{8BAB74EB-F1CA-41A5-9C69-0421372E3056}">
      <dgm:prSet/>
      <dgm:spPr/>
      <dgm:t>
        <a:bodyPr/>
        <a:lstStyle/>
        <a:p>
          <a:r>
            <a:rPr lang="en-GB" dirty="0"/>
            <a:t>Chapter 3</a:t>
          </a:r>
        </a:p>
        <a:p>
          <a:r>
            <a:rPr lang="en-GB" dirty="0"/>
            <a:t>Methodology</a:t>
          </a:r>
        </a:p>
        <a:p>
          <a:r>
            <a:rPr lang="en-GB" dirty="0"/>
            <a:t>1500 words</a:t>
          </a:r>
        </a:p>
      </dgm:t>
    </dgm:pt>
    <dgm:pt modelId="{63789120-937E-470D-A2F6-90CD2CCDA8A7}" type="parTrans" cxnId="{519CF6E4-DB4B-4312-A927-53126D7F18CE}">
      <dgm:prSet/>
      <dgm:spPr/>
      <dgm:t>
        <a:bodyPr/>
        <a:lstStyle/>
        <a:p>
          <a:endParaRPr lang="en-GB"/>
        </a:p>
      </dgm:t>
    </dgm:pt>
    <dgm:pt modelId="{5F8CB619-D62B-42ED-8049-B46A416F407F}" type="sibTrans" cxnId="{519CF6E4-DB4B-4312-A927-53126D7F18CE}">
      <dgm:prSet/>
      <dgm:spPr/>
      <dgm:t>
        <a:bodyPr/>
        <a:lstStyle/>
        <a:p>
          <a:endParaRPr lang="en-GB"/>
        </a:p>
      </dgm:t>
    </dgm:pt>
    <dgm:pt modelId="{1551AAE4-71F1-4452-9573-D4AC6B219D85}">
      <dgm:prSet/>
      <dgm:spPr/>
      <dgm:t>
        <a:bodyPr/>
        <a:lstStyle/>
        <a:p>
          <a:r>
            <a:rPr lang="en-GB" dirty="0"/>
            <a:t>Chapter 4</a:t>
          </a:r>
        </a:p>
        <a:p>
          <a:r>
            <a:rPr lang="en-GB" dirty="0"/>
            <a:t>Findings</a:t>
          </a:r>
        </a:p>
        <a:p>
          <a:r>
            <a:rPr lang="en-GB" dirty="0"/>
            <a:t>2000 words</a:t>
          </a:r>
        </a:p>
      </dgm:t>
    </dgm:pt>
    <dgm:pt modelId="{237977CB-A5FA-43E4-B41D-2FCAD6D73085}" type="parTrans" cxnId="{1012D02B-7A13-405E-85F7-966248173E80}">
      <dgm:prSet/>
      <dgm:spPr/>
      <dgm:t>
        <a:bodyPr/>
        <a:lstStyle/>
        <a:p>
          <a:endParaRPr lang="en-GB"/>
        </a:p>
      </dgm:t>
    </dgm:pt>
    <dgm:pt modelId="{E10C596C-1990-498E-8A6A-6C47DCA4FD43}" type="sibTrans" cxnId="{1012D02B-7A13-405E-85F7-966248173E80}">
      <dgm:prSet/>
      <dgm:spPr/>
      <dgm:t>
        <a:bodyPr/>
        <a:lstStyle/>
        <a:p>
          <a:endParaRPr lang="en-GB"/>
        </a:p>
      </dgm:t>
    </dgm:pt>
    <dgm:pt modelId="{4A4F256F-3FAF-42D9-BC85-AF7EC7D7CA9F}" type="pres">
      <dgm:prSet presAssocID="{094E40B7-8673-4775-AB1E-14BE0FDF775F}" presName="CompostProcess" presStyleCnt="0">
        <dgm:presLayoutVars>
          <dgm:dir/>
          <dgm:resizeHandles val="exact"/>
        </dgm:presLayoutVars>
      </dgm:prSet>
      <dgm:spPr/>
    </dgm:pt>
    <dgm:pt modelId="{F60F6EA6-39B5-4386-B5E4-B9AA6916F17B}" type="pres">
      <dgm:prSet presAssocID="{094E40B7-8673-4775-AB1E-14BE0FDF775F}" presName="arrow" presStyleLbl="bgShp" presStyleIdx="0" presStyleCnt="1"/>
      <dgm:spPr/>
    </dgm:pt>
    <dgm:pt modelId="{2C969635-3B94-46F2-83E7-6012A904D8A9}" type="pres">
      <dgm:prSet presAssocID="{094E40B7-8673-4775-AB1E-14BE0FDF775F}" presName="linearProcess" presStyleCnt="0"/>
      <dgm:spPr/>
    </dgm:pt>
    <dgm:pt modelId="{F0D8A9C9-20D3-418B-B4A8-5BDBD52116BD}" type="pres">
      <dgm:prSet presAssocID="{792B4F79-625A-4523-AD15-F56F4C818890}" presName="textNode" presStyleLbl="node1" presStyleIdx="0" presStyleCnt="5">
        <dgm:presLayoutVars>
          <dgm:bulletEnabled val="1"/>
        </dgm:presLayoutVars>
      </dgm:prSet>
      <dgm:spPr/>
    </dgm:pt>
    <dgm:pt modelId="{AA673D09-84B6-47E5-BDFE-26182E3AEE76}" type="pres">
      <dgm:prSet presAssocID="{F7FF7E25-9B02-45CA-BB00-CAB1E028AC73}" presName="sibTrans" presStyleCnt="0"/>
      <dgm:spPr/>
    </dgm:pt>
    <dgm:pt modelId="{177A3A8C-F9CA-40EC-BF94-BA596C9ED213}" type="pres">
      <dgm:prSet presAssocID="{4E61162C-4533-4322-B64C-1E6DC1750F99}" presName="textNode" presStyleLbl="node1" presStyleIdx="1" presStyleCnt="5">
        <dgm:presLayoutVars>
          <dgm:bulletEnabled val="1"/>
        </dgm:presLayoutVars>
      </dgm:prSet>
      <dgm:spPr/>
    </dgm:pt>
    <dgm:pt modelId="{49A3D41E-A3CA-420E-9628-67C1C6DB9791}" type="pres">
      <dgm:prSet presAssocID="{4D10C21B-8B97-42A3-B128-2D15EB1BC596}" presName="sibTrans" presStyleCnt="0"/>
      <dgm:spPr/>
    </dgm:pt>
    <dgm:pt modelId="{8E36554A-AE61-4FB1-A15A-C144E3B1EB7A}" type="pres">
      <dgm:prSet presAssocID="{8BAB74EB-F1CA-41A5-9C69-0421372E3056}" presName="textNode" presStyleLbl="node1" presStyleIdx="2" presStyleCnt="5">
        <dgm:presLayoutVars>
          <dgm:bulletEnabled val="1"/>
        </dgm:presLayoutVars>
      </dgm:prSet>
      <dgm:spPr/>
    </dgm:pt>
    <dgm:pt modelId="{BFC4EEB9-989A-4F0F-942A-DB6F4D565A19}" type="pres">
      <dgm:prSet presAssocID="{5F8CB619-D62B-42ED-8049-B46A416F407F}" presName="sibTrans" presStyleCnt="0"/>
      <dgm:spPr/>
    </dgm:pt>
    <dgm:pt modelId="{F131C3B2-1351-47CA-A942-B1CD4BC989E9}" type="pres">
      <dgm:prSet presAssocID="{1551AAE4-71F1-4452-9573-D4AC6B219D85}" presName="textNode" presStyleLbl="node1" presStyleIdx="3" presStyleCnt="5">
        <dgm:presLayoutVars>
          <dgm:bulletEnabled val="1"/>
        </dgm:presLayoutVars>
      </dgm:prSet>
      <dgm:spPr/>
    </dgm:pt>
    <dgm:pt modelId="{F4C70FF1-71C8-4E6D-B27A-4F914F7A1571}" type="pres">
      <dgm:prSet presAssocID="{E10C596C-1990-498E-8A6A-6C47DCA4FD43}" presName="sibTrans" presStyleCnt="0"/>
      <dgm:spPr/>
    </dgm:pt>
    <dgm:pt modelId="{7D96A2DE-AAF0-4B3B-870C-80DD0AB5940A}" type="pres">
      <dgm:prSet presAssocID="{50C97F19-9F95-46CA-93FC-7AA949026337}" presName="textNode" presStyleLbl="node1" presStyleIdx="4" presStyleCnt="5">
        <dgm:presLayoutVars>
          <dgm:bulletEnabled val="1"/>
        </dgm:presLayoutVars>
      </dgm:prSet>
      <dgm:spPr/>
    </dgm:pt>
  </dgm:ptLst>
  <dgm:cxnLst>
    <dgm:cxn modelId="{1809340C-88AE-4F29-9D6B-5F266C569E97}" srcId="{094E40B7-8673-4775-AB1E-14BE0FDF775F}" destId="{792B4F79-625A-4523-AD15-F56F4C818890}" srcOrd="0" destOrd="0" parTransId="{352ADFD9-92A1-4044-9409-5C80A02C8A4B}" sibTransId="{F7FF7E25-9B02-45CA-BB00-CAB1E028AC73}"/>
    <dgm:cxn modelId="{5855BF12-4554-4710-8822-22F672448E50}" type="presOf" srcId="{094E40B7-8673-4775-AB1E-14BE0FDF775F}" destId="{4A4F256F-3FAF-42D9-BC85-AF7EC7D7CA9F}" srcOrd="0" destOrd="0" presId="urn:microsoft.com/office/officeart/2005/8/layout/hProcess9"/>
    <dgm:cxn modelId="{1012D02B-7A13-405E-85F7-966248173E80}" srcId="{094E40B7-8673-4775-AB1E-14BE0FDF775F}" destId="{1551AAE4-71F1-4452-9573-D4AC6B219D85}" srcOrd="3" destOrd="0" parTransId="{237977CB-A5FA-43E4-B41D-2FCAD6D73085}" sibTransId="{E10C596C-1990-498E-8A6A-6C47DCA4FD43}"/>
    <dgm:cxn modelId="{709DFE3E-234A-42D0-AC6F-14C030D82041}" type="presOf" srcId="{4E61162C-4533-4322-B64C-1E6DC1750F99}" destId="{177A3A8C-F9CA-40EC-BF94-BA596C9ED213}" srcOrd="0" destOrd="0" presId="urn:microsoft.com/office/officeart/2005/8/layout/hProcess9"/>
    <dgm:cxn modelId="{86E84C64-98ED-44CF-A1B4-74BE3E06D590}" srcId="{094E40B7-8673-4775-AB1E-14BE0FDF775F}" destId="{4E61162C-4533-4322-B64C-1E6DC1750F99}" srcOrd="1" destOrd="0" parTransId="{87604C0B-5DD0-4227-8D8A-A8A99341C1D4}" sibTransId="{4D10C21B-8B97-42A3-B128-2D15EB1BC596}"/>
    <dgm:cxn modelId="{ADC03668-FAA2-4567-9ABB-A69BF52B8300}" srcId="{094E40B7-8673-4775-AB1E-14BE0FDF775F}" destId="{50C97F19-9F95-46CA-93FC-7AA949026337}" srcOrd="4" destOrd="0" parTransId="{18B8D90F-7E3C-49E1-9E76-25625287C189}" sibTransId="{72A9A8AB-1F12-4754-8F4F-83F1E7FBE8BB}"/>
    <dgm:cxn modelId="{1A77B887-B752-4F21-B8E6-446167986E58}" type="presOf" srcId="{50C97F19-9F95-46CA-93FC-7AA949026337}" destId="{7D96A2DE-AAF0-4B3B-870C-80DD0AB5940A}" srcOrd="0" destOrd="0" presId="urn:microsoft.com/office/officeart/2005/8/layout/hProcess9"/>
    <dgm:cxn modelId="{DC3E52B7-B5A3-4A7E-AEF8-92099EA06696}" type="presOf" srcId="{8BAB74EB-F1CA-41A5-9C69-0421372E3056}" destId="{8E36554A-AE61-4FB1-A15A-C144E3B1EB7A}" srcOrd="0" destOrd="0" presId="urn:microsoft.com/office/officeart/2005/8/layout/hProcess9"/>
    <dgm:cxn modelId="{C74318E0-D11B-41D7-BB38-DFA412970377}" type="presOf" srcId="{1551AAE4-71F1-4452-9573-D4AC6B219D85}" destId="{F131C3B2-1351-47CA-A942-B1CD4BC989E9}" srcOrd="0" destOrd="0" presId="urn:microsoft.com/office/officeart/2005/8/layout/hProcess9"/>
    <dgm:cxn modelId="{519CF6E4-DB4B-4312-A927-53126D7F18CE}" srcId="{094E40B7-8673-4775-AB1E-14BE0FDF775F}" destId="{8BAB74EB-F1CA-41A5-9C69-0421372E3056}" srcOrd="2" destOrd="0" parTransId="{63789120-937E-470D-A2F6-90CD2CCDA8A7}" sibTransId="{5F8CB619-D62B-42ED-8049-B46A416F407F}"/>
    <dgm:cxn modelId="{A43885F9-B180-487A-B54F-C10C8EE490CC}" type="presOf" srcId="{792B4F79-625A-4523-AD15-F56F4C818890}" destId="{F0D8A9C9-20D3-418B-B4A8-5BDBD52116BD}" srcOrd="0" destOrd="0" presId="urn:microsoft.com/office/officeart/2005/8/layout/hProcess9"/>
    <dgm:cxn modelId="{C9DD3CE8-20F8-43FF-8356-B21377948E44}" type="presParOf" srcId="{4A4F256F-3FAF-42D9-BC85-AF7EC7D7CA9F}" destId="{F60F6EA6-39B5-4386-B5E4-B9AA6916F17B}" srcOrd="0" destOrd="0" presId="urn:microsoft.com/office/officeart/2005/8/layout/hProcess9"/>
    <dgm:cxn modelId="{7690918C-FA3C-48B0-8C4D-F21CCEA24FD9}" type="presParOf" srcId="{4A4F256F-3FAF-42D9-BC85-AF7EC7D7CA9F}" destId="{2C969635-3B94-46F2-83E7-6012A904D8A9}" srcOrd="1" destOrd="0" presId="urn:microsoft.com/office/officeart/2005/8/layout/hProcess9"/>
    <dgm:cxn modelId="{A10C7841-758C-4DF6-9C85-5A6A4F3038E9}" type="presParOf" srcId="{2C969635-3B94-46F2-83E7-6012A904D8A9}" destId="{F0D8A9C9-20D3-418B-B4A8-5BDBD52116BD}" srcOrd="0" destOrd="0" presId="urn:microsoft.com/office/officeart/2005/8/layout/hProcess9"/>
    <dgm:cxn modelId="{5C5E71DB-1EF2-4BD3-996E-D2A48F373ACF}" type="presParOf" srcId="{2C969635-3B94-46F2-83E7-6012A904D8A9}" destId="{AA673D09-84B6-47E5-BDFE-26182E3AEE76}" srcOrd="1" destOrd="0" presId="urn:microsoft.com/office/officeart/2005/8/layout/hProcess9"/>
    <dgm:cxn modelId="{25E58F54-96FD-4F07-8F27-D3F831C167AE}" type="presParOf" srcId="{2C969635-3B94-46F2-83E7-6012A904D8A9}" destId="{177A3A8C-F9CA-40EC-BF94-BA596C9ED213}" srcOrd="2" destOrd="0" presId="urn:microsoft.com/office/officeart/2005/8/layout/hProcess9"/>
    <dgm:cxn modelId="{BB911088-DCE9-49A3-9A71-DFE954B3D7E4}" type="presParOf" srcId="{2C969635-3B94-46F2-83E7-6012A904D8A9}" destId="{49A3D41E-A3CA-420E-9628-67C1C6DB9791}" srcOrd="3" destOrd="0" presId="urn:microsoft.com/office/officeart/2005/8/layout/hProcess9"/>
    <dgm:cxn modelId="{4972ADDB-58C8-44CB-B248-C028247E2823}" type="presParOf" srcId="{2C969635-3B94-46F2-83E7-6012A904D8A9}" destId="{8E36554A-AE61-4FB1-A15A-C144E3B1EB7A}" srcOrd="4" destOrd="0" presId="urn:microsoft.com/office/officeart/2005/8/layout/hProcess9"/>
    <dgm:cxn modelId="{8F1371EF-A258-47B1-8FA9-5C8EE5324C80}" type="presParOf" srcId="{2C969635-3B94-46F2-83E7-6012A904D8A9}" destId="{BFC4EEB9-989A-4F0F-942A-DB6F4D565A19}" srcOrd="5" destOrd="0" presId="urn:microsoft.com/office/officeart/2005/8/layout/hProcess9"/>
    <dgm:cxn modelId="{F8FD3F89-CC95-4310-AB4D-0B5C6854D81F}" type="presParOf" srcId="{2C969635-3B94-46F2-83E7-6012A904D8A9}" destId="{F131C3B2-1351-47CA-A942-B1CD4BC989E9}" srcOrd="6" destOrd="0" presId="urn:microsoft.com/office/officeart/2005/8/layout/hProcess9"/>
    <dgm:cxn modelId="{11DB5DAE-5EED-4CD7-8FCB-90455B92A827}" type="presParOf" srcId="{2C969635-3B94-46F2-83E7-6012A904D8A9}" destId="{F4C70FF1-71C8-4E6D-B27A-4F914F7A1571}" srcOrd="7" destOrd="0" presId="urn:microsoft.com/office/officeart/2005/8/layout/hProcess9"/>
    <dgm:cxn modelId="{17EC8C40-86C3-404E-9362-E36183F00C79}" type="presParOf" srcId="{2C969635-3B94-46F2-83E7-6012A904D8A9}" destId="{7D96A2DE-AAF0-4B3B-870C-80DD0AB5940A}" srcOrd="8"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1F69340F-DED7-4ECB-9189-F42AF311EE2F}" type="doc">
      <dgm:prSet loTypeId="urn:microsoft.com/office/officeart/2005/8/layout/arrow3" loCatId="relationship" qsTypeId="urn:microsoft.com/office/officeart/2005/8/quickstyle/simple5" qsCatId="simple" csTypeId="urn:microsoft.com/office/officeart/2005/8/colors/colorful4" csCatId="colorful" phldr="1"/>
      <dgm:spPr/>
      <dgm:t>
        <a:bodyPr/>
        <a:lstStyle/>
        <a:p>
          <a:endParaRPr lang="en-GB"/>
        </a:p>
      </dgm:t>
    </dgm:pt>
    <dgm:pt modelId="{53212CEB-BBF2-43BF-A521-E4FC43571AE8}">
      <dgm:prSet phldrT="[Text]"/>
      <dgm:spPr/>
      <dgm:t>
        <a:bodyPr/>
        <a:lstStyle/>
        <a:p>
          <a:r>
            <a:rPr lang="en-GB" b="1" i="1" dirty="0">
              <a:solidFill>
                <a:srgbClr val="7030A0"/>
              </a:solidFill>
            </a:rPr>
            <a:t>Methodology</a:t>
          </a:r>
          <a:r>
            <a:rPr lang="en-GB" dirty="0"/>
            <a:t> – overarching strategy and rationale of your research project – a study of the methods, theories and principles </a:t>
          </a:r>
        </a:p>
      </dgm:t>
    </dgm:pt>
    <dgm:pt modelId="{932F92B2-7CF8-4819-9669-82B142B37AFD}" type="parTrans" cxnId="{546A7C22-6DFB-4C64-98A4-0A75DE02312B}">
      <dgm:prSet/>
      <dgm:spPr/>
      <dgm:t>
        <a:bodyPr/>
        <a:lstStyle/>
        <a:p>
          <a:endParaRPr lang="en-GB"/>
        </a:p>
      </dgm:t>
    </dgm:pt>
    <dgm:pt modelId="{C8891CDB-2669-4A11-92C3-6F360EB6A58F}" type="sibTrans" cxnId="{546A7C22-6DFB-4C64-98A4-0A75DE02312B}">
      <dgm:prSet/>
      <dgm:spPr/>
      <dgm:t>
        <a:bodyPr/>
        <a:lstStyle/>
        <a:p>
          <a:endParaRPr lang="en-GB"/>
        </a:p>
      </dgm:t>
    </dgm:pt>
    <dgm:pt modelId="{D881DC53-2206-49C5-A52E-FC5F7C496AE7}">
      <dgm:prSet phldrT="[Text]"/>
      <dgm:spPr/>
      <dgm:t>
        <a:bodyPr/>
        <a:lstStyle/>
        <a:p>
          <a:r>
            <a:rPr lang="en-GB" b="1" i="1" dirty="0">
              <a:solidFill>
                <a:srgbClr val="00B0F0"/>
              </a:solidFill>
            </a:rPr>
            <a:t>Methods </a:t>
          </a:r>
          <a:r>
            <a:rPr lang="en-GB" dirty="0"/>
            <a:t>– specific tools and procedures data use to collect and analyse </a:t>
          </a:r>
        </a:p>
      </dgm:t>
    </dgm:pt>
    <dgm:pt modelId="{C26C17CF-F474-4AD9-999C-CAD31A63C1B8}" type="parTrans" cxnId="{FDB54951-C0A3-458C-B464-C9AC9CA3F4BA}">
      <dgm:prSet/>
      <dgm:spPr/>
      <dgm:t>
        <a:bodyPr/>
        <a:lstStyle/>
        <a:p>
          <a:endParaRPr lang="en-GB"/>
        </a:p>
      </dgm:t>
    </dgm:pt>
    <dgm:pt modelId="{D929D6B8-9E2E-4193-8B9B-1422FA27ACDB}" type="sibTrans" cxnId="{FDB54951-C0A3-458C-B464-C9AC9CA3F4BA}">
      <dgm:prSet/>
      <dgm:spPr/>
      <dgm:t>
        <a:bodyPr/>
        <a:lstStyle/>
        <a:p>
          <a:endParaRPr lang="en-GB"/>
        </a:p>
      </dgm:t>
    </dgm:pt>
    <dgm:pt modelId="{8ACB5398-2826-4694-9C81-7AC7BB409680}" type="pres">
      <dgm:prSet presAssocID="{1F69340F-DED7-4ECB-9189-F42AF311EE2F}" presName="compositeShape" presStyleCnt="0">
        <dgm:presLayoutVars>
          <dgm:chMax val="2"/>
          <dgm:dir/>
          <dgm:resizeHandles val="exact"/>
        </dgm:presLayoutVars>
      </dgm:prSet>
      <dgm:spPr/>
    </dgm:pt>
    <dgm:pt modelId="{2374E69D-742A-4771-A9E4-2A7F32D59C3C}" type="pres">
      <dgm:prSet presAssocID="{1F69340F-DED7-4ECB-9189-F42AF311EE2F}" presName="divider" presStyleLbl="fgShp" presStyleIdx="0" presStyleCnt="1"/>
      <dgm:spPr/>
    </dgm:pt>
    <dgm:pt modelId="{BF5DB29D-2B17-46FB-B862-D0EB1136B569}" type="pres">
      <dgm:prSet presAssocID="{53212CEB-BBF2-43BF-A521-E4FC43571AE8}" presName="downArrow" presStyleLbl="node1" presStyleIdx="0" presStyleCnt="2"/>
      <dgm:spPr/>
    </dgm:pt>
    <dgm:pt modelId="{8F574908-3C0F-4FFE-91C4-02BFEFA3DA70}" type="pres">
      <dgm:prSet presAssocID="{53212CEB-BBF2-43BF-A521-E4FC43571AE8}" presName="downArrowText" presStyleLbl="revTx" presStyleIdx="0" presStyleCnt="2">
        <dgm:presLayoutVars>
          <dgm:bulletEnabled val="1"/>
        </dgm:presLayoutVars>
      </dgm:prSet>
      <dgm:spPr/>
    </dgm:pt>
    <dgm:pt modelId="{B7163D13-FD51-46EC-801C-CB98E17DB749}" type="pres">
      <dgm:prSet presAssocID="{D881DC53-2206-49C5-A52E-FC5F7C496AE7}" presName="upArrow" presStyleLbl="node1" presStyleIdx="1" presStyleCnt="2"/>
      <dgm:spPr/>
    </dgm:pt>
    <dgm:pt modelId="{E0B70F6F-6FCD-4999-9EEB-B32DD26785CF}" type="pres">
      <dgm:prSet presAssocID="{D881DC53-2206-49C5-A52E-FC5F7C496AE7}" presName="upArrowText" presStyleLbl="revTx" presStyleIdx="1" presStyleCnt="2">
        <dgm:presLayoutVars>
          <dgm:bulletEnabled val="1"/>
        </dgm:presLayoutVars>
      </dgm:prSet>
      <dgm:spPr/>
    </dgm:pt>
  </dgm:ptLst>
  <dgm:cxnLst>
    <dgm:cxn modelId="{546A7C22-6DFB-4C64-98A4-0A75DE02312B}" srcId="{1F69340F-DED7-4ECB-9189-F42AF311EE2F}" destId="{53212CEB-BBF2-43BF-A521-E4FC43571AE8}" srcOrd="0" destOrd="0" parTransId="{932F92B2-7CF8-4819-9669-82B142B37AFD}" sibTransId="{C8891CDB-2669-4A11-92C3-6F360EB6A58F}"/>
    <dgm:cxn modelId="{928C993C-7D54-4DBF-BE53-B32CDD4BCB6D}" type="presOf" srcId="{1F69340F-DED7-4ECB-9189-F42AF311EE2F}" destId="{8ACB5398-2826-4694-9C81-7AC7BB409680}" srcOrd="0" destOrd="0" presId="urn:microsoft.com/office/officeart/2005/8/layout/arrow3"/>
    <dgm:cxn modelId="{FDB54951-C0A3-458C-B464-C9AC9CA3F4BA}" srcId="{1F69340F-DED7-4ECB-9189-F42AF311EE2F}" destId="{D881DC53-2206-49C5-A52E-FC5F7C496AE7}" srcOrd="1" destOrd="0" parTransId="{C26C17CF-F474-4AD9-999C-CAD31A63C1B8}" sibTransId="{D929D6B8-9E2E-4193-8B9B-1422FA27ACDB}"/>
    <dgm:cxn modelId="{ECF57CA1-C187-4E17-831E-04F589EA26C8}" type="presOf" srcId="{53212CEB-BBF2-43BF-A521-E4FC43571AE8}" destId="{8F574908-3C0F-4FFE-91C4-02BFEFA3DA70}" srcOrd="0" destOrd="0" presId="urn:microsoft.com/office/officeart/2005/8/layout/arrow3"/>
    <dgm:cxn modelId="{2FDC68ED-457F-46AD-841C-D10249811C9F}" type="presOf" srcId="{D881DC53-2206-49C5-A52E-FC5F7C496AE7}" destId="{E0B70F6F-6FCD-4999-9EEB-B32DD26785CF}" srcOrd="0" destOrd="0" presId="urn:microsoft.com/office/officeart/2005/8/layout/arrow3"/>
    <dgm:cxn modelId="{4CE0B379-2EFA-4384-81DC-9D8EB7580644}" type="presParOf" srcId="{8ACB5398-2826-4694-9C81-7AC7BB409680}" destId="{2374E69D-742A-4771-A9E4-2A7F32D59C3C}" srcOrd="0" destOrd="0" presId="urn:microsoft.com/office/officeart/2005/8/layout/arrow3"/>
    <dgm:cxn modelId="{E971600A-651B-4523-A21A-1343419526C1}" type="presParOf" srcId="{8ACB5398-2826-4694-9C81-7AC7BB409680}" destId="{BF5DB29D-2B17-46FB-B862-D0EB1136B569}" srcOrd="1" destOrd="0" presId="urn:microsoft.com/office/officeart/2005/8/layout/arrow3"/>
    <dgm:cxn modelId="{5B2821C2-1F3C-4F54-AE0F-0F0F12D0768F}" type="presParOf" srcId="{8ACB5398-2826-4694-9C81-7AC7BB409680}" destId="{8F574908-3C0F-4FFE-91C4-02BFEFA3DA70}" srcOrd="2" destOrd="0" presId="urn:microsoft.com/office/officeart/2005/8/layout/arrow3"/>
    <dgm:cxn modelId="{8F8C350F-43D0-4681-AFC3-2C4844D8F064}" type="presParOf" srcId="{8ACB5398-2826-4694-9C81-7AC7BB409680}" destId="{B7163D13-FD51-46EC-801C-CB98E17DB749}" srcOrd="3" destOrd="0" presId="urn:microsoft.com/office/officeart/2005/8/layout/arrow3"/>
    <dgm:cxn modelId="{7454F4E4-DDC3-4F21-A3D7-0BD1339B76E6}" type="presParOf" srcId="{8ACB5398-2826-4694-9C81-7AC7BB409680}" destId="{E0B70F6F-6FCD-4999-9EEB-B32DD26785CF}" srcOrd="4" destOrd="0" presId="urn:microsoft.com/office/officeart/2005/8/layout/arrow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136EB5C-4F5A-43D8-B91C-1432BB3950E1}"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GB"/>
        </a:p>
      </dgm:t>
    </dgm:pt>
    <dgm:pt modelId="{B4AA55B2-57FE-4B30-8D93-EC58677C3FE0}">
      <dgm:prSet phldrT="[Text]"/>
      <dgm:spPr/>
      <dgm:t>
        <a:bodyPr/>
        <a:lstStyle/>
        <a:p>
          <a:r>
            <a:rPr lang="en-GB" dirty="0"/>
            <a:t>Qualitative v Quantitative data</a:t>
          </a:r>
        </a:p>
      </dgm:t>
    </dgm:pt>
    <dgm:pt modelId="{571D1D0A-055E-40BA-B706-ED09CA271B3A}" type="parTrans" cxnId="{4CF81EEC-E6D3-47FA-BE5D-678A14526E86}">
      <dgm:prSet/>
      <dgm:spPr/>
      <dgm:t>
        <a:bodyPr/>
        <a:lstStyle/>
        <a:p>
          <a:endParaRPr lang="en-GB"/>
        </a:p>
      </dgm:t>
    </dgm:pt>
    <dgm:pt modelId="{C318D7D3-081F-49B0-8B48-981EF15938B1}" type="sibTrans" cxnId="{4CF81EEC-E6D3-47FA-BE5D-678A14526E86}">
      <dgm:prSet/>
      <dgm:spPr/>
      <dgm:t>
        <a:bodyPr/>
        <a:lstStyle/>
        <a:p>
          <a:endParaRPr lang="en-GB"/>
        </a:p>
      </dgm:t>
    </dgm:pt>
    <dgm:pt modelId="{FF4B578B-C117-49D8-8FF0-82D17261C175}">
      <dgm:prSet phldrT="[Text]"/>
      <dgm:spPr/>
      <dgm:t>
        <a:bodyPr/>
        <a:lstStyle/>
        <a:p>
          <a:r>
            <a:rPr lang="en-GB" dirty="0"/>
            <a:t>Primary v Secondary data</a:t>
          </a:r>
        </a:p>
      </dgm:t>
    </dgm:pt>
    <dgm:pt modelId="{450BA118-5AE1-4A07-BBEA-E8D622AD48D0}" type="parTrans" cxnId="{85A2F306-95BF-4B68-8295-7433BCA1FB29}">
      <dgm:prSet/>
      <dgm:spPr/>
      <dgm:t>
        <a:bodyPr/>
        <a:lstStyle/>
        <a:p>
          <a:endParaRPr lang="en-GB"/>
        </a:p>
      </dgm:t>
    </dgm:pt>
    <dgm:pt modelId="{142D5813-3A2D-4E72-8014-1470FBC8E909}" type="sibTrans" cxnId="{85A2F306-95BF-4B68-8295-7433BCA1FB29}">
      <dgm:prSet/>
      <dgm:spPr/>
      <dgm:t>
        <a:bodyPr/>
        <a:lstStyle/>
        <a:p>
          <a:endParaRPr lang="en-GB"/>
        </a:p>
      </dgm:t>
    </dgm:pt>
    <dgm:pt modelId="{1E1159F1-483D-4354-BF5D-C08EE64F3330}">
      <dgm:prSet phldrT="[Text]"/>
      <dgm:spPr/>
      <dgm:t>
        <a:bodyPr/>
        <a:lstStyle/>
        <a:p>
          <a:r>
            <a:rPr lang="en-GB" dirty="0"/>
            <a:t>Descriptive v experimental data</a:t>
          </a:r>
        </a:p>
      </dgm:t>
    </dgm:pt>
    <dgm:pt modelId="{84F78C43-5D4C-43B3-B773-05F4841D4F99}" type="parTrans" cxnId="{611C6F2A-D416-44AF-AB3A-47AA0F84D035}">
      <dgm:prSet/>
      <dgm:spPr/>
      <dgm:t>
        <a:bodyPr/>
        <a:lstStyle/>
        <a:p>
          <a:endParaRPr lang="en-GB"/>
        </a:p>
      </dgm:t>
    </dgm:pt>
    <dgm:pt modelId="{57A60337-09C8-4D78-BA39-E6E4F019670B}" type="sibTrans" cxnId="{611C6F2A-D416-44AF-AB3A-47AA0F84D035}">
      <dgm:prSet/>
      <dgm:spPr/>
      <dgm:t>
        <a:bodyPr/>
        <a:lstStyle/>
        <a:p>
          <a:endParaRPr lang="en-GB"/>
        </a:p>
      </dgm:t>
    </dgm:pt>
    <dgm:pt modelId="{7FFEE06F-0D16-48C2-9BDA-10D0142EE5D0}" type="pres">
      <dgm:prSet presAssocID="{9136EB5C-4F5A-43D8-B91C-1432BB3950E1}" presName="linear" presStyleCnt="0">
        <dgm:presLayoutVars>
          <dgm:dir/>
          <dgm:animLvl val="lvl"/>
          <dgm:resizeHandles val="exact"/>
        </dgm:presLayoutVars>
      </dgm:prSet>
      <dgm:spPr/>
    </dgm:pt>
    <dgm:pt modelId="{68BBDF78-0935-4DCD-839C-49284DD6CB2D}" type="pres">
      <dgm:prSet presAssocID="{B4AA55B2-57FE-4B30-8D93-EC58677C3FE0}" presName="parentLin" presStyleCnt="0"/>
      <dgm:spPr/>
    </dgm:pt>
    <dgm:pt modelId="{0A6F6B6A-7E8F-4251-8536-533EFD5D8C2F}" type="pres">
      <dgm:prSet presAssocID="{B4AA55B2-57FE-4B30-8D93-EC58677C3FE0}" presName="parentLeftMargin" presStyleLbl="node1" presStyleIdx="0" presStyleCnt="3"/>
      <dgm:spPr/>
    </dgm:pt>
    <dgm:pt modelId="{AF0C2030-0231-4169-A931-5A72A725BDD1}" type="pres">
      <dgm:prSet presAssocID="{B4AA55B2-57FE-4B30-8D93-EC58677C3FE0}" presName="parentText" presStyleLbl="node1" presStyleIdx="0" presStyleCnt="3">
        <dgm:presLayoutVars>
          <dgm:chMax val="0"/>
          <dgm:bulletEnabled val="1"/>
        </dgm:presLayoutVars>
      </dgm:prSet>
      <dgm:spPr/>
    </dgm:pt>
    <dgm:pt modelId="{66D3FDAF-A6D5-4F25-B8E5-810422773FD6}" type="pres">
      <dgm:prSet presAssocID="{B4AA55B2-57FE-4B30-8D93-EC58677C3FE0}" presName="negativeSpace" presStyleCnt="0"/>
      <dgm:spPr/>
    </dgm:pt>
    <dgm:pt modelId="{0714AE74-9D85-4A59-B810-5AA17BDFDB5E}" type="pres">
      <dgm:prSet presAssocID="{B4AA55B2-57FE-4B30-8D93-EC58677C3FE0}" presName="childText" presStyleLbl="conFgAcc1" presStyleIdx="0" presStyleCnt="3">
        <dgm:presLayoutVars>
          <dgm:bulletEnabled val="1"/>
        </dgm:presLayoutVars>
      </dgm:prSet>
      <dgm:spPr/>
    </dgm:pt>
    <dgm:pt modelId="{3DD220B3-F1E1-4CDD-BB70-583E0862B795}" type="pres">
      <dgm:prSet presAssocID="{C318D7D3-081F-49B0-8B48-981EF15938B1}" presName="spaceBetweenRectangles" presStyleCnt="0"/>
      <dgm:spPr/>
    </dgm:pt>
    <dgm:pt modelId="{61804FA0-E551-4B7D-879E-2F2488CB8DAB}" type="pres">
      <dgm:prSet presAssocID="{FF4B578B-C117-49D8-8FF0-82D17261C175}" presName="parentLin" presStyleCnt="0"/>
      <dgm:spPr/>
    </dgm:pt>
    <dgm:pt modelId="{6A0D43AD-157B-4400-85C4-DC2BB2EDBD04}" type="pres">
      <dgm:prSet presAssocID="{FF4B578B-C117-49D8-8FF0-82D17261C175}" presName="parentLeftMargin" presStyleLbl="node1" presStyleIdx="0" presStyleCnt="3"/>
      <dgm:spPr/>
    </dgm:pt>
    <dgm:pt modelId="{7B3B643D-3A67-4C58-9C3C-1DA66DA67574}" type="pres">
      <dgm:prSet presAssocID="{FF4B578B-C117-49D8-8FF0-82D17261C175}" presName="parentText" presStyleLbl="node1" presStyleIdx="1" presStyleCnt="3">
        <dgm:presLayoutVars>
          <dgm:chMax val="0"/>
          <dgm:bulletEnabled val="1"/>
        </dgm:presLayoutVars>
      </dgm:prSet>
      <dgm:spPr/>
    </dgm:pt>
    <dgm:pt modelId="{79916F07-0223-44F9-B6D1-DD52263A5BD8}" type="pres">
      <dgm:prSet presAssocID="{FF4B578B-C117-49D8-8FF0-82D17261C175}" presName="negativeSpace" presStyleCnt="0"/>
      <dgm:spPr/>
    </dgm:pt>
    <dgm:pt modelId="{F7DD9EE3-4911-4AFE-B2AA-DC2836CD83C0}" type="pres">
      <dgm:prSet presAssocID="{FF4B578B-C117-49D8-8FF0-82D17261C175}" presName="childText" presStyleLbl="conFgAcc1" presStyleIdx="1" presStyleCnt="3">
        <dgm:presLayoutVars>
          <dgm:bulletEnabled val="1"/>
        </dgm:presLayoutVars>
      </dgm:prSet>
      <dgm:spPr/>
    </dgm:pt>
    <dgm:pt modelId="{CF9D80A1-382F-4F15-83D4-86375414EABF}" type="pres">
      <dgm:prSet presAssocID="{142D5813-3A2D-4E72-8014-1470FBC8E909}" presName="spaceBetweenRectangles" presStyleCnt="0"/>
      <dgm:spPr/>
    </dgm:pt>
    <dgm:pt modelId="{77F0BC56-401E-4B44-891A-994CB179797F}" type="pres">
      <dgm:prSet presAssocID="{1E1159F1-483D-4354-BF5D-C08EE64F3330}" presName="parentLin" presStyleCnt="0"/>
      <dgm:spPr/>
    </dgm:pt>
    <dgm:pt modelId="{089C0BA3-4002-4F1F-ADE2-97F5A72A16F6}" type="pres">
      <dgm:prSet presAssocID="{1E1159F1-483D-4354-BF5D-C08EE64F3330}" presName="parentLeftMargin" presStyleLbl="node1" presStyleIdx="1" presStyleCnt="3"/>
      <dgm:spPr/>
    </dgm:pt>
    <dgm:pt modelId="{EE02543C-1CC5-42FC-9D1A-9057598F5C21}" type="pres">
      <dgm:prSet presAssocID="{1E1159F1-483D-4354-BF5D-C08EE64F3330}" presName="parentText" presStyleLbl="node1" presStyleIdx="2" presStyleCnt="3">
        <dgm:presLayoutVars>
          <dgm:chMax val="0"/>
          <dgm:bulletEnabled val="1"/>
        </dgm:presLayoutVars>
      </dgm:prSet>
      <dgm:spPr/>
    </dgm:pt>
    <dgm:pt modelId="{E563AAAC-9B60-4B95-AC56-5DC2D7948DE4}" type="pres">
      <dgm:prSet presAssocID="{1E1159F1-483D-4354-BF5D-C08EE64F3330}" presName="negativeSpace" presStyleCnt="0"/>
      <dgm:spPr/>
    </dgm:pt>
    <dgm:pt modelId="{66AE0611-9581-4976-BD68-24351CE4761B}" type="pres">
      <dgm:prSet presAssocID="{1E1159F1-483D-4354-BF5D-C08EE64F3330}" presName="childText" presStyleLbl="conFgAcc1" presStyleIdx="2" presStyleCnt="3">
        <dgm:presLayoutVars>
          <dgm:bulletEnabled val="1"/>
        </dgm:presLayoutVars>
      </dgm:prSet>
      <dgm:spPr/>
    </dgm:pt>
  </dgm:ptLst>
  <dgm:cxnLst>
    <dgm:cxn modelId="{85A2F306-95BF-4B68-8295-7433BCA1FB29}" srcId="{9136EB5C-4F5A-43D8-B91C-1432BB3950E1}" destId="{FF4B578B-C117-49D8-8FF0-82D17261C175}" srcOrd="1" destOrd="0" parTransId="{450BA118-5AE1-4A07-BBEA-E8D622AD48D0}" sibTransId="{142D5813-3A2D-4E72-8014-1470FBC8E909}"/>
    <dgm:cxn modelId="{611C6F2A-D416-44AF-AB3A-47AA0F84D035}" srcId="{9136EB5C-4F5A-43D8-B91C-1432BB3950E1}" destId="{1E1159F1-483D-4354-BF5D-C08EE64F3330}" srcOrd="2" destOrd="0" parTransId="{84F78C43-5D4C-43B3-B773-05F4841D4F99}" sibTransId="{57A60337-09C8-4D78-BA39-E6E4F019670B}"/>
    <dgm:cxn modelId="{F606452C-6D9E-468A-BC6B-ACA235F7E11F}" type="presOf" srcId="{9136EB5C-4F5A-43D8-B91C-1432BB3950E1}" destId="{7FFEE06F-0D16-48C2-9BDA-10D0142EE5D0}" srcOrd="0" destOrd="0" presId="urn:microsoft.com/office/officeart/2005/8/layout/list1"/>
    <dgm:cxn modelId="{185B1D3A-8A37-4969-8079-2FD42ED1E86A}" type="presOf" srcId="{FF4B578B-C117-49D8-8FF0-82D17261C175}" destId="{6A0D43AD-157B-4400-85C4-DC2BB2EDBD04}" srcOrd="0" destOrd="0" presId="urn:microsoft.com/office/officeart/2005/8/layout/list1"/>
    <dgm:cxn modelId="{80FFE154-DAFD-4146-BA2A-4750EE9215EB}" type="presOf" srcId="{FF4B578B-C117-49D8-8FF0-82D17261C175}" destId="{7B3B643D-3A67-4C58-9C3C-1DA66DA67574}" srcOrd="1" destOrd="0" presId="urn:microsoft.com/office/officeart/2005/8/layout/list1"/>
    <dgm:cxn modelId="{D9377E8B-43D3-4FFD-A1A3-74FADF7524F1}" type="presOf" srcId="{B4AA55B2-57FE-4B30-8D93-EC58677C3FE0}" destId="{0A6F6B6A-7E8F-4251-8536-533EFD5D8C2F}" srcOrd="0" destOrd="0" presId="urn:microsoft.com/office/officeart/2005/8/layout/list1"/>
    <dgm:cxn modelId="{BD2054CE-959C-498E-A47D-B4F1B6BA51FB}" type="presOf" srcId="{1E1159F1-483D-4354-BF5D-C08EE64F3330}" destId="{EE02543C-1CC5-42FC-9D1A-9057598F5C21}" srcOrd="1" destOrd="0" presId="urn:microsoft.com/office/officeart/2005/8/layout/list1"/>
    <dgm:cxn modelId="{94F69CE0-356A-49D3-8044-F3026839F09C}" type="presOf" srcId="{1E1159F1-483D-4354-BF5D-C08EE64F3330}" destId="{089C0BA3-4002-4F1F-ADE2-97F5A72A16F6}" srcOrd="0" destOrd="0" presId="urn:microsoft.com/office/officeart/2005/8/layout/list1"/>
    <dgm:cxn modelId="{411817E8-B61E-48CF-AD95-F1D05B941338}" type="presOf" srcId="{B4AA55B2-57FE-4B30-8D93-EC58677C3FE0}" destId="{AF0C2030-0231-4169-A931-5A72A725BDD1}" srcOrd="1" destOrd="0" presId="urn:microsoft.com/office/officeart/2005/8/layout/list1"/>
    <dgm:cxn modelId="{4CF81EEC-E6D3-47FA-BE5D-678A14526E86}" srcId="{9136EB5C-4F5A-43D8-B91C-1432BB3950E1}" destId="{B4AA55B2-57FE-4B30-8D93-EC58677C3FE0}" srcOrd="0" destOrd="0" parTransId="{571D1D0A-055E-40BA-B706-ED09CA271B3A}" sibTransId="{C318D7D3-081F-49B0-8B48-981EF15938B1}"/>
    <dgm:cxn modelId="{934F5084-BA29-41E1-BD26-54952E129BE2}" type="presParOf" srcId="{7FFEE06F-0D16-48C2-9BDA-10D0142EE5D0}" destId="{68BBDF78-0935-4DCD-839C-49284DD6CB2D}" srcOrd="0" destOrd="0" presId="urn:microsoft.com/office/officeart/2005/8/layout/list1"/>
    <dgm:cxn modelId="{EBA714BA-99D8-4A0B-BC58-3B1E888113B2}" type="presParOf" srcId="{68BBDF78-0935-4DCD-839C-49284DD6CB2D}" destId="{0A6F6B6A-7E8F-4251-8536-533EFD5D8C2F}" srcOrd="0" destOrd="0" presId="urn:microsoft.com/office/officeart/2005/8/layout/list1"/>
    <dgm:cxn modelId="{0BBB03E1-46BE-4487-B73A-001ACC84E825}" type="presParOf" srcId="{68BBDF78-0935-4DCD-839C-49284DD6CB2D}" destId="{AF0C2030-0231-4169-A931-5A72A725BDD1}" srcOrd="1" destOrd="0" presId="urn:microsoft.com/office/officeart/2005/8/layout/list1"/>
    <dgm:cxn modelId="{48DAAA68-8C6C-4A87-B84E-26AB3699EFE2}" type="presParOf" srcId="{7FFEE06F-0D16-48C2-9BDA-10D0142EE5D0}" destId="{66D3FDAF-A6D5-4F25-B8E5-810422773FD6}" srcOrd="1" destOrd="0" presId="urn:microsoft.com/office/officeart/2005/8/layout/list1"/>
    <dgm:cxn modelId="{BA4C4603-2683-4189-96E7-F88A27503A98}" type="presParOf" srcId="{7FFEE06F-0D16-48C2-9BDA-10D0142EE5D0}" destId="{0714AE74-9D85-4A59-B810-5AA17BDFDB5E}" srcOrd="2" destOrd="0" presId="urn:microsoft.com/office/officeart/2005/8/layout/list1"/>
    <dgm:cxn modelId="{604933EA-98F1-4F4F-B410-639A2C4F304F}" type="presParOf" srcId="{7FFEE06F-0D16-48C2-9BDA-10D0142EE5D0}" destId="{3DD220B3-F1E1-4CDD-BB70-583E0862B795}" srcOrd="3" destOrd="0" presId="urn:microsoft.com/office/officeart/2005/8/layout/list1"/>
    <dgm:cxn modelId="{474655FE-CA7F-4DB8-BADB-27360B568BA3}" type="presParOf" srcId="{7FFEE06F-0D16-48C2-9BDA-10D0142EE5D0}" destId="{61804FA0-E551-4B7D-879E-2F2488CB8DAB}" srcOrd="4" destOrd="0" presId="urn:microsoft.com/office/officeart/2005/8/layout/list1"/>
    <dgm:cxn modelId="{2A2740A0-F7A4-4A55-B0BF-E97F10C8509D}" type="presParOf" srcId="{61804FA0-E551-4B7D-879E-2F2488CB8DAB}" destId="{6A0D43AD-157B-4400-85C4-DC2BB2EDBD04}" srcOrd="0" destOrd="0" presId="urn:microsoft.com/office/officeart/2005/8/layout/list1"/>
    <dgm:cxn modelId="{658E5C53-1A20-47E4-9C34-83CEA32E485F}" type="presParOf" srcId="{61804FA0-E551-4B7D-879E-2F2488CB8DAB}" destId="{7B3B643D-3A67-4C58-9C3C-1DA66DA67574}" srcOrd="1" destOrd="0" presId="urn:microsoft.com/office/officeart/2005/8/layout/list1"/>
    <dgm:cxn modelId="{0C3A4195-E020-4387-8BF0-F32E7B3ECFE9}" type="presParOf" srcId="{7FFEE06F-0D16-48C2-9BDA-10D0142EE5D0}" destId="{79916F07-0223-44F9-B6D1-DD52263A5BD8}" srcOrd="5" destOrd="0" presId="urn:microsoft.com/office/officeart/2005/8/layout/list1"/>
    <dgm:cxn modelId="{5B4ACE0E-D09D-4549-BBA8-5EFDFCABA3CC}" type="presParOf" srcId="{7FFEE06F-0D16-48C2-9BDA-10D0142EE5D0}" destId="{F7DD9EE3-4911-4AFE-B2AA-DC2836CD83C0}" srcOrd="6" destOrd="0" presId="urn:microsoft.com/office/officeart/2005/8/layout/list1"/>
    <dgm:cxn modelId="{07ED2DC2-70A3-4702-B47D-76CF9D73F8BD}" type="presParOf" srcId="{7FFEE06F-0D16-48C2-9BDA-10D0142EE5D0}" destId="{CF9D80A1-382F-4F15-83D4-86375414EABF}" srcOrd="7" destOrd="0" presId="urn:microsoft.com/office/officeart/2005/8/layout/list1"/>
    <dgm:cxn modelId="{8A477897-E228-474C-BB6D-21D407ECDC54}" type="presParOf" srcId="{7FFEE06F-0D16-48C2-9BDA-10D0142EE5D0}" destId="{77F0BC56-401E-4B44-891A-994CB179797F}" srcOrd="8" destOrd="0" presId="urn:microsoft.com/office/officeart/2005/8/layout/list1"/>
    <dgm:cxn modelId="{91FE5778-AB04-4AD8-8336-BD23CC5F1609}" type="presParOf" srcId="{77F0BC56-401E-4B44-891A-994CB179797F}" destId="{089C0BA3-4002-4F1F-ADE2-97F5A72A16F6}" srcOrd="0" destOrd="0" presId="urn:microsoft.com/office/officeart/2005/8/layout/list1"/>
    <dgm:cxn modelId="{913D2D74-AE5C-482F-88BD-A144E2FFA01B}" type="presParOf" srcId="{77F0BC56-401E-4B44-891A-994CB179797F}" destId="{EE02543C-1CC5-42FC-9D1A-9057598F5C21}" srcOrd="1" destOrd="0" presId="urn:microsoft.com/office/officeart/2005/8/layout/list1"/>
    <dgm:cxn modelId="{3A5BAA40-37B7-440B-AC1F-1895C2F4EAF7}" type="presParOf" srcId="{7FFEE06F-0D16-48C2-9BDA-10D0142EE5D0}" destId="{E563AAAC-9B60-4B95-AC56-5DC2D7948DE4}" srcOrd="9" destOrd="0" presId="urn:microsoft.com/office/officeart/2005/8/layout/list1"/>
    <dgm:cxn modelId="{D7961296-BA63-4BBF-BC7C-F504A2B27470}" type="presParOf" srcId="{7FFEE06F-0D16-48C2-9BDA-10D0142EE5D0}" destId="{66AE0611-9581-4976-BD68-24351CE4761B}"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2633498-21BF-4DCF-B15F-289191F764CF}" type="doc">
      <dgm:prSet loTypeId="urn:microsoft.com/office/officeart/2005/8/layout/hProcess9" loCatId="process" qsTypeId="urn:microsoft.com/office/officeart/2005/8/quickstyle/simple1" qsCatId="simple" csTypeId="urn:microsoft.com/office/officeart/2005/8/colors/colorful4" csCatId="colorful" phldr="1"/>
      <dgm:spPr/>
    </dgm:pt>
    <dgm:pt modelId="{FA1BDB5D-4E5E-4484-99A1-D6E7F96A30B5}">
      <dgm:prSet phldrT="[Text]"/>
      <dgm:spPr/>
      <dgm:t>
        <a:bodyPr/>
        <a:lstStyle/>
        <a:p>
          <a:r>
            <a:rPr lang="en-GB" dirty="0"/>
            <a:t>Statistical analysis</a:t>
          </a:r>
        </a:p>
      </dgm:t>
    </dgm:pt>
    <dgm:pt modelId="{142D66D3-A784-4E71-95AE-C7A892274795}" type="parTrans" cxnId="{29B34085-3B8B-41D9-BC26-77333114AC89}">
      <dgm:prSet/>
      <dgm:spPr/>
      <dgm:t>
        <a:bodyPr/>
        <a:lstStyle/>
        <a:p>
          <a:endParaRPr lang="en-GB"/>
        </a:p>
      </dgm:t>
    </dgm:pt>
    <dgm:pt modelId="{488F28B1-F566-448D-A435-A9D52880FABD}" type="sibTrans" cxnId="{29B34085-3B8B-41D9-BC26-77333114AC89}">
      <dgm:prSet/>
      <dgm:spPr/>
      <dgm:t>
        <a:bodyPr/>
        <a:lstStyle/>
        <a:p>
          <a:endParaRPr lang="en-GB"/>
        </a:p>
      </dgm:t>
    </dgm:pt>
    <dgm:pt modelId="{08B84B91-C2A2-40C3-9D57-72F63582DA0C}">
      <dgm:prSet phldrT="[Text]"/>
      <dgm:spPr/>
      <dgm:t>
        <a:bodyPr/>
        <a:lstStyle/>
        <a:p>
          <a:r>
            <a:rPr lang="en-GB" dirty="0"/>
            <a:t>Meta-analysis</a:t>
          </a:r>
        </a:p>
      </dgm:t>
    </dgm:pt>
    <dgm:pt modelId="{73425713-2193-4860-99AD-C076C05C5052}" type="parTrans" cxnId="{E10648EF-4C47-43AD-81C9-FAE48A47E9E3}">
      <dgm:prSet/>
      <dgm:spPr/>
      <dgm:t>
        <a:bodyPr/>
        <a:lstStyle/>
        <a:p>
          <a:endParaRPr lang="en-GB"/>
        </a:p>
      </dgm:t>
    </dgm:pt>
    <dgm:pt modelId="{6DD65272-DBBF-40B5-9C34-5C924A686B10}" type="sibTrans" cxnId="{E10648EF-4C47-43AD-81C9-FAE48A47E9E3}">
      <dgm:prSet/>
      <dgm:spPr/>
      <dgm:t>
        <a:bodyPr/>
        <a:lstStyle/>
        <a:p>
          <a:endParaRPr lang="en-GB"/>
        </a:p>
      </dgm:t>
    </dgm:pt>
    <dgm:pt modelId="{EF7669AC-1E4E-47BA-8E8B-381AD226C606}">
      <dgm:prSet phldrT="[Text]"/>
      <dgm:spPr/>
      <dgm:t>
        <a:bodyPr/>
        <a:lstStyle/>
        <a:p>
          <a:r>
            <a:rPr lang="en-GB" dirty="0"/>
            <a:t>Thematic analysis</a:t>
          </a:r>
        </a:p>
      </dgm:t>
    </dgm:pt>
    <dgm:pt modelId="{7FB97386-918B-4BE7-8BCB-74108142BBAF}" type="parTrans" cxnId="{2E7C0870-23D4-4769-AEDB-82E773FA4F0C}">
      <dgm:prSet/>
      <dgm:spPr/>
      <dgm:t>
        <a:bodyPr/>
        <a:lstStyle/>
        <a:p>
          <a:endParaRPr lang="en-GB"/>
        </a:p>
      </dgm:t>
    </dgm:pt>
    <dgm:pt modelId="{2E957AF9-56DD-4F7A-A0AE-173B622BCCCF}" type="sibTrans" cxnId="{2E7C0870-23D4-4769-AEDB-82E773FA4F0C}">
      <dgm:prSet/>
      <dgm:spPr/>
      <dgm:t>
        <a:bodyPr/>
        <a:lstStyle/>
        <a:p>
          <a:endParaRPr lang="en-GB"/>
        </a:p>
      </dgm:t>
    </dgm:pt>
    <dgm:pt modelId="{C3616AD2-F241-4CF5-9885-D102DD7ACCA8}">
      <dgm:prSet/>
      <dgm:spPr/>
      <dgm:t>
        <a:bodyPr/>
        <a:lstStyle/>
        <a:p>
          <a:r>
            <a:rPr lang="en-GB" dirty="0"/>
            <a:t>Content analysis</a:t>
          </a:r>
        </a:p>
      </dgm:t>
    </dgm:pt>
    <dgm:pt modelId="{44B2A61C-46DC-41DE-8FD2-03CE913AABBA}" type="parTrans" cxnId="{DD751264-284F-4582-9BD6-9CBB8028711E}">
      <dgm:prSet/>
      <dgm:spPr/>
      <dgm:t>
        <a:bodyPr/>
        <a:lstStyle/>
        <a:p>
          <a:endParaRPr lang="en-GB"/>
        </a:p>
      </dgm:t>
    </dgm:pt>
    <dgm:pt modelId="{89CE95EB-FF75-4F23-8312-8DABC0CF568B}" type="sibTrans" cxnId="{DD751264-284F-4582-9BD6-9CBB8028711E}">
      <dgm:prSet/>
      <dgm:spPr/>
      <dgm:t>
        <a:bodyPr/>
        <a:lstStyle/>
        <a:p>
          <a:endParaRPr lang="en-GB"/>
        </a:p>
      </dgm:t>
    </dgm:pt>
    <dgm:pt modelId="{417D76F9-E512-407B-8B1A-7DE14F6CEC29}" type="pres">
      <dgm:prSet presAssocID="{72633498-21BF-4DCF-B15F-289191F764CF}" presName="CompostProcess" presStyleCnt="0">
        <dgm:presLayoutVars>
          <dgm:dir/>
          <dgm:resizeHandles val="exact"/>
        </dgm:presLayoutVars>
      </dgm:prSet>
      <dgm:spPr/>
    </dgm:pt>
    <dgm:pt modelId="{622383A3-2F0E-454E-8645-D3337CA3350B}" type="pres">
      <dgm:prSet presAssocID="{72633498-21BF-4DCF-B15F-289191F764CF}" presName="arrow" presStyleLbl="bgShp" presStyleIdx="0" presStyleCnt="1"/>
      <dgm:spPr/>
    </dgm:pt>
    <dgm:pt modelId="{409D74F5-1281-4566-83AF-656EE6B23C38}" type="pres">
      <dgm:prSet presAssocID="{72633498-21BF-4DCF-B15F-289191F764CF}" presName="linearProcess" presStyleCnt="0"/>
      <dgm:spPr/>
    </dgm:pt>
    <dgm:pt modelId="{0F1F0FD0-68B3-4D20-9B84-F0B5867205AC}" type="pres">
      <dgm:prSet presAssocID="{FA1BDB5D-4E5E-4484-99A1-D6E7F96A30B5}" presName="textNode" presStyleLbl="node1" presStyleIdx="0" presStyleCnt="4">
        <dgm:presLayoutVars>
          <dgm:bulletEnabled val="1"/>
        </dgm:presLayoutVars>
      </dgm:prSet>
      <dgm:spPr/>
    </dgm:pt>
    <dgm:pt modelId="{1F98BD25-D3B6-40E5-A411-F7B1930CB4A1}" type="pres">
      <dgm:prSet presAssocID="{488F28B1-F566-448D-A435-A9D52880FABD}" presName="sibTrans" presStyleCnt="0"/>
      <dgm:spPr/>
    </dgm:pt>
    <dgm:pt modelId="{6B9C864A-8034-4657-8803-0D010AD5ABC9}" type="pres">
      <dgm:prSet presAssocID="{08B84B91-C2A2-40C3-9D57-72F63582DA0C}" presName="textNode" presStyleLbl="node1" presStyleIdx="1" presStyleCnt="4">
        <dgm:presLayoutVars>
          <dgm:bulletEnabled val="1"/>
        </dgm:presLayoutVars>
      </dgm:prSet>
      <dgm:spPr/>
    </dgm:pt>
    <dgm:pt modelId="{B3D3C526-89A1-49D5-B220-62987DA81346}" type="pres">
      <dgm:prSet presAssocID="{6DD65272-DBBF-40B5-9C34-5C924A686B10}" presName="sibTrans" presStyleCnt="0"/>
      <dgm:spPr/>
    </dgm:pt>
    <dgm:pt modelId="{B49448E7-CE79-4237-AB61-85735FF4AEF3}" type="pres">
      <dgm:prSet presAssocID="{EF7669AC-1E4E-47BA-8E8B-381AD226C606}" presName="textNode" presStyleLbl="node1" presStyleIdx="2" presStyleCnt="4">
        <dgm:presLayoutVars>
          <dgm:bulletEnabled val="1"/>
        </dgm:presLayoutVars>
      </dgm:prSet>
      <dgm:spPr/>
    </dgm:pt>
    <dgm:pt modelId="{05A399AE-80A1-4508-A8AB-560DC1A3EF69}" type="pres">
      <dgm:prSet presAssocID="{2E957AF9-56DD-4F7A-A0AE-173B622BCCCF}" presName="sibTrans" presStyleCnt="0"/>
      <dgm:spPr/>
    </dgm:pt>
    <dgm:pt modelId="{0BA47B3E-59A7-4DAE-A818-98B1C5D1381D}" type="pres">
      <dgm:prSet presAssocID="{C3616AD2-F241-4CF5-9885-D102DD7ACCA8}" presName="textNode" presStyleLbl="node1" presStyleIdx="3" presStyleCnt="4">
        <dgm:presLayoutVars>
          <dgm:bulletEnabled val="1"/>
        </dgm:presLayoutVars>
      </dgm:prSet>
      <dgm:spPr/>
    </dgm:pt>
  </dgm:ptLst>
  <dgm:cxnLst>
    <dgm:cxn modelId="{DD751264-284F-4582-9BD6-9CBB8028711E}" srcId="{72633498-21BF-4DCF-B15F-289191F764CF}" destId="{C3616AD2-F241-4CF5-9885-D102DD7ACCA8}" srcOrd="3" destOrd="0" parTransId="{44B2A61C-46DC-41DE-8FD2-03CE913AABBA}" sibTransId="{89CE95EB-FF75-4F23-8312-8DABC0CF568B}"/>
    <dgm:cxn modelId="{112CF54D-CF63-4359-834B-C4CA8C344AC6}" type="presOf" srcId="{EF7669AC-1E4E-47BA-8E8B-381AD226C606}" destId="{B49448E7-CE79-4237-AB61-85735FF4AEF3}" srcOrd="0" destOrd="0" presId="urn:microsoft.com/office/officeart/2005/8/layout/hProcess9"/>
    <dgm:cxn modelId="{2E7C0870-23D4-4769-AEDB-82E773FA4F0C}" srcId="{72633498-21BF-4DCF-B15F-289191F764CF}" destId="{EF7669AC-1E4E-47BA-8E8B-381AD226C606}" srcOrd="2" destOrd="0" parTransId="{7FB97386-918B-4BE7-8BCB-74108142BBAF}" sibTransId="{2E957AF9-56DD-4F7A-A0AE-173B622BCCCF}"/>
    <dgm:cxn modelId="{29B34085-3B8B-41D9-BC26-77333114AC89}" srcId="{72633498-21BF-4DCF-B15F-289191F764CF}" destId="{FA1BDB5D-4E5E-4484-99A1-D6E7F96A30B5}" srcOrd="0" destOrd="0" parTransId="{142D66D3-A784-4E71-95AE-C7A892274795}" sibTransId="{488F28B1-F566-448D-A435-A9D52880FABD}"/>
    <dgm:cxn modelId="{84AA02A0-39B8-4F47-9E68-397544C4203D}" type="presOf" srcId="{08B84B91-C2A2-40C3-9D57-72F63582DA0C}" destId="{6B9C864A-8034-4657-8803-0D010AD5ABC9}" srcOrd="0" destOrd="0" presId="urn:microsoft.com/office/officeart/2005/8/layout/hProcess9"/>
    <dgm:cxn modelId="{D43B6AA4-4DB0-4AC9-837B-65322635E92F}" type="presOf" srcId="{72633498-21BF-4DCF-B15F-289191F764CF}" destId="{417D76F9-E512-407B-8B1A-7DE14F6CEC29}" srcOrd="0" destOrd="0" presId="urn:microsoft.com/office/officeart/2005/8/layout/hProcess9"/>
    <dgm:cxn modelId="{9F7A10D6-95F6-4895-976C-AD9B6CE02CBF}" type="presOf" srcId="{C3616AD2-F241-4CF5-9885-D102DD7ACCA8}" destId="{0BA47B3E-59A7-4DAE-A818-98B1C5D1381D}" srcOrd="0" destOrd="0" presId="urn:microsoft.com/office/officeart/2005/8/layout/hProcess9"/>
    <dgm:cxn modelId="{945CF6E0-8B91-4681-93EC-D2F800342A6A}" type="presOf" srcId="{FA1BDB5D-4E5E-4484-99A1-D6E7F96A30B5}" destId="{0F1F0FD0-68B3-4D20-9B84-F0B5867205AC}" srcOrd="0" destOrd="0" presId="urn:microsoft.com/office/officeart/2005/8/layout/hProcess9"/>
    <dgm:cxn modelId="{E10648EF-4C47-43AD-81C9-FAE48A47E9E3}" srcId="{72633498-21BF-4DCF-B15F-289191F764CF}" destId="{08B84B91-C2A2-40C3-9D57-72F63582DA0C}" srcOrd="1" destOrd="0" parTransId="{73425713-2193-4860-99AD-C076C05C5052}" sibTransId="{6DD65272-DBBF-40B5-9C34-5C924A686B10}"/>
    <dgm:cxn modelId="{4565DB07-F015-4FC8-8212-1CF82E79D810}" type="presParOf" srcId="{417D76F9-E512-407B-8B1A-7DE14F6CEC29}" destId="{622383A3-2F0E-454E-8645-D3337CA3350B}" srcOrd="0" destOrd="0" presId="urn:microsoft.com/office/officeart/2005/8/layout/hProcess9"/>
    <dgm:cxn modelId="{5D8FCB74-1470-4F40-959F-6951B0C236E0}" type="presParOf" srcId="{417D76F9-E512-407B-8B1A-7DE14F6CEC29}" destId="{409D74F5-1281-4566-83AF-656EE6B23C38}" srcOrd="1" destOrd="0" presId="urn:microsoft.com/office/officeart/2005/8/layout/hProcess9"/>
    <dgm:cxn modelId="{C751B056-5D3A-4DC0-A718-631FB5D953A1}" type="presParOf" srcId="{409D74F5-1281-4566-83AF-656EE6B23C38}" destId="{0F1F0FD0-68B3-4D20-9B84-F0B5867205AC}" srcOrd="0" destOrd="0" presId="urn:microsoft.com/office/officeart/2005/8/layout/hProcess9"/>
    <dgm:cxn modelId="{8BEA2A66-8848-44EE-A6DB-AC618148F064}" type="presParOf" srcId="{409D74F5-1281-4566-83AF-656EE6B23C38}" destId="{1F98BD25-D3B6-40E5-A411-F7B1930CB4A1}" srcOrd="1" destOrd="0" presId="urn:microsoft.com/office/officeart/2005/8/layout/hProcess9"/>
    <dgm:cxn modelId="{B30A89EB-B0FE-4BC6-A060-9C947017162A}" type="presParOf" srcId="{409D74F5-1281-4566-83AF-656EE6B23C38}" destId="{6B9C864A-8034-4657-8803-0D010AD5ABC9}" srcOrd="2" destOrd="0" presId="urn:microsoft.com/office/officeart/2005/8/layout/hProcess9"/>
    <dgm:cxn modelId="{CBD4E0C4-8418-4B21-98F3-486F2D4B42CD}" type="presParOf" srcId="{409D74F5-1281-4566-83AF-656EE6B23C38}" destId="{B3D3C526-89A1-49D5-B220-62987DA81346}" srcOrd="3" destOrd="0" presId="urn:microsoft.com/office/officeart/2005/8/layout/hProcess9"/>
    <dgm:cxn modelId="{287205D4-5852-4847-84D9-7799F328BC64}" type="presParOf" srcId="{409D74F5-1281-4566-83AF-656EE6B23C38}" destId="{B49448E7-CE79-4237-AB61-85735FF4AEF3}" srcOrd="4" destOrd="0" presId="urn:microsoft.com/office/officeart/2005/8/layout/hProcess9"/>
    <dgm:cxn modelId="{B56B55CE-0AED-4912-960B-2D6FC09C553E}" type="presParOf" srcId="{409D74F5-1281-4566-83AF-656EE6B23C38}" destId="{05A399AE-80A1-4508-A8AB-560DC1A3EF69}" srcOrd="5" destOrd="0" presId="urn:microsoft.com/office/officeart/2005/8/layout/hProcess9"/>
    <dgm:cxn modelId="{B4402B41-B62B-4F3C-BF44-7E20F8DBD9A2}" type="presParOf" srcId="{409D74F5-1281-4566-83AF-656EE6B23C38}" destId="{0BA47B3E-59A7-4DAE-A818-98B1C5D1381D}"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77B4E55-A50A-49A0-81EE-86300AFED84A}" type="doc">
      <dgm:prSet loTypeId="urn:microsoft.com/office/officeart/2008/layout/VerticalCurvedList" loCatId="list" qsTypeId="urn:microsoft.com/office/officeart/2005/8/quickstyle/simple1" qsCatId="simple" csTypeId="urn:microsoft.com/office/officeart/2005/8/colors/colorful3" csCatId="colorful" phldr="1"/>
      <dgm:spPr/>
      <dgm:t>
        <a:bodyPr/>
        <a:lstStyle/>
        <a:p>
          <a:endParaRPr lang="en-GB"/>
        </a:p>
      </dgm:t>
    </dgm:pt>
    <dgm:pt modelId="{58F3FBED-36B2-43E1-804E-565F8AE7720A}">
      <dgm:prSet phldrT="[Text]"/>
      <dgm:spPr/>
      <dgm:t>
        <a:bodyPr/>
        <a:lstStyle/>
        <a:p>
          <a:r>
            <a:rPr lang="en-GB" dirty="0"/>
            <a:t>All dissertation projects need to be clear on data collection</a:t>
          </a:r>
        </a:p>
      </dgm:t>
    </dgm:pt>
    <dgm:pt modelId="{280968D8-3303-45AA-B7C4-5F2CBD5DBF3D}" type="parTrans" cxnId="{43C19ADD-9F7C-4ABC-9E3C-C2E3AD568906}">
      <dgm:prSet/>
      <dgm:spPr/>
      <dgm:t>
        <a:bodyPr/>
        <a:lstStyle/>
        <a:p>
          <a:endParaRPr lang="en-GB"/>
        </a:p>
      </dgm:t>
    </dgm:pt>
    <dgm:pt modelId="{2990178F-B5F7-42A0-A873-9939DA9ACC1A}" type="sibTrans" cxnId="{43C19ADD-9F7C-4ABC-9E3C-C2E3AD568906}">
      <dgm:prSet/>
      <dgm:spPr/>
      <dgm:t>
        <a:bodyPr/>
        <a:lstStyle/>
        <a:p>
          <a:endParaRPr lang="en-GB"/>
        </a:p>
      </dgm:t>
    </dgm:pt>
    <dgm:pt modelId="{7D81A0CC-7535-4A94-A345-E49AD594CFFF}">
      <dgm:prSet phldrT="[Text]"/>
      <dgm:spPr/>
      <dgm:t>
        <a:bodyPr/>
        <a:lstStyle/>
        <a:p>
          <a:r>
            <a:rPr lang="en-GB" dirty="0"/>
            <a:t>Include this chapter if undertaking – Primary/secondary/case study</a:t>
          </a:r>
        </a:p>
      </dgm:t>
    </dgm:pt>
    <dgm:pt modelId="{6A452F02-9FBD-4788-8E1D-06BDC2A4F417}" type="parTrans" cxnId="{1E98FFE2-DAB7-45E1-ACB8-F47DA4A24E07}">
      <dgm:prSet/>
      <dgm:spPr/>
      <dgm:t>
        <a:bodyPr/>
        <a:lstStyle/>
        <a:p>
          <a:endParaRPr lang="en-GB"/>
        </a:p>
      </dgm:t>
    </dgm:pt>
    <dgm:pt modelId="{FADE671D-3297-497F-AD8F-BCC1D08356D5}" type="sibTrans" cxnId="{1E98FFE2-DAB7-45E1-ACB8-F47DA4A24E07}">
      <dgm:prSet/>
      <dgm:spPr/>
      <dgm:t>
        <a:bodyPr/>
        <a:lstStyle/>
        <a:p>
          <a:endParaRPr lang="en-GB"/>
        </a:p>
      </dgm:t>
    </dgm:pt>
    <dgm:pt modelId="{B8862D53-30E3-4F48-BAA6-EF878A598BEB}">
      <dgm:prSet phldrT="[Text]"/>
      <dgm:spPr/>
      <dgm:t>
        <a:bodyPr/>
        <a:lstStyle/>
        <a:p>
          <a:r>
            <a:rPr lang="en-GB" dirty="0"/>
            <a:t>It is the ….</a:t>
          </a:r>
          <a:r>
            <a:rPr lang="en-GB" i="1" dirty="0"/>
            <a:t>who, when, where, why</a:t>
          </a:r>
          <a:r>
            <a:rPr lang="en-GB" dirty="0"/>
            <a:t>…. of your research</a:t>
          </a:r>
        </a:p>
      </dgm:t>
    </dgm:pt>
    <dgm:pt modelId="{48605FFB-A2C7-4EFA-AC07-B4AEA289AB4F}" type="parTrans" cxnId="{60D5985D-5C60-439E-B822-4838547E5A75}">
      <dgm:prSet/>
      <dgm:spPr/>
      <dgm:t>
        <a:bodyPr/>
        <a:lstStyle/>
        <a:p>
          <a:endParaRPr lang="en-GB"/>
        </a:p>
      </dgm:t>
    </dgm:pt>
    <dgm:pt modelId="{64B24B62-C7ED-4BAF-BD97-D7AE3D8C987A}" type="sibTrans" cxnId="{60D5985D-5C60-439E-B822-4838547E5A75}">
      <dgm:prSet/>
      <dgm:spPr/>
      <dgm:t>
        <a:bodyPr/>
        <a:lstStyle/>
        <a:p>
          <a:endParaRPr lang="en-GB"/>
        </a:p>
      </dgm:t>
    </dgm:pt>
    <dgm:pt modelId="{2CDF0091-6767-4E6E-8E1B-4289B97CA7B3}" type="pres">
      <dgm:prSet presAssocID="{777B4E55-A50A-49A0-81EE-86300AFED84A}" presName="Name0" presStyleCnt="0">
        <dgm:presLayoutVars>
          <dgm:chMax val="7"/>
          <dgm:chPref val="7"/>
          <dgm:dir/>
        </dgm:presLayoutVars>
      </dgm:prSet>
      <dgm:spPr/>
    </dgm:pt>
    <dgm:pt modelId="{5CA39B8E-45EC-48C2-84D5-B19342806A5B}" type="pres">
      <dgm:prSet presAssocID="{777B4E55-A50A-49A0-81EE-86300AFED84A}" presName="Name1" presStyleCnt="0"/>
      <dgm:spPr/>
    </dgm:pt>
    <dgm:pt modelId="{ED833E75-20DA-431A-A909-1B98B38CABB8}" type="pres">
      <dgm:prSet presAssocID="{777B4E55-A50A-49A0-81EE-86300AFED84A}" presName="cycle" presStyleCnt="0"/>
      <dgm:spPr/>
    </dgm:pt>
    <dgm:pt modelId="{20E300B8-9E70-4BF5-9331-34707298C402}" type="pres">
      <dgm:prSet presAssocID="{777B4E55-A50A-49A0-81EE-86300AFED84A}" presName="srcNode" presStyleLbl="node1" presStyleIdx="0" presStyleCnt="3"/>
      <dgm:spPr/>
    </dgm:pt>
    <dgm:pt modelId="{207E8CFC-E63B-44E0-AF24-C816198466A2}" type="pres">
      <dgm:prSet presAssocID="{777B4E55-A50A-49A0-81EE-86300AFED84A}" presName="conn" presStyleLbl="parChTrans1D2" presStyleIdx="0" presStyleCnt="1"/>
      <dgm:spPr/>
    </dgm:pt>
    <dgm:pt modelId="{9CC4946F-FD60-4DEF-9E6C-499272EE09A9}" type="pres">
      <dgm:prSet presAssocID="{777B4E55-A50A-49A0-81EE-86300AFED84A}" presName="extraNode" presStyleLbl="node1" presStyleIdx="0" presStyleCnt="3"/>
      <dgm:spPr/>
    </dgm:pt>
    <dgm:pt modelId="{C4D6E04C-5592-4C4E-8FBA-DEE749B0809D}" type="pres">
      <dgm:prSet presAssocID="{777B4E55-A50A-49A0-81EE-86300AFED84A}" presName="dstNode" presStyleLbl="node1" presStyleIdx="0" presStyleCnt="3"/>
      <dgm:spPr/>
    </dgm:pt>
    <dgm:pt modelId="{19F344FA-60B3-435E-BF4E-A500DC178145}" type="pres">
      <dgm:prSet presAssocID="{58F3FBED-36B2-43E1-804E-565F8AE7720A}" presName="text_1" presStyleLbl="node1" presStyleIdx="0" presStyleCnt="3">
        <dgm:presLayoutVars>
          <dgm:bulletEnabled val="1"/>
        </dgm:presLayoutVars>
      </dgm:prSet>
      <dgm:spPr/>
    </dgm:pt>
    <dgm:pt modelId="{2D21EDBD-F32B-454E-A717-6D8D988C828D}" type="pres">
      <dgm:prSet presAssocID="{58F3FBED-36B2-43E1-804E-565F8AE7720A}" presName="accent_1" presStyleCnt="0"/>
      <dgm:spPr/>
    </dgm:pt>
    <dgm:pt modelId="{E2CF024B-AF66-46D1-88C7-A2FDEF1696A4}" type="pres">
      <dgm:prSet presAssocID="{58F3FBED-36B2-43E1-804E-565F8AE7720A}" presName="accentRepeatNode" presStyleLbl="solidFgAcc1" presStyleIdx="0" presStyleCnt="3"/>
      <dgm:spPr/>
    </dgm:pt>
    <dgm:pt modelId="{EFBC624E-54DC-476A-9401-70C6B57943AA}" type="pres">
      <dgm:prSet presAssocID="{7D81A0CC-7535-4A94-A345-E49AD594CFFF}" presName="text_2" presStyleLbl="node1" presStyleIdx="1" presStyleCnt="3">
        <dgm:presLayoutVars>
          <dgm:bulletEnabled val="1"/>
        </dgm:presLayoutVars>
      </dgm:prSet>
      <dgm:spPr/>
    </dgm:pt>
    <dgm:pt modelId="{16E41243-5EF2-4E92-A567-B3BB7E0D6C26}" type="pres">
      <dgm:prSet presAssocID="{7D81A0CC-7535-4A94-A345-E49AD594CFFF}" presName="accent_2" presStyleCnt="0"/>
      <dgm:spPr/>
    </dgm:pt>
    <dgm:pt modelId="{811D9B71-B895-4E98-BDBC-6486DB959CF2}" type="pres">
      <dgm:prSet presAssocID="{7D81A0CC-7535-4A94-A345-E49AD594CFFF}" presName="accentRepeatNode" presStyleLbl="solidFgAcc1" presStyleIdx="1" presStyleCnt="3"/>
      <dgm:spPr/>
    </dgm:pt>
    <dgm:pt modelId="{F0519A71-429D-4905-A69E-706D5EDE5AAD}" type="pres">
      <dgm:prSet presAssocID="{B8862D53-30E3-4F48-BAA6-EF878A598BEB}" presName="text_3" presStyleLbl="node1" presStyleIdx="2" presStyleCnt="3">
        <dgm:presLayoutVars>
          <dgm:bulletEnabled val="1"/>
        </dgm:presLayoutVars>
      </dgm:prSet>
      <dgm:spPr/>
    </dgm:pt>
    <dgm:pt modelId="{5622ACC9-11C0-4662-9503-64DF45BA2781}" type="pres">
      <dgm:prSet presAssocID="{B8862D53-30E3-4F48-BAA6-EF878A598BEB}" presName="accent_3" presStyleCnt="0"/>
      <dgm:spPr/>
    </dgm:pt>
    <dgm:pt modelId="{82D26E54-D7C6-48DD-AB6F-60E8D65FEB20}" type="pres">
      <dgm:prSet presAssocID="{B8862D53-30E3-4F48-BAA6-EF878A598BEB}" presName="accentRepeatNode" presStyleLbl="solidFgAcc1" presStyleIdx="2" presStyleCnt="3"/>
      <dgm:spPr/>
    </dgm:pt>
  </dgm:ptLst>
  <dgm:cxnLst>
    <dgm:cxn modelId="{CE091E15-7EDE-417B-9737-8FEA6B46F268}" type="presOf" srcId="{2990178F-B5F7-42A0-A873-9939DA9ACC1A}" destId="{207E8CFC-E63B-44E0-AF24-C816198466A2}" srcOrd="0" destOrd="0" presId="urn:microsoft.com/office/officeart/2008/layout/VerticalCurvedList"/>
    <dgm:cxn modelId="{60D5985D-5C60-439E-B822-4838547E5A75}" srcId="{777B4E55-A50A-49A0-81EE-86300AFED84A}" destId="{B8862D53-30E3-4F48-BAA6-EF878A598BEB}" srcOrd="2" destOrd="0" parTransId="{48605FFB-A2C7-4EFA-AC07-B4AEA289AB4F}" sibTransId="{64B24B62-C7ED-4BAF-BD97-D7AE3D8C987A}"/>
    <dgm:cxn modelId="{BBAB3F61-19C8-42A2-852C-F498A6A26B89}" type="presOf" srcId="{7D81A0CC-7535-4A94-A345-E49AD594CFFF}" destId="{EFBC624E-54DC-476A-9401-70C6B57943AA}" srcOrd="0" destOrd="0" presId="urn:microsoft.com/office/officeart/2008/layout/VerticalCurvedList"/>
    <dgm:cxn modelId="{F5CB9E9F-6C11-48D3-8F1D-703613602F75}" type="presOf" srcId="{777B4E55-A50A-49A0-81EE-86300AFED84A}" destId="{2CDF0091-6767-4E6E-8E1B-4289B97CA7B3}" srcOrd="0" destOrd="0" presId="urn:microsoft.com/office/officeart/2008/layout/VerticalCurvedList"/>
    <dgm:cxn modelId="{1C13CCCC-88E6-45FA-B313-0621637996BC}" type="presOf" srcId="{58F3FBED-36B2-43E1-804E-565F8AE7720A}" destId="{19F344FA-60B3-435E-BF4E-A500DC178145}" srcOrd="0" destOrd="0" presId="urn:microsoft.com/office/officeart/2008/layout/VerticalCurvedList"/>
    <dgm:cxn modelId="{43C19ADD-9F7C-4ABC-9E3C-C2E3AD568906}" srcId="{777B4E55-A50A-49A0-81EE-86300AFED84A}" destId="{58F3FBED-36B2-43E1-804E-565F8AE7720A}" srcOrd="0" destOrd="0" parTransId="{280968D8-3303-45AA-B7C4-5F2CBD5DBF3D}" sibTransId="{2990178F-B5F7-42A0-A873-9939DA9ACC1A}"/>
    <dgm:cxn modelId="{1E98FFE2-DAB7-45E1-ACB8-F47DA4A24E07}" srcId="{777B4E55-A50A-49A0-81EE-86300AFED84A}" destId="{7D81A0CC-7535-4A94-A345-E49AD594CFFF}" srcOrd="1" destOrd="0" parTransId="{6A452F02-9FBD-4788-8E1D-06BDC2A4F417}" sibTransId="{FADE671D-3297-497F-AD8F-BCC1D08356D5}"/>
    <dgm:cxn modelId="{A7D127FB-93AE-48D5-A77E-C86DEF0CA230}" type="presOf" srcId="{B8862D53-30E3-4F48-BAA6-EF878A598BEB}" destId="{F0519A71-429D-4905-A69E-706D5EDE5AAD}" srcOrd="0" destOrd="0" presId="urn:microsoft.com/office/officeart/2008/layout/VerticalCurvedList"/>
    <dgm:cxn modelId="{309F7A3D-B799-46AE-A865-2E430286CD1D}" type="presParOf" srcId="{2CDF0091-6767-4E6E-8E1B-4289B97CA7B3}" destId="{5CA39B8E-45EC-48C2-84D5-B19342806A5B}" srcOrd="0" destOrd="0" presId="urn:microsoft.com/office/officeart/2008/layout/VerticalCurvedList"/>
    <dgm:cxn modelId="{0531D730-43ED-4142-BF89-49A40F6E84CE}" type="presParOf" srcId="{5CA39B8E-45EC-48C2-84D5-B19342806A5B}" destId="{ED833E75-20DA-431A-A909-1B98B38CABB8}" srcOrd="0" destOrd="0" presId="urn:microsoft.com/office/officeart/2008/layout/VerticalCurvedList"/>
    <dgm:cxn modelId="{16F1A5BC-4E75-442A-AA61-2CDEEEE34CBA}" type="presParOf" srcId="{ED833E75-20DA-431A-A909-1B98B38CABB8}" destId="{20E300B8-9E70-4BF5-9331-34707298C402}" srcOrd="0" destOrd="0" presId="urn:microsoft.com/office/officeart/2008/layout/VerticalCurvedList"/>
    <dgm:cxn modelId="{98D13083-97E4-47FA-979E-75D9B8B9EDD9}" type="presParOf" srcId="{ED833E75-20DA-431A-A909-1B98B38CABB8}" destId="{207E8CFC-E63B-44E0-AF24-C816198466A2}" srcOrd="1" destOrd="0" presId="urn:microsoft.com/office/officeart/2008/layout/VerticalCurvedList"/>
    <dgm:cxn modelId="{B55C25B5-6C5C-46A3-8C60-DFF1D84634EF}" type="presParOf" srcId="{ED833E75-20DA-431A-A909-1B98B38CABB8}" destId="{9CC4946F-FD60-4DEF-9E6C-499272EE09A9}" srcOrd="2" destOrd="0" presId="urn:microsoft.com/office/officeart/2008/layout/VerticalCurvedList"/>
    <dgm:cxn modelId="{CA0D04BE-5404-47C6-9B9D-2852A7B5BDC9}" type="presParOf" srcId="{ED833E75-20DA-431A-A909-1B98B38CABB8}" destId="{C4D6E04C-5592-4C4E-8FBA-DEE749B0809D}" srcOrd="3" destOrd="0" presId="urn:microsoft.com/office/officeart/2008/layout/VerticalCurvedList"/>
    <dgm:cxn modelId="{5E26BDD9-50A0-40AD-BDFB-AC9A6C00F901}" type="presParOf" srcId="{5CA39B8E-45EC-48C2-84D5-B19342806A5B}" destId="{19F344FA-60B3-435E-BF4E-A500DC178145}" srcOrd="1" destOrd="0" presId="urn:microsoft.com/office/officeart/2008/layout/VerticalCurvedList"/>
    <dgm:cxn modelId="{48CA2814-F810-4C04-AD32-2B2181373ED0}" type="presParOf" srcId="{5CA39B8E-45EC-48C2-84D5-B19342806A5B}" destId="{2D21EDBD-F32B-454E-A717-6D8D988C828D}" srcOrd="2" destOrd="0" presId="urn:microsoft.com/office/officeart/2008/layout/VerticalCurvedList"/>
    <dgm:cxn modelId="{B2BE0781-F533-41FC-8637-DF97CBB1BCA1}" type="presParOf" srcId="{2D21EDBD-F32B-454E-A717-6D8D988C828D}" destId="{E2CF024B-AF66-46D1-88C7-A2FDEF1696A4}" srcOrd="0" destOrd="0" presId="urn:microsoft.com/office/officeart/2008/layout/VerticalCurvedList"/>
    <dgm:cxn modelId="{41983C4E-E825-47FF-AD36-A95DFCD1A5F6}" type="presParOf" srcId="{5CA39B8E-45EC-48C2-84D5-B19342806A5B}" destId="{EFBC624E-54DC-476A-9401-70C6B57943AA}" srcOrd="3" destOrd="0" presId="urn:microsoft.com/office/officeart/2008/layout/VerticalCurvedList"/>
    <dgm:cxn modelId="{1F77C764-7352-4984-BB5D-70B82338E39A}" type="presParOf" srcId="{5CA39B8E-45EC-48C2-84D5-B19342806A5B}" destId="{16E41243-5EF2-4E92-A567-B3BB7E0D6C26}" srcOrd="4" destOrd="0" presId="urn:microsoft.com/office/officeart/2008/layout/VerticalCurvedList"/>
    <dgm:cxn modelId="{1F33CE12-F4DE-48C3-9812-10B2CADFB36A}" type="presParOf" srcId="{16E41243-5EF2-4E92-A567-B3BB7E0D6C26}" destId="{811D9B71-B895-4E98-BDBC-6486DB959CF2}" srcOrd="0" destOrd="0" presId="urn:microsoft.com/office/officeart/2008/layout/VerticalCurvedList"/>
    <dgm:cxn modelId="{6FB9151E-1258-403E-ABC9-4B1A001DA166}" type="presParOf" srcId="{5CA39B8E-45EC-48C2-84D5-B19342806A5B}" destId="{F0519A71-429D-4905-A69E-706D5EDE5AAD}" srcOrd="5" destOrd="0" presId="urn:microsoft.com/office/officeart/2008/layout/VerticalCurvedList"/>
    <dgm:cxn modelId="{968702C7-336C-4FD8-A4EC-104B1EE96464}" type="presParOf" srcId="{5CA39B8E-45EC-48C2-84D5-B19342806A5B}" destId="{5622ACC9-11C0-4662-9503-64DF45BA2781}" srcOrd="6" destOrd="0" presId="urn:microsoft.com/office/officeart/2008/layout/VerticalCurvedList"/>
    <dgm:cxn modelId="{91D9D086-EECB-452D-9B49-97574E22331F}" type="presParOf" srcId="{5622ACC9-11C0-4662-9503-64DF45BA2781}" destId="{82D26E54-D7C6-48DD-AB6F-60E8D65FEB20}"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D9B08BB-D56E-41E4-9AB5-5BA9614CA5FE}" type="doc">
      <dgm:prSet loTypeId="urn:microsoft.com/office/officeart/2005/8/layout/default" loCatId="list" qsTypeId="urn:microsoft.com/office/officeart/2005/8/quickstyle/simple1" qsCatId="simple" csTypeId="urn:microsoft.com/office/officeart/2005/8/colors/colorful3" csCatId="colorful" phldr="1"/>
      <dgm:spPr/>
      <dgm:t>
        <a:bodyPr/>
        <a:lstStyle/>
        <a:p>
          <a:endParaRPr lang="en-GB"/>
        </a:p>
      </dgm:t>
    </dgm:pt>
    <dgm:pt modelId="{A84AE68E-BD88-4EC9-803F-F2EF0D0962C9}">
      <dgm:prSet phldrT="[Text]"/>
      <dgm:spPr/>
      <dgm:t>
        <a:bodyPr/>
        <a:lstStyle/>
        <a:p>
          <a:r>
            <a:rPr lang="en-GB" dirty="0"/>
            <a:t>1.Introduction to the chapter</a:t>
          </a:r>
        </a:p>
      </dgm:t>
    </dgm:pt>
    <dgm:pt modelId="{EDB32C06-E997-45CD-82EA-DEB30A3788CC}" type="parTrans" cxnId="{1D260D44-4986-4110-84A4-1258177C022A}">
      <dgm:prSet/>
      <dgm:spPr/>
      <dgm:t>
        <a:bodyPr/>
        <a:lstStyle/>
        <a:p>
          <a:endParaRPr lang="en-GB"/>
        </a:p>
      </dgm:t>
    </dgm:pt>
    <dgm:pt modelId="{452F70D2-91BF-47D5-830F-0E01B56FC0CB}" type="sibTrans" cxnId="{1D260D44-4986-4110-84A4-1258177C022A}">
      <dgm:prSet/>
      <dgm:spPr/>
      <dgm:t>
        <a:bodyPr/>
        <a:lstStyle/>
        <a:p>
          <a:endParaRPr lang="en-GB"/>
        </a:p>
      </dgm:t>
    </dgm:pt>
    <dgm:pt modelId="{9E3A43AB-163C-4159-B1F5-AB82F5845873}">
      <dgm:prSet phldrT="[Text]"/>
      <dgm:spPr/>
      <dgm:t>
        <a:bodyPr/>
        <a:lstStyle/>
        <a:p>
          <a:r>
            <a:rPr lang="en-GB" dirty="0"/>
            <a:t>2. Research strategy</a:t>
          </a:r>
        </a:p>
      </dgm:t>
    </dgm:pt>
    <dgm:pt modelId="{CD610B18-D8A0-472C-ADE0-D6C522F38440}" type="parTrans" cxnId="{AB2AEF9F-899E-4153-B43E-EEED8E09E500}">
      <dgm:prSet/>
      <dgm:spPr/>
      <dgm:t>
        <a:bodyPr/>
        <a:lstStyle/>
        <a:p>
          <a:endParaRPr lang="en-GB"/>
        </a:p>
      </dgm:t>
    </dgm:pt>
    <dgm:pt modelId="{F33DC98B-589C-49EE-8544-57332B8A5498}" type="sibTrans" cxnId="{AB2AEF9F-899E-4153-B43E-EEED8E09E500}">
      <dgm:prSet/>
      <dgm:spPr/>
      <dgm:t>
        <a:bodyPr/>
        <a:lstStyle/>
        <a:p>
          <a:endParaRPr lang="en-GB"/>
        </a:p>
      </dgm:t>
    </dgm:pt>
    <dgm:pt modelId="{4D1E04ED-6922-413D-8D77-46160799FCFE}">
      <dgm:prSet phldrT="[Text]"/>
      <dgm:spPr/>
      <dgm:t>
        <a:bodyPr/>
        <a:lstStyle/>
        <a:p>
          <a:r>
            <a:rPr lang="en-GB" dirty="0"/>
            <a:t>3. Data collection</a:t>
          </a:r>
        </a:p>
      </dgm:t>
    </dgm:pt>
    <dgm:pt modelId="{AFD6463E-F893-4B3A-BB01-12FBA1300E1F}" type="parTrans" cxnId="{AFEE60A2-D7AA-45D7-8D98-88E6F9B7B9A1}">
      <dgm:prSet/>
      <dgm:spPr/>
      <dgm:t>
        <a:bodyPr/>
        <a:lstStyle/>
        <a:p>
          <a:endParaRPr lang="en-GB"/>
        </a:p>
      </dgm:t>
    </dgm:pt>
    <dgm:pt modelId="{A8917F89-D8BB-4137-9899-6C6478B6102B}" type="sibTrans" cxnId="{AFEE60A2-D7AA-45D7-8D98-88E6F9B7B9A1}">
      <dgm:prSet/>
      <dgm:spPr/>
      <dgm:t>
        <a:bodyPr/>
        <a:lstStyle/>
        <a:p>
          <a:endParaRPr lang="en-GB"/>
        </a:p>
      </dgm:t>
    </dgm:pt>
    <dgm:pt modelId="{582C7ABF-2962-4EBF-9825-9582A42A8970}">
      <dgm:prSet/>
      <dgm:spPr/>
      <dgm:t>
        <a:bodyPr/>
        <a:lstStyle/>
        <a:p>
          <a:r>
            <a:rPr lang="en-GB" dirty="0"/>
            <a:t>4. Data Analysis</a:t>
          </a:r>
        </a:p>
      </dgm:t>
    </dgm:pt>
    <dgm:pt modelId="{84848829-F0D8-43E8-A888-D4264E093166}" type="parTrans" cxnId="{18325523-5C26-42FE-B364-19400F2B60FC}">
      <dgm:prSet/>
      <dgm:spPr/>
      <dgm:t>
        <a:bodyPr/>
        <a:lstStyle/>
        <a:p>
          <a:endParaRPr lang="en-GB"/>
        </a:p>
      </dgm:t>
    </dgm:pt>
    <dgm:pt modelId="{D9A38552-FBCB-4190-B677-53960F7C9AFB}" type="sibTrans" cxnId="{18325523-5C26-42FE-B364-19400F2B60FC}">
      <dgm:prSet/>
      <dgm:spPr/>
      <dgm:t>
        <a:bodyPr/>
        <a:lstStyle/>
        <a:p>
          <a:endParaRPr lang="en-GB"/>
        </a:p>
      </dgm:t>
    </dgm:pt>
    <dgm:pt modelId="{D20475AD-B04B-4421-9EBB-7B6141FBD4A2}">
      <dgm:prSet/>
      <dgm:spPr/>
      <dgm:t>
        <a:bodyPr/>
        <a:lstStyle/>
        <a:p>
          <a:r>
            <a:rPr lang="en-GB" dirty="0"/>
            <a:t>5. Limitations </a:t>
          </a:r>
        </a:p>
      </dgm:t>
    </dgm:pt>
    <dgm:pt modelId="{22183FCE-3FCA-42D1-A1C2-4922FD5926AA}" type="parTrans" cxnId="{FCE1CF17-4C6A-4F5C-AB99-D4CE54150807}">
      <dgm:prSet/>
      <dgm:spPr/>
      <dgm:t>
        <a:bodyPr/>
        <a:lstStyle/>
        <a:p>
          <a:endParaRPr lang="en-GB"/>
        </a:p>
      </dgm:t>
    </dgm:pt>
    <dgm:pt modelId="{02D3B2D6-2513-4154-9FEC-9F0AC69F3B44}" type="sibTrans" cxnId="{FCE1CF17-4C6A-4F5C-AB99-D4CE54150807}">
      <dgm:prSet/>
      <dgm:spPr/>
      <dgm:t>
        <a:bodyPr/>
        <a:lstStyle/>
        <a:p>
          <a:endParaRPr lang="en-GB"/>
        </a:p>
      </dgm:t>
    </dgm:pt>
    <dgm:pt modelId="{A187E05F-4207-4368-A270-959830E082CA}" type="pres">
      <dgm:prSet presAssocID="{0D9B08BB-D56E-41E4-9AB5-5BA9614CA5FE}" presName="diagram" presStyleCnt="0">
        <dgm:presLayoutVars>
          <dgm:dir/>
          <dgm:resizeHandles val="exact"/>
        </dgm:presLayoutVars>
      </dgm:prSet>
      <dgm:spPr/>
    </dgm:pt>
    <dgm:pt modelId="{FEA58C39-2EBB-48AB-B650-F0502A08A974}" type="pres">
      <dgm:prSet presAssocID="{A84AE68E-BD88-4EC9-803F-F2EF0D0962C9}" presName="node" presStyleLbl="node1" presStyleIdx="0" presStyleCnt="5">
        <dgm:presLayoutVars>
          <dgm:bulletEnabled val="1"/>
        </dgm:presLayoutVars>
      </dgm:prSet>
      <dgm:spPr/>
    </dgm:pt>
    <dgm:pt modelId="{508D0E4A-4B63-4D22-97E8-3051A676835B}" type="pres">
      <dgm:prSet presAssocID="{452F70D2-91BF-47D5-830F-0E01B56FC0CB}" presName="sibTrans" presStyleCnt="0"/>
      <dgm:spPr/>
    </dgm:pt>
    <dgm:pt modelId="{9BD69C2A-91F2-413B-8155-81F89E1112AD}" type="pres">
      <dgm:prSet presAssocID="{9E3A43AB-163C-4159-B1F5-AB82F5845873}" presName="node" presStyleLbl="node1" presStyleIdx="1" presStyleCnt="5">
        <dgm:presLayoutVars>
          <dgm:bulletEnabled val="1"/>
        </dgm:presLayoutVars>
      </dgm:prSet>
      <dgm:spPr/>
    </dgm:pt>
    <dgm:pt modelId="{C1565DB0-848C-45B0-8E5C-D3DBE0D53821}" type="pres">
      <dgm:prSet presAssocID="{F33DC98B-589C-49EE-8544-57332B8A5498}" presName="sibTrans" presStyleCnt="0"/>
      <dgm:spPr/>
    </dgm:pt>
    <dgm:pt modelId="{83354C05-9313-4D38-BEC0-E04898480531}" type="pres">
      <dgm:prSet presAssocID="{4D1E04ED-6922-413D-8D77-46160799FCFE}" presName="node" presStyleLbl="node1" presStyleIdx="2" presStyleCnt="5">
        <dgm:presLayoutVars>
          <dgm:bulletEnabled val="1"/>
        </dgm:presLayoutVars>
      </dgm:prSet>
      <dgm:spPr/>
    </dgm:pt>
    <dgm:pt modelId="{9BFC086B-BAB5-47FD-9D6C-A8AD3EDCF52A}" type="pres">
      <dgm:prSet presAssocID="{A8917F89-D8BB-4137-9899-6C6478B6102B}" presName="sibTrans" presStyleCnt="0"/>
      <dgm:spPr/>
    </dgm:pt>
    <dgm:pt modelId="{1AEBE335-DC8E-400F-827F-86EC8B24706B}" type="pres">
      <dgm:prSet presAssocID="{582C7ABF-2962-4EBF-9825-9582A42A8970}" presName="node" presStyleLbl="node1" presStyleIdx="3" presStyleCnt="5">
        <dgm:presLayoutVars>
          <dgm:bulletEnabled val="1"/>
        </dgm:presLayoutVars>
      </dgm:prSet>
      <dgm:spPr/>
    </dgm:pt>
    <dgm:pt modelId="{492E3AD2-EBD6-47D9-A186-A968979C4214}" type="pres">
      <dgm:prSet presAssocID="{D9A38552-FBCB-4190-B677-53960F7C9AFB}" presName="sibTrans" presStyleCnt="0"/>
      <dgm:spPr/>
    </dgm:pt>
    <dgm:pt modelId="{CEBB3608-0A4C-4EC9-9895-38E9795CF591}" type="pres">
      <dgm:prSet presAssocID="{D20475AD-B04B-4421-9EBB-7B6141FBD4A2}" presName="node" presStyleLbl="node1" presStyleIdx="4" presStyleCnt="5">
        <dgm:presLayoutVars>
          <dgm:bulletEnabled val="1"/>
        </dgm:presLayoutVars>
      </dgm:prSet>
      <dgm:spPr/>
    </dgm:pt>
  </dgm:ptLst>
  <dgm:cxnLst>
    <dgm:cxn modelId="{FCE1CF17-4C6A-4F5C-AB99-D4CE54150807}" srcId="{0D9B08BB-D56E-41E4-9AB5-5BA9614CA5FE}" destId="{D20475AD-B04B-4421-9EBB-7B6141FBD4A2}" srcOrd="4" destOrd="0" parTransId="{22183FCE-3FCA-42D1-A1C2-4922FD5926AA}" sibTransId="{02D3B2D6-2513-4154-9FEC-9F0AC69F3B44}"/>
    <dgm:cxn modelId="{18325523-5C26-42FE-B364-19400F2B60FC}" srcId="{0D9B08BB-D56E-41E4-9AB5-5BA9614CA5FE}" destId="{582C7ABF-2962-4EBF-9825-9582A42A8970}" srcOrd="3" destOrd="0" parTransId="{84848829-F0D8-43E8-A888-D4264E093166}" sibTransId="{D9A38552-FBCB-4190-B677-53960F7C9AFB}"/>
    <dgm:cxn modelId="{3291D928-2422-458B-942E-5FB587E611E0}" type="presOf" srcId="{D20475AD-B04B-4421-9EBB-7B6141FBD4A2}" destId="{CEBB3608-0A4C-4EC9-9895-38E9795CF591}" srcOrd="0" destOrd="0" presId="urn:microsoft.com/office/officeart/2005/8/layout/default"/>
    <dgm:cxn modelId="{DFB94231-B962-4339-827D-FB30F1B6110A}" type="presOf" srcId="{9E3A43AB-163C-4159-B1F5-AB82F5845873}" destId="{9BD69C2A-91F2-413B-8155-81F89E1112AD}" srcOrd="0" destOrd="0" presId="urn:microsoft.com/office/officeart/2005/8/layout/default"/>
    <dgm:cxn modelId="{BB5A9F40-4636-42CA-8830-209439471D0F}" type="presOf" srcId="{A84AE68E-BD88-4EC9-803F-F2EF0D0962C9}" destId="{FEA58C39-2EBB-48AB-B650-F0502A08A974}" srcOrd="0" destOrd="0" presId="urn:microsoft.com/office/officeart/2005/8/layout/default"/>
    <dgm:cxn modelId="{1D260D44-4986-4110-84A4-1258177C022A}" srcId="{0D9B08BB-D56E-41E4-9AB5-5BA9614CA5FE}" destId="{A84AE68E-BD88-4EC9-803F-F2EF0D0962C9}" srcOrd="0" destOrd="0" parTransId="{EDB32C06-E997-45CD-82EA-DEB30A3788CC}" sibTransId="{452F70D2-91BF-47D5-830F-0E01B56FC0CB}"/>
    <dgm:cxn modelId="{7B742C6E-9E06-40AE-8076-8CDAEC2E22C0}" type="presOf" srcId="{0D9B08BB-D56E-41E4-9AB5-5BA9614CA5FE}" destId="{A187E05F-4207-4368-A270-959830E082CA}" srcOrd="0" destOrd="0" presId="urn:microsoft.com/office/officeart/2005/8/layout/default"/>
    <dgm:cxn modelId="{F182EA98-37DA-413B-A4DA-861497EBE356}" type="presOf" srcId="{582C7ABF-2962-4EBF-9825-9582A42A8970}" destId="{1AEBE335-DC8E-400F-827F-86EC8B24706B}" srcOrd="0" destOrd="0" presId="urn:microsoft.com/office/officeart/2005/8/layout/default"/>
    <dgm:cxn modelId="{AB2AEF9F-899E-4153-B43E-EEED8E09E500}" srcId="{0D9B08BB-D56E-41E4-9AB5-5BA9614CA5FE}" destId="{9E3A43AB-163C-4159-B1F5-AB82F5845873}" srcOrd="1" destOrd="0" parTransId="{CD610B18-D8A0-472C-ADE0-D6C522F38440}" sibTransId="{F33DC98B-589C-49EE-8544-57332B8A5498}"/>
    <dgm:cxn modelId="{6B6E34A0-8CD7-420D-A77E-FB5B2EA54601}" type="presOf" srcId="{4D1E04ED-6922-413D-8D77-46160799FCFE}" destId="{83354C05-9313-4D38-BEC0-E04898480531}" srcOrd="0" destOrd="0" presId="urn:microsoft.com/office/officeart/2005/8/layout/default"/>
    <dgm:cxn modelId="{AFEE60A2-D7AA-45D7-8D98-88E6F9B7B9A1}" srcId="{0D9B08BB-D56E-41E4-9AB5-5BA9614CA5FE}" destId="{4D1E04ED-6922-413D-8D77-46160799FCFE}" srcOrd="2" destOrd="0" parTransId="{AFD6463E-F893-4B3A-BB01-12FBA1300E1F}" sibTransId="{A8917F89-D8BB-4137-9899-6C6478B6102B}"/>
    <dgm:cxn modelId="{B32B9CAA-FAA5-484E-8EAF-34A30DD3AC31}" type="presParOf" srcId="{A187E05F-4207-4368-A270-959830E082CA}" destId="{FEA58C39-2EBB-48AB-B650-F0502A08A974}" srcOrd="0" destOrd="0" presId="urn:microsoft.com/office/officeart/2005/8/layout/default"/>
    <dgm:cxn modelId="{2ED1FFBA-A043-45A1-B95E-6FCE8DBFE21C}" type="presParOf" srcId="{A187E05F-4207-4368-A270-959830E082CA}" destId="{508D0E4A-4B63-4D22-97E8-3051A676835B}" srcOrd="1" destOrd="0" presId="urn:microsoft.com/office/officeart/2005/8/layout/default"/>
    <dgm:cxn modelId="{E8327CA1-90B0-4C71-937B-A748E2459769}" type="presParOf" srcId="{A187E05F-4207-4368-A270-959830E082CA}" destId="{9BD69C2A-91F2-413B-8155-81F89E1112AD}" srcOrd="2" destOrd="0" presId="urn:microsoft.com/office/officeart/2005/8/layout/default"/>
    <dgm:cxn modelId="{376E183E-4302-46FD-BB55-E116E50D9764}" type="presParOf" srcId="{A187E05F-4207-4368-A270-959830E082CA}" destId="{C1565DB0-848C-45B0-8E5C-D3DBE0D53821}" srcOrd="3" destOrd="0" presId="urn:microsoft.com/office/officeart/2005/8/layout/default"/>
    <dgm:cxn modelId="{7A3A8BED-4FEC-4255-A44C-FEF692FDBA7B}" type="presParOf" srcId="{A187E05F-4207-4368-A270-959830E082CA}" destId="{83354C05-9313-4D38-BEC0-E04898480531}" srcOrd="4" destOrd="0" presId="urn:microsoft.com/office/officeart/2005/8/layout/default"/>
    <dgm:cxn modelId="{C2E276CB-8BEB-43EC-A244-3311EE26FB88}" type="presParOf" srcId="{A187E05F-4207-4368-A270-959830E082CA}" destId="{9BFC086B-BAB5-47FD-9D6C-A8AD3EDCF52A}" srcOrd="5" destOrd="0" presId="urn:microsoft.com/office/officeart/2005/8/layout/default"/>
    <dgm:cxn modelId="{C1A3931F-0C8C-4F54-9E55-DCD31E202F82}" type="presParOf" srcId="{A187E05F-4207-4368-A270-959830E082CA}" destId="{1AEBE335-DC8E-400F-827F-86EC8B24706B}" srcOrd="6" destOrd="0" presId="urn:microsoft.com/office/officeart/2005/8/layout/default"/>
    <dgm:cxn modelId="{0D389440-6F9D-435C-BDBA-390FA9294997}" type="presParOf" srcId="{A187E05F-4207-4368-A270-959830E082CA}" destId="{492E3AD2-EBD6-47D9-A186-A968979C4214}" srcOrd="7" destOrd="0" presId="urn:microsoft.com/office/officeart/2005/8/layout/default"/>
    <dgm:cxn modelId="{95509B6A-0BBA-40A8-92AD-7A32CC931C5F}" type="presParOf" srcId="{A187E05F-4207-4368-A270-959830E082CA}" destId="{CEBB3608-0A4C-4EC9-9895-38E9795CF591}"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9A422FB-84F1-4EFA-ADB5-D5660CBEFDF4}" type="doc">
      <dgm:prSet loTypeId="urn:microsoft.com/office/officeart/2018/2/layout/IconVerticalSolidList" loCatId="icon" qsTypeId="urn:microsoft.com/office/officeart/2005/8/quickstyle/simple1" qsCatId="simple" csTypeId="urn:microsoft.com/office/officeart/2005/8/colors/accent2_3" csCatId="accent2" phldr="1"/>
      <dgm:spPr/>
      <dgm:t>
        <a:bodyPr/>
        <a:lstStyle/>
        <a:p>
          <a:endParaRPr lang="en-US"/>
        </a:p>
      </dgm:t>
    </dgm:pt>
    <dgm:pt modelId="{8015B57E-9431-4DA9-B28D-78CA8F3D1C8D}">
      <dgm:prSet/>
      <dgm:spPr/>
      <dgm:t>
        <a:bodyPr/>
        <a:lstStyle/>
        <a:p>
          <a:pPr>
            <a:lnSpc>
              <a:spcPct val="100000"/>
            </a:lnSpc>
          </a:pPr>
          <a:r>
            <a:rPr lang="en-GB" b="0" i="0"/>
            <a:t>Burnett, J. (2009) </a:t>
          </a:r>
          <a:r>
            <a:rPr lang="en-GB" b="0" i="1"/>
            <a:t>Doing Your Social Science Dissertation</a:t>
          </a:r>
          <a:r>
            <a:rPr lang="en-GB" b="0" i="0"/>
            <a:t>. London: SAGE Publications.</a:t>
          </a:r>
          <a:endParaRPr lang="en-US"/>
        </a:p>
      </dgm:t>
    </dgm:pt>
    <dgm:pt modelId="{8795150C-D966-4B67-8CD9-14957CFDD129}" type="parTrans" cxnId="{78C602CB-06DE-4456-BC5A-8E0A5B7B9EA6}">
      <dgm:prSet/>
      <dgm:spPr/>
      <dgm:t>
        <a:bodyPr/>
        <a:lstStyle/>
        <a:p>
          <a:endParaRPr lang="en-US"/>
        </a:p>
      </dgm:t>
    </dgm:pt>
    <dgm:pt modelId="{38465F18-6B27-46DC-9B77-AB85E0414293}" type="sibTrans" cxnId="{78C602CB-06DE-4456-BC5A-8E0A5B7B9EA6}">
      <dgm:prSet/>
      <dgm:spPr/>
      <dgm:t>
        <a:bodyPr/>
        <a:lstStyle/>
        <a:p>
          <a:endParaRPr lang="en-US"/>
        </a:p>
      </dgm:t>
    </dgm:pt>
    <dgm:pt modelId="{D9F2A7E9-1DA7-4F4A-8C7E-4AE230C73220}">
      <dgm:prSet/>
      <dgm:spPr/>
      <dgm:t>
        <a:bodyPr/>
        <a:lstStyle/>
        <a:p>
          <a:pPr>
            <a:lnSpc>
              <a:spcPct val="100000"/>
            </a:lnSpc>
          </a:pPr>
          <a:r>
            <a:rPr lang="en-GB" b="0" i="0"/>
            <a:t>Denscombe, M. (2012) </a:t>
          </a:r>
          <a:r>
            <a:rPr lang="en-GB" b="0" i="1"/>
            <a:t>Research proposals a practical guide</a:t>
          </a:r>
          <a:r>
            <a:rPr lang="en-GB" b="0" i="0"/>
            <a:t>. Berkshire,  McGraw Hill Open University Press.</a:t>
          </a:r>
          <a:endParaRPr lang="en-US"/>
        </a:p>
      </dgm:t>
    </dgm:pt>
    <dgm:pt modelId="{7122F71F-7DEE-4F22-8D8D-AE9B90E1A927}" type="parTrans" cxnId="{267546DA-CB49-45D9-BB0B-EC8F83E2A277}">
      <dgm:prSet/>
      <dgm:spPr/>
      <dgm:t>
        <a:bodyPr/>
        <a:lstStyle/>
        <a:p>
          <a:endParaRPr lang="en-US"/>
        </a:p>
      </dgm:t>
    </dgm:pt>
    <dgm:pt modelId="{E3AED92C-A144-4718-88BF-A164122B64E1}" type="sibTrans" cxnId="{267546DA-CB49-45D9-BB0B-EC8F83E2A277}">
      <dgm:prSet/>
      <dgm:spPr/>
      <dgm:t>
        <a:bodyPr/>
        <a:lstStyle/>
        <a:p>
          <a:endParaRPr lang="en-US"/>
        </a:p>
      </dgm:t>
    </dgm:pt>
    <dgm:pt modelId="{E37414C8-277C-49B1-99DE-79C12A98DB8B}">
      <dgm:prSet/>
      <dgm:spPr/>
      <dgm:t>
        <a:bodyPr/>
        <a:lstStyle/>
        <a:p>
          <a:pPr>
            <a:lnSpc>
              <a:spcPct val="100000"/>
            </a:lnSpc>
          </a:pPr>
          <a:r>
            <a:rPr lang="en-GB" b="0" i="0"/>
            <a:t>Walliman, N. (2006) </a:t>
          </a:r>
          <a:r>
            <a:rPr lang="en-GB" b="0" i="1"/>
            <a:t>Social research methods</a:t>
          </a:r>
          <a:r>
            <a:rPr lang="en-GB" b="0" i="0"/>
            <a:t>. London: SAGE.</a:t>
          </a:r>
          <a:endParaRPr lang="en-US"/>
        </a:p>
      </dgm:t>
    </dgm:pt>
    <dgm:pt modelId="{A120B08F-8F25-4F37-A2EC-CE7DD6319EB6}" type="parTrans" cxnId="{31B46820-ECD9-4FA7-8CFE-47B1C622A1DB}">
      <dgm:prSet/>
      <dgm:spPr/>
      <dgm:t>
        <a:bodyPr/>
        <a:lstStyle/>
        <a:p>
          <a:endParaRPr lang="en-US"/>
        </a:p>
      </dgm:t>
    </dgm:pt>
    <dgm:pt modelId="{E29FB606-64FD-48E1-AC24-25A4DB10ACB9}" type="sibTrans" cxnId="{31B46820-ECD9-4FA7-8CFE-47B1C622A1DB}">
      <dgm:prSet/>
      <dgm:spPr/>
      <dgm:t>
        <a:bodyPr/>
        <a:lstStyle/>
        <a:p>
          <a:endParaRPr lang="en-US"/>
        </a:p>
      </dgm:t>
    </dgm:pt>
    <dgm:pt modelId="{DF7661C4-2153-49D6-9BAA-4F6C574EBBF9}">
      <dgm:prSet/>
      <dgm:spPr/>
      <dgm:t>
        <a:bodyPr/>
        <a:lstStyle/>
        <a:p>
          <a:pPr>
            <a:lnSpc>
              <a:spcPct val="100000"/>
            </a:lnSpc>
          </a:pPr>
          <a:r>
            <a:rPr lang="en-GB" dirty="0"/>
            <a:t>https://</a:t>
          </a:r>
          <a:r>
            <a:rPr lang="en-GB" dirty="0" err="1"/>
            <a:t>www.sagepub.com</a:t>
          </a:r>
          <a:r>
            <a:rPr lang="en-GB" dirty="0"/>
            <a:t>/sites/default/files/</a:t>
          </a:r>
          <a:r>
            <a:rPr lang="en-GB" dirty="0" err="1"/>
            <a:t>upm</a:t>
          </a:r>
          <a:r>
            <a:rPr lang="en-GB" dirty="0"/>
            <a:t>-binaries/18533_Chapter3.pdf</a:t>
          </a:r>
          <a:endParaRPr lang="en-US" dirty="0"/>
        </a:p>
      </dgm:t>
    </dgm:pt>
    <dgm:pt modelId="{DC7B3B77-0A2F-4155-B5A5-FF73E3570311}" type="parTrans" cxnId="{A8A0E181-B54F-4E84-B4AB-9D0D7A75C540}">
      <dgm:prSet/>
      <dgm:spPr/>
      <dgm:t>
        <a:bodyPr/>
        <a:lstStyle/>
        <a:p>
          <a:endParaRPr lang="en-US"/>
        </a:p>
      </dgm:t>
    </dgm:pt>
    <dgm:pt modelId="{A572ABA0-9786-4EA9-A490-D42E5D850DEF}" type="sibTrans" cxnId="{A8A0E181-B54F-4E84-B4AB-9D0D7A75C540}">
      <dgm:prSet/>
      <dgm:spPr/>
      <dgm:t>
        <a:bodyPr/>
        <a:lstStyle/>
        <a:p>
          <a:endParaRPr lang="en-US"/>
        </a:p>
      </dgm:t>
    </dgm:pt>
    <dgm:pt modelId="{143C17A3-97B6-4D3B-8356-FAD5E541DDC7}" type="pres">
      <dgm:prSet presAssocID="{09A422FB-84F1-4EFA-ADB5-D5660CBEFDF4}" presName="root" presStyleCnt="0">
        <dgm:presLayoutVars>
          <dgm:dir/>
          <dgm:resizeHandles val="exact"/>
        </dgm:presLayoutVars>
      </dgm:prSet>
      <dgm:spPr/>
    </dgm:pt>
    <dgm:pt modelId="{242AFEC8-2452-49B1-BCAF-CF9FA3CE9126}" type="pres">
      <dgm:prSet presAssocID="{8015B57E-9431-4DA9-B28D-78CA8F3D1C8D}" presName="compNode" presStyleCnt="0"/>
      <dgm:spPr/>
    </dgm:pt>
    <dgm:pt modelId="{4712F1E8-7A3D-4864-B872-DAFA6BC34FE7}" type="pres">
      <dgm:prSet presAssocID="{8015B57E-9431-4DA9-B28D-78CA8F3D1C8D}" presName="bgRect" presStyleLbl="bgShp" presStyleIdx="0" presStyleCnt="4"/>
      <dgm:spPr/>
    </dgm:pt>
    <dgm:pt modelId="{FA21D4AC-73F0-42AE-8A85-48641C137DAD}" type="pres">
      <dgm:prSet presAssocID="{8015B57E-9431-4DA9-B28D-78CA8F3D1C8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wboy"/>
        </a:ext>
      </dgm:extLst>
    </dgm:pt>
    <dgm:pt modelId="{EC2454C9-4322-4596-B525-45A83B67ABF7}" type="pres">
      <dgm:prSet presAssocID="{8015B57E-9431-4DA9-B28D-78CA8F3D1C8D}" presName="spaceRect" presStyleCnt="0"/>
      <dgm:spPr/>
    </dgm:pt>
    <dgm:pt modelId="{72044363-046B-4F8D-A327-896BF0A0537D}" type="pres">
      <dgm:prSet presAssocID="{8015B57E-9431-4DA9-B28D-78CA8F3D1C8D}" presName="parTx" presStyleLbl="revTx" presStyleIdx="0" presStyleCnt="4">
        <dgm:presLayoutVars>
          <dgm:chMax val="0"/>
          <dgm:chPref val="0"/>
        </dgm:presLayoutVars>
      </dgm:prSet>
      <dgm:spPr/>
    </dgm:pt>
    <dgm:pt modelId="{C9A267C6-AC11-48E0-B147-CB8A9E4ECE04}" type="pres">
      <dgm:prSet presAssocID="{38465F18-6B27-46DC-9B77-AB85E0414293}" presName="sibTrans" presStyleCnt="0"/>
      <dgm:spPr/>
    </dgm:pt>
    <dgm:pt modelId="{EED634BE-E9A2-406D-BA60-579E5481BBA3}" type="pres">
      <dgm:prSet presAssocID="{D9F2A7E9-1DA7-4F4A-8C7E-4AE230C73220}" presName="compNode" presStyleCnt="0"/>
      <dgm:spPr/>
    </dgm:pt>
    <dgm:pt modelId="{7A6CE397-A318-4BA1-85A8-739D18862755}" type="pres">
      <dgm:prSet presAssocID="{D9F2A7E9-1DA7-4F4A-8C7E-4AE230C73220}" presName="bgRect" presStyleLbl="bgShp" presStyleIdx="1" presStyleCnt="4"/>
      <dgm:spPr/>
    </dgm:pt>
    <dgm:pt modelId="{581BCFBE-DB97-41EF-9D86-01B7A609F5BE}" type="pres">
      <dgm:prSet presAssocID="{D9F2A7E9-1DA7-4F4A-8C7E-4AE230C73220}"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ooks"/>
        </a:ext>
      </dgm:extLst>
    </dgm:pt>
    <dgm:pt modelId="{D26E0A75-9183-495E-97E8-3C985DCB9581}" type="pres">
      <dgm:prSet presAssocID="{D9F2A7E9-1DA7-4F4A-8C7E-4AE230C73220}" presName="spaceRect" presStyleCnt="0"/>
      <dgm:spPr/>
    </dgm:pt>
    <dgm:pt modelId="{E934435E-ABC5-4EFC-9782-A7AFE1509BF3}" type="pres">
      <dgm:prSet presAssocID="{D9F2A7E9-1DA7-4F4A-8C7E-4AE230C73220}" presName="parTx" presStyleLbl="revTx" presStyleIdx="1" presStyleCnt="4">
        <dgm:presLayoutVars>
          <dgm:chMax val="0"/>
          <dgm:chPref val="0"/>
        </dgm:presLayoutVars>
      </dgm:prSet>
      <dgm:spPr/>
    </dgm:pt>
    <dgm:pt modelId="{907C82DA-1224-464F-B0AC-1455F389F0D7}" type="pres">
      <dgm:prSet presAssocID="{E3AED92C-A144-4718-88BF-A164122B64E1}" presName="sibTrans" presStyleCnt="0"/>
      <dgm:spPr/>
    </dgm:pt>
    <dgm:pt modelId="{87BE56B3-5721-4EBE-B8F3-94ED591CFCAB}" type="pres">
      <dgm:prSet presAssocID="{E37414C8-277C-49B1-99DE-79C12A98DB8B}" presName="compNode" presStyleCnt="0"/>
      <dgm:spPr/>
    </dgm:pt>
    <dgm:pt modelId="{A4441ECA-61C7-4AF6-870A-29DFD0C70CEE}" type="pres">
      <dgm:prSet presAssocID="{E37414C8-277C-49B1-99DE-79C12A98DB8B}" presName="bgRect" presStyleLbl="bgShp" presStyleIdx="2" presStyleCnt="4" custLinFactNeighborX="-729" custLinFactNeighborY="-36298"/>
      <dgm:spPr/>
    </dgm:pt>
    <dgm:pt modelId="{6B8170AB-E359-4E0E-B182-73C9EF766545}" type="pres">
      <dgm:prSet presAssocID="{E37414C8-277C-49B1-99DE-79C12A98DB8B}"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ycle with People"/>
        </a:ext>
      </dgm:extLst>
    </dgm:pt>
    <dgm:pt modelId="{083CF91A-AB53-4FA3-9D43-0F1E19D329FA}" type="pres">
      <dgm:prSet presAssocID="{E37414C8-277C-49B1-99DE-79C12A98DB8B}" presName="spaceRect" presStyleCnt="0"/>
      <dgm:spPr/>
    </dgm:pt>
    <dgm:pt modelId="{6ABC8DB4-9A6B-4CC1-BD3A-229BC2CA6E13}" type="pres">
      <dgm:prSet presAssocID="{E37414C8-277C-49B1-99DE-79C12A98DB8B}" presName="parTx" presStyleLbl="revTx" presStyleIdx="2" presStyleCnt="4">
        <dgm:presLayoutVars>
          <dgm:chMax val="0"/>
          <dgm:chPref val="0"/>
        </dgm:presLayoutVars>
      </dgm:prSet>
      <dgm:spPr/>
    </dgm:pt>
    <dgm:pt modelId="{9441A7FB-9CA8-4732-88E5-82777B1C1F59}" type="pres">
      <dgm:prSet presAssocID="{E29FB606-64FD-48E1-AC24-25A4DB10ACB9}" presName="sibTrans" presStyleCnt="0"/>
      <dgm:spPr/>
    </dgm:pt>
    <dgm:pt modelId="{B22531B7-A802-46BD-9B0A-DA0F10D9A09B}" type="pres">
      <dgm:prSet presAssocID="{DF7661C4-2153-49D6-9BAA-4F6C574EBBF9}" presName="compNode" presStyleCnt="0"/>
      <dgm:spPr/>
    </dgm:pt>
    <dgm:pt modelId="{E710A59E-7332-4C00-869F-11A444A5A761}" type="pres">
      <dgm:prSet presAssocID="{DF7661C4-2153-49D6-9BAA-4F6C574EBBF9}" presName="bgRect" presStyleLbl="bgShp" presStyleIdx="3" presStyleCnt="4"/>
      <dgm:spPr/>
    </dgm:pt>
    <dgm:pt modelId="{06A6D7DC-D667-4D5B-86FF-3CFFEF360D9E}" type="pres">
      <dgm:prSet presAssocID="{DF7661C4-2153-49D6-9BAA-4F6C574EBBF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Earth Globe Americas"/>
        </a:ext>
      </dgm:extLst>
    </dgm:pt>
    <dgm:pt modelId="{C714DB95-B6E9-4138-8BC0-294E19B54740}" type="pres">
      <dgm:prSet presAssocID="{DF7661C4-2153-49D6-9BAA-4F6C574EBBF9}" presName="spaceRect" presStyleCnt="0"/>
      <dgm:spPr/>
    </dgm:pt>
    <dgm:pt modelId="{27EDF366-4512-47D9-AE93-893A44AB1E0A}" type="pres">
      <dgm:prSet presAssocID="{DF7661C4-2153-49D6-9BAA-4F6C574EBBF9}" presName="parTx" presStyleLbl="revTx" presStyleIdx="3" presStyleCnt="4">
        <dgm:presLayoutVars>
          <dgm:chMax val="0"/>
          <dgm:chPref val="0"/>
        </dgm:presLayoutVars>
      </dgm:prSet>
      <dgm:spPr/>
    </dgm:pt>
  </dgm:ptLst>
  <dgm:cxnLst>
    <dgm:cxn modelId="{029DE513-7015-4700-B6F7-F1C6654E4D32}" type="presOf" srcId="{09A422FB-84F1-4EFA-ADB5-D5660CBEFDF4}" destId="{143C17A3-97B6-4D3B-8356-FAD5E541DDC7}" srcOrd="0" destOrd="0" presId="urn:microsoft.com/office/officeart/2018/2/layout/IconVerticalSolidList"/>
    <dgm:cxn modelId="{31B46820-ECD9-4FA7-8CFE-47B1C622A1DB}" srcId="{09A422FB-84F1-4EFA-ADB5-D5660CBEFDF4}" destId="{E37414C8-277C-49B1-99DE-79C12A98DB8B}" srcOrd="2" destOrd="0" parTransId="{A120B08F-8F25-4F37-A2EC-CE7DD6319EB6}" sibTransId="{E29FB606-64FD-48E1-AC24-25A4DB10ACB9}"/>
    <dgm:cxn modelId="{62865464-3E94-4998-9DC8-734FFC2D68BF}" type="presOf" srcId="{8015B57E-9431-4DA9-B28D-78CA8F3D1C8D}" destId="{72044363-046B-4F8D-A327-896BF0A0537D}" srcOrd="0" destOrd="0" presId="urn:microsoft.com/office/officeart/2018/2/layout/IconVerticalSolidList"/>
    <dgm:cxn modelId="{A8A0E181-B54F-4E84-B4AB-9D0D7A75C540}" srcId="{09A422FB-84F1-4EFA-ADB5-D5660CBEFDF4}" destId="{DF7661C4-2153-49D6-9BAA-4F6C574EBBF9}" srcOrd="3" destOrd="0" parTransId="{DC7B3B77-0A2F-4155-B5A5-FF73E3570311}" sibTransId="{A572ABA0-9786-4EA9-A490-D42E5D850DEF}"/>
    <dgm:cxn modelId="{0A75C68B-5C37-4DE1-9E46-BF955841774E}" type="presOf" srcId="{D9F2A7E9-1DA7-4F4A-8C7E-4AE230C73220}" destId="{E934435E-ABC5-4EFC-9782-A7AFE1509BF3}" srcOrd="0" destOrd="0" presId="urn:microsoft.com/office/officeart/2018/2/layout/IconVerticalSolidList"/>
    <dgm:cxn modelId="{298B1BA0-F0B1-4972-8A2E-0DAD077213E4}" type="presOf" srcId="{E37414C8-277C-49B1-99DE-79C12A98DB8B}" destId="{6ABC8DB4-9A6B-4CC1-BD3A-229BC2CA6E13}" srcOrd="0" destOrd="0" presId="urn:microsoft.com/office/officeart/2018/2/layout/IconVerticalSolidList"/>
    <dgm:cxn modelId="{78C602CB-06DE-4456-BC5A-8E0A5B7B9EA6}" srcId="{09A422FB-84F1-4EFA-ADB5-D5660CBEFDF4}" destId="{8015B57E-9431-4DA9-B28D-78CA8F3D1C8D}" srcOrd="0" destOrd="0" parTransId="{8795150C-D966-4B67-8CD9-14957CFDD129}" sibTransId="{38465F18-6B27-46DC-9B77-AB85E0414293}"/>
    <dgm:cxn modelId="{267546DA-CB49-45D9-BB0B-EC8F83E2A277}" srcId="{09A422FB-84F1-4EFA-ADB5-D5660CBEFDF4}" destId="{D9F2A7E9-1DA7-4F4A-8C7E-4AE230C73220}" srcOrd="1" destOrd="0" parTransId="{7122F71F-7DEE-4F22-8D8D-AE9B90E1A927}" sibTransId="{E3AED92C-A144-4718-88BF-A164122B64E1}"/>
    <dgm:cxn modelId="{38C14BE8-EF44-41FE-8134-73B62CDF043A}" type="presOf" srcId="{DF7661C4-2153-49D6-9BAA-4F6C574EBBF9}" destId="{27EDF366-4512-47D9-AE93-893A44AB1E0A}" srcOrd="0" destOrd="0" presId="urn:microsoft.com/office/officeart/2018/2/layout/IconVerticalSolidList"/>
    <dgm:cxn modelId="{3913F94E-8269-43B8-AF9F-D388716D154B}" type="presParOf" srcId="{143C17A3-97B6-4D3B-8356-FAD5E541DDC7}" destId="{242AFEC8-2452-49B1-BCAF-CF9FA3CE9126}" srcOrd="0" destOrd="0" presId="urn:microsoft.com/office/officeart/2018/2/layout/IconVerticalSolidList"/>
    <dgm:cxn modelId="{2ED8C23E-32AD-4ABF-9CE4-06DD7181A22A}" type="presParOf" srcId="{242AFEC8-2452-49B1-BCAF-CF9FA3CE9126}" destId="{4712F1E8-7A3D-4864-B872-DAFA6BC34FE7}" srcOrd="0" destOrd="0" presId="urn:microsoft.com/office/officeart/2018/2/layout/IconVerticalSolidList"/>
    <dgm:cxn modelId="{492A0B6D-8643-4705-BC9B-A947591DE510}" type="presParOf" srcId="{242AFEC8-2452-49B1-BCAF-CF9FA3CE9126}" destId="{FA21D4AC-73F0-42AE-8A85-48641C137DAD}" srcOrd="1" destOrd="0" presId="urn:microsoft.com/office/officeart/2018/2/layout/IconVerticalSolidList"/>
    <dgm:cxn modelId="{B0B69957-9042-49FC-B3A4-C073121AF761}" type="presParOf" srcId="{242AFEC8-2452-49B1-BCAF-CF9FA3CE9126}" destId="{EC2454C9-4322-4596-B525-45A83B67ABF7}" srcOrd="2" destOrd="0" presId="urn:microsoft.com/office/officeart/2018/2/layout/IconVerticalSolidList"/>
    <dgm:cxn modelId="{5CCC2A5F-46F8-4661-B812-E04CE9126F77}" type="presParOf" srcId="{242AFEC8-2452-49B1-BCAF-CF9FA3CE9126}" destId="{72044363-046B-4F8D-A327-896BF0A0537D}" srcOrd="3" destOrd="0" presId="urn:microsoft.com/office/officeart/2018/2/layout/IconVerticalSolidList"/>
    <dgm:cxn modelId="{12AC7F05-A52B-491A-9DB1-A970C3B5D0CA}" type="presParOf" srcId="{143C17A3-97B6-4D3B-8356-FAD5E541DDC7}" destId="{C9A267C6-AC11-48E0-B147-CB8A9E4ECE04}" srcOrd="1" destOrd="0" presId="urn:microsoft.com/office/officeart/2018/2/layout/IconVerticalSolidList"/>
    <dgm:cxn modelId="{450D4474-DF3D-434B-B061-D0510DAC744D}" type="presParOf" srcId="{143C17A3-97B6-4D3B-8356-FAD5E541DDC7}" destId="{EED634BE-E9A2-406D-BA60-579E5481BBA3}" srcOrd="2" destOrd="0" presId="urn:microsoft.com/office/officeart/2018/2/layout/IconVerticalSolidList"/>
    <dgm:cxn modelId="{CEE0FD51-A851-4903-A838-0B7122903CC3}" type="presParOf" srcId="{EED634BE-E9A2-406D-BA60-579E5481BBA3}" destId="{7A6CE397-A318-4BA1-85A8-739D18862755}" srcOrd="0" destOrd="0" presId="urn:microsoft.com/office/officeart/2018/2/layout/IconVerticalSolidList"/>
    <dgm:cxn modelId="{A3E54CE3-D0EB-44AA-A7E4-5A8DD6A7E60B}" type="presParOf" srcId="{EED634BE-E9A2-406D-BA60-579E5481BBA3}" destId="{581BCFBE-DB97-41EF-9D86-01B7A609F5BE}" srcOrd="1" destOrd="0" presId="urn:microsoft.com/office/officeart/2018/2/layout/IconVerticalSolidList"/>
    <dgm:cxn modelId="{BAFB7EE9-A942-43B8-AAA0-16BC7D9533A6}" type="presParOf" srcId="{EED634BE-E9A2-406D-BA60-579E5481BBA3}" destId="{D26E0A75-9183-495E-97E8-3C985DCB9581}" srcOrd="2" destOrd="0" presId="urn:microsoft.com/office/officeart/2018/2/layout/IconVerticalSolidList"/>
    <dgm:cxn modelId="{7FDF8386-7A9E-4B65-8DF0-D512A2214B0F}" type="presParOf" srcId="{EED634BE-E9A2-406D-BA60-579E5481BBA3}" destId="{E934435E-ABC5-4EFC-9782-A7AFE1509BF3}" srcOrd="3" destOrd="0" presId="urn:microsoft.com/office/officeart/2018/2/layout/IconVerticalSolidList"/>
    <dgm:cxn modelId="{A15501A5-FA74-4E60-B552-FDD16DA53939}" type="presParOf" srcId="{143C17A3-97B6-4D3B-8356-FAD5E541DDC7}" destId="{907C82DA-1224-464F-B0AC-1455F389F0D7}" srcOrd="3" destOrd="0" presId="urn:microsoft.com/office/officeart/2018/2/layout/IconVerticalSolidList"/>
    <dgm:cxn modelId="{0B2C6705-7A74-4FAA-B7F1-05948A204D38}" type="presParOf" srcId="{143C17A3-97B6-4D3B-8356-FAD5E541DDC7}" destId="{87BE56B3-5721-4EBE-B8F3-94ED591CFCAB}" srcOrd="4" destOrd="0" presId="urn:microsoft.com/office/officeart/2018/2/layout/IconVerticalSolidList"/>
    <dgm:cxn modelId="{4ACCAAF3-F6C9-4632-83A7-CF63E0FD5E9C}" type="presParOf" srcId="{87BE56B3-5721-4EBE-B8F3-94ED591CFCAB}" destId="{A4441ECA-61C7-4AF6-870A-29DFD0C70CEE}" srcOrd="0" destOrd="0" presId="urn:microsoft.com/office/officeart/2018/2/layout/IconVerticalSolidList"/>
    <dgm:cxn modelId="{DEA45C09-A073-45EE-BA5B-038C423FD8B5}" type="presParOf" srcId="{87BE56B3-5721-4EBE-B8F3-94ED591CFCAB}" destId="{6B8170AB-E359-4E0E-B182-73C9EF766545}" srcOrd="1" destOrd="0" presId="urn:microsoft.com/office/officeart/2018/2/layout/IconVerticalSolidList"/>
    <dgm:cxn modelId="{6BDA2CBC-E253-4DD7-B1FD-E2228999B19D}" type="presParOf" srcId="{87BE56B3-5721-4EBE-B8F3-94ED591CFCAB}" destId="{083CF91A-AB53-4FA3-9D43-0F1E19D329FA}" srcOrd="2" destOrd="0" presId="urn:microsoft.com/office/officeart/2018/2/layout/IconVerticalSolidList"/>
    <dgm:cxn modelId="{979CD4D0-3F56-4B1A-A1CB-2F05D717F05F}" type="presParOf" srcId="{87BE56B3-5721-4EBE-B8F3-94ED591CFCAB}" destId="{6ABC8DB4-9A6B-4CC1-BD3A-229BC2CA6E13}" srcOrd="3" destOrd="0" presId="urn:microsoft.com/office/officeart/2018/2/layout/IconVerticalSolidList"/>
    <dgm:cxn modelId="{B93F9D5B-C72D-45F7-8ABC-713CCD4A3D78}" type="presParOf" srcId="{143C17A3-97B6-4D3B-8356-FAD5E541DDC7}" destId="{9441A7FB-9CA8-4732-88E5-82777B1C1F59}" srcOrd="5" destOrd="0" presId="urn:microsoft.com/office/officeart/2018/2/layout/IconVerticalSolidList"/>
    <dgm:cxn modelId="{D9DDD5A8-CD83-4D78-8493-8F9F8975D8DB}" type="presParOf" srcId="{143C17A3-97B6-4D3B-8356-FAD5E541DDC7}" destId="{B22531B7-A802-46BD-9B0A-DA0F10D9A09B}" srcOrd="6" destOrd="0" presId="urn:microsoft.com/office/officeart/2018/2/layout/IconVerticalSolidList"/>
    <dgm:cxn modelId="{6E60C048-D544-4D06-8E2A-32D0BDE0D854}" type="presParOf" srcId="{B22531B7-A802-46BD-9B0A-DA0F10D9A09B}" destId="{E710A59E-7332-4C00-869F-11A444A5A761}" srcOrd="0" destOrd="0" presId="urn:microsoft.com/office/officeart/2018/2/layout/IconVerticalSolidList"/>
    <dgm:cxn modelId="{D0F17053-DFA8-441E-93EA-98007E93B6F2}" type="presParOf" srcId="{B22531B7-A802-46BD-9B0A-DA0F10D9A09B}" destId="{06A6D7DC-D667-4D5B-86FF-3CFFEF360D9E}" srcOrd="1" destOrd="0" presId="urn:microsoft.com/office/officeart/2018/2/layout/IconVerticalSolidList"/>
    <dgm:cxn modelId="{5259E91C-CB28-4A79-B208-AA6A4416A20B}" type="presParOf" srcId="{B22531B7-A802-46BD-9B0A-DA0F10D9A09B}" destId="{C714DB95-B6E9-4138-8BC0-294E19B54740}" srcOrd="2" destOrd="0" presId="urn:microsoft.com/office/officeart/2018/2/layout/IconVerticalSolidList"/>
    <dgm:cxn modelId="{08C621A4-1DDC-459C-A04F-6E500EF405AA}" type="presParOf" srcId="{B22531B7-A802-46BD-9B0A-DA0F10D9A09B}" destId="{27EDF366-4512-47D9-AE93-893A44AB1E0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8CC154-B657-694F-8D94-FB8A4DF7F761}">
      <dsp:nvSpPr>
        <dsp:cNvPr id="0" name=""/>
        <dsp:cNvSpPr/>
      </dsp:nvSpPr>
      <dsp:spPr>
        <a:xfrm>
          <a:off x="0" y="643872"/>
          <a:ext cx="5588000" cy="596846"/>
        </a:xfrm>
        <a:prstGeom prst="roundRect">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Understand the term ‘</a:t>
          </a:r>
          <a:r>
            <a:rPr lang="en-GB" sz="1400" b="1" i="1" kern="1200"/>
            <a:t>Methodology</a:t>
          </a:r>
          <a:r>
            <a:rPr lang="en-GB" sz="1400" b="1" kern="1200"/>
            <a:t>’</a:t>
          </a:r>
          <a:r>
            <a:rPr lang="en-GB" sz="1400" kern="1200"/>
            <a:t> &amp; ‘</a:t>
          </a:r>
          <a:r>
            <a:rPr lang="en-GB" sz="1400" b="1" i="1" kern="1200"/>
            <a:t>Research methods</a:t>
          </a:r>
          <a:r>
            <a:rPr lang="en-GB" sz="1400" b="1" kern="1200"/>
            <a:t>’</a:t>
          </a:r>
          <a:endParaRPr lang="en-US" sz="1400" kern="1200"/>
        </a:p>
      </dsp:txBody>
      <dsp:txXfrm>
        <a:off x="29136" y="673008"/>
        <a:ext cx="5529728" cy="538574"/>
      </dsp:txXfrm>
    </dsp:sp>
    <dsp:sp modelId="{15EF7190-17C7-F842-81B0-B5C412D2912C}">
      <dsp:nvSpPr>
        <dsp:cNvPr id="0" name=""/>
        <dsp:cNvSpPr/>
      </dsp:nvSpPr>
      <dsp:spPr>
        <a:xfrm>
          <a:off x="0" y="1281038"/>
          <a:ext cx="5588000" cy="596846"/>
        </a:xfrm>
        <a:prstGeom prst="roundRect">
          <a:avLst/>
        </a:prstGeom>
        <a:gradFill rotWithShape="0">
          <a:gsLst>
            <a:gs pos="0">
              <a:schemeClr val="accent5">
                <a:hueOff val="-1986775"/>
                <a:satOff val="7962"/>
                <a:lumOff val="1726"/>
                <a:alphaOff val="0"/>
                <a:tint val="50000"/>
                <a:satMod val="300000"/>
              </a:schemeClr>
            </a:gs>
            <a:gs pos="35000">
              <a:schemeClr val="accent5">
                <a:hueOff val="-1986775"/>
                <a:satOff val="7962"/>
                <a:lumOff val="1726"/>
                <a:alphaOff val="0"/>
                <a:tint val="37000"/>
                <a:satMod val="300000"/>
              </a:schemeClr>
            </a:gs>
            <a:gs pos="100000">
              <a:schemeClr val="accent5">
                <a:hueOff val="-1986775"/>
                <a:satOff val="7962"/>
                <a:lumOff val="1726"/>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List the 3 types of Data Collection</a:t>
          </a:r>
          <a:endParaRPr lang="en-US" sz="1400" kern="1200"/>
        </a:p>
      </dsp:txBody>
      <dsp:txXfrm>
        <a:off x="29136" y="1310174"/>
        <a:ext cx="5529728" cy="538574"/>
      </dsp:txXfrm>
    </dsp:sp>
    <dsp:sp modelId="{7FC2C128-6930-F648-97F2-2D0790B6774D}">
      <dsp:nvSpPr>
        <dsp:cNvPr id="0" name=""/>
        <dsp:cNvSpPr/>
      </dsp:nvSpPr>
      <dsp:spPr>
        <a:xfrm>
          <a:off x="0" y="1918204"/>
          <a:ext cx="5588000" cy="596846"/>
        </a:xfrm>
        <a:prstGeom prst="roundRect">
          <a:avLst/>
        </a:prstGeom>
        <a:gradFill rotWithShape="0">
          <a:gsLst>
            <a:gs pos="0">
              <a:schemeClr val="accent5">
                <a:hueOff val="-3973551"/>
                <a:satOff val="15924"/>
                <a:lumOff val="3451"/>
                <a:alphaOff val="0"/>
                <a:tint val="50000"/>
                <a:satMod val="300000"/>
              </a:schemeClr>
            </a:gs>
            <a:gs pos="35000">
              <a:schemeClr val="accent5">
                <a:hueOff val="-3973551"/>
                <a:satOff val="15924"/>
                <a:lumOff val="3451"/>
                <a:alphaOff val="0"/>
                <a:tint val="37000"/>
                <a:satMod val="300000"/>
              </a:schemeClr>
            </a:gs>
            <a:gs pos="100000">
              <a:schemeClr val="accent5">
                <a:hueOff val="-3973551"/>
                <a:satOff val="15924"/>
                <a:lumOff val="3451"/>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Describe the difference between ‘</a:t>
          </a:r>
          <a:r>
            <a:rPr lang="en-GB" sz="1400" i="1" kern="1200"/>
            <a:t>Quantitative &amp; Qualitative data</a:t>
          </a:r>
          <a:r>
            <a:rPr lang="en-GB" sz="1400" kern="1200"/>
            <a:t>’, ‘</a:t>
          </a:r>
          <a:r>
            <a:rPr lang="en-GB" sz="1400" i="1" kern="1200"/>
            <a:t>Primary &amp; Secondary data</a:t>
          </a:r>
          <a:r>
            <a:rPr lang="en-GB" sz="1400" kern="1200"/>
            <a:t>’, ‘</a:t>
          </a:r>
          <a:r>
            <a:rPr lang="en-GB" sz="1400" i="1" kern="1200"/>
            <a:t>Descriptive &amp; Experimental Data’</a:t>
          </a:r>
          <a:endParaRPr lang="en-US" sz="1400" kern="1200"/>
        </a:p>
      </dsp:txBody>
      <dsp:txXfrm>
        <a:off x="29136" y="1947340"/>
        <a:ext cx="5529728" cy="538574"/>
      </dsp:txXfrm>
    </dsp:sp>
    <dsp:sp modelId="{7FF19EC5-6B86-B942-959E-3DA1307A5D47}">
      <dsp:nvSpPr>
        <dsp:cNvPr id="0" name=""/>
        <dsp:cNvSpPr/>
      </dsp:nvSpPr>
      <dsp:spPr>
        <a:xfrm>
          <a:off x="0" y="2555370"/>
          <a:ext cx="5588000" cy="596846"/>
        </a:xfrm>
        <a:prstGeom prst="roundRect">
          <a:avLst/>
        </a:prstGeom>
        <a:gradFill rotWithShape="0">
          <a:gsLst>
            <a:gs pos="0">
              <a:schemeClr val="accent5">
                <a:hueOff val="-5960326"/>
                <a:satOff val="23887"/>
                <a:lumOff val="5177"/>
                <a:alphaOff val="0"/>
                <a:tint val="50000"/>
                <a:satMod val="300000"/>
              </a:schemeClr>
            </a:gs>
            <a:gs pos="35000">
              <a:schemeClr val="accent5">
                <a:hueOff val="-5960326"/>
                <a:satOff val="23887"/>
                <a:lumOff val="5177"/>
                <a:alphaOff val="0"/>
                <a:tint val="37000"/>
                <a:satMod val="300000"/>
              </a:schemeClr>
            </a:gs>
            <a:gs pos="100000">
              <a:schemeClr val="accent5">
                <a:hueOff val="-5960326"/>
                <a:satOff val="23887"/>
                <a:lumOff val="5177"/>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List the different types of methods for data collection</a:t>
          </a:r>
          <a:endParaRPr lang="en-US" sz="1400" kern="1200"/>
        </a:p>
      </dsp:txBody>
      <dsp:txXfrm>
        <a:off x="29136" y="2584506"/>
        <a:ext cx="5529728" cy="538574"/>
      </dsp:txXfrm>
    </dsp:sp>
    <dsp:sp modelId="{77A653A4-1716-014C-A982-6384ACDD32E8}">
      <dsp:nvSpPr>
        <dsp:cNvPr id="0" name=""/>
        <dsp:cNvSpPr/>
      </dsp:nvSpPr>
      <dsp:spPr>
        <a:xfrm>
          <a:off x="0" y="3192537"/>
          <a:ext cx="5588000" cy="596846"/>
        </a:xfrm>
        <a:prstGeom prst="roundRect">
          <a:avLst/>
        </a:prstGeom>
        <a:gradFill rotWithShape="0">
          <a:gsLst>
            <a:gs pos="0">
              <a:schemeClr val="accent5">
                <a:hueOff val="-7947101"/>
                <a:satOff val="31849"/>
                <a:lumOff val="6902"/>
                <a:alphaOff val="0"/>
                <a:tint val="50000"/>
                <a:satMod val="300000"/>
              </a:schemeClr>
            </a:gs>
            <a:gs pos="35000">
              <a:schemeClr val="accent5">
                <a:hueOff val="-7947101"/>
                <a:satOff val="31849"/>
                <a:lumOff val="6902"/>
                <a:alphaOff val="0"/>
                <a:tint val="37000"/>
                <a:satMod val="300000"/>
              </a:schemeClr>
            </a:gs>
            <a:gs pos="100000">
              <a:schemeClr val="accent5">
                <a:hueOff val="-7947101"/>
                <a:satOff val="31849"/>
                <a:lumOff val="6902"/>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List the 4 main methods of data analysis</a:t>
          </a:r>
          <a:endParaRPr lang="en-US" sz="1400" kern="1200"/>
        </a:p>
      </dsp:txBody>
      <dsp:txXfrm>
        <a:off x="29136" y="3221673"/>
        <a:ext cx="5529728" cy="538574"/>
      </dsp:txXfrm>
    </dsp:sp>
    <dsp:sp modelId="{38A8821A-70A6-1140-8A05-3ACD163E2D7D}">
      <dsp:nvSpPr>
        <dsp:cNvPr id="0" name=""/>
        <dsp:cNvSpPr/>
      </dsp:nvSpPr>
      <dsp:spPr>
        <a:xfrm>
          <a:off x="0" y="3829703"/>
          <a:ext cx="5588000" cy="596846"/>
        </a:xfrm>
        <a:prstGeom prst="roundRect">
          <a:avLst/>
        </a:prstGeom>
        <a:gradFill rotWithShape="0">
          <a:gsLst>
            <a:gs pos="0">
              <a:schemeClr val="accent5">
                <a:hueOff val="-9933876"/>
                <a:satOff val="39811"/>
                <a:lumOff val="8628"/>
                <a:alphaOff val="0"/>
                <a:tint val="50000"/>
                <a:satMod val="300000"/>
              </a:schemeClr>
            </a:gs>
            <a:gs pos="35000">
              <a:schemeClr val="accent5">
                <a:hueOff val="-9933876"/>
                <a:satOff val="39811"/>
                <a:lumOff val="8628"/>
                <a:alphaOff val="0"/>
                <a:tint val="37000"/>
                <a:satMod val="300000"/>
              </a:schemeClr>
            </a:gs>
            <a:gs pos="100000">
              <a:schemeClr val="accent5">
                <a:hueOff val="-9933876"/>
                <a:satOff val="39811"/>
                <a:lumOff val="862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How to structure your ‘methodology chapter’</a:t>
          </a:r>
          <a:endParaRPr lang="en-US" sz="1400" kern="1200"/>
        </a:p>
      </dsp:txBody>
      <dsp:txXfrm>
        <a:off x="29136" y="3858839"/>
        <a:ext cx="5529728" cy="5385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0F6EA6-39B5-4386-B5E4-B9AA6916F17B}">
      <dsp:nvSpPr>
        <dsp:cNvPr id="0" name=""/>
        <dsp:cNvSpPr/>
      </dsp:nvSpPr>
      <dsp:spPr>
        <a:xfrm>
          <a:off x="788669" y="0"/>
          <a:ext cx="8938260" cy="4351338"/>
        </a:xfrm>
        <a:prstGeom prst="rightArrow">
          <a:avLst/>
        </a:prstGeom>
        <a:solidFill>
          <a:schemeClr val="accent1">
            <a:tint val="40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F0D8A9C9-20D3-418B-B4A8-5BDBD52116BD}">
      <dsp:nvSpPr>
        <dsp:cNvPr id="0" name=""/>
        <dsp:cNvSpPr/>
      </dsp:nvSpPr>
      <dsp:spPr>
        <a:xfrm>
          <a:off x="6434" y="1305401"/>
          <a:ext cx="1944044" cy="1740535"/>
        </a:xfrm>
        <a:prstGeom prst="roundRect">
          <a:avLst/>
        </a:prstGeom>
        <a:solidFill>
          <a:schemeClr val="l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Chapter 1</a:t>
          </a:r>
        </a:p>
        <a:p>
          <a:pPr marL="0" lvl="0" indent="0" algn="ctr" defTabSz="844550">
            <a:lnSpc>
              <a:spcPct val="90000"/>
            </a:lnSpc>
            <a:spcBef>
              <a:spcPct val="0"/>
            </a:spcBef>
            <a:spcAft>
              <a:spcPct val="35000"/>
            </a:spcAft>
            <a:buNone/>
          </a:pPr>
          <a:r>
            <a:rPr lang="en-GB" sz="1900" kern="1200"/>
            <a:t>Introduction</a:t>
          </a:r>
          <a:endParaRPr lang="en-GB" sz="1900" kern="1200" dirty="0"/>
        </a:p>
        <a:p>
          <a:pPr marL="0" lvl="0" indent="0" algn="ctr" defTabSz="844550">
            <a:lnSpc>
              <a:spcPct val="90000"/>
            </a:lnSpc>
            <a:spcBef>
              <a:spcPct val="0"/>
            </a:spcBef>
            <a:spcAft>
              <a:spcPct val="35000"/>
            </a:spcAft>
            <a:buNone/>
          </a:pPr>
          <a:r>
            <a:rPr lang="en-GB" sz="1900" kern="1200" dirty="0"/>
            <a:t>1200 words</a:t>
          </a:r>
        </a:p>
      </dsp:txBody>
      <dsp:txXfrm>
        <a:off x="91400" y="1390367"/>
        <a:ext cx="1774112" cy="1570603"/>
      </dsp:txXfrm>
    </dsp:sp>
    <dsp:sp modelId="{177A3A8C-F9CA-40EC-BF94-BA596C9ED213}">
      <dsp:nvSpPr>
        <dsp:cNvPr id="0" name=""/>
        <dsp:cNvSpPr/>
      </dsp:nvSpPr>
      <dsp:spPr>
        <a:xfrm>
          <a:off x="2146105" y="1305401"/>
          <a:ext cx="1944044" cy="1740535"/>
        </a:xfrm>
        <a:prstGeom prst="roundRect">
          <a:avLst/>
        </a:prstGeom>
        <a:solidFill>
          <a:schemeClr val="l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Chapter 2</a:t>
          </a:r>
        </a:p>
        <a:p>
          <a:pPr marL="0" lvl="0" indent="0" algn="ctr" defTabSz="844550">
            <a:lnSpc>
              <a:spcPct val="90000"/>
            </a:lnSpc>
            <a:spcBef>
              <a:spcPct val="0"/>
            </a:spcBef>
            <a:spcAft>
              <a:spcPct val="35000"/>
            </a:spcAft>
            <a:buNone/>
          </a:pPr>
          <a:r>
            <a:rPr lang="en-GB" sz="1900" kern="1200" dirty="0"/>
            <a:t>Literature Review</a:t>
          </a:r>
        </a:p>
        <a:p>
          <a:pPr marL="0" lvl="0" indent="0" algn="ctr" defTabSz="844550">
            <a:lnSpc>
              <a:spcPct val="90000"/>
            </a:lnSpc>
            <a:spcBef>
              <a:spcPct val="0"/>
            </a:spcBef>
            <a:spcAft>
              <a:spcPct val="35000"/>
            </a:spcAft>
            <a:buNone/>
          </a:pPr>
          <a:r>
            <a:rPr lang="en-GB" sz="1900" kern="1200" dirty="0"/>
            <a:t>2500 words</a:t>
          </a:r>
        </a:p>
      </dsp:txBody>
      <dsp:txXfrm>
        <a:off x="2231071" y="1390367"/>
        <a:ext cx="1774112" cy="1570603"/>
      </dsp:txXfrm>
    </dsp:sp>
    <dsp:sp modelId="{8E36554A-AE61-4FB1-A15A-C144E3B1EB7A}">
      <dsp:nvSpPr>
        <dsp:cNvPr id="0" name=""/>
        <dsp:cNvSpPr/>
      </dsp:nvSpPr>
      <dsp:spPr>
        <a:xfrm>
          <a:off x="4285777" y="1305401"/>
          <a:ext cx="1944044" cy="1740535"/>
        </a:xfrm>
        <a:prstGeom prst="roundRect">
          <a:avLst/>
        </a:prstGeom>
        <a:solidFill>
          <a:schemeClr val="l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Chapter 3</a:t>
          </a:r>
        </a:p>
        <a:p>
          <a:pPr marL="0" lvl="0" indent="0" algn="ctr" defTabSz="844550">
            <a:lnSpc>
              <a:spcPct val="90000"/>
            </a:lnSpc>
            <a:spcBef>
              <a:spcPct val="0"/>
            </a:spcBef>
            <a:spcAft>
              <a:spcPct val="35000"/>
            </a:spcAft>
            <a:buNone/>
          </a:pPr>
          <a:r>
            <a:rPr lang="en-GB" sz="1900" kern="1200" dirty="0"/>
            <a:t>Methodology</a:t>
          </a:r>
        </a:p>
        <a:p>
          <a:pPr marL="0" lvl="0" indent="0" algn="ctr" defTabSz="844550">
            <a:lnSpc>
              <a:spcPct val="90000"/>
            </a:lnSpc>
            <a:spcBef>
              <a:spcPct val="0"/>
            </a:spcBef>
            <a:spcAft>
              <a:spcPct val="35000"/>
            </a:spcAft>
            <a:buNone/>
          </a:pPr>
          <a:r>
            <a:rPr lang="en-GB" sz="1900" kern="1200" dirty="0"/>
            <a:t>1500 words</a:t>
          </a:r>
        </a:p>
      </dsp:txBody>
      <dsp:txXfrm>
        <a:off x="4370743" y="1390367"/>
        <a:ext cx="1774112" cy="1570603"/>
      </dsp:txXfrm>
    </dsp:sp>
    <dsp:sp modelId="{F131C3B2-1351-47CA-A942-B1CD4BC989E9}">
      <dsp:nvSpPr>
        <dsp:cNvPr id="0" name=""/>
        <dsp:cNvSpPr/>
      </dsp:nvSpPr>
      <dsp:spPr>
        <a:xfrm>
          <a:off x="6425449" y="1305401"/>
          <a:ext cx="1944044" cy="1740535"/>
        </a:xfrm>
        <a:prstGeom prst="roundRect">
          <a:avLst/>
        </a:prstGeom>
        <a:solidFill>
          <a:schemeClr val="l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Chapter 4</a:t>
          </a:r>
        </a:p>
        <a:p>
          <a:pPr marL="0" lvl="0" indent="0" algn="ctr" defTabSz="844550">
            <a:lnSpc>
              <a:spcPct val="90000"/>
            </a:lnSpc>
            <a:spcBef>
              <a:spcPct val="0"/>
            </a:spcBef>
            <a:spcAft>
              <a:spcPct val="35000"/>
            </a:spcAft>
            <a:buNone/>
          </a:pPr>
          <a:r>
            <a:rPr lang="en-GB" sz="1900" kern="1200" dirty="0"/>
            <a:t>Findings</a:t>
          </a:r>
        </a:p>
        <a:p>
          <a:pPr marL="0" lvl="0" indent="0" algn="ctr" defTabSz="844550">
            <a:lnSpc>
              <a:spcPct val="90000"/>
            </a:lnSpc>
            <a:spcBef>
              <a:spcPct val="0"/>
            </a:spcBef>
            <a:spcAft>
              <a:spcPct val="35000"/>
            </a:spcAft>
            <a:buNone/>
          </a:pPr>
          <a:r>
            <a:rPr lang="en-GB" sz="1900" kern="1200" dirty="0"/>
            <a:t>2000 words</a:t>
          </a:r>
        </a:p>
      </dsp:txBody>
      <dsp:txXfrm>
        <a:off x="6510415" y="1390367"/>
        <a:ext cx="1774112" cy="1570603"/>
      </dsp:txXfrm>
    </dsp:sp>
    <dsp:sp modelId="{7D96A2DE-AAF0-4B3B-870C-80DD0AB5940A}">
      <dsp:nvSpPr>
        <dsp:cNvPr id="0" name=""/>
        <dsp:cNvSpPr/>
      </dsp:nvSpPr>
      <dsp:spPr>
        <a:xfrm>
          <a:off x="8565121" y="1305401"/>
          <a:ext cx="1944044" cy="1740535"/>
        </a:xfrm>
        <a:prstGeom prst="roundRect">
          <a:avLst/>
        </a:prstGeom>
        <a:solidFill>
          <a:schemeClr val="l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Chapter 5</a:t>
          </a:r>
        </a:p>
        <a:p>
          <a:pPr marL="0" lvl="0" indent="0" algn="ctr" defTabSz="844550">
            <a:lnSpc>
              <a:spcPct val="90000"/>
            </a:lnSpc>
            <a:spcBef>
              <a:spcPct val="0"/>
            </a:spcBef>
            <a:spcAft>
              <a:spcPct val="35000"/>
            </a:spcAft>
            <a:buNone/>
          </a:pPr>
          <a:r>
            <a:rPr lang="en-GB" sz="1900" kern="1200" dirty="0"/>
            <a:t>Conclusion </a:t>
          </a:r>
        </a:p>
        <a:p>
          <a:pPr marL="0" lvl="0" indent="0" algn="ctr" defTabSz="844550">
            <a:lnSpc>
              <a:spcPct val="90000"/>
            </a:lnSpc>
            <a:spcBef>
              <a:spcPct val="0"/>
            </a:spcBef>
            <a:spcAft>
              <a:spcPct val="35000"/>
            </a:spcAft>
            <a:buNone/>
          </a:pPr>
          <a:r>
            <a:rPr lang="en-GB" sz="1900" kern="1200" dirty="0"/>
            <a:t>800 words</a:t>
          </a:r>
        </a:p>
      </dsp:txBody>
      <dsp:txXfrm>
        <a:off x="8650087" y="1390367"/>
        <a:ext cx="1774112" cy="15706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74E69D-742A-4771-A9E4-2A7F32D59C3C}">
      <dsp:nvSpPr>
        <dsp:cNvPr id="0" name=""/>
        <dsp:cNvSpPr/>
      </dsp:nvSpPr>
      <dsp:spPr>
        <a:xfrm rot="21300000">
          <a:off x="21847" y="1991304"/>
          <a:ext cx="11433774" cy="1000553"/>
        </a:xfrm>
        <a:prstGeom prst="mathMinus">
          <a:avLst/>
        </a:prstGeom>
        <a:gradFill rotWithShape="0">
          <a:gsLst>
            <a:gs pos="0">
              <a:schemeClr val="accent4">
                <a:tint val="40000"/>
                <a:hueOff val="0"/>
                <a:satOff val="0"/>
                <a:lumOff val="0"/>
                <a:alphaOff val="0"/>
                <a:shade val="51000"/>
                <a:satMod val="130000"/>
              </a:schemeClr>
            </a:gs>
            <a:gs pos="80000">
              <a:schemeClr val="accent4">
                <a:tint val="40000"/>
                <a:hueOff val="0"/>
                <a:satOff val="0"/>
                <a:lumOff val="0"/>
                <a:alphaOff val="0"/>
                <a:shade val="93000"/>
                <a:satMod val="130000"/>
              </a:schemeClr>
            </a:gs>
            <a:gs pos="100000">
              <a:schemeClr val="accent4">
                <a:tint val="4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dsp:style>
    </dsp:sp>
    <dsp:sp modelId="{BF5DB29D-2B17-46FB-B862-D0EB1136B569}">
      <dsp:nvSpPr>
        <dsp:cNvPr id="0" name=""/>
        <dsp:cNvSpPr/>
      </dsp:nvSpPr>
      <dsp:spPr>
        <a:xfrm>
          <a:off x="1377296" y="249158"/>
          <a:ext cx="3443240" cy="1993264"/>
        </a:xfrm>
        <a:prstGeom prst="downArrow">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8F574908-3C0F-4FFE-91C4-02BFEFA3DA70}">
      <dsp:nvSpPr>
        <dsp:cNvPr id="0" name=""/>
        <dsp:cNvSpPr/>
      </dsp:nvSpPr>
      <dsp:spPr>
        <a:xfrm>
          <a:off x="6083058" y="0"/>
          <a:ext cx="3672790" cy="20929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GB" sz="2100" b="1" i="1" kern="1200" dirty="0">
              <a:solidFill>
                <a:srgbClr val="7030A0"/>
              </a:solidFill>
            </a:rPr>
            <a:t>Methodology</a:t>
          </a:r>
          <a:r>
            <a:rPr lang="en-GB" sz="2100" kern="1200" dirty="0"/>
            <a:t> – overarching strategy and rationale of your research project – a study of the methods, theories and principles </a:t>
          </a:r>
        </a:p>
      </dsp:txBody>
      <dsp:txXfrm>
        <a:off x="6083058" y="0"/>
        <a:ext cx="3672790" cy="2092928"/>
      </dsp:txXfrm>
    </dsp:sp>
    <dsp:sp modelId="{B7163D13-FD51-46EC-801C-CB98E17DB749}">
      <dsp:nvSpPr>
        <dsp:cNvPr id="0" name=""/>
        <dsp:cNvSpPr/>
      </dsp:nvSpPr>
      <dsp:spPr>
        <a:xfrm>
          <a:off x="6656932" y="2740739"/>
          <a:ext cx="3443240" cy="1993264"/>
        </a:xfrm>
        <a:prstGeom prst="upArrow">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E0B70F6F-6FCD-4999-9EEB-B32DD26785CF}">
      <dsp:nvSpPr>
        <dsp:cNvPr id="0" name=""/>
        <dsp:cNvSpPr/>
      </dsp:nvSpPr>
      <dsp:spPr>
        <a:xfrm>
          <a:off x="1721620" y="2890233"/>
          <a:ext cx="3672790" cy="20929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GB" sz="2100" b="1" i="1" kern="1200" dirty="0">
              <a:solidFill>
                <a:srgbClr val="00B0F0"/>
              </a:solidFill>
            </a:rPr>
            <a:t>Methods </a:t>
          </a:r>
          <a:r>
            <a:rPr lang="en-GB" sz="2100" kern="1200" dirty="0"/>
            <a:t>– specific tools and procedures data use to collect and analyse </a:t>
          </a:r>
        </a:p>
      </dsp:txBody>
      <dsp:txXfrm>
        <a:off x="1721620" y="2890233"/>
        <a:ext cx="3672790" cy="209292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14AE74-9D85-4A59-B810-5AA17BDFDB5E}">
      <dsp:nvSpPr>
        <dsp:cNvPr id="0" name=""/>
        <dsp:cNvSpPr/>
      </dsp:nvSpPr>
      <dsp:spPr>
        <a:xfrm>
          <a:off x="0" y="1139025"/>
          <a:ext cx="7175292" cy="655200"/>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F0C2030-0231-4169-A931-5A72A725BDD1}">
      <dsp:nvSpPr>
        <dsp:cNvPr id="0" name=""/>
        <dsp:cNvSpPr/>
      </dsp:nvSpPr>
      <dsp:spPr>
        <a:xfrm>
          <a:off x="358764" y="755265"/>
          <a:ext cx="5022704" cy="76752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9846" tIns="0" rIns="189846" bIns="0" numCol="1" spcCol="1270" anchor="ctr" anchorCtr="0">
          <a:noAutofit/>
        </a:bodyPr>
        <a:lstStyle/>
        <a:p>
          <a:pPr marL="0" lvl="0" indent="0" algn="l" defTabSz="1155700">
            <a:lnSpc>
              <a:spcPct val="90000"/>
            </a:lnSpc>
            <a:spcBef>
              <a:spcPct val="0"/>
            </a:spcBef>
            <a:spcAft>
              <a:spcPct val="35000"/>
            </a:spcAft>
            <a:buNone/>
          </a:pPr>
          <a:r>
            <a:rPr lang="en-GB" sz="2600" kern="1200" dirty="0"/>
            <a:t>Qualitative v Quantitative data</a:t>
          </a:r>
        </a:p>
      </dsp:txBody>
      <dsp:txXfrm>
        <a:off x="396231" y="792732"/>
        <a:ext cx="4947770" cy="692586"/>
      </dsp:txXfrm>
    </dsp:sp>
    <dsp:sp modelId="{F7DD9EE3-4911-4AFE-B2AA-DC2836CD83C0}">
      <dsp:nvSpPr>
        <dsp:cNvPr id="0" name=""/>
        <dsp:cNvSpPr/>
      </dsp:nvSpPr>
      <dsp:spPr>
        <a:xfrm>
          <a:off x="0" y="2318385"/>
          <a:ext cx="7175292" cy="655200"/>
        </a:xfrm>
        <a:prstGeom prst="rect">
          <a:avLst/>
        </a:prstGeom>
        <a:solidFill>
          <a:schemeClr val="lt1">
            <a:alpha val="90000"/>
            <a:hueOff val="0"/>
            <a:satOff val="0"/>
            <a:lumOff val="0"/>
            <a:alphaOff val="0"/>
          </a:schemeClr>
        </a:solidFill>
        <a:ln w="25400" cap="flat" cmpd="sng" algn="ctr">
          <a:solidFill>
            <a:schemeClr val="accent3">
              <a:hueOff val="5625132"/>
              <a:satOff val="-8440"/>
              <a:lumOff val="-1373"/>
              <a:alphaOff val="0"/>
            </a:schemeClr>
          </a:solidFill>
          <a:prstDash val="solid"/>
        </a:ln>
        <a:effectLst/>
      </dsp:spPr>
      <dsp:style>
        <a:lnRef idx="2">
          <a:scrgbClr r="0" g="0" b="0"/>
        </a:lnRef>
        <a:fillRef idx="1">
          <a:scrgbClr r="0" g="0" b="0"/>
        </a:fillRef>
        <a:effectRef idx="0">
          <a:scrgbClr r="0" g="0" b="0"/>
        </a:effectRef>
        <a:fontRef idx="minor"/>
      </dsp:style>
    </dsp:sp>
    <dsp:sp modelId="{7B3B643D-3A67-4C58-9C3C-1DA66DA67574}">
      <dsp:nvSpPr>
        <dsp:cNvPr id="0" name=""/>
        <dsp:cNvSpPr/>
      </dsp:nvSpPr>
      <dsp:spPr>
        <a:xfrm>
          <a:off x="358764" y="1934625"/>
          <a:ext cx="5022704" cy="767520"/>
        </a:xfrm>
        <a:prstGeom prst="round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9846" tIns="0" rIns="189846" bIns="0" numCol="1" spcCol="1270" anchor="ctr" anchorCtr="0">
          <a:noAutofit/>
        </a:bodyPr>
        <a:lstStyle/>
        <a:p>
          <a:pPr marL="0" lvl="0" indent="0" algn="l" defTabSz="1155700">
            <a:lnSpc>
              <a:spcPct val="90000"/>
            </a:lnSpc>
            <a:spcBef>
              <a:spcPct val="0"/>
            </a:spcBef>
            <a:spcAft>
              <a:spcPct val="35000"/>
            </a:spcAft>
            <a:buNone/>
          </a:pPr>
          <a:r>
            <a:rPr lang="en-GB" sz="2600" kern="1200" dirty="0"/>
            <a:t>Primary v Secondary data</a:t>
          </a:r>
        </a:p>
      </dsp:txBody>
      <dsp:txXfrm>
        <a:off x="396231" y="1972092"/>
        <a:ext cx="4947770" cy="692586"/>
      </dsp:txXfrm>
    </dsp:sp>
    <dsp:sp modelId="{66AE0611-9581-4976-BD68-24351CE4761B}">
      <dsp:nvSpPr>
        <dsp:cNvPr id="0" name=""/>
        <dsp:cNvSpPr/>
      </dsp:nvSpPr>
      <dsp:spPr>
        <a:xfrm>
          <a:off x="0" y="3497745"/>
          <a:ext cx="7175292" cy="655200"/>
        </a:xfrm>
        <a:prstGeom prst="rect">
          <a:avLst/>
        </a:prstGeom>
        <a:solidFill>
          <a:schemeClr val="lt1">
            <a:alpha val="90000"/>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sp>
    <dsp:sp modelId="{EE02543C-1CC5-42FC-9D1A-9057598F5C21}">
      <dsp:nvSpPr>
        <dsp:cNvPr id="0" name=""/>
        <dsp:cNvSpPr/>
      </dsp:nvSpPr>
      <dsp:spPr>
        <a:xfrm>
          <a:off x="358764" y="3113985"/>
          <a:ext cx="5022704" cy="767520"/>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9846" tIns="0" rIns="189846" bIns="0" numCol="1" spcCol="1270" anchor="ctr" anchorCtr="0">
          <a:noAutofit/>
        </a:bodyPr>
        <a:lstStyle/>
        <a:p>
          <a:pPr marL="0" lvl="0" indent="0" algn="l" defTabSz="1155700">
            <a:lnSpc>
              <a:spcPct val="90000"/>
            </a:lnSpc>
            <a:spcBef>
              <a:spcPct val="0"/>
            </a:spcBef>
            <a:spcAft>
              <a:spcPct val="35000"/>
            </a:spcAft>
            <a:buNone/>
          </a:pPr>
          <a:r>
            <a:rPr lang="en-GB" sz="2600" kern="1200" dirty="0"/>
            <a:t>Descriptive v experimental data</a:t>
          </a:r>
        </a:p>
      </dsp:txBody>
      <dsp:txXfrm>
        <a:off x="396231" y="3151452"/>
        <a:ext cx="4947770" cy="69258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2383A3-2F0E-454E-8645-D3337CA3350B}">
      <dsp:nvSpPr>
        <dsp:cNvPr id="0" name=""/>
        <dsp:cNvSpPr/>
      </dsp:nvSpPr>
      <dsp:spPr>
        <a:xfrm>
          <a:off x="822959" y="0"/>
          <a:ext cx="9326880" cy="3916363"/>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1F0FD0-68B3-4D20-9B84-F0B5867205AC}">
      <dsp:nvSpPr>
        <dsp:cNvPr id="0" name=""/>
        <dsp:cNvSpPr/>
      </dsp:nvSpPr>
      <dsp:spPr>
        <a:xfrm>
          <a:off x="5357" y="1174908"/>
          <a:ext cx="2591038" cy="156654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dirty="0"/>
            <a:t>Statistical analysis</a:t>
          </a:r>
        </a:p>
      </dsp:txBody>
      <dsp:txXfrm>
        <a:off x="81829" y="1251380"/>
        <a:ext cx="2438094" cy="1413601"/>
      </dsp:txXfrm>
    </dsp:sp>
    <dsp:sp modelId="{6B9C864A-8034-4657-8803-0D010AD5ABC9}">
      <dsp:nvSpPr>
        <dsp:cNvPr id="0" name=""/>
        <dsp:cNvSpPr/>
      </dsp:nvSpPr>
      <dsp:spPr>
        <a:xfrm>
          <a:off x="2795706" y="1174908"/>
          <a:ext cx="2591038" cy="1566545"/>
        </a:xfrm>
        <a:prstGeom prst="roundRect">
          <a:avLst/>
        </a:prstGeom>
        <a:solidFill>
          <a:schemeClr val="accent4">
            <a:hueOff val="-1488257"/>
            <a:satOff val="8966"/>
            <a:lumOff val="71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dirty="0"/>
            <a:t>Meta-analysis</a:t>
          </a:r>
        </a:p>
      </dsp:txBody>
      <dsp:txXfrm>
        <a:off x="2872178" y="1251380"/>
        <a:ext cx="2438094" cy="1413601"/>
      </dsp:txXfrm>
    </dsp:sp>
    <dsp:sp modelId="{B49448E7-CE79-4237-AB61-85735FF4AEF3}">
      <dsp:nvSpPr>
        <dsp:cNvPr id="0" name=""/>
        <dsp:cNvSpPr/>
      </dsp:nvSpPr>
      <dsp:spPr>
        <a:xfrm>
          <a:off x="5586055" y="1174908"/>
          <a:ext cx="2591038" cy="1566545"/>
        </a:xfrm>
        <a:prstGeom prst="roundRect">
          <a:avLst/>
        </a:prstGeom>
        <a:solidFill>
          <a:schemeClr val="accent4">
            <a:hueOff val="-2976513"/>
            <a:satOff val="17933"/>
            <a:lumOff val="14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dirty="0"/>
            <a:t>Thematic analysis</a:t>
          </a:r>
        </a:p>
      </dsp:txBody>
      <dsp:txXfrm>
        <a:off x="5662527" y="1251380"/>
        <a:ext cx="2438094" cy="1413601"/>
      </dsp:txXfrm>
    </dsp:sp>
    <dsp:sp modelId="{0BA47B3E-59A7-4DAE-A818-98B1C5D1381D}">
      <dsp:nvSpPr>
        <dsp:cNvPr id="0" name=""/>
        <dsp:cNvSpPr/>
      </dsp:nvSpPr>
      <dsp:spPr>
        <a:xfrm>
          <a:off x="8376404" y="1174908"/>
          <a:ext cx="2591038" cy="1566545"/>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dirty="0"/>
            <a:t>Content analysis</a:t>
          </a:r>
        </a:p>
      </dsp:txBody>
      <dsp:txXfrm>
        <a:off x="8452876" y="1251380"/>
        <a:ext cx="2438094" cy="141360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7E8CFC-E63B-44E0-AF24-C816198466A2}">
      <dsp:nvSpPr>
        <dsp:cNvPr id="0" name=""/>
        <dsp:cNvSpPr/>
      </dsp:nvSpPr>
      <dsp:spPr>
        <a:xfrm>
          <a:off x="-4427301" y="-679014"/>
          <a:ext cx="5274391" cy="5274391"/>
        </a:xfrm>
        <a:prstGeom prst="blockArc">
          <a:avLst>
            <a:gd name="adj1" fmla="val 18900000"/>
            <a:gd name="adj2" fmla="val 2700000"/>
            <a:gd name="adj3" fmla="val 410"/>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F344FA-60B3-435E-BF4E-A500DC178145}">
      <dsp:nvSpPr>
        <dsp:cNvPr id="0" name=""/>
        <dsp:cNvSpPr/>
      </dsp:nvSpPr>
      <dsp:spPr>
        <a:xfrm>
          <a:off x="544782" y="391636"/>
          <a:ext cx="10375163" cy="783272"/>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1723"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dirty="0"/>
            <a:t>All dissertation projects need to be clear on data collection</a:t>
          </a:r>
        </a:p>
      </dsp:txBody>
      <dsp:txXfrm>
        <a:off x="544782" y="391636"/>
        <a:ext cx="10375163" cy="783272"/>
      </dsp:txXfrm>
    </dsp:sp>
    <dsp:sp modelId="{E2CF024B-AF66-46D1-88C7-A2FDEF1696A4}">
      <dsp:nvSpPr>
        <dsp:cNvPr id="0" name=""/>
        <dsp:cNvSpPr/>
      </dsp:nvSpPr>
      <dsp:spPr>
        <a:xfrm>
          <a:off x="55236" y="293727"/>
          <a:ext cx="979090" cy="979090"/>
        </a:xfrm>
        <a:prstGeom prst="ellipse">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BC624E-54DC-476A-9401-70C6B57943AA}">
      <dsp:nvSpPr>
        <dsp:cNvPr id="0" name=""/>
        <dsp:cNvSpPr/>
      </dsp:nvSpPr>
      <dsp:spPr>
        <a:xfrm>
          <a:off x="829501" y="1566545"/>
          <a:ext cx="10090443" cy="783272"/>
        </a:xfrm>
        <a:prstGeom prst="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1723"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dirty="0"/>
            <a:t>Include this chapter if undertaking – Primary/secondary/case study</a:t>
          </a:r>
        </a:p>
      </dsp:txBody>
      <dsp:txXfrm>
        <a:off x="829501" y="1566545"/>
        <a:ext cx="10090443" cy="783272"/>
      </dsp:txXfrm>
    </dsp:sp>
    <dsp:sp modelId="{811D9B71-B895-4E98-BDBC-6486DB959CF2}">
      <dsp:nvSpPr>
        <dsp:cNvPr id="0" name=""/>
        <dsp:cNvSpPr/>
      </dsp:nvSpPr>
      <dsp:spPr>
        <a:xfrm>
          <a:off x="339956" y="1468636"/>
          <a:ext cx="979090" cy="979090"/>
        </a:xfrm>
        <a:prstGeom prst="ellipse">
          <a:avLst/>
        </a:prstGeom>
        <a:solidFill>
          <a:schemeClr val="lt1">
            <a:hueOff val="0"/>
            <a:satOff val="0"/>
            <a:lumOff val="0"/>
            <a:alphaOff val="0"/>
          </a:schemeClr>
        </a:solidFill>
        <a:ln w="25400" cap="flat" cmpd="sng" algn="ctr">
          <a:solidFill>
            <a:schemeClr val="accent3">
              <a:hueOff val="5625132"/>
              <a:satOff val="-8440"/>
              <a:lumOff val="-1373"/>
              <a:alphaOff val="0"/>
            </a:schemeClr>
          </a:solidFill>
          <a:prstDash val="solid"/>
        </a:ln>
        <a:effectLst/>
      </dsp:spPr>
      <dsp:style>
        <a:lnRef idx="2">
          <a:scrgbClr r="0" g="0" b="0"/>
        </a:lnRef>
        <a:fillRef idx="1">
          <a:scrgbClr r="0" g="0" b="0"/>
        </a:fillRef>
        <a:effectRef idx="0">
          <a:scrgbClr r="0" g="0" b="0"/>
        </a:effectRef>
        <a:fontRef idx="minor"/>
      </dsp:style>
    </dsp:sp>
    <dsp:sp modelId="{F0519A71-429D-4905-A69E-706D5EDE5AAD}">
      <dsp:nvSpPr>
        <dsp:cNvPr id="0" name=""/>
        <dsp:cNvSpPr/>
      </dsp:nvSpPr>
      <dsp:spPr>
        <a:xfrm>
          <a:off x="544782" y="2741454"/>
          <a:ext cx="10375163" cy="783272"/>
        </a:xfrm>
        <a:prstGeom prst="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1723"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dirty="0"/>
            <a:t>It is the ….</a:t>
          </a:r>
          <a:r>
            <a:rPr lang="en-GB" sz="2500" i="1" kern="1200" dirty="0"/>
            <a:t>who, when, where, why</a:t>
          </a:r>
          <a:r>
            <a:rPr lang="en-GB" sz="2500" kern="1200" dirty="0"/>
            <a:t>…. of your research</a:t>
          </a:r>
        </a:p>
      </dsp:txBody>
      <dsp:txXfrm>
        <a:off x="544782" y="2741454"/>
        <a:ext cx="10375163" cy="783272"/>
      </dsp:txXfrm>
    </dsp:sp>
    <dsp:sp modelId="{82D26E54-D7C6-48DD-AB6F-60E8D65FEB20}">
      <dsp:nvSpPr>
        <dsp:cNvPr id="0" name=""/>
        <dsp:cNvSpPr/>
      </dsp:nvSpPr>
      <dsp:spPr>
        <a:xfrm>
          <a:off x="55236" y="2643545"/>
          <a:ext cx="979090" cy="979090"/>
        </a:xfrm>
        <a:prstGeom prst="ellipse">
          <a:avLst/>
        </a:prstGeom>
        <a:solidFill>
          <a:schemeClr val="lt1">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A58C39-2EBB-48AB-B650-F0502A08A974}">
      <dsp:nvSpPr>
        <dsp:cNvPr id="0" name=""/>
        <dsp:cNvSpPr/>
      </dsp:nvSpPr>
      <dsp:spPr>
        <a:xfrm>
          <a:off x="0" y="208925"/>
          <a:ext cx="3428999" cy="2057400"/>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dirty="0"/>
            <a:t>1.Introduction to the chapter</a:t>
          </a:r>
        </a:p>
      </dsp:txBody>
      <dsp:txXfrm>
        <a:off x="0" y="208925"/>
        <a:ext cx="3428999" cy="2057400"/>
      </dsp:txXfrm>
    </dsp:sp>
    <dsp:sp modelId="{9BD69C2A-91F2-413B-8155-81F89E1112AD}">
      <dsp:nvSpPr>
        <dsp:cNvPr id="0" name=""/>
        <dsp:cNvSpPr/>
      </dsp:nvSpPr>
      <dsp:spPr>
        <a:xfrm>
          <a:off x="3771900" y="208925"/>
          <a:ext cx="3428999" cy="2057400"/>
        </a:xfrm>
        <a:prstGeom prst="rect">
          <a:avLst/>
        </a:prstGeom>
        <a:solidFill>
          <a:schemeClr val="accent3">
            <a:hueOff val="2812566"/>
            <a:satOff val="-4220"/>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dirty="0"/>
            <a:t>2. Research strategy</a:t>
          </a:r>
        </a:p>
      </dsp:txBody>
      <dsp:txXfrm>
        <a:off x="3771900" y="208925"/>
        <a:ext cx="3428999" cy="2057400"/>
      </dsp:txXfrm>
    </dsp:sp>
    <dsp:sp modelId="{83354C05-9313-4D38-BEC0-E04898480531}">
      <dsp:nvSpPr>
        <dsp:cNvPr id="0" name=""/>
        <dsp:cNvSpPr/>
      </dsp:nvSpPr>
      <dsp:spPr>
        <a:xfrm>
          <a:off x="7543800" y="208925"/>
          <a:ext cx="3428999" cy="2057400"/>
        </a:xfrm>
        <a:prstGeom prst="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dirty="0"/>
            <a:t>3. Data collection</a:t>
          </a:r>
        </a:p>
      </dsp:txBody>
      <dsp:txXfrm>
        <a:off x="7543800" y="208925"/>
        <a:ext cx="3428999" cy="2057400"/>
      </dsp:txXfrm>
    </dsp:sp>
    <dsp:sp modelId="{1AEBE335-DC8E-400F-827F-86EC8B24706B}">
      <dsp:nvSpPr>
        <dsp:cNvPr id="0" name=""/>
        <dsp:cNvSpPr/>
      </dsp:nvSpPr>
      <dsp:spPr>
        <a:xfrm>
          <a:off x="1885950" y="2609225"/>
          <a:ext cx="3428999" cy="2057400"/>
        </a:xfrm>
        <a:prstGeom prst="rect">
          <a:avLst/>
        </a:prstGeom>
        <a:solidFill>
          <a:schemeClr val="accent3">
            <a:hueOff val="8437698"/>
            <a:satOff val="-12660"/>
            <a:lumOff val="-20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dirty="0"/>
            <a:t>4. Data Analysis</a:t>
          </a:r>
        </a:p>
      </dsp:txBody>
      <dsp:txXfrm>
        <a:off x="1885950" y="2609225"/>
        <a:ext cx="3428999" cy="2057400"/>
      </dsp:txXfrm>
    </dsp:sp>
    <dsp:sp modelId="{CEBB3608-0A4C-4EC9-9895-38E9795CF591}">
      <dsp:nvSpPr>
        <dsp:cNvPr id="0" name=""/>
        <dsp:cNvSpPr/>
      </dsp:nvSpPr>
      <dsp:spPr>
        <a:xfrm>
          <a:off x="5657850" y="2609225"/>
          <a:ext cx="3428999" cy="2057400"/>
        </a:xfrm>
        <a:prstGeom prst="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dirty="0"/>
            <a:t>5. Limitations </a:t>
          </a:r>
        </a:p>
      </dsp:txBody>
      <dsp:txXfrm>
        <a:off x="5657850" y="2609225"/>
        <a:ext cx="3428999" cy="20574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12F1E8-7A3D-4864-B872-DAFA6BC34FE7}">
      <dsp:nvSpPr>
        <dsp:cNvPr id="0" name=""/>
        <dsp:cNvSpPr/>
      </dsp:nvSpPr>
      <dsp:spPr>
        <a:xfrm>
          <a:off x="0" y="1625"/>
          <a:ext cx="10972800" cy="82381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21D4AC-73F0-42AE-8A85-48641C137DAD}">
      <dsp:nvSpPr>
        <dsp:cNvPr id="0" name=""/>
        <dsp:cNvSpPr/>
      </dsp:nvSpPr>
      <dsp:spPr>
        <a:xfrm>
          <a:off x="249203" y="186983"/>
          <a:ext cx="453097" cy="45309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2044363-046B-4F8D-A327-896BF0A0537D}">
      <dsp:nvSpPr>
        <dsp:cNvPr id="0" name=""/>
        <dsp:cNvSpPr/>
      </dsp:nvSpPr>
      <dsp:spPr>
        <a:xfrm>
          <a:off x="951504" y="1625"/>
          <a:ext cx="10021295" cy="823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187" tIns="87187" rIns="87187" bIns="87187" numCol="1" spcCol="1270" anchor="ctr" anchorCtr="0">
          <a:noAutofit/>
        </a:bodyPr>
        <a:lstStyle/>
        <a:p>
          <a:pPr marL="0" lvl="0" indent="0" algn="l" defTabSz="844550">
            <a:lnSpc>
              <a:spcPct val="100000"/>
            </a:lnSpc>
            <a:spcBef>
              <a:spcPct val="0"/>
            </a:spcBef>
            <a:spcAft>
              <a:spcPct val="35000"/>
            </a:spcAft>
            <a:buNone/>
          </a:pPr>
          <a:r>
            <a:rPr lang="en-GB" sz="1900" b="0" i="0" kern="1200"/>
            <a:t>Burnett, J. (2009) </a:t>
          </a:r>
          <a:r>
            <a:rPr lang="en-GB" sz="1900" b="0" i="1" kern="1200"/>
            <a:t>Doing Your Social Science Dissertation</a:t>
          </a:r>
          <a:r>
            <a:rPr lang="en-GB" sz="1900" b="0" i="0" kern="1200"/>
            <a:t>. London: SAGE Publications.</a:t>
          </a:r>
          <a:endParaRPr lang="en-US" sz="1900" kern="1200"/>
        </a:p>
      </dsp:txBody>
      <dsp:txXfrm>
        <a:off x="951504" y="1625"/>
        <a:ext cx="10021295" cy="823813"/>
      </dsp:txXfrm>
    </dsp:sp>
    <dsp:sp modelId="{7A6CE397-A318-4BA1-85A8-739D18862755}">
      <dsp:nvSpPr>
        <dsp:cNvPr id="0" name=""/>
        <dsp:cNvSpPr/>
      </dsp:nvSpPr>
      <dsp:spPr>
        <a:xfrm>
          <a:off x="0" y="1031391"/>
          <a:ext cx="10972800" cy="82381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1BCFBE-DB97-41EF-9D86-01B7A609F5BE}">
      <dsp:nvSpPr>
        <dsp:cNvPr id="0" name=""/>
        <dsp:cNvSpPr/>
      </dsp:nvSpPr>
      <dsp:spPr>
        <a:xfrm>
          <a:off x="249203" y="1216749"/>
          <a:ext cx="453097" cy="45309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934435E-ABC5-4EFC-9782-A7AFE1509BF3}">
      <dsp:nvSpPr>
        <dsp:cNvPr id="0" name=""/>
        <dsp:cNvSpPr/>
      </dsp:nvSpPr>
      <dsp:spPr>
        <a:xfrm>
          <a:off x="951504" y="1031391"/>
          <a:ext cx="10021295" cy="823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187" tIns="87187" rIns="87187" bIns="87187" numCol="1" spcCol="1270" anchor="ctr" anchorCtr="0">
          <a:noAutofit/>
        </a:bodyPr>
        <a:lstStyle/>
        <a:p>
          <a:pPr marL="0" lvl="0" indent="0" algn="l" defTabSz="844550">
            <a:lnSpc>
              <a:spcPct val="100000"/>
            </a:lnSpc>
            <a:spcBef>
              <a:spcPct val="0"/>
            </a:spcBef>
            <a:spcAft>
              <a:spcPct val="35000"/>
            </a:spcAft>
            <a:buNone/>
          </a:pPr>
          <a:r>
            <a:rPr lang="en-GB" sz="1900" b="0" i="0" kern="1200"/>
            <a:t>Denscombe, M. (2012) </a:t>
          </a:r>
          <a:r>
            <a:rPr lang="en-GB" sz="1900" b="0" i="1" kern="1200"/>
            <a:t>Research proposals a practical guide</a:t>
          </a:r>
          <a:r>
            <a:rPr lang="en-GB" sz="1900" b="0" i="0" kern="1200"/>
            <a:t>. Berkshire,  McGraw Hill Open University Press.</a:t>
          </a:r>
          <a:endParaRPr lang="en-US" sz="1900" kern="1200"/>
        </a:p>
      </dsp:txBody>
      <dsp:txXfrm>
        <a:off x="951504" y="1031391"/>
        <a:ext cx="10021295" cy="823813"/>
      </dsp:txXfrm>
    </dsp:sp>
    <dsp:sp modelId="{A4441ECA-61C7-4AF6-870A-29DFD0C70CEE}">
      <dsp:nvSpPr>
        <dsp:cNvPr id="0" name=""/>
        <dsp:cNvSpPr/>
      </dsp:nvSpPr>
      <dsp:spPr>
        <a:xfrm>
          <a:off x="0" y="1762130"/>
          <a:ext cx="10972800" cy="82381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8170AB-E359-4E0E-B182-73C9EF766545}">
      <dsp:nvSpPr>
        <dsp:cNvPr id="0" name=""/>
        <dsp:cNvSpPr/>
      </dsp:nvSpPr>
      <dsp:spPr>
        <a:xfrm>
          <a:off x="249203" y="2246516"/>
          <a:ext cx="453097" cy="45309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ABC8DB4-9A6B-4CC1-BD3A-229BC2CA6E13}">
      <dsp:nvSpPr>
        <dsp:cNvPr id="0" name=""/>
        <dsp:cNvSpPr/>
      </dsp:nvSpPr>
      <dsp:spPr>
        <a:xfrm>
          <a:off x="951504" y="2061158"/>
          <a:ext cx="10021295" cy="823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187" tIns="87187" rIns="87187" bIns="87187" numCol="1" spcCol="1270" anchor="ctr" anchorCtr="0">
          <a:noAutofit/>
        </a:bodyPr>
        <a:lstStyle/>
        <a:p>
          <a:pPr marL="0" lvl="0" indent="0" algn="l" defTabSz="844550">
            <a:lnSpc>
              <a:spcPct val="100000"/>
            </a:lnSpc>
            <a:spcBef>
              <a:spcPct val="0"/>
            </a:spcBef>
            <a:spcAft>
              <a:spcPct val="35000"/>
            </a:spcAft>
            <a:buNone/>
          </a:pPr>
          <a:r>
            <a:rPr lang="en-GB" sz="1900" b="0" i="0" kern="1200"/>
            <a:t>Walliman, N. (2006) </a:t>
          </a:r>
          <a:r>
            <a:rPr lang="en-GB" sz="1900" b="0" i="1" kern="1200"/>
            <a:t>Social research methods</a:t>
          </a:r>
          <a:r>
            <a:rPr lang="en-GB" sz="1900" b="0" i="0" kern="1200"/>
            <a:t>. London: SAGE.</a:t>
          </a:r>
          <a:endParaRPr lang="en-US" sz="1900" kern="1200"/>
        </a:p>
      </dsp:txBody>
      <dsp:txXfrm>
        <a:off x="951504" y="2061158"/>
        <a:ext cx="10021295" cy="823813"/>
      </dsp:txXfrm>
    </dsp:sp>
    <dsp:sp modelId="{E710A59E-7332-4C00-869F-11A444A5A761}">
      <dsp:nvSpPr>
        <dsp:cNvPr id="0" name=""/>
        <dsp:cNvSpPr/>
      </dsp:nvSpPr>
      <dsp:spPr>
        <a:xfrm>
          <a:off x="0" y="3090924"/>
          <a:ext cx="10972800" cy="82381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A6D7DC-D667-4D5B-86FF-3CFFEF360D9E}">
      <dsp:nvSpPr>
        <dsp:cNvPr id="0" name=""/>
        <dsp:cNvSpPr/>
      </dsp:nvSpPr>
      <dsp:spPr>
        <a:xfrm>
          <a:off x="249203" y="3276282"/>
          <a:ext cx="453097" cy="45309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7EDF366-4512-47D9-AE93-893A44AB1E0A}">
      <dsp:nvSpPr>
        <dsp:cNvPr id="0" name=""/>
        <dsp:cNvSpPr/>
      </dsp:nvSpPr>
      <dsp:spPr>
        <a:xfrm>
          <a:off x="951504" y="3090924"/>
          <a:ext cx="10021295" cy="823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187" tIns="87187" rIns="87187" bIns="87187" numCol="1" spcCol="1270" anchor="ctr" anchorCtr="0">
          <a:noAutofit/>
        </a:bodyPr>
        <a:lstStyle/>
        <a:p>
          <a:pPr marL="0" lvl="0" indent="0" algn="l" defTabSz="844550">
            <a:lnSpc>
              <a:spcPct val="100000"/>
            </a:lnSpc>
            <a:spcBef>
              <a:spcPct val="0"/>
            </a:spcBef>
            <a:spcAft>
              <a:spcPct val="35000"/>
            </a:spcAft>
            <a:buNone/>
          </a:pPr>
          <a:r>
            <a:rPr lang="en-GB" sz="1900" kern="1200" dirty="0"/>
            <a:t>https://</a:t>
          </a:r>
          <a:r>
            <a:rPr lang="en-GB" sz="1900" kern="1200" dirty="0" err="1"/>
            <a:t>www.sagepub.com</a:t>
          </a:r>
          <a:r>
            <a:rPr lang="en-GB" sz="1900" kern="1200" dirty="0"/>
            <a:t>/sites/default/files/</a:t>
          </a:r>
          <a:r>
            <a:rPr lang="en-GB" sz="1900" kern="1200" dirty="0" err="1"/>
            <a:t>upm</a:t>
          </a:r>
          <a:r>
            <a:rPr lang="en-GB" sz="1900" kern="1200" dirty="0"/>
            <a:t>-binaries/18533_Chapter3.pdf</a:t>
          </a:r>
          <a:endParaRPr lang="en-US" sz="1900" kern="1200" dirty="0"/>
        </a:p>
      </dsp:txBody>
      <dsp:txXfrm>
        <a:off x="951504" y="3090924"/>
        <a:ext cx="10021295" cy="82381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4BDD37-A329-47E8-BF86-D458012D0B0E}" type="datetimeFigureOut">
              <a:rPr lang="en-GB" smtClean="0"/>
              <a:t>04/03/2025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C847A-7DAE-4150-8492-BD754CE2926B}" type="slidenum">
              <a:rPr lang="en-GB" smtClean="0"/>
              <a:t>‹#›</a:t>
            </a:fld>
            <a:endParaRPr lang="en-GB"/>
          </a:p>
        </p:txBody>
      </p:sp>
    </p:spTree>
    <p:extLst>
      <p:ext uri="{BB962C8B-B14F-4D97-AF65-F5344CB8AC3E}">
        <p14:creationId xmlns:p14="http://schemas.microsoft.com/office/powerpoint/2010/main" val="407239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EC847A-7DAE-4150-8492-BD754CE2926B}" type="slidenum">
              <a:rPr lang="en-GB" smtClean="0"/>
              <a:t>1</a:t>
            </a:fld>
            <a:endParaRPr lang="en-GB"/>
          </a:p>
        </p:txBody>
      </p:sp>
    </p:spTree>
    <p:extLst>
      <p:ext uri="{BB962C8B-B14F-4D97-AF65-F5344CB8AC3E}">
        <p14:creationId xmlns:p14="http://schemas.microsoft.com/office/powerpoint/2010/main" val="11745727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So lets begin by trying to define ‘methodology’ and ‘research methods’</a:t>
            </a:r>
          </a:p>
          <a:p>
            <a:pPr marL="0" indent="0">
              <a:buNone/>
            </a:pPr>
            <a:endParaRPr lang="en-GB" dirty="0"/>
          </a:p>
          <a:p>
            <a:pPr marL="0" indent="0">
              <a:buNone/>
            </a:pPr>
            <a:r>
              <a:rPr lang="en-GB" dirty="0"/>
              <a:t>Methodology is: </a:t>
            </a:r>
          </a:p>
          <a:p>
            <a:pPr marL="171450" indent="-171450">
              <a:buFont typeface="Arial" panose="020B0604020202020204" pitchFamily="34" charset="0"/>
              <a:buChar char="•"/>
            </a:pPr>
            <a:r>
              <a:rPr lang="en-GB" i="1" dirty="0">
                <a:solidFill>
                  <a:srgbClr val="002060"/>
                </a:solidFill>
              </a:rPr>
              <a:t>a set of systems, methods, procedures or rules that is used to conduct a structured research process for a dissertation</a:t>
            </a:r>
            <a:r>
              <a:rPr lang="en-GB" dirty="0"/>
              <a:t>’ or ( Dissertation-help.co.uk. 2022)</a:t>
            </a:r>
          </a:p>
          <a:p>
            <a:pPr marL="171450" indent="-171450">
              <a:buFont typeface="Arial" panose="020B0604020202020204" pitchFamily="34" charset="0"/>
              <a:buChar char="•"/>
            </a:pPr>
            <a:r>
              <a:rPr lang="en-GB" dirty="0"/>
              <a:t>‘a system of ways of doing, teaching or studying something’ ( Cambridge English Dictionary online, 2022)</a:t>
            </a:r>
          </a:p>
          <a:p>
            <a:pPr marL="171450" indent="-171450">
              <a:buFont typeface="Arial" panose="020B0604020202020204" pitchFamily="34" charset="0"/>
              <a:buChar char="•"/>
            </a:pPr>
            <a:r>
              <a:rPr lang="en-GB" dirty="0"/>
              <a:t>It explains what the exact activities and processes of your research is , through what methods you will be measuring the data and how you will interpret your results and outcome. ( dissertation.help.co.uk, 2022)</a:t>
            </a:r>
          </a:p>
          <a:p>
            <a:endParaRPr lang="en-GB" dirty="0"/>
          </a:p>
          <a:p>
            <a:pPr marL="0" indent="0">
              <a:buNone/>
            </a:pPr>
            <a:r>
              <a:rPr lang="en-GB" dirty="0"/>
              <a:t>Research methods are:</a:t>
            </a:r>
          </a:p>
          <a:p>
            <a:r>
              <a:rPr lang="en-GB" i="1" dirty="0">
                <a:solidFill>
                  <a:srgbClr val="0070C0"/>
                </a:solidFill>
              </a:rPr>
              <a:t>‘ specific procedures for collecting and analysing data.</a:t>
            </a:r>
          </a:p>
          <a:p>
            <a:r>
              <a:rPr lang="en-GB" i="1" dirty="0">
                <a:solidFill>
                  <a:srgbClr val="0070C0"/>
                </a:solidFill>
              </a:rPr>
              <a:t>Integral part of research design   ( </a:t>
            </a:r>
            <a:r>
              <a:rPr lang="en-GB" i="1" dirty="0" err="1">
                <a:solidFill>
                  <a:srgbClr val="0070C0"/>
                </a:solidFill>
              </a:rPr>
              <a:t>Scribbr</a:t>
            </a:r>
            <a:r>
              <a:rPr lang="en-GB" i="1" dirty="0">
                <a:solidFill>
                  <a:srgbClr val="0070C0"/>
                </a:solidFill>
              </a:rPr>
              <a:t>, 2022)</a:t>
            </a:r>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7</a:t>
            </a:fld>
            <a:endParaRPr lang="en-GB"/>
          </a:p>
        </p:txBody>
      </p:sp>
    </p:spTree>
    <p:extLst>
      <p:ext uri="{BB962C8B-B14F-4D97-AF65-F5344CB8AC3E}">
        <p14:creationId xmlns:p14="http://schemas.microsoft.com/office/powerpoint/2010/main" val="17886568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EC847A-7DAE-4150-8492-BD754CE2926B}" type="slidenum">
              <a:rPr lang="en-GB" smtClean="0"/>
              <a:t>8</a:t>
            </a:fld>
            <a:endParaRPr lang="en-GB"/>
          </a:p>
        </p:txBody>
      </p:sp>
    </p:spTree>
    <p:extLst>
      <p:ext uri="{BB962C8B-B14F-4D97-AF65-F5344CB8AC3E}">
        <p14:creationId xmlns:p14="http://schemas.microsoft.com/office/powerpoint/2010/main" val="23956159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Research methods are specific procedures for collecting and analysing data. Developing your research methods is an integral part of your research design. When considering your methods around how you will plan your research , two key areas to consider:</a:t>
            </a:r>
          </a:p>
          <a:p>
            <a:endParaRPr lang="en-GB" b="1" dirty="0"/>
          </a:p>
          <a:p>
            <a:endParaRPr lang="en-GB" b="1" dirty="0"/>
          </a:p>
          <a:p>
            <a:r>
              <a:rPr lang="en-GB" b="1" dirty="0"/>
              <a:t>Firstly - Step 1 </a:t>
            </a:r>
            <a:r>
              <a:rPr lang="en-GB" dirty="0"/>
              <a:t>- </a:t>
            </a:r>
            <a:r>
              <a:rPr lang="en-GB" b="1" u="sng" dirty="0"/>
              <a:t>Deciding on how you will collect data</a:t>
            </a:r>
          </a:p>
          <a:p>
            <a:pPr marL="171450" indent="-171450">
              <a:buFont typeface="Arial" panose="020B0604020202020204" pitchFamily="34" charset="0"/>
              <a:buChar char="•"/>
            </a:pPr>
            <a:r>
              <a:rPr lang="en-GB" dirty="0"/>
              <a:t>Methods will depend on the data required to answer your research question:</a:t>
            </a:r>
          </a:p>
          <a:p>
            <a:pPr marL="171450" indent="-171450">
              <a:buFont typeface="Arial" panose="020B0604020202020204" pitchFamily="34" charset="0"/>
              <a:buChar char="•"/>
            </a:pPr>
            <a:r>
              <a:rPr lang="en-GB" dirty="0"/>
              <a:t>Qualitative v quantitative data – will your data take the form of words or numbers?</a:t>
            </a:r>
          </a:p>
          <a:p>
            <a:pPr marL="171450" indent="-171450">
              <a:buFont typeface="Arial" panose="020B0604020202020204" pitchFamily="34" charset="0"/>
              <a:buChar char="•"/>
            </a:pPr>
            <a:r>
              <a:rPr lang="en-GB" dirty="0"/>
              <a:t>Primary v secondary data – will you collect original data yourself or data that has already been collected by someone else?</a:t>
            </a:r>
          </a:p>
          <a:p>
            <a:pPr marL="171450" indent="-171450">
              <a:buFont typeface="Arial" panose="020B0604020202020204" pitchFamily="34" charset="0"/>
              <a:buChar char="•"/>
            </a:pPr>
            <a:r>
              <a:rPr lang="en-GB" dirty="0"/>
              <a:t>Descriptive v experimental – will you take measurements of something as it is or will you undertake an experiment</a:t>
            </a:r>
          </a:p>
          <a:p>
            <a:r>
              <a:rPr lang="en-GB" dirty="0"/>
              <a:t>(</a:t>
            </a:r>
            <a:r>
              <a:rPr lang="en-GB" dirty="0" err="1"/>
              <a:t>scribbr</a:t>
            </a:r>
            <a:r>
              <a:rPr lang="en-GB" dirty="0"/>
              <a:t>, 2022)</a:t>
            </a:r>
          </a:p>
        </p:txBody>
      </p:sp>
      <p:sp>
        <p:nvSpPr>
          <p:cNvPr id="4" name="Slide Number Placeholder 3"/>
          <p:cNvSpPr>
            <a:spLocks noGrp="1"/>
          </p:cNvSpPr>
          <p:nvPr>
            <p:ph type="sldNum" sz="quarter" idx="5"/>
          </p:nvPr>
        </p:nvSpPr>
        <p:spPr/>
        <p:txBody>
          <a:bodyPr/>
          <a:lstStyle/>
          <a:p>
            <a:fld id="{D2EC847A-7DAE-4150-8492-BD754CE2926B}" type="slidenum">
              <a:rPr lang="en-GB" smtClean="0"/>
              <a:t>9</a:t>
            </a:fld>
            <a:endParaRPr lang="en-GB"/>
          </a:p>
        </p:txBody>
      </p:sp>
    </p:spTree>
    <p:extLst>
      <p:ext uri="{BB962C8B-B14F-4D97-AF65-F5344CB8AC3E}">
        <p14:creationId xmlns:p14="http://schemas.microsoft.com/office/powerpoint/2010/main" val="26636549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1" dirty="0"/>
              <a:t>Secondly - Step 2 – how will you analyse the data</a:t>
            </a:r>
          </a:p>
          <a:p>
            <a:pPr marL="171450" indent="-171450">
              <a:buFont typeface="Arial" panose="020B0604020202020204" pitchFamily="34" charset="0"/>
              <a:buChar char="•"/>
            </a:pPr>
            <a:r>
              <a:rPr lang="en-GB" dirty="0"/>
              <a:t>Quantitative data – you can use statistical analysis methods to test relationships between variable</a:t>
            </a:r>
          </a:p>
          <a:p>
            <a:pPr marL="171450" indent="-171450">
              <a:buFont typeface="Arial" panose="020B0604020202020204" pitchFamily="34" charset="0"/>
              <a:buChar char="•"/>
            </a:pPr>
            <a:r>
              <a:rPr lang="en-GB" dirty="0"/>
              <a:t>Qualitative data – you can use methods such as thematic analysis to interpret patterns and meanings in the data</a:t>
            </a:r>
          </a:p>
          <a:p>
            <a:pPr marL="171450" indent="-171450">
              <a:buFont typeface="Arial" panose="020B0604020202020204" pitchFamily="34" charset="0"/>
              <a:buChar char="•"/>
            </a:pPr>
            <a:r>
              <a:rPr lang="en-GB" dirty="0"/>
              <a:t>(</a:t>
            </a:r>
            <a:r>
              <a:rPr lang="en-GB" dirty="0" err="1"/>
              <a:t>scribbr</a:t>
            </a:r>
            <a:r>
              <a:rPr lang="en-GB" dirty="0"/>
              <a:t>, 2022)</a:t>
            </a:r>
          </a:p>
        </p:txBody>
      </p:sp>
      <p:sp>
        <p:nvSpPr>
          <p:cNvPr id="4" name="Slide Number Placeholder 3"/>
          <p:cNvSpPr>
            <a:spLocks noGrp="1"/>
          </p:cNvSpPr>
          <p:nvPr>
            <p:ph type="sldNum" sz="quarter" idx="5"/>
          </p:nvPr>
        </p:nvSpPr>
        <p:spPr/>
        <p:txBody>
          <a:bodyPr/>
          <a:lstStyle/>
          <a:p>
            <a:fld id="{D2EC847A-7DAE-4150-8492-BD754CE2926B}" type="slidenum">
              <a:rPr lang="en-GB" smtClean="0"/>
              <a:t>10</a:t>
            </a:fld>
            <a:endParaRPr lang="en-GB"/>
          </a:p>
        </p:txBody>
      </p:sp>
    </p:spTree>
    <p:extLst>
      <p:ext uri="{BB962C8B-B14F-4D97-AF65-F5344CB8AC3E}">
        <p14:creationId xmlns:p14="http://schemas.microsoft.com/office/powerpoint/2010/main" val="15689276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Data is the information you collect for the purpose of answering your research question</a:t>
            </a:r>
          </a:p>
          <a:p>
            <a:r>
              <a:rPr lang="en-GB" dirty="0"/>
              <a:t>Keep referring back to your research question to make sure that what you are doing/your chosen methods will lead you to that answer</a:t>
            </a:r>
          </a:p>
          <a:p>
            <a:pPr marL="171450" indent="-171450">
              <a:buFont typeface="Arial" panose="020B0604020202020204" pitchFamily="34" charset="0"/>
              <a:buChar char="•"/>
            </a:pPr>
            <a:r>
              <a:rPr lang="en-GB" dirty="0"/>
              <a:t>The type of data you need depends on the aims of your research</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It could be any of the following:</a:t>
            </a:r>
          </a:p>
          <a:p>
            <a:pPr marL="0" indent="0">
              <a:buFont typeface="Arial" panose="020B0604020202020204" pitchFamily="34" charset="0"/>
              <a:buNone/>
            </a:pPr>
            <a:r>
              <a:rPr lang="en-GB" dirty="0"/>
              <a:t>1. Qualitative v quantitative data</a:t>
            </a:r>
          </a:p>
          <a:p>
            <a:pPr marL="0" indent="0">
              <a:buFont typeface="Arial" panose="020B0604020202020204" pitchFamily="34" charset="0"/>
              <a:buNone/>
            </a:pPr>
            <a:r>
              <a:rPr lang="en-GB" dirty="0"/>
              <a:t>2. Primary v secondary  data</a:t>
            </a:r>
          </a:p>
          <a:p>
            <a:pPr marL="0" indent="0">
              <a:buFont typeface="Arial" panose="020B0604020202020204" pitchFamily="34" charset="0"/>
              <a:buNone/>
            </a:pPr>
            <a:r>
              <a:rPr lang="en-GB" dirty="0"/>
              <a:t>3. Descriptive v experimental data</a:t>
            </a:r>
          </a:p>
        </p:txBody>
      </p:sp>
      <p:sp>
        <p:nvSpPr>
          <p:cNvPr id="4" name="Slide Number Placeholder 3"/>
          <p:cNvSpPr>
            <a:spLocks noGrp="1"/>
          </p:cNvSpPr>
          <p:nvPr>
            <p:ph type="sldNum" sz="quarter" idx="5"/>
          </p:nvPr>
        </p:nvSpPr>
        <p:spPr/>
        <p:txBody>
          <a:bodyPr/>
          <a:lstStyle/>
          <a:p>
            <a:fld id="{D2EC847A-7DAE-4150-8492-BD754CE2926B}" type="slidenum">
              <a:rPr lang="en-GB" smtClean="0"/>
              <a:t>11</a:t>
            </a:fld>
            <a:endParaRPr lang="en-GB"/>
          </a:p>
        </p:txBody>
      </p:sp>
    </p:spTree>
    <p:extLst>
      <p:ext uri="{BB962C8B-B14F-4D97-AF65-F5344CB8AC3E}">
        <p14:creationId xmlns:p14="http://schemas.microsoft.com/office/powerpoint/2010/main" val="34273786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Your choice of qualitative or quantitative data collection depends on the type of knowledge you want to develop</a:t>
            </a:r>
          </a:p>
          <a:p>
            <a:endParaRPr lang="en-GB" dirty="0"/>
          </a:p>
          <a:p>
            <a:r>
              <a:rPr lang="en-GB" dirty="0"/>
              <a:t>What do we mean by ‘QUALITATIVE’ and ‘QUANTITATIVE’</a:t>
            </a:r>
          </a:p>
          <a:p>
            <a:r>
              <a:rPr lang="en-GB" dirty="0"/>
              <a:t>In its simplest form:</a:t>
            </a:r>
          </a:p>
          <a:p>
            <a:pPr marL="228600" indent="-228600">
              <a:buAutoNum type="arabicPeriod"/>
            </a:pPr>
            <a:r>
              <a:rPr lang="en-GB" dirty="0"/>
              <a:t>Questions about ideas, experiences and meanings or to study something that can’t be described numerically, collect – QUALITATIVE data</a:t>
            </a:r>
          </a:p>
          <a:p>
            <a:pPr marL="228600" indent="-228600">
              <a:buAutoNum type="arabicPeriod"/>
            </a:pPr>
            <a:r>
              <a:rPr lang="en-GB" dirty="0"/>
              <a:t>If you want to develop a more systematic/automatic understanding of a subject, or your research involves hypothesis testing, collect – QUANTITATIVE data</a:t>
            </a:r>
          </a:p>
          <a:p>
            <a:pPr marL="0" indent="0">
              <a:buNone/>
            </a:pPr>
            <a:endParaRPr lang="en-GB" dirty="0"/>
          </a:p>
          <a:p>
            <a:pPr marL="0" indent="0">
              <a:buNone/>
            </a:pPr>
            <a:r>
              <a:rPr lang="en-GB" dirty="0"/>
              <a:t>So what are the pros and cons of each data method – take 5 mins to discuss with your colleague</a:t>
            </a:r>
          </a:p>
        </p:txBody>
      </p:sp>
      <p:sp>
        <p:nvSpPr>
          <p:cNvPr id="4" name="Slide Number Placeholder 3"/>
          <p:cNvSpPr>
            <a:spLocks noGrp="1"/>
          </p:cNvSpPr>
          <p:nvPr>
            <p:ph type="sldNum" sz="quarter" idx="5"/>
          </p:nvPr>
        </p:nvSpPr>
        <p:spPr/>
        <p:txBody>
          <a:bodyPr/>
          <a:lstStyle/>
          <a:p>
            <a:fld id="{D2EC847A-7DAE-4150-8492-BD754CE2926B}" type="slidenum">
              <a:rPr lang="en-GB" smtClean="0"/>
              <a:t>12</a:t>
            </a:fld>
            <a:endParaRPr lang="en-GB"/>
          </a:p>
        </p:txBody>
      </p:sp>
    </p:spTree>
    <p:extLst>
      <p:ext uri="{BB962C8B-B14F-4D97-AF65-F5344CB8AC3E}">
        <p14:creationId xmlns:p14="http://schemas.microsoft.com/office/powerpoint/2010/main" val="20353272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are some others ( source </a:t>
            </a:r>
            <a:r>
              <a:rPr lang="en-GB" dirty="0" err="1"/>
              <a:t>Scribbr</a:t>
            </a:r>
            <a:r>
              <a:rPr lang="en-GB" dirty="0"/>
              <a:t>, 2022 online)</a:t>
            </a:r>
          </a:p>
        </p:txBody>
      </p:sp>
      <p:sp>
        <p:nvSpPr>
          <p:cNvPr id="4" name="Slide Number Placeholder 3"/>
          <p:cNvSpPr>
            <a:spLocks noGrp="1"/>
          </p:cNvSpPr>
          <p:nvPr>
            <p:ph type="sldNum" sz="quarter" idx="5"/>
          </p:nvPr>
        </p:nvSpPr>
        <p:spPr/>
        <p:txBody>
          <a:bodyPr/>
          <a:lstStyle/>
          <a:p>
            <a:fld id="{D2EC847A-7DAE-4150-8492-BD754CE2926B}" type="slidenum">
              <a:rPr lang="en-GB" smtClean="0"/>
              <a:t>13</a:t>
            </a:fld>
            <a:endParaRPr lang="en-GB"/>
          </a:p>
        </p:txBody>
      </p:sp>
    </p:spTree>
    <p:extLst>
      <p:ext uri="{BB962C8B-B14F-4D97-AF65-F5344CB8AC3E}">
        <p14:creationId xmlns:p14="http://schemas.microsoft.com/office/powerpoint/2010/main" val="23317236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Question: What is the difference between PRIMARY and SECONDARY data?</a:t>
            </a:r>
          </a:p>
          <a:p>
            <a:endParaRPr lang="en-GB" dirty="0"/>
          </a:p>
          <a:p>
            <a:pPr marL="171450" indent="-171450">
              <a:buFont typeface="Arial" panose="020B0604020202020204" pitchFamily="34" charset="0"/>
              <a:buChar char="•"/>
            </a:pPr>
            <a:r>
              <a:rPr lang="en-GB" dirty="0"/>
              <a:t>PRIMARY is any original or new information that you collect for the purpose of answering your research question ( e.g. surveys, observations, experiments)</a:t>
            </a:r>
          </a:p>
          <a:p>
            <a:pPr marL="171450" indent="-171450">
              <a:buFont typeface="Arial" panose="020B0604020202020204" pitchFamily="34" charset="0"/>
              <a:buChar char="•"/>
            </a:pPr>
            <a:r>
              <a:rPr lang="en-GB" dirty="0"/>
              <a:t>SECONDARY is information that is already out there, which has been collected by other research that has been done ( previous studies, Govt stats etc)</a:t>
            </a:r>
          </a:p>
          <a:p>
            <a:endParaRPr lang="en-GB" dirty="0"/>
          </a:p>
          <a:p>
            <a:r>
              <a:rPr lang="en-GB" dirty="0"/>
              <a:t>So what are the pros/cons of each?</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14</a:t>
            </a:fld>
            <a:endParaRPr lang="en-GB"/>
          </a:p>
        </p:txBody>
      </p:sp>
    </p:spTree>
    <p:extLst>
      <p:ext uri="{BB962C8B-B14F-4D97-AF65-F5344CB8AC3E}">
        <p14:creationId xmlns:p14="http://schemas.microsoft.com/office/powerpoint/2010/main" val="9244054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Content taken from </a:t>
            </a:r>
            <a:r>
              <a:rPr lang="en-GB" dirty="0" err="1"/>
              <a:t>Scribbr</a:t>
            </a:r>
            <a:r>
              <a:rPr lang="en-GB" dirty="0"/>
              <a:t> , 2022</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15</a:t>
            </a:fld>
            <a:endParaRPr lang="en-GB"/>
          </a:p>
        </p:txBody>
      </p:sp>
    </p:spTree>
    <p:extLst>
      <p:ext uri="{BB962C8B-B14F-4D97-AF65-F5344CB8AC3E}">
        <p14:creationId xmlns:p14="http://schemas.microsoft.com/office/powerpoint/2010/main" val="21368396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 QUT Library , </a:t>
            </a:r>
            <a:r>
              <a:rPr lang="en-GB" dirty="0" err="1"/>
              <a:t>Youtube</a:t>
            </a:r>
            <a:r>
              <a:rPr lang="en-GB" dirty="0"/>
              <a:t> 2020</a:t>
            </a:r>
          </a:p>
        </p:txBody>
      </p:sp>
      <p:sp>
        <p:nvSpPr>
          <p:cNvPr id="4" name="Slide Number Placeholder 3"/>
          <p:cNvSpPr>
            <a:spLocks noGrp="1"/>
          </p:cNvSpPr>
          <p:nvPr>
            <p:ph type="sldNum" sz="quarter" idx="5"/>
          </p:nvPr>
        </p:nvSpPr>
        <p:spPr/>
        <p:txBody>
          <a:bodyPr/>
          <a:lstStyle/>
          <a:p>
            <a:fld id="{D2EC847A-7DAE-4150-8492-BD754CE2926B}" type="slidenum">
              <a:rPr lang="en-GB" smtClean="0"/>
              <a:t>16</a:t>
            </a:fld>
            <a:endParaRPr lang="en-GB"/>
          </a:p>
        </p:txBody>
      </p:sp>
    </p:spTree>
    <p:extLst>
      <p:ext uri="{BB962C8B-B14F-4D97-AF65-F5344CB8AC3E}">
        <p14:creationId xmlns:p14="http://schemas.microsoft.com/office/powerpoint/2010/main" val="25420135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17</a:t>
            </a:fld>
            <a:endParaRPr lang="en-GB"/>
          </a:p>
        </p:txBody>
      </p:sp>
    </p:spTree>
    <p:extLst>
      <p:ext uri="{BB962C8B-B14F-4D97-AF65-F5344CB8AC3E}">
        <p14:creationId xmlns:p14="http://schemas.microsoft.com/office/powerpoint/2010/main" val="27337374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 </a:t>
            </a:r>
            <a:r>
              <a:rPr lang="en-GB" dirty="0" err="1"/>
              <a:t>Scribbr</a:t>
            </a:r>
            <a:r>
              <a:rPr lang="en-GB" dirty="0"/>
              <a:t> , online 2022</a:t>
            </a:r>
          </a:p>
        </p:txBody>
      </p:sp>
      <p:sp>
        <p:nvSpPr>
          <p:cNvPr id="4" name="Slide Number Placeholder 3"/>
          <p:cNvSpPr>
            <a:spLocks noGrp="1"/>
          </p:cNvSpPr>
          <p:nvPr>
            <p:ph type="sldNum" sz="quarter" idx="5"/>
          </p:nvPr>
        </p:nvSpPr>
        <p:spPr/>
        <p:txBody>
          <a:bodyPr/>
          <a:lstStyle/>
          <a:p>
            <a:fld id="{D2EC847A-7DAE-4150-8492-BD754CE2926B}" type="slidenum">
              <a:rPr lang="en-GB" smtClean="0"/>
              <a:t>18</a:t>
            </a:fld>
            <a:endParaRPr lang="en-GB"/>
          </a:p>
        </p:txBody>
      </p:sp>
    </p:spTree>
    <p:extLst>
      <p:ext uri="{BB962C8B-B14F-4D97-AF65-F5344CB8AC3E}">
        <p14:creationId xmlns:p14="http://schemas.microsoft.com/office/powerpoint/2010/main" val="18500095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Your data analysis methods will depend on the type of data you collect and how you prepare it for analysis.</a:t>
            </a:r>
          </a:p>
          <a:p>
            <a:r>
              <a:rPr lang="en-GB" b="1" dirty="0"/>
              <a:t>Qualitative analysis:</a:t>
            </a:r>
          </a:p>
          <a:p>
            <a:r>
              <a:rPr lang="en-GB" dirty="0"/>
              <a:t>Data can be analysed both quantitatively and qualitatively. </a:t>
            </a:r>
            <a:r>
              <a:rPr lang="en-GB" dirty="0" err="1"/>
              <a:t>e,g</a:t>
            </a:r>
            <a:r>
              <a:rPr lang="en-GB" dirty="0"/>
              <a:t> survey responses could be analysed qualitatively by studying the meanings of responses or quantitatively by studying the frequency of responses to a question.</a:t>
            </a:r>
          </a:p>
          <a:p>
            <a:r>
              <a:rPr lang="en-GB" dirty="0"/>
              <a:t>It relies upon the researchers judgements – so its good to reflect carefully on your choices and assumptions. It tends to be quite flexible.</a:t>
            </a:r>
          </a:p>
          <a:p>
            <a:endParaRPr lang="en-GB" dirty="0"/>
          </a:p>
          <a:p>
            <a:r>
              <a:rPr lang="en-GB" b="1" dirty="0"/>
              <a:t>Quantitative analysis:</a:t>
            </a:r>
          </a:p>
          <a:p>
            <a:r>
              <a:rPr lang="en-GB" dirty="0"/>
              <a:t>Uses numbers and statistics to understand frequencies, averages in descriptive studies and correlations or cause and effect relationships in experiments</a:t>
            </a:r>
          </a:p>
        </p:txBody>
      </p:sp>
      <p:sp>
        <p:nvSpPr>
          <p:cNvPr id="4" name="Slide Number Placeholder 3"/>
          <p:cNvSpPr>
            <a:spLocks noGrp="1"/>
          </p:cNvSpPr>
          <p:nvPr>
            <p:ph type="sldNum" sz="quarter" idx="5"/>
          </p:nvPr>
        </p:nvSpPr>
        <p:spPr/>
        <p:txBody>
          <a:bodyPr/>
          <a:lstStyle/>
          <a:p>
            <a:fld id="{D2EC847A-7DAE-4150-8492-BD754CE2926B}" type="slidenum">
              <a:rPr lang="en-GB" smtClean="0"/>
              <a:t>23</a:t>
            </a:fld>
            <a:endParaRPr lang="en-GB"/>
          </a:p>
        </p:txBody>
      </p:sp>
    </p:spTree>
    <p:extLst>
      <p:ext uri="{BB962C8B-B14F-4D97-AF65-F5344CB8AC3E}">
        <p14:creationId xmlns:p14="http://schemas.microsoft.com/office/powerpoint/2010/main" val="21466366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5 different methods for analysing data</a:t>
            </a:r>
          </a:p>
          <a:p>
            <a:endParaRPr lang="en-GB" dirty="0"/>
          </a:p>
          <a:p>
            <a:r>
              <a:rPr lang="en-GB" dirty="0"/>
              <a:t>How many have you heard of?</a:t>
            </a:r>
          </a:p>
          <a:p>
            <a:endParaRPr lang="en-GB" dirty="0"/>
          </a:p>
          <a:p>
            <a:r>
              <a:rPr lang="en-GB" dirty="0"/>
              <a:t>What do you think they mean?</a:t>
            </a:r>
          </a:p>
        </p:txBody>
      </p:sp>
      <p:sp>
        <p:nvSpPr>
          <p:cNvPr id="4" name="Slide Number Placeholder 3"/>
          <p:cNvSpPr>
            <a:spLocks noGrp="1"/>
          </p:cNvSpPr>
          <p:nvPr>
            <p:ph type="sldNum" sz="quarter" idx="5"/>
          </p:nvPr>
        </p:nvSpPr>
        <p:spPr/>
        <p:txBody>
          <a:bodyPr/>
          <a:lstStyle/>
          <a:p>
            <a:fld id="{D2EC847A-7DAE-4150-8492-BD754CE2926B}" type="slidenum">
              <a:rPr lang="en-GB" smtClean="0"/>
              <a:t>24</a:t>
            </a:fld>
            <a:endParaRPr lang="en-GB"/>
          </a:p>
        </p:txBody>
      </p:sp>
    </p:spTree>
    <p:extLst>
      <p:ext uri="{BB962C8B-B14F-4D97-AF65-F5344CB8AC3E}">
        <p14:creationId xmlns:p14="http://schemas.microsoft.com/office/powerpoint/2010/main" val="35432464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about mixed methods approach to your research – what do you think that is ?</a:t>
            </a:r>
          </a:p>
        </p:txBody>
      </p:sp>
      <p:sp>
        <p:nvSpPr>
          <p:cNvPr id="4" name="Slide Number Placeholder 3"/>
          <p:cNvSpPr>
            <a:spLocks noGrp="1"/>
          </p:cNvSpPr>
          <p:nvPr>
            <p:ph type="sldNum" sz="quarter" idx="5"/>
          </p:nvPr>
        </p:nvSpPr>
        <p:spPr/>
        <p:txBody>
          <a:bodyPr/>
          <a:lstStyle/>
          <a:p>
            <a:fld id="{D2EC847A-7DAE-4150-8492-BD754CE2926B}" type="slidenum">
              <a:rPr lang="en-GB" smtClean="0"/>
              <a:t>26</a:t>
            </a:fld>
            <a:endParaRPr lang="en-GB"/>
          </a:p>
        </p:txBody>
      </p:sp>
    </p:spTree>
    <p:extLst>
      <p:ext uri="{BB962C8B-B14F-4D97-AF65-F5344CB8AC3E}">
        <p14:creationId xmlns:p14="http://schemas.microsoft.com/office/powerpoint/2010/main" val="362412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look at what needs to be included in this chapter and how to structure it</a:t>
            </a:r>
          </a:p>
          <a:p>
            <a:r>
              <a:rPr lang="en-GB" dirty="0"/>
              <a:t>5 areas to cover:</a:t>
            </a:r>
          </a:p>
          <a:p>
            <a:endParaRPr lang="en-GB" dirty="0"/>
          </a:p>
          <a:p>
            <a:pPr marL="228600" indent="-228600">
              <a:buAutoNum type="arabicPeriod"/>
            </a:pPr>
            <a:r>
              <a:rPr lang="en-GB" dirty="0"/>
              <a:t>Introduction</a:t>
            </a:r>
          </a:p>
          <a:p>
            <a:pPr marL="228600" indent="-228600">
              <a:buAutoNum type="arabicPeriod"/>
            </a:pPr>
            <a:r>
              <a:rPr lang="en-GB" dirty="0"/>
              <a:t>Your research strategy</a:t>
            </a:r>
          </a:p>
          <a:p>
            <a:pPr marL="228600" indent="-228600">
              <a:buAutoNum type="arabicPeriod"/>
            </a:pPr>
            <a:r>
              <a:rPr lang="en-GB" dirty="0"/>
              <a:t>Data collection</a:t>
            </a:r>
          </a:p>
          <a:p>
            <a:pPr marL="228600" indent="-228600">
              <a:buAutoNum type="arabicPeriod"/>
            </a:pPr>
            <a:r>
              <a:rPr lang="en-GB" dirty="0"/>
              <a:t>Data analysis</a:t>
            </a:r>
          </a:p>
          <a:p>
            <a:pPr marL="228600" indent="-228600">
              <a:buAutoNum type="arabicPeriod"/>
            </a:pPr>
            <a:r>
              <a:rPr lang="en-GB" dirty="0"/>
              <a:t>Any limitations or problems that you encountered throughout your research</a:t>
            </a:r>
          </a:p>
        </p:txBody>
      </p:sp>
      <p:sp>
        <p:nvSpPr>
          <p:cNvPr id="4" name="Slide Number Placeholder 3"/>
          <p:cNvSpPr>
            <a:spLocks noGrp="1"/>
          </p:cNvSpPr>
          <p:nvPr>
            <p:ph type="sldNum" sz="quarter" idx="5"/>
          </p:nvPr>
        </p:nvSpPr>
        <p:spPr/>
        <p:txBody>
          <a:bodyPr/>
          <a:lstStyle/>
          <a:p>
            <a:fld id="{D2EC847A-7DAE-4150-8492-BD754CE2926B}" type="slidenum">
              <a:rPr lang="en-GB" smtClean="0"/>
              <a:t>28</a:t>
            </a:fld>
            <a:endParaRPr lang="en-GB"/>
          </a:p>
        </p:txBody>
      </p:sp>
    </p:spTree>
    <p:extLst>
      <p:ext uri="{BB962C8B-B14F-4D97-AF65-F5344CB8AC3E}">
        <p14:creationId xmlns:p14="http://schemas.microsoft.com/office/powerpoint/2010/main" val="34385963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Given the word count this subheading will not be very long</a:t>
            </a:r>
          </a:p>
          <a:p>
            <a:endParaRPr lang="en-GB" dirty="0"/>
          </a:p>
          <a:p>
            <a:r>
              <a:rPr lang="en-GB" dirty="0"/>
              <a:t>What do you think needs to be in your introduction?</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29</a:t>
            </a:fld>
            <a:endParaRPr lang="en-GB"/>
          </a:p>
        </p:txBody>
      </p:sp>
    </p:spTree>
    <p:extLst>
      <p:ext uri="{BB962C8B-B14F-4D97-AF65-F5344CB8AC3E}">
        <p14:creationId xmlns:p14="http://schemas.microsoft.com/office/powerpoint/2010/main" val="35851807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Considering the next sub heading of the chapter – what would you consider writing here?</a:t>
            </a:r>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30</a:t>
            </a:fld>
            <a:endParaRPr lang="en-GB"/>
          </a:p>
        </p:txBody>
      </p:sp>
    </p:spTree>
    <p:extLst>
      <p:ext uri="{BB962C8B-B14F-4D97-AF65-F5344CB8AC3E}">
        <p14:creationId xmlns:p14="http://schemas.microsoft.com/office/powerpoint/2010/main" val="6574837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Next sub-heading – data collection – what do you think you need to write about here?</a:t>
            </a:r>
          </a:p>
        </p:txBody>
      </p:sp>
      <p:sp>
        <p:nvSpPr>
          <p:cNvPr id="4" name="Slide Number Placeholder 3"/>
          <p:cNvSpPr>
            <a:spLocks noGrp="1"/>
          </p:cNvSpPr>
          <p:nvPr>
            <p:ph type="sldNum" sz="quarter" idx="5"/>
          </p:nvPr>
        </p:nvSpPr>
        <p:spPr/>
        <p:txBody>
          <a:bodyPr/>
          <a:lstStyle/>
          <a:p>
            <a:fld id="{D2EC847A-7DAE-4150-8492-BD754CE2926B}" type="slidenum">
              <a:rPr lang="en-GB" smtClean="0"/>
              <a:t>31</a:t>
            </a:fld>
            <a:endParaRPr lang="en-GB"/>
          </a:p>
        </p:txBody>
      </p:sp>
    </p:spTree>
    <p:extLst>
      <p:ext uri="{BB962C8B-B14F-4D97-AF65-F5344CB8AC3E}">
        <p14:creationId xmlns:p14="http://schemas.microsoft.com/office/powerpoint/2010/main" val="11069132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4</a:t>
            </a:r>
            <a:r>
              <a:rPr lang="en-GB" baseline="30000" dirty="0"/>
              <a:t>th</a:t>
            </a:r>
            <a:r>
              <a:rPr lang="en-GB" dirty="0"/>
              <a:t> sub-heading – data analysis</a:t>
            </a:r>
          </a:p>
          <a:p>
            <a:endParaRPr lang="en-GB" dirty="0"/>
          </a:p>
          <a:p>
            <a:r>
              <a:rPr lang="en-GB" dirty="0"/>
              <a:t>What will you write here?</a:t>
            </a:r>
          </a:p>
        </p:txBody>
      </p:sp>
      <p:sp>
        <p:nvSpPr>
          <p:cNvPr id="4" name="Slide Number Placeholder 3"/>
          <p:cNvSpPr>
            <a:spLocks noGrp="1"/>
          </p:cNvSpPr>
          <p:nvPr>
            <p:ph type="sldNum" sz="quarter" idx="5"/>
          </p:nvPr>
        </p:nvSpPr>
        <p:spPr/>
        <p:txBody>
          <a:bodyPr/>
          <a:lstStyle/>
          <a:p>
            <a:fld id="{D2EC847A-7DAE-4150-8492-BD754CE2926B}" type="slidenum">
              <a:rPr lang="en-GB" smtClean="0"/>
              <a:t>32</a:t>
            </a:fld>
            <a:endParaRPr lang="en-GB"/>
          </a:p>
        </p:txBody>
      </p:sp>
    </p:spTree>
    <p:extLst>
      <p:ext uri="{BB962C8B-B14F-4D97-AF65-F5344CB8AC3E}">
        <p14:creationId xmlns:p14="http://schemas.microsoft.com/office/powerpoint/2010/main" val="9464692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Final sub-heading</a:t>
            </a:r>
          </a:p>
          <a:p>
            <a:endParaRPr lang="en-GB" dirty="0"/>
          </a:p>
          <a:p>
            <a:r>
              <a:rPr lang="en-GB" dirty="0"/>
              <a:t>What will you write here?</a:t>
            </a:r>
          </a:p>
          <a:p>
            <a:endParaRPr lang="en-GB" dirty="0"/>
          </a:p>
          <a:p>
            <a:r>
              <a:rPr lang="en-GB" dirty="0"/>
              <a:t>Remember that you are writing about limitations/problems in relation to your data gathering only – not general problems like time management</a:t>
            </a:r>
          </a:p>
          <a:p>
            <a:endParaRPr lang="en-GB" dirty="0"/>
          </a:p>
          <a:p>
            <a:r>
              <a:rPr lang="en-GB" dirty="0"/>
              <a:t>Questions to ask ( </a:t>
            </a:r>
            <a:r>
              <a:rPr lang="en-GB" dirty="0" err="1"/>
              <a:t>Biggam</a:t>
            </a:r>
            <a:r>
              <a:rPr lang="en-GB" dirty="0"/>
              <a:t>, 2015. p194)</a:t>
            </a:r>
          </a:p>
          <a:p>
            <a:endParaRPr lang="en-GB" dirty="0"/>
          </a:p>
          <a:p>
            <a:r>
              <a:rPr lang="en-GB" dirty="0"/>
              <a:t>What are the known criticisms of my chosen research strategy?</a:t>
            </a:r>
          </a:p>
          <a:p>
            <a:r>
              <a:rPr lang="en-GB" dirty="0"/>
              <a:t>Is the approach to my data collection limited in any way? ( e.g. why use </a:t>
            </a:r>
            <a:r>
              <a:rPr lang="en-GB" dirty="0" err="1"/>
              <a:t>q’aires</a:t>
            </a:r>
            <a:r>
              <a:rPr lang="en-GB" dirty="0"/>
              <a:t> when interviews may give more meaningful info)</a:t>
            </a:r>
          </a:p>
          <a:p>
            <a:r>
              <a:rPr lang="en-GB" dirty="0"/>
              <a:t>Is my sample population big enough – too big?</a:t>
            </a:r>
          </a:p>
          <a:p>
            <a:r>
              <a:rPr lang="en-GB" dirty="0"/>
              <a:t>Is it valid? ( have I argued successfully that my methods are appropriate to achieving my objectives)</a:t>
            </a:r>
          </a:p>
          <a:p>
            <a:r>
              <a:rPr lang="en-GB" dirty="0"/>
              <a:t>Is it free from bias and is it fair?</a:t>
            </a:r>
          </a:p>
          <a:p>
            <a:endParaRPr lang="en-GB" dirty="0"/>
          </a:p>
          <a:p>
            <a:r>
              <a:rPr lang="en-GB" dirty="0"/>
              <a:t>You must show how you have addressed any limitations that you highlight. Avoid just producing a list – not acceptable</a:t>
            </a:r>
          </a:p>
          <a:p>
            <a:endParaRPr lang="en-GB" dirty="0"/>
          </a:p>
          <a:p>
            <a:r>
              <a:rPr lang="en-GB" dirty="0"/>
              <a:t>Also – is time management a limitation?</a:t>
            </a:r>
          </a:p>
          <a:p>
            <a:r>
              <a:rPr lang="en-GB" dirty="0"/>
              <a:t>Time limits is a common limitation expressed by students – especially when deadlines are fast approaching – these are more to do with a </a:t>
            </a:r>
            <a:r>
              <a:rPr lang="en-GB" dirty="0" err="1"/>
              <a:t>lackof</a:t>
            </a:r>
            <a:r>
              <a:rPr lang="en-GB" dirty="0"/>
              <a:t>  time management and planning </a:t>
            </a:r>
          </a:p>
          <a:p>
            <a:endParaRPr lang="en-GB" dirty="0"/>
          </a:p>
          <a:p>
            <a:r>
              <a:rPr lang="en-GB" dirty="0"/>
              <a:t>Leave time for your empirical work and plan for any mishaps like people not available</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33</a:t>
            </a:fld>
            <a:endParaRPr lang="en-GB"/>
          </a:p>
        </p:txBody>
      </p:sp>
    </p:spTree>
    <p:extLst>
      <p:ext uri="{BB962C8B-B14F-4D97-AF65-F5344CB8AC3E}">
        <p14:creationId xmlns:p14="http://schemas.microsoft.com/office/powerpoint/2010/main" val="5407136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 finally some tips for writing a strong methodology chapter:</a:t>
            </a:r>
          </a:p>
          <a:p>
            <a:endParaRPr lang="en-GB" dirty="0"/>
          </a:p>
          <a:p>
            <a:pPr marL="171450" indent="-171450">
              <a:buFont typeface="Arial" panose="020B0604020202020204" pitchFamily="34" charset="0"/>
              <a:buChar char="•"/>
            </a:pPr>
            <a:r>
              <a:rPr lang="en-GB" dirty="0">
                <a:solidFill>
                  <a:srgbClr val="0070C0"/>
                </a:solidFill>
              </a:rPr>
              <a:t>Don’t just describe – explain how and why you applied them and demonstrate how it was conducted</a:t>
            </a:r>
          </a:p>
          <a:p>
            <a:pPr marL="171450" indent="-171450">
              <a:buFont typeface="Arial" panose="020B0604020202020204" pitchFamily="34" charset="0"/>
              <a:buChar char="•"/>
            </a:pPr>
            <a:r>
              <a:rPr lang="en-GB" dirty="0">
                <a:solidFill>
                  <a:schemeClr val="accent3">
                    <a:lumMod val="75000"/>
                  </a:schemeClr>
                </a:solidFill>
              </a:rPr>
              <a:t>Focus on your objectives and research question- show why your methods suit your objectives. Keep relating your choices back to the purpose of your research</a:t>
            </a:r>
          </a:p>
          <a:p>
            <a:pPr marL="171450" indent="-171450">
              <a:buFont typeface="Arial" panose="020B0604020202020204" pitchFamily="34" charset="0"/>
              <a:buChar char="•"/>
            </a:pPr>
            <a:r>
              <a:rPr lang="en-GB" dirty="0">
                <a:solidFill>
                  <a:srgbClr val="002060"/>
                </a:solidFill>
              </a:rPr>
              <a:t>Cite relevant sources</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rgbClr val="9BBB59">
                    <a:lumMod val="50000"/>
                  </a:srgbClr>
                </a:solidFill>
                <a:effectLst/>
                <a:uLnTx/>
                <a:uFillTx/>
                <a:latin typeface="Myriad Pro"/>
                <a:ea typeface="+mn-ea"/>
                <a:cs typeface="+mn-cs"/>
              </a:rPr>
              <a:t>Write for your audience – consider how much info you need to give. Clear – structured – argues your approach.</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rgbClr val="0070C0"/>
                </a:solidFill>
                <a:effectLst/>
                <a:uLnTx/>
                <a:uFillTx/>
                <a:latin typeface="Myriad Pro"/>
                <a:ea typeface="+mn-ea"/>
                <a:cs typeface="+mn-cs"/>
              </a:rPr>
              <a:t>Don’t just list details and procedures</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rgbClr val="002060"/>
                </a:solidFill>
                <a:effectLst/>
                <a:uLnTx/>
                <a:uFillTx/>
                <a:latin typeface="Myriad Pro"/>
                <a:ea typeface="+mn-ea"/>
                <a:cs typeface="+mn-cs"/>
              </a:rPr>
              <a:t>Discuss any difficulties you encountered and how you dealt with them – include how you minimised impact as a result or changed methods</a:t>
            </a:r>
            <a:r>
              <a:rPr kumimoji="0" lang="en-GB" sz="1200" b="0" i="0" u="none" strike="noStrike" kern="1200" cap="none" spc="0" normalizeH="0" baseline="0" noProof="0" dirty="0">
                <a:ln>
                  <a:noFill/>
                </a:ln>
                <a:solidFill>
                  <a:prstClr val="black"/>
                </a:solidFill>
                <a:effectLst/>
                <a:uLnTx/>
                <a:uFillTx/>
                <a:latin typeface="Myriad Pro"/>
                <a:ea typeface="+mn-ea"/>
                <a:cs typeface="+mn-cs"/>
              </a:rPr>
              <a:t>.</a:t>
            </a:r>
          </a:p>
          <a:p>
            <a:pPr marL="0" indent="0">
              <a:buFont typeface="Arial" panose="020B0604020202020204" pitchFamily="34" charset="0"/>
              <a:buNone/>
            </a:pPr>
            <a:endParaRPr lang="en-GB" dirty="0">
              <a:solidFill>
                <a:srgbClr val="002060"/>
              </a:solidFill>
            </a:endParaRP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34</a:t>
            </a:fld>
            <a:endParaRPr lang="en-GB"/>
          </a:p>
        </p:txBody>
      </p:sp>
    </p:spTree>
    <p:extLst>
      <p:ext uri="{BB962C8B-B14F-4D97-AF65-F5344CB8AC3E}">
        <p14:creationId xmlns:p14="http://schemas.microsoft.com/office/powerpoint/2010/main" val="32887068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The ‘Research Onion’, is a model or framework that was developed by Mark Saunders, Philip Lewis and Adrian Thornhill and presented in their book 'Research Methods for Business Students' in 2007 and continues to be integral in all recent versions of the same publication.</a:t>
            </a:r>
          </a:p>
          <a:p>
            <a:endParaRPr lang="en-US" dirty="0">
              <a:ea typeface="Calibri"/>
              <a:cs typeface="Calibri"/>
            </a:endParaRPr>
          </a:p>
          <a:p>
            <a:r>
              <a:rPr lang="en-US" dirty="0">
                <a:ea typeface="Calibri"/>
                <a:cs typeface="Calibri"/>
              </a:rPr>
              <a:t>Although primarily aimed at business students the model can be adopted by others.</a:t>
            </a:r>
          </a:p>
        </p:txBody>
      </p:sp>
      <p:sp>
        <p:nvSpPr>
          <p:cNvPr id="4" name="Slide Number Placeholder 3"/>
          <p:cNvSpPr>
            <a:spLocks noGrp="1"/>
          </p:cNvSpPr>
          <p:nvPr>
            <p:ph type="sldNum" sz="quarter" idx="5"/>
          </p:nvPr>
        </p:nvSpPr>
        <p:spPr/>
        <p:txBody>
          <a:bodyPr/>
          <a:lstStyle/>
          <a:p>
            <a:fld id="{D2EC847A-7DAE-4150-8492-BD754CE2926B}" type="slidenum">
              <a:rPr lang="en-GB" smtClean="0"/>
              <a:t>35</a:t>
            </a:fld>
            <a:endParaRPr lang="en-GB"/>
          </a:p>
        </p:txBody>
      </p:sp>
    </p:spTree>
    <p:extLst>
      <p:ext uri="{BB962C8B-B14F-4D97-AF65-F5344CB8AC3E}">
        <p14:creationId xmlns:p14="http://schemas.microsoft.com/office/powerpoint/2010/main" val="24082164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The aim of this session is therefore to </a:t>
            </a:r>
          </a:p>
          <a:p>
            <a:pPr marL="171450" indent="-171450">
              <a:buFont typeface="Arial"/>
              <a:buChar char="•"/>
            </a:pPr>
            <a:r>
              <a:rPr lang="en-US" dirty="0">
                <a:ea typeface="Calibri"/>
                <a:cs typeface="Calibri"/>
              </a:rPr>
              <a:t>Introduce you to the 'Research Onion'</a:t>
            </a:r>
          </a:p>
          <a:p>
            <a:pPr marL="171450" indent="-171450">
              <a:buFont typeface="Arial"/>
              <a:buChar char="•"/>
            </a:pPr>
            <a:r>
              <a:rPr lang="en-US" dirty="0">
                <a:ea typeface="Calibri"/>
                <a:cs typeface="Calibri"/>
              </a:rPr>
              <a:t>Explore the 6 layers of research methodology described by Saunders et al (2007)</a:t>
            </a:r>
          </a:p>
          <a:p>
            <a:pPr marL="171450" indent="-171450">
              <a:buFont typeface="Arial"/>
              <a:buChar char="•"/>
            </a:pPr>
            <a:r>
              <a:rPr lang="en-US" dirty="0">
                <a:ea typeface="Calibri"/>
                <a:cs typeface="Calibri"/>
              </a:rPr>
              <a:t>And finally provide you with some useful resources to explore further in your own time</a:t>
            </a:r>
          </a:p>
        </p:txBody>
      </p:sp>
      <p:sp>
        <p:nvSpPr>
          <p:cNvPr id="4" name="Slide Number Placeholder 3"/>
          <p:cNvSpPr>
            <a:spLocks noGrp="1"/>
          </p:cNvSpPr>
          <p:nvPr>
            <p:ph type="sldNum" sz="quarter" idx="5"/>
          </p:nvPr>
        </p:nvSpPr>
        <p:spPr/>
        <p:txBody>
          <a:bodyPr/>
          <a:lstStyle/>
          <a:p>
            <a:fld id="{D2EC847A-7DAE-4150-8492-BD754CE2926B}" type="slidenum">
              <a:rPr lang="en-GB" smtClean="0"/>
              <a:t>36</a:t>
            </a:fld>
            <a:endParaRPr lang="en-GB"/>
          </a:p>
        </p:txBody>
      </p:sp>
    </p:spTree>
    <p:extLst>
      <p:ext uri="{BB962C8B-B14F-4D97-AF65-F5344CB8AC3E}">
        <p14:creationId xmlns:p14="http://schemas.microsoft.com/office/powerpoint/2010/main" val="34907016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you have been reading about research skills and methodologies you may have already come across the term ‘Research onion’</a:t>
            </a:r>
          </a:p>
          <a:p>
            <a:endParaRPr lang="en-GB" dirty="0"/>
          </a:p>
          <a:p>
            <a:r>
              <a:rPr lang="en-GB" dirty="0"/>
              <a:t>As mentioned earlier, this term was developed by Saunders et al in 2007 and is used to describe the different decisions that students should make or consider when developing a research methodology for a dissertation or other research project, and also highlights the issues that underly data collection techniques and analysis procedures.</a:t>
            </a:r>
            <a:endParaRPr lang="en-GB" dirty="0">
              <a:ea typeface="Calibri"/>
              <a:cs typeface="Calibri"/>
            </a:endParaRPr>
          </a:p>
          <a:p>
            <a:endParaRPr lang="en-GB" dirty="0"/>
          </a:p>
          <a:p>
            <a:r>
              <a:rPr lang="en-GB" dirty="0"/>
              <a:t>The research onion encourages you to work your way through each layer ( think of how you peel an onion – layer by layer) and to address each layer in turn and the issues that you should consider for your methodology. In order that your research to gain credibility you must provide explanations and justification for each of your methodology decisions – the research onion provides you with the framework to do so.</a:t>
            </a:r>
            <a:endParaRPr lang="en-GB" dirty="0">
              <a:cs typeface="Calibri"/>
            </a:endParaRPr>
          </a:p>
          <a:p>
            <a:endParaRPr lang="en-GB" dirty="0"/>
          </a:p>
          <a:p>
            <a:r>
              <a:rPr lang="en-GB" dirty="0"/>
              <a:t>Saunders suggests that whilst approaching your research methodology you will face a range of choices that will lead you  from high level philosophical to tactical and practical issues towards the centre of your onion</a:t>
            </a:r>
          </a:p>
          <a:p>
            <a:endParaRPr lang="en-GB" dirty="0"/>
          </a:p>
          <a:p>
            <a:r>
              <a:rPr lang="en-GB" dirty="0"/>
              <a:t>You’ll come across some new language during this presentation – so make a note and research wider in your own time so that you become familiar with the terms and their meanings.</a:t>
            </a:r>
            <a:endParaRPr lang="en-GB" dirty="0">
              <a:ea typeface="Calibri"/>
              <a:cs typeface="Calibri"/>
            </a:endParaRP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37</a:t>
            </a:fld>
            <a:endParaRPr lang="en-GB"/>
          </a:p>
        </p:txBody>
      </p:sp>
    </p:spTree>
    <p:extLst>
      <p:ext uri="{BB962C8B-B14F-4D97-AF65-F5344CB8AC3E}">
        <p14:creationId xmlns:p14="http://schemas.microsoft.com/office/powerpoint/2010/main" val="28898461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Let's begin by looking at the 'research onion' diagram </a:t>
            </a:r>
          </a:p>
          <a:p>
            <a:endParaRPr lang="en-US" dirty="0">
              <a:ea typeface="Calibri"/>
              <a:cs typeface="Calibri"/>
            </a:endParaRPr>
          </a:p>
          <a:p>
            <a:r>
              <a:rPr lang="en-US" dirty="0">
                <a:ea typeface="Calibri"/>
                <a:cs typeface="Calibri"/>
              </a:rPr>
              <a:t>When searching the internet you may come across different versions/</a:t>
            </a:r>
            <a:r>
              <a:rPr lang="en-US" dirty="0" err="1">
                <a:ea typeface="Calibri"/>
                <a:cs typeface="Calibri"/>
              </a:rPr>
              <a:t>colours</a:t>
            </a:r>
            <a:r>
              <a:rPr lang="en-US" dirty="0">
                <a:ea typeface="Calibri"/>
                <a:cs typeface="Calibri"/>
              </a:rPr>
              <a:t> etc. therefore your best source will be Saunders et al for referencing.</a:t>
            </a:r>
          </a:p>
          <a:p>
            <a:endParaRPr lang="en-US" dirty="0">
              <a:ea typeface="Calibri"/>
              <a:cs typeface="Calibri"/>
            </a:endParaRPr>
          </a:p>
          <a:p>
            <a:r>
              <a:rPr lang="en-US" dirty="0">
                <a:ea typeface="Calibri"/>
                <a:cs typeface="Calibri"/>
              </a:rPr>
              <a:t>Take a few minutes to study the diagram.</a:t>
            </a:r>
          </a:p>
        </p:txBody>
      </p:sp>
      <p:sp>
        <p:nvSpPr>
          <p:cNvPr id="4" name="Slide Number Placeholder 3"/>
          <p:cNvSpPr>
            <a:spLocks noGrp="1"/>
          </p:cNvSpPr>
          <p:nvPr>
            <p:ph type="sldNum" sz="quarter" idx="5"/>
          </p:nvPr>
        </p:nvSpPr>
        <p:spPr/>
        <p:txBody>
          <a:bodyPr/>
          <a:lstStyle/>
          <a:p>
            <a:fld id="{D2EC847A-7DAE-4150-8492-BD754CE2926B}" type="slidenum">
              <a:rPr lang="en-GB" smtClean="0"/>
              <a:t>38</a:t>
            </a:fld>
            <a:endParaRPr lang="en-GB"/>
          </a:p>
        </p:txBody>
      </p:sp>
    </p:spTree>
    <p:extLst>
      <p:ext uri="{BB962C8B-B14F-4D97-AF65-F5344CB8AC3E}">
        <p14:creationId xmlns:p14="http://schemas.microsoft.com/office/powerpoint/2010/main" val="36648831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Saunder's research onion consists of 6 layers – each layer is identified down the right hand side of the diagram as follows:</a:t>
            </a:r>
            <a:endParaRPr lang="en-US" dirty="0"/>
          </a:p>
          <a:p>
            <a:pPr marL="514350" indent="-514350">
              <a:spcBef>
                <a:spcPct val="20000"/>
              </a:spcBef>
              <a:buAutoNum type="arabicPeriod"/>
            </a:pPr>
            <a:r>
              <a:rPr lang="en-GB" dirty="0"/>
              <a:t>Research philosophy</a:t>
            </a:r>
            <a:endParaRPr lang="en-US" dirty="0"/>
          </a:p>
          <a:p>
            <a:pPr marL="514350" indent="-514350">
              <a:spcBef>
                <a:spcPct val="20000"/>
              </a:spcBef>
              <a:buAutoNum type="arabicPeriod"/>
            </a:pPr>
            <a:r>
              <a:rPr lang="en-GB" dirty="0"/>
              <a:t>Research approach</a:t>
            </a:r>
            <a:endParaRPr lang="en-US" dirty="0"/>
          </a:p>
          <a:p>
            <a:pPr marL="514350" indent="-514350">
              <a:spcBef>
                <a:spcPct val="20000"/>
              </a:spcBef>
              <a:buAutoNum type="arabicPeriod"/>
            </a:pPr>
            <a:r>
              <a:rPr lang="en-GB" dirty="0"/>
              <a:t>Research strategy</a:t>
            </a:r>
            <a:endParaRPr lang="en-US" dirty="0"/>
          </a:p>
          <a:p>
            <a:pPr marL="514350" indent="-514350">
              <a:spcBef>
                <a:spcPct val="20000"/>
              </a:spcBef>
              <a:buAutoNum type="arabicPeriod"/>
            </a:pPr>
            <a:r>
              <a:rPr lang="en-GB" dirty="0"/>
              <a:t>Choices</a:t>
            </a:r>
            <a:endParaRPr lang="en-US" dirty="0"/>
          </a:p>
          <a:p>
            <a:pPr marL="514350" indent="-514350">
              <a:spcBef>
                <a:spcPct val="20000"/>
              </a:spcBef>
              <a:buAutoNum type="arabicPeriod"/>
            </a:pPr>
            <a:r>
              <a:rPr lang="en-GB" dirty="0"/>
              <a:t>Time horizon</a:t>
            </a:r>
            <a:endParaRPr lang="en-US" dirty="0"/>
          </a:p>
          <a:p>
            <a:pPr marL="514350" indent="-514350">
              <a:spcBef>
                <a:spcPct val="20000"/>
              </a:spcBef>
              <a:buAutoNum type="arabicPeriod"/>
            </a:pPr>
            <a:r>
              <a:rPr lang="en-GB" dirty="0"/>
              <a:t>Techniques &amp; procedures</a:t>
            </a:r>
          </a:p>
          <a:p>
            <a:pPr marL="514350" indent="-514350">
              <a:spcBef>
                <a:spcPct val="20000"/>
              </a:spcBef>
              <a:buAutoNum type="arabicPeriod"/>
            </a:pPr>
            <a:endParaRPr lang="en-GB" dirty="0">
              <a:ea typeface="Calibri"/>
              <a:cs typeface="Calibri"/>
            </a:endParaRPr>
          </a:p>
          <a:p>
            <a:pPr>
              <a:spcBef>
                <a:spcPct val="20000"/>
              </a:spcBef>
            </a:pPr>
            <a:r>
              <a:rPr lang="en-GB" dirty="0">
                <a:ea typeface="Calibri"/>
                <a:cs typeface="Calibri"/>
              </a:rPr>
              <a:t>The following slides will now look at each layer in turn. </a:t>
            </a:r>
          </a:p>
          <a:p>
            <a:pPr>
              <a:spcBef>
                <a:spcPct val="20000"/>
              </a:spcBef>
            </a:pPr>
            <a:r>
              <a:rPr lang="en-GB" dirty="0">
                <a:ea typeface="Calibri"/>
                <a:cs typeface="Calibri"/>
              </a:rPr>
              <a:t>Again you will come across some key terms/phrases that may be unfamiliar to you, so make a note and explore their meaning deeper so that you are able to put them into your own words for better understanding.</a:t>
            </a:r>
          </a:p>
        </p:txBody>
      </p:sp>
      <p:sp>
        <p:nvSpPr>
          <p:cNvPr id="4" name="Slide Number Placeholder 3"/>
          <p:cNvSpPr>
            <a:spLocks noGrp="1"/>
          </p:cNvSpPr>
          <p:nvPr>
            <p:ph type="sldNum" sz="quarter" idx="5"/>
          </p:nvPr>
        </p:nvSpPr>
        <p:spPr/>
        <p:txBody>
          <a:bodyPr/>
          <a:lstStyle/>
          <a:p>
            <a:fld id="{D2EC847A-7DAE-4150-8492-BD754CE2926B}" type="slidenum">
              <a:rPr lang="en-GB" smtClean="0"/>
              <a:t>39</a:t>
            </a:fld>
            <a:endParaRPr lang="en-GB"/>
          </a:p>
        </p:txBody>
      </p:sp>
    </p:spTree>
    <p:extLst>
      <p:ext uri="{BB962C8B-B14F-4D97-AF65-F5344CB8AC3E}">
        <p14:creationId xmlns:p14="http://schemas.microsoft.com/office/powerpoint/2010/main" val="15170771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a typeface="Calibri"/>
                <a:cs typeface="Calibri"/>
              </a:rPr>
              <a:t>Layer 1 – is the Research Philosophy</a:t>
            </a:r>
            <a:endParaRPr lang="en-GB" dirty="0"/>
          </a:p>
          <a:p>
            <a:endParaRPr lang="en-GB" dirty="0"/>
          </a:p>
          <a:p>
            <a:r>
              <a:rPr lang="en-GB" dirty="0"/>
              <a:t>What does it mean? Take a few minutes to think about it.</a:t>
            </a:r>
          </a:p>
          <a:p>
            <a:endParaRPr lang="en-GB" dirty="0">
              <a:ea typeface="Calibri"/>
              <a:cs typeface="Calibri"/>
            </a:endParaRPr>
          </a:p>
          <a:p>
            <a:r>
              <a:rPr lang="en-GB" dirty="0"/>
              <a:t>It is basically the foundation of any study as it describes the set of beliefs the research is built upon:</a:t>
            </a:r>
          </a:p>
          <a:p>
            <a:r>
              <a:rPr lang="en-GB" dirty="0"/>
              <a:t>It can be described from two points of view:</a:t>
            </a:r>
          </a:p>
          <a:p>
            <a:pPr lvl="1"/>
            <a:r>
              <a:rPr lang="en-GB" dirty="0"/>
              <a:t>Ontological</a:t>
            </a:r>
          </a:p>
          <a:p>
            <a:pPr lvl="1"/>
            <a:r>
              <a:rPr lang="en-GB" dirty="0"/>
              <a:t>Epistemological </a:t>
            </a:r>
          </a:p>
          <a:p>
            <a:pPr lvl="1"/>
            <a:endParaRPr lang="en-GB" dirty="0"/>
          </a:p>
          <a:p>
            <a:r>
              <a:rPr lang="en-GB" dirty="0"/>
              <a:t>In simple terms ONTOLOGY = the what and how of what we know. It refers to the authenticity of the information and how it's existence can be understood.</a:t>
            </a:r>
            <a:endParaRPr lang="en-GB" dirty="0">
              <a:ea typeface="Calibri"/>
              <a:cs typeface="Calibri"/>
            </a:endParaRPr>
          </a:p>
          <a:p>
            <a:r>
              <a:rPr lang="en-GB" dirty="0"/>
              <a:t>EPISTEMOLOGY, on the other hand, is the how of obtaining knowledge and understanding of things. The valid information required for the research and how we can obtain it.</a:t>
            </a:r>
            <a:endParaRPr lang="en-GB" dirty="0">
              <a:ea typeface="Calibri" panose="020F0502020204030204"/>
              <a:cs typeface="Calibri" panose="020F0502020204030204"/>
            </a:endParaRPr>
          </a:p>
          <a:p>
            <a:pPr lvl="0"/>
            <a:endParaRPr lang="en-GB" dirty="0"/>
          </a:p>
          <a:p>
            <a:r>
              <a:rPr lang="en-GB" dirty="0"/>
              <a:t>This is a really simplified explanation and I would suggest that if you want to explore further that you follow some of the links that I have added at the end to give you more information.</a:t>
            </a:r>
            <a:endParaRPr lang="en-GB" dirty="0">
              <a:ea typeface="Calibri"/>
              <a:cs typeface="Calibri"/>
            </a:endParaRP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40</a:t>
            </a:fld>
            <a:endParaRPr lang="en-GB"/>
          </a:p>
        </p:txBody>
      </p:sp>
    </p:spTree>
    <p:extLst>
      <p:ext uri="{BB962C8B-B14F-4D97-AF65-F5344CB8AC3E}">
        <p14:creationId xmlns:p14="http://schemas.microsoft.com/office/powerpoint/2010/main" val="229977104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a number of research philosophies  that you will be able to research – Saunders however lists these  3 main research philosophies which are  most commonly referred to </a:t>
            </a:r>
            <a:endParaRPr lang="en-US" dirty="0"/>
          </a:p>
          <a:p>
            <a:endParaRPr lang="en-GB" dirty="0"/>
          </a:p>
          <a:p>
            <a:r>
              <a:rPr lang="en-GB" dirty="0"/>
              <a:t>Have you heard of any of them?</a:t>
            </a:r>
          </a:p>
          <a:p>
            <a:pPr>
              <a:defRPr/>
            </a:pPr>
            <a:endParaRPr lang="en-GB" dirty="0"/>
          </a:p>
          <a:p>
            <a:pPr>
              <a:defRPr/>
            </a:pPr>
            <a:r>
              <a:rPr lang="en-GB" b="1" i="1" dirty="0"/>
              <a:t>Positivism</a:t>
            </a:r>
            <a:r>
              <a:rPr lang="en-GB" dirty="0"/>
              <a:t> –  assumes that knowledge exists outside of what’s being studied in other words it is independent of the subject being studied.. What is being studied can therefore only be done objectively and it cannot include opinions or personal viewpoints – the researcher doesn’t interpret they just observe.</a:t>
            </a:r>
            <a:endParaRPr lang="en-GB" dirty="0">
              <a:ea typeface="Calibri"/>
              <a:cs typeface="Calibri"/>
            </a:endParaRPr>
          </a:p>
          <a:p>
            <a:pPr>
              <a:defRPr/>
            </a:pPr>
            <a:endParaRPr lang="en-GB" dirty="0"/>
          </a:p>
          <a:p>
            <a:pPr>
              <a:defRPr/>
            </a:pPr>
            <a:r>
              <a:rPr lang="en-GB" dirty="0"/>
              <a:t>The positivist's view is that  knowledge can only be obtained through empirical research ( experiments/observations etc) and is not reliant on human reasoning but is only gained from research. In their view knowledge can only be true, false or meaningless – </a:t>
            </a:r>
            <a:r>
              <a:rPr lang="en-GB" dirty="0" err="1"/>
              <a:t>ie</a:t>
            </a:r>
            <a:r>
              <a:rPr lang="en-GB" dirty="0"/>
              <a:t>. if something is not found to be true or false its dismissed.</a:t>
            </a:r>
          </a:p>
          <a:p>
            <a:pPr>
              <a:defRPr/>
            </a:pPr>
            <a:endParaRPr lang="en-GB" dirty="0"/>
          </a:p>
          <a:p>
            <a:pPr>
              <a:defRPr/>
            </a:pPr>
            <a:r>
              <a:rPr lang="en-GB" b="1" i="1" dirty="0"/>
              <a:t>Interpretivism </a:t>
            </a:r>
            <a:r>
              <a:rPr lang="en-GB" dirty="0"/>
              <a:t>– claims that individual observers have their own perception and understanding of reality. It considers the influence that social and cultural factors can have on an individual. It focuses on people’s thoughts and ideas – the researcher plays an active role in the study and its necessary to provide an overview of the participants and their actions and thoughts.</a:t>
            </a:r>
            <a:endParaRPr lang="en-GB" dirty="0">
              <a:ea typeface="Calibri"/>
              <a:cs typeface="Calibri"/>
            </a:endParaRPr>
          </a:p>
          <a:p>
            <a:pPr>
              <a:defRPr/>
            </a:pPr>
            <a:endParaRPr lang="en-GB" dirty="0">
              <a:ea typeface="Calibri"/>
              <a:cs typeface="Calibri"/>
            </a:endParaRPr>
          </a:p>
          <a:p>
            <a:pPr>
              <a:defRPr/>
            </a:pPr>
            <a:r>
              <a:rPr lang="en-GB" dirty="0">
                <a:ea typeface="Calibri"/>
                <a:cs typeface="Calibri"/>
              </a:rPr>
              <a:t>Positivists studies are often more scientific  and result in testing phenomena, where Interpretivist studies are often qualitative in nature.</a:t>
            </a:r>
          </a:p>
          <a:p>
            <a:pPr>
              <a:defRPr/>
            </a:pPr>
            <a:endParaRPr lang="en-GB" dirty="0"/>
          </a:p>
          <a:p>
            <a:pPr>
              <a:defRPr/>
            </a:pPr>
            <a:r>
              <a:rPr lang="en-GB" b="1" i="1" dirty="0"/>
              <a:t>Pragmatism </a:t>
            </a:r>
            <a:r>
              <a:rPr lang="en-GB" dirty="0"/>
              <a:t>– is where the best tools possible are used to investigate phenomena. It allows for research to be approached from a practical point of view where knowledge is not fixed but is constantly  questioned and interpreted. It involves an element of researcher involvement specifically when drawing conclusions to participants responses/decisions.</a:t>
            </a:r>
            <a:endParaRPr lang="en-GB" dirty="0">
              <a:ea typeface="Calibri"/>
              <a:cs typeface="Calibri"/>
            </a:endParaRP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41</a:t>
            </a:fld>
            <a:endParaRPr lang="en-GB"/>
          </a:p>
        </p:txBody>
      </p:sp>
    </p:spTree>
    <p:extLst>
      <p:ext uri="{BB962C8B-B14F-4D97-AF65-F5344CB8AC3E}">
        <p14:creationId xmlns:p14="http://schemas.microsoft.com/office/powerpoint/2010/main" val="14736117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‘research approach’ is the wider method that you’ll use for researching your topic.</a:t>
            </a:r>
          </a:p>
          <a:p>
            <a:r>
              <a:rPr lang="en-GB" dirty="0"/>
              <a:t>There are Two methods:</a:t>
            </a:r>
            <a:endParaRPr lang="en-GB" dirty="0">
              <a:ea typeface="Calibri"/>
              <a:cs typeface="Calibri"/>
            </a:endParaRPr>
          </a:p>
          <a:p>
            <a:r>
              <a:rPr lang="en-GB" b="1" dirty="0"/>
              <a:t>Inductive</a:t>
            </a:r>
            <a:r>
              <a:rPr lang="en-GB" dirty="0"/>
              <a:t> = where the researcher generates theories from research, rather than starting with a theory as a foundation.  In other words the approach begins with observations that the researcher uses to create new theory.</a:t>
            </a:r>
            <a:endParaRPr lang="en-GB" dirty="0">
              <a:ea typeface="Calibri"/>
              <a:cs typeface="Calibri"/>
            </a:endParaRPr>
          </a:p>
          <a:p>
            <a:r>
              <a:rPr lang="en-GB" b="1" dirty="0"/>
              <a:t>Deductive</a:t>
            </a:r>
            <a:r>
              <a:rPr lang="en-GB" dirty="0"/>
              <a:t> = begins with a theory and builds on it or tests it through research. Another way to look at it is where a researcher starts with a specific hypothesis developed and based on the literature review and then gradually tries to test the hypothesis and checks to see if it holds itself in particular contexts.</a:t>
            </a:r>
            <a:endParaRPr lang="en-GB" dirty="0">
              <a:ea typeface="Calibri"/>
              <a:cs typeface="Calibri"/>
            </a:endParaRPr>
          </a:p>
          <a:p>
            <a:endParaRPr lang="en-GB" dirty="0"/>
          </a:p>
          <a:p>
            <a:r>
              <a:rPr lang="en-GB" dirty="0"/>
              <a:t>Closely linked are quantitative and qualitative research data</a:t>
            </a:r>
          </a:p>
          <a:p>
            <a:endParaRPr lang="en-GB" dirty="0"/>
          </a:p>
          <a:p>
            <a:r>
              <a:rPr lang="en-GB" dirty="0"/>
              <a:t>Inductive approached normally use qualitative</a:t>
            </a:r>
          </a:p>
          <a:p>
            <a:r>
              <a:rPr lang="en-GB" dirty="0"/>
              <a:t>Deductive approach normally use quantitative date</a:t>
            </a:r>
          </a:p>
          <a:p>
            <a:endParaRPr lang="en-GB" dirty="0"/>
          </a:p>
          <a:p>
            <a:r>
              <a:rPr lang="en-GB" dirty="0"/>
              <a:t>In choosing which approach ask yourself whether your research builds on something that exists or whether you will be investigating something new that’s not necessarily rooted in previous research</a:t>
            </a:r>
            <a:endParaRPr lang="en-GB" dirty="0">
              <a:ea typeface="Calibri"/>
              <a:cs typeface="Calibri"/>
            </a:endParaRP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42</a:t>
            </a:fld>
            <a:endParaRPr lang="en-GB"/>
          </a:p>
        </p:txBody>
      </p:sp>
    </p:spTree>
    <p:extLst>
      <p:ext uri="{BB962C8B-B14F-4D97-AF65-F5344CB8AC3E}">
        <p14:creationId xmlns:p14="http://schemas.microsoft.com/office/powerpoint/2010/main" val="32619835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ea typeface="Calibri"/>
                <a:cs typeface="Calibri"/>
              </a:rPr>
              <a:t>The next layer requires the student to compile or devise the strategy of the study being undertaken -  in other words 'how your research will be conducted'.</a:t>
            </a:r>
            <a:endParaRPr lang="en-GB" dirty="0"/>
          </a:p>
          <a:p>
            <a:r>
              <a:rPr lang="en-GB" dirty="0">
                <a:ea typeface="Calibri" panose="020F0502020204030204"/>
                <a:cs typeface="Calibri" panose="020F0502020204030204"/>
              </a:rPr>
              <a:t>There are a number of research strategies that can be utilised – the strategy chosen should  however be based on the data required for the research and the purpose of the study/research.</a:t>
            </a:r>
          </a:p>
          <a:p>
            <a:endParaRPr lang="en-GB" dirty="0">
              <a:ea typeface="Calibri" panose="020F0502020204030204"/>
              <a:cs typeface="Calibri" panose="020F0502020204030204"/>
            </a:endParaRPr>
          </a:p>
          <a:p>
            <a:r>
              <a:rPr lang="en-GB" dirty="0">
                <a:ea typeface="Calibri" panose="020F0502020204030204"/>
                <a:cs typeface="Calibri" panose="020F0502020204030204"/>
              </a:rPr>
              <a:t>The research Onion – highlights the following strategies:</a:t>
            </a:r>
            <a:endParaRPr lang="en-GB" dirty="0"/>
          </a:p>
          <a:p>
            <a:pPr marL="171450" indent="-171450">
              <a:spcBef>
                <a:spcPct val="20000"/>
              </a:spcBef>
              <a:buFont typeface="Arial"/>
              <a:buChar char="•"/>
            </a:pPr>
            <a:r>
              <a:rPr lang="en-GB" i="1" dirty="0"/>
              <a:t>Experimental research</a:t>
            </a:r>
            <a:endParaRPr lang="en-US"/>
          </a:p>
          <a:p>
            <a:pPr marL="171450" indent="-171450">
              <a:spcBef>
                <a:spcPct val="20000"/>
              </a:spcBef>
              <a:buFont typeface="Arial"/>
              <a:buChar char="•"/>
            </a:pPr>
            <a:r>
              <a:rPr lang="en-GB" i="1" dirty="0"/>
              <a:t>Action research</a:t>
            </a:r>
            <a:endParaRPr lang="en-US"/>
          </a:p>
          <a:p>
            <a:pPr marL="171450" indent="-171450">
              <a:spcBef>
                <a:spcPct val="20000"/>
              </a:spcBef>
              <a:buFont typeface="Arial"/>
              <a:buChar char="•"/>
            </a:pPr>
            <a:r>
              <a:rPr lang="en-GB" i="1" dirty="0"/>
              <a:t>Case study research</a:t>
            </a:r>
            <a:endParaRPr lang="en-US"/>
          </a:p>
          <a:p>
            <a:pPr marL="171450" indent="-171450">
              <a:spcBef>
                <a:spcPct val="20000"/>
              </a:spcBef>
              <a:buFont typeface="Arial"/>
              <a:buChar char="•"/>
            </a:pPr>
            <a:r>
              <a:rPr lang="en-GB" i="1" dirty="0"/>
              <a:t>Grounded theory</a:t>
            </a:r>
            <a:endParaRPr lang="en-US"/>
          </a:p>
          <a:p>
            <a:pPr marL="171450" indent="-171450">
              <a:spcBef>
                <a:spcPct val="20000"/>
              </a:spcBef>
              <a:buFont typeface="Arial"/>
              <a:buChar char="•"/>
            </a:pPr>
            <a:r>
              <a:rPr lang="en-GB" i="1" dirty="0"/>
              <a:t>Ethnography</a:t>
            </a:r>
            <a:endParaRPr lang="en-US"/>
          </a:p>
          <a:p>
            <a:pPr marL="171450" indent="-171450">
              <a:spcBef>
                <a:spcPct val="20000"/>
              </a:spcBef>
              <a:buFont typeface="Arial"/>
              <a:buChar char="•"/>
            </a:pPr>
            <a:r>
              <a:rPr lang="en-GB" i="1" dirty="0"/>
              <a:t>Archival research</a:t>
            </a:r>
            <a:endParaRPr lang="en-GB">
              <a:ea typeface="Calibri" panose="020F0502020204030204"/>
              <a:cs typeface="Calibri" panose="020F0502020204030204"/>
            </a:endParaRPr>
          </a:p>
          <a:p>
            <a:pPr marL="171450" indent="-171450">
              <a:spcBef>
                <a:spcPct val="20000"/>
              </a:spcBef>
              <a:buFont typeface="Arial"/>
              <a:buChar char="•"/>
            </a:pPr>
            <a:endParaRPr lang="en-GB" i="1" dirty="0">
              <a:ea typeface="Calibri"/>
              <a:cs typeface="Calibri"/>
            </a:endParaRPr>
          </a:p>
          <a:p>
            <a:pPr>
              <a:spcBef>
                <a:spcPct val="20000"/>
              </a:spcBef>
            </a:pPr>
            <a:r>
              <a:rPr lang="en-GB" i="1" dirty="0">
                <a:ea typeface="Calibri"/>
                <a:cs typeface="Calibri"/>
              </a:rPr>
              <a:t>Take a few minutes to research each strategy so that you understand what is involved in each one.</a:t>
            </a:r>
          </a:p>
        </p:txBody>
      </p:sp>
      <p:sp>
        <p:nvSpPr>
          <p:cNvPr id="4" name="Slide Number Placeholder 3"/>
          <p:cNvSpPr>
            <a:spLocks noGrp="1"/>
          </p:cNvSpPr>
          <p:nvPr>
            <p:ph type="sldNum" sz="quarter" idx="5"/>
          </p:nvPr>
        </p:nvSpPr>
        <p:spPr/>
        <p:txBody>
          <a:bodyPr/>
          <a:lstStyle/>
          <a:p>
            <a:fld id="{D2EC847A-7DAE-4150-8492-BD754CE2926B}" type="slidenum">
              <a:rPr lang="en-GB" smtClean="0"/>
              <a:t>43</a:t>
            </a:fld>
            <a:endParaRPr lang="en-GB"/>
          </a:p>
        </p:txBody>
      </p:sp>
    </p:spTree>
    <p:extLst>
      <p:ext uri="{BB962C8B-B14F-4D97-AF65-F5344CB8AC3E}">
        <p14:creationId xmlns:p14="http://schemas.microsoft.com/office/powerpoint/2010/main" val="33514621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4th layer  requires the researcher to decide upon the data types that will be use in their research and whether they will be qualitative or quantitative in nature:</a:t>
            </a:r>
          </a:p>
          <a:p>
            <a:endParaRPr lang="en-GB" dirty="0"/>
          </a:p>
          <a:p>
            <a:r>
              <a:rPr lang="en-GB" dirty="0">
                <a:ea typeface="Calibri"/>
                <a:cs typeface="Calibri"/>
              </a:rPr>
              <a:t>The 3 data types highlighted in Saunder's Onion are:</a:t>
            </a:r>
            <a:endParaRPr lang="en-GB" dirty="0"/>
          </a:p>
          <a:p>
            <a:r>
              <a:rPr lang="en-GB" b="1" dirty="0">
                <a:ea typeface="Calibri"/>
                <a:cs typeface="Calibri"/>
              </a:rPr>
              <a:t>Mono</a:t>
            </a:r>
          </a:p>
          <a:p>
            <a:r>
              <a:rPr lang="en-GB" b="1" dirty="0">
                <a:ea typeface="Calibri"/>
                <a:cs typeface="Calibri"/>
              </a:rPr>
              <a:t>Mixed</a:t>
            </a:r>
          </a:p>
          <a:p>
            <a:r>
              <a:rPr lang="en-GB" b="1" dirty="0">
                <a:ea typeface="Calibri"/>
                <a:cs typeface="Calibri"/>
              </a:rPr>
              <a:t>Multi-method.</a:t>
            </a:r>
            <a:endParaRPr lang="en-GB" b="1" dirty="0"/>
          </a:p>
          <a:p>
            <a:endParaRPr lang="en-GB" dirty="0">
              <a:ea typeface="Calibri" panose="020F0502020204030204"/>
              <a:cs typeface="Calibri" panose="020F0502020204030204"/>
            </a:endParaRPr>
          </a:p>
          <a:p>
            <a:r>
              <a:rPr lang="en-GB" b="1" dirty="0">
                <a:ea typeface="Calibri" panose="020F0502020204030204"/>
                <a:cs typeface="Calibri" panose="020F0502020204030204"/>
              </a:rPr>
              <a:t>Mono </a:t>
            </a:r>
            <a:r>
              <a:rPr lang="en-GB" dirty="0">
                <a:ea typeface="Calibri" panose="020F0502020204030204"/>
                <a:cs typeface="Calibri" panose="020F0502020204030204"/>
              </a:rPr>
              <a:t>– refers to the use of only 1 data type ( qualitative OR quantitative)</a:t>
            </a:r>
          </a:p>
          <a:p>
            <a:r>
              <a:rPr lang="en-GB" dirty="0">
                <a:ea typeface="Calibri" panose="020F0502020204030204"/>
                <a:cs typeface="Calibri" panose="020F0502020204030204"/>
              </a:rPr>
              <a:t>Mixed – refers to the use of two or more methods and commonly refers to the use of both qualitative AND quantitative methods</a:t>
            </a:r>
          </a:p>
          <a:p>
            <a:r>
              <a:rPr lang="en-GB" dirty="0">
                <a:ea typeface="Calibri" panose="020F0502020204030204"/>
                <a:cs typeface="Calibri" panose="020F0502020204030204"/>
              </a:rPr>
              <a:t>And finally </a:t>
            </a:r>
          </a:p>
          <a:p>
            <a:r>
              <a:rPr lang="en-GB" b="1" dirty="0">
                <a:ea typeface="Calibri" panose="020F0502020204030204"/>
                <a:cs typeface="Calibri" panose="020F0502020204030204"/>
              </a:rPr>
              <a:t>Multi-method </a:t>
            </a:r>
            <a:r>
              <a:rPr lang="en-GB" dirty="0">
                <a:ea typeface="Calibri" panose="020F0502020204030204"/>
                <a:cs typeface="Calibri" panose="020F0502020204030204"/>
              </a:rPr>
              <a:t>– refers to a wider approach or selection of methods</a:t>
            </a:r>
          </a:p>
          <a:p>
            <a:endParaRPr lang="en-GB" dirty="0"/>
          </a:p>
          <a:p>
            <a:r>
              <a:rPr lang="en-GB"/>
              <a:t> </a:t>
            </a:r>
            <a:endParaRPr lang="en-GB">
              <a:ea typeface="Calibri"/>
              <a:cs typeface="Calibri"/>
            </a:endParaRP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44</a:t>
            </a:fld>
            <a:endParaRPr lang="en-GB"/>
          </a:p>
        </p:txBody>
      </p:sp>
    </p:spTree>
    <p:extLst>
      <p:ext uri="{BB962C8B-B14F-4D97-AF65-F5344CB8AC3E}">
        <p14:creationId xmlns:p14="http://schemas.microsoft.com/office/powerpoint/2010/main" val="426080344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Layer 5 refers to Time Horizons where the researcher needs to consider any practical constraints to their time – </a:t>
            </a:r>
            <a:endParaRPr lang="en-US" dirty="0"/>
          </a:p>
          <a:p>
            <a:r>
              <a:rPr lang="en-GB" dirty="0"/>
              <a:t>In simple terms  - how can you fit it in and when? What will you need to factor in?</a:t>
            </a:r>
            <a:endParaRPr lang="en-GB" dirty="0">
              <a:ea typeface="Calibri"/>
              <a:cs typeface="Calibri"/>
            </a:endParaRPr>
          </a:p>
          <a:p>
            <a:endParaRPr lang="en-GB" dirty="0">
              <a:ea typeface="Calibri"/>
              <a:cs typeface="Calibri"/>
            </a:endParaRPr>
          </a:p>
          <a:p>
            <a:r>
              <a:rPr lang="en-GB" dirty="0">
                <a:ea typeface="Calibri"/>
                <a:cs typeface="Calibri"/>
              </a:rPr>
              <a:t>Think back to when you compiled your dissertation proposals and the need to put a time-line into your proposal for completion of your dissertation. What did you have to consider? How has that changed as you have undertaken your research?</a:t>
            </a:r>
          </a:p>
        </p:txBody>
      </p:sp>
      <p:sp>
        <p:nvSpPr>
          <p:cNvPr id="4" name="Slide Number Placeholder 3"/>
          <p:cNvSpPr>
            <a:spLocks noGrp="1"/>
          </p:cNvSpPr>
          <p:nvPr>
            <p:ph type="sldNum" sz="quarter" idx="5"/>
          </p:nvPr>
        </p:nvSpPr>
        <p:spPr/>
        <p:txBody>
          <a:bodyPr/>
          <a:lstStyle/>
          <a:p>
            <a:fld id="{D2EC847A-7DAE-4150-8492-BD754CE2926B}" type="slidenum">
              <a:rPr lang="en-GB" smtClean="0"/>
              <a:t>45</a:t>
            </a:fld>
            <a:endParaRPr lang="en-GB"/>
          </a:p>
        </p:txBody>
      </p:sp>
    </p:spTree>
    <p:extLst>
      <p:ext uri="{BB962C8B-B14F-4D97-AF65-F5344CB8AC3E}">
        <p14:creationId xmlns:p14="http://schemas.microsoft.com/office/powerpoint/2010/main" val="189572992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a typeface="Calibri"/>
                <a:cs typeface="Calibri"/>
              </a:rPr>
              <a:t>Layer 6 now brings you to the centre of the Research Onion where the researcher has to consider the techniques and procedures that will be used .</a:t>
            </a:r>
          </a:p>
          <a:p>
            <a:endParaRPr lang="en-GB" dirty="0">
              <a:ea typeface="Calibri"/>
              <a:cs typeface="Calibri"/>
            </a:endParaRPr>
          </a:p>
          <a:p>
            <a:r>
              <a:rPr lang="en-GB" dirty="0">
                <a:ea typeface="Calibri"/>
                <a:cs typeface="Calibri"/>
              </a:rPr>
              <a:t>It is used to explain and describe the ways and purpose of the research being conducted.</a:t>
            </a:r>
          </a:p>
          <a:p>
            <a:r>
              <a:rPr lang="en-GB" dirty="0">
                <a:ea typeface="Calibri"/>
                <a:cs typeface="Calibri"/>
              </a:rPr>
              <a:t>Here the researcher will consider such decisions as</a:t>
            </a:r>
          </a:p>
          <a:p>
            <a:r>
              <a:rPr lang="en-GB" dirty="0">
                <a:ea typeface="Calibri"/>
                <a:cs typeface="Calibri"/>
              </a:rPr>
              <a:t>1. whether to use primary or secondary data</a:t>
            </a:r>
          </a:p>
          <a:p>
            <a:r>
              <a:rPr lang="en-GB" dirty="0">
                <a:ea typeface="Calibri"/>
                <a:cs typeface="Calibri"/>
              </a:rPr>
              <a:t>2. qualitative or quantitative data</a:t>
            </a:r>
          </a:p>
          <a:p>
            <a:r>
              <a:rPr lang="en-GB" dirty="0">
                <a:ea typeface="Calibri"/>
                <a:cs typeface="Calibri"/>
              </a:rPr>
              <a:t>As data is considered the central place in the research onion framework</a:t>
            </a:r>
          </a:p>
          <a:p>
            <a:endParaRPr lang="en-GB" dirty="0">
              <a:ea typeface="Calibri"/>
              <a:cs typeface="Calibri"/>
            </a:endParaRPr>
          </a:p>
          <a:p>
            <a:r>
              <a:rPr lang="en-GB" dirty="0">
                <a:ea typeface="Calibri"/>
                <a:cs typeface="Calibri"/>
              </a:rPr>
              <a:t>In this section the researcher will aim to make the research design as clear as possible supporting with valid justification for each stage. For example :  decisions regarding questionnaire content , the sample size to be used , how participants were selected, if using interviews – which types of questions will be used and why, and how the data will be analysed.</a:t>
            </a:r>
          </a:p>
          <a:p>
            <a:endParaRPr lang="en-GB" dirty="0">
              <a:ea typeface="Calibri"/>
              <a:cs typeface="Calibri"/>
            </a:endParaRPr>
          </a:p>
          <a:p>
            <a:r>
              <a:rPr lang="en-GB" dirty="0">
                <a:ea typeface="Calibri"/>
                <a:cs typeface="Calibri"/>
              </a:rPr>
              <a:t>Don't forget that in this section it is also important to address any ethical issues that were considered or may even have been met as you have undertaken your research. This will demonstrate that you are aware of any regulations set by UWTSD and have addressed and complied with them throughout.</a:t>
            </a:r>
          </a:p>
          <a:p>
            <a:endParaRPr lang="en-GB" dirty="0">
              <a:ea typeface="Calibri"/>
              <a:cs typeface="Calibri"/>
            </a:endParaRPr>
          </a:p>
          <a:p>
            <a:endParaRPr lang="en-GB" dirty="0">
              <a:ea typeface="Calibri"/>
              <a:cs typeface="Calibri"/>
            </a:endParaRPr>
          </a:p>
          <a:p>
            <a:endParaRPr lang="en-GB" dirty="0">
              <a:ea typeface="Calibri"/>
              <a:cs typeface="Calibri"/>
            </a:endParaRPr>
          </a:p>
          <a:p>
            <a:endParaRPr lang="en-GB" dirty="0">
              <a:ea typeface="Calibri"/>
              <a:cs typeface="Calibri"/>
            </a:endParaRPr>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46</a:t>
            </a:fld>
            <a:endParaRPr lang="en-GB"/>
          </a:p>
        </p:txBody>
      </p:sp>
    </p:spTree>
    <p:extLst>
      <p:ext uri="{BB962C8B-B14F-4D97-AF65-F5344CB8AC3E}">
        <p14:creationId xmlns:p14="http://schemas.microsoft.com/office/powerpoint/2010/main" val="183127916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Having now explored the 6 layers of the ‘research onion framework’ lets have a quick re-cap of the main points:</a:t>
            </a:r>
          </a:p>
          <a:p>
            <a:pPr marL="171450" indent="-171450">
              <a:spcBef>
                <a:spcPct val="20000"/>
              </a:spcBef>
              <a:buFont typeface="Arial"/>
              <a:buChar char="•"/>
            </a:pPr>
            <a:r>
              <a:rPr lang="en-GB" dirty="0"/>
              <a:t>The research onion details the </a:t>
            </a:r>
            <a:r>
              <a:rPr lang="en-GB" b="1" dirty="0"/>
              <a:t>many interrelated choices</a:t>
            </a:r>
            <a:r>
              <a:rPr lang="en-GB" dirty="0"/>
              <a:t> you’ll need to make when you’re crafting your research methodology. There are 6 choices that you will address, these include:</a:t>
            </a:r>
            <a:endParaRPr lang="en-US" dirty="0"/>
          </a:p>
          <a:p>
            <a:pPr marL="171450" indent="-171450">
              <a:spcBef>
                <a:spcPct val="20000"/>
              </a:spcBef>
              <a:buFont typeface="Arial,Sans-Serif"/>
              <a:buChar char="•"/>
            </a:pPr>
            <a:r>
              <a:rPr lang="en-GB" b="1" dirty="0"/>
              <a:t>Research philosophy</a:t>
            </a:r>
            <a:r>
              <a:rPr lang="en-GB" dirty="0"/>
              <a:t> – the set of beliefs your research is based on (positivism, interpretivism, pragmatism)</a:t>
            </a:r>
            <a:endParaRPr lang="en-US" dirty="0"/>
          </a:p>
          <a:p>
            <a:pPr marL="171450" indent="-171450">
              <a:spcBef>
                <a:spcPct val="20000"/>
              </a:spcBef>
              <a:buFont typeface="Arial,Sans-Serif"/>
              <a:buChar char="•"/>
            </a:pPr>
            <a:r>
              <a:rPr lang="en-GB" b="1" dirty="0"/>
              <a:t>Research approaches</a:t>
            </a:r>
            <a:r>
              <a:rPr lang="en-GB" dirty="0"/>
              <a:t> – the broader method you’ll use (inductive, deductive, qualitative and quantitative)</a:t>
            </a:r>
            <a:endParaRPr lang="en-US" dirty="0"/>
          </a:p>
          <a:p>
            <a:pPr marL="171450" indent="-171450">
              <a:spcBef>
                <a:spcPct val="20000"/>
              </a:spcBef>
              <a:buFont typeface="Arial,Sans-Serif"/>
              <a:buChar char="•"/>
            </a:pPr>
            <a:r>
              <a:rPr lang="en-GB" b="1" dirty="0"/>
              <a:t>Research strategies</a:t>
            </a:r>
            <a:r>
              <a:rPr lang="en-GB" dirty="0"/>
              <a:t> – how you’ll conduct the research (e.g., experimental, action, case study, etc.)</a:t>
            </a:r>
            <a:endParaRPr lang="en-US" dirty="0"/>
          </a:p>
          <a:p>
            <a:pPr marL="171450" indent="-171450">
              <a:spcBef>
                <a:spcPct val="20000"/>
              </a:spcBef>
              <a:buFont typeface="Arial,Sans-Serif"/>
              <a:buChar char="•"/>
            </a:pPr>
            <a:r>
              <a:rPr lang="en-GB" b="1" dirty="0"/>
              <a:t>Choices</a:t>
            </a:r>
            <a:r>
              <a:rPr lang="en-GB" dirty="0"/>
              <a:t> – how many methods you’ll use (mono method, mixed-method or multi-method)</a:t>
            </a:r>
            <a:endParaRPr lang="en-US" dirty="0"/>
          </a:p>
          <a:p>
            <a:pPr marL="171450" indent="-171450">
              <a:spcBef>
                <a:spcPct val="20000"/>
              </a:spcBef>
              <a:buFont typeface="Arial,Sans-Serif"/>
              <a:buChar char="•"/>
            </a:pPr>
            <a:r>
              <a:rPr lang="en-GB" b="1" dirty="0"/>
              <a:t>Time horizons</a:t>
            </a:r>
            <a:r>
              <a:rPr lang="en-GB" dirty="0"/>
              <a:t> – the number of points in time at which you’ll collect your data (cross-sectional or longitudinal)</a:t>
            </a:r>
            <a:endParaRPr lang="en-US" dirty="0"/>
          </a:p>
          <a:p>
            <a:pPr marL="171450" indent="-171450">
              <a:spcBef>
                <a:spcPct val="20000"/>
              </a:spcBef>
              <a:buFont typeface="Arial,Sans-Serif"/>
              <a:buChar char="•"/>
            </a:pPr>
            <a:r>
              <a:rPr lang="en-GB" b="1" dirty="0"/>
              <a:t>Techniques and procedures</a:t>
            </a:r>
            <a:r>
              <a:rPr lang="en-GB" dirty="0"/>
              <a:t> (data collection methods, data analysis techniques, sampling strategies, etc.)</a:t>
            </a:r>
          </a:p>
          <a:p>
            <a:pPr>
              <a:spcBef>
                <a:spcPct val="20000"/>
              </a:spcBef>
            </a:pPr>
            <a:r>
              <a:rPr lang="en-GB" dirty="0">
                <a:cs typeface="Calibri"/>
              </a:rPr>
              <a:t>(source : Grad Coach)</a:t>
            </a:r>
          </a:p>
        </p:txBody>
      </p:sp>
      <p:sp>
        <p:nvSpPr>
          <p:cNvPr id="4" name="Slide Number Placeholder 3"/>
          <p:cNvSpPr>
            <a:spLocks noGrp="1"/>
          </p:cNvSpPr>
          <p:nvPr>
            <p:ph type="sldNum" sz="quarter" idx="5"/>
          </p:nvPr>
        </p:nvSpPr>
        <p:spPr/>
        <p:txBody>
          <a:bodyPr/>
          <a:lstStyle/>
          <a:p>
            <a:fld id="{D2EC847A-7DAE-4150-8492-BD754CE2926B}" type="slidenum">
              <a:rPr lang="en-GB" smtClean="0"/>
              <a:t>58</a:t>
            </a:fld>
            <a:endParaRPr lang="en-GB"/>
          </a:p>
        </p:txBody>
      </p:sp>
    </p:spTree>
    <p:extLst>
      <p:ext uri="{BB962C8B-B14F-4D97-AF65-F5344CB8AC3E}">
        <p14:creationId xmlns:p14="http://schemas.microsoft.com/office/powerpoint/2010/main" val="262654490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Here are some good resources that have been used to compile this </a:t>
            </a:r>
            <a:r>
              <a:rPr lang="en-US" dirty="0" err="1">
                <a:cs typeface="Calibri"/>
              </a:rPr>
              <a:t>powerpoint</a:t>
            </a:r>
            <a:r>
              <a:rPr lang="en-US" dirty="0">
                <a:cs typeface="Calibri"/>
              </a:rPr>
              <a:t>.</a:t>
            </a:r>
          </a:p>
          <a:p>
            <a:endParaRPr lang="en-US" dirty="0">
              <a:cs typeface="Calibri"/>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59</a:t>
            </a:fld>
            <a:endParaRPr lang="en-GB"/>
          </a:p>
        </p:txBody>
      </p:sp>
    </p:spTree>
    <p:extLst>
      <p:ext uri="{BB962C8B-B14F-4D97-AF65-F5344CB8AC3E}">
        <p14:creationId xmlns:p14="http://schemas.microsoft.com/office/powerpoint/2010/main" val="40589458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Take your time in exploring the 'Research Onion'.</a:t>
            </a:r>
          </a:p>
          <a:p>
            <a:r>
              <a:rPr lang="en-US" dirty="0">
                <a:cs typeface="Calibri"/>
              </a:rPr>
              <a:t>You will see when viewing previously submitted dissertations by UWTSD students that the Research Onion is referred to by some and not by others. It is therefore a personal choice as to whether to include it in your dissertation.</a:t>
            </a:r>
          </a:p>
          <a:p>
            <a:endParaRPr lang="en-US" dirty="0">
              <a:cs typeface="Calibri"/>
            </a:endParaRPr>
          </a:p>
          <a:p>
            <a:r>
              <a:rPr lang="en-US" dirty="0">
                <a:cs typeface="Calibri"/>
              </a:rPr>
              <a:t>If however, you are struggling to write your methodology section it will provide you with a simple framework in which to compile the chapter to ensure that you cover the main points of your methodology choices.</a:t>
            </a:r>
          </a:p>
          <a:p>
            <a:endParaRPr lang="en-US" dirty="0">
              <a:cs typeface="Calibri"/>
            </a:endParaRPr>
          </a:p>
          <a:p>
            <a:r>
              <a:rPr lang="en-US" dirty="0">
                <a:cs typeface="Calibri"/>
              </a:rPr>
              <a:t>If you have any questions please get in touch.</a:t>
            </a:r>
          </a:p>
        </p:txBody>
      </p:sp>
      <p:sp>
        <p:nvSpPr>
          <p:cNvPr id="4" name="Slide Number Placeholder 3"/>
          <p:cNvSpPr>
            <a:spLocks noGrp="1"/>
          </p:cNvSpPr>
          <p:nvPr>
            <p:ph type="sldNum" sz="quarter" idx="5"/>
          </p:nvPr>
        </p:nvSpPr>
        <p:spPr/>
        <p:txBody>
          <a:bodyPr/>
          <a:lstStyle/>
          <a:p>
            <a:fld id="{D2EC847A-7DAE-4150-8492-BD754CE2926B}" type="slidenum">
              <a:rPr lang="en-GB" smtClean="0"/>
              <a:t>60</a:t>
            </a:fld>
            <a:endParaRPr lang="en-GB"/>
          </a:p>
        </p:txBody>
      </p:sp>
    </p:spTree>
    <p:extLst>
      <p:ext uri="{BB962C8B-B14F-4D97-AF65-F5344CB8AC3E}">
        <p14:creationId xmlns:p14="http://schemas.microsoft.com/office/powerpoint/2010/main" val="25537110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 useful sources for you – others will be added to Moodle over the next few weeks</a:t>
            </a:r>
          </a:p>
        </p:txBody>
      </p:sp>
      <p:sp>
        <p:nvSpPr>
          <p:cNvPr id="4" name="Slide Number Placeholder 3"/>
          <p:cNvSpPr>
            <a:spLocks noGrp="1"/>
          </p:cNvSpPr>
          <p:nvPr>
            <p:ph type="sldNum" sz="quarter" idx="5"/>
          </p:nvPr>
        </p:nvSpPr>
        <p:spPr/>
        <p:txBody>
          <a:bodyPr/>
          <a:lstStyle/>
          <a:p>
            <a:fld id="{D2EC847A-7DAE-4150-8492-BD754CE2926B}" type="slidenum">
              <a:rPr lang="en-GB" smtClean="0"/>
              <a:t>61</a:t>
            </a:fld>
            <a:endParaRPr lang="en-GB"/>
          </a:p>
        </p:txBody>
      </p:sp>
    </p:spTree>
    <p:extLst>
      <p:ext uri="{BB962C8B-B14F-4D97-AF65-F5344CB8AC3E}">
        <p14:creationId xmlns:p14="http://schemas.microsoft.com/office/powerpoint/2010/main" val="15783677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04/03/2025</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1616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04/03/2025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416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04/03/2025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69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04/03/2025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50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04/03/2025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940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04/03/2025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279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04/03/2025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927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04/03/2025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835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04/03/2025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36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04/03/2025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056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04/03/2025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031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04/03/2025</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194849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jpeg"/><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tmp"/><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22.jpeg"/></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image" Target="../media/image24.jpeg"/></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26.jpeg"/></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28.jpeg"/></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4.xml"/><Relationship Id="rId4" Type="http://schemas.openxmlformats.org/officeDocument/2006/relationships/image" Target="../media/image30.jpeg"/></Relationships>
</file>

<file path=ppt/slides/_rels/slide3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hyperlink" Target="https://gradcoach.com/saunders-research-onion/" TargetMode="External"/><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hyperlink" Target="https://www.bing.com/videos/search?q=research+onion&amp;&amp;view=detail&amp;mid=617D1B216075BADE9358617D1B216075BADE9358&amp;&amp;FORM=VRDGAR&amp;ru=%2Fvideos%2Fsearch%3Fq%3Dresearch%2Bonion%26FORM%3DHDRSC4" TargetMode="External"/><Relationship Id="rId4" Type="http://schemas.openxmlformats.org/officeDocument/2006/relationships/hyperlink" Target="https://15writers.com/research-onion/"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8" Type="http://schemas.openxmlformats.org/officeDocument/2006/relationships/image" Target="../media/image63.jpe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62.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DD6B1-EAFE-AB93-E987-E82A87EA5FE6}"/>
              </a:ext>
            </a:extLst>
          </p:cNvPr>
          <p:cNvSpPr>
            <a:spLocks noGrp="1"/>
          </p:cNvSpPr>
          <p:nvPr>
            <p:ph type="ctrTitle"/>
          </p:nvPr>
        </p:nvSpPr>
        <p:spPr>
          <a:xfrm>
            <a:off x="5373610" y="4077333"/>
            <a:ext cx="5858184" cy="1160633"/>
          </a:xfrm>
        </p:spPr>
        <p:txBody>
          <a:bodyPr anchor="t">
            <a:normAutofit fontScale="90000"/>
          </a:bodyPr>
          <a:lstStyle/>
          <a:p>
            <a:r>
              <a:rPr lang="en-US" sz="3600" dirty="0">
                <a:solidFill>
                  <a:schemeClr val="tx2"/>
                </a:solidFill>
                <a:latin typeface="Bahnschrift" panose="020F0502020204030204" pitchFamily="34" charset="0"/>
              </a:rPr>
              <a:t>Methodology Workshop</a:t>
            </a:r>
            <a:br>
              <a:rPr lang="en-US" sz="3600" dirty="0">
                <a:solidFill>
                  <a:schemeClr val="tx2"/>
                </a:solidFill>
                <a:latin typeface="Bahnschrift" panose="020F0502020204030204" pitchFamily="34" charset="0"/>
              </a:rPr>
            </a:br>
            <a:br>
              <a:rPr lang="en-US" sz="3600" dirty="0">
                <a:solidFill>
                  <a:schemeClr val="tx2"/>
                </a:solidFill>
                <a:latin typeface="Bahnschrift" panose="020F0502020204030204" pitchFamily="34" charset="0"/>
              </a:rPr>
            </a:br>
            <a:br>
              <a:rPr lang="en-US" sz="3600" dirty="0">
                <a:solidFill>
                  <a:schemeClr val="tx2"/>
                </a:solidFill>
                <a:latin typeface="Bahnschrift" panose="020F0502020204030204" pitchFamily="34" charset="0"/>
              </a:rPr>
            </a:br>
            <a:r>
              <a:rPr lang="en-US" sz="3600" dirty="0">
                <a:solidFill>
                  <a:schemeClr val="tx2"/>
                </a:solidFill>
                <a:latin typeface="Bahnschrift" panose="020F0502020204030204" pitchFamily="34" charset="0"/>
              </a:rPr>
              <a:t>Laura Knight</a:t>
            </a:r>
            <a:br>
              <a:rPr lang="en-US" sz="2500" dirty="0">
                <a:solidFill>
                  <a:schemeClr val="tx2"/>
                </a:solidFill>
              </a:rPr>
            </a:br>
            <a:endParaRPr lang="en-US" sz="2500" dirty="0">
              <a:solidFill>
                <a:schemeClr val="tx2"/>
              </a:solidFill>
            </a:endParaRPr>
          </a:p>
        </p:txBody>
      </p:sp>
      <p:pic>
        <p:nvPicPr>
          <p:cNvPr id="1026" name="Picture 2" descr="Keele criminology research highlighted in new national police report -  Keele University">
            <a:extLst>
              <a:ext uri="{FF2B5EF4-FFF2-40B4-BE49-F238E27FC236}">
                <a16:creationId xmlns:a16="http://schemas.microsoft.com/office/drawing/2014/main" id="{2128AB64-B2A6-B655-8D11-A67C81C51B12}"/>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19513" r="18028" b="1"/>
          <a:stretch/>
        </p:blipFill>
        <p:spPr bwMode="auto">
          <a:xfrm>
            <a:off x="1" y="1326931"/>
            <a:ext cx="5190767" cy="5530385"/>
          </a:xfrm>
          <a:custGeom>
            <a:avLst/>
            <a:gdLst/>
            <a:ahLst/>
            <a:cxnLst/>
            <a:rect l="l" t="t" r="r" b="b"/>
            <a:pathLst>
              <a:path w="5190767" h="5530385">
                <a:moveTo>
                  <a:pt x="1986067" y="0"/>
                </a:moveTo>
                <a:cubicBezTo>
                  <a:pt x="3755974" y="0"/>
                  <a:pt x="5190767" y="1434794"/>
                  <a:pt x="5190767" y="3204701"/>
                </a:cubicBezTo>
                <a:cubicBezTo>
                  <a:pt x="5190767" y="4089655"/>
                  <a:pt x="4832069" y="4890830"/>
                  <a:pt x="4252132" y="5470767"/>
                </a:cubicBezTo>
                <a:lnTo>
                  <a:pt x="4186536" y="5530385"/>
                </a:lnTo>
                <a:lnTo>
                  <a:pt x="0" y="5530385"/>
                </a:lnTo>
                <a:lnTo>
                  <a:pt x="0" y="692598"/>
                </a:lnTo>
                <a:lnTo>
                  <a:pt x="194287" y="547313"/>
                </a:lnTo>
                <a:cubicBezTo>
                  <a:pt x="705761" y="201768"/>
                  <a:pt x="1322351" y="0"/>
                  <a:pt x="1986067" y="0"/>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pic>
        <p:nvPicPr>
          <p:cNvPr id="1028" name="Picture 4" descr="Free Stock Photo of Research Symbols Means Gathering Data And Analysing |  Download Free Images and Free Illustrations">
            <a:extLst>
              <a:ext uri="{FF2B5EF4-FFF2-40B4-BE49-F238E27FC236}">
                <a16:creationId xmlns:a16="http://schemas.microsoft.com/office/drawing/2014/main" id="{1A020EF0-BE2D-DAAA-625B-36CAEDB2635C}"/>
              </a:ext>
            </a:extLst>
          </p:cNvPr>
          <p:cNvPicPr>
            <a:picLocks noChangeAspect="1" noChangeArrowheads="1"/>
          </p:cNvPicPr>
          <p:nvPr/>
        </p:nvPicPr>
        <p:blipFill rotWithShape="1">
          <a:blip r:embed="rId4">
            <a:alphaModFix/>
            <a:extLst>
              <a:ext uri="{28A0092B-C50C-407E-A947-70E740481C1C}">
                <a14:useLocalDpi xmlns:a14="http://schemas.microsoft.com/office/drawing/2010/main" val="0"/>
              </a:ext>
            </a:extLst>
          </a:blip>
          <a:srcRect t="3737" r="-2" b="-2"/>
          <a:stretch/>
        </p:blipFill>
        <p:spPr bwMode="auto">
          <a:xfrm>
            <a:off x="4074406" y="1"/>
            <a:ext cx="3975445" cy="3189088"/>
          </a:xfrm>
          <a:custGeom>
            <a:avLst/>
            <a:gdLst/>
            <a:ahLst/>
            <a:cxnLst/>
            <a:rect l="l" t="t" r="r" b="b"/>
            <a:pathLst>
              <a:path w="4215670" h="3381796">
                <a:moveTo>
                  <a:pt x="431362" y="0"/>
                </a:moveTo>
                <a:lnTo>
                  <a:pt x="3784309" y="0"/>
                </a:lnTo>
                <a:lnTo>
                  <a:pt x="3855685" y="95451"/>
                </a:lnTo>
                <a:cubicBezTo>
                  <a:pt x="4082961" y="431863"/>
                  <a:pt x="4215670" y="837414"/>
                  <a:pt x="4215670" y="1273961"/>
                </a:cubicBezTo>
                <a:cubicBezTo>
                  <a:pt x="4215670" y="2438087"/>
                  <a:pt x="3271960" y="3381796"/>
                  <a:pt x="2107836" y="3381796"/>
                </a:cubicBezTo>
                <a:cubicBezTo>
                  <a:pt x="943711" y="3381796"/>
                  <a:pt x="0" y="2438087"/>
                  <a:pt x="0" y="1273961"/>
                </a:cubicBezTo>
                <a:cubicBezTo>
                  <a:pt x="0" y="837414"/>
                  <a:pt x="132710" y="431863"/>
                  <a:pt x="359986" y="95451"/>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pic>
        <p:nvPicPr>
          <p:cNvPr id="1030" name="Picture 6" descr="Things to Know About writing a dissertation ? - Aimlay">
            <a:extLst>
              <a:ext uri="{FF2B5EF4-FFF2-40B4-BE49-F238E27FC236}">
                <a16:creationId xmlns:a16="http://schemas.microsoft.com/office/drawing/2014/main" id="{CD73E9E0-45F9-3DA6-A936-18C106066C72}"/>
              </a:ext>
            </a:extLst>
          </p:cNvPr>
          <p:cNvPicPr>
            <a:picLocks noChangeAspect="1" noChangeArrowheads="1"/>
          </p:cNvPicPr>
          <p:nvPr/>
        </p:nvPicPr>
        <p:blipFill rotWithShape="1">
          <a:blip r:embed="rId5">
            <a:alphaModFix/>
            <a:extLst>
              <a:ext uri="{28A0092B-C50C-407E-A947-70E740481C1C}">
                <a14:useLocalDpi xmlns:a14="http://schemas.microsoft.com/office/drawing/2010/main" val="0"/>
              </a:ext>
            </a:extLst>
          </a:blip>
          <a:srcRect l="6021" r="16792"/>
          <a:stretch/>
        </p:blipFill>
        <p:spPr bwMode="auto">
          <a:xfrm>
            <a:off x="8236424" y="1"/>
            <a:ext cx="3955576" cy="4015007"/>
          </a:xfrm>
          <a:custGeom>
            <a:avLst/>
            <a:gdLst/>
            <a:ahLst/>
            <a:cxnLst/>
            <a:rect l="l" t="t" r="r" b="b"/>
            <a:pathLst>
              <a:path w="4184139" h="4247004">
                <a:moveTo>
                  <a:pt x="807468" y="0"/>
                </a:moveTo>
                <a:lnTo>
                  <a:pt x="4068803" y="0"/>
                </a:lnTo>
                <a:lnTo>
                  <a:pt x="4162158" y="84846"/>
                </a:lnTo>
                <a:lnTo>
                  <a:pt x="4184139" y="109032"/>
                </a:lnTo>
                <a:lnTo>
                  <a:pt x="4184139" y="3508705"/>
                </a:lnTo>
                <a:lnTo>
                  <a:pt x="4162158" y="3532891"/>
                </a:lnTo>
                <a:cubicBezTo>
                  <a:pt x="3720942" y="3974107"/>
                  <a:pt x="3111408" y="4247004"/>
                  <a:pt x="2438135" y="4247004"/>
                </a:cubicBezTo>
                <a:cubicBezTo>
                  <a:pt x="1091590" y="4247004"/>
                  <a:pt x="0" y="3155414"/>
                  <a:pt x="0" y="1808869"/>
                </a:cubicBezTo>
                <a:cubicBezTo>
                  <a:pt x="0" y="1135596"/>
                  <a:pt x="272898" y="526062"/>
                  <a:pt x="714113" y="84846"/>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8568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xfrm>
            <a:off x="609600" y="315861"/>
            <a:ext cx="10972800" cy="1143000"/>
          </a:xfrm>
          <a:solidFill>
            <a:schemeClr val="accent3"/>
          </a:solidFill>
        </p:spPr>
        <p:txBody>
          <a:bodyPr anchor="ctr">
            <a:normAutofit/>
          </a:bodyPr>
          <a:lstStyle/>
          <a:p>
            <a:r>
              <a:rPr lang="en-GB" dirty="0"/>
              <a:t>Learning Outcomes </a:t>
            </a:r>
          </a:p>
        </p:txBody>
      </p:sp>
      <p:graphicFrame>
        <p:nvGraphicFramePr>
          <p:cNvPr id="8" name="Content Placeholder 5">
            <a:extLst>
              <a:ext uri="{FF2B5EF4-FFF2-40B4-BE49-F238E27FC236}">
                <a16:creationId xmlns:a16="http://schemas.microsoft.com/office/drawing/2014/main" id="{73DDB8BF-58FB-2F17-A44C-74E49040B724}"/>
              </a:ext>
            </a:extLst>
          </p:cNvPr>
          <p:cNvGraphicFramePr>
            <a:graphicFrameLocks noGrp="1"/>
          </p:cNvGraphicFramePr>
          <p:nvPr>
            <p:ph sz="half" idx="2"/>
            <p:extLst>
              <p:ext uri="{D42A27DB-BD31-4B8C-83A1-F6EECF244321}">
                <p14:modId xmlns:p14="http://schemas.microsoft.com/office/powerpoint/2010/main" val="2813023986"/>
              </p:ext>
            </p:extLst>
          </p:nvPr>
        </p:nvGraphicFramePr>
        <p:xfrm>
          <a:off x="5994400" y="1600201"/>
          <a:ext cx="5588000" cy="50704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Student Learning Outcomes | School of Languages, Cultures, and Race |  Washington State University">
            <a:extLst>
              <a:ext uri="{FF2B5EF4-FFF2-40B4-BE49-F238E27FC236}">
                <a16:creationId xmlns:a16="http://schemas.microsoft.com/office/drawing/2014/main" id="{032D564F-1623-8A1A-9A10-D36F8A142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99148" y="2413521"/>
            <a:ext cx="3835400" cy="3057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1280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1F5481-2749-41DC-80D9-0E77436F22CD}"/>
              </a:ext>
            </a:extLst>
          </p:cNvPr>
          <p:cNvSpPr>
            <a:spLocks noGrp="1"/>
          </p:cNvSpPr>
          <p:nvPr>
            <p:ph type="title"/>
          </p:nvPr>
        </p:nvSpPr>
        <p:spPr/>
        <p:txBody>
          <a:bodyPr>
            <a:normAutofit/>
          </a:bodyPr>
          <a:lstStyle/>
          <a:p>
            <a:r>
              <a:rPr lang="en-GB" sz="6000" dirty="0"/>
              <a:t>A dissertation of 5 chapters</a:t>
            </a:r>
          </a:p>
        </p:txBody>
      </p:sp>
      <p:graphicFrame>
        <p:nvGraphicFramePr>
          <p:cNvPr id="4" name="Content Placeholder 3">
            <a:extLst>
              <a:ext uri="{FF2B5EF4-FFF2-40B4-BE49-F238E27FC236}">
                <a16:creationId xmlns:a16="http://schemas.microsoft.com/office/drawing/2014/main" id="{59B5BC65-E86F-494E-A0B7-E201BF8949F4}"/>
              </a:ext>
            </a:extLst>
          </p:cNvPr>
          <p:cNvGraphicFramePr>
            <a:graphicFrameLocks noGrp="1"/>
          </p:cNvGraphicFramePr>
          <p:nvPr>
            <p:ph idx="1"/>
            <p:extLst>
              <p:ext uri="{D42A27DB-BD31-4B8C-83A1-F6EECF244321}">
                <p14:modId xmlns:p14="http://schemas.microsoft.com/office/powerpoint/2010/main" val="8896400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29196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graphicEl>
                                              <a:dgm id="{F60F6EA6-39B5-4386-B5E4-B9AA6916F17B}"/>
                                            </p:graphicEl>
                                          </p:spTgt>
                                        </p:tgtEl>
                                        <p:attrNameLst>
                                          <p:attrName>style.visibility</p:attrName>
                                        </p:attrNameLst>
                                      </p:cBhvr>
                                      <p:to>
                                        <p:strVal val="visible"/>
                                      </p:to>
                                    </p:set>
                                    <p:anim calcmode="lin" valueType="num">
                                      <p:cBhvr additive="base">
                                        <p:cTn id="7" dur="500" fill="hold"/>
                                        <p:tgtEl>
                                          <p:spTgt spid="4">
                                            <p:graphicEl>
                                              <a:dgm id="{F60F6EA6-39B5-4386-B5E4-B9AA6916F17B}"/>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graphicEl>
                                              <a:dgm id="{F60F6EA6-39B5-4386-B5E4-B9AA6916F17B}"/>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graphicEl>
                                              <a:dgm id="{F0D8A9C9-20D3-418B-B4A8-5BDBD52116BD}"/>
                                            </p:graphicEl>
                                          </p:spTgt>
                                        </p:tgtEl>
                                        <p:attrNameLst>
                                          <p:attrName>style.visibility</p:attrName>
                                        </p:attrNameLst>
                                      </p:cBhvr>
                                      <p:to>
                                        <p:strVal val="visible"/>
                                      </p:to>
                                    </p:set>
                                    <p:anim calcmode="lin" valueType="num">
                                      <p:cBhvr additive="base">
                                        <p:cTn id="13" dur="500" fill="hold"/>
                                        <p:tgtEl>
                                          <p:spTgt spid="4">
                                            <p:graphicEl>
                                              <a:dgm id="{F0D8A9C9-20D3-418B-B4A8-5BDBD52116BD}"/>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graphicEl>
                                              <a:dgm id="{F0D8A9C9-20D3-418B-B4A8-5BDBD52116BD}"/>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graphicEl>
                                              <a:dgm id="{177A3A8C-F9CA-40EC-BF94-BA596C9ED213}"/>
                                            </p:graphicEl>
                                          </p:spTgt>
                                        </p:tgtEl>
                                        <p:attrNameLst>
                                          <p:attrName>style.visibility</p:attrName>
                                        </p:attrNameLst>
                                      </p:cBhvr>
                                      <p:to>
                                        <p:strVal val="visible"/>
                                      </p:to>
                                    </p:set>
                                    <p:anim calcmode="lin" valueType="num">
                                      <p:cBhvr additive="base">
                                        <p:cTn id="19" dur="500" fill="hold"/>
                                        <p:tgtEl>
                                          <p:spTgt spid="4">
                                            <p:graphicEl>
                                              <a:dgm id="{177A3A8C-F9CA-40EC-BF94-BA596C9ED213}"/>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graphicEl>
                                              <a:dgm id="{177A3A8C-F9CA-40EC-BF94-BA596C9ED213}"/>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graphicEl>
                                              <a:dgm id="{8E36554A-AE61-4FB1-A15A-C144E3B1EB7A}"/>
                                            </p:graphicEl>
                                          </p:spTgt>
                                        </p:tgtEl>
                                        <p:attrNameLst>
                                          <p:attrName>style.visibility</p:attrName>
                                        </p:attrNameLst>
                                      </p:cBhvr>
                                      <p:to>
                                        <p:strVal val="visible"/>
                                      </p:to>
                                    </p:set>
                                    <p:anim calcmode="lin" valueType="num">
                                      <p:cBhvr additive="base">
                                        <p:cTn id="25" dur="500" fill="hold"/>
                                        <p:tgtEl>
                                          <p:spTgt spid="4">
                                            <p:graphicEl>
                                              <a:dgm id="{8E36554A-AE61-4FB1-A15A-C144E3B1EB7A}"/>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graphicEl>
                                              <a:dgm id="{8E36554A-AE61-4FB1-A15A-C144E3B1EB7A}"/>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graphicEl>
                                              <a:dgm id="{F131C3B2-1351-47CA-A942-B1CD4BC989E9}"/>
                                            </p:graphicEl>
                                          </p:spTgt>
                                        </p:tgtEl>
                                        <p:attrNameLst>
                                          <p:attrName>style.visibility</p:attrName>
                                        </p:attrNameLst>
                                      </p:cBhvr>
                                      <p:to>
                                        <p:strVal val="visible"/>
                                      </p:to>
                                    </p:set>
                                    <p:anim calcmode="lin" valueType="num">
                                      <p:cBhvr additive="base">
                                        <p:cTn id="31" dur="500" fill="hold"/>
                                        <p:tgtEl>
                                          <p:spTgt spid="4">
                                            <p:graphicEl>
                                              <a:dgm id="{F131C3B2-1351-47CA-A942-B1CD4BC989E9}"/>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graphicEl>
                                              <a:dgm id="{F131C3B2-1351-47CA-A942-B1CD4BC989E9}"/>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graphicEl>
                                              <a:dgm id="{7D96A2DE-AAF0-4B3B-870C-80DD0AB5940A}"/>
                                            </p:graphicEl>
                                          </p:spTgt>
                                        </p:tgtEl>
                                        <p:attrNameLst>
                                          <p:attrName>style.visibility</p:attrName>
                                        </p:attrNameLst>
                                      </p:cBhvr>
                                      <p:to>
                                        <p:strVal val="visible"/>
                                      </p:to>
                                    </p:set>
                                    <p:anim calcmode="lin" valueType="num">
                                      <p:cBhvr additive="base">
                                        <p:cTn id="37" dur="500" fill="hold"/>
                                        <p:tgtEl>
                                          <p:spTgt spid="4">
                                            <p:graphicEl>
                                              <a:dgm id="{7D96A2DE-AAF0-4B3B-870C-80DD0AB5940A}"/>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graphicEl>
                                              <a:dgm id="{7D96A2DE-AAF0-4B3B-870C-80DD0AB5940A}"/>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FEEFAC-B465-4F8D-8C0D-00BCCE0FBDFE}"/>
              </a:ext>
            </a:extLst>
          </p:cNvPr>
          <p:cNvSpPr>
            <a:spLocks noGrp="1"/>
          </p:cNvSpPr>
          <p:nvPr>
            <p:ph type="title"/>
          </p:nvPr>
        </p:nvSpPr>
        <p:spPr/>
        <p:txBody>
          <a:bodyPr>
            <a:normAutofit/>
          </a:bodyPr>
          <a:lstStyle/>
          <a:p>
            <a:r>
              <a:rPr lang="en-GB" sz="6000" dirty="0"/>
              <a:t>Research</a:t>
            </a:r>
          </a:p>
        </p:txBody>
      </p:sp>
      <p:sp>
        <p:nvSpPr>
          <p:cNvPr id="3" name="Content Placeholder 2">
            <a:extLst>
              <a:ext uri="{FF2B5EF4-FFF2-40B4-BE49-F238E27FC236}">
                <a16:creationId xmlns:a16="http://schemas.microsoft.com/office/drawing/2014/main" id="{626DED4D-3378-4AC2-9E98-78C57DD81303}"/>
              </a:ext>
            </a:extLst>
          </p:cNvPr>
          <p:cNvSpPr>
            <a:spLocks noGrp="1"/>
          </p:cNvSpPr>
          <p:nvPr>
            <p:ph sz="half" idx="1"/>
          </p:nvPr>
        </p:nvSpPr>
        <p:spPr>
          <a:xfrm>
            <a:off x="838200" y="1825625"/>
            <a:ext cx="4284216" cy="4351338"/>
          </a:xfrm>
        </p:spPr>
        <p:txBody>
          <a:bodyPr>
            <a:normAutofit lnSpcReduction="10000"/>
          </a:bodyPr>
          <a:lstStyle/>
          <a:p>
            <a:r>
              <a:rPr lang="en-US" dirty="0"/>
              <a:t>An </a:t>
            </a:r>
            <a:r>
              <a:rPr lang="en-US" dirty="0" err="1"/>
              <a:t>organised</a:t>
            </a:r>
            <a:r>
              <a:rPr lang="en-US" dirty="0"/>
              <a:t> process of investigating a specific subject to advance current knowledge</a:t>
            </a:r>
          </a:p>
          <a:p>
            <a:r>
              <a:rPr lang="en-US" dirty="0"/>
              <a:t>Just like going on a journey, we need to know where we are heading before setting off</a:t>
            </a:r>
          </a:p>
          <a:p>
            <a:endParaRPr lang="en-GB" dirty="0"/>
          </a:p>
        </p:txBody>
      </p:sp>
      <p:sp>
        <p:nvSpPr>
          <p:cNvPr id="6" name="Content Placeholder 5">
            <a:extLst>
              <a:ext uri="{FF2B5EF4-FFF2-40B4-BE49-F238E27FC236}">
                <a16:creationId xmlns:a16="http://schemas.microsoft.com/office/drawing/2014/main" id="{3CC0648C-C0E3-49C3-8B6D-DD6491E42BB2}"/>
              </a:ext>
            </a:extLst>
          </p:cNvPr>
          <p:cNvSpPr>
            <a:spLocks noGrp="1"/>
          </p:cNvSpPr>
          <p:nvPr>
            <p:ph sz="half" idx="2"/>
          </p:nvPr>
        </p:nvSpPr>
        <p:spPr/>
        <p:txBody>
          <a:bodyPr>
            <a:normAutofit lnSpcReduction="10000"/>
          </a:bodyPr>
          <a:lstStyle/>
          <a:p>
            <a:r>
              <a:rPr lang="en-US" sz="3200" dirty="0"/>
              <a:t>Output</a:t>
            </a:r>
          </a:p>
          <a:p>
            <a:endParaRPr lang="en-US" sz="3200" dirty="0"/>
          </a:p>
          <a:p>
            <a:r>
              <a:rPr lang="en-US" sz="3200" dirty="0"/>
              <a:t>Research topic</a:t>
            </a:r>
          </a:p>
          <a:p>
            <a:endParaRPr lang="en-US" sz="3200" dirty="0"/>
          </a:p>
          <a:p>
            <a:r>
              <a:rPr lang="en-US" sz="3200" dirty="0"/>
              <a:t>Research Proposal</a:t>
            </a:r>
          </a:p>
          <a:p>
            <a:endParaRPr lang="en-US" sz="3200" dirty="0"/>
          </a:p>
          <a:p>
            <a:r>
              <a:rPr lang="en-US" sz="3200" dirty="0"/>
              <a:t>Ethical Approval</a:t>
            </a:r>
          </a:p>
          <a:p>
            <a:pPr marL="0" indent="0">
              <a:buNone/>
            </a:pPr>
            <a:endParaRPr lang="en-GB" dirty="0"/>
          </a:p>
        </p:txBody>
      </p:sp>
      <p:sp>
        <p:nvSpPr>
          <p:cNvPr id="5" name="TextBox 4">
            <a:extLst>
              <a:ext uri="{FF2B5EF4-FFF2-40B4-BE49-F238E27FC236}">
                <a16:creationId xmlns:a16="http://schemas.microsoft.com/office/drawing/2014/main" id="{42DEAAF1-CF76-4A37-A091-572C29E352CE}"/>
              </a:ext>
            </a:extLst>
          </p:cNvPr>
          <p:cNvSpPr txBox="1"/>
          <p:nvPr/>
        </p:nvSpPr>
        <p:spPr>
          <a:xfrm>
            <a:off x="907741" y="6123543"/>
            <a:ext cx="6094520" cy="369332"/>
          </a:xfrm>
          <a:prstGeom prst="rect">
            <a:avLst/>
          </a:prstGeom>
          <a:noFill/>
        </p:spPr>
        <p:txBody>
          <a:bodyPr wrap="square">
            <a:spAutoFit/>
          </a:bodyPr>
          <a:lstStyle/>
          <a:p>
            <a:r>
              <a:rPr lang="en-US" dirty="0"/>
              <a:t>Collis and Hussey, (2013) and Saunders et al, (2009) </a:t>
            </a:r>
            <a:endParaRPr lang="en-GB" dirty="0"/>
          </a:p>
        </p:txBody>
      </p:sp>
      <p:pic>
        <p:nvPicPr>
          <p:cNvPr id="7" name="Picture 6">
            <a:extLst>
              <a:ext uri="{FF2B5EF4-FFF2-40B4-BE49-F238E27FC236}">
                <a16:creationId xmlns:a16="http://schemas.microsoft.com/office/drawing/2014/main" id="{A3BC4830-ABC8-4455-B8DF-4ABF1E2DA6EC}"/>
              </a:ext>
            </a:extLst>
          </p:cNvPr>
          <p:cNvPicPr>
            <a:picLocks noChangeAspect="1"/>
          </p:cNvPicPr>
          <p:nvPr/>
        </p:nvPicPr>
        <p:blipFill>
          <a:blip r:embed="rId2"/>
          <a:stretch>
            <a:fillRect/>
          </a:stretch>
        </p:blipFill>
        <p:spPr>
          <a:xfrm>
            <a:off x="9935061" y="1690688"/>
            <a:ext cx="793589" cy="793589"/>
          </a:xfrm>
          <a:prstGeom prst="rect">
            <a:avLst/>
          </a:prstGeom>
        </p:spPr>
      </p:pic>
      <p:pic>
        <p:nvPicPr>
          <p:cNvPr id="8" name="Picture 7">
            <a:extLst>
              <a:ext uri="{FF2B5EF4-FFF2-40B4-BE49-F238E27FC236}">
                <a16:creationId xmlns:a16="http://schemas.microsoft.com/office/drawing/2014/main" id="{9801898D-74FE-4757-9546-CD7ADC9FD5B6}"/>
              </a:ext>
            </a:extLst>
          </p:cNvPr>
          <p:cNvPicPr>
            <a:picLocks noChangeAspect="1"/>
          </p:cNvPicPr>
          <p:nvPr/>
        </p:nvPicPr>
        <p:blipFill>
          <a:blip r:embed="rId3"/>
          <a:stretch>
            <a:fillRect/>
          </a:stretch>
        </p:blipFill>
        <p:spPr>
          <a:xfrm>
            <a:off x="9935059" y="2756021"/>
            <a:ext cx="792549" cy="798645"/>
          </a:xfrm>
          <a:prstGeom prst="rect">
            <a:avLst/>
          </a:prstGeom>
        </p:spPr>
      </p:pic>
      <p:pic>
        <p:nvPicPr>
          <p:cNvPr id="9" name="Picture 8">
            <a:extLst>
              <a:ext uri="{FF2B5EF4-FFF2-40B4-BE49-F238E27FC236}">
                <a16:creationId xmlns:a16="http://schemas.microsoft.com/office/drawing/2014/main" id="{1BD79EDE-57D2-423D-82CC-9BDE80A6DF2D}"/>
              </a:ext>
            </a:extLst>
          </p:cNvPr>
          <p:cNvPicPr>
            <a:picLocks noChangeAspect="1"/>
          </p:cNvPicPr>
          <p:nvPr/>
        </p:nvPicPr>
        <p:blipFill>
          <a:blip r:embed="rId3"/>
          <a:stretch>
            <a:fillRect/>
          </a:stretch>
        </p:blipFill>
        <p:spPr>
          <a:xfrm>
            <a:off x="9935060" y="3818303"/>
            <a:ext cx="792549" cy="798645"/>
          </a:xfrm>
          <a:prstGeom prst="rect">
            <a:avLst/>
          </a:prstGeom>
        </p:spPr>
      </p:pic>
      <p:pic>
        <p:nvPicPr>
          <p:cNvPr id="10" name="Picture 9">
            <a:extLst>
              <a:ext uri="{FF2B5EF4-FFF2-40B4-BE49-F238E27FC236}">
                <a16:creationId xmlns:a16="http://schemas.microsoft.com/office/drawing/2014/main" id="{E6F71EF4-3834-4A74-A369-3923EA43035D}"/>
              </a:ext>
            </a:extLst>
          </p:cNvPr>
          <p:cNvPicPr>
            <a:picLocks noChangeAspect="1"/>
          </p:cNvPicPr>
          <p:nvPr/>
        </p:nvPicPr>
        <p:blipFill>
          <a:blip r:embed="rId3"/>
          <a:stretch>
            <a:fillRect/>
          </a:stretch>
        </p:blipFill>
        <p:spPr>
          <a:xfrm>
            <a:off x="9935061" y="5083739"/>
            <a:ext cx="792549" cy="798645"/>
          </a:xfrm>
          <a:prstGeom prst="rect">
            <a:avLst/>
          </a:prstGeom>
        </p:spPr>
      </p:pic>
    </p:spTree>
    <p:extLst>
      <p:ext uri="{BB962C8B-B14F-4D97-AF65-F5344CB8AC3E}">
        <p14:creationId xmlns:p14="http://schemas.microsoft.com/office/powerpoint/2010/main" val="2820955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 calcmode="lin" valueType="num">
                                      <p:cBhvr additive="base">
                                        <p:cTn id="19"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anim calcmode="lin" valueType="num">
                                      <p:cBhvr additive="base">
                                        <p:cTn id="25"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 calcmode="lin" valueType="num">
                                      <p:cBhvr additive="base">
                                        <p:cTn id="37"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500" fill="hold"/>
                                        <p:tgtEl>
                                          <p:spTgt spid="8"/>
                                        </p:tgtEl>
                                        <p:attrNameLst>
                                          <p:attrName>ppt_x</p:attrName>
                                        </p:attrNameLst>
                                      </p:cBhvr>
                                      <p:tavLst>
                                        <p:tav tm="0">
                                          <p:val>
                                            <p:strVal val="#ppt_x"/>
                                          </p:val>
                                        </p:tav>
                                        <p:tav tm="100000">
                                          <p:val>
                                            <p:strVal val="#ppt_x"/>
                                          </p:val>
                                        </p:tav>
                                      </p:tavLst>
                                    </p:anim>
                                    <p:anim calcmode="lin" valueType="num">
                                      <p:cBhvr additive="base">
                                        <p:cTn id="5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500" fill="hold"/>
                                        <p:tgtEl>
                                          <p:spTgt spid="9"/>
                                        </p:tgtEl>
                                        <p:attrNameLst>
                                          <p:attrName>ppt_x</p:attrName>
                                        </p:attrNameLst>
                                      </p:cBhvr>
                                      <p:tavLst>
                                        <p:tav tm="0">
                                          <p:val>
                                            <p:strVal val="#ppt_x"/>
                                          </p:val>
                                        </p:tav>
                                        <p:tav tm="100000">
                                          <p:val>
                                            <p:strVal val="#ppt_x"/>
                                          </p:val>
                                        </p:tav>
                                      </p:tavLst>
                                    </p:anim>
                                    <p:anim calcmode="lin" valueType="num">
                                      <p:cBhvr additive="base">
                                        <p:cTn id="5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500" fill="hold"/>
                                        <p:tgtEl>
                                          <p:spTgt spid="10"/>
                                        </p:tgtEl>
                                        <p:attrNameLst>
                                          <p:attrName>ppt_x</p:attrName>
                                        </p:attrNameLst>
                                      </p:cBhvr>
                                      <p:tavLst>
                                        <p:tav tm="0">
                                          <p:val>
                                            <p:strVal val="#ppt_x"/>
                                          </p:val>
                                        </p:tav>
                                        <p:tav tm="100000">
                                          <p:val>
                                            <p:strVal val="#ppt_x"/>
                                          </p:val>
                                        </p:tav>
                                      </p:tavLst>
                                    </p:anim>
                                    <p:anim calcmode="lin" valueType="num">
                                      <p:cBhvr additive="base">
                                        <p:cTn id="6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up of a book&#10;&#10;AI-generated content may be incorrect.">
            <a:extLst>
              <a:ext uri="{FF2B5EF4-FFF2-40B4-BE49-F238E27FC236}">
                <a16:creationId xmlns:a16="http://schemas.microsoft.com/office/drawing/2014/main" id="{E8DE4632-32EB-8AA5-5778-4F225ABABCC2}"/>
              </a:ext>
            </a:extLst>
          </p:cNvPr>
          <p:cNvPicPr>
            <a:picLocks noChangeAspect="1"/>
          </p:cNvPicPr>
          <p:nvPr/>
        </p:nvPicPr>
        <p:blipFill>
          <a:blip r:embed="rId2"/>
          <a:stretch>
            <a:fillRect/>
          </a:stretch>
        </p:blipFill>
        <p:spPr>
          <a:xfrm>
            <a:off x="126661" y="68263"/>
            <a:ext cx="11938677" cy="6721475"/>
          </a:xfrm>
          <a:prstGeom prst="rect">
            <a:avLst/>
          </a:prstGeom>
          <a:noFill/>
        </p:spPr>
      </p:pic>
    </p:spTree>
    <p:extLst>
      <p:ext uri="{BB962C8B-B14F-4D97-AF65-F5344CB8AC3E}">
        <p14:creationId xmlns:p14="http://schemas.microsoft.com/office/powerpoint/2010/main" val="4469549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588A425-2561-46E6-B7F9-4A1E8DDF6689}"/>
              </a:ext>
            </a:extLst>
          </p:cNvPr>
          <p:cNvSpPr>
            <a:spLocks noGrp="1"/>
          </p:cNvSpPr>
          <p:nvPr>
            <p:ph type="title"/>
          </p:nvPr>
        </p:nvSpPr>
        <p:spPr/>
        <p:txBody>
          <a:bodyPr>
            <a:normAutofit/>
          </a:bodyPr>
          <a:lstStyle/>
          <a:p>
            <a:r>
              <a:rPr lang="en-GB" sz="6000" dirty="0"/>
              <a:t>Filling gaps and adding value</a:t>
            </a:r>
          </a:p>
        </p:txBody>
      </p:sp>
      <p:sp>
        <p:nvSpPr>
          <p:cNvPr id="6" name="Content Placeholder 5">
            <a:extLst>
              <a:ext uri="{FF2B5EF4-FFF2-40B4-BE49-F238E27FC236}">
                <a16:creationId xmlns:a16="http://schemas.microsoft.com/office/drawing/2014/main" id="{24B815AA-BC77-4DFA-BAC9-E14FDE5230DC}"/>
              </a:ext>
            </a:extLst>
          </p:cNvPr>
          <p:cNvSpPr>
            <a:spLocks noGrp="1"/>
          </p:cNvSpPr>
          <p:nvPr>
            <p:ph idx="1"/>
          </p:nvPr>
        </p:nvSpPr>
        <p:spPr>
          <a:xfrm>
            <a:off x="838200" y="1825625"/>
            <a:ext cx="4577920" cy="4351338"/>
          </a:xfrm>
        </p:spPr>
        <p:txBody>
          <a:bodyPr>
            <a:normAutofit fontScale="85000" lnSpcReduction="20000"/>
          </a:bodyPr>
          <a:lstStyle/>
          <a:p>
            <a:r>
              <a:rPr lang="en-US" dirty="0"/>
              <a:t>Research establishes an understanding of problems which need clarification. </a:t>
            </a:r>
          </a:p>
          <a:p>
            <a:r>
              <a:rPr lang="en-US" dirty="0"/>
              <a:t>Exploratory research aims to understand problems where there is an absence of existing research. </a:t>
            </a:r>
          </a:p>
          <a:p>
            <a:r>
              <a:rPr lang="en-US" dirty="0"/>
              <a:t>Additional investigation can provide a heightened level of knowledge and insight. </a:t>
            </a:r>
            <a:endParaRPr lang="en-GB" dirty="0"/>
          </a:p>
        </p:txBody>
      </p:sp>
      <p:sp>
        <p:nvSpPr>
          <p:cNvPr id="7" name="TextBox 6">
            <a:extLst>
              <a:ext uri="{FF2B5EF4-FFF2-40B4-BE49-F238E27FC236}">
                <a16:creationId xmlns:a16="http://schemas.microsoft.com/office/drawing/2014/main" id="{8C5E3096-F4D2-4DDF-82A5-4F2F1E031367}"/>
              </a:ext>
            </a:extLst>
          </p:cNvPr>
          <p:cNvSpPr txBox="1"/>
          <p:nvPr/>
        </p:nvSpPr>
        <p:spPr>
          <a:xfrm>
            <a:off x="6775881" y="6123543"/>
            <a:ext cx="5188259" cy="369332"/>
          </a:xfrm>
          <a:prstGeom prst="rect">
            <a:avLst/>
          </a:prstGeom>
          <a:noFill/>
        </p:spPr>
        <p:txBody>
          <a:bodyPr wrap="square">
            <a:spAutoFit/>
          </a:bodyPr>
          <a:lstStyle/>
          <a:p>
            <a:r>
              <a:rPr lang="en-US" dirty="0"/>
              <a:t>Collis and Hussey, (2013) and Saunders et al, (2009) </a:t>
            </a:r>
            <a:endParaRPr lang="en-GB" dirty="0"/>
          </a:p>
        </p:txBody>
      </p:sp>
      <p:pic>
        <p:nvPicPr>
          <p:cNvPr id="9" name="Picture 8">
            <a:extLst>
              <a:ext uri="{FF2B5EF4-FFF2-40B4-BE49-F238E27FC236}">
                <a16:creationId xmlns:a16="http://schemas.microsoft.com/office/drawing/2014/main" id="{FE1565E5-21DC-485E-8F27-3662504CF9ED}"/>
              </a:ext>
            </a:extLst>
          </p:cNvPr>
          <p:cNvPicPr>
            <a:picLocks noChangeAspect="1"/>
          </p:cNvPicPr>
          <p:nvPr/>
        </p:nvPicPr>
        <p:blipFill>
          <a:blip r:embed="rId2"/>
          <a:stretch>
            <a:fillRect/>
          </a:stretch>
        </p:blipFill>
        <p:spPr>
          <a:xfrm>
            <a:off x="5470957" y="3897296"/>
            <a:ext cx="2021796" cy="2226247"/>
          </a:xfrm>
          <a:prstGeom prst="rect">
            <a:avLst/>
          </a:prstGeom>
        </p:spPr>
      </p:pic>
      <p:sp>
        <p:nvSpPr>
          <p:cNvPr id="8" name="Thought Bubble: Cloud 7">
            <a:extLst>
              <a:ext uri="{FF2B5EF4-FFF2-40B4-BE49-F238E27FC236}">
                <a16:creationId xmlns:a16="http://schemas.microsoft.com/office/drawing/2014/main" id="{B88C4686-15A5-47BD-AE89-76428620D47E}"/>
              </a:ext>
            </a:extLst>
          </p:cNvPr>
          <p:cNvSpPr/>
          <p:nvPr/>
        </p:nvSpPr>
        <p:spPr>
          <a:xfrm>
            <a:off x="7492753" y="1358284"/>
            <a:ext cx="4363005" cy="2761880"/>
          </a:xfrm>
          <a:prstGeom prst="cloudCallout">
            <a:avLst>
              <a:gd name="adj1" fmla="val -49404"/>
              <a:gd name="adj2" fmla="val 5220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My literature review shows that I have read very widely around my chosen topic. My independent research builds on that foundation</a:t>
            </a:r>
          </a:p>
        </p:txBody>
      </p:sp>
    </p:spTree>
    <p:extLst>
      <p:ext uri="{BB962C8B-B14F-4D97-AF65-F5344CB8AC3E}">
        <p14:creationId xmlns:p14="http://schemas.microsoft.com/office/powerpoint/2010/main" val="2647103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circle(in)">
                                      <p:cBhvr>
                                        <p:cTn id="3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16B8C-1FDA-47E8-AFB6-BD601E85C419}"/>
              </a:ext>
            </a:extLst>
          </p:cNvPr>
          <p:cNvSpPr>
            <a:spLocks noGrp="1"/>
          </p:cNvSpPr>
          <p:nvPr>
            <p:ph type="title"/>
          </p:nvPr>
        </p:nvSpPr>
        <p:spPr>
          <a:solidFill>
            <a:schemeClr val="accent3"/>
          </a:solidFill>
        </p:spPr>
        <p:txBody>
          <a:bodyPr/>
          <a:lstStyle/>
          <a:p>
            <a:r>
              <a:rPr lang="en-GB" dirty="0">
                <a:solidFill>
                  <a:srgbClr val="002060"/>
                </a:solidFill>
              </a:rPr>
              <a:t>Methodology v Research methods</a:t>
            </a:r>
          </a:p>
        </p:txBody>
      </p:sp>
      <p:sp>
        <p:nvSpPr>
          <p:cNvPr id="4" name="Content Placeholder 3">
            <a:extLst>
              <a:ext uri="{FF2B5EF4-FFF2-40B4-BE49-F238E27FC236}">
                <a16:creationId xmlns:a16="http://schemas.microsoft.com/office/drawing/2014/main" id="{BD4D1202-7EC5-4934-BA17-95E0369E24CD}"/>
              </a:ext>
            </a:extLst>
          </p:cNvPr>
          <p:cNvSpPr>
            <a:spLocks noGrp="1"/>
          </p:cNvSpPr>
          <p:nvPr>
            <p:ph sz="half" idx="1"/>
          </p:nvPr>
        </p:nvSpPr>
        <p:spPr/>
        <p:txBody>
          <a:bodyPr>
            <a:normAutofit fontScale="70000" lnSpcReduction="20000"/>
          </a:bodyPr>
          <a:lstStyle/>
          <a:p>
            <a:pPr marL="0" indent="0">
              <a:buNone/>
            </a:pPr>
            <a:r>
              <a:rPr lang="en-GB" dirty="0"/>
              <a:t>Methodology is:</a:t>
            </a:r>
          </a:p>
          <a:p>
            <a:r>
              <a:rPr lang="en-GB" dirty="0"/>
              <a:t>‘ </a:t>
            </a:r>
            <a:r>
              <a:rPr lang="en-GB" i="1" dirty="0">
                <a:solidFill>
                  <a:srgbClr val="002060"/>
                </a:solidFill>
              </a:rPr>
              <a:t>a set of systems, methods, procedures or rules that is used to conduct a structured research process for a dissertation</a:t>
            </a:r>
            <a:r>
              <a:rPr lang="en-GB" dirty="0"/>
              <a:t>’ </a:t>
            </a:r>
          </a:p>
          <a:p>
            <a:r>
              <a:rPr lang="en-GB" dirty="0"/>
              <a:t>‘</a:t>
            </a:r>
            <a:r>
              <a:rPr lang="en-GB" i="1" dirty="0">
                <a:solidFill>
                  <a:srgbClr val="0070C0"/>
                </a:solidFill>
              </a:rPr>
              <a:t>the science of dealing with principles of procedure in research and study</a:t>
            </a:r>
            <a:r>
              <a:rPr lang="en-GB" dirty="0"/>
              <a:t>’</a:t>
            </a:r>
          </a:p>
          <a:p>
            <a:r>
              <a:rPr lang="en-GB" i="1" dirty="0"/>
              <a:t>‘A system of ways of doing, teaching or studying something</a:t>
            </a:r>
            <a:r>
              <a:rPr lang="en-GB" dirty="0"/>
              <a:t>’ </a:t>
            </a:r>
          </a:p>
          <a:p>
            <a:r>
              <a:rPr lang="en-GB" i="1" dirty="0"/>
              <a:t>It explains what the exact activities and processes of your research is , through what methods you will be measuring the data and how you will interpret your results and outcome</a:t>
            </a:r>
          </a:p>
          <a:p>
            <a:endParaRPr lang="en-GB" dirty="0"/>
          </a:p>
        </p:txBody>
      </p:sp>
      <p:sp>
        <p:nvSpPr>
          <p:cNvPr id="5" name="Content Placeholder 4">
            <a:extLst>
              <a:ext uri="{FF2B5EF4-FFF2-40B4-BE49-F238E27FC236}">
                <a16:creationId xmlns:a16="http://schemas.microsoft.com/office/drawing/2014/main" id="{1C8F0743-F9A0-410D-8164-CDE3BBAAFC9A}"/>
              </a:ext>
            </a:extLst>
          </p:cNvPr>
          <p:cNvSpPr>
            <a:spLocks noGrp="1"/>
          </p:cNvSpPr>
          <p:nvPr>
            <p:ph sz="half" idx="2"/>
          </p:nvPr>
        </p:nvSpPr>
        <p:spPr>
          <a:xfrm>
            <a:off x="6197600" y="1434480"/>
            <a:ext cx="5384800" cy="3989040"/>
          </a:xfrm>
        </p:spPr>
        <p:txBody>
          <a:bodyPr>
            <a:normAutofit fontScale="70000" lnSpcReduction="20000"/>
          </a:bodyPr>
          <a:lstStyle/>
          <a:p>
            <a:pPr marL="0" indent="0">
              <a:buNone/>
            </a:pPr>
            <a:r>
              <a:rPr lang="en-GB" dirty="0"/>
              <a:t>Research methods are:</a:t>
            </a:r>
          </a:p>
          <a:p>
            <a:r>
              <a:rPr lang="en-GB" i="1" dirty="0">
                <a:solidFill>
                  <a:srgbClr val="0070C0"/>
                </a:solidFill>
              </a:rPr>
              <a:t>‘ specific procedures for collecting and analysing data.</a:t>
            </a:r>
          </a:p>
          <a:p>
            <a:r>
              <a:rPr lang="en-GB" i="1" dirty="0">
                <a:solidFill>
                  <a:srgbClr val="0070C0"/>
                </a:solidFill>
              </a:rPr>
              <a:t>Integral part of research design’.</a:t>
            </a:r>
          </a:p>
        </p:txBody>
      </p:sp>
      <p:pic>
        <p:nvPicPr>
          <p:cNvPr id="6" name="Picture 5">
            <a:extLst>
              <a:ext uri="{FF2B5EF4-FFF2-40B4-BE49-F238E27FC236}">
                <a16:creationId xmlns:a16="http://schemas.microsoft.com/office/drawing/2014/main" id="{79614797-E119-4378-9148-A9DA86E97FAB}"/>
              </a:ext>
            </a:extLst>
          </p:cNvPr>
          <p:cNvPicPr>
            <a:picLocks noChangeAspect="1"/>
          </p:cNvPicPr>
          <p:nvPr/>
        </p:nvPicPr>
        <p:blipFill>
          <a:blip r:embed="rId3"/>
          <a:stretch>
            <a:fillRect/>
          </a:stretch>
        </p:blipFill>
        <p:spPr>
          <a:xfrm>
            <a:off x="6880485" y="2849547"/>
            <a:ext cx="3723913" cy="3723913"/>
          </a:xfrm>
          <a:prstGeom prst="rect">
            <a:avLst/>
          </a:prstGeom>
        </p:spPr>
      </p:pic>
    </p:spTree>
    <p:extLst>
      <p:ext uri="{BB962C8B-B14F-4D97-AF65-F5344CB8AC3E}">
        <p14:creationId xmlns:p14="http://schemas.microsoft.com/office/powerpoint/2010/main" val="3451093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5">
                                            <p:txEl>
                                              <p:pRg st="0" end="0"/>
                                            </p:txEl>
                                          </p:spTgt>
                                        </p:tgtEl>
                                        <p:attrNameLst>
                                          <p:attrName>style.visibility</p:attrName>
                                        </p:attrNameLst>
                                      </p:cBhvr>
                                      <p:to>
                                        <p:strVal val="visible"/>
                                      </p:to>
                                    </p:set>
                                    <p:animEffect transition="in" filter="fade">
                                      <p:cBhvr>
                                        <p:cTn id="42" dur="1000"/>
                                        <p:tgtEl>
                                          <p:spTgt spid="5">
                                            <p:txEl>
                                              <p:pRg st="0" end="0"/>
                                            </p:txEl>
                                          </p:spTgt>
                                        </p:tgtEl>
                                      </p:cBhvr>
                                    </p:animEffect>
                                    <p:anim calcmode="lin" valueType="num">
                                      <p:cBhvr>
                                        <p:cTn id="43"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5">
                                            <p:txEl>
                                              <p:pRg st="1" end="1"/>
                                            </p:txEl>
                                          </p:spTgt>
                                        </p:tgtEl>
                                        <p:attrNameLst>
                                          <p:attrName>style.visibility</p:attrName>
                                        </p:attrNameLst>
                                      </p:cBhvr>
                                      <p:to>
                                        <p:strVal val="visible"/>
                                      </p:to>
                                    </p:set>
                                    <p:animEffect transition="in" filter="fade">
                                      <p:cBhvr>
                                        <p:cTn id="49" dur="1000"/>
                                        <p:tgtEl>
                                          <p:spTgt spid="5">
                                            <p:txEl>
                                              <p:pRg st="1" end="1"/>
                                            </p:txEl>
                                          </p:spTgt>
                                        </p:tgtEl>
                                      </p:cBhvr>
                                    </p:animEffect>
                                    <p:anim calcmode="lin" valueType="num">
                                      <p:cBhvr>
                                        <p:cTn id="50"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51"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5">
                                            <p:txEl>
                                              <p:pRg st="2" end="2"/>
                                            </p:txEl>
                                          </p:spTgt>
                                        </p:tgtEl>
                                        <p:attrNameLst>
                                          <p:attrName>style.visibility</p:attrName>
                                        </p:attrNameLst>
                                      </p:cBhvr>
                                      <p:to>
                                        <p:strVal val="visible"/>
                                      </p:to>
                                    </p:set>
                                    <p:animEffect transition="in" filter="fade">
                                      <p:cBhvr>
                                        <p:cTn id="56" dur="1000"/>
                                        <p:tgtEl>
                                          <p:spTgt spid="5">
                                            <p:txEl>
                                              <p:pRg st="2" end="2"/>
                                            </p:txEl>
                                          </p:spTgt>
                                        </p:tgtEl>
                                      </p:cBhvr>
                                    </p:animEffect>
                                    <p:anim calcmode="lin" valueType="num">
                                      <p:cBhvr>
                                        <p:cTn id="57"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58"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64CD8-199C-42AF-AF49-C8EF2B27EEE1}"/>
              </a:ext>
            </a:extLst>
          </p:cNvPr>
          <p:cNvSpPr>
            <a:spLocks noGrp="1"/>
          </p:cNvSpPr>
          <p:nvPr>
            <p:ph type="title"/>
          </p:nvPr>
        </p:nvSpPr>
        <p:spPr>
          <a:solidFill>
            <a:schemeClr val="accent3"/>
          </a:solidFill>
        </p:spPr>
        <p:txBody>
          <a:bodyPr/>
          <a:lstStyle/>
          <a:p>
            <a:r>
              <a:rPr lang="en-GB" dirty="0"/>
              <a:t>Methodology and Methods</a:t>
            </a:r>
          </a:p>
        </p:txBody>
      </p:sp>
      <p:graphicFrame>
        <p:nvGraphicFramePr>
          <p:cNvPr id="4" name="Content Placeholder 3">
            <a:extLst>
              <a:ext uri="{FF2B5EF4-FFF2-40B4-BE49-F238E27FC236}">
                <a16:creationId xmlns:a16="http://schemas.microsoft.com/office/drawing/2014/main" id="{DB4C63B9-C997-4AD5-B33E-E58E1C9237E8}"/>
              </a:ext>
            </a:extLst>
          </p:cNvPr>
          <p:cNvGraphicFramePr>
            <a:graphicFrameLocks noGrp="1"/>
          </p:cNvGraphicFramePr>
          <p:nvPr>
            <p:ph idx="1"/>
            <p:extLst>
              <p:ext uri="{D42A27DB-BD31-4B8C-83A1-F6EECF244321}">
                <p14:modId xmlns:p14="http://schemas.microsoft.com/office/powerpoint/2010/main" val="2065329244"/>
              </p:ext>
            </p:extLst>
          </p:nvPr>
        </p:nvGraphicFramePr>
        <p:xfrm>
          <a:off x="104931" y="1600200"/>
          <a:ext cx="11477469" cy="49831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881197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D5AC0-0157-4C3E-87A0-3E7317351429}"/>
              </a:ext>
            </a:extLst>
          </p:cNvPr>
          <p:cNvSpPr>
            <a:spLocks noGrp="1"/>
          </p:cNvSpPr>
          <p:nvPr>
            <p:ph type="title"/>
          </p:nvPr>
        </p:nvSpPr>
        <p:spPr>
          <a:solidFill>
            <a:schemeClr val="accent3"/>
          </a:solidFill>
        </p:spPr>
        <p:txBody>
          <a:bodyPr/>
          <a:lstStyle/>
          <a:p>
            <a:r>
              <a:rPr lang="en-GB" dirty="0">
                <a:solidFill>
                  <a:srgbClr val="002060"/>
                </a:solidFill>
              </a:rPr>
              <a:t>Planning your research methods</a:t>
            </a:r>
          </a:p>
        </p:txBody>
      </p:sp>
      <p:sp>
        <p:nvSpPr>
          <p:cNvPr id="3" name="Content Placeholder 2">
            <a:extLst>
              <a:ext uri="{FF2B5EF4-FFF2-40B4-BE49-F238E27FC236}">
                <a16:creationId xmlns:a16="http://schemas.microsoft.com/office/drawing/2014/main" id="{8766F6A4-D7CF-4558-A2B3-ABB5DE96FA76}"/>
              </a:ext>
            </a:extLst>
          </p:cNvPr>
          <p:cNvSpPr>
            <a:spLocks noGrp="1"/>
          </p:cNvSpPr>
          <p:nvPr>
            <p:ph idx="1"/>
          </p:nvPr>
        </p:nvSpPr>
        <p:spPr/>
        <p:txBody>
          <a:bodyPr/>
          <a:lstStyle/>
          <a:p>
            <a:pPr marL="0" indent="0">
              <a:buNone/>
            </a:pPr>
            <a:r>
              <a:rPr lang="en-GB" b="1" dirty="0"/>
              <a:t>Step 1 - Deciding on how you will collect data</a:t>
            </a:r>
          </a:p>
          <a:p>
            <a:r>
              <a:rPr lang="en-GB" dirty="0"/>
              <a:t>Methods will depend on the data required to answer your research question:</a:t>
            </a:r>
          </a:p>
          <a:p>
            <a:r>
              <a:rPr lang="en-GB" dirty="0"/>
              <a:t>Qualitative v quantitative data</a:t>
            </a:r>
          </a:p>
          <a:p>
            <a:r>
              <a:rPr lang="en-GB" dirty="0"/>
              <a:t>Primary v secondary data</a:t>
            </a:r>
          </a:p>
          <a:p>
            <a:r>
              <a:rPr lang="en-GB" dirty="0"/>
              <a:t>Descriptive v experimental</a:t>
            </a:r>
          </a:p>
        </p:txBody>
      </p:sp>
      <p:pic>
        <p:nvPicPr>
          <p:cNvPr id="4" name="Picture 3">
            <a:extLst>
              <a:ext uri="{FF2B5EF4-FFF2-40B4-BE49-F238E27FC236}">
                <a16:creationId xmlns:a16="http://schemas.microsoft.com/office/drawing/2014/main" id="{2717ADD7-8A09-490A-AEAE-B1A4DB29F636}"/>
              </a:ext>
            </a:extLst>
          </p:cNvPr>
          <p:cNvPicPr>
            <a:picLocks noChangeAspect="1"/>
          </p:cNvPicPr>
          <p:nvPr/>
        </p:nvPicPr>
        <p:blipFill>
          <a:blip r:embed="rId3"/>
          <a:stretch>
            <a:fillRect/>
          </a:stretch>
        </p:blipFill>
        <p:spPr>
          <a:xfrm>
            <a:off x="7600013" y="3005263"/>
            <a:ext cx="3578099" cy="3578099"/>
          </a:xfrm>
          <a:prstGeom prst="rect">
            <a:avLst/>
          </a:prstGeom>
        </p:spPr>
      </p:pic>
    </p:spTree>
    <p:extLst>
      <p:ext uri="{BB962C8B-B14F-4D97-AF65-F5344CB8AC3E}">
        <p14:creationId xmlns:p14="http://schemas.microsoft.com/office/powerpoint/2010/main" val="506969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F95B0-5F21-492E-83B3-058300F58AA1}"/>
              </a:ext>
            </a:extLst>
          </p:cNvPr>
          <p:cNvSpPr>
            <a:spLocks noGrp="1"/>
          </p:cNvSpPr>
          <p:nvPr>
            <p:ph type="title"/>
          </p:nvPr>
        </p:nvSpPr>
        <p:spPr>
          <a:solidFill>
            <a:schemeClr val="accent3"/>
          </a:solidFill>
        </p:spPr>
        <p:txBody>
          <a:bodyPr/>
          <a:lstStyle/>
          <a:p>
            <a:r>
              <a:rPr lang="en-GB" dirty="0">
                <a:solidFill>
                  <a:srgbClr val="002060"/>
                </a:solidFill>
              </a:rPr>
              <a:t>Planning your research methods</a:t>
            </a:r>
          </a:p>
        </p:txBody>
      </p:sp>
      <p:sp>
        <p:nvSpPr>
          <p:cNvPr id="3" name="Content Placeholder 2">
            <a:extLst>
              <a:ext uri="{FF2B5EF4-FFF2-40B4-BE49-F238E27FC236}">
                <a16:creationId xmlns:a16="http://schemas.microsoft.com/office/drawing/2014/main" id="{106305E4-DB3B-402A-B689-CAAF94416DEC}"/>
              </a:ext>
            </a:extLst>
          </p:cNvPr>
          <p:cNvSpPr>
            <a:spLocks noGrp="1"/>
          </p:cNvSpPr>
          <p:nvPr>
            <p:ph idx="1"/>
          </p:nvPr>
        </p:nvSpPr>
        <p:spPr>
          <a:xfrm>
            <a:off x="219855" y="1840044"/>
            <a:ext cx="8160327" cy="3917032"/>
          </a:xfrm>
        </p:spPr>
        <p:txBody>
          <a:bodyPr/>
          <a:lstStyle/>
          <a:p>
            <a:pPr marL="0" indent="0">
              <a:buNone/>
            </a:pPr>
            <a:r>
              <a:rPr lang="en-GB" b="1" dirty="0"/>
              <a:t>Step 2 – how will you analyse the data</a:t>
            </a:r>
          </a:p>
          <a:p>
            <a:r>
              <a:rPr lang="en-GB" dirty="0"/>
              <a:t>Quantitative data – you can use statistical analysis methods to test relationships between variable</a:t>
            </a:r>
          </a:p>
          <a:p>
            <a:r>
              <a:rPr lang="en-GB" dirty="0"/>
              <a:t>Qualitative data – you can use methods such as thematic analysis to interpret patterns and meanings in the data</a:t>
            </a:r>
          </a:p>
          <a:p>
            <a:endParaRPr lang="en-GB" dirty="0"/>
          </a:p>
        </p:txBody>
      </p:sp>
      <p:pic>
        <p:nvPicPr>
          <p:cNvPr id="4" name="Picture 3">
            <a:extLst>
              <a:ext uri="{FF2B5EF4-FFF2-40B4-BE49-F238E27FC236}">
                <a16:creationId xmlns:a16="http://schemas.microsoft.com/office/drawing/2014/main" id="{6DA90ECB-0EFB-464B-BC22-E10BD60D9287}"/>
              </a:ext>
            </a:extLst>
          </p:cNvPr>
          <p:cNvPicPr>
            <a:picLocks noChangeAspect="1"/>
          </p:cNvPicPr>
          <p:nvPr/>
        </p:nvPicPr>
        <p:blipFill>
          <a:blip r:embed="rId3"/>
          <a:stretch>
            <a:fillRect/>
          </a:stretch>
        </p:blipFill>
        <p:spPr>
          <a:xfrm>
            <a:off x="8380183" y="2129618"/>
            <a:ext cx="3202218" cy="3202218"/>
          </a:xfrm>
          <a:prstGeom prst="rect">
            <a:avLst/>
          </a:prstGeom>
        </p:spPr>
      </p:pic>
    </p:spTree>
    <p:extLst>
      <p:ext uri="{BB962C8B-B14F-4D97-AF65-F5344CB8AC3E}">
        <p14:creationId xmlns:p14="http://schemas.microsoft.com/office/powerpoint/2010/main" val="2749282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91020-8A76-4D6A-A863-6A84E7CE2215}"/>
              </a:ext>
            </a:extLst>
          </p:cNvPr>
          <p:cNvSpPr>
            <a:spLocks noGrp="1"/>
          </p:cNvSpPr>
          <p:nvPr>
            <p:ph type="title"/>
          </p:nvPr>
        </p:nvSpPr>
        <p:spPr>
          <a:solidFill>
            <a:schemeClr val="accent3"/>
          </a:solidFill>
        </p:spPr>
        <p:txBody>
          <a:bodyPr/>
          <a:lstStyle/>
          <a:p>
            <a:pPr algn="l"/>
            <a:r>
              <a:rPr lang="en-GB" dirty="0"/>
              <a:t>Methods for collecting data</a:t>
            </a:r>
          </a:p>
        </p:txBody>
      </p:sp>
      <p:sp>
        <p:nvSpPr>
          <p:cNvPr id="3" name="Content Placeholder 2">
            <a:extLst>
              <a:ext uri="{FF2B5EF4-FFF2-40B4-BE49-F238E27FC236}">
                <a16:creationId xmlns:a16="http://schemas.microsoft.com/office/drawing/2014/main" id="{7168F237-CC29-4B65-ABAB-0F7661FE86B2}"/>
              </a:ext>
            </a:extLst>
          </p:cNvPr>
          <p:cNvSpPr>
            <a:spLocks noGrp="1"/>
          </p:cNvSpPr>
          <p:nvPr>
            <p:ph sz="half" idx="1"/>
          </p:nvPr>
        </p:nvSpPr>
        <p:spPr>
          <a:xfrm>
            <a:off x="609600" y="1600201"/>
            <a:ext cx="3797508" cy="4545766"/>
          </a:xfrm>
        </p:spPr>
        <p:txBody>
          <a:bodyPr/>
          <a:lstStyle/>
          <a:p>
            <a:r>
              <a:rPr lang="en-GB" dirty="0"/>
              <a:t>Data is the information you collect for the purpose of answering your research question</a:t>
            </a:r>
          </a:p>
          <a:p>
            <a:r>
              <a:rPr lang="en-GB" dirty="0"/>
              <a:t>Influenced by the aims of your research</a:t>
            </a:r>
          </a:p>
        </p:txBody>
      </p:sp>
      <p:graphicFrame>
        <p:nvGraphicFramePr>
          <p:cNvPr id="5" name="Content Placeholder 4">
            <a:extLst>
              <a:ext uri="{FF2B5EF4-FFF2-40B4-BE49-F238E27FC236}">
                <a16:creationId xmlns:a16="http://schemas.microsoft.com/office/drawing/2014/main" id="{55063FE1-A173-40D7-AC0A-38D2B21084F4}"/>
              </a:ext>
            </a:extLst>
          </p:cNvPr>
          <p:cNvGraphicFramePr>
            <a:graphicFrameLocks noGrp="1"/>
          </p:cNvGraphicFramePr>
          <p:nvPr>
            <p:ph sz="half" idx="2"/>
            <p:extLst>
              <p:ext uri="{D42A27DB-BD31-4B8C-83A1-F6EECF244321}">
                <p14:modId xmlns:p14="http://schemas.microsoft.com/office/powerpoint/2010/main" val="4275031524"/>
              </p:ext>
            </p:extLst>
          </p:nvPr>
        </p:nvGraphicFramePr>
        <p:xfrm>
          <a:off x="4407108" y="1417637"/>
          <a:ext cx="7175292" cy="49082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descr="Methodology Images – Browse 22,456 Stock Photos, Vectors, and Video | Adobe  Stock">
            <a:extLst>
              <a:ext uri="{FF2B5EF4-FFF2-40B4-BE49-F238E27FC236}">
                <a16:creationId xmlns:a16="http://schemas.microsoft.com/office/drawing/2014/main" id="{B1531D2A-751E-D16D-7BEE-1CA748CA288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02891" y="274637"/>
            <a:ext cx="3179509" cy="1780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3548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A6156-1C1B-47F5-9097-5E1A99E90780}"/>
              </a:ext>
            </a:extLst>
          </p:cNvPr>
          <p:cNvSpPr>
            <a:spLocks noGrp="1"/>
          </p:cNvSpPr>
          <p:nvPr>
            <p:ph type="title"/>
          </p:nvPr>
        </p:nvSpPr>
        <p:spPr>
          <a:solidFill>
            <a:schemeClr val="accent3"/>
          </a:solidFill>
        </p:spPr>
        <p:txBody>
          <a:bodyPr/>
          <a:lstStyle/>
          <a:p>
            <a:r>
              <a:rPr lang="en-GB" dirty="0"/>
              <a:t>Qualitative v Quantitative data</a:t>
            </a:r>
          </a:p>
        </p:txBody>
      </p:sp>
      <p:sp>
        <p:nvSpPr>
          <p:cNvPr id="3" name="Content Placeholder 2">
            <a:extLst>
              <a:ext uri="{FF2B5EF4-FFF2-40B4-BE49-F238E27FC236}">
                <a16:creationId xmlns:a16="http://schemas.microsoft.com/office/drawing/2014/main" id="{0CB81806-BAAE-42F4-A4E5-BB45772286FB}"/>
              </a:ext>
            </a:extLst>
          </p:cNvPr>
          <p:cNvSpPr>
            <a:spLocks noGrp="1"/>
          </p:cNvSpPr>
          <p:nvPr>
            <p:ph sz="half" idx="1"/>
          </p:nvPr>
        </p:nvSpPr>
        <p:spPr/>
        <p:txBody>
          <a:bodyPr/>
          <a:lstStyle/>
          <a:p>
            <a:pPr marL="0" indent="0">
              <a:buNone/>
            </a:pPr>
            <a:endParaRPr lang="en-GB" b="1" dirty="0">
              <a:solidFill>
                <a:srgbClr val="0070C0"/>
              </a:solidFill>
            </a:endParaRPr>
          </a:p>
          <a:p>
            <a:pPr marL="0" indent="0">
              <a:buNone/>
            </a:pPr>
            <a:endParaRPr lang="en-GB" b="1" dirty="0">
              <a:solidFill>
                <a:srgbClr val="0070C0"/>
              </a:solidFill>
            </a:endParaRPr>
          </a:p>
          <a:p>
            <a:pPr marL="0" indent="0">
              <a:buNone/>
            </a:pPr>
            <a:r>
              <a:rPr lang="en-GB" b="1" dirty="0">
                <a:solidFill>
                  <a:srgbClr val="0070C0"/>
                </a:solidFill>
              </a:rPr>
              <a:t>Qualitative data </a:t>
            </a:r>
            <a:r>
              <a:rPr lang="en-GB" dirty="0"/>
              <a:t>– deals with words</a:t>
            </a:r>
          </a:p>
          <a:p>
            <a:pPr marL="0" indent="0">
              <a:buNone/>
            </a:pPr>
            <a:endParaRPr lang="en-GB" dirty="0"/>
          </a:p>
          <a:p>
            <a:pPr marL="0" indent="0">
              <a:buNone/>
            </a:pPr>
            <a:r>
              <a:rPr lang="en-GB" b="1" dirty="0">
                <a:solidFill>
                  <a:srgbClr val="002060"/>
                </a:solidFill>
              </a:rPr>
              <a:t>Quantitative</a:t>
            </a:r>
            <a:r>
              <a:rPr lang="en-GB" dirty="0"/>
              <a:t> – deals with numbers</a:t>
            </a:r>
          </a:p>
        </p:txBody>
      </p:sp>
      <p:pic>
        <p:nvPicPr>
          <p:cNvPr id="5" name="Content Placeholder 4">
            <a:extLst>
              <a:ext uri="{FF2B5EF4-FFF2-40B4-BE49-F238E27FC236}">
                <a16:creationId xmlns:a16="http://schemas.microsoft.com/office/drawing/2014/main" id="{E286EC09-2CAB-4877-8711-2423FBB80DA5}"/>
              </a:ext>
            </a:extLst>
          </p:cNvPr>
          <p:cNvPicPr>
            <a:picLocks noGrp="1" noChangeAspect="1"/>
          </p:cNvPicPr>
          <p:nvPr>
            <p:ph sz="half" idx="2"/>
          </p:nvPr>
        </p:nvPicPr>
        <p:blipFill>
          <a:blip r:embed="rId3"/>
          <a:stretch>
            <a:fillRect/>
          </a:stretch>
        </p:blipFill>
        <p:spPr>
          <a:xfrm>
            <a:off x="6197602" y="2257087"/>
            <a:ext cx="5027485" cy="3133327"/>
          </a:xfrm>
          <a:prstGeom prst="rect">
            <a:avLst/>
          </a:prstGeom>
        </p:spPr>
      </p:pic>
    </p:spTree>
    <p:extLst>
      <p:ext uri="{BB962C8B-B14F-4D97-AF65-F5344CB8AC3E}">
        <p14:creationId xmlns:p14="http://schemas.microsoft.com/office/powerpoint/2010/main" val="15952878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8C640-D248-44C0-B297-DF9C1EFA2AF8}"/>
              </a:ext>
            </a:extLst>
          </p:cNvPr>
          <p:cNvSpPr>
            <a:spLocks noGrp="1"/>
          </p:cNvSpPr>
          <p:nvPr>
            <p:ph type="title"/>
          </p:nvPr>
        </p:nvSpPr>
        <p:spPr>
          <a:solidFill>
            <a:schemeClr val="accent3"/>
          </a:solidFill>
        </p:spPr>
        <p:txBody>
          <a:bodyPr/>
          <a:lstStyle/>
          <a:p>
            <a:r>
              <a:rPr lang="en-GB" dirty="0"/>
              <a:t>Qualitative v Quantitative</a:t>
            </a:r>
          </a:p>
        </p:txBody>
      </p:sp>
      <p:graphicFrame>
        <p:nvGraphicFramePr>
          <p:cNvPr id="4" name="Table 4">
            <a:extLst>
              <a:ext uri="{FF2B5EF4-FFF2-40B4-BE49-F238E27FC236}">
                <a16:creationId xmlns:a16="http://schemas.microsoft.com/office/drawing/2014/main" id="{6C93F0AD-35CC-45B3-86AB-120F6BE65630}"/>
              </a:ext>
            </a:extLst>
          </p:cNvPr>
          <p:cNvGraphicFramePr>
            <a:graphicFrameLocks noGrp="1"/>
          </p:cNvGraphicFramePr>
          <p:nvPr>
            <p:ph idx="1"/>
            <p:extLst>
              <p:ext uri="{D42A27DB-BD31-4B8C-83A1-F6EECF244321}">
                <p14:modId xmlns:p14="http://schemas.microsoft.com/office/powerpoint/2010/main" val="2109772632"/>
              </p:ext>
            </p:extLst>
          </p:nvPr>
        </p:nvGraphicFramePr>
        <p:xfrm>
          <a:off x="609600" y="1882333"/>
          <a:ext cx="10972797" cy="4012563"/>
        </p:xfrm>
        <a:graphic>
          <a:graphicData uri="http://schemas.openxmlformats.org/drawingml/2006/table">
            <a:tbl>
              <a:tblPr firstRow="1" bandRow="1">
                <a:tableStyleId>{74C1A8A3-306A-4EB7-A6B1-4F7E0EB9C5D6}</a:tableStyleId>
              </a:tblPr>
              <a:tblGrid>
                <a:gridCol w="2507673">
                  <a:extLst>
                    <a:ext uri="{9D8B030D-6E8A-4147-A177-3AD203B41FA5}">
                      <a16:colId xmlns:a16="http://schemas.microsoft.com/office/drawing/2014/main" val="1739314155"/>
                    </a:ext>
                  </a:extLst>
                </a:gridCol>
                <a:gridCol w="4807525">
                  <a:extLst>
                    <a:ext uri="{9D8B030D-6E8A-4147-A177-3AD203B41FA5}">
                      <a16:colId xmlns:a16="http://schemas.microsoft.com/office/drawing/2014/main" val="2589116716"/>
                    </a:ext>
                  </a:extLst>
                </a:gridCol>
                <a:gridCol w="3657599">
                  <a:extLst>
                    <a:ext uri="{9D8B030D-6E8A-4147-A177-3AD203B41FA5}">
                      <a16:colId xmlns:a16="http://schemas.microsoft.com/office/drawing/2014/main" val="3140247667"/>
                    </a:ext>
                  </a:extLst>
                </a:gridCol>
              </a:tblGrid>
              <a:tr h="931725">
                <a:tc>
                  <a:txBody>
                    <a:bodyPr/>
                    <a:lstStyle/>
                    <a:p>
                      <a:endParaRPr lang="en-GB"/>
                    </a:p>
                  </a:txBody>
                  <a:tcPr/>
                </a:tc>
                <a:tc>
                  <a:txBody>
                    <a:bodyPr/>
                    <a:lstStyle/>
                    <a:p>
                      <a:r>
                        <a:rPr lang="en-GB" dirty="0">
                          <a:solidFill>
                            <a:srgbClr val="002060"/>
                          </a:solidFill>
                        </a:rPr>
                        <a:t> Pros</a:t>
                      </a:r>
                    </a:p>
                  </a:txBody>
                  <a:tcPr/>
                </a:tc>
                <a:tc>
                  <a:txBody>
                    <a:bodyPr/>
                    <a:lstStyle/>
                    <a:p>
                      <a:r>
                        <a:rPr lang="en-GB" dirty="0">
                          <a:solidFill>
                            <a:srgbClr val="002060"/>
                          </a:solidFill>
                        </a:rPr>
                        <a:t>Cons</a:t>
                      </a:r>
                    </a:p>
                  </a:txBody>
                  <a:tcPr/>
                </a:tc>
                <a:extLst>
                  <a:ext uri="{0D108BD9-81ED-4DB2-BD59-A6C34878D82A}">
                    <a16:rowId xmlns:a16="http://schemas.microsoft.com/office/drawing/2014/main" val="1649451434"/>
                  </a:ext>
                </a:extLst>
              </a:tr>
              <a:tr h="1892118">
                <a:tc>
                  <a:txBody>
                    <a:bodyPr/>
                    <a:lstStyle/>
                    <a:p>
                      <a:r>
                        <a:rPr lang="en-GB" b="1" dirty="0"/>
                        <a:t>Qualitative</a:t>
                      </a:r>
                    </a:p>
                  </a:txBody>
                  <a:tcPr/>
                </a:tc>
                <a:tc>
                  <a:txBody>
                    <a:bodyPr/>
                    <a:lstStyle/>
                    <a:p>
                      <a:pPr marL="285750" indent="-285750">
                        <a:buFont typeface="Arial" panose="020B0604020202020204" pitchFamily="34" charset="0"/>
                        <a:buChar char="•"/>
                      </a:pPr>
                      <a:r>
                        <a:rPr lang="en-GB" dirty="0"/>
                        <a:t>Flexible – you can often adjust your methods as you go to develop new knowledge</a:t>
                      </a:r>
                    </a:p>
                    <a:p>
                      <a:pPr marL="285750" indent="-285750">
                        <a:buFont typeface="Arial" panose="020B0604020202020204" pitchFamily="34" charset="0"/>
                        <a:buChar char="•"/>
                      </a:pPr>
                      <a:r>
                        <a:rPr lang="en-GB" dirty="0"/>
                        <a:t>Can be conducted with small number of participants</a:t>
                      </a:r>
                    </a:p>
                  </a:txBody>
                  <a:tcPr/>
                </a:tc>
                <a:tc>
                  <a:txBody>
                    <a:bodyPr/>
                    <a:lstStyle/>
                    <a:p>
                      <a:pPr marL="285750" indent="-285750">
                        <a:buFont typeface="Arial" panose="020B0604020202020204" pitchFamily="34" charset="0"/>
                        <a:buChar char="•"/>
                      </a:pPr>
                      <a:r>
                        <a:rPr lang="en-GB" dirty="0"/>
                        <a:t>Can’t be analysed statistically or generalised to broader populations</a:t>
                      </a:r>
                    </a:p>
                    <a:p>
                      <a:pPr marL="285750" indent="-285750">
                        <a:buFont typeface="Arial" panose="020B0604020202020204" pitchFamily="34" charset="0"/>
                        <a:buChar char="•"/>
                      </a:pPr>
                      <a:r>
                        <a:rPr lang="en-GB" dirty="0"/>
                        <a:t>Difficult to standardise research</a:t>
                      </a:r>
                    </a:p>
                  </a:txBody>
                  <a:tcPr/>
                </a:tc>
                <a:extLst>
                  <a:ext uri="{0D108BD9-81ED-4DB2-BD59-A6C34878D82A}">
                    <a16:rowId xmlns:a16="http://schemas.microsoft.com/office/drawing/2014/main" val="3504168558"/>
                  </a:ext>
                </a:extLst>
              </a:tr>
              <a:tr h="1182574">
                <a:tc>
                  <a:txBody>
                    <a:bodyPr/>
                    <a:lstStyle/>
                    <a:p>
                      <a:r>
                        <a:rPr lang="en-GB" b="1" dirty="0"/>
                        <a:t>Quantitative</a:t>
                      </a:r>
                    </a:p>
                  </a:txBody>
                  <a:tcPr/>
                </a:tc>
                <a:tc>
                  <a:txBody>
                    <a:bodyPr/>
                    <a:lstStyle/>
                    <a:p>
                      <a:pPr marL="285750" indent="-285750">
                        <a:buFont typeface="Arial" panose="020B0604020202020204" pitchFamily="34" charset="0"/>
                        <a:buChar char="•"/>
                      </a:pPr>
                      <a:r>
                        <a:rPr lang="en-GB" dirty="0"/>
                        <a:t>Can be used to systematically describe large collections of things</a:t>
                      </a:r>
                    </a:p>
                    <a:p>
                      <a:pPr marL="285750" indent="-285750">
                        <a:buFont typeface="Arial" panose="020B0604020202020204" pitchFamily="34" charset="0"/>
                        <a:buChar char="•"/>
                      </a:pPr>
                      <a:r>
                        <a:rPr lang="en-GB" dirty="0"/>
                        <a:t>Generates reproducible knowledge</a:t>
                      </a:r>
                    </a:p>
                  </a:txBody>
                  <a:tcPr/>
                </a:tc>
                <a:tc>
                  <a:txBody>
                    <a:bodyPr/>
                    <a:lstStyle/>
                    <a:p>
                      <a:pPr marL="285750" indent="-285750">
                        <a:buFont typeface="Arial" panose="020B0604020202020204" pitchFamily="34" charset="0"/>
                        <a:buChar char="•"/>
                      </a:pPr>
                      <a:r>
                        <a:rPr lang="en-GB" dirty="0"/>
                        <a:t>May require statistical training to analyse data</a:t>
                      </a:r>
                    </a:p>
                    <a:p>
                      <a:pPr marL="285750" indent="-285750">
                        <a:buFont typeface="Arial" panose="020B0604020202020204" pitchFamily="34" charset="0"/>
                        <a:buChar char="•"/>
                      </a:pPr>
                      <a:r>
                        <a:rPr lang="en-GB" dirty="0"/>
                        <a:t>Requires larger number of participants/sample</a:t>
                      </a:r>
                    </a:p>
                  </a:txBody>
                  <a:tcPr/>
                </a:tc>
                <a:extLst>
                  <a:ext uri="{0D108BD9-81ED-4DB2-BD59-A6C34878D82A}">
                    <a16:rowId xmlns:a16="http://schemas.microsoft.com/office/drawing/2014/main" val="1419337224"/>
                  </a:ext>
                </a:extLst>
              </a:tr>
            </a:tbl>
          </a:graphicData>
        </a:graphic>
      </p:graphicFrame>
    </p:spTree>
    <p:extLst>
      <p:ext uri="{BB962C8B-B14F-4D97-AF65-F5344CB8AC3E}">
        <p14:creationId xmlns:p14="http://schemas.microsoft.com/office/powerpoint/2010/main" val="30134406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50845-CF15-40BF-AA03-099190FFA4FA}"/>
              </a:ext>
            </a:extLst>
          </p:cNvPr>
          <p:cNvSpPr>
            <a:spLocks noGrp="1"/>
          </p:cNvSpPr>
          <p:nvPr>
            <p:ph type="title"/>
          </p:nvPr>
        </p:nvSpPr>
        <p:spPr>
          <a:xfrm>
            <a:off x="609600" y="457201"/>
            <a:ext cx="10972800" cy="1143000"/>
          </a:xfrm>
          <a:solidFill>
            <a:schemeClr val="accent3"/>
          </a:solidFill>
        </p:spPr>
        <p:txBody>
          <a:bodyPr/>
          <a:lstStyle/>
          <a:p>
            <a:r>
              <a:rPr lang="en-GB" dirty="0"/>
              <a:t>Primary v Secondary data</a:t>
            </a:r>
          </a:p>
        </p:txBody>
      </p:sp>
      <p:sp>
        <p:nvSpPr>
          <p:cNvPr id="3" name="Content Placeholder 2">
            <a:extLst>
              <a:ext uri="{FF2B5EF4-FFF2-40B4-BE49-F238E27FC236}">
                <a16:creationId xmlns:a16="http://schemas.microsoft.com/office/drawing/2014/main" id="{1F15296A-B879-4284-808D-697E9517B1A1}"/>
              </a:ext>
            </a:extLst>
          </p:cNvPr>
          <p:cNvSpPr>
            <a:spLocks noGrp="1"/>
          </p:cNvSpPr>
          <p:nvPr>
            <p:ph sz="half" idx="1"/>
          </p:nvPr>
        </p:nvSpPr>
        <p:spPr>
          <a:xfrm>
            <a:off x="609600" y="1600201"/>
            <a:ext cx="5384800" cy="4800598"/>
          </a:xfrm>
        </p:spPr>
        <p:txBody>
          <a:bodyPr>
            <a:normAutofit/>
          </a:bodyPr>
          <a:lstStyle/>
          <a:p>
            <a:pPr marL="0" indent="0">
              <a:buNone/>
            </a:pPr>
            <a:endParaRPr lang="en-GB" b="1" dirty="0"/>
          </a:p>
          <a:p>
            <a:pPr marL="0" indent="0">
              <a:buNone/>
            </a:pPr>
            <a:r>
              <a:rPr lang="en-GB" b="1" dirty="0"/>
              <a:t>Primary data </a:t>
            </a:r>
            <a:r>
              <a:rPr lang="en-GB" dirty="0"/>
              <a:t>– any new or original information that you collect for the purposes of answering your research question</a:t>
            </a:r>
          </a:p>
          <a:p>
            <a:pPr marL="0" indent="0">
              <a:buNone/>
            </a:pPr>
            <a:endParaRPr lang="en-GB" dirty="0"/>
          </a:p>
          <a:p>
            <a:pPr marL="0" indent="0">
              <a:buNone/>
            </a:pPr>
            <a:r>
              <a:rPr lang="en-GB" b="1" dirty="0"/>
              <a:t>Secondary data </a:t>
            </a:r>
            <a:r>
              <a:rPr lang="en-GB" dirty="0"/>
              <a:t>– information that has already been collected by other researchers</a:t>
            </a:r>
          </a:p>
        </p:txBody>
      </p:sp>
      <p:pic>
        <p:nvPicPr>
          <p:cNvPr id="5" name="Content Placeholder 4">
            <a:extLst>
              <a:ext uri="{FF2B5EF4-FFF2-40B4-BE49-F238E27FC236}">
                <a16:creationId xmlns:a16="http://schemas.microsoft.com/office/drawing/2014/main" id="{6B83BB86-9599-405B-8513-E2371FB7FC8E}"/>
              </a:ext>
            </a:extLst>
          </p:cNvPr>
          <p:cNvPicPr>
            <a:picLocks noGrp="1" noChangeAspect="1"/>
          </p:cNvPicPr>
          <p:nvPr>
            <p:ph sz="half" idx="2"/>
          </p:nvPr>
        </p:nvPicPr>
        <p:blipFill>
          <a:blip r:embed="rId3"/>
          <a:stretch>
            <a:fillRect/>
          </a:stretch>
        </p:blipFill>
        <p:spPr>
          <a:xfrm>
            <a:off x="6112621" y="2108530"/>
            <a:ext cx="5469779" cy="3063076"/>
          </a:xfrm>
          <a:prstGeom prst="rect">
            <a:avLst/>
          </a:prstGeom>
        </p:spPr>
      </p:pic>
    </p:spTree>
    <p:extLst>
      <p:ext uri="{BB962C8B-B14F-4D97-AF65-F5344CB8AC3E}">
        <p14:creationId xmlns:p14="http://schemas.microsoft.com/office/powerpoint/2010/main" val="3180674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5B58F-B037-4781-8444-0E3D1131253A}"/>
              </a:ext>
            </a:extLst>
          </p:cNvPr>
          <p:cNvSpPr>
            <a:spLocks noGrp="1"/>
          </p:cNvSpPr>
          <p:nvPr>
            <p:ph type="title"/>
          </p:nvPr>
        </p:nvSpPr>
        <p:spPr>
          <a:solidFill>
            <a:schemeClr val="accent3"/>
          </a:solidFill>
        </p:spPr>
        <p:txBody>
          <a:bodyPr/>
          <a:lstStyle/>
          <a:p>
            <a:r>
              <a:rPr lang="en-GB" dirty="0"/>
              <a:t>Primary v Secondary Data</a:t>
            </a:r>
          </a:p>
        </p:txBody>
      </p:sp>
      <p:graphicFrame>
        <p:nvGraphicFramePr>
          <p:cNvPr id="4" name="Table 4">
            <a:extLst>
              <a:ext uri="{FF2B5EF4-FFF2-40B4-BE49-F238E27FC236}">
                <a16:creationId xmlns:a16="http://schemas.microsoft.com/office/drawing/2014/main" id="{BC4C8CB0-C73F-4FB0-8F59-BAE4ED7A6227}"/>
              </a:ext>
            </a:extLst>
          </p:cNvPr>
          <p:cNvGraphicFramePr>
            <a:graphicFrameLocks noGrp="1"/>
          </p:cNvGraphicFramePr>
          <p:nvPr>
            <p:ph idx="1"/>
            <p:extLst>
              <p:ext uri="{D42A27DB-BD31-4B8C-83A1-F6EECF244321}">
                <p14:modId xmlns:p14="http://schemas.microsoft.com/office/powerpoint/2010/main" val="756444188"/>
              </p:ext>
            </p:extLst>
          </p:nvPr>
        </p:nvGraphicFramePr>
        <p:xfrm>
          <a:off x="609600" y="1600199"/>
          <a:ext cx="10972797" cy="4149436"/>
        </p:xfrm>
        <a:graphic>
          <a:graphicData uri="http://schemas.openxmlformats.org/drawingml/2006/table">
            <a:tbl>
              <a:tblPr firstRow="1" bandRow="1">
                <a:tableStyleId>{5C22544A-7EE6-4342-B048-85BDC9FD1C3A}</a:tableStyleId>
              </a:tblPr>
              <a:tblGrid>
                <a:gridCol w="3657599">
                  <a:extLst>
                    <a:ext uri="{9D8B030D-6E8A-4147-A177-3AD203B41FA5}">
                      <a16:colId xmlns:a16="http://schemas.microsoft.com/office/drawing/2014/main" val="1005573371"/>
                    </a:ext>
                  </a:extLst>
                </a:gridCol>
                <a:gridCol w="3657599">
                  <a:extLst>
                    <a:ext uri="{9D8B030D-6E8A-4147-A177-3AD203B41FA5}">
                      <a16:colId xmlns:a16="http://schemas.microsoft.com/office/drawing/2014/main" val="494794257"/>
                    </a:ext>
                  </a:extLst>
                </a:gridCol>
                <a:gridCol w="3657599">
                  <a:extLst>
                    <a:ext uri="{9D8B030D-6E8A-4147-A177-3AD203B41FA5}">
                      <a16:colId xmlns:a16="http://schemas.microsoft.com/office/drawing/2014/main" val="1183763698"/>
                    </a:ext>
                  </a:extLst>
                </a:gridCol>
              </a:tblGrid>
              <a:tr h="949036">
                <a:tc>
                  <a:txBody>
                    <a:bodyPr/>
                    <a:lstStyle/>
                    <a:p>
                      <a:endParaRPr lang="en-GB" dirty="0"/>
                    </a:p>
                  </a:txBody>
                  <a:tcPr/>
                </a:tc>
                <a:tc>
                  <a:txBody>
                    <a:bodyPr/>
                    <a:lstStyle/>
                    <a:p>
                      <a:r>
                        <a:rPr lang="en-GB" dirty="0"/>
                        <a:t>Pros</a:t>
                      </a:r>
                    </a:p>
                  </a:txBody>
                  <a:tcPr/>
                </a:tc>
                <a:tc>
                  <a:txBody>
                    <a:bodyPr/>
                    <a:lstStyle/>
                    <a:p>
                      <a:r>
                        <a:rPr lang="en-GB" dirty="0"/>
                        <a:t>Cons</a:t>
                      </a:r>
                    </a:p>
                  </a:txBody>
                  <a:tcPr/>
                </a:tc>
                <a:extLst>
                  <a:ext uri="{0D108BD9-81ED-4DB2-BD59-A6C34878D82A}">
                    <a16:rowId xmlns:a16="http://schemas.microsoft.com/office/drawing/2014/main" val="1763431077"/>
                  </a:ext>
                </a:extLst>
              </a:tr>
              <a:tr h="949036">
                <a:tc>
                  <a:txBody>
                    <a:bodyPr/>
                    <a:lstStyle/>
                    <a:p>
                      <a:r>
                        <a:rPr lang="en-GB" dirty="0"/>
                        <a:t>Primary</a:t>
                      </a:r>
                    </a:p>
                  </a:txBody>
                  <a:tcPr/>
                </a:tc>
                <a:tc>
                  <a:txBody>
                    <a:bodyPr/>
                    <a:lstStyle/>
                    <a:p>
                      <a:pPr marL="285750" indent="-285750">
                        <a:buFont typeface="Arial" panose="020B0604020202020204" pitchFamily="34" charset="0"/>
                        <a:buChar char="•"/>
                      </a:pPr>
                      <a:r>
                        <a:rPr lang="en-GB" dirty="0"/>
                        <a:t>Can be collected to answer your specific question</a:t>
                      </a:r>
                    </a:p>
                    <a:p>
                      <a:pPr marL="285750" indent="-285750">
                        <a:buFont typeface="Arial" panose="020B0604020202020204" pitchFamily="34" charset="0"/>
                        <a:buChar char="•"/>
                      </a:pPr>
                      <a:r>
                        <a:rPr lang="en-GB" dirty="0"/>
                        <a:t>You have control over the sample methods</a:t>
                      </a:r>
                    </a:p>
                    <a:p>
                      <a:pPr marL="285750" indent="-285750">
                        <a:buFont typeface="Arial" panose="020B0604020202020204" pitchFamily="34" charset="0"/>
                        <a:buChar char="•"/>
                      </a:pPr>
                      <a:r>
                        <a:rPr lang="en-GB" dirty="0"/>
                        <a:t>Up to date data</a:t>
                      </a:r>
                    </a:p>
                  </a:txBody>
                  <a:tcPr/>
                </a:tc>
                <a:tc>
                  <a:txBody>
                    <a:bodyPr/>
                    <a:lstStyle/>
                    <a:p>
                      <a:pPr marL="285750" indent="-285750">
                        <a:buFont typeface="Arial" panose="020B0604020202020204" pitchFamily="34" charset="0"/>
                        <a:buChar char="•"/>
                      </a:pPr>
                      <a:r>
                        <a:rPr lang="en-GB" dirty="0"/>
                        <a:t>May be expensive/time consuming to collect</a:t>
                      </a:r>
                    </a:p>
                    <a:p>
                      <a:pPr marL="285750" indent="-285750">
                        <a:buFont typeface="Arial" panose="020B0604020202020204" pitchFamily="34" charset="0"/>
                        <a:buChar char="•"/>
                      </a:pPr>
                      <a:r>
                        <a:rPr lang="en-GB" dirty="0"/>
                        <a:t>Need to know data collection methods</a:t>
                      </a:r>
                    </a:p>
                  </a:txBody>
                  <a:tcPr/>
                </a:tc>
                <a:extLst>
                  <a:ext uri="{0D108BD9-81ED-4DB2-BD59-A6C34878D82A}">
                    <a16:rowId xmlns:a16="http://schemas.microsoft.com/office/drawing/2014/main" val="2045792142"/>
                  </a:ext>
                </a:extLst>
              </a:tr>
              <a:tr h="949036">
                <a:tc>
                  <a:txBody>
                    <a:bodyPr/>
                    <a:lstStyle/>
                    <a:p>
                      <a:r>
                        <a:rPr lang="en-GB" dirty="0"/>
                        <a:t>Secondary</a:t>
                      </a:r>
                    </a:p>
                  </a:txBody>
                  <a:tcPr/>
                </a:tc>
                <a:tc>
                  <a:txBody>
                    <a:bodyPr/>
                    <a:lstStyle/>
                    <a:p>
                      <a:pPr marL="285750" indent="-285750">
                        <a:buFont typeface="Arial" panose="020B0604020202020204" pitchFamily="34" charset="0"/>
                        <a:buChar char="•"/>
                      </a:pPr>
                      <a:r>
                        <a:rPr lang="en-GB" dirty="0"/>
                        <a:t>Easier and quicker to access</a:t>
                      </a:r>
                    </a:p>
                    <a:p>
                      <a:pPr marL="285750" indent="-285750">
                        <a:buFont typeface="Arial" panose="020B0604020202020204" pitchFamily="34" charset="0"/>
                        <a:buChar char="•"/>
                      </a:pPr>
                      <a:r>
                        <a:rPr lang="en-GB" dirty="0"/>
                        <a:t>Can collect data over a longer timescale and bigger geographical area</a:t>
                      </a:r>
                    </a:p>
                  </a:txBody>
                  <a:tcPr/>
                </a:tc>
                <a:tc>
                  <a:txBody>
                    <a:bodyPr/>
                    <a:lstStyle/>
                    <a:p>
                      <a:pPr marL="285750" indent="-285750">
                        <a:buFont typeface="Arial" panose="020B0604020202020204" pitchFamily="34" charset="0"/>
                        <a:buChar char="•"/>
                      </a:pPr>
                      <a:r>
                        <a:rPr lang="en-GB" dirty="0"/>
                        <a:t>No control over how data was generated</a:t>
                      </a:r>
                    </a:p>
                    <a:p>
                      <a:pPr marL="285750" indent="-285750">
                        <a:buFont typeface="Arial" panose="020B0604020202020204" pitchFamily="34" charset="0"/>
                        <a:buChar char="•"/>
                      </a:pPr>
                      <a:r>
                        <a:rPr lang="en-GB" dirty="0"/>
                        <a:t>Requires extra processing to make sure it works for your analysis</a:t>
                      </a:r>
                    </a:p>
                    <a:p>
                      <a:pPr marL="285750" indent="-285750">
                        <a:buFont typeface="Arial" panose="020B0604020202020204" pitchFamily="34" charset="0"/>
                        <a:buChar char="•"/>
                      </a:pPr>
                      <a:r>
                        <a:rPr lang="en-GB" dirty="0"/>
                        <a:t>Could be too old</a:t>
                      </a:r>
                    </a:p>
                  </a:txBody>
                  <a:tcPr/>
                </a:tc>
                <a:extLst>
                  <a:ext uri="{0D108BD9-81ED-4DB2-BD59-A6C34878D82A}">
                    <a16:rowId xmlns:a16="http://schemas.microsoft.com/office/drawing/2014/main" val="4288716320"/>
                  </a:ext>
                </a:extLst>
              </a:tr>
            </a:tbl>
          </a:graphicData>
        </a:graphic>
      </p:graphicFrame>
    </p:spTree>
    <p:extLst>
      <p:ext uri="{BB962C8B-B14F-4D97-AF65-F5344CB8AC3E}">
        <p14:creationId xmlns:p14="http://schemas.microsoft.com/office/powerpoint/2010/main" val="41771242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3C38A-4361-488B-B083-7DB9F4FD24BF}"/>
              </a:ext>
            </a:extLst>
          </p:cNvPr>
          <p:cNvSpPr>
            <a:spLocks noGrp="1"/>
          </p:cNvSpPr>
          <p:nvPr>
            <p:ph type="title"/>
          </p:nvPr>
        </p:nvSpPr>
        <p:spPr>
          <a:solidFill>
            <a:schemeClr val="accent3"/>
          </a:solidFill>
        </p:spPr>
        <p:txBody>
          <a:bodyPr/>
          <a:lstStyle/>
          <a:p>
            <a:r>
              <a:rPr lang="en-GB" dirty="0"/>
              <a:t>Primary v Secondary data…</a:t>
            </a:r>
          </a:p>
        </p:txBody>
      </p:sp>
      <p:pic>
        <p:nvPicPr>
          <p:cNvPr id="4" name="Content Placeholder 3">
            <a:extLst>
              <a:ext uri="{FF2B5EF4-FFF2-40B4-BE49-F238E27FC236}">
                <a16:creationId xmlns:a16="http://schemas.microsoft.com/office/drawing/2014/main" id="{88FC9C8F-1E36-4E63-8E0E-DF44F266D95F}"/>
              </a:ext>
            </a:extLst>
          </p:cNvPr>
          <p:cNvPicPr>
            <a:picLocks noGrp="1" noChangeAspect="1"/>
          </p:cNvPicPr>
          <p:nvPr>
            <p:ph idx="1"/>
          </p:nvPr>
        </p:nvPicPr>
        <p:blipFill>
          <a:blip r:embed="rId3"/>
          <a:stretch>
            <a:fillRect/>
          </a:stretch>
        </p:blipFill>
        <p:spPr>
          <a:xfrm>
            <a:off x="1540175" y="1620155"/>
            <a:ext cx="8823479" cy="4963207"/>
          </a:xfrm>
          <a:prstGeom prst="rect">
            <a:avLst/>
          </a:prstGeom>
        </p:spPr>
      </p:pic>
    </p:spTree>
    <p:extLst>
      <p:ext uri="{BB962C8B-B14F-4D97-AF65-F5344CB8AC3E}">
        <p14:creationId xmlns:p14="http://schemas.microsoft.com/office/powerpoint/2010/main" val="37126257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04D8C-AFD3-409E-9922-0D714EAA8E5F}"/>
              </a:ext>
            </a:extLst>
          </p:cNvPr>
          <p:cNvSpPr>
            <a:spLocks noGrp="1"/>
          </p:cNvSpPr>
          <p:nvPr>
            <p:ph type="title"/>
          </p:nvPr>
        </p:nvSpPr>
        <p:spPr>
          <a:solidFill>
            <a:schemeClr val="accent3"/>
          </a:solidFill>
        </p:spPr>
        <p:txBody>
          <a:bodyPr/>
          <a:lstStyle/>
          <a:p>
            <a:r>
              <a:rPr lang="en-GB" dirty="0"/>
              <a:t>Descriptive v Experimental Data</a:t>
            </a:r>
          </a:p>
        </p:txBody>
      </p:sp>
      <p:sp>
        <p:nvSpPr>
          <p:cNvPr id="3" name="Content Placeholder 2">
            <a:extLst>
              <a:ext uri="{FF2B5EF4-FFF2-40B4-BE49-F238E27FC236}">
                <a16:creationId xmlns:a16="http://schemas.microsoft.com/office/drawing/2014/main" id="{E0434D78-EC43-432D-A2D0-CE0FAD9DA92F}"/>
              </a:ext>
            </a:extLst>
          </p:cNvPr>
          <p:cNvSpPr>
            <a:spLocks noGrp="1"/>
          </p:cNvSpPr>
          <p:nvPr>
            <p:ph idx="1"/>
          </p:nvPr>
        </p:nvSpPr>
        <p:spPr>
          <a:xfrm>
            <a:off x="461675" y="2094877"/>
            <a:ext cx="7599218" cy="3917032"/>
          </a:xfrm>
        </p:spPr>
        <p:txBody>
          <a:bodyPr>
            <a:normAutofit lnSpcReduction="10000"/>
          </a:bodyPr>
          <a:lstStyle/>
          <a:p>
            <a:r>
              <a:rPr lang="en-GB" b="1" dirty="0">
                <a:solidFill>
                  <a:srgbClr val="002060"/>
                </a:solidFill>
              </a:rPr>
              <a:t>Descriptive research </a:t>
            </a:r>
            <a:r>
              <a:rPr lang="en-GB" dirty="0"/>
              <a:t>– you collect data about your study subject without interviewing. Validity depends on sampling method.</a:t>
            </a:r>
          </a:p>
          <a:p>
            <a:r>
              <a:rPr lang="en-GB" b="1" dirty="0">
                <a:solidFill>
                  <a:srgbClr val="0070C0"/>
                </a:solidFill>
              </a:rPr>
              <a:t>Experimental research </a:t>
            </a:r>
            <a:r>
              <a:rPr lang="en-GB" dirty="0"/>
              <a:t>– you systematically intervene in a process and measure the outcome. Validity depends on experimental design.</a:t>
            </a:r>
          </a:p>
        </p:txBody>
      </p:sp>
      <p:pic>
        <p:nvPicPr>
          <p:cNvPr id="4" name="Picture 3">
            <a:extLst>
              <a:ext uri="{FF2B5EF4-FFF2-40B4-BE49-F238E27FC236}">
                <a16:creationId xmlns:a16="http://schemas.microsoft.com/office/drawing/2014/main" id="{D693F5B7-4A9C-4CF2-A6D2-5BA3EBC24376}"/>
              </a:ext>
            </a:extLst>
          </p:cNvPr>
          <p:cNvPicPr>
            <a:picLocks noChangeAspect="1"/>
          </p:cNvPicPr>
          <p:nvPr/>
        </p:nvPicPr>
        <p:blipFill>
          <a:blip r:embed="rId3"/>
          <a:stretch>
            <a:fillRect/>
          </a:stretch>
        </p:blipFill>
        <p:spPr>
          <a:xfrm>
            <a:off x="7930717" y="2801612"/>
            <a:ext cx="3651683" cy="1884362"/>
          </a:xfrm>
          <a:prstGeom prst="rect">
            <a:avLst/>
          </a:prstGeom>
        </p:spPr>
      </p:pic>
    </p:spTree>
    <p:extLst>
      <p:ext uri="{BB962C8B-B14F-4D97-AF65-F5344CB8AC3E}">
        <p14:creationId xmlns:p14="http://schemas.microsoft.com/office/powerpoint/2010/main" val="13559154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0C07FF-8583-4C7D-929D-FB6983A96E72}"/>
              </a:ext>
            </a:extLst>
          </p:cNvPr>
          <p:cNvSpPr>
            <a:spLocks noGrp="1"/>
          </p:cNvSpPr>
          <p:nvPr>
            <p:ph type="title"/>
          </p:nvPr>
        </p:nvSpPr>
        <p:spPr>
          <a:solidFill>
            <a:schemeClr val="accent3"/>
          </a:solidFill>
        </p:spPr>
        <p:txBody>
          <a:bodyPr/>
          <a:lstStyle/>
          <a:p>
            <a:r>
              <a:rPr lang="en-GB" dirty="0"/>
              <a:t>Descriptive v Experimental Data</a:t>
            </a:r>
          </a:p>
        </p:txBody>
      </p:sp>
      <p:pic>
        <p:nvPicPr>
          <p:cNvPr id="5" name="Content Placeholder 4" descr="Graphical user interface, text, application, email&#10;&#10;Description automatically generated">
            <a:extLst>
              <a:ext uri="{FF2B5EF4-FFF2-40B4-BE49-F238E27FC236}">
                <a16:creationId xmlns:a16="http://schemas.microsoft.com/office/drawing/2014/main" id="{C06F0E70-0007-46DE-BF93-19C704987EB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55040" y="1660161"/>
            <a:ext cx="11127360" cy="4923201"/>
          </a:xfrm>
        </p:spPr>
      </p:pic>
    </p:spTree>
    <p:extLst>
      <p:ext uri="{BB962C8B-B14F-4D97-AF65-F5344CB8AC3E}">
        <p14:creationId xmlns:p14="http://schemas.microsoft.com/office/powerpoint/2010/main" val="35905054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27E70-EA57-49D1-B81D-B75EA04EFE40}"/>
              </a:ext>
            </a:extLst>
          </p:cNvPr>
          <p:cNvSpPr>
            <a:spLocks noGrp="1"/>
          </p:cNvSpPr>
          <p:nvPr>
            <p:ph type="title"/>
          </p:nvPr>
        </p:nvSpPr>
        <p:spPr>
          <a:xfrm>
            <a:off x="-3386461" y="-81360"/>
            <a:ext cx="10515600" cy="1325563"/>
          </a:xfrm>
        </p:spPr>
        <p:txBody>
          <a:bodyPr>
            <a:normAutofit/>
          </a:bodyPr>
          <a:lstStyle/>
          <a:p>
            <a:r>
              <a:rPr lang="en-GB" sz="6000" dirty="0"/>
              <a:t>Strategies</a:t>
            </a:r>
          </a:p>
        </p:txBody>
      </p:sp>
      <p:sp>
        <p:nvSpPr>
          <p:cNvPr id="3" name="Content Placeholder 2">
            <a:extLst>
              <a:ext uri="{FF2B5EF4-FFF2-40B4-BE49-F238E27FC236}">
                <a16:creationId xmlns:a16="http://schemas.microsoft.com/office/drawing/2014/main" id="{DE6FEDD8-B87A-46B5-90A4-7D0422EE2894}"/>
              </a:ext>
            </a:extLst>
          </p:cNvPr>
          <p:cNvSpPr>
            <a:spLocks noGrp="1"/>
          </p:cNvSpPr>
          <p:nvPr>
            <p:ph idx="1"/>
          </p:nvPr>
        </p:nvSpPr>
        <p:spPr>
          <a:xfrm>
            <a:off x="838200" y="1825625"/>
            <a:ext cx="3145581" cy="4351338"/>
          </a:xfrm>
        </p:spPr>
        <p:txBody>
          <a:bodyPr>
            <a:normAutofit fontScale="92500" lnSpcReduction="20000"/>
          </a:bodyPr>
          <a:lstStyle/>
          <a:p>
            <a:r>
              <a:rPr lang="en-GB" dirty="0"/>
              <a:t>Experiments</a:t>
            </a:r>
          </a:p>
          <a:p>
            <a:r>
              <a:rPr lang="en-GB" b="1" dirty="0"/>
              <a:t>Surveys</a:t>
            </a:r>
          </a:p>
          <a:p>
            <a:r>
              <a:rPr lang="en-GB" b="1" dirty="0"/>
              <a:t>Case studies</a:t>
            </a:r>
          </a:p>
          <a:p>
            <a:r>
              <a:rPr lang="en-GB" b="1" dirty="0"/>
              <a:t>Action research</a:t>
            </a:r>
          </a:p>
          <a:p>
            <a:r>
              <a:rPr lang="en-GB" dirty="0"/>
              <a:t>Grounded Theory</a:t>
            </a:r>
          </a:p>
          <a:p>
            <a:r>
              <a:rPr lang="en-GB" dirty="0"/>
              <a:t>Ethnography</a:t>
            </a:r>
          </a:p>
          <a:p>
            <a:r>
              <a:rPr lang="en-GB" dirty="0"/>
              <a:t>Archived research</a:t>
            </a:r>
          </a:p>
        </p:txBody>
      </p:sp>
      <p:pic>
        <p:nvPicPr>
          <p:cNvPr id="9" name="Picture 8">
            <a:extLst>
              <a:ext uri="{FF2B5EF4-FFF2-40B4-BE49-F238E27FC236}">
                <a16:creationId xmlns:a16="http://schemas.microsoft.com/office/drawing/2014/main" id="{2C2E82B4-4746-4765-AD48-76EAC0C08C2D}"/>
              </a:ext>
            </a:extLst>
          </p:cNvPr>
          <p:cNvPicPr>
            <a:picLocks noChangeAspect="1"/>
          </p:cNvPicPr>
          <p:nvPr/>
        </p:nvPicPr>
        <p:blipFill>
          <a:blip r:embed="rId2"/>
          <a:stretch>
            <a:fillRect/>
          </a:stretch>
        </p:blipFill>
        <p:spPr>
          <a:xfrm>
            <a:off x="3983781" y="662781"/>
            <a:ext cx="7996871" cy="5514182"/>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11" name="TextBox 10">
            <a:extLst>
              <a:ext uri="{FF2B5EF4-FFF2-40B4-BE49-F238E27FC236}">
                <a16:creationId xmlns:a16="http://schemas.microsoft.com/office/drawing/2014/main" id="{20661CD0-443D-4D09-AF7E-F6A92DE1124C}"/>
              </a:ext>
            </a:extLst>
          </p:cNvPr>
          <p:cNvSpPr txBox="1"/>
          <p:nvPr/>
        </p:nvSpPr>
        <p:spPr>
          <a:xfrm>
            <a:off x="6086383" y="6378715"/>
            <a:ext cx="6094520" cy="369332"/>
          </a:xfrm>
          <a:prstGeom prst="rect">
            <a:avLst/>
          </a:prstGeom>
          <a:noFill/>
        </p:spPr>
        <p:txBody>
          <a:bodyPr wrap="square">
            <a:spAutoFit/>
          </a:bodyPr>
          <a:lstStyle/>
          <a:p>
            <a:r>
              <a:rPr lang="en-GB" dirty="0" err="1"/>
              <a:t>Vizcarguenaga</a:t>
            </a:r>
            <a:r>
              <a:rPr lang="en-GB" dirty="0"/>
              <a:t>-Aguirre and López-Robles (2020) </a:t>
            </a:r>
          </a:p>
        </p:txBody>
      </p:sp>
    </p:spTree>
    <p:extLst>
      <p:ext uri="{BB962C8B-B14F-4D97-AF65-F5344CB8AC3E}">
        <p14:creationId xmlns:p14="http://schemas.microsoft.com/office/powerpoint/2010/main" val="3375910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27E70-EA57-49D1-B81D-B75EA04EFE40}"/>
              </a:ext>
            </a:extLst>
          </p:cNvPr>
          <p:cNvSpPr>
            <a:spLocks noGrp="1"/>
          </p:cNvSpPr>
          <p:nvPr>
            <p:ph type="title"/>
          </p:nvPr>
        </p:nvSpPr>
        <p:spPr>
          <a:xfrm>
            <a:off x="385439" y="0"/>
            <a:ext cx="10515600" cy="1325563"/>
          </a:xfrm>
        </p:spPr>
        <p:txBody>
          <a:bodyPr>
            <a:normAutofit/>
          </a:bodyPr>
          <a:lstStyle/>
          <a:p>
            <a:r>
              <a:rPr lang="en-GB" sz="6000" dirty="0"/>
              <a:t>Strategies</a:t>
            </a:r>
          </a:p>
        </p:txBody>
      </p:sp>
      <p:sp>
        <p:nvSpPr>
          <p:cNvPr id="3" name="Content Placeholder 2">
            <a:extLst>
              <a:ext uri="{FF2B5EF4-FFF2-40B4-BE49-F238E27FC236}">
                <a16:creationId xmlns:a16="http://schemas.microsoft.com/office/drawing/2014/main" id="{DE6FEDD8-B87A-46B5-90A4-7D0422EE2894}"/>
              </a:ext>
            </a:extLst>
          </p:cNvPr>
          <p:cNvSpPr>
            <a:spLocks noGrp="1"/>
          </p:cNvSpPr>
          <p:nvPr>
            <p:ph idx="1"/>
          </p:nvPr>
        </p:nvSpPr>
        <p:spPr>
          <a:xfrm>
            <a:off x="40892" y="2648062"/>
            <a:ext cx="10972800" cy="3917032"/>
          </a:xfrm>
        </p:spPr>
        <p:txBody>
          <a:bodyPr>
            <a:normAutofit lnSpcReduction="10000"/>
          </a:bodyPr>
          <a:lstStyle/>
          <a:p>
            <a:r>
              <a:rPr lang="en-GB" dirty="0"/>
              <a:t>Experiments</a:t>
            </a:r>
          </a:p>
          <a:p>
            <a:r>
              <a:rPr lang="en-GB" b="1" dirty="0"/>
              <a:t>Surveys</a:t>
            </a:r>
          </a:p>
          <a:p>
            <a:r>
              <a:rPr lang="en-GB" b="1" dirty="0"/>
              <a:t>Case studies</a:t>
            </a:r>
          </a:p>
          <a:p>
            <a:r>
              <a:rPr lang="en-GB" b="1" dirty="0"/>
              <a:t>Action research</a:t>
            </a:r>
          </a:p>
          <a:p>
            <a:r>
              <a:rPr lang="en-GB" dirty="0"/>
              <a:t>Grounded Theory</a:t>
            </a:r>
          </a:p>
          <a:p>
            <a:r>
              <a:rPr lang="en-GB" dirty="0"/>
              <a:t>Ethnography</a:t>
            </a:r>
          </a:p>
          <a:p>
            <a:r>
              <a:rPr lang="en-GB" dirty="0"/>
              <a:t>Archived research</a:t>
            </a:r>
          </a:p>
        </p:txBody>
      </p:sp>
      <p:sp>
        <p:nvSpPr>
          <p:cNvPr id="5" name="TextBox 4">
            <a:extLst>
              <a:ext uri="{FF2B5EF4-FFF2-40B4-BE49-F238E27FC236}">
                <a16:creationId xmlns:a16="http://schemas.microsoft.com/office/drawing/2014/main" id="{BDF5BDA5-85D3-4D03-8BF8-777C78B77C03}"/>
              </a:ext>
            </a:extLst>
          </p:cNvPr>
          <p:cNvSpPr txBox="1"/>
          <p:nvPr/>
        </p:nvSpPr>
        <p:spPr>
          <a:xfrm>
            <a:off x="3203192" y="1158966"/>
            <a:ext cx="4152123" cy="1754326"/>
          </a:xfrm>
          <a:prstGeom prst="rect">
            <a:avLst/>
          </a:prstGeom>
          <a:noFill/>
          <a:ln w="28575">
            <a:solidFill>
              <a:schemeClr val="tx1"/>
            </a:solidFill>
          </a:ln>
        </p:spPr>
        <p:txBody>
          <a:bodyPr wrap="square" rtlCol="0">
            <a:spAutoFit/>
          </a:bodyPr>
          <a:lstStyle/>
          <a:p>
            <a:pPr algn="ctr"/>
            <a:r>
              <a:rPr lang="en-GB" sz="3600" dirty="0"/>
              <a:t>Survey </a:t>
            </a:r>
          </a:p>
          <a:p>
            <a:pPr algn="ctr"/>
            <a:r>
              <a:rPr lang="en-GB" sz="2400" dirty="0"/>
              <a:t>You ask people for their perspectives through questionnaires</a:t>
            </a:r>
          </a:p>
        </p:txBody>
      </p:sp>
      <p:sp>
        <p:nvSpPr>
          <p:cNvPr id="6" name="TextBox 5">
            <a:extLst>
              <a:ext uri="{FF2B5EF4-FFF2-40B4-BE49-F238E27FC236}">
                <a16:creationId xmlns:a16="http://schemas.microsoft.com/office/drawing/2014/main" id="{298C57D9-139C-45B0-B2BB-4C70DD4FF924}"/>
              </a:ext>
            </a:extLst>
          </p:cNvPr>
          <p:cNvSpPr txBox="1"/>
          <p:nvPr/>
        </p:nvSpPr>
        <p:spPr>
          <a:xfrm>
            <a:off x="7644245" y="1442448"/>
            <a:ext cx="4247762" cy="1200329"/>
          </a:xfrm>
          <a:prstGeom prst="rect">
            <a:avLst/>
          </a:prstGeom>
          <a:noFill/>
          <a:ln w="28575">
            <a:solidFill>
              <a:schemeClr val="tx1"/>
            </a:solidFill>
          </a:ln>
        </p:spPr>
        <p:txBody>
          <a:bodyPr wrap="square" rtlCol="0">
            <a:spAutoFit/>
          </a:bodyPr>
          <a:lstStyle/>
          <a:p>
            <a:pPr algn="ctr"/>
            <a:r>
              <a:rPr lang="en-GB" sz="2400" dirty="0"/>
              <a:t>You design a set of questions and ask people to respond</a:t>
            </a:r>
          </a:p>
          <a:p>
            <a:pPr algn="ctr"/>
            <a:r>
              <a:rPr lang="en-GB" sz="2400" dirty="0"/>
              <a:t>We would expect 100 or more</a:t>
            </a:r>
          </a:p>
        </p:txBody>
      </p:sp>
      <p:sp>
        <p:nvSpPr>
          <p:cNvPr id="7" name="TextBox 6">
            <a:extLst>
              <a:ext uri="{FF2B5EF4-FFF2-40B4-BE49-F238E27FC236}">
                <a16:creationId xmlns:a16="http://schemas.microsoft.com/office/drawing/2014/main" id="{AC6C11F8-CCA6-4452-82B7-DB60A731016B}"/>
              </a:ext>
            </a:extLst>
          </p:cNvPr>
          <p:cNvSpPr txBox="1"/>
          <p:nvPr/>
        </p:nvSpPr>
        <p:spPr>
          <a:xfrm>
            <a:off x="4019938" y="3667964"/>
            <a:ext cx="4247762" cy="1754326"/>
          </a:xfrm>
          <a:prstGeom prst="rect">
            <a:avLst/>
          </a:prstGeom>
          <a:noFill/>
          <a:ln w="28575">
            <a:solidFill>
              <a:schemeClr val="tx1"/>
            </a:solidFill>
          </a:ln>
        </p:spPr>
        <p:txBody>
          <a:bodyPr wrap="square" rtlCol="0">
            <a:spAutoFit/>
          </a:bodyPr>
          <a:lstStyle/>
          <a:p>
            <a:pPr algn="ctr"/>
            <a:r>
              <a:rPr lang="en-GB" sz="3600" dirty="0"/>
              <a:t>Interviews </a:t>
            </a:r>
          </a:p>
          <a:p>
            <a:pPr algn="ctr"/>
            <a:r>
              <a:rPr lang="en-GB" sz="2400" dirty="0"/>
              <a:t>You interview experts or professionals or people with direct experience in your area</a:t>
            </a:r>
          </a:p>
        </p:txBody>
      </p:sp>
      <p:sp>
        <p:nvSpPr>
          <p:cNvPr id="8" name="TextBox 7">
            <a:extLst>
              <a:ext uri="{FF2B5EF4-FFF2-40B4-BE49-F238E27FC236}">
                <a16:creationId xmlns:a16="http://schemas.microsoft.com/office/drawing/2014/main" id="{573C98C0-FC5C-4EDE-BF73-C49BF072E193}"/>
              </a:ext>
            </a:extLst>
          </p:cNvPr>
          <p:cNvSpPr txBox="1"/>
          <p:nvPr/>
        </p:nvSpPr>
        <p:spPr>
          <a:xfrm>
            <a:off x="8515737" y="4006414"/>
            <a:ext cx="3493696" cy="1200329"/>
          </a:xfrm>
          <a:prstGeom prst="rect">
            <a:avLst/>
          </a:prstGeom>
          <a:noFill/>
          <a:ln w="28575">
            <a:solidFill>
              <a:schemeClr val="tx1"/>
            </a:solidFill>
          </a:ln>
        </p:spPr>
        <p:txBody>
          <a:bodyPr wrap="square" rtlCol="0">
            <a:spAutoFit/>
          </a:bodyPr>
          <a:lstStyle/>
          <a:p>
            <a:pPr algn="ctr"/>
            <a:r>
              <a:rPr lang="en-GB" sz="2400" dirty="0"/>
              <a:t>A structured approach is essential</a:t>
            </a:r>
          </a:p>
          <a:p>
            <a:pPr algn="ctr"/>
            <a:r>
              <a:rPr lang="en-GB" sz="2400" dirty="0"/>
              <a:t>Far fewer respondents</a:t>
            </a:r>
          </a:p>
        </p:txBody>
      </p:sp>
    </p:spTree>
    <p:extLst>
      <p:ext uri="{BB962C8B-B14F-4D97-AF65-F5344CB8AC3E}">
        <p14:creationId xmlns:p14="http://schemas.microsoft.com/office/powerpoint/2010/main" val="2825247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fade">
                                      <p:cBhvr>
                                        <p:cTn id="49" dur="1000"/>
                                        <p:tgtEl>
                                          <p:spTgt spid="5"/>
                                        </p:tgtEl>
                                      </p:cBhvr>
                                    </p:animEffect>
                                    <p:anim calcmode="lin" valueType="num">
                                      <p:cBhvr>
                                        <p:cTn id="50" dur="1000" fill="hold"/>
                                        <p:tgtEl>
                                          <p:spTgt spid="5"/>
                                        </p:tgtEl>
                                        <p:attrNameLst>
                                          <p:attrName>ppt_x</p:attrName>
                                        </p:attrNameLst>
                                      </p:cBhvr>
                                      <p:tavLst>
                                        <p:tav tm="0">
                                          <p:val>
                                            <p:strVal val="#ppt_x"/>
                                          </p:val>
                                        </p:tav>
                                        <p:tav tm="100000">
                                          <p:val>
                                            <p:strVal val="#ppt_x"/>
                                          </p:val>
                                        </p:tav>
                                      </p:tavLst>
                                    </p:anim>
                                    <p:anim calcmode="lin" valueType="num">
                                      <p:cBhvr>
                                        <p:cTn id="5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fade">
                                      <p:cBhvr>
                                        <p:cTn id="56" dur="1000"/>
                                        <p:tgtEl>
                                          <p:spTgt spid="6"/>
                                        </p:tgtEl>
                                      </p:cBhvr>
                                    </p:animEffect>
                                    <p:anim calcmode="lin" valueType="num">
                                      <p:cBhvr>
                                        <p:cTn id="57" dur="1000" fill="hold"/>
                                        <p:tgtEl>
                                          <p:spTgt spid="6"/>
                                        </p:tgtEl>
                                        <p:attrNameLst>
                                          <p:attrName>ppt_x</p:attrName>
                                        </p:attrNameLst>
                                      </p:cBhvr>
                                      <p:tavLst>
                                        <p:tav tm="0">
                                          <p:val>
                                            <p:strVal val="#ppt_x"/>
                                          </p:val>
                                        </p:tav>
                                        <p:tav tm="100000">
                                          <p:val>
                                            <p:strVal val="#ppt_x"/>
                                          </p:val>
                                        </p:tav>
                                      </p:tavLst>
                                    </p:anim>
                                    <p:anim calcmode="lin" valueType="num">
                                      <p:cBhvr>
                                        <p:cTn id="5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fade">
                                      <p:cBhvr>
                                        <p:cTn id="63" dur="1000"/>
                                        <p:tgtEl>
                                          <p:spTgt spid="7"/>
                                        </p:tgtEl>
                                      </p:cBhvr>
                                    </p:animEffect>
                                    <p:anim calcmode="lin" valueType="num">
                                      <p:cBhvr>
                                        <p:cTn id="64" dur="1000" fill="hold"/>
                                        <p:tgtEl>
                                          <p:spTgt spid="7"/>
                                        </p:tgtEl>
                                        <p:attrNameLst>
                                          <p:attrName>ppt_x</p:attrName>
                                        </p:attrNameLst>
                                      </p:cBhvr>
                                      <p:tavLst>
                                        <p:tav tm="0">
                                          <p:val>
                                            <p:strVal val="#ppt_x"/>
                                          </p:val>
                                        </p:tav>
                                        <p:tav tm="100000">
                                          <p:val>
                                            <p:strVal val="#ppt_x"/>
                                          </p:val>
                                        </p:tav>
                                      </p:tavLst>
                                    </p:anim>
                                    <p:anim calcmode="lin" valueType="num">
                                      <p:cBhvr>
                                        <p:cTn id="6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fade">
                                      <p:cBhvr>
                                        <p:cTn id="70" dur="1000"/>
                                        <p:tgtEl>
                                          <p:spTgt spid="8"/>
                                        </p:tgtEl>
                                      </p:cBhvr>
                                    </p:animEffect>
                                    <p:anim calcmode="lin" valueType="num">
                                      <p:cBhvr>
                                        <p:cTn id="71" dur="1000" fill="hold"/>
                                        <p:tgtEl>
                                          <p:spTgt spid="8"/>
                                        </p:tgtEl>
                                        <p:attrNameLst>
                                          <p:attrName>ppt_x</p:attrName>
                                        </p:attrNameLst>
                                      </p:cBhvr>
                                      <p:tavLst>
                                        <p:tav tm="0">
                                          <p:val>
                                            <p:strVal val="#ppt_x"/>
                                          </p:val>
                                        </p:tav>
                                        <p:tav tm="100000">
                                          <p:val>
                                            <p:strVal val="#ppt_x"/>
                                          </p:val>
                                        </p:tav>
                                      </p:tavLst>
                                    </p:anim>
                                    <p:anim calcmode="lin" valueType="num">
                                      <p:cBhvr>
                                        <p:cTn id="7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6" grpId="0" animBg="1"/>
      <p:bldP spid="7"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85436-603B-4504-93DD-6EF10910BD42}"/>
              </a:ext>
            </a:extLst>
          </p:cNvPr>
          <p:cNvSpPr>
            <a:spLocks noGrp="1"/>
          </p:cNvSpPr>
          <p:nvPr>
            <p:ph type="title"/>
          </p:nvPr>
        </p:nvSpPr>
        <p:spPr>
          <a:xfrm>
            <a:off x="609600" y="274638"/>
            <a:ext cx="10972800" cy="715962"/>
          </a:xfrm>
          <a:solidFill>
            <a:schemeClr val="accent3"/>
          </a:solidFill>
        </p:spPr>
        <p:txBody>
          <a:bodyPr>
            <a:normAutofit fontScale="90000"/>
          </a:bodyPr>
          <a:lstStyle/>
          <a:p>
            <a:r>
              <a:rPr lang="en-GB" dirty="0"/>
              <a:t>Research methods for collecting data</a:t>
            </a:r>
          </a:p>
        </p:txBody>
      </p:sp>
      <p:graphicFrame>
        <p:nvGraphicFramePr>
          <p:cNvPr id="4" name="Table 4">
            <a:extLst>
              <a:ext uri="{FF2B5EF4-FFF2-40B4-BE49-F238E27FC236}">
                <a16:creationId xmlns:a16="http://schemas.microsoft.com/office/drawing/2014/main" id="{A01A8DB9-69F6-4B5D-B9C9-9AFB1F77BC8C}"/>
              </a:ext>
            </a:extLst>
          </p:cNvPr>
          <p:cNvGraphicFramePr>
            <a:graphicFrameLocks noGrp="1"/>
          </p:cNvGraphicFramePr>
          <p:nvPr>
            <p:ph idx="1"/>
            <p:extLst>
              <p:ext uri="{D42A27DB-BD31-4B8C-83A1-F6EECF244321}">
                <p14:modId xmlns:p14="http://schemas.microsoft.com/office/powerpoint/2010/main" val="1921480835"/>
              </p:ext>
            </p:extLst>
          </p:nvPr>
        </p:nvGraphicFramePr>
        <p:xfrm>
          <a:off x="609600" y="1188720"/>
          <a:ext cx="10972800" cy="5394641"/>
        </p:xfrm>
        <a:graphic>
          <a:graphicData uri="http://schemas.openxmlformats.org/drawingml/2006/table">
            <a:tbl>
              <a:tblPr firstRow="1" bandRow="1">
                <a:tableStyleId>{5940675A-B579-460E-94D1-54222C63F5DA}</a:tableStyleId>
              </a:tblPr>
              <a:tblGrid>
                <a:gridCol w="2743200">
                  <a:extLst>
                    <a:ext uri="{9D8B030D-6E8A-4147-A177-3AD203B41FA5}">
                      <a16:colId xmlns:a16="http://schemas.microsoft.com/office/drawing/2014/main" val="3542566699"/>
                    </a:ext>
                  </a:extLst>
                </a:gridCol>
                <a:gridCol w="2743200">
                  <a:extLst>
                    <a:ext uri="{9D8B030D-6E8A-4147-A177-3AD203B41FA5}">
                      <a16:colId xmlns:a16="http://schemas.microsoft.com/office/drawing/2014/main" val="3096734614"/>
                    </a:ext>
                  </a:extLst>
                </a:gridCol>
                <a:gridCol w="2743200">
                  <a:extLst>
                    <a:ext uri="{9D8B030D-6E8A-4147-A177-3AD203B41FA5}">
                      <a16:colId xmlns:a16="http://schemas.microsoft.com/office/drawing/2014/main" val="3773595914"/>
                    </a:ext>
                  </a:extLst>
                </a:gridCol>
                <a:gridCol w="2743200">
                  <a:extLst>
                    <a:ext uri="{9D8B030D-6E8A-4147-A177-3AD203B41FA5}">
                      <a16:colId xmlns:a16="http://schemas.microsoft.com/office/drawing/2014/main" val="2565141656"/>
                    </a:ext>
                  </a:extLst>
                </a:gridCol>
              </a:tblGrid>
              <a:tr h="770663">
                <a:tc>
                  <a:txBody>
                    <a:bodyPr/>
                    <a:lstStyle/>
                    <a:p>
                      <a:r>
                        <a:rPr lang="en-GB" b="1" dirty="0">
                          <a:solidFill>
                            <a:srgbClr val="0070C0"/>
                          </a:solidFill>
                        </a:rPr>
                        <a:t>Research method</a:t>
                      </a:r>
                    </a:p>
                  </a:txBody>
                  <a:tcPr/>
                </a:tc>
                <a:tc>
                  <a:txBody>
                    <a:bodyPr/>
                    <a:lstStyle/>
                    <a:p>
                      <a:r>
                        <a:rPr lang="en-GB" b="1" dirty="0">
                          <a:solidFill>
                            <a:srgbClr val="002060"/>
                          </a:solidFill>
                        </a:rPr>
                        <a:t>Primary or secondary?</a:t>
                      </a:r>
                    </a:p>
                  </a:txBody>
                  <a:tcPr/>
                </a:tc>
                <a:tc>
                  <a:txBody>
                    <a:bodyPr/>
                    <a:lstStyle/>
                    <a:p>
                      <a:r>
                        <a:rPr lang="en-GB" b="1" dirty="0">
                          <a:solidFill>
                            <a:srgbClr val="7030A0"/>
                          </a:solidFill>
                        </a:rPr>
                        <a:t>Qualitative or quantitative?</a:t>
                      </a:r>
                    </a:p>
                  </a:txBody>
                  <a:tcPr/>
                </a:tc>
                <a:tc>
                  <a:txBody>
                    <a:bodyPr/>
                    <a:lstStyle/>
                    <a:p>
                      <a:r>
                        <a:rPr lang="en-GB" b="1" dirty="0">
                          <a:solidFill>
                            <a:schemeClr val="accent5">
                              <a:lumMod val="50000"/>
                            </a:schemeClr>
                          </a:solidFill>
                        </a:rPr>
                        <a:t>When to use</a:t>
                      </a:r>
                    </a:p>
                  </a:txBody>
                  <a:tcPr/>
                </a:tc>
                <a:extLst>
                  <a:ext uri="{0D108BD9-81ED-4DB2-BD59-A6C34878D82A}">
                    <a16:rowId xmlns:a16="http://schemas.microsoft.com/office/drawing/2014/main" val="323511488"/>
                  </a:ext>
                </a:extLst>
              </a:tr>
              <a:tr h="770663">
                <a:tc>
                  <a:txBody>
                    <a:bodyPr/>
                    <a:lstStyle/>
                    <a:p>
                      <a:r>
                        <a:rPr lang="en-GB" b="1" dirty="0">
                          <a:solidFill>
                            <a:srgbClr val="002060"/>
                          </a:solidFill>
                        </a:rPr>
                        <a:t>Experiment</a:t>
                      </a:r>
                    </a:p>
                    <a:p>
                      <a:endParaRPr lang="en-GB" b="1" dirty="0">
                        <a:solidFill>
                          <a:srgbClr val="002060"/>
                        </a:solidFill>
                      </a:endParaRPr>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551107689"/>
                  </a:ext>
                </a:extLst>
              </a:tr>
              <a:tr h="770663">
                <a:tc>
                  <a:txBody>
                    <a:bodyPr/>
                    <a:lstStyle/>
                    <a:p>
                      <a:r>
                        <a:rPr lang="en-GB" b="1" dirty="0">
                          <a:solidFill>
                            <a:srgbClr val="002060"/>
                          </a:solidFill>
                        </a:rPr>
                        <a:t>Survey</a:t>
                      </a:r>
                    </a:p>
                    <a:p>
                      <a:endParaRPr lang="en-GB" b="1" dirty="0">
                        <a:solidFill>
                          <a:srgbClr val="002060"/>
                        </a:solidFill>
                      </a:endParaRPr>
                    </a:p>
                  </a:txBody>
                  <a:tcPr/>
                </a:tc>
                <a:tc>
                  <a:txBody>
                    <a:bodyPr/>
                    <a:lstStyle/>
                    <a:p>
                      <a:endParaRPr lang="en-GB"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722927280"/>
                  </a:ext>
                </a:extLst>
              </a:tr>
              <a:tr h="770663">
                <a:tc>
                  <a:txBody>
                    <a:bodyPr/>
                    <a:lstStyle/>
                    <a:p>
                      <a:r>
                        <a:rPr lang="en-GB" b="1" dirty="0">
                          <a:solidFill>
                            <a:srgbClr val="002060"/>
                          </a:solidFill>
                        </a:rPr>
                        <a:t>Interview/focus group</a:t>
                      </a:r>
                    </a:p>
                    <a:p>
                      <a:endParaRPr lang="en-GB" b="1" dirty="0">
                        <a:solidFill>
                          <a:srgbClr val="002060"/>
                        </a:solidFill>
                      </a:endParaRPr>
                    </a:p>
                  </a:txBody>
                  <a:tcPr/>
                </a:tc>
                <a:tc>
                  <a:txBody>
                    <a:bodyPr/>
                    <a:lstStyle/>
                    <a:p>
                      <a:endParaRPr lang="en-GB"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413785730"/>
                  </a:ext>
                </a:extLst>
              </a:tr>
              <a:tr h="770663">
                <a:tc>
                  <a:txBody>
                    <a:bodyPr/>
                    <a:lstStyle/>
                    <a:p>
                      <a:r>
                        <a:rPr lang="en-GB" b="1" dirty="0">
                          <a:solidFill>
                            <a:srgbClr val="002060"/>
                          </a:solidFill>
                        </a:rPr>
                        <a:t>Observation</a:t>
                      </a:r>
                    </a:p>
                    <a:p>
                      <a:endParaRPr lang="en-GB" b="1" dirty="0">
                        <a:solidFill>
                          <a:srgbClr val="002060"/>
                        </a:solidFill>
                      </a:endParaRPr>
                    </a:p>
                  </a:txBody>
                  <a:tcPr/>
                </a:tc>
                <a:tc>
                  <a:txBody>
                    <a:bodyPr/>
                    <a:lstStyle/>
                    <a:p>
                      <a:endParaRPr lang="en-GB"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1728027856"/>
                  </a:ext>
                </a:extLst>
              </a:tr>
              <a:tr h="770663">
                <a:tc>
                  <a:txBody>
                    <a:bodyPr/>
                    <a:lstStyle/>
                    <a:p>
                      <a:r>
                        <a:rPr lang="en-GB" b="1" dirty="0">
                          <a:solidFill>
                            <a:srgbClr val="002060"/>
                          </a:solidFill>
                        </a:rPr>
                        <a:t>Literature review</a:t>
                      </a:r>
                    </a:p>
                    <a:p>
                      <a:endParaRPr lang="en-GB" b="1" dirty="0">
                        <a:solidFill>
                          <a:srgbClr val="002060"/>
                        </a:solidFill>
                      </a:endParaRPr>
                    </a:p>
                  </a:txBody>
                  <a:tcPr/>
                </a:tc>
                <a:tc>
                  <a:txBody>
                    <a:bodyPr/>
                    <a:lstStyle/>
                    <a:p>
                      <a:endParaRPr lang="en-GB"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3014878972"/>
                  </a:ext>
                </a:extLst>
              </a:tr>
              <a:tr h="770663">
                <a:tc>
                  <a:txBody>
                    <a:bodyPr/>
                    <a:lstStyle/>
                    <a:p>
                      <a:r>
                        <a:rPr lang="en-GB" b="1" dirty="0">
                          <a:solidFill>
                            <a:srgbClr val="002060"/>
                          </a:solidFill>
                        </a:rPr>
                        <a:t>Case study</a:t>
                      </a:r>
                    </a:p>
                    <a:p>
                      <a:endParaRPr lang="en-GB" b="1" dirty="0">
                        <a:solidFill>
                          <a:srgbClr val="002060"/>
                        </a:solidFill>
                      </a:endParaRPr>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111492443"/>
                  </a:ext>
                </a:extLst>
              </a:tr>
            </a:tbl>
          </a:graphicData>
        </a:graphic>
      </p:graphicFrame>
    </p:spTree>
    <p:extLst>
      <p:ext uri="{BB962C8B-B14F-4D97-AF65-F5344CB8AC3E}">
        <p14:creationId xmlns:p14="http://schemas.microsoft.com/office/powerpoint/2010/main" val="9950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673BA-55F3-448E-A08C-869C3807A70A}"/>
              </a:ext>
            </a:extLst>
          </p:cNvPr>
          <p:cNvSpPr>
            <a:spLocks noGrp="1"/>
          </p:cNvSpPr>
          <p:nvPr>
            <p:ph type="title"/>
          </p:nvPr>
        </p:nvSpPr>
        <p:spPr>
          <a:xfrm>
            <a:off x="262640" y="1141882"/>
            <a:ext cx="1676400" cy="4149646"/>
          </a:xfrm>
          <a:solidFill>
            <a:schemeClr val="accent3"/>
          </a:solidFill>
        </p:spPr>
        <p:txBody>
          <a:bodyPr>
            <a:normAutofit/>
          </a:bodyPr>
          <a:lstStyle/>
          <a:p>
            <a:r>
              <a:rPr lang="en-GB" sz="2200" dirty="0"/>
              <a:t>Research</a:t>
            </a:r>
            <a:r>
              <a:rPr lang="en-GB" dirty="0"/>
              <a:t> </a:t>
            </a:r>
            <a:r>
              <a:rPr lang="en-GB" sz="2200" dirty="0"/>
              <a:t>methods for collecting data</a:t>
            </a:r>
          </a:p>
        </p:txBody>
      </p:sp>
      <p:pic>
        <p:nvPicPr>
          <p:cNvPr id="5" name="Content Placeholder 4" descr="Table&#10;&#10;Description automatically generated">
            <a:extLst>
              <a:ext uri="{FF2B5EF4-FFF2-40B4-BE49-F238E27FC236}">
                <a16:creationId xmlns:a16="http://schemas.microsoft.com/office/drawing/2014/main" id="{8AD962A5-A3EF-40C5-808F-D1209874EA3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03872" y="519935"/>
            <a:ext cx="9075914" cy="6165678"/>
          </a:xfrm>
        </p:spPr>
      </p:pic>
    </p:spTree>
    <p:extLst>
      <p:ext uri="{BB962C8B-B14F-4D97-AF65-F5344CB8AC3E}">
        <p14:creationId xmlns:p14="http://schemas.microsoft.com/office/powerpoint/2010/main" val="42356737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0712B-C77D-42F8-8D29-6676467E17B1}"/>
              </a:ext>
            </a:extLst>
          </p:cNvPr>
          <p:cNvSpPr>
            <a:spLocks noGrp="1"/>
          </p:cNvSpPr>
          <p:nvPr>
            <p:ph type="title"/>
          </p:nvPr>
        </p:nvSpPr>
        <p:spPr>
          <a:xfrm>
            <a:off x="609600" y="274638"/>
            <a:ext cx="10972800" cy="1143000"/>
          </a:xfrm>
          <a:solidFill>
            <a:schemeClr val="accent3"/>
          </a:solidFill>
        </p:spPr>
        <p:txBody>
          <a:bodyPr anchor="ctr">
            <a:normAutofit/>
          </a:bodyPr>
          <a:lstStyle/>
          <a:p>
            <a:r>
              <a:rPr lang="en-GB" dirty="0"/>
              <a:t>Methods for analysing data</a:t>
            </a:r>
          </a:p>
        </p:txBody>
      </p:sp>
      <p:sp>
        <p:nvSpPr>
          <p:cNvPr id="3" name="Content Placeholder 2">
            <a:extLst>
              <a:ext uri="{FF2B5EF4-FFF2-40B4-BE49-F238E27FC236}">
                <a16:creationId xmlns:a16="http://schemas.microsoft.com/office/drawing/2014/main" id="{260A99BB-BD56-4D31-848A-7BD71656BCB5}"/>
              </a:ext>
            </a:extLst>
          </p:cNvPr>
          <p:cNvSpPr>
            <a:spLocks noGrp="1"/>
          </p:cNvSpPr>
          <p:nvPr>
            <p:ph sz="half" idx="1"/>
          </p:nvPr>
        </p:nvSpPr>
        <p:spPr>
          <a:xfrm>
            <a:off x="211528" y="1874839"/>
            <a:ext cx="5986072" cy="4983161"/>
          </a:xfrm>
        </p:spPr>
        <p:txBody>
          <a:bodyPr>
            <a:normAutofit/>
          </a:bodyPr>
          <a:lstStyle/>
          <a:p>
            <a:pPr>
              <a:lnSpc>
                <a:spcPct val="90000"/>
              </a:lnSpc>
            </a:pPr>
            <a:r>
              <a:rPr lang="en-GB" sz="2000" b="1" dirty="0">
                <a:solidFill>
                  <a:srgbClr val="00B0F0"/>
                </a:solidFill>
              </a:rPr>
              <a:t>Qualitative analysis methods </a:t>
            </a:r>
            <a:r>
              <a:rPr lang="en-GB" sz="2000" dirty="0"/>
              <a:t>– used to understand words, ideas and experiences.</a:t>
            </a:r>
          </a:p>
          <a:p>
            <a:pPr marL="400050" lvl="1" indent="0">
              <a:lnSpc>
                <a:spcPct val="90000"/>
              </a:lnSpc>
              <a:buNone/>
            </a:pPr>
            <a:r>
              <a:rPr lang="en-GB" sz="2000" dirty="0"/>
              <a:t>It relies upon the researcher’s judgement – reflect carefully on your choices and assumptions. </a:t>
            </a:r>
          </a:p>
          <a:p>
            <a:pPr marL="400050" lvl="1" indent="0">
              <a:lnSpc>
                <a:spcPct val="90000"/>
              </a:lnSpc>
              <a:buNone/>
            </a:pPr>
            <a:endParaRPr lang="en-GB" sz="2000" dirty="0"/>
          </a:p>
          <a:p>
            <a:pPr marL="400050" lvl="1" indent="0">
              <a:lnSpc>
                <a:spcPct val="90000"/>
              </a:lnSpc>
              <a:buNone/>
            </a:pPr>
            <a:endParaRPr lang="en-GB" sz="2000" dirty="0"/>
          </a:p>
          <a:p>
            <a:pPr marL="400050" lvl="1" indent="0">
              <a:lnSpc>
                <a:spcPct val="90000"/>
              </a:lnSpc>
              <a:buNone/>
            </a:pPr>
            <a:endParaRPr lang="en-GB" sz="2000" dirty="0"/>
          </a:p>
          <a:p>
            <a:pPr marL="457200" indent="-457200">
              <a:lnSpc>
                <a:spcPct val="90000"/>
              </a:lnSpc>
            </a:pPr>
            <a:r>
              <a:rPr lang="en-GB" sz="2000" b="1" dirty="0">
                <a:solidFill>
                  <a:srgbClr val="7030A0"/>
                </a:solidFill>
              </a:rPr>
              <a:t>Quantitative analysis methods </a:t>
            </a:r>
            <a:r>
              <a:rPr lang="en-GB" sz="2000" dirty="0"/>
              <a:t>– uses numbers and statistics to understand frequencies, averages and connections</a:t>
            </a:r>
          </a:p>
          <a:p>
            <a:pPr marL="400050" lvl="1" indent="0">
              <a:lnSpc>
                <a:spcPct val="90000"/>
              </a:lnSpc>
              <a:buNone/>
            </a:pPr>
            <a:r>
              <a:rPr lang="en-GB" sz="2000" dirty="0"/>
              <a:t>As the data is collected and analysed statistically, the results are easily standardised and shared</a:t>
            </a:r>
          </a:p>
        </p:txBody>
      </p:sp>
      <p:pic>
        <p:nvPicPr>
          <p:cNvPr id="4" name="Picture 3" descr="Graphical user interface&#10;&#10;Description automatically generated">
            <a:extLst>
              <a:ext uri="{FF2B5EF4-FFF2-40B4-BE49-F238E27FC236}">
                <a16:creationId xmlns:a16="http://schemas.microsoft.com/office/drawing/2014/main" id="{8CF18EBF-18E6-4F3A-A8B4-4123AC66BB7C}"/>
              </a:ext>
            </a:extLst>
          </p:cNvPr>
          <p:cNvPicPr>
            <a:picLocks noChangeAspect="1"/>
          </p:cNvPicPr>
          <p:nvPr/>
        </p:nvPicPr>
        <p:blipFill>
          <a:blip r:embed="rId3"/>
          <a:stretch>
            <a:fillRect/>
          </a:stretch>
        </p:blipFill>
        <p:spPr>
          <a:xfrm>
            <a:off x="6197600" y="1696579"/>
            <a:ext cx="5384800" cy="3796283"/>
          </a:xfrm>
          <a:prstGeom prst="rect">
            <a:avLst/>
          </a:prstGeom>
          <a:noFill/>
        </p:spPr>
      </p:pic>
    </p:spTree>
    <p:extLst>
      <p:ext uri="{BB962C8B-B14F-4D97-AF65-F5344CB8AC3E}">
        <p14:creationId xmlns:p14="http://schemas.microsoft.com/office/powerpoint/2010/main" val="1813025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fade">
                                      <p:cBhvr>
                                        <p:cTn id="19" dur="1000"/>
                                        <p:tgtEl>
                                          <p:spTgt spid="3">
                                            <p:txEl>
                                              <p:pRg st="5" end="5"/>
                                            </p:txEl>
                                          </p:spTgt>
                                        </p:tgtEl>
                                      </p:cBhvr>
                                    </p:animEffect>
                                    <p:anim calcmode="lin" valueType="num">
                                      <p:cBhvr>
                                        <p:cTn id="2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fade">
                                      <p:cBhvr>
                                        <p:cTn id="24" dur="1000"/>
                                        <p:tgtEl>
                                          <p:spTgt spid="3">
                                            <p:txEl>
                                              <p:pRg st="6" end="6"/>
                                            </p:txEl>
                                          </p:spTgt>
                                        </p:tgtEl>
                                      </p:cBhvr>
                                    </p:animEffect>
                                    <p:anim calcmode="lin" valueType="num">
                                      <p:cBhvr>
                                        <p:cTn id="2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DF4EA-2740-42EB-9D26-B06794561A95}"/>
              </a:ext>
            </a:extLst>
          </p:cNvPr>
          <p:cNvSpPr>
            <a:spLocks noGrp="1"/>
          </p:cNvSpPr>
          <p:nvPr>
            <p:ph type="title"/>
          </p:nvPr>
        </p:nvSpPr>
        <p:spPr>
          <a:solidFill>
            <a:schemeClr val="accent3"/>
          </a:solidFill>
        </p:spPr>
        <p:txBody>
          <a:bodyPr/>
          <a:lstStyle/>
          <a:p>
            <a:r>
              <a:rPr lang="en-GB" dirty="0"/>
              <a:t>Methods for analysing data</a:t>
            </a:r>
          </a:p>
        </p:txBody>
      </p:sp>
      <p:graphicFrame>
        <p:nvGraphicFramePr>
          <p:cNvPr id="4" name="Content Placeholder 3">
            <a:extLst>
              <a:ext uri="{FF2B5EF4-FFF2-40B4-BE49-F238E27FC236}">
                <a16:creationId xmlns:a16="http://schemas.microsoft.com/office/drawing/2014/main" id="{DDC89FB9-4F33-4134-958A-4DC5FE02998F}"/>
              </a:ext>
            </a:extLst>
          </p:cNvPr>
          <p:cNvGraphicFramePr>
            <a:graphicFrameLocks noGrp="1"/>
          </p:cNvGraphicFramePr>
          <p:nvPr>
            <p:ph idx="1"/>
            <p:extLst>
              <p:ext uri="{D42A27DB-BD31-4B8C-83A1-F6EECF244321}">
                <p14:modId xmlns:p14="http://schemas.microsoft.com/office/powerpoint/2010/main" val="3225520272"/>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028334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FE79B-63A7-4991-8066-4438A12FC74D}"/>
              </a:ext>
            </a:extLst>
          </p:cNvPr>
          <p:cNvSpPr>
            <a:spLocks noGrp="1"/>
          </p:cNvSpPr>
          <p:nvPr>
            <p:ph type="title"/>
          </p:nvPr>
        </p:nvSpPr>
        <p:spPr>
          <a:xfrm>
            <a:off x="594610" y="1759223"/>
            <a:ext cx="1728866" cy="3339553"/>
          </a:xfrm>
          <a:solidFill>
            <a:schemeClr val="accent3"/>
          </a:solidFill>
        </p:spPr>
        <p:txBody>
          <a:bodyPr>
            <a:normAutofit/>
          </a:bodyPr>
          <a:lstStyle/>
          <a:p>
            <a:r>
              <a:rPr lang="en-GB" sz="2000" dirty="0"/>
              <a:t>Methods for data analysis</a:t>
            </a:r>
          </a:p>
        </p:txBody>
      </p:sp>
      <p:pic>
        <p:nvPicPr>
          <p:cNvPr id="5" name="Content Placeholder 4" descr="Graphical user interface&#10;&#10;Description automatically generated with low confidence">
            <a:extLst>
              <a:ext uri="{FF2B5EF4-FFF2-40B4-BE49-F238E27FC236}">
                <a16:creationId xmlns:a16="http://schemas.microsoft.com/office/drawing/2014/main" id="{BA0CDD90-18F9-4C3B-8251-78B4E9F8846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45742" y="485683"/>
            <a:ext cx="7835587" cy="5886633"/>
          </a:xfrm>
        </p:spPr>
      </p:pic>
    </p:spTree>
    <p:extLst>
      <p:ext uri="{BB962C8B-B14F-4D97-AF65-F5344CB8AC3E}">
        <p14:creationId xmlns:p14="http://schemas.microsoft.com/office/powerpoint/2010/main" val="23771571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FCA51-0F02-4995-A6BC-7117419E5D26}"/>
              </a:ext>
            </a:extLst>
          </p:cNvPr>
          <p:cNvSpPr>
            <a:spLocks noGrp="1"/>
          </p:cNvSpPr>
          <p:nvPr>
            <p:ph type="title"/>
          </p:nvPr>
        </p:nvSpPr>
        <p:spPr>
          <a:solidFill>
            <a:schemeClr val="accent3"/>
          </a:solidFill>
        </p:spPr>
        <p:txBody>
          <a:bodyPr/>
          <a:lstStyle/>
          <a:p>
            <a:r>
              <a:rPr lang="en-GB" dirty="0"/>
              <a:t>Mixed Methods Research </a:t>
            </a:r>
          </a:p>
        </p:txBody>
      </p:sp>
      <p:sp>
        <p:nvSpPr>
          <p:cNvPr id="3" name="Content Placeholder 2">
            <a:extLst>
              <a:ext uri="{FF2B5EF4-FFF2-40B4-BE49-F238E27FC236}">
                <a16:creationId xmlns:a16="http://schemas.microsoft.com/office/drawing/2014/main" id="{C08F4704-3DDB-43A2-A305-A2E8FF6389FC}"/>
              </a:ext>
            </a:extLst>
          </p:cNvPr>
          <p:cNvSpPr>
            <a:spLocks noGrp="1"/>
          </p:cNvSpPr>
          <p:nvPr>
            <p:ph idx="1"/>
          </p:nvPr>
        </p:nvSpPr>
        <p:spPr/>
        <p:txBody>
          <a:bodyPr/>
          <a:lstStyle/>
          <a:p>
            <a:pPr marL="0" indent="0">
              <a:buNone/>
            </a:pPr>
            <a:r>
              <a:rPr lang="en-GB" b="1" dirty="0">
                <a:solidFill>
                  <a:srgbClr val="0070C0"/>
                </a:solidFill>
              </a:rPr>
              <a:t>Mixed methods research </a:t>
            </a:r>
            <a:r>
              <a:rPr lang="en-GB" dirty="0"/>
              <a:t>is where you use both qualitative and quantitative data collection and analysis methods to answer your research question</a:t>
            </a:r>
          </a:p>
        </p:txBody>
      </p:sp>
      <p:pic>
        <p:nvPicPr>
          <p:cNvPr id="4" name="Picture 3">
            <a:extLst>
              <a:ext uri="{FF2B5EF4-FFF2-40B4-BE49-F238E27FC236}">
                <a16:creationId xmlns:a16="http://schemas.microsoft.com/office/drawing/2014/main" id="{2C188C3F-02B4-47AD-929E-ACAB83607080}"/>
              </a:ext>
            </a:extLst>
          </p:cNvPr>
          <p:cNvPicPr>
            <a:picLocks noChangeAspect="1"/>
          </p:cNvPicPr>
          <p:nvPr/>
        </p:nvPicPr>
        <p:blipFill>
          <a:blip r:embed="rId3"/>
          <a:stretch>
            <a:fillRect/>
          </a:stretch>
        </p:blipFill>
        <p:spPr>
          <a:xfrm>
            <a:off x="3772645" y="3923629"/>
            <a:ext cx="4646710" cy="2659733"/>
          </a:xfrm>
          <a:prstGeom prst="rect">
            <a:avLst/>
          </a:prstGeom>
        </p:spPr>
      </p:pic>
    </p:spTree>
    <p:extLst>
      <p:ext uri="{BB962C8B-B14F-4D97-AF65-F5344CB8AC3E}">
        <p14:creationId xmlns:p14="http://schemas.microsoft.com/office/powerpoint/2010/main" val="1056428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8F54C-3EDE-43A9-973D-98F122EB8B57}"/>
              </a:ext>
            </a:extLst>
          </p:cNvPr>
          <p:cNvSpPr>
            <a:spLocks noGrp="1"/>
          </p:cNvSpPr>
          <p:nvPr>
            <p:ph type="title"/>
          </p:nvPr>
        </p:nvSpPr>
        <p:spPr>
          <a:solidFill>
            <a:schemeClr val="accent3"/>
          </a:solidFill>
        </p:spPr>
        <p:txBody>
          <a:bodyPr/>
          <a:lstStyle/>
          <a:p>
            <a:r>
              <a:rPr lang="en-GB" dirty="0"/>
              <a:t>Writing your Methodology Chapter</a:t>
            </a:r>
          </a:p>
        </p:txBody>
      </p:sp>
      <p:graphicFrame>
        <p:nvGraphicFramePr>
          <p:cNvPr id="5" name="Content Placeholder 4">
            <a:extLst>
              <a:ext uri="{FF2B5EF4-FFF2-40B4-BE49-F238E27FC236}">
                <a16:creationId xmlns:a16="http://schemas.microsoft.com/office/drawing/2014/main" id="{310268F5-FC9F-47A7-8E87-8707ABDB5350}"/>
              </a:ext>
            </a:extLst>
          </p:cNvPr>
          <p:cNvGraphicFramePr>
            <a:graphicFrameLocks noGrp="1"/>
          </p:cNvGraphicFramePr>
          <p:nvPr>
            <p:ph idx="1"/>
            <p:extLst>
              <p:ext uri="{D42A27DB-BD31-4B8C-83A1-F6EECF244321}">
                <p14:modId xmlns:p14="http://schemas.microsoft.com/office/powerpoint/2010/main" val="3834061984"/>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676803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69A94-70A7-437E-9FC0-DCFC9525BD27}"/>
              </a:ext>
            </a:extLst>
          </p:cNvPr>
          <p:cNvSpPr>
            <a:spLocks noGrp="1"/>
          </p:cNvSpPr>
          <p:nvPr>
            <p:ph type="title"/>
          </p:nvPr>
        </p:nvSpPr>
        <p:spPr>
          <a:solidFill>
            <a:schemeClr val="accent3"/>
          </a:solidFill>
        </p:spPr>
        <p:txBody>
          <a:bodyPr/>
          <a:lstStyle/>
          <a:p>
            <a:r>
              <a:rPr lang="en-GB" dirty="0"/>
              <a:t>What needs to be included</a:t>
            </a:r>
          </a:p>
        </p:txBody>
      </p:sp>
      <p:graphicFrame>
        <p:nvGraphicFramePr>
          <p:cNvPr id="4" name="Content Placeholder 3">
            <a:extLst>
              <a:ext uri="{FF2B5EF4-FFF2-40B4-BE49-F238E27FC236}">
                <a16:creationId xmlns:a16="http://schemas.microsoft.com/office/drawing/2014/main" id="{818FEDFA-55B3-45B4-B92E-19D985AA9DF8}"/>
              </a:ext>
            </a:extLst>
          </p:cNvPr>
          <p:cNvGraphicFramePr>
            <a:graphicFrameLocks noGrp="1"/>
          </p:cNvGraphicFramePr>
          <p:nvPr>
            <p:ph idx="1"/>
            <p:extLst>
              <p:ext uri="{D42A27DB-BD31-4B8C-83A1-F6EECF244321}">
                <p14:modId xmlns:p14="http://schemas.microsoft.com/office/powerpoint/2010/main" val="3638559511"/>
              </p:ext>
            </p:extLst>
          </p:nvPr>
        </p:nvGraphicFramePr>
        <p:xfrm>
          <a:off x="609600" y="1707811"/>
          <a:ext cx="10972800" cy="48755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166733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E5580-BBF3-4744-A37A-12C36344FE0B}"/>
              </a:ext>
            </a:extLst>
          </p:cNvPr>
          <p:cNvSpPr>
            <a:spLocks noGrp="1"/>
          </p:cNvSpPr>
          <p:nvPr>
            <p:ph type="title"/>
          </p:nvPr>
        </p:nvSpPr>
        <p:spPr>
          <a:solidFill>
            <a:schemeClr val="accent3"/>
          </a:solidFill>
        </p:spPr>
        <p:txBody>
          <a:bodyPr/>
          <a:lstStyle/>
          <a:p>
            <a:pPr algn="l"/>
            <a:r>
              <a:rPr lang="en-GB" dirty="0"/>
              <a:t>Introduction</a:t>
            </a:r>
          </a:p>
        </p:txBody>
      </p:sp>
      <p:sp>
        <p:nvSpPr>
          <p:cNvPr id="3" name="Content Placeholder 2">
            <a:extLst>
              <a:ext uri="{FF2B5EF4-FFF2-40B4-BE49-F238E27FC236}">
                <a16:creationId xmlns:a16="http://schemas.microsoft.com/office/drawing/2014/main" id="{27020FC2-2C4D-416F-83C7-83E09E61AB8A}"/>
              </a:ext>
            </a:extLst>
          </p:cNvPr>
          <p:cNvSpPr>
            <a:spLocks noGrp="1"/>
          </p:cNvSpPr>
          <p:nvPr>
            <p:ph sz="half" idx="1"/>
          </p:nvPr>
        </p:nvSpPr>
        <p:spPr>
          <a:xfrm>
            <a:off x="609600" y="2289749"/>
            <a:ext cx="5384800" cy="3989040"/>
          </a:xfrm>
        </p:spPr>
        <p:txBody>
          <a:bodyPr>
            <a:normAutofit lnSpcReduction="10000"/>
          </a:bodyPr>
          <a:lstStyle/>
          <a:p>
            <a:r>
              <a:rPr lang="en-GB" dirty="0"/>
              <a:t>Brief introduction to your subject area</a:t>
            </a:r>
          </a:p>
          <a:p>
            <a:r>
              <a:rPr lang="en-GB" dirty="0"/>
              <a:t>Remind reader of your objectives</a:t>
            </a:r>
          </a:p>
          <a:p>
            <a:r>
              <a:rPr lang="en-GB" dirty="0"/>
              <a:t>Explain why you are undertaking this research</a:t>
            </a:r>
          </a:p>
          <a:p>
            <a:pPr lvl="1"/>
            <a:r>
              <a:rPr lang="en-GB" dirty="0"/>
              <a:t>Reflection on literature review</a:t>
            </a:r>
          </a:p>
          <a:p>
            <a:pPr lvl="1"/>
            <a:r>
              <a:rPr lang="en-GB" dirty="0"/>
              <a:t>Gaps within the research</a:t>
            </a:r>
          </a:p>
          <a:p>
            <a:pPr lvl="1"/>
            <a:r>
              <a:rPr lang="en-GB" dirty="0"/>
              <a:t>New legislation</a:t>
            </a:r>
          </a:p>
        </p:txBody>
      </p:sp>
      <p:pic>
        <p:nvPicPr>
          <p:cNvPr id="6" name="Content Placeholder 5">
            <a:extLst>
              <a:ext uri="{FF2B5EF4-FFF2-40B4-BE49-F238E27FC236}">
                <a16:creationId xmlns:a16="http://schemas.microsoft.com/office/drawing/2014/main" id="{56D56207-2993-4566-ABB0-CAB46BDB89D5}"/>
              </a:ext>
            </a:extLst>
          </p:cNvPr>
          <p:cNvPicPr>
            <a:picLocks noGrp="1" noChangeAspect="1"/>
          </p:cNvPicPr>
          <p:nvPr>
            <p:ph sz="half" idx="2"/>
          </p:nvPr>
        </p:nvPicPr>
        <p:blipFill>
          <a:blip r:embed="rId3"/>
          <a:stretch>
            <a:fillRect/>
          </a:stretch>
        </p:blipFill>
        <p:spPr>
          <a:xfrm>
            <a:off x="5994400" y="3429000"/>
            <a:ext cx="5127271" cy="3082590"/>
          </a:xfrm>
        </p:spPr>
      </p:pic>
      <p:pic>
        <p:nvPicPr>
          <p:cNvPr id="9218" name="Picture 2" descr="Starting point Stock Photos, Royalty Free Starting point Images |  Depositphotos">
            <a:extLst>
              <a:ext uri="{FF2B5EF4-FFF2-40B4-BE49-F238E27FC236}">
                <a16:creationId xmlns:a16="http://schemas.microsoft.com/office/drawing/2014/main" id="{F05DF365-3E19-E16E-03CB-5F1D9819F0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24900" y="274638"/>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5685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DE839-5185-4372-B172-7396659077F9}"/>
              </a:ext>
            </a:extLst>
          </p:cNvPr>
          <p:cNvSpPr>
            <a:spLocks noGrp="1"/>
          </p:cNvSpPr>
          <p:nvPr>
            <p:ph type="title"/>
          </p:nvPr>
        </p:nvSpPr>
        <p:spPr>
          <a:xfrm>
            <a:off x="609600" y="262329"/>
            <a:ext cx="10972800" cy="1143000"/>
          </a:xfrm>
          <a:solidFill>
            <a:schemeClr val="accent3"/>
          </a:solidFill>
        </p:spPr>
        <p:txBody>
          <a:bodyPr/>
          <a:lstStyle/>
          <a:p>
            <a:pPr algn="l"/>
            <a:r>
              <a:rPr lang="en-GB" dirty="0"/>
              <a:t>Research Strategy</a:t>
            </a:r>
          </a:p>
        </p:txBody>
      </p:sp>
      <p:pic>
        <p:nvPicPr>
          <p:cNvPr id="6" name="Content Placeholder 5">
            <a:extLst>
              <a:ext uri="{FF2B5EF4-FFF2-40B4-BE49-F238E27FC236}">
                <a16:creationId xmlns:a16="http://schemas.microsoft.com/office/drawing/2014/main" id="{2612E30C-DBA8-4F95-A1A5-EF75800D2567}"/>
              </a:ext>
            </a:extLst>
          </p:cNvPr>
          <p:cNvPicPr>
            <a:picLocks noGrp="1" noChangeAspect="1"/>
          </p:cNvPicPr>
          <p:nvPr>
            <p:ph sz="half" idx="1"/>
          </p:nvPr>
        </p:nvPicPr>
        <p:blipFill>
          <a:blip r:embed="rId3"/>
          <a:stretch>
            <a:fillRect/>
          </a:stretch>
        </p:blipFill>
        <p:spPr>
          <a:xfrm>
            <a:off x="1153812" y="2635351"/>
            <a:ext cx="3893265" cy="2340688"/>
          </a:xfrm>
          <a:solidFill>
            <a:schemeClr val="accent1">
              <a:lumMod val="40000"/>
              <a:lumOff val="60000"/>
            </a:schemeClr>
          </a:solidFill>
        </p:spPr>
      </p:pic>
      <p:sp>
        <p:nvSpPr>
          <p:cNvPr id="4" name="Content Placeholder 3">
            <a:extLst>
              <a:ext uri="{FF2B5EF4-FFF2-40B4-BE49-F238E27FC236}">
                <a16:creationId xmlns:a16="http://schemas.microsoft.com/office/drawing/2014/main" id="{DCFB2373-0410-4430-8003-B139ECDADBAB}"/>
              </a:ext>
            </a:extLst>
          </p:cNvPr>
          <p:cNvSpPr>
            <a:spLocks noGrp="1"/>
          </p:cNvSpPr>
          <p:nvPr>
            <p:ph sz="half" idx="2"/>
          </p:nvPr>
        </p:nvSpPr>
        <p:spPr>
          <a:xfrm>
            <a:off x="6096000" y="2214799"/>
            <a:ext cx="5384800" cy="3989040"/>
          </a:xfrm>
        </p:spPr>
        <p:txBody>
          <a:bodyPr>
            <a:normAutofit fontScale="92500" lnSpcReduction="10000"/>
          </a:bodyPr>
          <a:lstStyle/>
          <a:p>
            <a:r>
              <a:rPr lang="en-GB" dirty="0"/>
              <a:t>What research methods have you used ( survey, questionnaire, case study etc)</a:t>
            </a:r>
          </a:p>
          <a:p>
            <a:r>
              <a:rPr lang="en-GB" dirty="0"/>
              <a:t>Why did you choose that strategy/model?</a:t>
            </a:r>
          </a:p>
          <a:p>
            <a:r>
              <a:rPr lang="en-GB" dirty="0"/>
              <a:t>How did you choose your sample ( size/participants)?</a:t>
            </a:r>
          </a:p>
          <a:p>
            <a:r>
              <a:rPr lang="en-GB" dirty="0"/>
              <a:t>NB – don’t spend too much time writing about research methods in general</a:t>
            </a:r>
          </a:p>
        </p:txBody>
      </p:sp>
      <p:pic>
        <p:nvPicPr>
          <p:cNvPr id="8194" name="Picture 2" descr="How to do research | Articles | University of Greenwich">
            <a:extLst>
              <a:ext uri="{FF2B5EF4-FFF2-40B4-BE49-F238E27FC236}">
                <a16:creationId xmlns:a16="http://schemas.microsoft.com/office/drawing/2014/main" id="{812B9333-F2E8-22BC-3544-ECDCD07E57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23097" y="195304"/>
            <a:ext cx="3559303" cy="17796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168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1000"/>
                                        <p:tgtEl>
                                          <p:spTgt spid="4">
                                            <p:txEl>
                                              <p:pRg st="2" end="2"/>
                                            </p:txEl>
                                          </p:spTgt>
                                        </p:tgtEl>
                                      </p:cBhvr>
                                    </p:animEffect>
                                    <p:anim calcmode="lin" valueType="num">
                                      <p:cBhvr>
                                        <p:cTn id="1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1000"/>
                                        <p:tgtEl>
                                          <p:spTgt spid="4">
                                            <p:txEl>
                                              <p:pRg st="3" end="3"/>
                                            </p:txEl>
                                          </p:spTgt>
                                        </p:tgtEl>
                                      </p:cBhvr>
                                    </p:animEffect>
                                    <p:anim calcmode="lin" valueType="num">
                                      <p:cBhvr>
                                        <p:cTn id="23"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EEBFA-316A-4E81-B937-A631D461A3FA}"/>
              </a:ext>
            </a:extLst>
          </p:cNvPr>
          <p:cNvSpPr>
            <a:spLocks noGrp="1"/>
          </p:cNvSpPr>
          <p:nvPr>
            <p:ph type="title"/>
          </p:nvPr>
        </p:nvSpPr>
        <p:spPr>
          <a:xfrm>
            <a:off x="609600" y="457201"/>
            <a:ext cx="10972800" cy="1143000"/>
          </a:xfrm>
          <a:solidFill>
            <a:schemeClr val="accent3"/>
          </a:solidFill>
        </p:spPr>
        <p:txBody>
          <a:bodyPr/>
          <a:lstStyle/>
          <a:p>
            <a:pPr algn="l"/>
            <a:r>
              <a:rPr lang="en-GB" dirty="0"/>
              <a:t>Data Collection</a:t>
            </a:r>
          </a:p>
        </p:txBody>
      </p:sp>
      <p:sp>
        <p:nvSpPr>
          <p:cNvPr id="3" name="Content Placeholder 2">
            <a:extLst>
              <a:ext uri="{FF2B5EF4-FFF2-40B4-BE49-F238E27FC236}">
                <a16:creationId xmlns:a16="http://schemas.microsoft.com/office/drawing/2014/main" id="{B56C6A7E-F173-4379-8BAF-28314CEE352A}"/>
              </a:ext>
            </a:extLst>
          </p:cNvPr>
          <p:cNvSpPr>
            <a:spLocks noGrp="1"/>
          </p:cNvSpPr>
          <p:nvPr>
            <p:ph sz="half" idx="1"/>
          </p:nvPr>
        </p:nvSpPr>
        <p:spPr>
          <a:xfrm>
            <a:off x="609600" y="2079886"/>
            <a:ext cx="5384800" cy="3989040"/>
          </a:xfrm>
        </p:spPr>
        <p:txBody>
          <a:bodyPr/>
          <a:lstStyle/>
          <a:p>
            <a:r>
              <a:rPr lang="en-GB" dirty="0"/>
              <a:t>How will you analyse your findings?</a:t>
            </a:r>
          </a:p>
          <a:p>
            <a:pPr lvl="1"/>
            <a:r>
              <a:rPr lang="en-GB" dirty="0"/>
              <a:t>Quantitative = numbers</a:t>
            </a:r>
          </a:p>
          <a:p>
            <a:pPr lvl="1"/>
            <a:r>
              <a:rPr lang="en-GB" dirty="0"/>
              <a:t>Qualitative = focus on words</a:t>
            </a:r>
          </a:p>
          <a:p>
            <a:pPr lvl="1"/>
            <a:r>
              <a:rPr lang="en-GB" dirty="0"/>
              <a:t>Themes</a:t>
            </a:r>
          </a:p>
          <a:p>
            <a:endParaRPr lang="en-GB" dirty="0"/>
          </a:p>
          <a:p>
            <a:r>
              <a:rPr lang="en-GB" dirty="0"/>
              <a:t>NB – don’t talk about your findings yet!</a:t>
            </a:r>
          </a:p>
        </p:txBody>
      </p:sp>
      <p:pic>
        <p:nvPicPr>
          <p:cNvPr id="6" name="Content Placeholder 5">
            <a:extLst>
              <a:ext uri="{FF2B5EF4-FFF2-40B4-BE49-F238E27FC236}">
                <a16:creationId xmlns:a16="http://schemas.microsoft.com/office/drawing/2014/main" id="{A307CF88-8347-4B70-BAD3-4DACFE84D951}"/>
              </a:ext>
            </a:extLst>
          </p:cNvPr>
          <p:cNvPicPr>
            <a:picLocks noGrp="1" noChangeAspect="1"/>
          </p:cNvPicPr>
          <p:nvPr>
            <p:ph sz="half" idx="2"/>
          </p:nvPr>
        </p:nvPicPr>
        <p:blipFill>
          <a:blip r:embed="rId3"/>
          <a:stretch>
            <a:fillRect/>
          </a:stretch>
        </p:blipFill>
        <p:spPr>
          <a:xfrm>
            <a:off x="6919462" y="3620922"/>
            <a:ext cx="3731465" cy="2243411"/>
          </a:xfrm>
        </p:spPr>
      </p:pic>
      <p:pic>
        <p:nvPicPr>
          <p:cNvPr id="7170" name="Picture 2" descr="Data Collection Premium Domain - WeBrokr, LLC - Website &amp; Online Business  Broker">
            <a:extLst>
              <a:ext uri="{FF2B5EF4-FFF2-40B4-BE49-F238E27FC236}">
                <a16:creationId xmlns:a16="http://schemas.microsoft.com/office/drawing/2014/main" id="{DB065C81-A341-64DD-FFBB-A6020325A9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17034" y="235662"/>
            <a:ext cx="3429000" cy="2374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042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B4C7B-4778-4215-B609-2B76A254599A}"/>
              </a:ext>
            </a:extLst>
          </p:cNvPr>
          <p:cNvSpPr>
            <a:spLocks noGrp="1"/>
          </p:cNvSpPr>
          <p:nvPr>
            <p:ph type="title"/>
          </p:nvPr>
        </p:nvSpPr>
        <p:spPr>
          <a:solidFill>
            <a:schemeClr val="accent3"/>
          </a:solidFill>
        </p:spPr>
        <p:txBody>
          <a:bodyPr/>
          <a:lstStyle/>
          <a:p>
            <a:pPr algn="l"/>
            <a:r>
              <a:rPr lang="en-GB" dirty="0"/>
              <a:t>Data Analysis</a:t>
            </a:r>
          </a:p>
        </p:txBody>
      </p:sp>
      <p:pic>
        <p:nvPicPr>
          <p:cNvPr id="6" name="Content Placeholder 5">
            <a:extLst>
              <a:ext uri="{FF2B5EF4-FFF2-40B4-BE49-F238E27FC236}">
                <a16:creationId xmlns:a16="http://schemas.microsoft.com/office/drawing/2014/main" id="{EBDB3421-68C7-4F59-9395-449704F2DE78}"/>
              </a:ext>
            </a:extLst>
          </p:cNvPr>
          <p:cNvPicPr>
            <a:picLocks noGrp="1" noChangeAspect="1"/>
          </p:cNvPicPr>
          <p:nvPr>
            <p:ph sz="half" idx="1"/>
          </p:nvPr>
        </p:nvPicPr>
        <p:blipFill>
          <a:blip r:embed="rId3"/>
          <a:stretch>
            <a:fillRect/>
          </a:stretch>
        </p:blipFill>
        <p:spPr>
          <a:xfrm>
            <a:off x="6803870" y="3263682"/>
            <a:ext cx="4087424" cy="2457419"/>
          </a:xfrm>
        </p:spPr>
      </p:pic>
      <p:sp>
        <p:nvSpPr>
          <p:cNvPr id="4" name="Content Placeholder 3">
            <a:extLst>
              <a:ext uri="{FF2B5EF4-FFF2-40B4-BE49-F238E27FC236}">
                <a16:creationId xmlns:a16="http://schemas.microsoft.com/office/drawing/2014/main" id="{97F4A383-ED90-4D1E-824B-C70D19AE454D}"/>
              </a:ext>
            </a:extLst>
          </p:cNvPr>
          <p:cNvSpPr>
            <a:spLocks noGrp="1"/>
          </p:cNvSpPr>
          <p:nvPr>
            <p:ph sz="half" idx="2"/>
          </p:nvPr>
        </p:nvSpPr>
        <p:spPr>
          <a:xfrm>
            <a:off x="544643" y="1882148"/>
            <a:ext cx="5384800" cy="3989040"/>
          </a:xfrm>
        </p:spPr>
        <p:txBody>
          <a:bodyPr/>
          <a:lstStyle/>
          <a:p>
            <a:r>
              <a:rPr lang="en-GB" dirty="0"/>
              <a:t>How you prepared the data before analysis</a:t>
            </a:r>
          </a:p>
          <a:p>
            <a:r>
              <a:rPr lang="en-GB" dirty="0"/>
              <a:t>Quantitative data:</a:t>
            </a:r>
          </a:p>
          <a:p>
            <a:pPr lvl="1"/>
            <a:r>
              <a:rPr lang="en-GB" dirty="0"/>
              <a:t>Any software used</a:t>
            </a:r>
          </a:p>
          <a:p>
            <a:pPr lvl="1"/>
            <a:r>
              <a:rPr lang="en-GB" dirty="0"/>
              <a:t>any statistical methods used</a:t>
            </a:r>
          </a:p>
          <a:p>
            <a:r>
              <a:rPr lang="en-GB" dirty="0"/>
              <a:t>Qualitative data:</a:t>
            </a:r>
          </a:p>
          <a:p>
            <a:pPr lvl="1"/>
            <a:r>
              <a:rPr lang="en-GB" dirty="0"/>
              <a:t>Any coding or categorising of themes/ideas</a:t>
            </a:r>
          </a:p>
          <a:p>
            <a:endParaRPr lang="en-GB" dirty="0"/>
          </a:p>
        </p:txBody>
      </p:sp>
      <p:pic>
        <p:nvPicPr>
          <p:cNvPr id="6146" name="Picture 2" descr="How Data, Analysis, and Reports Can Improve Customer Service - CommBox">
            <a:extLst>
              <a:ext uri="{FF2B5EF4-FFF2-40B4-BE49-F238E27FC236}">
                <a16:creationId xmlns:a16="http://schemas.microsoft.com/office/drawing/2014/main" id="{A25565B5-E038-08E5-84F5-5FC8E169E7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8600" y="274638"/>
            <a:ext cx="3733800" cy="2171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7858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802C-A552-4E56-BF6B-D09EED82EB74}"/>
              </a:ext>
            </a:extLst>
          </p:cNvPr>
          <p:cNvSpPr>
            <a:spLocks noGrp="1"/>
          </p:cNvSpPr>
          <p:nvPr>
            <p:ph type="title"/>
          </p:nvPr>
        </p:nvSpPr>
        <p:spPr>
          <a:xfrm>
            <a:off x="508000" y="512845"/>
            <a:ext cx="10972800" cy="1143000"/>
          </a:xfrm>
          <a:solidFill>
            <a:schemeClr val="accent3"/>
          </a:solidFill>
        </p:spPr>
        <p:txBody>
          <a:bodyPr/>
          <a:lstStyle/>
          <a:p>
            <a:pPr algn="l"/>
            <a:r>
              <a:rPr lang="en-GB" dirty="0"/>
              <a:t>Limitations</a:t>
            </a:r>
          </a:p>
        </p:txBody>
      </p:sp>
      <p:sp>
        <p:nvSpPr>
          <p:cNvPr id="3" name="Content Placeholder 2">
            <a:extLst>
              <a:ext uri="{FF2B5EF4-FFF2-40B4-BE49-F238E27FC236}">
                <a16:creationId xmlns:a16="http://schemas.microsoft.com/office/drawing/2014/main" id="{923E20BC-AEAD-4C97-8081-0BDB94618018}"/>
              </a:ext>
            </a:extLst>
          </p:cNvPr>
          <p:cNvSpPr>
            <a:spLocks noGrp="1"/>
          </p:cNvSpPr>
          <p:nvPr>
            <p:ph sz="half" idx="1"/>
          </p:nvPr>
        </p:nvSpPr>
        <p:spPr>
          <a:xfrm>
            <a:off x="609600" y="2011033"/>
            <a:ext cx="5384800" cy="3989040"/>
          </a:xfrm>
        </p:spPr>
        <p:txBody>
          <a:bodyPr/>
          <a:lstStyle/>
          <a:p>
            <a:r>
              <a:rPr lang="en-GB" dirty="0"/>
              <a:t>Do you foresee any limitations or problems with undertaking your research?</a:t>
            </a:r>
            <a:br>
              <a:rPr lang="en-GB" dirty="0"/>
            </a:br>
            <a:endParaRPr lang="en-GB" dirty="0"/>
          </a:p>
          <a:p>
            <a:r>
              <a:rPr lang="en-GB" dirty="0"/>
              <a:t>Any limitations to your research strategy</a:t>
            </a:r>
          </a:p>
          <a:p>
            <a:pPr lvl="1"/>
            <a:r>
              <a:rPr lang="en-GB" dirty="0"/>
              <a:t>Access to participants</a:t>
            </a:r>
          </a:p>
          <a:p>
            <a:pPr lvl="1"/>
            <a:r>
              <a:rPr lang="en-GB" dirty="0"/>
              <a:t>Limited data collection</a:t>
            </a:r>
          </a:p>
        </p:txBody>
      </p:sp>
      <p:pic>
        <p:nvPicPr>
          <p:cNvPr id="6" name="Content Placeholder 5">
            <a:extLst>
              <a:ext uri="{FF2B5EF4-FFF2-40B4-BE49-F238E27FC236}">
                <a16:creationId xmlns:a16="http://schemas.microsoft.com/office/drawing/2014/main" id="{2A440ECB-D95E-4B70-8A66-6A2E57150C73}"/>
              </a:ext>
            </a:extLst>
          </p:cNvPr>
          <p:cNvPicPr>
            <a:picLocks noGrp="1" noChangeAspect="1"/>
          </p:cNvPicPr>
          <p:nvPr>
            <p:ph sz="half" idx="2"/>
          </p:nvPr>
        </p:nvPicPr>
        <p:blipFill>
          <a:blip r:embed="rId3"/>
          <a:stretch>
            <a:fillRect/>
          </a:stretch>
        </p:blipFill>
        <p:spPr>
          <a:xfrm>
            <a:off x="6724589" y="3280933"/>
            <a:ext cx="4022705" cy="2418509"/>
          </a:xfrm>
        </p:spPr>
      </p:pic>
      <p:pic>
        <p:nvPicPr>
          <p:cNvPr id="5122" name="Picture 2" descr="Understanding customer journeys: The four limitations of traditional  analytics tools | MyCustomer">
            <a:extLst>
              <a:ext uri="{FF2B5EF4-FFF2-40B4-BE49-F238E27FC236}">
                <a16:creationId xmlns:a16="http://schemas.microsoft.com/office/drawing/2014/main" id="{680C0734-989C-7682-BFBC-6439ADF002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67700" y="48150"/>
            <a:ext cx="3314700" cy="2451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32607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733F1-0DF8-4F02-BBDA-99B78C79738F}"/>
              </a:ext>
            </a:extLst>
          </p:cNvPr>
          <p:cNvSpPr>
            <a:spLocks noGrp="1"/>
          </p:cNvSpPr>
          <p:nvPr>
            <p:ph type="title"/>
          </p:nvPr>
        </p:nvSpPr>
        <p:spPr>
          <a:solidFill>
            <a:schemeClr val="accent3"/>
          </a:solidFill>
        </p:spPr>
        <p:txBody>
          <a:bodyPr>
            <a:normAutofit/>
          </a:bodyPr>
          <a:lstStyle/>
          <a:p>
            <a:pPr algn="l"/>
            <a:r>
              <a:rPr lang="en-GB" sz="4000" dirty="0"/>
              <a:t>Tips for writing a strong methodology</a:t>
            </a:r>
          </a:p>
        </p:txBody>
      </p:sp>
      <p:sp>
        <p:nvSpPr>
          <p:cNvPr id="3" name="Content Placeholder 2">
            <a:extLst>
              <a:ext uri="{FF2B5EF4-FFF2-40B4-BE49-F238E27FC236}">
                <a16:creationId xmlns:a16="http://schemas.microsoft.com/office/drawing/2014/main" id="{5614CC61-E8F6-4F96-8D4A-C220093E7FE4}"/>
              </a:ext>
            </a:extLst>
          </p:cNvPr>
          <p:cNvSpPr>
            <a:spLocks noGrp="1"/>
          </p:cNvSpPr>
          <p:nvPr>
            <p:ph sz="half" idx="1"/>
          </p:nvPr>
        </p:nvSpPr>
        <p:spPr>
          <a:xfrm>
            <a:off x="609600" y="2004936"/>
            <a:ext cx="5384800" cy="3989040"/>
          </a:xfrm>
        </p:spPr>
        <p:txBody>
          <a:bodyPr>
            <a:normAutofit fontScale="85000" lnSpcReduction="10000"/>
          </a:bodyPr>
          <a:lstStyle/>
          <a:p>
            <a:r>
              <a:rPr lang="en-GB" dirty="0">
                <a:solidFill>
                  <a:srgbClr val="0070C0"/>
                </a:solidFill>
              </a:rPr>
              <a:t>Don’t just describe – explain how and why you applied them and demonstrate how it was conducted</a:t>
            </a:r>
            <a:br>
              <a:rPr lang="en-GB" dirty="0">
                <a:solidFill>
                  <a:srgbClr val="0070C0"/>
                </a:solidFill>
              </a:rPr>
            </a:br>
            <a:endParaRPr lang="en-GB" dirty="0">
              <a:solidFill>
                <a:srgbClr val="0070C0"/>
              </a:solidFill>
            </a:endParaRPr>
          </a:p>
          <a:p>
            <a:r>
              <a:rPr lang="en-GB" dirty="0">
                <a:solidFill>
                  <a:schemeClr val="accent3">
                    <a:lumMod val="75000"/>
                  </a:schemeClr>
                </a:solidFill>
              </a:rPr>
              <a:t>Focus on your objectives and research question- show why your methods suit your objectives. Keep relating your choices back to the purpose of your research</a:t>
            </a:r>
            <a:br>
              <a:rPr lang="en-GB" dirty="0">
                <a:solidFill>
                  <a:schemeClr val="accent3">
                    <a:lumMod val="75000"/>
                  </a:schemeClr>
                </a:solidFill>
              </a:rPr>
            </a:br>
            <a:endParaRPr lang="en-GB" dirty="0">
              <a:solidFill>
                <a:schemeClr val="accent3">
                  <a:lumMod val="75000"/>
                </a:schemeClr>
              </a:solidFill>
            </a:endParaRPr>
          </a:p>
          <a:p>
            <a:r>
              <a:rPr lang="en-GB" dirty="0">
                <a:solidFill>
                  <a:srgbClr val="002060"/>
                </a:solidFill>
              </a:rPr>
              <a:t>Cite relevant sources</a:t>
            </a:r>
          </a:p>
          <a:p>
            <a:pPr marL="0" indent="0">
              <a:buNone/>
            </a:pPr>
            <a:endParaRPr lang="en-GB" dirty="0"/>
          </a:p>
        </p:txBody>
      </p:sp>
      <p:sp>
        <p:nvSpPr>
          <p:cNvPr id="4" name="Content Placeholder 3">
            <a:extLst>
              <a:ext uri="{FF2B5EF4-FFF2-40B4-BE49-F238E27FC236}">
                <a16:creationId xmlns:a16="http://schemas.microsoft.com/office/drawing/2014/main" id="{5119EC93-5875-4AA9-95AC-37A81A157540}"/>
              </a:ext>
            </a:extLst>
          </p:cNvPr>
          <p:cNvSpPr>
            <a:spLocks noGrp="1"/>
          </p:cNvSpPr>
          <p:nvPr>
            <p:ph sz="half" idx="2"/>
          </p:nvPr>
        </p:nvSpPr>
        <p:spPr>
          <a:xfrm>
            <a:off x="6197600" y="2004936"/>
            <a:ext cx="5384800" cy="3989040"/>
          </a:xfrm>
        </p:spPr>
        <p:txBody>
          <a:bodyPr>
            <a:normAutofit fontScale="85000" lnSpcReduction="1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600" b="0" i="0" u="none" strike="noStrike" kern="1200" cap="none" spc="0" normalizeH="0" baseline="0" noProof="0" dirty="0">
                <a:ln>
                  <a:noFill/>
                </a:ln>
                <a:solidFill>
                  <a:srgbClr val="9BBB59">
                    <a:lumMod val="50000"/>
                  </a:srgbClr>
                </a:solidFill>
                <a:effectLst/>
                <a:uLnTx/>
                <a:uFillTx/>
                <a:latin typeface="Myriad Pro"/>
                <a:ea typeface="+mn-ea"/>
                <a:cs typeface="+mn-cs"/>
              </a:rPr>
              <a:t>Write for your audience – consider how much info you need to give. Clear – structured – argues your approach.</a:t>
            </a:r>
            <a:br>
              <a:rPr kumimoji="0" lang="en-GB" sz="2600" b="0" i="0" u="none" strike="noStrike" kern="1200" cap="none" spc="0" normalizeH="0" baseline="0" noProof="0" dirty="0">
                <a:ln>
                  <a:noFill/>
                </a:ln>
                <a:solidFill>
                  <a:srgbClr val="9BBB59">
                    <a:lumMod val="50000"/>
                  </a:srgbClr>
                </a:solidFill>
                <a:effectLst/>
                <a:uLnTx/>
                <a:uFillTx/>
                <a:latin typeface="Myriad Pro"/>
                <a:ea typeface="+mn-ea"/>
                <a:cs typeface="+mn-cs"/>
              </a:rPr>
            </a:br>
            <a:endParaRPr kumimoji="0" lang="en-GB" sz="2600" b="0" i="0" u="none" strike="noStrike" kern="1200" cap="none" spc="0" normalizeH="0" baseline="0" noProof="0" dirty="0">
              <a:ln>
                <a:noFill/>
              </a:ln>
              <a:solidFill>
                <a:srgbClr val="9BBB59">
                  <a:lumMod val="50000"/>
                </a:srgbClr>
              </a:solidFill>
              <a:effectLst/>
              <a:uLnTx/>
              <a:uFillTx/>
              <a:latin typeface="Myriad Pro"/>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600" b="0" i="0" u="none" strike="noStrike" kern="1200" cap="none" spc="0" normalizeH="0" baseline="0" noProof="0" dirty="0">
                <a:ln>
                  <a:noFill/>
                </a:ln>
                <a:solidFill>
                  <a:srgbClr val="0070C0"/>
                </a:solidFill>
                <a:effectLst/>
                <a:uLnTx/>
                <a:uFillTx/>
                <a:latin typeface="Myriad Pro"/>
                <a:ea typeface="+mn-ea"/>
                <a:cs typeface="+mn-cs"/>
              </a:rPr>
              <a:t>Don’t just list details and procedures</a:t>
            </a:r>
            <a:br>
              <a:rPr kumimoji="0" lang="en-GB" sz="2600" b="0" i="0" u="none" strike="noStrike" kern="1200" cap="none" spc="0" normalizeH="0" baseline="0" noProof="0" dirty="0">
                <a:ln>
                  <a:noFill/>
                </a:ln>
                <a:solidFill>
                  <a:srgbClr val="0070C0"/>
                </a:solidFill>
                <a:effectLst/>
                <a:uLnTx/>
                <a:uFillTx/>
                <a:latin typeface="Myriad Pro"/>
                <a:ea typeface="+mn-ea"/>
                <a:cs typeface="+mn-cs"/>
              </a:rPr>
            </a:br>
            <a:endParaRPr kumimoji="0" lang="en-GB" sz="2600" b="0" i="0" u="none" strike="noStrike" kern="1200" cap="none" spc="0" normalizeH="0" baseline="0" noProof="0" dirty="0">
              <a:ln>
                <a:noFill/>
              </a:ln>
              <a:solidFill>
                <a:srgbClr val="0070C0"/>
              </a:solidFill>
              <a:effectLst/>
              <a:uLnTx/>
              <a:uFillTx/>
              <a:latin typeface="Myriad Pro"/>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600" b="0" i="0" u="none" strike="noStrike" kern="1200" cap="none" spc="0" normalizeH="0" baseline="0" noProof="0" dirty="0">
                <a:ln>
                  <a:noFill/>
                </a:ln>
                <a:solidFill>
                  <a:srgbClr val="002060"/>
                </a:solidFill>
                <a:effectLst/>
                <a:uLnTx/>
                <a:uFillTx/>
                <a:latin typeface="Myriad Pro"/>
                <a:ea typeface="+mn-ea"/>
                <a:cs typeface="+mn-cs"/>
              </a:rPr>
              <a:t>Discuss any difficulties you encountered and how you dealt with them – include how you minimised impact as a result or changed methods</a:t>
            </a:r>
            <a:r>
              <a:rPr kumimoji="0" lang="en-GB" sz="2600" b="0" i="0" u="none" strike="noStrike" kern="1200" cap="none" spc="0" normalizeH="0" baseline="0" noProof="0" dirty="0">
                <a:ln>
                  <a:noFill/>
                </a:ln>
                <a:solidFill>
                  <a:prstClr val="black"/>
                </a:solidFill>
                <a:effectLst/>
                <a:uLnTx/>
                <a:uFillTx/>
                <a:latin typeface="Myriad Pro"/>
                <a:ea typeface="+mn-ea"/>
                <a:cs typeface="+mn-cs"/>
              </a:rPr>
              <a:t>.</a:t>
            </a:r>
          </a:p>
          <a:p>
            <a:endParaRPr lang="en-GB" dirty="0"/>
          </a:p>
        </p:txBody>
      </p:sp>
      <p:pic>
        <p:nvPicPr>
          <p:cNvPr id="4098" name="Picture 2" descr="Free Remember Cliparts, Download Free Remember Cliparts png images, Free  ClipArts on Clipart Library">
            <a:extLst>
              <a:ext uri="{FF2B5EF4-FFF2-40B4-BE49-F238E27FC236}">
                <a16:creationId xmlns:a16="http://schemas.microsoft.com/office/drawing/2014/main" id="{F7CEDC3B-1FF0-53A4-5F76-C5191C5CD9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46521" y="161652"/>
            <a:ext cx="2039145" cy="14047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532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0" end="0"/>
                                            </p:txEl>
                                          </p:spTgt>
                                        </p:tgtEl>
                                        <p:attrNameLst>
                                          <p:attrName>style.visibility</p:attrName>
                                        </p:attrNameLst>
                                      </p:cBhvr>
                                      <p:to>
                                        <p:strVal val="visible"/>
                                      </p:to>
                                    </p:set>
                                    <p:animEffect transition="in" filter="fade">
                                      <p:cBhvr>
                                        <p:cTn id="28" dur="1000"/>
                                        <p:tgtEl>
                                          <p:spTgt spid="4">
                                            <p:txEl>
                                              <p:pRg st="0" end="0"/>
                                            </p:txEl>
                                          </p:spTgt>
                                        </p:tgtEl>
                                      </p:cBhvr>
                                    </p:animEffect>
                                    <p:anim calcmode="lin" valueType="num">
                                      <p:cBhvr>
                                        <p:cTn id="29"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animEffect transition="in" filter="fade">
                                      <p:cBhvr>
                                        <p:cTn id="35" dur="1000"/>
                                        <p:tgtEl>
                                          <p:spTgt spid="4">
                                            <p:txEl>
                                              <p:pRg st="1" end="1"/>
                                            </p:txEl>
                                          </p:spTgt>
                                        </p:tgtEl>
                                      </p:cBhvr>
                                    </p:animEffect>
                                    <p:anim calcmode="lin" valueType="num">
                                      <p:cBhvr>
                                        <p:cTn id="36"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2" end="2"/>
                                            </p:txEl>
                                          </p:spTgt>
                                        </p:tgtEl>
                                        <p:attrNameLst>
                                          <p:attrName>style.visibility</p:attrName>
                                        </p:attrNameLst>
                                      </p:cBhvr>
                                      <p:to>
                                        <p:strVal val="visible"/>
                                      </p:to>
                                    </p:set>
                                    <p:animEffect transition="in" filter="fade">
                                      <p:cBhvr>
                                        <p:cTn id="42" dur="1000"/>
                                        <p:tgtEl>
                                          <p:spTgt spid="4">
                                            <p:txEl>
                                              <p:pRg st="2" end="2"/>
                                            </p:txEl>
                                          </p:spTgt>
                                        </p:tgtEl>
                                      </p:cBhvr>
                                    </p:animEffect>
                                    <p:anim calcmode="lin" valueType="num">
                                      <p:cBhvr>
                                        <p:cTn id="43"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E9D30-7885-0B5A-FF43-1703F49F2D82}"/>
              </a:ext>
            </a:extLst>
          </p:cNvPr>
          <p:cNvSpPr>
            <a:spLocks noGrp="1"/>
          </p:cNvSpPr>
          <p:nvPr>
            <p:ph type="title"/>
          </p:nvPr>
        </p:nvSpPr>
        <p:spPr>
          <a:solidFill>
            <a:schemeClr val="accent3"/>
          </a:solidFill>
        </p:spPr>
        <p:txBody>
          <a:bodyPr>
            <a:normAutofit fontScale="90000"/>
          </a:bodyPr>
          <a:lstStyle/>
          <a:p>
            <a:r>
              <a:rPr lang="en-GB" dirty="0">
                <a:solidFill>
                  <a:srgbClr val="FFFFFF"/>
                </a:solidFill>
              </a:rPr>
              <a:t>Saunders, Lewis &amp; Thornhill – 'Research Onion'</a:t>
            </a:r>
          </a:p>
        </p:txBody>
      </p:sp>
      <p:pic>
        <p:nvPicPr>
          <p:cNvPr id="4" name="Picture 4" descr="Text&#10;&#10;Description automatically generated">
            <a:extLst>
              <a:ext uri="{FF2B5EF4-FFF2-40B4-BE49-F238E27FC236}">
                <a16:creationId xmlns:a16="http://schemas.microsoft.com/office/drawing/2014/main" id="{52728E13-A166-FCBD-2224-2AAB554007AB}"/>
              </a:ext>
            </a:extLst>
          </p:cNvPr>
          <p:cNvPicPr>
            <a:picLocks noGrp="1" noChangeAspect="1"/>
          </p:cNvPicPr>
          <p:nvPr>
            <p:ph idx="1"/>
          </p:nvPr>
        </p:nvPicPr>
        <p:blipFill>
          <a:blip r:embed="rId3"/>
          <a:stretch>
            <a:fillRect/>
          </a:stretch>
        </p:blipFill>
        <p:spPr>
          <a:xfrm>
            <a:off x="1260780" y="2600327"/>
            <a:ext cx="2165875" cy="2893094"/>
          </a:xfrm>
        </p:spPr>
      </p:pic>
      <p:pic>
        <p:nvPicPr>
          <p:cNvPr id="7" name="Picture 7" descr="Text&#10;&#10;Description automatically generated">
            <a:extLst>
              <a:ext uri="{FF2B5EF4-FFF2-40B4-BE49-F238E27FC236}">
                <a16:creationId xmlns:a16="http://schemas.microsoft.com/office/drawing/2014/main" id="{9748EA8A-AFA4-7E6D-E54B-17D5459DA347}"/>
              </a:ext>
            </a:extLst>
          </p:cNvPr>
          <p:cNvPicPr>
            <a:picLocks noChangeAspect="1"/>
          </p:cNvPicPr>
          <p:nvPr/>
        </p:nvPicPr>
        <p:blipFill>
          <a:blip r:embed="rId4"/>
          <a:stretch>
            <a:fillRect/>
          </a:stretch>
        </p:blipFill>
        <p:spPr>
          <a:xfrm>
            <a:off x="4271962" y="2740025"/>
            <a:ext cx="2743200" cy="2743200"/>
          </a:xfrm>
          <a:prstGeom prst="rect">
            <a:avLst/>
          </a:prstGeom>
        </p:spPr>
      </p:pic>
      <p:pic>
        <p:nvPicPr>
          <p:cNvPr id="9" name="Picture 9" descr="Diagram&#10;&#10;Description automatically generated">
            <a:extLst>
              <a:ext uri="{FF2B5EF4-FFF2-40B4-BE49-F238E27FC236}">
                <a16:creationId xmlns:a16="http://schemas.microsoft.com/office/drawing/2014/main" id="{00881BFD-EC3C-ED08-5BF8-B4799BF4494F}"/>
              </a:ext>
            </a:extLst>
          </p:cNvPr>
          <p:cNvPicPr>
            <a:picLocks noChangeAspect="1"/>
          </p:cNvPicPr>
          <p:nvPr/>
        </p:nvPicPr>
        <p:blipFill>
          <a:blip r:embed="rId5"/>
          <a:stretch>
            <a:fillRect/>
          </a:stretch>
        </p:blipFill>
        <p:spPr>
          <a:xfrm>
            <a:off x="7673975" y="2816225"/>
            <a:ext cx="2638425" cy="2654300"/>
          </a:xfrm>
          <a:prstGeom prst="rect">
            <a:avLst/>
          </a:prstGeom>
        </p:spPr>
      </p:pic>
    </p:spTree>
    <p:extLst>
      <p:ext uri="{BB962C8B-B14F-4D97-AF65-F5344CB8AC3E}">
        <p14:creationId xmlns:p14="http://schemas.microsoft.com/office/powerpoint/2010/main" val="7020809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solidFill>
            <a:schemeClr val="accent3"/>
          </a:solidFill>
        </p:spPr>
        <p:txBody>
          <a:bodyPr/>
          <a:lstStyle/>
          <a:p>
            <a:r>
              <a:rPr lang="en-GB" dirty="0">
                <a:solidFill>
                  <a:schemeClr val="bg1"/>
                </a:solidFill>
              </a:rPr>
              <a:t>Methodology</a:t>
            </a:r>
          </a:p>
        </p:txBody>
      </p:sp>
      <p:pic>
        <p:nvPicPr>
          <p:cNvPr id="4" name="Content Placeholder 3">
            <a:extLst>
              <a:ext uri="{FF2B5EF4-FFF2-40B4-BE49-F238E27FC236}">
                <a16:creationId xmlns:a16="http://schemas.microsoft.com/office/drawing/2014/main" id="{8305ED27-A4EF-4A23-8C95-AD6A85D2A104}"/>
              </a:ext>
            </a:extLst>
          </p:cNvPr>
          <p:cNvPicPr>
            <a:picLocks noGrp="1" noChangeAspect="1"/>
          </p:cNvPicPr>
          <p:nvPr>
            <p:ph sz="half" idx="1"/>
          </p:nvPr>
        </p:nvPicPr>
        <p:blipFill>
          <a:blip r:embed="rId3"/>
          <a:stretch>
            <a:fillRect/>
          </a:stretch>
        </p:blipFill>
        <p:spPr>
          <a:xfrm>
            <a:off x="1116012" y="2089944"/>
            <a:ext cx="4371975" cy="3009900"/>
          </a:xfrm>
          <a:prstGeom prst="rect">
            <a:avLst/>
          </a:prstGeom>
        </p:spPr>
      </p:pic>
      <p:sp>
        <p:nvSpPr>
          <p:cNvPr id="6" name="Content Placeholder 5">
            <a:extLst>
              <a:ext uri="{FF2B5EF4-FFF2-40B4-BE49-F238E27FC236}">
                <a16:creationId xmlns:a16="http://schemas.microsoft.com/office/drawing/2014/main" id="{CE5D857B-B3EB-42A9-9378-BB924DA2D331}"/>
              </a:ext>
            </a:extLst>
          </p:cNvPr>
          <p:cNvSpPr>
            <a:spLocks noGrp="1"/>
          </p:cNvSpPr>
          <p:nvPr>
            <p:ph sz="half" idx="2"/>
          </p:nvPr>
        </p:nvSpPr>
        <p:spPr/>
        <p:txBody>
          <a:bodyPr/>
          <a:lstStyle/>
          <a:p>
            <a:pPr marL="0" indent="0" algn="ctr">
              <a:buNone/>
            </a:pPr>
            <a:r>
              <a:rPr lang="en-GB" dirty="0"/>
              <a:t>Aim</a:t>
            </a:r>
          </a:p>
          <a:p>
            <a:pPr marL="0" indent="0">
              <a:buNone/>
            </a:pPr>
            <a:r>
              <a:rPr lang="en-GB" dirty="0"/>
              <a:t>Introduce you to the ‘research onion’ (Saunders </a:t>
            </a:r>
            <a:r>
              <a:rPr lang="en-GB" i="1" dirty="0"/>
              <a:t>et al</a:t>
            </a:r>
            <a:r>
              <a:rPr lang="en-GB" dirty="0"/>
              <a:t>, 2007)</a:t>
            </a:r>
          </a:p>
          <a:p>
            <a:pPr marL="0" indent="0">
              <a:buNone/>
            </a:pPr>
            <a:r>
              <a:rPr lang="en-GB" dirty="0"/>
              <a:t>Explore Saunders </a:t>
            </a:r>
            <a:r>
              <a:rPr lang="en-GB" i="1" dirty="0"/>
              <a:t>et </a:t>
            </a:r>
            <a:r>
              <a:rPr lang="en-GB" i="1" dirty="0" err="1"/>
              <a:t>al’s</a:t>
            </a:r>
            <a:r>
              <a:rPr lang="en-GB" i="1" dirty="0"/>
              <a:t> </a:t>
            </a:r>
            <a:r>
              <a:rPr lang="en-GB" dirty="0"/>
              <a:t>6 layers of research methodology </a:t>
            </a:r>
          </a:p>
          <a:p>
            <a:pPr marL="0" indent="0">
              <a:buNone/>
            </a:pPr>
            <a:r>
              <a:rPr lang="en-GB" dirty="0"/>
              <a:t>Provide you with useful resources to explore further</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8448414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16B8C-1FDA-47E8-AFB6-BD601E85C419}"/>
              </a:ext>
            </a:extLst>
          </p:cNvPr>
          <p:cNvSpPr>
            <a:spLocks noGrp="1"/>
          </p:cNvSpPr>
          <p:nvPr>
            <p:ph type="title"/>
          </p:nvPr>
        </p:nvSpPr>
        <p:spPr>
          <a:solidFill>
            <a:schemeClr val="accent3"/>
          </a:solidFill>
        </p:spPr>
        <p:txBody>
          <a:bodyPr/>
          <a:lstStyle/>
          <a:p>
            <a:r>
              <a:rPr lang="en-GB" dirty="0">
                <a:solidFill>
                  <a:schemeClr val="bg1"/>
                </a:solidFill>
              </a:rPr>
              <a:t>The ‘Research Onion’</a:t>
            </a:r>
          </a:p>
        </p:txBody>
      </p:sp>
      <p:pic>
        <p:nvPicPr>
          <p:cNvPr id="4" name="Content Placeholder 3">
            <a:extLst>
              <a:ext uri="{FF2B5EF4-FFF2-40B4-BE49-F238E27FC236}">
                <a16:creationId xmlns:a16="http://schemas.microsoft.com/office/drawing/2014/main" id="{BF4166F0-156D-4105-9F9A-C7FD15F0A718}"/>
              </a:ext>
            </a:extLst>
          </p:cNvPr>
          <p:cNvPicPr>
            <a:picLocks noGrp="1" noChangeAspect="1"/>
          </p:cNvPicPr>
          <p:nvPr>
            <p:ph sz="half" idx="1"/>
          </p:nvPr>
        </p:nvPicPr>
        <p:blipFill>
          <a:blip r:embed="rId3"/>
          <a:stretch>
            <a:fillRect/>
          </a:stretch>
        </p:blipFill>
        <p:spPr>
          <a:xfrm>
            <a:off x="1039812" y="2213769"/>
            <a:ext cx="4524375" cy="2762250"/>
          </a:xfrm>
          <a:prstGeom prst="rect">
            <a:avLst/>
          </a:prstGeom>
        </p:spPr>
      </p:pic>
      <p:sp>
        <p:nvSpPr>
          <p:cNvPr id="5" name="Content Placeholder 4">
            <a:extLst>
              <a:ext uri="{FF2B5EF4-FFF2-40B4-BE49-F238E27FC236}">
                <a16:creationId xmlns:a16="http://schemas.microsoft.com/office/drawing/2014/main" id="{610F8245-F942-4EB3-9C97-41F6EF591A00}"/>
              </a:ext>
            </a:extLst>
          </p:cNvPr>
          <p:cNvSpPr>
            <a:spLocks noGrp="1"/>
          </p:cNvSpPr>
          <p:nvPr>
            <p:ph sz="half" idx="2"/>
          </p:nvPr>
        </p:nvSpPr>
        <p:spPr/>
        <p:txBody>
          <a:bodyPr/>
          <a:lstStyle/>
          <a:p>
            <a:pPr marL="0" indent="0">
              <a:buNone/>
            </a:pPr>
            <a:r>
              <a:rPr lang="en-GB" dirty="0"/>
              <a:t>Saunders </a:t>
            </a:r>
            <a:r>
              <a:rPr lang="en-GB" i="1" dirty="0"/>
              <a:t>et al</a:t>
            </a:r>
            <a:r>
              <a:rPr lang="en-GB" dirty="0"/>
              <a:t>, 2007</a:t>
            </a:r>
          </a:p>
          <a:p>
            <a:pPr marL="0" indent="0">
              <a:buNone/>
            </a:pPr>
            <a:endParaRPr lang="en-GB" dirty="0"/>
          </a:p>
          <a:p>
            <a:pPr marL="0" indent="0">
              <a:buNone/>
            </a:pPr>
            <a:r>
              <a:rPr lang="en-GB" dirty="0"/>
              <a:t>Each layer will address choices you should consider for your methodology</a:t>
            </a:r>
          </a:p>
        </p:txBody>
      </p:sp>
    </p:spTree>
    <p:extLst>
      <p:ext uri="{BB962C8B-B14F-4D97-AF65-F5344CB8AC3E}">
        <p14:creationId xmlns:p14="http://schemas.microsoft.com/office/powerpoint/2010/main" val="3902145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D5AC0-0157-4C3E-87A0-3E7317351429}"/>
              </a:ext>
            </a:extLst>
          </p:cNvPr>
          <p:cNvSpPr>
            <a:spLocks noGrp="1"/>
          </p:cNvSpPr>
          <p:nvPr>
            <p:ph type="title"/>
          </p:nvPr>
        </p:nvSpPr>
        <p:spPr>
          <a:xfrm>
            <a:off x="609600" y="274638"/>
            <a:ext cx="2850107" cy="4877392"/>
          </a:xfrm>
          <a:solidFill>
            <a:schemeClr val="accent3"/>
          </a:solidFill>
        </p:spPr>
        <p:txBody>
          <a:bodyPr>
            <a:normAutofit/>
          </a:bodyPr>
          <a:lstStyle/>
          <a:p>
            <a:r>
              <a:rPr lang="en-GB" dirty="0">
                <a:solidFill>
                  <a:schemeClr val="bg1"/>
                </a:solidFill>
              </a:rPr>
              <a:t>The Research Onion – Saunders </a:t>
            </a:r>
            <a:r>
              <a:rPr lang="en-GB" i="1" dirty="0">
                <a:solidFill>
                  <a:schemeClr val="bg1"/>
                </a:solidFill>
              </a:rPr>
              <a:t>et al</a:t>
            </a:r>
          </a:p>
        </p:txBody>
      </p:sp>
      <p:pic>
        <p:nvPicPr>
          <p:cNvPr id="4" name="Content Placeholder 3">
            <a:extLst>
              <a:ext uri="{FF2B5EF4-FFF2-40B4-BE49-F238E27FC236}">
                <a16:creationId xmlns:a16="http://schemas.microsoft.com/office/drawing/2014/main" id="{33F11B15-0018-4304-A4BA-4D088F074CF3}"/>
              </a:ext>
            </a:extLst>
          </p:cNvPr>
          <p:cNvPicPr>
            <a:picLocks noGrp="1" noChangeAspect="1"/>
          </p:cNvPicPr>
          <p:nvPr>
            <p:ph idx="1"/>
          </p:nvPr>
        </p:nvPicPr>
        <p:blipFill>
          <a:blip r:embed="rId3"/>
          <a:stretch>
            <a:fillRect/>
          </a:stretch>
        </p:blipFill>
        <p:spPr>
          <a:xfrm>
            <a:off x="3769429" y="164500"/>
            <a:ext cx="8185515" cy="5260881"/>
          </a:xfrm>
          <a:prstGeom prst="rect">
            <a:avLst/>
          </a:prstGeom>
        </p:spPr>
      </p:pic>
    </p:spTree>
    <p:extLst>
      <p:ext uri="{BB962C8B-B14F-4D97-AF65-F5344CB8AC3E}">
        <p14:creationId xmlns:p14="http://schemas.microsoft.com/office/powerpoint/2010/main" val="30480187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E0B64D-3C2F-4B79-962E-468D05340A3D}"/>
              </a:ext>
            </a:extLst>
          </p:cNvPr>
          <p:cNvSpPr>
            <a:spLocks noGrp="1"/>
          </p:cNvSpPr>
          <p:nvPr>
            <p:ph type="title"/>
          </p:nvPr>
        </p:nvSpPr>
        <p:spPr>
          <a:solidFill>
            <a:schemeClr val="accent3"/>
          </a:solidFill>
        </p:spPr>
        <p:txBody>
          <a:bodyPr/>
          <a:lstStyle/>
          <a:p>
            <a:r>
              <a:rPr lang="en-GB" dirty="0">
                <a:solidFill>
                  <a:schemeClr val="bg1"/>
                </a:solidFill>
              </a:rPr>
              <a:t>The 6 layers of Saunders’ research Onion</a:t>
            </a:r>
          </a:p>
        </p:txBody>
      </p:sp>
      <p:pic>
        <p:nvPicPr>
          <p:cNvPr id="5" name="Content Placeholder 4">
            <a:extLst>
              <a:ext uri="{FF2B5EF4-FFF2-40B4-BE49-F238E27FC236}">
                <a16:creationId xmlns:a16="http://schemas.microsoft.com/office/drawing/2014/main" id="{3A05B38C-BB59-4C59-A76B-2333F1285ED5}"/>
              </a:ext>
            </a:extLst>
          </p:cNvPr>
          <p:cNvPicPr>
            <a:picLocks noGrp="1" noChangeAspect="1"/>
          </p:cNvPicPr>
          <p:nvPr>
            <p:ph sz="half" idx="1"/>
          </p:nvPr>
        </p:nvPicPr>
        <p:blipFill>
          <a:blip r:embed="rId3"/>
          <a:stretch>
            <a:fillRect/>
          </a:stretch>
        </p:blipFill>
        <p:spPr>
          <a:xfrm>
            <a:off x="203569" y="1908313"/>
            <a:ext cx="5351094" cy="3439181"/>
          </a:xfrm>
          <a:prstGeom prst="rect">
            <a:avLst/>
          </a:prstGeom>
        </p:spPr>
      </p:pic>
      <p:sp>
        <p:nvSpPr>
          <p:cNvPr id="4" name="Content Placeholder 3">
            <a:extLst>
              <a:ext uri="{FF2B5EF4-FFF2-40B4-BE49-F238E27FC236}">
                <a16:creationId xmlns:a16="http://schemas.microsoft.com/office/drawing/2014/main" id="{F898135F-0F7D-40D8-9F50-17FBCB55EEAF}"/>
              </a:ext>
            </a:extLst>
          </p:cNvPr>
          <p:cNvSpPr>
            <a:spLocks noGrp="1"/>
          </p:cNvSpPr>
          <p:nvPr>
            <p:ph sz="half" idx="2"/>
          </p:nvPr>
        </p:nvSpPr>
        <p:spPr/>
        <p:txBody>
          <a:bodyPr/>
          <a:lstStyle/>
          <a:p>
            <a:pPr marL="514350" indent="-514350">
              <a:buAutoNum type="arabicPeriod"/>
            </a:pPr>
            <a:r>
              <a:rPr lang="en-GB" dirty="0"/>
              <a:t>Research philosophy</a:t>
            </a:r>
          </a:p>
          <a:p>
            <a:pPr marL="514350" indent="-514350">
              <a:buAutoNum type="arabicPeriod"/>
            </a:pPr>
            <a:r>
              <a:rPr lang="en-GB" dirty="0"/>
              <a:t>Research approach</a:t>
            </a:r>
          </a:p>
          <a:p>
            <a:pPr marL="514350" indent="-514350">
              <a:buAutoNum type="arabicPeriod"/>
            </a:pPr>
            <a:r>
              <a:rPr lang="en-GB" dirty="0"/>
              <a:t>Research strategy</a:t>
            </a:r>
          </a:p>
          <a:p>
            <a:pPr marL="514350" indent="-514350">
              <a:buAutoNum type="arabicPeriod"/>
            </a:pPr>
            <a:r>
              <a:rPr lang="en-GB" dirty="0"/>
              <a:t>Choices</a:t>
            </a:r>
          </a:p>
          <a:p>
            <a:pPr marL="514350" indent="-514350">
              <a:buAutoNum type="arabicPeriod"/>
            </a:pPr>
            <a:r>
              <a:rPr lang="en-GB" dirty="0"/>
              <a:t>Time horizon</a:t>
            </a:r>
          </a:p>
          <a:p>
            <a:pPr marL="514350" indent="-514350">
              <a:buAutoNum type="arabicPeriod"/>
            </a:pPr>
            <a:r>
              <a:rPr lang="en-GB" dirty="0"/>
              <a:t>Techniques &amp; procedures</a:t>
            </a:r>
          </a:p>
        </p:txBody>
      </p:sp>
      <p:sp>
        <p:nvSpPr>
          <p:cNvPr id="3" name="Arrow: Right 2">
            <a:extLst>
              <a:ext uri="{FF2B5EF4-FFF2-40B4-BE49-F238E27FC236}">
                <a16:creationId xmlns:a16="http://schemas.microsoft.com/office/drawing/2014/main" id="{FEE56CDE-2F8A-3003-2AB6-E510404F2B47}"/>
              </a:ext>
            </a:extLst>
          </p:cNvPr>
          <p:cNvSpPr/>
          <p:nvPr/>
        </p:nvSpPr>
        <p:spPr>
          <a:xfrm rot="8112417">
            <a:off x="4987308" y="1665996"/>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16242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51232-38CA-415E-B982-392FFDAF2CFC}"/>
              </a:ext>
            </a:extLst>
          </p:cNvPr>
          <p:cNvSpPr>
            <a:spLocks noGrp="1"/>
          </p:cNvSpPr>
          <p:nvPr>
            <p:ph type="title"/>
          </p:nvPr>
        </p:nvSpPr>
        <p:spPr>
          <a:solidFill>
            <a:schemeClr val="accent3"/>
          </a:solidFill>
        </p:spPr>
        <p:txBody>
          <a:bodyPr/>
          <a:lstStyle/>
          <a:p>
            <a:r>
              <a:rPr lang="en-GB" dirty="0">
                <a:solidFill>
                  <a:schemeClr val="bg1"/>
                </a:solidFill>
              </a:rPr>
              <a:t>Layer 1 – Research Philosophy</a:t>
            </a:r>
          </a:p>
        </p:txBody>
      </p:sp>
      <p:sp>
        <p:nvSpPr>
          <p:cNvPr id="3" name="Content Placeholder 2">
            <a:extLst>
              <a:ext uri="{FF2B5EF4-FFF2-40B4-BE49-F238E27FC236}">
                <a16:creationId xmlns:a16="http://schemas.microsoft.com/office/drawing/2014/main" id="{49FE9972-0B98-4D57-918A-B35B8E19A904}"/>
              </a:ext>
            </a:extLst>
          </p:cNvPr>
          <p:cNvSpPr>
            <a:spLocks noGrp="1"/>
          </p:cNvSpPr>
          <p:nvPr>
            <p:ph sz="half" idx="1"/>
          </p:nvPr>
        </p:nvSpPr>
        <p:spPr/>
        <p:txBody>
          <a:bodyPr/>
          <a:lstStyle/>
          <a:p>
            <a:r>
              <a:rPr lang="en-GB" dirty="0"/>
              <a:t>The foundation of any study as it describes the set of beliefs the research is built upon:</a:t>
            </a:r>
          </a:p>
          <a:p>
            <a:pPr lvl="1"/>
            <a:r>
              <a:rPr lang="en-GB" b="1" i="1" dirty="0"/>
              <a:t>Ontological</a:t>
            </a:r>
          </a:p>
          <a:p>
            <a:pPr lvl="1"/>
            <a:r>
              <a:rPr lang="en-GB" b="1" i="1" dirty="0"/>
              <a:t>Epistemological </a:t>
            </a:r>
          </a:p>
          <a:p>
            <a:endParaRPr lang="en-GB" dirty="0"/>
          </a:p>
        </p:txBody>
      </p:sp>
      <p:sp>
        <p:nvSpPr>
          <p:cNvPr id="4" name="Content Placeholder 3">
            <a:extLst>
              <a:ext uri="{FF2B5EF4-FFF2-40B4-BE49-F238E27FC236}">
                <a16:creationId xmlns:a16="http://schemas.microsoft.com/office/drawing/2014/main" id="{E9E6A277-EC65-4EBD-B900-5FB05B31442E}"/>
              </a:ext>
            </a:extLst>
          </p:cNvPr>
          <p:cNvSpPr>
            <a:spLocks noGrp="1"/>
          </p:cNvSpPr>
          <p:nvPr>
            <p:ph sz="half" idx="2"/>
          </p:nvPr>
        </p:nvSpPr>
        <p:spPr/>
        <p:txBody>
          <a:bodyPr/>
          <a:lstStyle/>
          <a:p>
            <a:r>
              <a:rPr lang="en-GB" b="1" i="1" dirty="0"/>
              <a:t>ONTOLOGY</a:t>
            </a:r>
            <a:r>
              <a:rPr lang="en-GB" dirty="0"/>
              <a:t> = the what and how of what we know</a:t>
            </a:r>
          </a:p>
          <a:p>
            <a:r>
              <a:rPr lang="en-GB" b="1" i="1" dirty="0"/>
              <a:t>EPISTEMOLOGY</a:t>
            </a:r>
            <a:r>
              <a:rPr lang="en-GB" dirty="0"/>
              <a:t> = the ‘how’ of obtaining knowledge and understanding of things </a:t>
            </a:r>
          </a:p>
        </p:txBody>
      </p:sp>
      <p:pic>
        <p:nvPicPr>
          <p:cNvPr id="5" name="Picture 4">
            <a:extLst>
              <a:ext uri="{FF2B5EF4-FFF2-40B4-BE49-F238E27FC236}">
                <a16:creationId xmlns:a16="http://schemas.microsoft.com/office/drawing/2014/main" id="{4499D195-C5B2-446C-9F54-819E1D1E38F9}"/>
              </a:ext>
            </a:extLst>
          </p:cNvPr>
          <p:cNvPicPr>
            <a:picLocks noChangeAspect="1"/>
          </p:cNvPicPr>
          <p:nvPr/>
        </p:nvPicPr>
        <p:blipFill>
          <a:blip r:embed="rId3"/>
          <a:stretch>
            <a:fillRect/>
          </a:stretch>
        </p:blipFill>
        <p:spPr>
          <a:xfrm>
            <a:off x="4499113" y="3263831"/>
            <a:ext cx="2014330" cy="2252046"/>
          </a:xfrm>
          <a:prstGeom prst="rect">
            <a:avLst/>
          </a:prstGeom>
        </p:spPr>
      </p:pic>
    </p:spTree>
    <p:extLst>
      <p:ext uri="{BB962C8B-B14F-4D97-AF65-F5344CB8AC3E}">
        <p14:creationId xmlns:p14="http://schemas.microsoft.com/office/powerpoint/2010/main" val="35814262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971D28-2C70-4F7F-9D23-FCE98AF085F9}"/>
              </a:ext>
            </a:extLst>
          </p:cNvPr>
          <p:cNvSpPr>
            <a:spLocks noGrp="1"/>
          </p:cNvSpPr>
          <p:nvPr>
            <p:ph type="title"/>
          </p:nvPr>
        </p:nvSpPr>
        <p:spPr>
          <a:solidFill>
            <a:schemeClr val="accent3"/>
          </a:solidFill>
        </p:spPr>
        <p:txBody>
          <a:bodyPr/>
          <a:lstStyle/>
          <a:p>
            <a:r>
              <a:rPr lang="en-GB" dirty="0">
                <a:solidFill>
                  <a:schemeClr val="bg1"/>
                </a:solidFill>
              </a:rPr>
              <a:t>Research</a:t>
            </a:r>
            <a:r>
              <a:rPr lang="en-GB" dirty="0"/>
              <a:t> </a:t>
            </a:r>
            <a:r>
              <a:rPr lang="en-GB" dirty="0">
                <a:solidFill>
                  <a:schemeClr val="bg1"/>
                </a:solidFill>
              </a:rPr>
              <a:t>Philosophies</a:t>
            </a:r>
          </a:p>
        </p:txBody>
      </p:sp>
      <p:sp>
        <p:nvSpPr>
          <p:cNvPr id="3" name="Content Placeholder 2">
            <a:extLst>
              <a:ext uri="{FF2B5EF4-FFF2-40B4-BE49-F238E27FC236}">
                <a16:creationId xmlns:a16="http://schemas.microsoft.com/office/drawing/2014/main" id="{330B5275-8AB6-4E79-B261-5A66C9197B10}"/>
              </a:ext>
            </a:extLst>
          </p:cNvPr>
          <p:cNvSpPr>
            <a:spLocks noGrp="1"/>
          </p:cNvSpPr>
          <p:nvPr>
            <p:ph sz="half" idx="1"/>
          </p:nvPr>
        </p:nvSpPr>
        <p:spPr/>
        <p:txBody>
          <a:bodyPr>
            <a:normAutofit fontScale="92500"/>
          </a:bodyPr>
          <a:lstStyle/>
          <a:p>
            <a:pPr marL="0" indent="0">
              <a:buNone/>
            </a:pPr>
            <a:r>
              <a:rPr lang="en-GB" dirty="0"/>
              <a:t>3 main research philosophies:</a:t>
            </a:r>
          </a:p>
          <a:p>
            <a:pPr marL="914400" lvl="1" indent="-514350">
              <a:buFont typeface="+mj-lt"/>
              <a:buAutoNum type="arabicPeriod"/>
            </a:pPr>
            <a:r>
              <a:rPr lang="en-GB" dirty="0"/>
              <a:t>Positivism</a:t>
            </a:r>
          </a:p>
          <a:p>
            <a:pPr marL="914400" lvl="1" indent="-514350">
              <a:buFont typeface="+mj-lt"/>
              <a:buAutoNum type="arabicPeriod"/>
            </a:pPr>
            <a:r>
              <a:rPr lang="en-GB" dirty="0"/>
              <a:t>Interpretivism</a:t>
            </a:r>
          </a:p>
          <a:p>
            <a:pPr marL="914400" lvl="1" indent="-514350">
              <a:buFont typeface="+mj-lt"/>
              <a:buAutoNum type="arabicPeriod"/>
            </a:pPr>
            <a:r>
              <a:rPr lang="en-GB" dirty="0"/>
              <a:t>Pragmatism</a:t>
            </a:r>
          </a:p>
        </p:txBody>
      </p:sp>
      <p:sp>
        <p:nvSpPr>
          <p:cNvPr id="4" name="Content Placeholder 3">
            <a:extLst>
              <a:ext uri="{FF2B5EF4-FFF2-40B4-BE49-F238E27FC236}">
                <a16:creationId xmlns:a16="http://schemas.microsoft.com/office/drawing/2014/main" id="{A8AC49EC-1A09-4EE4-BFD1-F2FCABEF6133}"/>
              </a:ext>
            </a:extLst>
          </p:cNvPr>
          <p:cNvSpPr>
            <a:spLocks noGrp="1"/>
          </p:cNvSpPr>
          <p:nvPr>
            <p:ph sz="half" idx="2"/>
          </p:nvPr>
        </p:nvSpPr>
        <p:spPr/>
        <p:txBody>
          <a:bodyPr>
            <a:normAutofit fontScale="92500"/>
          </a:bodyPr>
          <a:lstStyle/>
          <a:p>
            <a:r>
              <a:rPr lang="en-GB" b="1" i="1" dirty="0"/>
              <a:t>Positivism</a:t>
            </a:r>
            <a:r>
              <a:rPr lang="en-GB" dirty="0"/>
              <a:t> – knowledge exists outside of what’s being studied</a:t>
            </a:r>
          </a:p>
          <a:p>
            <a:r>
              <a:rPr lang="en-GB" b="1" i="1" dirty="0"/>
              <a:t>Interpretivism </a:t>
            </a:r>
            <a:r>
              <a:rPr lang="en-GB" dirty="0"/>
              <a:t>– emphasises the influence that social and cultural factors can have on an individual.</a:t>
            </a:r>
          </a:p>
          <a:p>
            <a:r>
              <a:rPr lang="en-GB" b="1" i="1" dirty="0"/>
              <a:t>Pragmatism </a:t>
            </a:r>
            <a:r>
              <a:rPr lang="en-GB" dirty="0"/>
              <a:t>– using the best tools possible to investigate phenomena</a:t>
            </a:r>
          </a:p>
          <a:p>
            <a:endParaRPr lang="en-GB" dirty="0"/>
          </a:p>
        </p:txBody>
      </p:sp>
    </p:spTree>
    <p:extLst>
      <p:ext uri="{BB962C8B-B14F-4D97-AF65-F5344CB8AC3E}">
        <p14:creationId xmlns:p14="http://schemas.microsoft.com/office/powerpoint/2010/main" val="25960607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1A971-1A85-4A9F-B189-A803F2DA1734}"/>
              </a:ext>
            </a:extLst>
          </p:cNvPr>
          <p:cNvSpPr>
            <a:spLocks noGrp="1"/>
          </p:cNvSpPr>
          <p:nvPr>
            <p:ph type="title"/>
          </p:nvPr>
        </p:nvSpPr>
        <p:spPr>
          <a:solidFill>
            <a:schemeClr val="accent3"/>
          </a:solidFill>
        </p:spPr>
        <p:txBody>
          <a:bodyPr/>
          <a:lstStyle/>
          <a:p>
            <a:r>
              <a:rPr lang="en-GB" dirty="0">
                <a:solidFill>
                  <a:schemeClr val="bg1"/>
                </a:solidFill>
              </a:rPr>
              <a:t>Layer 2 – Research Approach</a:t>
            </a:r>
          </a:p>
        </p:txBody>
      </p:sp>
      <p:sp>
        <p:nvSpPr>
          <p:cNvPr id="3" name="Content Placeholder 2">
            <a:extLst>
              <a:ext uri="{FF2B5EF4-FFF2-40B4-BE49-F238E27FC236}">
                <a16:creationId xmlns:a16="http://schemas.microsoft.com/office/drawing/2014/main" id="{3ECCE174-08AC-4D9B-8DC1-8F269A4AF759}"/>
              </a:ext>
            </a:extLst>
          </p:cNvPr>
          <p:cNvSpPr>
            <a:spLocks noGrp="1"/>
          </p:cNvSpPr>
          <p:nvPr>
            <p:ph sz="half" idx="1"/>
          </p:nvPr>
        </p:nvSpPr>
        <p:spPr/>
        <p:txBody>
          <a:bodyPr/>
          <a:lstStyle/>
          <a:p>
            <a:pPr marL="0" indent="0">
              <a:buNone/>
            </a:pPr>
            <a:r>
              <a:rPr lang="en-GB" dirty="0"/>
              <a:t>The wider method you’ll use to research:</a:t>
            </a:r>
          </a:p>
          <a:p>
            <a:pPr lvl="1">
              <a:buFont typeface="Wingdings" panose="05000000000000000000" pitchFamily="2" charset="2"/>
              <a:buChar char="§"/>
            </a:pPr>
            <a:r>
              <a:rPr lang="en-GB" dirty="0"/>
              <a:t>Inductive</a:t>
            </a:r>
          </a:p>
          <a:p>
            <a:pPr lvl="1">
              <a:buFont typeface="Wingdings" panose="05000000000000000000" pitchFamily="2" charset="2"/>
              <a:buChar char="§"/>
            </a:pPr>
            <a:r>
              <a:rPr lang="en-GB" dirty="0"/>
              <a:t>Deductive</a:t>
            </a:r>
          </a:p>
        </p:txBody>
      </p:sp>
      <p:sp>
        <p:nvSpPr>
          <p:cNvPr id="4" name="Content Placeholder 3">
            <a:extLst>
              <a:ext uri="{FF2B5EF4-FFF2-40B4-BE49-F238E27FC236}">
                <a16:creationId xmlns:a16="http://schemas.microsoft.com/office/drawing/2014/main" id="{26A304A1-4A4D-4AAC-BF7A-5C376DAFEC15}"/>
              </a:ext>
            </a:extLst>
          </p:cNvPr>
          <p:cNvSpPr>
            <a:spLocks noGrp="1"/>
          </p:cNvSpPr>
          <p:nvPr>
            <p:ph sz="half" idx="2"/>
          </p:nvPr>
        </p:nvSpPr>
        <p:spPr/>
        <p:txBody>
          <a:bodyPr/>
          <a:lstStyle/>
          <a:p>
            <a:r>
              <a:rPr lang="en-GB" dirty="0"/>
              <a:t>Inductive = generating theories from research</a:t>
            </a:r>
          </a:p>
          <a:p>
            <a:r>
              <a:rPr lang="en-GB" dirty="0"/>
              <a:t>Deductive = beginning with a theory</a:t>
            </a:r>
          </a:p>
        </p:txBody>
      </p:sp>
    </p:spTree>
    <p:extLst>
      <p:ext uri="{BB962C8B-B14F-4D97-AF65-F5344CB8AC3E}">
        <p14:creationId xmlns:p14="http://schemas.microsoft.com/office/powerpoint/2010/main" val="26225146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5EB43-21B4-4AA5-B178-B270688B12D9}"/>
              </a:ext>
            </a:extLst>
          </p:cNvPr>
          <p:cNvSpPr>
            <a:spLocks noGrp="1"/>
          </p:cNvSpPr>
          <p:nvPr>
            <p:ph type="title"/>
          </p:nvPr>
        </p:nvSpPr>
        <p:spPr>
          <a:solidFill>
            <a:schemeClr val="accent3"/>
          </a:solidFill>
        </p:spPr>
        <p:txBody>
          <a:bodyPr/>
          <a:lstStyle/>
          <a:p>
            <a:r>
              <a:rPr lang="en-GB" dirty="0">
                <a:solidFill>
                  <a:schemeClr val="bg1"/>
                </a:solidFill>
              </a:rPr>
              <a:t>Layer 3 Research Strategy</a:t>
            </a:r>
          </a:p>
        </p:txBody>
      </p:sp>
      <p:sp>
        <p:nvSpPr>
          <p:cNvPr id="3" name="Content Placeholder 2">
            <a:extLst>
              <a:ext uri="{FF2B5EF4-FFF2-40B4-BE49-F238E27FC236}">
                <a16:creationId xmlns:a16="http://schemas.microsoft.com/office/drawing/2014/main" id="{E8FF7280-FF42-4E9C-9968-F36B88DECC29}"/>
              </a:ext>
            </a:extLst>
          </p:cNvPr>
          <p:cNvSpPr>
            <a:spLocks noGrp="1"/>
          </p:cNvSpPr>
          <p:nvPr>
            <p:ph sz="half" idx="1"/>
          </p:nvPr>
        </p:nvSpPr>
        <p:spPr/>
        <p:txBody>
          <a:bodyPr/>
          <a:lstStyle/>
          <a:p>
            <a:r>
              <a:rPr lang="en-GB" dirty="0"/>
              <a:t>Looks at how , based on the aims of your study, research can be conducted</a:t>
            </a:r>
          </a:p>
          <a:p>
            <a:r>
              <a:rPr lang="en-GB" dirty="0"/>
              <a:t>Several approaches:</a:t>
            </a:r>
          </a:p>
        </p:txBody>
      </p:sp>
      <p:sp>
        <p:nvSpPr>
          <p:cNvPr id="4" name="Content Placeholder 3">
            <a:extLst>
              <a:ext uri="{FF2B5EF4-FFF2-40B4-BE49-F238E27FC236}">
                <a16:creationId xmlns:a16="http://schemas.microsoft.com/office/drawing/2014/main" id="{E15663D4-00BD-437A-9306-A5A1A59C7A2C}"/>
              </a:ext>
            </a:extLst>
          </p:cNvPr>
          <p:cNvSpPr>
            <a:spLocks noGrp="1"/>
          </p:cNvSpPr>
          <p:nvPr>
            <p:ph sz="half" idx="2"/>
          </p:nvPr>
        </p:nvSpPr>
        <p:spPr/>
        <p:txBody>
          <a:bodyPr/>
          <a:lstStyle/>
          <a:p>
            <a:r>
              <a:rPr lang="en-GB" i="1" dirty="0"/>
              <a:t>Experimental research</a:t>
            </a:r>
          </a:p>
          <a:p>
            <a:r>
              <a:rPr lang="en-GB" i="1" dirty="0"/>
              <a:t>Action research</a:t>
            </a:r>
          </a:p>
          <a:p>
            <a:r>
              <a:rPr lang="en-GB" i="1" dirty="0"/>
              <a:t>Case study research</a:t>
            </a:r>
          </a:p>
          <a:p>
            <a:r>
              <a:rPr lang="en-GB" i="1" dirty="0"/>
              <a:t>Grounded theory</a:t>
            </a:r>
          </a:p>
          <a:p>
            <a:r>
              <a:rPr lang="en-GB" i="1" dirty="0"/>
              <a:t>Ethnography</a:t>
            </a:r>
          </a:p>
          <a:p>
            <a:r>
              <a:rPr lang="en-GB" i="1" dirty="0"/>
              <a:t>Archival research</a:t>
            </a:r>
          </a:p>
        </p:txBody>
      </p:sp>
    </p:spTree>
    <p:extLst>
      <p:ext uri="{BB962C8B-B14F-4D97-AF65-F5344CB8AC3E}">
        <p14:creationId xmlns:p14="http://schemas.microsoft.com/office/powerpoint/2010/main" val="6699170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56819-1C32-46C0-B827-CFB9E4D9BE18}"/>
              </a:ext>
            </a:extLst>
          </p:cNvPr>
          <p:cNvSpPr>
            <a:spLocks noGrp="1"/>
          </p:cNvSpPr>
          <p:nvPr>
            <p:ph type="title"/>
          </p:nvPr>
        </p:nvSpPr>
        <p:spPr>
          <a:solidFill>
            <a:schemeClr val="accent3"/>
          </a:solidFill>
        </p:spPr>
        <p:txBody>
          <a:bodyPr/>
          <a:lstStyle/>
          <a:p>
            <a:r>
              <a:rPr lang="en-GB" dirty="0">
                <a:solidFill>
                  <a:schemeClr val="bg1"/>
                </a:solidFill>
              </a:rPr>
              <a:t>Layer 4 - Choices</a:t>
            </a:r>
          </a:p>
        </p:txBody>
      </p:sp>
      <p:sp>
        <p:nvSpPr>
          <p:cNvPr id="3" name="Content Placeholder 2">
            <a:extLst>
              <a:ext uri="{FF2B5EF4-FFF2-40B4-BE49-F238E27FC236}">
                <a16:creationId xmlns:a16="http://schemas.microsoft.com/office/drawing/2014/main" id="{5443133E-788F-4A0D-8C7D-8D1B3CEC1EEA}"/>
              </a:ext>
            </a:extLst>
          </p:cNvPr>
          <p:cNvSpPr>
            <a:spLocks noGrp="1"/>
          </p:cNvSpPr>
          <p:nvPr>
            <p:ph sz="half" idx="1"/>
          </p:nvPr>
        </p:nvSpPr>
        <p:spPr/>
        <p:txBody>
          <a:bodyPr vert="horz" lIns="91440" tIns="45720" rIns="91440" bIns="45720" rtlCol="0" anchor="t">
            <a:normAutofit lnSpcReduction="10000"/>
          </a:bodyPr>
          <a:lstStyle/>
          <a:p>
            <a:r>
              <a:rPr lang="en-GB" dirty="0"/>
              <a:t>Data types:</a:t>
            </a:r>
          </a:p>
          <a:p>
            <a:pPr marL="0" indent="0">
              <a:buNone/>
            </a:pPr>
            <a:endParaRPr lang="en-GB" dirty="0"/>
          </a:p>
          <a:p>
            <a:pPr marL="0" indent="0" algn="ctr">
              <a:buNone/>
            </a:pPr>
            <a:r>
              <a:rPr lang="en-GB" b="1" i="1" dirty="0"/>
              <a:t>Mono</a:t>
            </a:r>
          </a:p>
          <a:p>
            <a:pPr marL="0" indent="0" algn="ctr">
              <a:buNone/>
            </a:pPr>
            <a:r>
              <a:rPr lang="en-GB" b="1" i="1" dirty="0"/>
              <a:t>Mixed </a:t>
            </a:r>
          </a:p>
          <a:p>
            <a:pPr marL="0" indent="0" algn="ctr">
              <a:buNone/>
            </a:pPr>
            <a:r>
              <a:rPr lang="en-GB" b="1" i="1" dirty="0"/>
              <a:t>Multi-method</a:t>
            </a:r>
          </a:p>
        </p:txBody>
      </p:sp>
      <p:sp>
        <p:nvSpPr>
          <p:cNvPr id="4" name="Content Placeholder 3">
            <a:extLst>
              <a:ext uri="{FF2B5EF4-FFF2-40B4-BE49-F238E27FC236}">
                <a16:creationId xmlns:a16="http://schemas.microsoft.com/office/drawing/2014/main" id="{A0BC702C-75AD-4DA4-AB60-733AF4333566}"/>
              </a:ext>
            </a:extLst>
          </p:cNvPr>
          <p:cNvSpPr>
            <a:spLocks noGrp="1"/>
          </p:cNvSpPr>
          <p:nvPr>
            <p:ph sz="half" idx="2"/>
          </p:nvPr>
        </p:nvSpPr>
        <p:spPr/>
        <p:txBody>
          <a:bodyPr vert="horz" lIns="91440" tIns="45720" rIns="91440" bIns="45720" rtlCol="0" anchor="t">
            <a:normAutofit lnSpcReduction="10000"/>
          </a:bodyPr>
          <a:lstStyle/>
          <a:p>
            <a:r>
              <a:rPr lang="en-GB" b="1" dirty="0"/>
              <a:t>Mono</a:t>
            </a:r>
            <a:r>
              <a:rPr lang="en-GB" dirty="0"/>
              <a:t> = use of only 1 data type ( qualitative OR quantitative; primary/secondary)</a:t>
            </a:r>
          </a:p>
          <a:p>
            <a:r>
              <a:rPr lang="en-GB" b="1" dirty="0"/>
              <a:t>Mixed </a:t>
            </a:r>
            <a:r>
              <a:rPr lang="en-GB" dirty="0"/>
              <a:t>= both qualitative and quantitative</a:t>
            </a:r>
          </a:p>
          <a:p>
            <a:r>
              <a:rPr lang="en-GB" b="1" dirty="0"/>
              <a:t>Multi-method </a:t>
            </a:r>
            <a:r>
              <a:rPr lang="en-GB" dirty="0"/>
              <a:t>= wider approach in relation to data and analysis</a:t>
            </a:r>
          </a:p>
        </p:txBody>
      </p:sp>
    </p:spTree>
    <p:extLst>
      <p:ext uri="{BB962C8B-B14F-4D97-AF65-F5344CB8AC3E}">
        <p14:creationId xmlns:p14="http://schemas.microsoft.com/office/powerpoint/2010/main" val="13290907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E23E6-1D60-425A-9F69-6CAAAD218933}"/>
              </a:ext>
            </a:extLst>
          </p:cNvPr>
          <p:cNvSpPr>
            <a:spLocks noGrp="1"/>
          </p:cNvSpPr>
          <p:nvPr>
            <p:ph type="title"/>
          </p:nvPr>
        </p:nvSpPr>
        <p:spPr>
          <a:solidFill>
            <a:schemeClr val="accent3"/>
          </a:solidFill>
        </p:spPr>
        <p:txBody>
          <a:bodyPr/>
          <a:lstStyle/>
          <a:p>
            <a:r>
              <a:rPr lang="en-GB" dirty="0">
                <a:solidFill>
                  <a:schemeClr val="bg1"/>
                </a:solidFill>
              </a:rPr>
              <a:t>Layer 5 – Time Horizon</a:t>
            </a:r>
          </a:p>
        </p:txBody>
      </p:sp>
      <p:sp>
        <p:nvSpPr>
          <p:cNvPr id="3" name="Content Placeholder 2">
            <a:extLst>
              <a:ext uri="{FF2B5EF4-FFF2-40B4-BE49-F238E27FC236}">
                <a16:creationId xmlns:a16="http://schemas.microsoft.com/office/drawing/2014/main" id="{9F2E7438-1DA1-46C2-8276-5C9447302E99}"/>
              </a:ext>
            </a:extLst>
          </p:cNvPr>
          <p:cNvSpPr>
            <a:spLocks noGrp="1"/>
          </p:cNvSpPr>
          <p:nvPr>
            <p:ph sz="half" idx="1"/>
          </p:nvPr>
        </p:nvSpPr>
        <p:spPr/>
        <p:txBody>
          <a:bodyPr/>
          <a:lstStyle/>
          <a:p>
            <a:pPr marL="0" indent="0">
              <a:buNone/>
            </a:pPr>
            <a:r>
              <a:rPr lang="en-GB" dirty="0"/>
              <a:t>When you will collect your data – at which points in your time-line.</a:t>
            </a:r>
          </a:p>
        </p:txBody>
      </p:sp>
      <p:pic>
        <p:nvPicPr>
          <p:cNvPr id="5" name="Content Placeholder 4">
            <a:extLst>
              <a:ext uri="{FF2B5EF4-FFF2-40B4-BE49-F238E27FC236}">
                <a16:creationId xmlns:a16="http://schemas.microsoft.com/office/drawing/2014/main" id="{09CA87FF-19EE-421A-A3D8-45D5326E73EE}"/>
              </a:ext>
            </a:extLst>
          </p:cNvPr>
          <p:cNvPicPr>
            <a:picLocks noGrp="1" noChangeAspect="1"/>
          </p:cNvPicPr>
          <p:nvPr>
            <p:ph sz="half" idx="2"/>
          </p:nvPr>
        </p:nvPicPr>
        <p:blipFill>
          <a:blip r:embed="rId3"/>
          <a:stretch>
            <a:fillRect/>
          </a:stretch>
        </p:blipFill>
        <p:spPr>
          <a:xfrm>
            <a:off x="6632575" y="2094706"/>
            <a:ext cx="4514850" cy="3000375"/>
          </a:xfrm>
          <a:prstGeom prst="rect">
            <a:avLst/>
          </a:prstGeom>
        </p:spPr>
      </p:pic>
    </p:spTree>
    <p:extLst>
      <p:ext uri="{BB962C8B-B14F-4D97-AF65-F5344CB8AC3E}">
        <p14:creationId xmlns:p14="http://schemas.microsoft.com/office/powerpoint/2010/main" val="31781175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ABC7F-A565-49A4-BEF7-600016D20719}"/>
              </a:ext>
            </a:extLst>
          </p:cNvPr>
          <p:cNvSpPr>
            <a:spLocks noGrp="1"/>
          </p:cNvSpPr>
          <p:nvPr>
            <p:ph type="title"/>
          </p:nvPr>
        </p:nvSpPr>
        <p:spPr>
          <a:solidFill>
            <a:schemeClr val="accent3"/>
          </a:solidFill>
        </p:spPr>
        <p:txBody>
          <a:bodyPr/>
          <a:lstStyle/>
          <a:p>
            <a:r>
              <a:rPr lang="en-GB" dirty="0">
                <a:solidFill>
                  <a:schemeClr val="bg1"/>
                </a:solidFill>
              </a:rPr>
              <a:t>Layer 6 – Techniques and procedures</a:t>
            </a:r>
          </a:p>
        </p:txBody>
      </p:sp>
      <p:sp>
        <p:nvSpPr>
          <p:cNvPr id="3" name="Content Placeholder 2">
            <a:extLst>
              <a:ext uri="{FF2B5EF4-FFF2-40B4-BE49-F238E27FC236}">
                <a16:creationId xmlns:a16="http://schemas.microsoft.com/office/drawing/2014/main" id="{D749E4E4-4E32-493F-B267-0C5A8491C2FB}"/>
              </a:ext>
            </a:extLst>
          </p:cNvPr>
          <p:cNvSpPr>
            <a:spLocks noGrp="1"/>
          </p:cNvSpPr>
          <p:nvPr>
            <p:ph sz="half" idx="1"/>
          </p:nvPr>
        </p:nvSpPr>
        <p:spPr/>
        <p:txBody>
          <a:bodyPr/>
          <a:lstStyle/>
          <a:p>
            <a:r>
              <a:rPr lang="en-GB" dirty="0"/>
              <a:t>The centre of the ‘onion’</a:t>
            </a:r>
          </a:p>
          <a:p>
            <a:r>
              <a:rPr lang="en-GB" dirty="0"/>
              <a:t>Practicalities of your research</a:t>
            </a:r>
          </a:p>
          <a:p>
            <a:pPr lvl="1">
              <a:buFont typeface="Courier New" panose="02070309020205020404" pitchFamily="49" charset="0"/>
              <a:buChar char="o"/>
            </a:pPr>
            <a:r>
              <a:rPr lang="en-GB" dirty="0"/>
              <a:t>What data you’ll collect and the collection methods</a:t>
            </a:r>
          </a:p>
          <a:p>
            <a:pPr lvl="1">
              <a:buFont typeface="Courier New" panose="02070309020205020404" pitchFamily="49" charset="0"/>
              <a:buChar char="o"/>
            </a:pPr>
            <a:r>
              <a:rPr lang="en-GB" dirty="0"/>
              <a:t>Sampling</a:t>
            </a:r>
          </a:p>
          <a:p>
            <a:pPr lvl="1">
              <a:buFont typeface="Courier New" panose="02070309020205020404" pitchFamily="49" charset="0"/>
              <a:buChar char="o"/>
            </a:pPr>
            <a:r>
              <a:rPr lang="en-GB" dirty="0"/>
              <a:t>Data analysis</a:t>
            </a:r>
          </a:p>
          <a:p>
            <a:pPr lvl="1">
              <a:buFont typeface="Courier New" panose="02070309020205020404" pitchFamily="49" charset="0"/>
              <a:buChar char="o"/>
            </a:pPr>
            <a:r>
              <a:rPr lang="en-GB" dirty="0"/>
              <a:t>Any resources/materials ( questionnaires etc)</a:t>
            </a:r>
          </a:p>
          <a:p>
            <a:endParaRPr lang="en-GB" dirty="0"/>
          </a:p>
        </p:txBody>
      </p:sp>
      <p:pic>
        <p:nvPicPr>
          <p:cNvPr id="8" name="Content Placeholder 7">
            <a:extLst>
              <a:ext uri="{FF2B5EF4-FFF2-40B4-BE49-F238E27FC236}">
                <a16:creationId xmlns:a16="http://schemas.microsoft.com/office/drawing/2014/main" id="{D4071F7D-FDAF-4672-BA76-F92481AE612B}"/>
              </a:ext>
            </a:extLst>
          </p:cNvPr>
          <p:cNvPicPr>
            <a:picLocks noGrp="1" noChangeAspect="1"/>
          </p:cNvPicPr>
          <p:nvPr>
            <p:ph sz="half" idx="2"/>
          </p:nvPr>
        </p:nvPicPr>
        <p:blipFill>
          <a:blip r:embed="rId3"/>
          <a:stretch>
            <a:fillRect/>
          </a:stretch>
        </p:blipFill>
        <p:spPr>
          <a:xfrm>
            <a:off x="6680200" y="1904206"/>
            <a:ext cx="4419600" cy="3381375"/>
          </a:xfrm>
          <a:prstGeom prst="rect">
            <a:avLst/>
          </a:prstGeom>
        </p:spPr>
      </p:pic>
    </p:spTree>
    <p:extLst>
      <p:ext uri="{BB962C8B-B14F-4D97-AF65-F5344CB8AC3E}">
        <p14:creationId xmlns:p14="http://schemas.microsoft.com/office/powerpoint/2010/main" val="35864345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5C032-05D8-4A04-8993-ACE48817EDF4}"/>
              </a:ext>
            </a:extLst>
          </p:cNvPr>
          <p:cNvSpPr>
            <a:spLocks noGrp="1"/>
          </p:cNvSpPr>
          <p:nvPr>
            <p:ph type="title"/>
          </p:nvPr>
        </p:nvSpPr>
        <p:spPr>
          <a:xfrm>
            <a:off x="609600" y="274638"/>
            <a:ext cx="10972800" cy="1143000"/>
          </a:xfrm>
        </p:spPr>
        <p:txBody>
          <a:bodyPr vert="horz" lIns="91440" tIns="45720" rIns="91440" bIns="45720" rtlCol="0" anchor="ctr">
            <a:normAutofit/>
          </a:bodyPr>
          <a:lstStyle/>
          <a:p>
            <a:r>
              <a:rPr lang="en-US" kern="1200" dirty="0"/>
              <a:t>Real World Examples</a:t>
            </a:r>
          </a:p>
        </p:txBody>
      </p:sp>
      <p:pic>
        <p:nvPicPr>
          <p:cNvPr id="4" name="Picture 3" descr="A person holding a globe">
            <a:extLst>
              <a:ext uri="{FF2B5EF4-FFF2-40B4-BE49-F238E27FC236}">
                <a16:creationId xmlns:a16="http://schemas.microsoft.com/office/drawing/2014/main" id="{FC2424D8-E5F8-65EB-CE6C-553C2C246143}"/>
              </a:ext>
            </a:extLst>
          </p:cNvPr>
          <p:cNvPicPr>
            <a:picLocks noChangeAspect="1"/>
          </p:cNvPicPr>
          <p:nvPr/>
        </p:nvPicPr>
        <p:blipFill>
          <a:blip r:embed="rId2"/>
          <a:srcRect t="14076" b="25928"/>
          <a:stretch/>
        </p:blipFill>
        <p:spPr>
          <a:xfrm>
            <a:off x="609600" y="1600201"/>
            <a:ext cx="10972800" cy="3917032"/>
          </a:xfrm>
          <a:prstGeom prst="rect">
            <a:avLst/>
          </a:prstGeom>
          <a:noFill/>
        </p:spPr>
      </p:pic>
    </p:spTree>
    <p:extLst>
      <p:ext uri="{BB962C8B-B14F-4D97-AF65-F5344CB8AC3E}">
        <p14:creationId xmlns:p14="http://schemas.microsoft.com/office/powerpoint/2010/main" val="402735049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Text, letter&#10;&#10;Description automatically generated">
            <a:extLst>
              <a:ext uri="{FF2B5EF4-FFF2-40B4-BE49-F238E27FC236}">
                <a16:creationId xmlns:a16="http://schemas.microsoft.com/office/drawing/2014/main" id="{EAC1A907-1525-4228-A296-4D786476F3F8}"/>
              </a:ext>
            </a:extLst>
          </p:cNvPr>
          <p:cNvPicPr>
            <a:picLocks noGrp="1" noChangeAspect="1"/>
          </p:cNvPicPr>
          <p:nvPr>
            <p:ph idx="1"/>
          </p:nvPr>
        </p:nvPicPr>
        <p:blipFill>
          <a:blip r:embed="rId2"/>
          <a:stretch>
            <a:fillRect/>
          </a:stretch>
        </p:blipFill>
        <p:spPr>
          <a:xfrm>
            <a:off x="3231698" y="643467"/>
            <a:ext cx="5728603" cy="5571066"/>
          </a:xfrm>
          <a:prstGeom prst="rect">
            <a:avLst/>
          </a:prstGeom>
        </p:spPr>
      </p:pic>
    </p:spTree>
    <p:extLst>
      <p:ext uri="{BB962C8B-B14F-4D97-AF65-F5344CB8AC3E}">
        <p14:creationId xmlns:p14="http://schemas.microsoft.com/office/powerpoint/2010/main" val="141806536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Text, letter&#10;&#10;Description automatically generated">
            <a:extLst>
              <a:ext uri="{FF2B5EF4-FFF2-40B4-BE49-F238E27FC236}">
                <a16:creationId xmlns:a16="http://schemas.microsoft.com/office/drawing/2014/main" id="{FB19DB03-F970-4914-8D76-D0B55D3C1EA3}"/>
              </a:ext>
            </a:extLst>
          </p:cNvPr>
          <p:cNvPicPr>
            <a:picLocks noGrp="1" noChangeAspect="1"/>
          </p:cNvPicPr>
          <p:nvPr>
            <p:ph idx="1"/>
          </p:nvPr>
        </p:nvPicPr>
        <p:blipFill>
          <a:blip r:embed="rId2"/>
          <a:stretch>
            <a:fillRect/>
          </a:stretch>
        </p:blipFill>
        <p:spPr>
          <a:xfrm>
            <a:off x="3043361" y="643467"/>
            <a:ext cx="6105278" cy="5571066"/>
          </a:xfrm>
          <a:prstGeom prst="rect">
            <a:avLst/>
          </a:prstGeom>
        </p:spPr>
      </p:pic>
    </p:spTree>
    <p:extLst>
      <p:ext uri="{BB962C8B-B14F-4D97-AF65-F5344CB8AC3E}">
        <p14:creationId xmlns:p14="http://schemas.microsoft.com/office/powerpoint/2010/main" val="78743215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19A6CA9-3A45-4925-A9D9-8B32AE1403AD}"/>
              </a:ext>
            </a:extLst>
          </p:cNvPr>
          <p:cNvPicPr>
            <a:picLocks noGrp="1" noChangeAspect="1"/>
          </p:cNvPicPr>
          <p:nvPr>
            <p:ph idx="1"/>
          </p:nvPr>
        </p:nvPicPr>
        <p:blipFill>
          <a:blip r:embed="rId2"/>
          <a:stretch>
            <a:fillRect/>
          </a:stretch>
        </p:blipFill>
        <p:spPr>
          <a:xfrm>
            <a:off x="3224316" y="643467"/>
            <a:ext cx="5743367" cy="5571066"/>
          </a:xfrm>
          <a:prstGeom prst="rect">
            <a:avLst/>
          </a:prstGeom>
        </p:spPr>
      </p:pic>
    </p:spTree>
    <p:extLst>
      <p:ext uri="{BB962C8B-B14F-4D97-AF65-F5344CB8AC3E}">
        <p14:creationId xmlns:p14="http://schemas.microsoft.com/office/powerpoint/2010/main" val="353216365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omputer&#10;&#10;Description automatically generated with medium confidence">
            <a:extLst>
              <a:ext uri="{FF2B5EF4-FFF2-40B4-BE49-F238E27FC236}">
                <a16:creationId xmlns:a16="http://schemas.microsoft.com/office/drawing/2014/main" id="{866B7E13-E8F1-4044-8974-C29FE880B850}"/>
              </a:ext>
            </a:extLst>
          </p:cNvPr>
          <p:cNvPicPr>
            <a:picLocks noGrp="1" noChangeAspect="1"/>
          </p:cNvPicPr>
          <p:nvPr>
            <p:ph idx="1"/>
          </p:nvPr>
        </p:nvPicPr>
        <p:blipFill>
          <a:blip r:embed="rId2"/>
          <a:stretch>
            <a:fillRect/>
          </a:stretch>
        </p:blipFill>
        <p:spPr>
          <a:xfrm>
            <a:off x="1080303" y="457200"/>
            <a:ext cx="10031393" cy="5943600"/>
          </a:xfrm>
          <a:prstGeom prst="rect">
            <a:avLst/>
          </a:prstGeom>
        </p:spPr>
      </p:pic>
    </p:spTree>
    <p:extLst>
      <p:ext uri="{BB962C8B-B14F-4D97-AF65-F5344CB8AC3E}">
        <p14:creationId xmlns:p14="http://schemas.microsoft.com/office/powerpoint/2010/main" val="62789629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Text, table&#10;&#10;Description automatically generated with medium confidence">
            <a:extLst>
              <a:ext uri="{FF2B5EF4-FFF2-40B4-BE49-F238E27FC236}">
                <a16:creationId xmlns:a16="http://schemas.microsoft.com/office/drawing/2014/main" id="{9C2D91BA-6D95-4A76-B574-489A875EEDBC}"/>
              </a:ext>
            </a:extLst>
          </p:cNvPr>
          <p:cNvPicPr>
            <a:picLocks noGrp="1" noChangeAspect="1"/>
          </p:cNvPicPr>
          <p:nvPr>
            <p:ph idx="1"/>
          </p:nvPr>
        </p:nvPicPr>
        <p:blipFill>
          <a:blip r:embed="rId2"/>
          <a:stretch>
            <a:fillRect/>
          </a:stretch>
        </p:blipFill>
        <p:spPr>
          <a:xfrm>
            <a:off x="1524000" y="457200"/>
            <a:ext cx="9143999" cy="5943600"/>
          </a:xfrm>
          <a:prstGeom prst="rect">
            <a:avLst/>
          </a:prstGeom>
        </p:spPr>
      </p:pic>
    </p:spTree>
    <p:extLst>
      <p:ext uri="{BB962C8B-B14F-4D97-AF65-F5344CB8AC3E}">
        <p14:creationId xmlns:p14="http://schemas.microsoft.com/office/powerpoint/2010/main" val="107123464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Text, table&#10;&#10;Description automatically generated">
            <a:extLst>
              <a:ext uri="{FF2B5EF4-FFF2-40B4-BE49-F238E27FC236}">
                <a16:creationId xmlns:a16="http://schemas.microsoft.com/office/drawing/2014/main" id="{EDAE26E0-814D-474E-867A-BE0F37990B94}"/>
              </a:ext>
            </a:extLst>
          </p:cNvPr>
          <p:cNvPicPr>
            <a:picLocks noGrp="1" noChangeAspect="1"/>
          </p:cNvPicPr>
          <p:nvPr>
            <p:ph idx="1"/>
          </p:nvPr>
        </p:nvPicPr>
        <p:blipFill>
          <a:blip r:embed="rId2"/>
          <a:stretch>
            <a:fillRect/>
          </a:stretch>
        </p:blipFill>
        <p:spPr>
          <a:xfrm>
            <a:off x="741405" y="457200"/>
            <a:ext cx="10709190" cy="5943600"/>
          </a:xfrm>
          <a:prstGeom prst="rect">
            <a:avLst/>
          </a:prstGeom>
        </p:spPr>
      </p:pic>
    </p:spTree>
    <p:extLst>
      <p:ext uri="{BB962C8B-B14F-4D97-AF65-F5344CB8AC3E}">
        <p14:creationId xmlns:p14="http://schemas.microsoft.com/office/powerpoint/2010/main" val="3670485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omputer&#10;&#10;Description automatically generated with medium confidence">
            <a:extLst>
              <a:ext uri="{FF2B5EF4-FFF2-40B4-BE49-F238E27FC236}">
                <a16:creationId xmlns:a16="http://schemas.microsoft.com/office/drawing/2014/main" id="{B887FF6D-BAB1-4F57-8212-C393CAD9F37A}"/>
              </a:ext>
            </a:extLst>
          </p:cNvPr>
          <p:cNvPicPr>
            <a:picLocks noGrp="1" noChangeAspect="1"/>
          </p:cNvPicPr>
          <p:nvPr>
            <p:ph idx="1"/>
          </p:nvPr>
        </p:nvPicPr>
        <p:blipFill>
          <a:blip r:embed="rId2"/>
          <a:stretch>
            <a:fillRect/>
          </a:stretch>
        </p:blipFill>
        <p:spPr>
          <a:xfrm>
            <a:off x="1059051" y="457200"/>
            <a:ext cx="10073897" cy="5943600"/>
          </a:xfrm>
          <a:prstGeom prst="rect">
            <a:avLst/>
          </a:prstGeom>
        </p:spPr>
      </p:pic>
    </p:spTree>
    <p:extLst>
      <p:ext uri="{BB962C8B-B14F-4D97-AF65-F5344CB8AC3E}">
        <p14:creationId xmlns:p14="http://schemas.microsoft.com/office/powerpoint/2010/main" val="161108632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E263C28-6BA5-4141-92B5-2990F08ABD75}"/>
              </a:ext>
            </a:extLst>
          </p:cNvPr>
          <p:cNvPicPr>
            <a:picLocks noGrp="1" noChangeAspect="1"/>
          </p:cNvPicPr>
          <p:nvPr>
            <p:ph idx="1"/>
          </p:nvPr>
        </p:nvPicPr>
        <p:blipFill>
          <a:blip r:embed="rId2"/>
          <a:stretch>
            <a:fillRect/>
          </a:stretch>
        </p:blipFill>
        <p:spPr>
          <a:xfrm>
            <a:off x="2515517" y="457200"/>
            <a:ext cx="7160965" cy="5943600"/>
          </a:xfrm>
          <a:prstGeom prst="rect">
            <a:avLst/>
          </a:prstGeom>
        </p:spPr>
      </p:pic>
    </p:spTree>
    <p:extLst>
      <p:ext uri="{BB962C8B-B14F-4D97-AF65-F5344CB8AC3E}">
        <p14:creationId xmlns:p14="http://schemas.microsoft.com/office/powerpoint/2010/main" val="49531410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04E5A76-AFED-4C32-B6BD-8EB831889E0F}"/>
              </a:ext>
            </a:extLst>
          </p:cNvPr>
          <p:cNvPicPr>
            <a:picLocks noChangeAspect="1"/>
          </p:cNvPicPr>
          <p:nvPr/>
        </p:nvPicPr>
        <p:blipFill>
          <a:blip r:embed="rId2"/>
          <a:stretch>
            <a:fillRect/>
          </a:stretch>
        </p:blipFill>
        <p:spPr>
          <a:xfrm>
            <a:off x="1999628" y="643467"/>
            <a:ext cx="8192743" cy="5571066"/>
          </a:xfrm>
          <a:prstGeom prst="rect">
            <a:avLst/>
          </a:prstGeom>
        </p:spPr>
      </p:pic>
    </p:spTree>
    <p:extLst>
      <p:ext uri="{BB962C8B-B14F-4D97-AF65-F5344CB8AC3E}">
        <p14:creationId xmlns:p14="http://schemas.microsoft.com/office/powerpoint/2010/main" val="47496022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6BCF1D6-1EDC-4DD2-9AF6-2725EFFF5F87}"/>
              </a:ext>
            </a:extLst>
          </p:cNvPr>
          <p:cNvPicPr>
            <a:picLocks noChangeAspect="1"/>
          </p:cNvPicPr>
          <p:nvPr/>
        </p:nvPicPr>
        <p:blipFill rotWithShape="1">
          <a:blip r:embed="rId2"/>
          <a:srcRect r="-1" b="22010"/>
          <a:stretch/>
        </p:blipFill>
        <p:spPr>
          <a:xfrm>
            <a:off x="321733" y="321733"/>
            <a:ext cx="11548534" cy="6214534"/>
          </a:xfrm>
          <a:prstGeom prst="rect">
            <a:avLst/>
          </a:prstGeom>
        </p:spPr>
      </p:pic>
    </p:spTree>
    <p:extLst>
      <p:ext uri="{BB962C8B-B14F-4D97-AF65-F5344CB8AC3E}">
        <p14:creationId xmlns:p14="http://schemas.microsoft.com/office/powerpoint/2010/main" val="350820945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B53D1-A886-4C3D-9D01-667CACB84CBE}"/>
              </a:ext>
            </a:extLst>
          </p:cNvPr>
          <p:cNvSpPr>
            <a:spLocks noGrp="1"/>
          </p:cNvSpPr>
          <p:nvPr>
            <p:ph type="title"/>
          </p:nvPr>
        </p:nvSpPr>
        <p:spPr>
          <a:solidFill>
            <a:schemeClr val="accent3"/>
          </a:solidFill>
        </p:spPr>
        <p:txBody>
          <a:bodyPr/>
          <a:lstStyle/>
          <a:p>
            <a:r>
              <a:rPr lang="en-GB" dirty="0">
                <a:solidFill>
                  <a:schemeClr val="bg1"/>
                </a:solidFill>
              </a:rPr>
              <a:t>Recap</a:t>
            </a:r>
          </a:p>
        </p:txBody>
      </p:sp>
      <p:sp>
        <p:nvSpPr>
          <p:cNvPr id="5" name="Content Placeholder 4">
            <a:extLst>
              <a:ext uri="{FF2B5EF4-FFF2-40B4-BE49-F238E27FC236}">
                <a16:creationId xmlns:a16="http://schemas.microsoft.com/office/drawing/2014/main" id="{D9841107-C57A-4618-94E4-59B8A5BAAAEA}"/>
              </a:ext>
            </a:extLst>
          </p:cNvPr>
          <p:cNvSpPr>
            <a:spLocks noGrp="1"/>
          </p:cNvSpPr>
          <p:nvPr>
            <p:ph idx="1"/>
          </p:nvPr>
        </p:nvSpPr>
        <p:spPr>
          <a:xfrm>
            <a:off x="609600" y="1600201"/>
            <a:ext cx="6990522" cy="3917032"/>
          </a:xfrm>
        </p:spPr>
        <p:txBody>
          <a:bodyPr>
            <a:normAutofit fontScale="55000" lnSpcReduction="20000"/>
          </a:bodyPr>
          <a:lstStyle/>
          <a:p>
            <a:pPr algn="l" fontAlgn="base"/>
            <a:r>
              <a:rPr lang="en-GB" b="0" i="0" dirty="0">
                <a:solidFill>
                  <a:srgbClr val="494949"/>
                </a:solidFill>
                <a:effectLst/>
                <a:latin typeface="Georgia" panose="02040502050405020303" pitchFamily="18" charset="0"/>
              </a:rPr>
              <a:t>The research onion details the </a:t>
            </a:r>
            <a:r>
              <a:rPr lang="en-GB" b="1" i="0" dirty="0">
                <a:solidFill>
                  <a:srgbClr val="494949"/>
                </a:solidFill>
                <a:effectLst/>
                <a:latin typeface="Georgia" panose="02040502050405020303" pitchFamily="18" charset="0"/>
              </a:rPr>
              <a:t>many interrelated choices</a:t>
            </a:r>
            <a:r>
              <a:rPr lang="en-GB" b="0" i="0" dirty="0">
                <a:solidFill>
                  <a:srgbClr val="494949"/>
                </a:solidFill>
                <a:effectLst/>
                <a:latin typeface="Georgia" panose="02040502050405020303" pitchFamily="18" charset="0"/>
              </a:rPr>
              <a:t> you’ll need to make when you’re crafting your research methodology. These include:</a:t>
            </a:r>
          </a:p>
          <a:p>
            <a:pPr algn="l" fontAlgn="base">
              <a:buFont typeface="Arial" panose="020B0604020202020204" pitchFamily="34" charset="0"/>
              <a:buChar char="•"/>
            </a:pPr>
            <a:r>
              <a:rPr lang="en-GB" b="1" i="0" dirty="0">
                <a:solidFill>
                  <a:srgbClr val="494949"/>
                </a:solidFill>
                <a:effectLst/>
                <a:latin typeface="Georgia" panose="02040502050405020303" pitchFamily="18" charset="0"/>
              </a:rPr>
              <a:t>Research philosophy</a:t>
            </a:r>
            <a:r>
              <a:rPr lang="en-GB" b="0" i="0" dirty="0">
                <a:solidFill>
                  <a:srgbClr val="494949"/>
                </a:solidFill>
                <a:effectLst/>
                <a:latin typeface="Georgia" panose="02040502050405020303" pitchFamily="18" charset="0"/>
              </a:rPr>
              <a:t> – the set of beliefs your research is based on (positivism, interpretivism, pragmatism)</a:t>
            </a:r>
          </a:p>
          <a:p>
            <a:pPr algn="l" fontAlgn="base">
              <a:buFont typeface="Arial" panose="020B0604020202020204" pitchFamily="34" charset="0"/>
              <a:buChar char="•"/>
            </a:pPr>
            <a:r>
              <a:rPr lang="en-GB" b="1" i="0" dirty="0">
                <a:solidFill>
                  <a:srgbClr val="494949"/>
                </a:solidFill>
                <a:effectLst/>
                <a:latin typeface="Georgia" panose="02040502050405020303" pitchFamily="18" charset="0"/>
              </a:rPr>
              <a:t>Research approaches</a:t>
            </a:r>
            <a:r>
              <a:rPr lang="en-GB" b="0" i="0" dirty="0">
                <a:solidFill>
                  <a:srgbClr val="494949"/>
                </a:solidFill>
                <a:effectLst/>
                <a:latin typeface="Georgia" panose="02040502050405020303" pitchFamily="18" charset="0"/>
              </a:rPr>
              <a:t> – the broader method you’ll use (inductive, deductive, qualitative and quantitative)</a:t>
            </a:r>
          </a:p>
          <a:p>
            <a:pPr algn="l" fontAlgn="base">
              <a:buFont typeface="Arial" panose="020B0604020202020204" pitchFamily="34" charset="0"/>
              <a:buChar char="•"/>
            </a:pPr>
            <a:r>
              <a:rPr lang="en-GB" b="1" i="0" dirty="0">
                <a:solidFill>
                  <a:srgbClr val="494949"/>
                </a:solidFill>
                <a:effectLst/>
                <a:latin typeface="Georgia" panose="02040502050405020303" pitchFamily="18" charset="0"/>
              </a:rPr>
              <a:t>Research strategies</a:t>
            </a:r>
            <a:r>
              <a:rPr lang="en-GB" b="0" i="0" dirty="0">
                <a:solidFill>
                  <a:srgbClr val="494949"/>
                </a:solidFill>
                <a:effectLst/>
                <a:latin typeface="Georgia" panose="02040502050405020303" pitchFamily="18" charset="0"/>
              </a:rPr>
              <a:t> – how you’ll conduct the research (e.g., experimental, action, case study, etc.)</a:t>
            </a:r>
          </a:p>
          <a:p>
            <a:pPr algn="l" fontAlgn="base">
              <a:buFont typeface="Arial" panose="020B0604020202020204" pitchFamily="34" charset="0"/>
              <a:buChar char="•"/>
            </a:pPr>
            <a:r>
              <a:rPr lang="en-GB" b="1" i="0" dirty="0">
                <a:solidFill>
                  <a:srgbClr val="494949"/>
                </a:solidFill>
                <a:effectLst/>
                <a:latin typeface="Georgia" panose="02040502050405020303" pitchFamily="18" charset="0"/>
              </a:rPr>
              <a:t>Choices</a:t>
            </a:r>
            <a:r>
              <a:rPr lang="en-GB" b="0" i="0" dirty="0">
                <a:solidFill>
                  <a:srgbClr val="494949"/>
                </a:solidFill>
                <a:effectLst/>
                <a:latin typeface="Georgia" panose="02040502050405020303" pitchFamily="18" charset="0"/>
              </a:rPr>
              <a:t> – how many methods you’ll use (mono method, mixed-method or multi-method)</a:t>
            </a:r>
          </a:p>
          <a:p>
            <a:pPr algn="l" fontAlgn="base">
              <a:buFont typeface="Arial" panose="020B0604020202020204" pitchFamily="34" charset="0"/>
              <a:buChar char="•"/>
            </a:pPr>
            <a:r>
              <a:rPr lang="en-GB" b="1" i="0" dirty="0">
                <a:solidFill>
                  <a:srgbClr val="494949"/>
                </a:solidFill>
                <a:effectLst/>
                <a:latin typeface="Georgia" panose="02040502050405020303" pitchFamily="18" charset="0"/>
              </a:rPr>
              <a:t>Time horizons</a:t>
            </a:r>
            <a:r>
              <a:rPr lang="en-GB" b="0" i="0" dirty="0">
                <a:solidFill>
                  <a:srgbClr val="494949"/>
                </a:solidFill>
                <a:effectLst/>
                <a:latin typeface="Georgia" panose="02040502050405020303" pitchFamily="18" charset="0"/>
              </a:rPr>
              <a:t> – the number of points in time at which you’ll collect your data (cross-sectional or longitudinal)</a:t>
            </a:r>
          </a:p>
          <a:p>
            <a:pPr algn="l" fontAlgn="base">
              <a:buFont typeface="Arial" panose="020B0604020202020204" pitchFamily="34" charset="0"/>
              <a:buChar char="•"/>
            </a:pPr>
            <a:r>
              <a:rPr lang="en-GB" b="1" i="0" dirty="0">
                <a:solidFill>
                  <a:srgbClr val="494949"/>
                </a:solidFill>
                <a:effectLst/>
                <a:latin typeface="Georgia" panose="02040502050405020303" pitchFamily="18" charset="0"/>
              </a:rPr>
              <a:t>Techniques and procedures</a:t>
            </a:r>
            <a:r>
              <a:rPr lang="en-GB" b="0" i="0" dirty="0">
                <a:solidFill>
                  <a:srgbClr val="494949"/>
                </a:solidFill>
                <a:effectLst/>
                <a:latin typeface="Georgia" panose="02040502050405020303" pitchFamily="18" charset="0"/>
              </a:rPr>
              <a:t> (data collection methods, data analysis techniques, sampling strategies, etc.)</a:t>
            </a:r>
          </a:p>
          <a:p>
            <a:endParaRPr lang="en-GB" dirty="0"/>
          </a:p>
        </p:txBody>
      </p:sp>
      <p:pic>
        <p:nvPicPr>
          <p:cNvPr id="6" name="Picture 5">
            <a:extLst>
              <a:ext uri="{FF2B5EF4-FFF2-40B4-BE49-F238E27FC236}">
                <a16:creationId xmlns:a16="http://schemas.microsoft.com/office/drawing/2014/main" id="{8237E8A5-2C69-4784-9C32-773EF86B451A}"/>
              </a:ext>
            </a:extLst>
          </p:cNvPr>
          <p:cNvPicPr>
            <a:picLocks noChangeAspect="1"/>
          </p:cNvPicPr>
          <p:nvPr/>
        </p:nvPicPr>
        <p:blipFill>
          <a:blip r:embed="rId3"/>
          <a:stretch>
            <a:fillRect/>
          </a:stretch>
        </p:blipFill>
        <p:spPr>
          <a:xfrm>
            <a:off x="7779853" y="1907852"/>
            <a:ext cx="3736285" cy="2905999"/>
          </a:xfrm>
          <a:prstGeom prst="rect">
            <a:avLst/>
          </a:prstGeom>
        </p:spPr>
      </p:pic>
    </p:spTree>
    <p:extLst>
      <p:ext uri="{BB962C8B-B14F-4D97-AF65-F5344CB8AC3E}">
        <p14:creationId xmlns:p14="http://schemas.microsoft.com/office/powerpoint/2010/main" val="201934573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F95B0-5F21-492E-83B3-058300F58AA1}"/>
              </a:ext>
            </a:extLst>
          </p:cNvPr>
          <p:cNvSpPr>
            <a:spLocks noGrp="1"/>
          </p:cNvSpPr>
          <p:nvPr>
            <p:ph type="title"/>
          </p:nvPr>
        </p:nvSpPr>
        <p:spPr>
          <a:solidFill>
            <a:schemeClr val="accent3"/>
          </a:solidFill>
        </p:spPr>
        <p:txBody>
          <a:bodyPr/>
          <a:lstStyle/>
          <a:p>
            <a:r>
              <a:rPr lang="en-GB" dirty="0">
                <a:solidFill>
                  <a:schemeClr val="bg1"/>
                </a:solidFill>
              </a:rPr>
              <a:t>References &amp; Useful resources</a:t>
            </a:r>
          </a:p>
        </p:txBody>
      </p:sp>
      <p:sp>
        <p:nvSpPr>
          <p:cNvPr id="3" name="Content Placeholder 2">
            <a:extLst>
              <a:ext uri="{FF2B5EF4-FFF2-40B4-BE49-F238E27FC236}">
                <a16:creationId xmlns:a16="http://schemas.microsoft.com/office/drawing/2014/main" id="{106305E4-DB3B-402A-B689-CAAF94416DEC}"/>
              </a:ext>
            </a:extLst>
          </p:cNvPr>
          <p:cNvSpPr>
            <a:spLocks noGrp="1"/>
          </p:cNvSpPr>
          <p:nvPr>
            <p:ph idx="1"/>
          </p:nvPr>
        </p:nvSpPr>
        <p:spPr>
          <a:xfrm>
            <a:off x="413302" y="2027530"/>
            <a:ext cx="5990896" cy="3917032"/>
          </a:xfrm>
        </p:spPr>
        <p:txBody>
          <a:bodyPr vert="horz" lIns="91440" tIns="45720" rIns="91440" bIns="45720" rtlCol="0" anchor="t">
            <a:normAutofit fontScale="77500" lnSpcReduction="20000"/>
          </a:bodyPr>
          <a:lstStyle/>
          <a:p>
            <a:r>
              <a:rPr lang="en-GB" dirty="0">
                <a:hlinkClick r:id="rId3"/>
              </a:rPr>
              <a:t>Saunders' Research Onion: Explained Simply (+ Examples) - Grad Coach</a:t>
            </a:r>
            <a:endParaRPr lang="en-GB" dirty="0"/>
          </a:p>
          <a:p>
            <a:r>
              <a:rPr lang="en-GB" dirty="0">
                <a:hlinkClick r:id="rId4"/>
              </a:rPr>
              <a:t>Understanding the Research Onion | Writing Guides | 15 Writers</a:t>
            </a:r>
            <a:endParaRPr lang="en-GB" dirty="0"/>
          </a:p>
          <a:p>
            <a:r>
              <a:rPr lang="en-GB" dirty="0">
                <a:ea typeface="+mn-lt"/>
                <a:cs typeface="+mn-lt"/>
                <a:hlinkClick r:id="rId5"/>
              </a:rPr>
              <a:t>The Research Onion Made EASY! Simple Research Methods Template For Your Methodology Chapter - Bing video</a:t>
            </a:r>
            <a:endParaRPr lang="en-GB" dirty="0">
              <a:ea typeface="+mn-lt"/>
              <a:cs typeface="+mn-lt"/>
            </a:endParaRPr>
          </a:p>
          <a:p>
            <a:r>
              <a:rPr lang="en-GB" dirty="0">
                <a:ea typeface="+mn-lt"/>
                <a:cs typeface="+mn-lt"/>
              </a:rPr>
              <a:t>Saunders, Lewis, Thornhill (2007) Research Methods for Business Students 5</a:t>
            </a:r>
            <a:r>
              <a:rPr lang="en-GB" baseline="30000" dirty="0">
                <a:ea typeface="+mn-lt"/>
                <a:cs typeface="+mn-lt"/>
              </a:rPr>
              <a:t>th</a:t>
            </a:r>
            <a:r>
              <a:rPr lang="en-GB" dirty="0">
                <a:ea typeface="+mn-lt"/>
                <a:cs typeface="+mn-lt"/>
              </a:rPr>
              <a:t> Ed. Essex, Prentice Hall.</a:t>
            </a:r>
            <a:endParaRPr lang="en-GB" dirty="0"/>
          </a:p>
          <a:p>
            <a:endParaRPr lang="en-GB" dirty="0"/>
          </a:p>
          <a:p>
            <a:endParaRPr lang="en-GB" dirty="0"/>
          </a:p>
          <a:p>
            <a:endParaRPr lang="en-GB" dirty="0"/>
          </a:p>
        </p:txBody>
      </p:sp>
      <p:pic>
        <p:nvPicPr>
          <p:cNvPr id="4" name="Picture 3">
            <a:extLst>
              <a:ext uri="{FF2B5EF4-FFF2-40B4-BE49-F238E27FC236}">
                <a16:creationId xmlns:a16="http://schemas.microsoft.com/office/drawing/2014/main" id="{484B40D4-5EBA-44B6-8A63-7AA8085B2BDA}"/>
              </a:ext>
            </a:extLst>
          </p:cNvPr>
          <p:cNvPicPr>
            <a:picLocks noChangeAspect="1"/>
          </p:cNvPicPr>
          <p:nvPr/>
        </p:nvPicPr>
        <p:blipFill>
          <a:blip r:embed="rId6"/>
          <a:stretch>
            <a:fillRect/>
          </a:stretch>
        </p:blipFill>
        <p:spPr>
          <a:xfrm>
            <a:off x="6272905" y="1920280"/>
            <a:ext cx="5309495" cy="4131532"/>
          </a:xfrm>
          <a:prstGeom prst="rect">
            <a:avLst/>
          </a:prstGeom>
        </p:spPr>
      </p:pic>
    </p:spTree>
    <p:extLst>
      <p:ext uri="{BB962C8B-B14F-4D97-AF65-F5344CB8AC3E}">
        <p14:creationId xmlns:p14="http://schemas.microsoft.com/office/powerpoint/2010/main" val="402074333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7C4F-2371-4021-AFD6-46B3F392E5C5}"/>
              </a:ext>
            </a:extLst>
          </p:cNvPr>
          <p:cNvSpPr>
            <a:spLocks noGrp="1"/>
          </p:cNvSpPr>
          <p:nvPr>
            <p:ph type="title"/>
          </p:nvPr>
        </p:nvSpPr>
        <p:spPr/>
        <p:txBody>
          <a:bodyPr/>
          <a:lstStyle/>
          <a:p>
            <a:r>
              <a:rPr lang="en-GB" dirty="0"/>
              <a:t>Questions?</a:t>
            </a:r>
          </a:p>
        </p:txBody>
      </p:sp>
      <p:pic>
        <p:nvPicPr>
          <p:cNvPr id="4" name="Content Placeholder 3">
            <a:extLst>
              <a:ext uri="{FF2B5EF4-FFF2-40B4-BE49-F238E27FC236}">
                <a16:creationId xmlns:a16="http://schemas.microsoft.com/office/drawing/2014/main" id="{A5F4C11E-FFFB-4BEA-89BE-4FA20D4DAFF6}"/>
              </a:ext>
            </a:extLst>
          </p:cNvPr>
          <p:cNvPicPr>
            <a:picLocks noGrp="1" noChangeAspect="1"/>
          </p:cNvPicPr>
          <p:nvPr>
            <p:ph idx="1"/>
          </p:nvPr>
        </p:nvPicPr>
        <p:blipFill>
          <a:blip r:embed="rId3"/>
          <a:stretch>
            <a:fillRect/>
          </a:stretch>
        </p:blipFill>
        <p:spPr>
          <a:xfrm>
            <a:off x="3651077" y="1733308"/>
            <a:ext cx="4889846" cy="3114884"/>
          </a:xfrm>
          <a:prstGeom prst="rect">
            <a:avLst/>
          </a:prstGeom>
        </p:spPr>
      </p:pic>
    </p:spTree>
    <p:extLst>
      <p:ext uri="{BB962C8B-B14F-4D97-AF65-F5344CB8AC3E}">
        <p14:creationId xmlns:p14="http://schemas.microsoft.com/office/powerpoint/2010/main" val="197006534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10707-CAA5-483F-AC21-2EBA86894DDA}"/>
              </a:ext>
            </a:extLst>
          </p:cNvPr>
          <p:cNvSpPr>
            <a:spLocks noGrp="1"/>
          </p:cNvSpPr>
          <p:nvPr>
            <p:ph type="title"/>
          </p:nvPr>
        </p:nvSpPr>
        <p:spPr>
          <a:xfrm>
            <a:off x="609600" y="393700"/>
            <a:ext cx="10972800" cy="1143000"/>
          </a:xfrm>
          <a:solidFill>
            <a:schemeClr val="accent3"/>
          </a:solidFill>
        </p:spPr>
        <p:txBody>
          <a:bodyPr/>
          <a:lstStyle/>
          <a:p>
            <a:pPr algn="l"/>
            <a:r>
              <a:rPr lang="en-GB" dirty="0"/>
              <a:t>   Sources</a:t>
            </a:r>
          </a:p>
        </p:txBody>
      </p:sp>
      <p:graphicFrame>
        <p:nvGraphicFramePr>
          <p:cNvPr id="7" name="Content Placeholder 2">
            <a:extLst>
              <a:ext uri="{FF2B5EF4-FFF2-40B4-BE49-F238E27FC236}">
                <a16:creationId xmlns:a16="http://schemas.microsoft.com/office/drawing/2014/main" id="{E6663533-8EF1-4B2B-B2D3-9629E3CB971F}"/>
              </a:ext>
            </a:extLst>
          </p:cNvPr>
          <p:cNvGraphicFramePr>
            <a:graphicFrameLocks noGrp="1"/>
          </p:cNvGraphicFramePr>
          <p:nvPr>
            <p:ph idx="1"/>
            <p:extLst>
              <p:ext uri="{D42A27DB-BD31-4B8C-83A1-F6EECF244321}">
                <p14:modId xmlns:p14="http://schemas.microsoft.com/office/powerpoint/2010/main" val="2157122096"/>
              </p:ext>
            </p:extLst>
          </p:nvPr>
        </p:nvGraphicFramePr>
        <p:xfrm>
          <a:off x="744512" y="2547937"/>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074" name="Picture 2" descr="The Best Higher Education Books Of 2020">
            <a:extLst>
              <a:ext uri="{FF2B5EF4-FFF2-40B4-BE49-F238E27FC236}">
                <a16:creationId xmlns:a16="http://schemas.microsoft.com/office/drawing/2014/main" id="{F77DC36F-A339-01EA-F75D-EBF83E09F9C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84224" y="134937"/>
            <a:ext cx="3378200" cy="241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607476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A5F4C11E-FFFB-4BEA-89BE-4FA20D4DAFF6}"/>
              </a:ext>
            </a:extLst>
          </p:cNvPr>
          <p:cNvPicPr>
            <a:picLocks noGrp="1" noChangeAspect="1"/>
          </p:cNvPicPr>
          <p:nvPr>
            <p:ph idx="1"/>
          </p:nvPr>
        </p:nvPicPr>
        <p:blipFill>
          <a:blip r:embed="rId2"/>
          <a:stretch>
            <a:fillRect/>
          </a:stretch>
        </p:blipFill>
        <p:spPr>
          <a:xfrm>
            <a:off x="3651077" y="1733308"/>
            <a:ext cx="4889846" cy="3114884"/>
          </a:xfrm>
          <a:prstGeom prst="rect">
            <a:avLst/>
          </a:prstGeom>
        </p:spPr>
      </p:pic>
    </p:spTree>
    <p:extLst>
      <p:ext uri="{BB962C8B-B14F-4D97-AF65-F5344CB8AC3E}">
        <p14:creationId xmlns:p14="http://schemas.microsoft.com/office/powerpoint/2010/main" val="2141641234"/>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4974</Words>
  <Application>Microsoft Office PowerPoint</Application>
  <PresentationFormat>Widescreen</PresentationFormat>
  <Paragraphs>578</Paragraphs>
  <Slides>62</Slides>
  <Notes>39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62</vt:i4>
      </vt:variant>
    </vt:vector>
  </HeadingPairs>
  <TitlesOfParts>
    <vt:vector size="71" baseType="lpstr">
      <vt:lpstr>Arial,Sans-Serif</vt:lpstr>
      <vt:lpstr>Myriad Pro</vt:lpstr>
      <vt:lpstr>Arial</vt:lpstr>
      <vt:lpstr>Bahnschrift</vt:lpstr>
      <vt:lpstr>Calibri</vt:lpstr>
      <vt:lpstr>Courier New</vt:lpstr>
      <vt:lpstr>Georgia</vt:lpstr>
      <vt:lpstr>Wingdings</vt:lpstr>
      <vt:lpstr>Theme1.thmx first page pp</vt:lpstr>
      <vt:lpstr>Methodology Workshop   Laura Knight </vt:lpstr>
      <vt:lpstr>Learning Outcomes </vt:lpstr>
      <vt:lpstr>A dissertation of 5 chapters</vt:lpstr>
      <vt:lpstr>Research</vt:lpstr>
      <vt:lpstr>PowerPoint Presentation</vt:lpstr>
      <vt:lpstr>Filling gaps and adding value</vt:lpstr>
      <vt:lpstr>Methodology v Research methods</vt:lpstr>
      <vt:lpstr>Methodology and Methods</vt:lpstr>
      <vt:lpstr>Planning your research methods</vt:lpstr>
      <vt:lpstr>Planning your research methods</vt:lpstr>
      <vt:lpstr>Methods for collecting data</vt:lpstr>
      <vt:lpstr>Qualitative v Quantitative data</vt:lpstr>
      <vt:lpstr>Qualitative v Quantitative</vt:lpstr>
      <vt:lpstr>Primary v Secondary data</vt:lpstr>
      <vt:lpstr>Primary v Secondary Data</vt:lpstr>
      <vt:lpstr>Primary v Secondary data…</vt:lpstr>
      <vt:lpstr>Descriptive v Experimental Data</vt:lpstr>
      <vt:lpstr>Descriptive v Experimental Data</vt:lpstr>
      <vt:lpstr>Strategies</vt:lpstr>
      <vt:lpstr>Strategies</vt:lpstr>
      <vt:lpstr>Research methods for collecting data</vt:lpstr>
      <vt:lpstr>Research methods for collecting data</vt:lpstr>
      <vt:lpstr>Methods for analysing data</vt:lpstr>
      <vt:lpstr>Methods for analysing data</vt:lpstr>
      <vt:lpstr>Methods for data analysis</vt:lpstr>
      <vt:lpstr>Mixed Methods Research </vt:lpstr>
      <vt:lpstr>Writing your Methodology Chapter</vt:lpstr>
      <vt:lpstr>What needs to be included</vt:lpstr>
      <vt:lpstr>Introduction</vt:lpstr>
      <vt:lpstr>Research Strategy</vt:lpstr>
      <vt:lpstr>Data Collection</vt:lpstr>
      <vt:lpstr>Data Analysis</vt:lpstr>
      <vt:lpstr>Limitations</vt:lpstr>
      <vt:lpstr>Tips for writing a strong methodology</vt:lpstr>
      <vt:lpstr>Saunders, Lewis &amp; Thornhill – 'Research Onion'</vt:lpstr>
      <vt:lpstr>Methodology</vt:lpstr>
      <vt:lpstr>The ‘Research Onion’</vt:lpstr>
      <vt:lpstr>The Research Onion – Saunders et al</vt:lpstr>
      <vt:lpstr>The 6 layers of Saunders’ research Onion</vt:lpstr>
      <vt:lpstr>Layer 1 – Research Philosophy</vt:lpstr>
      <vt:lpstr>Research Philosophies</vt:lpstr>
      <vt:lpstr>Layer 2 – Research Approach</vt:lpstr>
      <vt:lpstr>Layer 3 Research Strategy</vt:lpstr>
      <vt:lpstr>Layer 4 - Choices</vt:lpstr>
      <vt:lpstr>Layer 5 – Time Horizon</vt:lpstr>
      <vt:lpstr>Layer 6 – Techniques and procedures</vt:lpstr>
      <vt:lpstr>Real World Examples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Recap</vt:lpstr>
      <vt:lpstr>References &amp; Useful resources</vt:lpstr>
      <vt:lpstr>Questions?</vt:lpstr>
      <vt:lpstr>   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BSc Professional Investigation 13.10.2021 Induction</dc:title>
  <dc:creator>Alison</dc:creator>
  <cp:lastModifiedBy>Laura Knight</cp:lastModifiedBy>
  <cp:revision>18</cp:revision>
  <dcterms:created xsi:type="dcterms:W3CDTF">2021-10-13T07:56:41Z</dcterms:created>
  <dcterms:modified xsi:type="dcterms:W3CDTF">2025-03-04T13:58:26Z</dcterms:modified>
</cp:coreProperties>
</file>