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57" r:id="rId3"/>
    <p:sldId id="288" r:id="rId4"/>
    <p:sldId id="260" r:id="rId5"/>
    <p:sldId id="258" r:id="rId6"/>
    <p:sldId id="294" r:id="rId7"/>
    <p:sldId id="264" r:id="rId8"/>
    <p:sldId id="295" r:id="rId9"/>
    <p:sldId id="265" r:id="rId10"/>
    <p:sldId id="259" r:id="rId11"/>
    <p:sldId id="263" r:id="rId12"/>
    <p:sldId id="266" r:id="rId13"/>
    <p:sldId id="296" r:id="rId14"/>
    <p:sldId id="298" r:id="rId15"/>
    <p:sldId id="299" r:id="rId16"/>
    <p:sldId id="270" r:id="rId17"/>
    <p:sldId id="269" r:id="rId18"/>
    <p:sldId id="274" r:id="rId19"/>
    <p:sldId id="273" r:id="rId20"/>
    <p:sldId id="275" r:id="rId21"/>
    <p:sldId id="276" r:id="rId22"/>
    <p:sldId id="277" r:id="rId23"/>
    <p:sldId id="297" r:id="rId24"/>
    <p:sldId id="301" r:id="rId25"/>
    <p:sldId id="279" r:id="rId26"/>
    <p:sldId id="280" r:id="rId27"/>
    <p:sldId id="281" r:id="rId28"/>
    <p:sldId id="282" r:id="rId29"/>
    <p:sldId id="302" r:id="rId30"/>
    <p:sldId id="290" r:id="rId31"/>
    <p:sldId id="283" r:id="rId32"/>
    <p:sldId id="305" r:id="rId33"/>
    <p:sldId id="284" r:id="rId34"/>
    <p:sldId id="285" r:id="rId35"/>
    <p:sldId id="286" r:id="rId36"/>
    <p:sldId id="291" r:id="rId37"/>
    <p:sldId id="292" r:id="rId38"/>
    <p:sldId id="29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D52261-0B01-407E-A53F-2274BBA46D2F}" v="25" dt="2022-10-30T19:53:17.655"/>
    <p1510:client id="{B0F3A502-2A4B-57DB-EBA9-1206FA2C5B2F}" v="8" dt="2023-10-31T08:39:47.6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39" autoAdjust="0"/>
    <p:restoredTop sz="88504" autoAdjust="0"/>
  </p:normalViewPr>
  <p:slideViewPr>
    <p:cSldViewPr snapToGrid="0">
      <p:cViewPr varScale="1">
        <p:scale>
          <a:sx n="75" d="100"/>
          <a:sy n="75" d="100"/>
        </p:scale>
        <p:origin x="33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2E8E79-51CD-4831-82D2-6314BA6D071A}" type="datetimeFigureOut">
              <a:rPr lang="en-GB" smtClean="0"/>
              <a:t>31/10/2023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FE197A-1E1A-4E29-90D0-BB3C4DCE1E6B}" type="slidenum">
              <a:rPr lang="en-GB" smtClean="0"/>
              <a:t>‹#›</a:t>
            </a:fld>
            <a:endParaRPr lang="en-GB"/>
          </a:p>
        </p:txBody>
      </p:sp>
    </p:spTree>
    <p:extLst>
      <p:ext uri="{BB962C8B-B14F-4D97-AF65-F5344CB8AC3E}">
        <p14:creationId xmlns:p14="http://schemas.microsoft.com/office/powerpoint/2010/main" val="34831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ethnicity-facts-figures.service.gov.uk/crime-justice-and-the-law/policing/number-of-arrests/latest"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ethnicity-facts-figures.service.gov.uk/crime-justice-and-the-law/policing/number-of-arrests/latest"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ndependent.co.uk/news/uk/home-news/bianca-williams-fundraiser-met-officers-b2437043.html"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researchbriefings.files.parliament.uk/documents/SN04304/SN04304.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theguardian.com/football/2022/aug/06/bristol-city-womens-manager-told-to-stay-in-the-kitchen-at-match"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dailymail.co.uk/sport/sportsnews/article-9787915/EURO-2020-England-players-targeted-12-500-abusive-messages-campaign.html"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migrationobservatory.ox.ac.uk/resources/briefings/uk-public-opinion-toward-immigration-overall-attitudes-and-level-of-concern/"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dirty="0">
                <a:effectLst/>
              </a:rPr>
              <a:t>Ministry of Justice (2022) </a:t>
            </a:r>
            <a:r>
              <a:rPr lang="en-US" sz="1200" b="0" i="1" dirty="0">
                <a:effectLst/>
              </a:rPr>
              <a:t>Ethnicity and the Criminal Justice System</a:t>
            </a:r>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7</a:t>
            </a:fld>
            <a:endParaRPr lang="en-GB"/>
          </a:p>
        </p:txBody>
      </p:sp>
    </p:spTree>
    <p:extLst>
      <p:ext uri="{BB962C8B-B14F-4D97-AF65-F5344CB8AC3E}">
        <p14:creationId xmlns:p14="http://schemas.microsoft.com/office/powerpoint/2010/main" val="3315064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Arrests - GOV.UK Ethnicity facts and figures (ethnicity-facts-figures.service.gov.uk)</a:t>
            </a:r>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8</a:t>
            </a:fld>
            <a:endParaRPr lang="en-GB"/>
          </a:p>
        </p:txBody>
      </p:sp>
    </p:spTree>
    <p:extLst>
      <p:ext uri="{BB962C8B-B14F-4D97-AF65-F5344CB8AC3E}">
        <p14:creationId xmlns:p14="http://schemas.microsoft.com/office/powerpoint/2010/main" val="1943524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Arrests - GOV.UK Ethnicity facts and figures (ethnicity-facts-figures.service.gov.uk)</a:t>
            </a:r>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9</a:t>
            </a:fld>
            <a:endParaRPr lang="en-GB"/>
          </a:p>
        </p:txBody>
      </p:sp>
    </p:spTree>
    <p:extLst>
      <p:ext uri="{BB962C8B-B14F-4D97-AF65-F5344CB8AC3E}">
        <p14:creationId xmlns:p14="http://schemas.microsoft.com/office/powerpoint/2010/main" val="651065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dirty="0">
                <a:effectLst/>
                <a:latin typeface="avenir-regular-class"/>
              </a:rPr>
              <a:t>Race Relations Act 1965, c73</a:t>
            </a:r>
            <a:r>
              <a:rPr lang="en-GB" sz="1200" b="0" i="0" dirty="0">
                <a:effectLst/>
                <a:latin typeface="avenir-regular-class"/>
              </a:rPr>
              <a:t>. Available at: https://www.parliament.uk/about/living-heritage/transformingsociety/private-lives/relationships/collections1/race-relations-act-1965/race-relations-act-1965/#:~:text=The%20Act%20banned%20racial%20discrimination,later%20on%208%20December%201965. (Accessed: 30/10/2022).</a:t>
            </a:r>
            <a:endParaRPr lang="en-GB" sz="1200" dirty="0"/>
          </a:p>
          <a:p>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10</a:t>
            </a:fld>
            <a:endParaRPr lang="en-GB"/>
          </a:p>
        </p:txBody>
      </p:sp>
    </p:spTree>
    <p:extLst>
      <p:ext uri="{BB962C8B-B14F-4D97-AF65-F5344CB8AC3E}">
        <p14:creationId xmlns:p14="http://schemas.microsoft.com/office/powerpoint/2010/main" val="1523091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1" dirty="0">
                <a:effectLst/>
                <a:latin typeface="avenir-regular-class"/>
              </a:rPr>
              <a:t>Equality Act 2010, c.15</a:t>
            </a:r>
            <a:r>
              <a:rPr lang="en-GB" sz="1200" b="0" i="0" dirty="0">
                <a:effectLst/>
                <a:latin typeface="avenir-regular-class"/>
              </a:rPr>
              <a:t> . Available at: https://www.legislation.gov.uk/ukpga/2010/15/part/2/chapter/2/crossheading/discrimination (Accessed: 30/10/2022).</a:t>
            </a:r>
            <a:endParaRPr lang="en-GB" sz="1200" dirty="0"/>
          </a:p>
          <a:p>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11</a:t>
            </a:fld>
            <a:endParaRPr lang="en-GB"/>
          </a:p>
        </p:txBody>
      </p:sp>
    </p:spTree>
    <p:extLst>
      <p:ext uri="{BB962C8B-B14F-4D97-AF65-F5344CB8AC3E}">
        <p14:creationId xmlns:p14="http://schemas.microsoft.com/office/powerpoint/2010/main" val="1844635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141414"/>
                </a:solidFill>
                <a:effectLst/>
                <a:latin typeface="ReithSans"/>
              </a:rPr>
              <a:t>as he policing of a pro-Palestinian rally in London.</a:t>
            </a:r>
          </a:p>
          <a:p>
            <a:endParaRPr lang="en-GB" b="1" i="0" dirty="0">
              <a:solidFill>
                <a:srgbClr val="141414"/>
              </a:solidFill>
              <a:effectLst/>
              <a:latin typeface="ReithSans"/>
            </a:endParaRPr>
          </a:p>
          <a:p>
            <a:r>
              <a:rPr lang="en-GB" dirty="0"/>
              <a:t>https://www.bbc.co.uk/news/av/uk-politics-67266069</a:t>
            </a:r>
          </a:p>
        </p:txBody>
      </p:sp>
      <p:sp>
        <p:nvSpPr>
          <p:cNvPr id="4" name="Slide Number Placeholder 3"/>
          <p:cNvSpPr>
            <a:spLocks noGrp="1"/>
          </p:cNvSpPr>
          <p:nvPr>
            <p:ph type="sldNum" sz="quarter" idx="5"/>
          </p:nvPr>
        </p:nvSpPr>
        <p:spPr/>
        <p:txBody>
          <a:bodyPr/>
          <a:lstStyle/>
          <a:p>
            <a:fld id="{10FE197A-1E1A-4E29-90D0-BB3C4DCE1E6B}" type="slidenum">
              <a:rPr lang="en-GB" smtClean="0"/>
              <a:t>14</a:t>
            </a:fld>
            <a:endParaRPr lang="en-GB"/>
          </a:p>
        </p:txBody>
      </p:sp>
    </p:spTree>
    <p:extLst>
      <p:ext uri="{BB962C8B-B14F-4D97-AF65-F5344CB8AC3E}">
        <p14:creationId xmlns:p14="http://schemas.microsoft.com/office/powerpoint/2010/main" val="2834290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Thousands raised for Met officers sacked over Bianca Williams and Ricardo Dos Santos stop and search | The Independent</a:t>
            </a:r>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15</a:t>
            </a:fld>
            <a:endParaRPr lang="en-GB"/>
          </a:p>
        </p:txBody>
      </p:sp>
    </p:spTree>
    <p:extLst>
      <p:ext uri="{BB962C8B-B14F-4D97-AF65-F5344CB8AC3E}">
        <p14:creationId xmlns:p14="http://schemas.microsoft.com/office/powerpoint/2010/main" val="21174118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UK Parliament (2021) </a:t>
            </a:r>
            <a:r>
              <a:rPr lang="en-GB" sz="1200" b="0" i="1" dirty="0">
                <a:effectLst/>
                <a:latin typeface="avenir-regular-class"/>
              </a:rPr>
              <a:t>The Macpherson Report: Twenty-two years on</a:t>
            </a:r>
            <a:r>
              <a:rPr lang="en-GB" sz="1200" b="0" i="0" dirty="0">
                <a:effectLst/>
                <a:latin typeface="avenir-regular-class"/>
              </a:rPr>
              <a:t>. London: Available at: https://publications.parliament.uk/pa/cm5802/cmselect/cmhaff/139/13903.htm#:~:text=The%20Macpherson%20report%20found%20that,both%20individual%20and%20institutional%20level. (Accessed: 30/10/2022).</a:t>
            </a:r>
            <a:endParaRPr lang="en-GB" sz="1200" dirty="0"/>
          </a:p>
          <a:p>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16</a:t>
            </a:fld>
            <a:endParaRPr lang="en-GB"/>
          </a:p>
        </p:txBody>
      </p:sp>
    </p:spTree>
    <p:extLst>
      <p:ext uri="{BB962C8B-B14F-4D97-AF65-F5344CB8AC3E}">
        <p14:creationId xmlns:p14="http://schemas.microsoft.com/office/powerpoint/2010/main" val="9890769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SN04304.pdf (parliament.uk)</a:t>
            </a:r>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24</a:t>
            </a:fld>
            <a:endParaRPr lang="en-GB"/>
          </a:p>
        </p:txBody>
      </p:sp>
    </p:spTree>
    <p:extLst>
      <p:ext uri="{BB962C8B-B14F-4D97-AF65-F5344CB8AC3E}">
        <p14:creationId xmlns:p14="http://schemas.microsoft.com/office/powerpoint/2010/main" val="13079624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Calibri" panose="020F0502020204030204" pitchFamily="34" charset="0"/>
              </a:rPr>
              <a:t>Wood, R. (2010) 'UK: the reality behind the ‘knife crime’ debate', Race and Class, 52(2), pp. 97 - 103.</a:t>
            </a:r>
            <a:endParaRPr lang="en-GB" sz="1200" dirty="0"/>
          </a:p>
          <a:p>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25</a:t>
            </a:fld>
            <a:endParaRPr lang="en-GB"/>
          </a:p>
        </p:txBody>
      </p:sp>
    </p:spTree>
    <p:extLst>
      <p:ext uri="{BB962C8B-B14F-4D97-AF65-F5344CB8AC3E}">
        <p14:creationId xmlns:p14="http://schemas.microsoft.com/office/powerpoint/2010/main" val="3975166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Home Office (2019) </a:t>
            </a:r>
            <a:r>
              <a:rPr lang="en-GB" sz="1200" b="0" i="1" dirty="0">
                <a:effectLst/>
                <a:latin typeface="avenir-regular-class"/>
              </a:rPr>
              <a:t>Special #knifefree chicken boxes launched across the country</a:t>
            </a:r>
            <a:r>
              <a:rPr lang="en-GB" sz="1200" b="0" i="0" dirty="0">
                <a:effectLst/>
                <a:latin typeface="avenir-regular-class"/>
              </a:rPr>
              <a:t>. London: Available at: https://www.gov.uk/government/news/special-knifefree-chicken-boxes-launched-across-the-country (Accessed: 30/10/2022).</a:t>
            </a:r>
            <a:endParaRPr lang="en-GB" sz="1200" dirty="0"/>
          </a:p>
          <a:p>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26</a:t>
            </a:fld>
            <a:endParaRPr lang="en-GB"/>
          </a:p>
        </p:txBody>
      </p:sp>
    </p:spTree>
    <p:extLst>
      <p:ext uri="{BB962C8B-B14F-4D97-AF65-F5344CB8AC3E}">
        <p14:creationId xmlns:p14="http://schemas.microsoft.com/office/powerpoint/2010/main" val="7164163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Cleland, J. &amp; Cashmore, E. (2016) 'Football fans’ views of racism in British football', </a:t>
            </a:r>
            <a:r>
              <a:rPr lang="en-GB" sz="1200" b="0" i="1" dirty="0">
                <a:effectLst/>
                <a:latin typeface="avenir-regular-class"/>
              </a:rPr>
              <a:t>International Review for the Sociology of Sport</a:t>
            </a:r>
            <a:r>
              <a:rPr lang="en-GB" sz="1200" b="0" i="0" dirty="0">
                <a:effectLst/>
                <a:latin typeface="avenir-regular-class"/>
              </a:rPr>
              <a:t>, 51(1), pp. 27 - 43.</a:t>
            </a:r>
            <a:endParaRPr lang="en-GB" sz="1200" dirty="0"/>
          </a:p>
          <a:p>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28</a:t>
            </a:fld>
            <a:endParaRPr lang="en-GB"/>
          </a:p>
        </p:txBody>
      </p:sp>
    </p:spTree>
    <p:extLst>
      <p:ext uri="{BB962C8B-B14F-4D97-AF65-F5344CB8AC3E}">
        <p14:creationId xmlns:p14="http://schemas.microsoft.com/office/powerpoint/2010/main" val="34858761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Bristol City manager Lauren Smith says fan told her to stay ‘in the kitchen’ | Bristol City Women | The Guardian</a:t>
            </a:r>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29</a:t>
            </a:fld>
            <a:endParaRPr lang="en-GB"/>
          </a:p>
        </p:txBody>
      </p:sp>
    </p:spTree>
    <p:extLst>
      <p:ext uri="{BB962C8B-B14F-4D97-AF65-F5344CB8AC3E}">
        <p14:creationId xmlns:p14="http://schemas.microsoft.com/office/powerpoint/2010/main" val="12587830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EURO 2020:England players were targeted with 12,500 abusive messages during campaign | Daily Mail Online</a:t>
            </a:r>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31</a:t>
            </a:fld>
            <a:endParaRPr lang="en-GB"/>
          </a:p>
        </p:txBody>
      </p:sp>
    </p:spTree>
    <p:extLst>
      <p:ext uri="{BB962C8B-B14F-4D97-AF65-F5344CB8AC3E}">
        <p14:creationId xmlns:p14="http://schemas.microsoft.com/office/powerpoint/2010/main" val="6645748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UK Public Opinion toward Immigration: Overall Attitudes and Level of Concern - Migration Observatory - The Migration Observatory (ox.ac.uk)</a:t>
            </a:r>
            <a:endParaRPr lang="en-GB" dirty="0"/>
          </a:p>
        </p:txBody>
      </p:sp>
      <p:sp>
        <p:nvSpPr>
          <p:cNvPr id="4" name="Slide Number Placeholder 3"/>
          <p:cNvSpPr>
            <a:spLocks noGrp="1"/>
          </p:cNvSpPr>
          <p:nvPr>
            <p:ph type="sldNum" sz="quarter" idx="5"/>
          </p:nvPr>
        </p:nvSpPr>
        <p:spPr/>
        <p:txBody>
          <a:bodyPr/>
          <a:lstStyle/>
          <a:p>
            <a:fld id="{10FE197A-1E1A-4E29-90D0-BB3C4DCE1E6B}" type="slidenum">
              <a:rPr lang="en-GB" smtClean="0"/>
              <a:t>35</a:t>
            </a:fld>
            <a:endParaRPr lang="en-GB"/>
          </a:p>
        </p:txBody>
      </p:sp>
    </p:spTree>
    <p:extLst>
      <p:ext uri="{BB962C8B-B14F-4D97-AF65-F5344CB8AC3E}">
        <p14:creationId xmlns:p14="http://schemas.microsoft.com/office/powerpoint/2010/main" val="3419529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F1D95-7EE3-283F-FA2C-7624D95049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7AC204-EDC2-C5B3-25C1-A238435682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190515-FC64-858D-2FFE-34F703445AD7}"/>
              </a:ext>
            </a:extLst>
          </p:cNvPr>
          <p:cNvSpPr>
            <a:spLocks noGrp="1"/>
          </p:cNvSpPr>
          <p:nvPr>
            <p:ph type="dt" sz="half" idx="10"/>
          </p:nvPr>
        </p:nvSpPr>
        <p:spPr/>
        <p:txBody>
          <a:bodyPr/>
          <a:lstStyle/>
          <a:p>
            <a:fld id="{C06B16E3-454F-472B-B3EF-DF7DBA8F23FA}" type="datetimeFigureOut">
              <a:rPr lang="en-GB" smtClean="0"/>
              <a:t>31/10/2023</a:t>
            </a:fld>
            <a:endParaRPr lang="en-GB"/>
          </a:p>
        </p:txBody>
      </p:sp>
      <p:sp>
        <p:nvSpPr>
          <p:cNvPr id="5" name="Footer Placeholder 4">
            <a:extLst>
              <a:ext uri="{FF2B5EF4-FFF2-40B4-BE49-F238E27FC236}">
                <a16:creationId xmlns:a16="http://schemas.microsoft.com/office/drawing/2014/main" id="{C1FBF94C-B6C8-BEAB-06ED-93B9A2ECB0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034A51-5B50-2C3A-A803-FECC594A47C7}"/>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1533352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E45D6-6A88-9046-D86A-05AEC3EA92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53D463-4802-B553-2960-0A6B59AF53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BE45B7-AAC5-AF98-256C-323E759F632D}"/>
              </a:ext>
            </a:extLst>
          </p:cNvPr>
          <p:cNvSpPr>
            <a:spLocks noGrp="1"/>
          </p:cNvSpPr>
          <p:nvPr>
            <p:ph type="dt" sz="half" idx="10"/>
          </p:nvPr>
        </p:nvSpPr>
        <p:spPr/>
        <p:txBody>
          <a:bodyPr/>
          <a:lstStyle/>
          <a:p>
            <a:fld id="{C06B16E3-454F-472B-B3EF-DF7DBA8F23FA}" type="datetimeFigureOut">
              <a:rPr lang="en-GB" smtClean="0"/>
              <a:t>31/10/2023</a:t>
            </a:fld>
            <a:endParaRPr lang="en-GB"/>
          </a:p>
        </p:txBody>
      </p:sp>
      <p:sp>
        <p:nvSpPr>
          <p:cNvPr id="5" name="Footer Placeholder 4">
            <a:extLst>
              <a:ext uri="{FF2B5EF4-FFF2-40B4-BE49-F238E27FC236}">
                <a16:creationId xmlns:a16="http://schemas.microsoft.com/office/drawing/2014/main" id="{8A866D8D-2CA2-4C73-3BB0-99DDC89D40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5A85DC-546D-A193-6FAE-0B44766F8E27}"/>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1553327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19FFF-1383-191B-5DA7-8D483AB74C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33EC67-7FAD-9E56-A02E-F8C0ADA2CE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6530A6-BCE6-F748-002F-DDA58B075D1F}"/>
              </a:ext>
            </a:extLst>
          </p:cNvPr>
          <p:cNvSpPr>
            <a:spLocks noGrp="1"/>
          </p:cNvSpPr>
          <p:nvPr>
            <p:ph type="dt" sz="half" idx="10"/>
          </p:nvPr>
        </p:nvSpPr>
        <p:spPr/>
        <p:txBody>
          <a:bodyPr/>
          <a:lstStyle/>
          <a:p>
            <a:fld id="{C06B16E3-454F-472B-B3EF-DF7DBA8F23FA}" type="datetimeFigureOut">
              <a:rPr lang="en-GB" smtClean="0"/>
              <a:t>31/10/2023</a:t>
            </a:fld>
            <a:endParaRPr lang="en-GB"/>
          </a:p>
        </p:txBody>
      </p:sp>
      <p:sp>
        <p:nvSpPr>
          <p:cNvPr id="5" name="Footer Placeholder 4">
            <a:extLst>
              <a:ext uri="{FF2B5EF4-FFF2-40B4-BE49-F238E27FC236}">
                <a16:creationId xmlns:a16="http://schemas.microsoft.com/office/drawing/2014/main" id="{68ED9996-29C5-0ABB-FDAF-1D8C47C864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B9F036-F863-F7F6-00EB-392E0293C045}"/>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254662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E463C-DEB1-AB8F-028D-6099EF264E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1826C9-BB54-5928-C8B4-4558825D7B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3E2DD18-467F-0AFF-5C07-C7F2CE3A53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4CA2C2-0AB1-3C21-D682-999F6BAFFAD7}"/>
              </a:ext>
            </a:extLst>
          </p:cNvPr>
          <p:cNvSpPr>
            <a:spLocks noGrp="1"/>
          </p:cNvSpPr>
          <p:nvPr>
            <p:ph type="dt" sz="half" idx="10"/>
          </p:nvPr>
        </p:nvSpPr>
        <p:spPr/>
        <p:txBody>
          <a:bodyPr/>
          <a:lstStyle/>
          <a:p>
            <a:fld id="{C06B16E3-454F-472B-B3EF-DF7DBA8F23FA}" type="datetimeFigureOut">
              <a:rPr lang="en-GB" smtClean="0"/>
              <a:t>31/10/2023</a:t>
            </a:fld>
            <a:endParaRPr lang="en-GB"/>
          </a:p>
        </p:txBody>
      </p:sp>
      <p:sp>
        <p:nvSpPr>
          <p:cNvPr id="6" name="Footer Placeholder 5">
            <a:extLst>
              <a:ext uri="{FF2B5EF4-FFF2-40B4-BE49-F238E27FC236}">
                <a16:creationId xmlns:a16="http://schemas.microsoft.com/office/drawing/2014/main" id="{2BDC6AC5-EFCE-0EB2-DB96-E5E0C8121C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345B09-9EA6-1C48-62EF-93C0472F4F0C}"/>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35845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3A331-F6D2-5A1C-3678-8C58DDD8040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E7D332-E4E4-4596-647B-8E1C0DF85B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3065F2-42FF-86AC-5D1C-E891E83ED6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4A4653-2DC9-9E4B-C156-5CEF63CFCE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2DF7D26-A6C5-CF37-55CF-FA79CE5D84D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6F5E7E-A89C-4949-0B92-4309CD11FE82}"/>
              </a:ext>
            </a:extLst>
          </p:cNvPr>
          <p:cNvSpPr>
            <a:spLocks noGrp="1"/>
          </p:cNvSpPr>
          <p:nvPr>
            <p:ph type="dt" sz="half" idx="10"/>
          </p:nvPr>
        </p:nvSpPr>
        <p:spPr/>
        <p:txBody>
          <a:bodyPr/>
          <a:lstStyle/>
          <a:p>
            <a:fld id="{C06B16E3-454F-472B-B3EF-DF7DBA8F23FA}" type="datetimeFigureOut">
              <a:rPr lang="en-GB" smtClean="0"/>
              <a:t>31/10/2023</a:t>
            </a:fld>
            <a:endParaRPr lang="en-GB"/>
          </a:p>
        </p:txBody>
      </p:sp>
      <p:sp>
        <p:nvSpPr>
          <p:cNvPr id="8" name="Footer Placeholder 7">
            <a:extLst>
              <a:ext uri="{FF2B5EF4-FFF2-40B4-BE49-F238E27FC236}">
                <a16:creationId xmlns:a16="http://schemas.microsoft.com/office/drawing/2014/main" id="{0F3F9D21-7299-5A61-C607-0B803C77DE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877651-48FE-24F0-EBF7-F75DD16CAB1F}"/>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1658161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1605E-6A6F-C0C9-8723-8DCAA92DA9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8EA78A-7385-2BB6-8C17-BEAA41117758}"/>
              </a:ext>
            </a:extLst>
          </p:cNvPr>
          <p:cNvSpPr>
            <a:spLocks noGrp="1"/>
          </p:cNvSpPr>
          <p:nvPr>
            <p:ph type="dt" sz="half" idx="10"/>
          </p:nvPr>
        </p:nvSpPr>
        <p:spPr/>
        <p:txBody>
          <a:bodyPr/>
          <a:lstStyle/>
          <a:p>
            <a:fld id="{C06B16E3-454F-472B-B3EF-DF7DBA8F23FA}" type="datetimeFigureOut">
              <a:rPr lang="en-GB" smtClean="0"/>
              <a:t>31/10/2023</a:t>
            </a:fld>
            <a:endParaRPr lang="en-GB"/>
          </a:p>
        </p:txBody>
      </p:sp>
      <p:sp>
        <p:nvSpPr>
          <p:cNvPr id="4" name="Footer Placeholder 3">
            <a:extLst>
              <a:ext uri="{FF2B5EF4-FFF2-40B4-BE49-F238E27FC236}">
                <a16:creationId xmlns:a16="http://schemas.microsoft.com/office/drawing/2014/main" id="{9DE24BAF-A58B-71FE-360B-24C2D84FDC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C8A3A6-3349-030F-D934-7886CEB9AB8F}"/>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3424644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31816-855B-F789-0E57-C266850D85E0}"/>
              </a:ext>
            </a:extLst>
          </p:cNvPr>
          <p:cNvSpPr>
            <a:spLocks noGrp="1"/>
          </p:cNvSpPr>
          <p:nvPr>
            <p:ph type="dt" sz="half" idx="10"/>
          </p:nvPr>
        </p:nvSpPr>
        <p:spPr/>
        <p:txBody>
          <a:bodyPr/>
          <a:lstStyle/>
          <a:p>
            <a:fld id="{C06B16E3-454F-472B-B3EF-DF7DBA8F23FA}" type="datetimeFigureOut">
              <a:rPr lang="en-GB" smtClean="0"/>
              <a:t>31/10/2023</a:t>
            </a:fld>
            <a:endParaRPr lang="en-GB"/>
          </a:p>
        </p:txBody>
      </p:sp>
      <p:sp>
        <p:nvSpPr>
          <p:cNvPr id="3" name="Footer Placeholder 2">
            <a:extLst>
              <a:ext uri="{FF2B5EF4-FFF2-40B4-BE49-F238E27FC236}">
                <a16:creationId xmlns:a16="http://schemas.microsoft.com/office/drawing/2014/main" id="{E653678F-9727-B6B4-0340-B074A2682E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313887D-9805-4FEA-C81B-4CB193BBB072}"/>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190020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12E5F-3212-28C8-E4D0-EF8A4D3CA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D5D9F7D-4E42-C438-6550-9121097E81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2FC4A4-FAA1-6D45-3C86-53E5F0AF3A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79928D-C432-F2F4-9554-EEE9A85C6DF5}"/>
              </a:ext>
            </a:extLst>
          </p:cNvPr>
          <p:cNvSpPr>
            <a:spLocks noGrp="1"/>
          </p:cNvSpPr>
          <p:nvPr>
            <p:ph type="dt" sz="half" idx="10"/>
          </p:nvPr>
        </p:nvSpPr>
        <p:spPr/>
        <p:txBody>
          <a:bodyPr/>
          <a:lstStyle/>
          <a:p>
            <a:fld id="{C06B16E3-454F-472B-B3EF-DF7DBA8F23FA}" type="datetimeFigureOut">
              <a:rPr lang="en-GB" smtClean="0"/>
              <a:t>31/10/2023</a:t>
            </a:fld>
            <a:endParaRPr lang="en-GB"/>
          </a:p>
        </p:txBody>
      </p:sp>
      <p:sp>
        <p:nvSpPr>
          <p:cNvPr id="6" name="Footer Placeholder 5">
            <a:extLst>
              <a:ext uri="{FF2B5EF4-FFF2-40B4-BE49-F238E27FC236}">
                <a16:creationId xmlns:a16="http://schemas.microsoft.com/office/drawing/2014/main" id="{A35C42C5-C7B7-3865-D21B-DAC2FCBE80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BCF869-D431-ED81-5336-13F3F63DF358}"/>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4257296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F4848-9CAF-266B-3DFB-5DE70081FC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97FC0C-090A-8251-A196-0729191776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CF157F-BFE6-6EB3-6C26-CB106702A4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21447D-9C45-4238-0929-06C2A1678128}"/>
              </a:ext>
            </a:extLst>
          </p:cNvPr>
          <p:cNvSpPr>
            <a:spLocks noGrp="1"/>
          </p:cNvSpPr>
          <p:nvPr>
            <p:ph type="dt" sz="half" idx="10"/>
          </p:nvPr>
        </p:nvSpPr>
        <p:spPr/>
        <p:txBody>
          <a:bodyPr/>
          <a:lstStyle/>
          <a:p>
            <a:fld id="{C06B16E3-454F-472B-B3EF-DF7DBA8F23FA}" type="datetimeFigureOut">
              <a:rPr lang="en-GB" smtClean="0"/>
              <a:t>31/10/2023</a:t>
            </a:fld>
            <a:endParaRPr lang="en-GB"/>
          </a:p>
        </p:txBody>
      </p:sp>
      <p:sp>
        <p:nvSpPr>
          <p:cNvPr id="6" name="Footer Placeholder 5">
            <a:extLst>
              <a:ext uri="{FF2B5EF4-FFF2-40B4-BE49-F238E27FC236}">
                <a16:creationId xmlns:a16="http://schemas.microsoft.com/office/drawing/2014/main" id="{793CB5E8-B11A-7BE4-00C5-934545A52B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0A8E90-CEA7-26AA-7AC1-1F98CE7F09F5}"/>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3905012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8F344-5631-4C0F-4473-EB8D58229E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ABE1F3-85BD-A103-A58F-FFC62917D6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A3CF38-9E34-ECE2-36FD-F58899ED13AE}"/>
              </a:ext>
            </a:extLst>
          </p:cNvPr>
          <p:cNvSpPr>
            <a:spLocks noGrp="1"/>
          </p:cNvSpPr>
          <p:nvPr>
            <p:ph type="dt" sz="half" idx="10"/>
          </p:nvPr>
        </p:nvSpPr>
        <p:spPr/>
        <p:txBody>
          <a:bodyPr/>
          <a:lstStyle/>
          <a:p>
            <a:fld id="{C06B16E3-454F-472B-B3EF-DF7DBA8F23FA}" type="datetimeFigureOut">
              <a:rPr lang="en-GB" smtClean="0"/>
              <a:t>31/10/2023</a:t>
            </a:fld>
            <a:endParaRPr lang="en-GB"/>
          </a:p>
        </p:txBody>
      </p:sp>
      <p:sp>
        <p:nvSpPr>
          <p:cNvPr id="5" name="Footer Placeholder 4">
            <a:extLst>
              <a:ext uri="{FF2B5EF4-FFF2-40B4-BE49-F238E27FC236}">
                <a16:creationId xmlns:a16="http://schemas.microsoft.com/office/drawing/2014/main" id="{1D6C35F8-250E-96DB-780E-E96AC458AC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BCC700-06EF-2B55-5B42-C0B6F443C7BF}"/>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3017974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A84046-D84D-EA25-C235-9080680136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1DC9A8-6C2B-0DA0-169C-E1AF462E9E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D3CEA7-EFEB-C5E4-E00D-9641C1FD9383}"/>
              </a:ext>
            </a:extLst>
          </p:cNvPr>
          <p:cNvSpPr>
            <a:spLocks noGrp="1"/>
          </p:cNvSpPr>
          <p:nvPr>
            <p:ph type="dt" sz="half" idx="10"/>
          </p:nvPr>
        </p:nvSpPr>
        <p:spPr/>
        <p:txBody>
          <a:bodyPr/>
          <a:lstStyle/>
          <a:p>
            <a:fld id="{C06B16E3-454F-472B-B3EF-DF7DBA8F23FA}" type="datetimeFigureOut">
              <a:rPr lang="en-GB" smtClean="0"/>
              <a:t>31/10/2023</a:t>
            </a:fld>
            <a:endParaRPr lang="en-GB"/>
          </a:p>
        </p:txBody>
      </p:sp>
      <p:sp>
        <p:nvSpPr>
          <p:cNvPr id="5" name="Footer Placeholder 4">
            <a:extLst>
              <a:ext uri="{FF2B5EF4-FFF2-40B4-BE49-F238E27FC236}">
                <a16:creationId xmlns:a16="http://schemas.microsoft.com/office/drawing/2014/main" id="{E3B8C120-3A6F-4F0B-864A-623714C00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82C8BA-7B2E-998C-1970-CEA69436261A}"/>
              </a:ext>
            </a:extLst>
          </p:cNvPr>
          <p:cNvSpPr>
            <a:spLocks noGrp="1"/>
          </p:cNvSpPr>
          <p:nvPr>
            <p:ph type="sldNum" sz="quarter" idx="12"/>
          </p:nvPr>
        </p:nvSpPr>
        <p:spPr/>
        <p:txBody>
          <a:bodyPr/>
          <a:lstStyle/>
          <a:p>
            <a:fld id="{F1704575-0A74-448C-A860-D2DE5310CF57}" type="slidenum">
              <a:rPr lang="en-GB" smtClean="0"/>
              <a:t>‹#›</a:t>
            </a:fld>
            <a:endParaRPr lang="en-GB"/>
          </a:p>
        </p:txBody>
      </p:sp>
    </p:spTree>
    <p:extLst>
      <p:ext uri="{BB962C8B-B14F-4D97-AF65-F5344CB8AC3E}">
        <p14:creationId xmlns:p14="http://schemas.microsoft.com/office/powerpoint/2010/main" val="4199677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12B32E-AA77-5A06-BE92-19BECE1EDD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4590F0-7582-9773-1D1C-542027B012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A2D50C-D996-6F6D-9CB7-4B672D0610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6B16E3-454F-472B-B3EF-DF7DBA8F23FA}" type="datetimeFigureOut">
              <a:rPr lang="en-GB" smtClean="0"/>
              <a:t>31/10/2023</a:t>
            </a:fld>
            <a:endParaRPr lang="en-GB"/>
          </a:p>
        </p:txBody>
      </p:sp>
      <p:sp>
        <p:nvSpPr>
          <p:cNvPr id="5" name="Footer Placeholder 4">
            <a:extLst>
              <a:ext uri="{FF2B5EF4-FFF2-40B4-BE49-F238E27FC236}">
                <a16:creationId xmlns:a16="http://schemas.microsoft.com/office/drawing/2014/main" id="{3214586F-7FE6-C58B-6305-031496E1D2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093DA7-74E9-88FD-C50F-DC190D8165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704575-0A74-448C-A860-D2DE5310CF57}" type="slidenum">
              <a:rPr lang="en-GB" smtClean="0"/>
              <a:t>‹#›</a:t>
            </a:fld>
            <a:endParaRPr lang="en-GB"/>
          </a:p>
        </p:txBody>
      </p:sp>
    </p:spTree>
    <p:extLst>
      <p:ext uri="{BB962C8B-B14F-4D97-AF65-F5344CB8AC3E}">
        <p14:creationId xmlns:p14="http://schemas.microsoft.com/office/powerpoint/2010/main" val="5602230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68F3E-7223-7121-EB6A-C748F9A9E4E5}"/>
              </a:ext>
            </a:extLst>
          </p:cNvPr>
          <p:cNvSpPr>
            <a:spLocks noGrp="1"/>
          </p:cNvSpPr>
          <p:nvPr>
            <p:ph type="ctrTitle"/>
          </p:nvPr>
        </p:nvSpPr>
        <p:spPr>
          <a:xfrm>
            <a:off x="643468" y="643468"/>
            <a:ext cx="4620584" cy="4102704"/>
          </a:xfrm>
        </p:spPr>
        <p:txBody>
          <a:bodyPr>
            <a:normAutofit/>
          </a:bodyPr>
          <a:lstStyle/>
          <a:p>
            <a:pPr algn="l"/>
            <a:r>
              <a:rPr lang="en-GB" sz="4400" dirty="0"/>
              <a:t>Gender, Race, Religion and Crime</a:t>
            </a:r>
          </a:p>
        </p:txBody>
      </p:sp>
      <p:sp>
        <p:nvSpPr>
          <p:cNvPr id="3" name="Subtitle 2">
            <a:extLst>
              <a:ext uri="{FF2B5EF4-FFF2-40B4-BE49-F238E27FC236}">
                <a16:creationId xmlns:a16="http://schemas.microsoft.com/office/drawing/2014/main" id="{B2DB2277-EFF5-DF45-76A6-E095C4B3F6C8}"/>
              </a:ext>
            </a:extLst>
          </p:cNvPr>
          <p:cNvSpPr>
            <a:spLocks noGrp="1"/>
          </p:cNvSpPr>
          <p:nvPr>
            <p:ph type="subTitle" idx="1"/>
          </p:nvPr>
        </p:nvSpPr>
        <p:spPr>
          <a:xfrm>
            <a:off x="643467" y="4942114"/>
            <a:ext cx="5125962" cy="1272418"/>
          </a:xfrm>
        </p:spPr>
        <p:txBody>
          <a:bodyPr>
            <a:noAutofit/>
          </a:bodyPr>
          <a:lstStyle/>
          <a:p>
            <a:pPr algn="l"/>
            <a:r>
              <a:rPr lang="en-GB" sz="2000" dirty="0"/>
              <a:t>Week 5 – Race and Crime</a:t>
            </a:r>
          </a:p>
          <a:p>
            <a:pPr algn="l"/>
            <a:r>
              <a:rPr lang="en-GB" sz="2000" dirty="0"/>
              <a:t>Jane</a:t>
            </a:r>
          </a:p>
          <a:p>
            <a:pPr algn="l"/>
            <a:r>
              <a:rPr lang="en-GB" sz="2000" dirty="0"/>
              <a:t>J.davies2@uwtsd.ac.uk</a:t>
            </a:r>
          </a:p>
        </p:txBody>
      </p:sp>
      <p:pic>
        <p:nvPicPr>
          <p:cNvPr id="1026" name="Picture 2" descr="Photo | Hands in handcuffs | UCLA">
            <a:extLst>
              <a:ext uri="{FF2B5EF4-FFF2-40B4-BE49-F238E27FC236}">
                <a16:creationId xmlns:a16="http://schemas.microsoft.com/office/drawing/2014/main" id="{BA61917E-315C-E32D-10C3-D17F8E268C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949" r="30404"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1697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F1147CA-036B-8BD3-880C-4359028F9416}"/>
              </a:ext>
            </a:extLst>
          </p:cNvPr>
          <p:cNvSpPr>
            <a:spLocks noGrp="1"/>
          </p:cNvSpPr>
          <p:nvPr>
            <p:ph type="title"/>
          </p:nvPr>
        </p:nvSpPr>
        <p:spPr>
          <a:xfrm>
            <a:off x="838200" y="713312"/>
            <a:ext cx="4038600" cy="5431376"/>
          </a:xfrm>
        </p:spPr>
        <p:txBody>
          <a:bodyPr>
            <a:normAutofit/>
          </a:bodyPr>
          <a:lstStyle/>
          <a:p>
            <a:r>
              <a:rPr lang="en-GB" dirty="0"/>
              <a:t>Session Outline</a:t>
            </a:r>
          </a:p>
        </p:txBody>
      </p:sp>
      <p:sp>
        <p:nvSpPr>
          <p:cNvPr id="3" name="Content Placeholder 2">
            <a:extLst>
              <a:ext uri="{FF2B5EF4-FFF2-40B4-BE49-F238E27FC236}">
                <a16:creationId xmlns:a16="http://schemas.microsoft.com/office/drawing/2014/main" id="{D53DE3EB-69D4-0763-4F5A-8BAF8C424CF0}"/>
              </a:ext>
            </a:extLst>
          </p:cNvPr>
          <p:cNvSpPr>
            <a:spLocks noGrp="1"/>
          </p:cNvSpPr>
          <p:nvPr>
            <p:ph idx="1"/>
          </p:nvPr>
        </p:nvSpPr>
        <p:spPr>
          <a:xfrm>
            <a:off x="6095999" y="713313"/>
            <a:ext cx="5257801" cy="5431376"/>
          </a:xfrm>
        </p:spPr>
        <p:txBody>
          <a:bodyPr anchor="ctr">
            <a:normAutofit/>
          </a:bodyPr>
          <a:lstStyle/>
          <a:p>
            <a:r>
              <a:rPr lang="en-GB" sz="2400" dirty="0"/>
              <a:t>Crime and Victimisation by Race</a:t>
            </a:r>
          </a:p>
          <a:p>
            <a:r>
              <a:rPr lang="en-GB" sz="2400" dirty="0"/>
              <a:t>Racism</a:t>
            </a:r>
          </a:p>
          <a:p>
            <a:r>
              <a:rPr lang="en-GB" sz="2400" dirty="0"/>
              <a:t>Hate Crime</a:t>
            </a:r>
          </a:p>
          <a:p>
            <a:r>
              <a:rPr lang="en-GB" sz="2400" dirty="0"/>
              <a:t>Policing and Race</a:t>
            </a:r>
          </a:p>
          <a:p>
            <a:r>
              <a:rPr lang="en-GB" sz="2400" dirty="0"/>
              <a:t>Hate Speech</a:t>
            </a:r>
          </a:p>
          <a:p>
            <a:r>
              <a:rPr lang="en-GB" sz="2400" dirty="0"/>
              <a:t>Whiteness and Crime</a:t>
            </a:r>
          </a:p>
          <a:p>
            <a:r>
              <a:rPr lang="en-GB" sz="2400" dirty="0"/>
              <a:t>Knife Crime</a:t>
            </a:r>
          </a:p>
          <a:p>
            <a:r>
              <a:rPr lang="en-GB" sz="2400" dirty="0"/>
              <a:t>Racism in Football</a:t>
            </a:r>
          </a:p>
          <a:p>
            <a:r>
              <a:rPr lang="en-GB" sz="2400" dirty="0"/>
              <a:t>Analysing Hate Speech online</a:t>
            </a:r>
          </a:p>
        </p:txBody>
      </p:sp>
    </p:spTree>
    <p:extLst>
      <p:ext uri="{BB962C8B-B14F-4D97-AF65-F5344CB8AC3E}">
        <p14:creationId xmlns:p14="http://schemas.microsoft.com/office/powerpoint/2010/main" val="2823790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FDF45-EACE-933F-0C5E-AF01A4C87FEF}"/>
              </a:ext>
            </a:extLst>
          </p:cNvPr>
          <p:cNvSpPr>
            <a:spLocks noGrp="1"/>
          </p:cNvSpPr>
          <p:nvPr>
            <p:ph type="title"/>
          </p:nvPr>
        </p:nvSpPr>
        <p:spPr>
          <a:xfrm>
            <a:off x="1075767" y="1188637"/>
            <a:ext cx="2988234" cy="4480726"/>
          </a:xfrm>
        </p:spPr>
        <p:txBody>
          <a:bodyPr>
            <a:normAutofit/>
          </a:bodyPr>
          <a:lstStyle/>
          <a:p>
            <a:pPr algn="r"/>
            <a:r>
              <a:rPr lang="en-GB" sz="6100"/>
              <a:t>Content Warning</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E48B5A-FFC3-CF26-00CA-250A6F9815EB}"/>
              </a:ext>
            </a:extLst>
          </p:cNvPr>
          <p:cNvSpPr>
            <a:spLocks noGrp="1"/>
          </p:cNvSpPr>
          <p:nvPr>
            <p:ph idx="1"/>
          </p:nvPr>
        </p:nvSpPr>
        <p:spPr>
          <a:xfrm>
            <a:off x="5255260" y="1648870"/>
            <a:ext cx="4702848" cy="3560260"/>
          </a:xfrm>
        </p:spPr>
        <p:txBody>
          <a:bodyPr anchor="ctr">
            <a:normAutofit/>
          </a:bodyPr>
          <a:lstStyle/>
          <a:p>
            <a:r>
              <a:rPr lang="en-GB" sz="2400" dirty="0"/>
              <a:t>Todays lecture will be discussing Racism in detail, and as such racial slurs will be discussed. Please engage in these discussions thoughtfully and respectfully.</a:t>
            </a:r>
          </a:p>
          <a:p>
            <a:r>
              <a:rPr lang="en-GB" sz="2400" dirty="0"/>
              <a:t>Do not feel obliged to engage in these discussions if you do not want to.</a:t>
            </a:r>
          </a:p>
        </p:txBody>
      </p:sp>
    </p:spTree>
    <p:extLst>
      <p:ext uri="{BB962C8B-B14F-4D97-AF65-F5344CB8AC3E}">
        <p14:creationId xmlns:p14="http://schemas.microsoft.com/office/powerpoint/2010/main" val="1833622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20E57F-83F2-F3D2-82EB-9335BCEC725C}"/>
              </a:ext>
            </a:extLst>
          </p:cNvPr>
          <p:cNvSpPr>
            <a:spLocks noGrp="1"/>
          </p:cNvSpPr>
          <p:nvPr>
            <p:ph type="title"/>
          </p:nvPr>
        </p:nvSpPr>
        <p:spPr>
          <a:xfrm>
            <a:off x="1075767" y="1188637"/>
            <a:ext cx="2988234" cy="4480726"/>
          </a:xfrm>
        </p:spPr>
        <p:txBody>
          <a:bodyPr>
            <a:normAutofit/>
          </a:bodyPr>
          <a:lstStyle/>
          <a:p>
            <a:pPr algn="r"/>
            <a:r>
              <a:rPr lang="en-GB" sz="4600"/>
              <a:t>Discussion: Defining Racism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5A658B-C23F-4CF4-B633-51CC245977B4}"/>
              </a:ext>
            </a:extLst>
          </p:cNvPr>
          <p:cNvSpPr>
            <a:spLocks noGrp="1"/>
          </p:cNvSpPr>
          <p:nvPr>
            <p:ph idx="1"/>
          </p:nvPr>
        </p:nvSpPr>
        <p:spPr>
          <a:xfrm>
            <a:off x="5255260" y="1648870"/>
            <a:ext cx="4702848" cy="3560260"/>
          </a:xfrm>
        </p:spPr>
        <p:txBody>
          <a:bodyPr anchor="ctr">
            <a:normAutofit/>
          </a:bodyPr>
          <a:lstStyle/>
          <a:p>
            <a:r>
              <a:rPr lang="en-GB" sz="2400"/>
              <a:t>How do you define racism?</a:t>
            </a:r>
          </a:p>
          <a:p>
            <a:endParaRPr lang="en-GB" sz="2400"/>
          </a:p>
          <a:p>
            <a:r>
              <a:rPr lang="en-GB" sz="2400"/>
              <a:t>Can you define it easily?</a:t>
            </a:r>
          </a:p>
          <a:p>
            <a:endParaRPr lang="en-GB" sz="2400"/>
          </a:p>
          <a:p>
            <a:r>
              <a:rPr lang="en-GB" sz="2400"/>
              <a:t>Can you give a real life example that typifies what racism is?</a:t>
            </a:r>
          </a:p>
        </p:txBody>
      </p:sp>
    </p:spTree>
    <p:extLst>
      <p:ext uri="{BB962C8B-B14F-4D97-AF65-F5344CB8AC3E}">
        <p14:creationId xmlns:p14="http://schemas.microsoft.com/office/powerpoint/2010/main" val="1541856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B8B938-5AF6-47BC-9C7A-EAB7358083BF}"/>
              </a:ext>
            </a:extLst>
          </p:cNvPr>
          <p:cNvSpPr>
            <a:spLocks noGrp="1"/>
          </p:cNvSpPr>
          <p:nvPr>
            <p:ph type="title"/>
          </p:nvPr>
        </p:nvSpPr>
        <p:spPr>
          <a:xfrm>
            <a:off x="1285240" y="1050595"/>
            <a:ext cx="8074815" cy="813357"/>
          </a:xfrm>
        </p:spPr>
        <p:txBody>
          <a:bodyPr anchor="ctr">
            <a:normAutofit/>
          </a:bodyPr>
          <a:lstStyle/>
          <a:p>
            <a:r>
              <a:rPr lang="en-GB" dirty="0"/>
              <a:t>Defining Racism</a:t>
            </a:r>
          </a:p>
        </p:txBody>
      </p:sp>
      <p:sp>
        <p:nvSpPr>
          <p:cNvPr id="3" name="Content Placeholder 2">
            <a:extLst>
              <a:ext uri="{FF2B5EF4-FFF2-40B4-BE49-F238E27FC236}">
                <a16:creationId xmlns:a16="http://schemas.microsoft.com/office/drawing/2014/main" id="{C3DC76A4-6A86-84F8-7CBA-A57A5AFC95EE}"/>
              </a:ext>
            </a:extLst>
          </p:cNvPr>
          <p:cNvSpPr>
            <a:spLocks noGrp="1"/>
          </p:cNvSpPr>
          <p:nvPr>
            <p:ph idx="1"/>
          </p:nvPr>
        </p:nvSpPr>
        <p:spPr>
          <a:xfrm>
            <a:off x="1285240" y="1993350"/>
            <a:ext cx="9745225" cy="4011601"/>
          </a:xfrm>
        </p:spPr>
        <p:txBody>
          <a:bodyPr anchor="t">
            <a:normAutofit/>
          </a:bodyPr>
          <a:lstStyle/>
          <a:p>
            <a:r>
              <a:rPr lang="en-GB" sz="2000" dirty="0"/>
              <a:t>“Racism is a global hierarchy of superiority and inferiority along the line of the human that have been politically, culturally and economically produced and reproduced for centuries by the institutions of the “capitalist/patriarchal western-centric/Christian-centric modern/colonial world-system” (</a:t>
            </a:r>
            <a:r>
              <a:rPr lang="en-GB" sz="2000" dirty="0" err="1"/>
              <a:t>Grosfoguel</a:t>
            </a:r>
            <a:r>
              <a:rPr lang="en-GB" sz="2000" dirty="0"/>
              <a:t>, 2011). The people classified above the line of the human are recognized socially in their humanity as human beings and, thus, enjoy access to rights (human rights, civil rights, women rights and/or labour rights), material resources, and social recognition to their subjectivities, identities, epistemologies and spiritualities. The people below the line of the human are considered subhuman or non-human; that is, their humanity is questioned and, as such, negated (Fanon 1967). In the latter case, the extension of rights, material resources and the recognition of their subjectivities, identities, spiritualities and epistemologies are denied.”</a:t>
            </a:r>
          </a:p>
          <a:p>
            <a:endParaRPr lang="en-GB" sz="1300" dirty="0"/>
          </a:p>
          <a:p>
            <a:pPr algn="r"/>
            <a:r>
              <a:rPr lang="en-GB" sz="900" err="1"/>
              <a:t>Grosfoguel</a:t>
            </a:r>
            <a:r>
              <a:rPr lang="en-GB" sz="900" dirty="0"/>
              <a:t>, R. (2016) 'What is Racism?', Journal of World-Systems Research, 22(1), pp.9 - 15.</a:t>
            </a:r>
            <a:endParaRPr lang="en-GB" sz="900" dirty="0">
              <a:ea typeface="Calibri"/>
              <a:cs typeface="Calibri"/>
            </a:endParaRPr>
          </a:p>
        </p:txBody>
      </p:sp>
    </p:spTree>
    <p:extLst>
      <p:ext uri="{BB962C8B-B14F-4D97-AF65-F5344CB8AC3E}">
        <p14:creationId xmlns:p14="http://schemas.microsoft.com/office/powerpoint/2010/main" val="4197325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BB70C-65F9-D35C-B987-EBF351676CCD}"/>
              </a:ext>
            </a:extLst>
          </p:cNvPr>
          <p:cNvSpPr>
            <a:spLocks noGrp="1"/>
          </p:cNvSpPr>
          <p:nvPr>
            <p:ph type="title"/>
          </p:nvPr>
        </p:nvSpPr>
        <p:spPr/>
        <p:txBody>
          <a:bodyPr/>
          <a:lstStyle/>
          <a:p>
            <a:r>
              <a:rPr lang="en-GB" sz="4400" dirty="0"/>
              <a:t>Defining Racism</a:t>
            </a:r>
            <a:endParaRPr lang="en-GB" dirty="0"/>
          </a:p>
        </p:txBody>
      </p:sp>
      <p:sp>
        <p:nvSpPr>
          <p:cNvPr id="3" name="Content Placeholder 2">
            <a:extLst>
              <a:ext uri="{FF2B5EF4-FFF2-40B4-BE49-F238E27FC236}">
                <a16:creationId xmlns:a16="http://schemas.microsoft.com/office/drawing/2014/main" id="{E4F1B117-2E99-629C-7FBA-274DA4E77D58}"/>
              </a:ext>
            </a:extLst>
          </p:cNvPr>
          <p:cNvSpPr>
            <a:spLocks noGrp="1"/>
          </p:cNvSpPr>
          <p:nvPr>
            <p:ph idx="1"/>
          </p:nvPr>
        </p:nvSpPr>
        <p:spPr/>
        <p:txBody>
          <a:bodyPr/>
          <a:lstStyle/>
          <a:p>
            <a:pPr algn="ctr"/>
            <a:r>
              <a:rPr lang="en-GB" b="0" i="0" dirty="0">
                <a:solidFill>
                  <a:srgbClr val="202124"/>
                </a:solidFill>
                <a:effectLst/>
                <a:latin typeface="arial" panose="020B0604020202020204" pitchFamily="34" charset="0"/>
              </a:rPr>
              <a:t>the belief that different races possess distinct characteristics, abilities, or qualities, especially so as to distinguish them as inferior or superior to one another</a:t>
            </a:r>
            <a:endParaRPr lang="en-GB" dirty="0"/>
          </a:p>
        </p:txBody>
      </p:sp>
    </p:spTree>
    <p:extLst>
      <p:ext uri="{BB962C8B-B14F-4D97-AF65-F5344CB8AC3E}">
        <p14:creationId xmlns:p14="http://schemas.microsoft.com/office/powerpoint/2010/main" val="1613725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3E9E2-3806-8A58-6CB0-86D4F81D9C83}"/>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000" kern="1200">
                <a:solidFill>
                  <a:schemeClr val="tx1"/>
                </a:solidFill>
                <a:latin typeface="+mj-lt"/>
                <a:ea typeface="+mj-ea"/>
                <a:cs typeface="+mj-cs"/>
              </a:rPr>
              <a:t>Crime Rates by Race</a:t>
            </a:r>
          </a:p>
        </p:txBody>
      </p:sp>
      <p:sp>
        <p:nvSpPr>
          <p:cNvPr id="1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9ED79BEA-3260-CAEC-0CE8-79222FB03433}"/>
              </a:ext>
            </a:extLst>
          </p:cNvPr>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endParaRPr lang="en-US" sz="2000" dirty="0"/>
          </a:p>
        </p:txBody>
      </p:sp>
      <p:pic>
        <p:nvPicPr>
          <p:cNvPr id="8" name="Picture 7" descr="A graph with numbers and text&#10;&#10;Description automatically generated">
            <a:extLst>
              <a:ext uri="{FF2B5EF4-FFF2-40B4-BE49-F238E27FC236}">
                <a16:creationId xmlns:a16="http://schemas.microsoft.com/office/drawing/2014/main" id="{651471C8-C317-39FE-D1D8-F74F540DBB66}"/>
              </a:ext>
            </a:extLst>
          </p:cNvPr>
          <p:cNvPicPr>
            <a:picLocks noChangeAspect="1"/>
          </p:cNvPicPr>
          <p:nvPr/>
        </p:nvPicPr>
        <p:blipFill>
          <a:blip r:embed="rId3"/>
          <a:stretch>
            <a:fillRect/>
          </a:stretch>
        </p:blipFill>
        <p:spPr>
          <a:xfrm>
            <a:off x="3964150" y="1044431"/>
            <a:ext cx="7464469" cy="4785258"/>
          </a:xfrm>
          <a:prstGeom prst="rect">
            <a:avLst/>
          </a:prstGeom>
        </p:spPr>
      </p:pic>
    </p:spTree>
    <p:extLst>
      <p:ext uri="{BB962C8B-B14F-4D97-AF65-F5344CB8AC3E}">
        <p14:creationId xmlns:p14="http://schemas.microsoft.com/office/powerpoint/2010/main" val="879414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CF47E3-C1C4-665C-C45B-D2C65030C537}"/>
              </a:ext>
            </a:extLst>
          </p:cNvPr>
          <p:cNvPicPr>
            <a:picLocks noChangeAspect="1"/>
          </p:cNvPicPr>
          <p:nvPr/>
        </p:nvPicPr>
        <p:blipFill>
          <a:blip r:embed="rId3"/>
          <a:stretch>
            <a:fillRect/>
          </a:stretch>
        </p:blipFill>
        <p:spPr>
          <a:xfrm>
            <a:off x="919162" y="738187"/>
            <a:ext cx="10353675" cy="5381625"/>
          </a:xfrm>
          <a:prstGeom prst="rect">
            <a:avLst/>
          </a:prstGeom>
        </p:spPr>
      </p:pic>
    </p:spTree>
    <p:extLst>
      <p:ext uri="{BB962C8B-B14F-4D97-AF65-F5344CB8AC3E}">
        <p14:creationId xmlns:p14="http://schemas.microsoft.com/office/powerpoint/2010/main" val="472488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1BBB19-E262-BA34-AC1B-FB4F42E33575}"/>
              </a:ext>
            </a:extLst>
          </p:cNvPr>
          <p:cNvSpPr>
            <a:spLocks noGrp="1"/>
          </p:cNvSpPr>
          <p:nvPr>
            <p:ph type="title"/>
          </p:nvPr>
        </p:nvSpPr>
        <p:spPr>
          <a:xfrm>
            <a:off x="572493" y="238539"/>
            <a:ext cx="11018520" cy="1434415"/>
          </a:xfrm>
        </p:spPr>
        <p:txBody>
          <a:bodyPr anchor="b">
            <a:normAutofit/>
          </a:bodyPr>
          <a:lstStyle/>
          <a:p>
            <a:r>
              <a:rPr lang="en-GB" sz="5400"/>
              <a:t>Arrests by Race</a:t>
            </a:r>
          </a:p>
        </p:txBody>
      </p:sp>
      <p:sp>
        <p:nvSpPr>
          <p:cNvPr id="410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AE4CE4-FA02-FA5E-3D22-8F4905B1BA5D}"/>
              </a:ext>
            </a:extLst>
          </p:cNvPr>
          <p:cNvSpPr>
            <a:spLocks noGrp="1"/>
          </p:cNvSpPr>
          <p:nvPr>
            <p:ph idx="1"/>
          </p:nvPr>
        </p:nvSpPr>
        <p:spPr>
          <a:xfrm>
            <a:off x="572493" y="2071316"/>
            <a:ext cx="6713552" cy="4119172"/>
          </a:xfrm>
        </p:spPr>
        <p:txBody>
          <a:bodyPr anchor="t">
            <a:normAutofit/>
          </a:bodyPr>
          <a:lstStyle/>
          <a:p>
            <a:pPr algn="l">
              <a:buFont typeface="Arial" panose="020B0604020202020204" pitchFamily="34" charset="0"/>
              <a:buChar char="•"/>
            </a:pPr>
            <a:r>
              <a:rPr lang="en-GB" sz="2000" b="0" i="0" dirty="0">
                <a:solidFill>
                  <a:srgbClr val="0B0C0C"/>
                </a:solidFill>
                <a:effectLst/>
                <a:latin typeface="GDS Transport"/>
              </a:rPr>
              <a:t>there were 663,036 arrests between April 2021 and March 2022 – up by almost 18,000 compared to the previous year</a:t>
            </a:r>
          </a:p>
          <a:p>
            <a:pPr algn="l">
              <a:buFont typeface="Arial" panose="020B0604020202020204" pitchFamily="34" charset="0"/>
              <a:buChar char="•"/>
            </a:pPr>
            <a:r>
              <a:rPr lang="en-GB" sz="2000" b="0" i="0" dirty="0">
                <a:solidFill>
                  <a:srgbClr val="0B0C0C"/>
                </a:solidFill>
                <a:effectLst/>
                <a:latin typeface="GDS Transport"/>
              </a:rPr>
              <a:t>black people were 2.4 times as likely to be arrested as white people – there were 21.2 arrests for every 1,000 black people, and 9.0 arrests for every 1,000 white people</a:t>
            </a:r>
          </a:p>
          <a:p>
            <a:pPr algn="l">
              <a:buFont typeface="Arial" panose="020B0604020202020204" pitchFamily="34" charset="0"/>
              <a:buChar char="•"/>
            </a:pPr>
            <a:r>
              <a:rPr lang="en-GB" sz="2000" b="0" i="0" dirty="0">
                <a:solidFill>
                  <a:srgbClr val="0B0C0C"/>
                </a:solidFill>
                <a:effectLst/>
                <a:latin typeface="GDS Transport"/>
              </a:rPr>
              <a:t>overall, men were 6 times as likely to be arrested as women – there were 19.2 arrests for every 1,000 men, and 3.2 arrests for every 1,000 women</a:t>
            </a:r>
          </a:p>
          <a:p>
            <a:pPr algn="l">
              <a:buFont typeface="Arial" panose="020B0604020202020204" pitchFamily="34" charset="0"/>
              <a:buChar char="•"/>
            </a:pPr>
            <a:r>
              <a:rPr lang="en-GB" sz="2000" b="0" i="0" dirty="0">
                <a:solidFill>
                  <a:srgbClr val="0B0C0C"/>
                </a:solidFill>
                <a:effectLst/>
                <a:latin typeface="GDS Transport"/>
              </a:rPr>
              <a:t>black men were over 2.5 times as likely to be arrested as white men – there were 39.9 arrests for every 1,000 black men, and 15.4 arrests for every 1,000 white men</a:t>
            </a:r>
          </a:p>
          <a:p>
            <a:pPr marL="0" indent="0">
              <a:buNone/>
            </a:pPr>
            <a:endParaRPr lang="en-GB" sz="1500" dirty="0"/>
          </a:p>
        </p:txBody>
      </p:sp>
      <p:pic>
        <p:nvPicPr>
          <p:cNvPr id="4098" name="Picture 2" descr="What are your rights if police stop you or arrest you? | Metro News">
            <a:extLst>
              <a:ext uri="{FF2B5EF4-FFF2-40B4-BE49-F238E27FC236}">
                <a16:creationId xmlns:a16="http://schemas.microsoft.com/office/drawing/2014/main" id="{858C1B48-2104-62D2-A850-762557597D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199" r="17292" b="-1"/>
          <a:stretch/>
        </p:blipFill>
        <p:spPr bwMode="auto">
          <a:xfrm>
            <a:off x="7649949"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0288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7B9D6-0BC5-6224-FFE7-68292311E01E}"/>
              </a:ext>
            </a:extLst>
          </p:cNvPr>
          <p:cNvSpPr>
            <a:spLocks noGrp="1"/>
          </p:cNvSpPr>
          <p:nvPr>
            <p:ph type="title"/>
          </p:nvPr>
        </p:nvSpPr>
        <p:spPr>
          <a:xfrm>
            <a:off x="572493" y="238539"/>
            <a:ext cx="11047013" cy="1434415"/>
          </a:xfrm>
        </p:spPr>
        <p:txBody>
          <a:bodyPr anchor="b">
            <a:normAutofit/>
          </a:bodyPr>
          <a:lstStyle/>
          <a:p>
            <a:r>
              <a:rPr lang="en-GB" sz="5400"/>
              <a:t>Defining Racism – UK Legislation</a:t>
            </a:r>
          </a:p>
        </p:txBody>
      </p:sp>
      <p:sp>
        <p:nvSpPr>
          <p:cNvPr id="5129"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Learn About Close Protection Law and Legislation">
            <a:extLst>
              <a:ext uri="{FF2B5EF4-FFF2-40B4-BE49-F238E27FC236}">
                <a16:creationId xmlns:a16="http://schemas.microsoft.com/office/drawing/2014/main" id="{D794E7EC-E17F-F4BB-1E3E-8AF429A94E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994" r="20090" b="2"/>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0D588EF-9135-F1EF-DD98-3D4CDC9D1A0A}"/>
              </a:ext>
            </a:extLst>
          </p:cNvPr>
          <p:cNvSpPr>
            <a:spLocks noGrp="1"/>
          </p:cNvSpPr>
          <p:nvPr>
            <p:ph idx="1"/>
          </p:nvPr>
        </p:nvSpPr>
        <p:spPr>
          <a:xfrm>
            <a:off x="4905955" y="2071315"/>
            <a:ext cx="6713552" cy="4370673"/>
          </a:xfrm>
        </p:spPr>
        <p:txBody>
          <a:bodyPr anchor="t">
            <a:normAutofit/>
          </a:bodyPr>
          <a:lstStyle/>
          <a:p>
            <a:r>
              <a:rPr lang="en-GB" sz="2400" dirty="0"/>
              <a:t>The Race Relations Act 1965 was the first piece of legislation in the UK to address the prohibition of racial discrimination and followed previously unsuccessful bills.  The Act banned racial discrimination in public places and made the promotion of hatred on the grounds of ‘colour, race, or ethnic or national origins' an offence.</a:t>
            </a:r>
          </a:p>
          <a:p>
            <a:endParaRPr lang="en-GB" sz="1700" dirty="0"/>
          </a:p>
          <a:p>
            <a:r>
              <a:rPr lang="en-GB" sz="2400" dirty="0"/>
              <a:t>The Act received criticism at the time for being too weak, but is of historical importance as the legislation that instigated the drive towards greater equality in the UK</a:t>
            </a:r>
          </a:p>
        </p:txBody>
      </p:sp>
    </p:spTree>
    <p:extLst>
      <p:ext uri="{BB962C8B-B14F-4D97-AF65-F5344CB8AC3E}">
        <p14:creationId xmlns:p14="http://schemas.microsoft.com/office/powerpoint/2010/main" val="2318463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5221E-0069-F237-8475-742932E98B34}"/>
              </a:ext>
            </a:extLst>
          </p:cNvPr>
          <p:cNvSpPr>
            <a:spLocks noGrp="1"/>
          </p:cNvSpPr>
          <p:nvPr>
            <p:ph type="title"/>
          </p:nvPr>
        </p:nvSpPr>
        <p:spPr>
          <a:xfrm>
            <a:off x="1285240" y="1050595"/>
            <a:ext cx="8074815" cy="1618489"/>
          </a:xfrm>
        </p:spPr>
        <p:txBody>
          <a:bodyPr anchor="ctr">
            <a:normAutofit/>
          </a:bodyPr>
          <a:lstStyle/>
          <a:p>
            <a:r>
              <a:rPr lang="en-GB" sz="7200"/>
              <a:t>Race Discrimination</a:t>
            </a:r>
          </a:p>
        </p:txBody>
      </p:sp>
      <p:sp>
        <p:nvSpPr>
          <p:cNvPr id="3" name="Content Placeholder 2">
            <a:extLst>
              <a:ext uri="{FF2B5EF4-FFF2-40B4-BE49-F238E27FC236}">
                <a16:creationId xmlns:a16="http://schemas.microsoft.com/office/drawing/2014/main" id="{52E8A8E9-A4D8-DE53-549B-B2AB57B0FB69}"/>
              </a:ext>
            </a:extLst>
          </p:cNvPr>
          <p:cNvSpPr>
            <a:spLocks noGrp="1"/>
          </p:cNvSpPr>
          <p:nvPr>
            <p:ph idx="1"/>
          </p:nvPr>
        </p:nvSpPr>
        <p:spPr>
          <a:xfrm>
            <a:off x="1285240" y="2969469"/>
            <a:ext cx="9621657" cy="2800395"/>
          </a:xfrm>
        </p:spPr>
        <p:txBody>
          <a:bodyPr anchor="t">
            <a:normAutofit/>
          </a:bodyPr>
          <a:lstStyle/>
          <a:p>
            <a:r>
              <a:rPr lang="en-GB" sz="2000" b="0" i="0" dirty="0">
                <a:effectLst/>
                <a:latin typeface="arial" panose="020B0604020202020204" pitchFamily="34" charset="0"/>
              </a:rPr>
              <a:t>A person (A) discriminates against another (B) if, because of a protected characteristic, A treats B less favourably than A treats or would treat others.</a:t>
            </a:r>
          </a:p>
          <a:p>
            <a:r>
              <a:rPr lang="en-GB" sz="2000" b="0" i="0" dirty="0">
                <a:effectLst/>
                <a:latin typeface="arial" panose="020B0604020202020204" pitchFamily="34" charset="0"/>
              </a:rPr>
              <a:t>If the protected characteristic is race, less favourable treatment includes segregating B from others.</a:t>
            </a:r>
          </a:p>
          <a:p>
            <a:r>
              <a:rPr lang="en-GB" sz="2000" dirty="0">
                <a:latin typeface="arial" panose="020B0604020202020204" pitchFamily="34" charset="0"/>
              </a:rPr>
              <a:t>Equality Act 2010</a:t>
            </a:r>
            <a:endParaRPr lang="en-GB" sz="2000" b="0" i="0" dirty="0">
              <a:effectLst/>
              <a:latin typeface="arial" panose="020B0604020202020204" pitchFamily="34" charset="0"/>
            </a:endParaRPr>
          </a:p>
          <a:p>
            <a:endParaRPr lang="en-GB" sz="1700" dirty="0">
              <a:latin typeface="arial" panose="020B0604020202020204" pitchFamily="34" charset="0"/>
            </a:endParaRPr>
          </a:p>
        </p:txBody>
      </p:sp>
    </p:spTree>
    <p:extLst>
      <p:ext uri="{BB962C8B-B14F-4D97-AF65-F5344CB8AC3E}">
        <p14:creationId xmlns:p14="http://schemas.microsoft.com/office/powerpoint/2010/main" val="3985410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C5E62-E80E-9BDB-3803-B4B2EFA9B9CD}"/>
              </a:ext>
            </a:extLst>
          </p:cNvPr>
          <p:cNvSpPr>
            <a:spLocks noGrp="1"/>
          </p:cNvSpPr>
          <p:nvPr>
            <p:ph type="title"/>
          </p:nvPr>
        </p:nvSpPr>
        <p:spPr>
          <a:xfrm>
            <a:off x="1285240" y="1050595"/>
            <a:ext cx="9820082" cy="1618489"/>
          </a:xfrm>
        </p:spPr>
        <p:txBody>
          <a:bodyPr anchor="ctr">
            <a:normAutofit/>
          </a:bodyPr>
          <a:lstStyle/>
          <a:p>
            <a:r>
              <a:rPr lang="en-GB" sz="7200" dirty="0"/>
              <a:t>Defining Hate Crime</a:t>
            </a:r>
          </a:p>
        </p:txBody>
      </p:sp>
      <p:sp>
        <p:nvSpPr>
          <p:cNvPr id="3" name="Content Placeholder 2">
            <a:extLst>
              <a:ext uri="{FF2B5EF4-FFF2-40B4-BE49-F238E27FC236}">
                <a16:creationId xmlns:a16="http://schemas.microsoft.com/office/drawing/2014/main" id="{E72432A4-2FFD-F635-B5C1-C57AA991635D}"/>
              </a:ext>
            </a:extLst>
          </p:cNvPr>
          <p:cNvSpPr>
            <a:spLocks noGrp="1"/>
          </p:cNvSpPr>
          <p:nvPr>
            <p:ph idx="1"/>
          </p:nvPr>
        </p:nvSpPr>
        <p:spPr>
          <a:xfrm>
            <a:off x="1285240" y="2969469"/>
            <a:ext cx="8074815" cy="2800395"/>
          </a:xfrm>
        </p:spPr>
        <p:txBody>
          <a:bodyPr anchor="t">
            <a:normAutofit/>
          </a:bodyPr>
          <a:lstStyle/>
          <a:p>
            <a:r>
              <a:rPr lang="en-GB" sz="2200" dirty="0"/>
              <a:t>The Public Order Act (1986) defines incitement to racial hatred:</a:t>
            </a:r>
          </a:p>
          <a:p>
            <a:endParaRPr lang="en-GB" sz="2200" dirty="0"/>
          </a:p>
          <a:p>
            <a:pPr lvl="1"/>
            <a:r>
              <a:rPr lang="en-GB" sz="2200" dirty="0"/>
              <a:t>“A person who uses threatening, abusive or insulting words or behaviour, or displays any written material which is threatening, abusive or insulting, is guilty of an offence if- (a) he intends thereby to stir up racial hatred, or (b) having regard to all the circumstances racial hatred is likely to be stirred up thereby.”</a:t>
            </a:r>
          </a:p>
        </p:txBody>
      </p:sp>
    </p:spTree>
    <p:extLst>
      <p:ext uri="{BB962C8B-B14F-4D97-AF65-F5344CB8AC3E}">
        <p14:creationId xmlns:p14="http://schemas.microsoft.com/office/powerpoint/2010/main" val="1259503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CA1A4-A5BE-EE33-2646-4FB5FA188EB7}"/>
              </a:ext>
            </a:extLst>
          </p:cNvPr>
          <p:cNvSpPr>
            <a:spLocks noGrp="1"/>
          </p:cNvSpPr>
          <p:nvPr>
            <p:ph type="title"/>
          </p:nvPr>
        </p:nvSpPr>
        <p:spPr>
          <a:xfrm>
            <a:off x="481013" y="3752849"/>
            <a:ext cx="3290887" cy="2452687"/>
          </a:xfrm>
        </p:spPr>
        <p:txBody>
          <a:bodyPr anchor="ctr">
            <a:normAutofit/>
          </a:bodyPr>
          <a:lstStyle/>
          <a:p>
            <a:r>
              <a:rPr lang="en-GB" sz="3600"/>
              <a:t>Hate Crimes Oct 2023</a:t>
            </a:r>
          </a:p>
        </p:txBody>
      </p:sp>
      <p:pic>
        <p:nvPicPr>
          <p:cNvPr id="10" name="Picture 9">
            <a:extLst>
              <a:ext uri="{FF2B5EF4-FFF2-40B4-BE49-F238E27FC236}">
                <a16:creationId xmlns:a16="http://schemas.microsoft.com/office/drawing/2014/main" id="{53E6A3BB-9E10-1647-7E53-44723B46E83D}"/>
              </a:ext>
            </a:extLst>
          </p:cNvPr>
          <p:cNvPicPr>
            <a:picLocks noChangeAspect="1"/>
          </p:cNvPicPr>
          <p:nvPr/>
        </p:nvPicPr>
        <p:blipFill rotWithShape="1">
          <a:blip r:embed="rId2"/>
          <a:srcRect t="9997" b="3841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8" name="Content Placeholder 7">
            <a:extLst>
              <a:ext uri="{FF2B5EF4-FFF2-40B4-BE49-F238E27FC236}">
                <a16:creationId xmlns:a16="http://schemas.microsoft.com/office/drawing/2014/main" id="{7AA64C21-E0A9-8C05-A87E-26974B4AB7AC}"/>
              </a:ext>
            </a:extLst>
          </p:cNvPr>
          <p:cNvSpPr>
            <a:spLocks noGrp="1"/>
          </p:cNvSpPr>
          <p:nvPr>
            <p:ph idx="1"/>
          </p:nvPr>
        </p:nvSpPr>
        <p:spPr>
          <a:xfrm>
            <a:off x="4223982" y="3752850"/>
            <a:ext cx="7485413" cy="2452687"/>
          </a:xfrm>
        </p:spPr>
        <p:txBody>
          <a:bodyPr anchor="ctr">
            <a:normAutofit/>
          </a:bodyPr>
          <a:lstStyle/>
          <a:p>
            <a:r>
              <a:rPr lang="en-GB" sz="1800" dirty="0"/>
              <a:t>Met police report a significant increase of hate crime due to the antisemitic incidents since the Hamas attacks on Israel.</a:t>
            </a:r>
          </a:p>
          <a:p>
            <a:r>
              <a:rPr lang="en-GB" sz="1800" dirty="0"/>
              <a:t> </a:t>
            </a:r>
            <a:r>
              <a:rPr lang="en-GB" sz="1800" b="0" i="0" dirty="0">
                <a:effectLst/>
                <a:latin typeface="ReithSans"/>
              </a:rPr>
              <a:t>Between 1 and 18 October 218 antisemitic incidents recorded </a:t>
            </a:r>
          </a:p>
          <a:p>
            <a:r>
              <a:rPr lang="en-GB" sz="1800" b="0" i="0" dirty="0">
                <a:effectLst/>
                <a:latin typeface="ReithSans"/>
              </a:rPr>
              <a:t>The number of Islamophobic incidents were 101</a:t>
            </a:r>
          </a:p>
          <a:p>
            <a:endParaRPr lang="en-GB" sz="1800" dirty="0"/>
          </a:p>
        </p:txBody>
      </p:sp>
    </p:spTree>
    <p:extLst>
      <p:ext uri="{BB962C8B-B14F-4D97-AF65-F5344CB8AC3E}">
        <p14:creationId xmlns:p14="http://schemas.microsoft.com/office/powerpoint/2010/main" val="38795215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1347DE-E8F0-F38A-6D63-E296D5E191A7}"/>
              </a:ext>
            </a:extLst>
          </p:cNvPr>
          <p:cNvSpPr>
            <a:spLocks noGrp="1"/>
          </p:cNvSpPr>
          <p:nvPr>
            <p:ph type="title"/>
          </p:nvPr>
        </p:nvSpPr>
        <p:spPr>
          <a:xfrm>
            <a:off x="838200" y="365125"/>
            <a:ext cx="10515600" cy="1325563"/>
          </a:xfrm>
        </p:spPr>
        <p:txBody>
          <a:bodyPr>
            <a:normAutofit/>
          </a:bodyPr>
          <a:lstStyle/>
          <a:p>
            <a:r>
              <a:rPr lang="en-GB" dirty="0"/>
              <a:t>Hate Crime Law – Needs Updating</a:t>
            </a:r>
          </a:p>
        </p:txBody>
      </p:sp>
      <p:sp>
        <p:nvSpPr>
          <p:cNvPr id="3" name="Content Placeholder 2">
            <a:extLst>
              <a:ext uri="{FF2B5EF4-FFF2-40B4-BE49-F238E27FC236}">
                <a16:creationId xmlns:a16="http://schemas.microsoft.com/office/drawing/2014/main" id="{9C2BAE89-BD6A-2AD1-C37D-CDCA911CB30A}"/>
              </a:ext>
            </a:extLst>
          </p:cNvPr>
          <p:cNvSpPr>
            <a:spLocks noGrp="1"/>
          </p:cNvSpPr>
          <p:nvPr>
            <p:ph idx="1"/>
          </p:nvPr>
        </p:nvSpPr>
        <p:spPr>
          <a:xfrm>
            <a:off x="838201" y="1690689"/>
            <a:ext cx="5900841" cy="4486274"/>
          </a:xfrm>
        </p:spPr>
        <p:txBody>
          <a:bodyPr>
            <a:normAutofit lnSpcReduction="10000"/>
          </a:bodyPr>
          <a:lstStyle/>
          <a:p>
            <a:r>
              <a:rPr lang="en-GB" sz="2000" dirty="0"/>
              <a:t>Met Police Commissioner </a:t>
            </a:r>
            <a:r>
              <a:rPr lang="en-GB" sz="2000" i="0" dirty="0">
                <a:effectLst/>
                <a:latin typeface="ReithSans"/>
              </a:rPr>
              <a:t>Mark Rowley has said hate crime laws "probably need redrawing"</a:t>
            </a:r>
            <a:endParaRPr lang="en-GB" sz="2000" b="1" i="0" dirty="0">
              <a:effectLst/>
              <a:latin typeface="ReithSans"/>
            </a:endParaRPr>
          </a:p>
          <a:p>
            <a:r>
              <a:rPr lang="en-GB" sz="2000" b="0" i="0" dirty="0">
                <a:effectLst/>
                <a:latin typeface="ReithSans"/>
              </a:rPr>
              <a:t>“Police role is to enforce to that line, Parliament's job is to draw that line - maybe some of the lines aren't in the right place.“</a:t>
            </a:r>
            <a:endParaRPr lang="en-GB" sz="2000" b="1" dirty="0">
              <a:latin typeface="ReithSans"/>
            </a:endParaRPr>
          </a:p>
          <a:p>
            <a:r>
              <a:rPr lang="en-GB" sz="2000" b="0" i="0" dirty="0">
                <a:effectLst/>
                <a:latin typeface="ReithSans"/>
              </a:rPr>
              <a:t> Pro- Palestinian  march in London where 100,000 people gathered</a:t>
            </a:r>
            <a:endParaRPr lang="en-GB" sz="2000" b="1" i="0" dirty="0">
              <a:effectLst/>
              <a:latin typeface="ReithSans"/>
            </a:endParaRPr>
          </a:p>
          <a:p>
            <a:pPr fontAlgn="base"/>
            <a:r>
              <a:rPr lang="en-GB" sz="2000" b="0" i="0" dirty="0">
                <a:effectLst/>
                <a:latin typeface="ReithSans"/>
              </a:rPr>
              <a:t>To that grou</a:t>
            </a:r>
            <a:r>
              <a:rPr lang="en-GB" sz="2000" dirty="0">
                <a:latin typeface="ReithSans"/>
              </a:rPr>
              <a:t>p someone shouted - </a:t>
            </a:r>
            <a:r>
              <a:rPr lang="en-GB" sz="2000" b="0" i="0" dirty="0">
                <a:effectLst/>
                <a:latin typeface="ReithSans"/>
              </a:rPr>
              <a:t>"jihad, jihad" </a:t>
            </a:r>
          </a:p>
          <a:p>
            <a:pPr fontAlgn="base"/>
            <a:r>
              <a:rPr lang="en-GB" sz="2000" b="0" i="0" dirty="0">
                <a:effectLst/>
                <a:latin typeface="ReithSans"/>
              </a:rPr>
              <a:t>Met statement - the word jihad had "a number of meanings but we know the public will most commonly associate it with terrorism".</a:t>
            </a:r>
          </a:p>
          <a:p>
            <a:pPr fontAlgn="base"/>
            <a:r>
              <a:rPr lang="en-GB" sz="2000" b="0" i="0" dirty="0">
                <a:effectLst/>
                <a:latin typeface="ReithSans"/>
              </a:rPr>
              <a:t>"However, recognising the way language like this will be interpreted by the public and the impact it will have.</a:t>
            </a:r>
          </a:p>
          <a:p>
            <a:pPr marL="0" indent="0" fontAlgn="base">
              <a:buNone/>
            </a:pPr>
            <a:endParaRPr lang="en-GB" sz="1700" dirty="0"/>
          </a:p>
        </p:txBody>
      </p:sp>
      <p:pic>
        <p:nvPicPr>
          <p:cNvPr id="5" name="Picture 4">
            <a:extLst>
              <a:ext uri="{FF2B5EF4-FFF2-40B4-BE49-F238E27FC236}">
                <a16:creationId xmlns:a16="http://schemas.microsoft.com/office/drawing/2014/main" id="{F663CC96-6846-9909-CBD0-1FB786021517}"/>
              </a:ext>
            </a:extLst>
          </p:cNvPr>
          <p:cNvPicPr>
            <a:picLocks noChangeAspect="1"/>
          </p:cNvPicPr>
          <p:nvPr/>
        </p:nvPicPr>
        <p:blipFill rotWithShape="1">
          <a:blip r:embed="rId3"/>
          <a:srcRect r="4915" b="1"/>
          <a:stretch/>
        </p:blipFill>
        <p:spPr>
          <a:xfrm>
            <a:off x="6739042" y="2015168"/>
            <a:ext cx="4646162"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947835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7DE81-CB30-6E16-3EE4-2444D4AA4F2B}"/>
              </a:ext>
            </a:extLst>
          </p:cNvPr>
          <p:cNvSpPr>
            <a:spLocks noGrp="1"/>
          </p:cNvSpPr>
          <p:nvPr>
            <p:ph type="title"/>
          </p:nvPr>
        </p:nvSpPr>
        <p:spPr/>
        <p:txBody>
          <a:bodyPr/>
          <a:lstStyle/>
          <a:p>
            <a:r>
              <a:rPr lang="en-GB" dirty="0"/>
              <a:t>Stop &amp; Search</a:t>
            </a:r>
          </a:p>
        </p:txBody>
      </p:sp>
      <p:sp>
        <p:nvSpPr>
          <p:cNvPr id="3" name="Content Placeholder 2">
            <a:extLst>
              <a:ext uri="{FF2B5EF4-FFF2-40B4-BE49-F238E27FC236}">
                <a16:creationId xmlns:a16="http://schemas.microsoft.com/office/drawing/2014/main" id="{1020963B-8F48-773D-4D83-9FB751FAE925}"/>
              </a:ext>
            </a:extLst>
          </p:cNvPr>
          <p:cNvSpPr>
            <a:spLocks noGrp="1"/>
          </p:cNvSpPr>
          <p:nvPr>
            <p:ph idx="1"/>
          </p:nvPr>
        </p:nvSpPr>
        <p:spPr/>
        <p:txBody>
          <a:bodyPr>
            <a:normAutofit fontScale="92500" lnSpcReduction="10000"/>
          </a:bodyPr>
          <a:lstStyle/>
          <a:p>
            <a:r>
              <a:rPr lang="en-GB" dirty="0"/>
              <a:t>Last week – Stop &amp; Search </a:t>
            </a:r>
            <a:r>
              <a:rPr lang="en-GB" b="0" i="0" dirty="0">
                <a:solidFill>
                  <a:srgbClr val="141414"/>
                </a:solidFill>
                <a:effectLst/>
                <a:latin typeface="ReithSans"/>
              </a:rPr>
              <a:t>Ricardo dos Santos and Bianca Williams</a:t>
            </a:r>
          </a:p>
          <a:p>
            <a:r>
              <a:rPr lang="en-GB" dirty="0">
                <a:solidFill>
                  <a:srgbClr val="141414"/>
                </a:solidFill>
                <a:latin typeface="ReithSans"/>
              </a:rPr>
              <a:t>Racial stereotype rather than a crime</a:t>
            </a:r>
          </a:p>
          <a:p>
            <a:r>
              <a:rPr lang="en-GB" dirty="0">
                <a:solidFill>
                  <a:srgbClr val="141414"/>
                </a:solidFill>
                <a:latin typeface="ReithSans"/>
              </a:rPr>
              <a:t>Over £50,000 raised for police officers</a:t>
            </a:r>
          </a:p>
          <a:p>
            <a:pPr marL="0" indent="0" algn="ctr">
              <a:buNone/>
            </a:pPr>
            <a:r>
              <a:rPr lang="en-GB" b="0" i="1" dirty="0">
                <a:solidFill>
                  <a:srgbClr val="222222"/>
                </a:solidFill>
                <a:effectLst/>
                <a:latin typeface="Indy Serif"/>
              </a:rPr>
              <a:t>Can anyone point me in the direction of one Black Police Officer dismissed by the Met Police for lying who has had this level of financial support?</a:t>
            </a:r>
          </a:p>
          <a:p>
            <a:pPr algn="l"/>
            <a:r>
              <a:rPr lang="en-GB" b="0" i="1" dirty="0">
                <a:solidFill>
                  <a:srgbClr val="222222"/>
                </a:solidFill>
                <a:effectLst/>
                <a:latin typeface="Indy Serif"/>
              </a:rPr>
              <a:t>“This fundraiser is sickening. Bad enough only two were sacked. Don’t tell me this isn’t about race…”</a:t>
            </a:r>
          </a:p>
          <a:p>
            <a:pPr algn="l"/>
            <a:r>
              <a:rPr lang="en-GB" b="0" i="0" dirty="0">
                <a:solidFill>
                  <a:srgbClr val="222222"/>
                </a:solidFill>
                <a:effectLst/>
                <a:latin typeface="Indy Serif"/>
              </a:rPr>
              <a:t>“disgusting”  to “take down the fundraiser”.</a:t>
            </a:r>
          </a:p>
          <a:p>
            <a:br>
              <a:rPr lang="en-GB" dirty="0"/>
            </a:br>
            <a:endParaRPr lang="en-GB" dirty="0"/>
          </a:p>
        </p:txBody>
      </p:sp>
    </p:spTree>
    <p:extLst>
      <p:ext uri="{BB962C8B-B14F-4D97-AF65-F5344CB8AC3E}">
        <p14:creationId xmlns:p14="http://schemas.microsoft.com/office/powerpoint/2010/main" val="40264873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340CC-D638-91C3-9906-D5636A29EED9}"/>
              </a:ext>
            </a:extLst>
          </p:cNvPr>
          <p:cNvSpPr>
            <a:spLocks noGrp="1"/>
          </p:cNvSpPr>
          <p:nvPr>
            <p:ph type="title"/>
          </p:nvPr>
        </p:nvSpPr>
        <p:spPr>
          <a:xfrm>
            <a:off x="1075767" y="1188637"/>
            <a:ext cx="2988234" cy="4480726"/>
          </a:xfrm>
        </p:spPr>
        <p:txBody>
          <a:bodyPr>
            <a:normAutofit/>
          </a:bodyPr>
          <a:lstStyle/>
          <a:p>
            <a:pPr algn="r"/>
            <a:r>
              <a:rPr lang="en-GB" sz="4100"/>
              <a:t>The Macpherson Report -Stop and Search in Covid</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D3F26C-7CB0-D73B-057D-5681066A70A5}"/>
              </a:ext>
            </a:extLst>
          </p:cNvPr>
          <p:cNvSpPr>
            <a:spLocks noGrp="1"/>
          </p:cNvSpPr>
          <p:nvPr>
            <p:ph idx="1"/>
          </p:nvPr>
        </p:nvSpPr>
        <p:spPr>
          <a:xfrm>
            <a:off x="4876803" y="922638"/>
            <a:ext cx="6433739" cy="5074508"/>
          </a:xfrm>
        </p:spPr>
        <p:txBody>
          <a:bodyPr anchor="ctr">
            <a:normAutofit/>
          </a:bodyPr>
          <a:lstStyle/>
          <a:p>
            <a:r>
              <a:rPr lang="en-GB" sz="2000" b="0" i="0" dirty="0">
                <a:effectLst/>
                <a:latin typeface="Verdana" panose="020B0604030504040204" pitchFamily="34" charset="0"/>
              </a:rPr>
              <a:t>Stop and search must always be used in a focused and targeted way. The Metropolitan Police increased their use of stop and search during the first national covid-19 lockdown to the highest levels seen in London for many years at a time when far fewer people were on the streets. They were wrong to do so: the result was that far more people who were not committing crimes were stopped and searched, the proportion of searches which found weapons or drugs dropped, and the racial disparity widened. It should never have been possible for the equivalent of 1 in 4 Black males between the ages of 15 and 24 in London who were not committing a crime to be stopped and searched during a three-month period.</a:t>
            </a:r>
          </a:p>
          <a:p>
            <a:endParaRPr lang="en-GB" sz="1100" dirty="0">
              <a:latin typeface="Verdana" panose="020B0604030504040204" pitchFamily="34" charset="0"/>
            </a:endParaRPr>
          </a:p>
        </p:txBody>
      </p:sp>
    </p:spTree>
    <p:extLst>
      <p:ext uri="{BB962C8B-B14F-4D97-AF65-F5344CB8AC3E}">
        <p14:creationId xmlns:p14="http://schemas.microsoft.com/office/powerpoint/2010/main" val="3134412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340CC-D638-91C3-9906-D5636A29EED9}"/>
              </a:ext>
            </a:extLst>
          </p:cNvPr>
          <p:cNvSpPr>
            <a:spLocks noGrp="1"/>
          </p:cNvSpPr>
          <p:nvPr>
            <p:ph type="title"/>
          </p:nvPr>
        </p:nvSpPr>
        <p:spPr>
          <a:xfrm>
            <a:off x="1285240" y="858689"/>
            <a:ext cx="9778176" cy="1618489"/>
          </a:xfrm>
        </p:spPr>
        <p:txBody>
          <a:bodyPr anchor="ctr">
            <a:normAutofit/>
          </a:bodyPr>
          <a:lstStyle/>
          <a:p>
            <a:r>
              <a:rPr lang="en-GB" sz="5000" dirty="0"/>
              <a:t>The Macpherson Report -Stop and Search</a:t>
            </a:r>
          </a:p>
        </p:txBody>
      </p:sp>
      <p:sp>
        <p:nvSpPr>
          <p:cNvPr id="3" name="Content Placeholder 2">
            <a:extLst>
              <a:ext uri="{FF2B5EF4-FFF2-40B4-BE49-F238E27FC236}">
                <a16:creationId xmlns:a16="http://schemas.microsoft.com/office/drawing/2014/main" id="{4BD3F26C-7CB0-D73B-057D-5681066A70A5}"/>
              </a:ext>
            </a:extLst>
          </p:cNvPr>
          <p:cNvSpPr>
            <a:spLocks noGrp="1"/>
          </p:cNvSpPr>
          <p:nvPr>
            <p:ph idx="1"/>
          </p:nvPr>
        </p:nvSpPr>
        <p:spPr>
          <a:xfrm>
            <a:off x="963827" y="2380735"/>
            <a:ext cx="10363200" cy="3682314"/>
          </a:xfrm>
        </p:spPr>
        <p:txBody>
          <a:bodyPr anchor="t">
            <a:normAutofit fontScale="92500" lnSpcReduction="10000"/>
          </a:bodyPr>
          <a:lstStyle/>
          <a:p>
            <a:r>
              <a:rPr lang="en-GB" sz="2000" b="0" i="0" dirty="0">
                <a:effectLst/>
              </a:rPr>
              <a:t>Stop and search is an important police power and the Macpherson report’s conclusion that it has a useful role to play in the prevention and detection of crime still applies. However, no evidence to this inquiry has adequately explained or justified the nature and scale of the disproportionality in the use of stop and search powers. This is especially the case for searches for the possession of drugs where evidence shows that Black people are less likely than White people to have used drugs in the last year, but are 2.4 times more likely to be stopped and searched for drug possession. We recognise the importance of the police being able to take action against knife crime including through stop and search but note that only 16% of ‘reasonable grounds’ searches in 2019/20 were conducted to find offensive weapons.</a:t>
            </a:r>
          </a:p>
          <a:p>
            <a:r>
              <a:rPr lang="en-GB" sz="2000" b="0" i="0" dirty="0">
                <a:effectLst/>
              </a:rPr>
              <a:t>We also heard troubling examples of stops and searches being conducted in a manner that was deeply alienating and uncomfortable, including from the IOPC. Given that the majority of people stopped and searched are not found to be committing any crime, stops should be initiated in a respectful and appropriate manner, with care taken to manage conflict and de-escalate encounters where necessary.</a:t>
            </a:r>
          </a:p>
          <a:p>
            <a:endParaRPr lang="en-GB" sz="800" dirty="0"/>
          </a:p>
        </p:txBody>
      </p:sp>
    </p:spTree>
    <p:extLst>
      <p:ext uri="{BB962C8B-B14F-4D97-AF65-F5344CB8AC3E}">
        <p14:creationId xmlns:p14="http://schemas.microsoft.com/office/powerpoint/2010/main" val="3036464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35C32-397A-3F18-8CD5-14BA6929356C}"/>
              </a:ext>
            </a:extLst>
          </p:cNvPr>
          <p:cNvSpPr>
            <a:spLocks noGrp="1"/>
          </p:cNvSpPr>
          <p:nvPr>
            <p:ph type="title"/>
          </p:nvPr>
        </p:nvSpPr>
        <p:spPr>
          <a:xfrm>
            <a:off x="1285240" y="1050595"/>
            <a:ext cx="9654609" cy="1292031"/>
          </a:xfrm>
        </p:spPr>
        <p:txBody>
          <a:bodyPr anchor="ctr">
            <a:normAutofit/>
          </a:bodyPr>
          <a:lstStyle/>
          <a:p>
            <a:r>
              <a:rPr lang="en-GB" sz="7200" dirty="0"/>
              <a:t>Defining Hate Speech</a:t>
            </a:r>
          </a:p>
        </p:txBody>
      </p:sp>
      <p:sp>
        <p:nvSpPr>
          <p:cNvPr id="3" name="Content Placeholder 2">
            <a:extLst>
              <a:ext uri="{FF2B5EF4-FFF2-40B4-BE49-F238E27FC236}">
                <a16:creationId xmlns:a16="http://schemas.microsoft.com/office/drawing/2014/main" id="{9ABD8E65-001B-0E71-E54A-2A24420D6D7C}"/>
              </a:ext>
            </a:extLst>
          </p:cNvPr>
          <p:cNvSpPr>
            <a:spLocks noGrp="1"/>
          </p:cNvSpPr>
          <p:nvPr>
            <p:ph idx="1"/>
          </p:nvPr>
        </p:nvSpPr>
        <p:spPr>
          <a:xfrm>
            <a:off x="1285240" y="2553731"/>
            <a:ext cx="9654609" cy="3216134"/>
          </a:xfrm>
        </p:spPr>
        <p:txBody>
          <a:bodyPr anchor="t">
            <a:normAutofit/>
          </a:bodyPr>
          <a:lstStyle/>
          <a:p>
            <a:r>
              <a:rPr lang="en-GB" sz="2000" dirty="0"/>
              <a:t>Like all of the other definitions we have seen so far, hate speech is not a clear cut concept, with different definitions across countries, institutions, academics and social media companies.</a:t>
            </a:r>
          </a:p>
          <a:p>
            <a:endParaRPr lang="en-GB" sz="2000" dirty="0"/>
          </a:p>
          <a:p>
            <a:r>
              <a:rPr lang="en-GB" sz="2000" dirty="0"/>
              <a:t>Everyone who has a stake in understanding and combating racist hate speech has an interpretation and a set of priorities they insist upon when defining the parameters of its use</a:t>
            </a:r>
          </a:p>
          <a:p>
            <a:endParaRPr lang="en-GB" sz="2000" dirty="0"/>
          </a:p>
          <a:p>
            <a:pPr lvl="1"/>
            <a:r>
              <a:rPr lang="en-GB" sz="2000" dirty="0"/>
              <a:t>Discussion: What is “hate speech” and what is “free speech”?</a:t>
            </a:r>
          </a:p>
        </p:txBody>
      </p:sp>
    </p:spTree>
    <p:extLst>
      <p:ext uri="{BB962C8B-B14F-4D97-AF65-F5344CB8AC3E}">
        <p14:creationId xmlns:p14="http://schemas.microsoft.com/office/powerpoint/2010/main" val="7884638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ight Triangle 615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5" name="Rectangle 615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5D6190-2595-75D2-591E-33DC389BC45A}"/>
              </a:ext>
            </a:extLst>
          </p:cNvPr>
          <p:cNvSpPr>
            <a:spLocks noGrp="1"/>
          </p:cNvSpPr>
          <p:nvPr>
            <p:ph type="title"/>
          </p:nvPr>
        </p:nvSpPr>
        <p:spPr>
          <a:xfrm>
            <a:off x="1123356" y="1188637"/>
            <a:ext cx="9984615" cy="1597228"/>
          </a:xfrm>
        </p:spPr>
        <p:txBody>
          <a:bodyPr>
            <a:normAutofit/>
          </a:bodyPr>
          <a:lstStyle/>
          <a:p>
            <a:r>
              <a:rPr lang="en-GB" sz="6000"/>
              <a:t>Defining Hate Speech</a:t>
            </a:r>
          </a:p>
        </p:txBody>
      </p:sp>
      <p:pic>
        <p:nvPicPr>
          <p:cNvPr id="6146" name="Picture 2" descr="Is Hate Speech Protected by the First Amendment?">
            <a:extLst>
              <a:ext uri="{FF2B5EF4-FFF2-40B4-BE49-F238E27FC236}">
                <a16:creationId xmlns:a16="http://schemas.microsoft.com/office/drawing/2014/main" id="{45EC5DD3-5CD1-4787-14DD-72563790B1D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23357" y="3202959"/>
            <a:ext cx="3533985" cy="235893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EC040F9-122D-9970-8062-F7D5BC81A623}"/>
              </a:ext>
            </a:extLst>
          </p:cNvPr>
          <p:cNvSpPr>
            <a:spLocks noGrp="1"/>
          </p:cNvSpPr>
          <p:nvPr>
            <p:ph idx="1"/>
          </p:nvPr>
        </p:nvSpPr>
        <p:spPr>
          <a:xfrm>
            <a:off x="5255260" y="2726723"/>
            <a:ext cx="6055291" cy="3328087"/>
          </a:xfrm>
        </p:spPr>
        <p:txBody>
          <a:bodyPr anchor="t">
            <a:normAutofit fontScale="92500" lnSpcReduction="10000"/>
          </a:bodyPr>
          <a:lstStyle/>
          <a:p>
            <a:r>
              <a:rPr lang="en-GB" sz="2400" dirty="0"/>
              <a:t>Council of Europe (1997):</a:t>
            </a:r>
          </a:p>
          <a:p>
            <a:pPr lvl="1"/>
            <a:r>
              <a:rPr lang="en-GB" dirty="0"/>
              <a:t>“the term ‘hate speech’ shall be understood as covering all forms of expression which spread, incite, promote or justify racial hatred, xenophobia, anti-Semitism or other forms of hatred based on intolerance, including: intolerance expressed by aggressive nationalism and ethnocentrism, discrimination and hostility against minorities, migrants and people of immigrant origin.”</a:t>
            </a:r>
          </a:p>
        </p:txBody>
      </p:sp>
    </p:spTree>
    <p:extLst>
      <p:ext uri="{BB962C8B-B14F-4D97-AF65-F5344CB8AC3E}">
        <p14:creationId xmlns:p14="http://schemas.microsoft.com/office/powerpoint/2010/main" val="35489184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ight Triangle 7176">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9" name="Rectangle 7178">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5D6190-2595-75D2-591E-33DC389BC45A}"/>
              </a:ext>
            </a:extLst>
          </p:cNvPr>
          <p:cNvSpPr>
            <a:spLocks noGrp="1"/>
          </p:cNvSpPr>
          <p:nvPr>
            <p:ph type="title"/>
          </p:nvPr>
        </p:nvSpPr>
        <p:spPr>
          <a:xfrm>
            <a:off x="1123356" y="1188637"/>
            <a:ext cx="9984615" cy="1597228"/>
          </a:xfrm>
        </p:spPr>
        <p:txBody>
          <a:bodyPr>
            <a:normAutofit/>
          </a:bodyPr>
          <a:lstStyle/>
          <a:p>
            <a:r>
              <a:rPr lang="en-GB" sz="6000" dirty="0"/>
              <a:t>Defining Hate Speech</a:t>
            </a:r>
          </a:p>
        </p:txBody>
      </p:sp>
      <p:sp>
        <p:nvSpPr>
          <p:cNvPr id="3" name="Content Placeholder 2">
            <a:extLst>
              <a:ext uri="{FF2B5EF4-FFF2-40B4-BE49-F238E27FC236}">
                <a16:creationId xmlns:a16="http://schemas.microsoft.com/office/drawing/2014/main" id="{2EC040F9-122D-9970-8062-F7D5BC81A623}"/>
              </a:ext>
            </a:extLst>
          </p:cNvPr>
          <p:cNvSpPr>
            <a:spLocks noGrp="1"/>
          </p:cNvSpPr>
          <p:nvPr>
            <p:ph idx="1"/>
          </p:nvPr>
        </p:nvSpPr>
        <p:spPr>
          <a:xfrm>
            <a:off x="4896222" y="2785865"/>
            <a:ext cx="6172422" cy="2940611"/>
          </a:xfrm>
        </p:spPr>
        <p:txBody>
          <a:bodyPr anchor="t">
            <a:normAutofit/>
          </a:bodyPr>
          <a:lstStyle/>
          <a:p>
            <a:r>
              <a:rPr lang="en-GB" dirty="0"/>
              <a:t>X – Hateful Conduct Policy:</a:t>
            </a:r>
          </a:p>
          <a:p>
            <a:pPr lvl="1"/>
            <a:r>
              <a:rPr lang="en-GB" sz="2000" b="0" i="0" dirty="0">
                <a:solidFill>
                  <a:srgbClr val="14171A"/>
                </a:solidFill>
                <a:effectLst/>
                <a:latin typeface="Helvetica Neue LT"/>
              </a:rPr>
              <a:t>“We are committed to combating abuse motivated by hatred, prejudice or intolerance, particularly abuse that seeks to silence the voices of those who have been historically marginalized. For this reason, we prohibit behaviour that targets individuals or groups with abuse based on their perceived membership in a protected category”.  </a:t>
            </a:r>
            <a:endParaRPr lang="en-GB" sz="2800" dirty="0"/>
          </a:p>
        </p:txBody>
      </p:sp>
      <p:pic>
        <p:nvPicPr>
          <p:cNvPr id="8" name="Picture 7">
            <a:extLst>
              <a:ext uri="{FF2B5EF4-FFF2-40B4-BE49-F238E27FC236}">
                <a16:creationId xmlns:a16="http://schemas.microsoft.com/office/drawing/2014/main" id="{AC9CBACA-7A9C-3116-6EF3-ACB16751D648}"/>
              </a:ext>
            </a:extLst>
          </p:cNvPr>
          <p:cNvPicPr>
            <a:picLocks noChangeAspect="1"/>
          </p:cNvPicPr>
          <p:nvPr/>
        </p:nvPicPr>
        <p:blipFill>
          <a:blip r:embed="rId2"/>
          <a:stretch>
            <a:fillRect/>
          </a:stretch>
        </p:blipFill>
        <p:spPr>
          <a:xfrm>
            <a:off x="1345011" y="3144715"/>
            <a:ext cx="2847975" cy="1600200"/>
          </a:xfrm>
          <a:prstGeom prst="rect">
            <a:avLst/>
          </a:prstGeom>
        </p:spPr>
      </p:pic>
    </p:spTree>
    <p:extLst>
      <p:ext uri="{BB962C8B-B14F-4D97-AF65-F5344CB8AC3E}">
        <p14:creationId xmlns:p14="http://schemas.microsoft.com/office/powerpoint/2010/main" val="11384695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BB8E2-DBCC-5306-9C67-56446689A08B}"/>
              </a:ext>
            </a:extLst>
          </p:cNvPr>
          <p:cNvSpPr>
            <a:spLocks noGrp="1"/>
          </p:cNvSpPr>
          <p:nvPr>
            <p:ph type="title"/>
          </p:nvPr>
        </p:nvSpPr>
        <p:spPr>
          <a:xfrm>
            <a:off x="572493" y="238539"/>
            <a:ext cx="11018520" cy="1434415"/>
          </a:xfrm>
        </p:spPr>
        <p:txBody>
          <a:bodyPr anchor="b">
            <a:normAutofit/>
          </a:bodyPr>
          <a:lstStyle/>
          <a:p>
            <a:r>
              <a:rPr lang="en-GB" sz="5400"/>
              <a:t>Defining Hate Speech</a:t>
            </a:r>
          </a:p>
        </p:txBody>
      </p:sp>
      <p:sp>
        <p:nvSpPr>
          <p:cNvPr id="820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C9846E-8383-163F-77F0-87B599D405E7}"/>
              </a:ext>
            </a:extLst>
          </p:cNvPr>
          <p:cNvSpPr>
            <a:spLocks noGrp="1"/>
          </p:cNvSpPr>
          <p:nvPr>
            <p:ph idx="1"/>
          </p:nvPr>
        </p:nvSpPr>
        <p:spPr>
          <a:xfrm>
            <a:off x="572493" y="2071316"/>
            <a:ext cx="6713552" cy="4119172"/>
          </a:xfrm>
        </p:spPr>
        <p:txBody>
          <a:bodyPr anchor="t">
            <a:normAutofit/>
          </a:bodyPr>
          <a:lstStyle/>
          <a:p>
            <a:r>
              <a:rPr lang="en-GB" sz="2200"/>
              <a:t>Facebook – Community Standards:</a:t>
            </a:r>
          </a:p>
          <a:p>
            <a:pPr lvl="1"/>
            <a:r>
              <a:rPr lang="en-GB" sz="2200"/>
              <a:t>“We define hate speech as a direct attack on people based on what we call protected characteristics – race, ethnicity, national origin, religious affiliation, sexual orientation, caste, sex, gender, gender identity and serious disease or disability. We protect against attacks on the bases of age when age is paired with another protected characteristic, and also provide certain protections for immigration status. We define “attack” as violent or dehumanising speech, statements of inferiority, or calls for exclusion or segregation.</a:t>
            </a:r>
          </a:p>
        </p:txBody>
      </p:sp>
      <p:pic>
        <p:nvPicPr>
          <p:cNvPr id="8194" name="Picture 2" descr="Mark Zuckerberg Loses $7 Billion in Hours After Facebook Goes Down">
            <a:extLst>
              <a:ext uri="{FF2B5EF4-FFF2-40B4-BE49-F238E27FC236}">
                <a16:creationId xmlns:a16="http://schemas.microsoft.com/office/drawing/2014/main" id="{90A102D1-6237-3B89-3776-712C5BBFCA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635" r="10387"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94836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27" name="Group 9226">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9228" name="Rectangle 9227">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31" name="Rectangle 9230">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B886C-8A08-D42D-FEC3-9810C9562611}"/>
              </a:ext>
            </a:extLst>
          </p:cNvPr>
          <p:cNvSpPr>
            <a:spLocks noGrp="1"/>
          </p:cNvSpPr>
          <p:nvPr>
            <p:ph type="title"/>
          </p:nvPr>
        </p:nvSpPr>
        <p:spPr>
          <a:xfrm>
            <a:off x="1057025" y="922644"/>
            <a:ext cx="5040285" cy="1169585"/>
          </a:xfrm>
        </p:spPr>
        <p:txBody>
          <a:bodyPr anchor="b">
            <a:normAutofit/>
          </a:bodyPr>
          <a:lstStyle/>
          <a:p>
            <a:r>
              <a:rPr lang="en-GB" sz="4000"/>
              <a:t>Speech as an “Attack”</a:t>
            </a:r>
          </a:p>
        </p:txBody>
      </p:sp>
      <p:sp>
        <p:nvSpPr>
          <p:cNvPr id="9233" name="Rectangle 9232">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57195D-1059-11F7-5876-792AF6411FBE}"/>
              </a:ext>
            </a:extLst>
          </p:cNvPr>
          <p:cNvSpPr>
            <a:spLocks noGrp="1"/>
          </p:cNvSpPr>
          <p:nvPr>
            <p:ph idx="1"/>
          </p:nvPr>
        </p:nvSpPr>
        <p:spPr>
          <a:xfrm>
            <a:off x="1055715" y="2508105"/>
            <a:ext cx="5040285" cy="3632493"/>
          </a:xfrm>
        </p:spPr>
        <p:txBody>
          <a:bodyPr anchor="ctr">
            <a:normAutofit fontScale="92500" lnSpcReduction="10000"/>
          </a:bodyPr>
          <a:lstStyle/>
          <a:p>
            <a:r>
              <a:rPr lang="en-GB" sz="2400" dirty="0"/>
              <a:t>Illocutionary Speech: A thing done by speech</a:t>
            </a:r>
          </a:p>
          <a:p>
            <a:endParaRPr lang="en-GB" sz="2400" dirty="0"/>
          </a:p>
          <a:p>
            <a:pPr lvl="1"/>
            <a:r>
              <a:rPr lang="en-GB" dirty="0"/>
              <a:t>When you use hate speech, the speech may be theoretical, but the harm is real. By using dehumanising, threatening or offensive speech, you are doing real harm to the individual and the group</a:t>
            </a:r>
          </a:p>
          <a:p>
            <a:endParaRPr lang="en-GB" sz="1900" dirty="0"/>
          </a:p>
          <a:p>
            <a:r>
              <a:rPr lang="en-GB" sz="1600" b="0" i="0" dirty="0">
                <a:effectLst/>
                <a:latin typeface="avenir-regular-class"/>
              </a:rPr>
              <a:t>Butler, J. (1997) </a:t>
            </a:r>
            <a:r>
              <a:rPr lang="en-GB" sz="1600" b="0" i="1" dirty="0">
                <a:effectLst/>
                <a:latin typeface="avenir-regular-class"/>
              </a:rPr>
              <a:t>Excitable Speech: A Politics of the Performative</a:t>
            </a:r>
            <a:r>
              <a:rPr lang="en-GB" sz="1600" b="0" i="0" dirty="0">
                <a:effectLst/>
                <a:latin typeface="avenir-regular-class"/>
              </a:rPr>
              <a:t>. New York: Routledge. </a:t>
            </a:r>
            <a:endParaRPr lang="en-GB" sz="1600" dirty="0"/>
          </a:p>
          <a:p>
            <a:endParaRPr lang="en-GB" sz="1900" dirty="0"/>
          </a:p>
        </p:txBody>
      </p:sp>
      <p:pic>
        <p:nvPicPr>
          <p:cNvPr id="9218" name="Picture 2" descr="Excitable Speech: A Politics of the Performative : Butler, Judith:  Amazon.co.uk: Books">
            <a:extLst>
              <a:ext uri="{FF2B5EF4-FFF2-40B4-BE49-F238E27FC236}">
                <a16:creationId xmlns:a16="http://schemas.microsoft.com/office/drawing/2014/main" id="{651008C8-072F-14E6-A1A1-712EF343405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82987" y="774285"/>
            <a:ext cx="1716480" cy="2581173"/>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It's Judith Butler's World -- The Cut">
            <a:extLst>
              <a:ext uri="{FF2B5EF4-FFF2-40B4-BE49-F238E27FC236}">
                <a16:creationId xmlns:a16="http://schemas.microsoft.com/office/drawing/2014/main" id="{02EF7EB1-BFED-BCB9-180D-FC7741DBF59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14690" y="3575074"/>
            <a:ext cx="3453074" cy="25811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77007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02C52-D39C-9DE4-B68E-14BEC7CFE646}"/>
              </a:ext>
            </a:extLst>
          </p:cNvPr>
          <p:cNvSpPr>
            <a:spLocks noGrp="1"/>
          </p:cNvSpPr>
          <p:nvPr>
            <p:ph type="title"/>
          </p:nvPr>
        </p:nvSpPr>
        <p:spPr/>
        <p:txBody>
          <a:bodyPr/>
          <a:lstStyle/>
          <a:p>
            <a:endParaRPr lang="en-GB"/>
          </a:p>
        </p:txBody>
      </p:sp>
      <p:sp>
        <p:nvSpPr>
          <p:cNvPr id="3" name="Vertical Text Placeholder 2">
            <a:extLst>
              <a:ext uri="{FF2B5EF4-FFF2-40B4-BE49-F238E27FC236}">
                <a16:creationId xmlns:a16="http://schemas.microsoft.com/office/drawing/2014/main" id="{24BDE666-7CD9-4CCF-AF96-DE47B6276232}"/>
              </a:ext>
            </a:extLst>
          </p:cNvPr>
          <p:cNvSpPr>
            <a:spLocks noGrp="1"/>
          </p:cNvSpPr>
          <p:nvPr>
            <p:ph type="body" orient="vert" idx="1"/>
          </p:nvPr>
        </p:nvSpPr>
        <p:spPr/>
        <p:txBody>
          <a:bodyPr/>
          <a:lstStyle/>
          <a:p>
            <a:endParaRPr lang="en-GB"/>
          </a:p>
        </p:txBody>
      </p:sp>
    </p:spTree>
    <p:extLst>
      <p:ext uri="{BB962C8B-B14F-4D97-AF65-F5344CB8AC3E}">
        <p14:creationId xmlns:p14="http://schemas.microsoft.com/office/powerpoint/2010/main" val="7742005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8B443-5966-A4E1-1A95-FD73E28CE115}"/>
              </a:ext>
            </a:extLst>
          </p:cNvPr>
          <p:cNvSpPr>
            <a:spLocks noGrp="1"/>
          </p:cNvSpPr>
          <p:nvPr>
            <p:ph type="title"/>
          </p:nvPr>
        </p:nvSpPr>
        <p:spPr>
          <a:xfrm>
            <a:off x="838200" y="365125"/>
            <a:ext cx="10515600" cy="534285"/>
          </a:xfrm>
        </p:spPr>
        <p:txBody>
          <a:bodyPr>
            <a:normAutofit/>
          </a:bodyPr>
          <a:lstStyle/>
          <a:p>
            <a:r>
              <a:rPr lang="en-GB" sz="2400" dirty="0"/>
              <a:t>Knife Crime</a:t>
            </a:r>
          </a:p>
        </p:txBody>
      </p:sp>
      <p:pic>
        <p:nvPicPr>
          <p:cNvPr id="5" name="Content Placeholder 4">
            <a:extLst>
              <a:ext uri="{FF2B5EF4-FFF2-40B4-BE49-F238E27FC236}">
                <a16:creationId xmlns:a16="http://schemas.microsoft.com/office/drawing/2014/main" id="{766C0244-17E3-3274-B4A6-B7326431DD5F}"/>
              </a:ext>
            </a:extLst>
          </p:cNvPr>
          <p:cNvPicPr>
            <a:picLocks noGrp="1" noChangeAspect="1"/>
          </p:cNvPicPr>
          <p:nvPr>
            <p:ph idx="1"/>
          </p:nvPr>
        </p:nvPicPr>
        <p:blipFill>
          <a:blip r:embed="rId3"/>
          <a:stretch>
            <a:fillRect/>
          </a:stretch>
        </p:blipFill>
        <p:spPr>
          <a:xfrm>
            <a:off x="674556" y="1049311"/>
            <a:ext cx="10852879" cy="5261548"/>
          </a:xfrm>
        </p:spPr>
      </p:pic>
    </p:spTree>
    <p:extLst>
      <p:ext uri="{BB962C8B-B14F-4D97-AF65-F5344CB8AC3E}">
        <p14:creationId xmlns:p14="http://schemas.microsoft.com/office/powerpoint/2010/main" val="14020857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E9BD7-6026-3A13-AA0A-0C900FFFB456}"/>
              </a:ext>
            </a:extLst>
          </p:cNvPr>
          <p:cNvSpPr>
            <a:spLocks noGrp="1"/>
          </p:cNvSpPr>
          <p:nvPr>
            <p:ph type="title"/>
          </p:nvPr>
        </p:nvSpPr>
        <p:spPr>
          <a:xfrm>
            <a:off x="658317" y="1516049"/>
            <a:ext cx="3796306" cy="2690949"/>
          </a:xfrm>
        </p:spPr>
        <p:txBody>
          <a:bodyPr anchor="t">
            <a:normAutofit/>
          </a:bodyPr>
          <a:lstStyle/>
          <a:p>
            <a:r>
              <a:rPr lang="en-GB" sz="4800" dirty="0">
                <a:solidFill>
                  <a:srgbClr val="FF0000"/>
                </a:solidFill>
              </a:rPr>
              <a:t>UK Knife Crime</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5AB4EC-AECD-9D23-6204-827FBF7703CD}"/>
              </a:ext>
            </a:extLst>
          </p:cNvPr>
          <p:cNvSpPr>
            <a:spLocks noGrp="1"/>
          </p:cNvSpPr>
          <p:nvPr>
            <p:ph idx="1"/>
          </p:nvPr>
        </p:nvSpPr>
        <p:spPr>
          <a:xfrm>
            <a:off x="5412260" y="922639"/>
            <a:ext cx="5955956" cy="5115696"/>
          </a:xfrm>
        </p:spPr>
        <p:txBody>
          <a:bodyPr anchor="t">
            <a:normAutofit fontScale="92500" lnSpcReduction="10000"/>
          </a:bodyPr>
          <a:lstStyle/>
          <a:p>
            <a:r>
              <a:rPr lang="en-GB" sz="2400" dirty="0"/>
              <a:t>Outside of London:</a:t>
            </a:r>
          </a:p>
          <a:p>
            <a:pPr lvl="1"/>
            <a:r>
              <a:rPr lang="en-GB" dirty="0"/>
              <a:t>“There were only seven [out of 43] cases nationally which involved non-White teenagers, as perpetrators or victims, being killed in ways which conform to the gang-gun-knife-teenager stereotype.”</a:t>
            </a:r>
          </a:p>
          <a:p>
            <a:pPr lvl="1"/>
            <a:endParaRPr lang="en-GB" dirty="0"/>
          </a:p>
          <a:p>
            <a:r>
              <a:rPr lang="en-GB" sz="2400" dirty="0"/>
              <a:t>In Greater London:</a:t>
            </a:r>
          </a:p>
          <a:p>
            <a:pPr lvl="1"/>
            <a:r>
              <a:rPr lang="en-GB" dirty="0"/>
              <a:t>The large majority of victims were Black or Asian, as were their attackers. (90 per cent of victims were Black or Asian, compared to 20 per cent outside Greater London. Twenty [out of 30] Black or Asian teenagers were killed by other Black or Asian people, thirteen of these by other Black or Asian teenagers.)</a:t>
            </a:r>
          </a:p>
          <a:p>
            <a:pPr lvl="1"/>
            <a:endParaRPr lang="en-GB" sz="1500" dirty="0"/>
          </a:p>
        </p:txBody>
      </p:sp>
    </p:spTree>
    <p:extLst>
      <p:ext uri="{BB962C8B-B14F-4D97-AF65-F5344CB8AC3E}">
        <p14:creationId xmlns:p14="http://schemas.microsoft.com/office/powerpoint/2010/main" val="15089031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9">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EDA35-E99E-7061-D7E4-0DD6EACCDD24}"/>
              </a:ext>
            </a:extLst>
          </p:cNvPr>
          <p:cNvSpPr>
            <a:spLocks noGrp="1"/>
          </p:cNvSpPr>
          <p:nvPr>
            <p:ph type="title"/>
          </p:nvPr>
        </p:nvSpPr>
        <p:spPr>
          <a:xfrm>
            <a:off x="589560" y="856180"/>
            <a:ext cx="5279408" cy="1128068"/>
          </a:xfrm>
        </p:spPr>
        <p:txBody>
          <a:bodyPr anchor="ctr">
            <a:normAutofit/>
          </a:bodyPr>
          <a:lstStyle/>
          <a:p>
            <a:r>
              <a:rPr lang="en-GB" sz="3700"/>
              <a:t>Government Response To UK Knife Crime</a:t>
            </a:r>
          </a:p>
        </p:txBody>
      </p:sp>
      <p:grpSp>
        <p:nvGrpSpPr>
          <p:cNvPr id="2062" name="Group 206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63" name="Rectangle 206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6" name="Rectangle 206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C5E792-35E4-62F7-0CDE-E7F98E4BCAEC}"/>
              </a:ext>
            </a:extLst>
          </p:cNvPr>
          <p:cNvSpPr>
            <a:spLocks noGrp="1"/>
          </p:cNvSpPr>
          <p:nvPr>
            <p:ph idx="1"/>
          </p:nvPr>
        </p:nvSpPr>
        <p:spPr>
          <a:xfrm>
            <a:off x="355196" y="2330505"/>
            <a:ext cx="6183917" cy="4181176"/>
          </a:xfrm>
        </p:spPr>
        <p:txBody>
          <a:bodyPr anchor="ctr">
            <a:normAutofit/>
          </a:bodyPr>
          <a:lstStyle/>
          <a:p>
            <a:r>
              <a:rPr lang="en-GB" sz="2000" b="0" i="0" dirty="0">
                <a:effectLst/>
                <a:latin typeface="GDS Transport"/>
              </a:rPr>
              <a:t>More than 321,000 chicken boxes that feature the Home Office #knifefree campaign </a:t>
            </a:r>
            <a:r>
              <a:rPr lang="en-GB" sz="2000" dirty="0">
                <a:latin typeface="GDS Transport"/>
              </a:rPr>
              <a:t>in 2019</a:t>
            </a:r>
          </a:p>
          <a:p>
            <a:r>
              <a:rPr lang="en-GB" sz="2000" b="0" i="0" dirty="0">
                <a:effectLst/>
                <a:latin typeface="GDS Transport"/>
              </a:rPr>
              <a:t>The insides of the boxes were printed with real life stories of young people who have chosen to pursue positive activities, such as boxing or music, instead of carrying a knife.</a:t>
            </a:r>
          </a:p>
          <a:p>
            <a:r>
              <a:rPr lang="en-GB" sz="2000" dirty="0"/>
              <a:t>The then Policing Minister Kit Malthouse said:</a:t>
            </a:r>
          </a:p>
          <a:p>
            <a:pPr lvl="1"/>
            <a:r>
              <a:rPr lang="en-GB" sz="2000" dirty="0"/>
              <a:t>“These chicken boxes will bring home to thousands of young people the tragic consequences of carrying a knife and challenge the idea that it makes you safer.”</a:t>
            </a:r>
          </a:p>
          <a:p>
            <a:pPr lvl="1"/>
            <a:endParaRPr lang="en-GB" sz="1400" dirty="0"/>
          </a:p>
        </p:txBody>
      </p:sp>
      <p:sp>
        <p:nvSpPr>
          <p:cNvPr id="2068" name="Rectangle 206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Rectangle 206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5" name="Picture 7" descr="A Knife Free chicken box in Morley's">
            <a:extLst>
              <a:ext uri="{FF2B5EF4-FFF2-40B4-BE49-F238E27FC236}">
                <a16:creationId xmlns:a16="http://schemas.microsoft.com/office/drawing/2014/main" id="{A63736DD-F229-F7A2-F035-92EC3C385E1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5" r="-4" b="-4"/>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2072" name="Rectangle 2071">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3" name="Picture 5" descr="A Knife Free chicken box in Morley's">
            <a:extLst>
              <a:ext uri="{FF2B5EF4-FFF2-40B4-BE49-F238E27FC236}">
                <a16:creationId xmlns:a16="http://schemas.microsoft.com/office/drawing/2014/main" id="{93EFE453-C8DE-B46B-41B5-05E2CD05B9D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36" r="-4" b="-4"/>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83516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3EC3F-9E31-F0FB-A532-53B0591C0642}"/>
              </a:ext>
            </a:extLst>
          </p:cNvPr>
          <p:cNvSpPr>
            <a:spLocks noGrp="1"/>
          </p:cNvSpPr>
          <p:nvPr>
            <p:ph type="title"/>
          </p:nvPr>
        </p:nvSpPr>
        <p:spPr>
          <a:xfrm>
            <a:off x="645065" y="1463040"/>
            <a:ext cx="3796306" cy="2690949"/>
          </a:xfrm>
        </p:spPr>
        <p:txBody>
          <a:bodyPr anchor="t">
            <a:normAutofit/>
          </a:bodyPr>
          <a:lstStyle/>
          <a:p>
            <a:r>
              <a:rPr lang="en-GB" sz="4800"/>
              <a:t>Discussion</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949A1D-54E1-759F-8D67-9BC17652B4E2}"/>
              </a:ext>
            </a:extLst>
          </p:cNvPr>
          <p:cNvSpPr>
            <a:spLocks noGrp="1"/>
          </p:cNvSpPr>
          <p:nvPr>
            <p:ph idx="1"/>
          </p:nvPr>
        </p:nvSpPr>
        <p:spPr>
          <a:xfrm>
            <a:off x="5656218" y="1463039"/>
            <a:ext cx="5542387" cy="4300447"/>
          </a:xfrm>
        </p:spPr>
        <p:txBody>
          <a:bodyPr anchor="t">
            <a:normAutofit/>
          </a:bodyPr>
          <a:lstStyle/>
          <a:p>
            <a:r>
              <a:rPr lang="en-GB" sz="2400" dirty="0"/>
              <a:t>Thinking back to our theories of identity (Labelling, symbolic interactionism, speech) what does a governmental response like this do to different groups of people?</a:t>
            </a:r>
          </a:p>
          <a:p>
            <a:endParaRPr lang="en-GB" sz="2400" dirty="0"/>
          </a:p>
          <a:p>
            <a:r>
              <a:rPr lang="en-GB" sz="2400" dirty="0"/>
              <a:t>How does it portray perpetrators of knife crime?</a:t>
            </a:r>
          </a:p>
        </p:txBody>
      </p:sp>
    </p:spTree>
    <p:extLst>
      <p:ext uri="{BB962C8B-B14F-4D97-AF65-F5344CB8AC3E}">
        <p14:creationId xmlns:p14="http://schemas.microsoft.com/office/powerpoint/2010/main" val="18369454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26299-8EE2-5A9B-68E2-5312289B5491}"/>
              </a:ext>
            </a:extLst>
          </p:cNvPr>
          <p:cNvSpPr>
            <a:spLocks noGrp="1"/>
          </p:cNvSpPr>
          <p:nvPr>
            <p:ph type="title"/>
          </p:nvPr>
        </p:nvSpPr>
        <p:spPr>
          <a:xfrm>
            <a:off x="793662" y="386930"/>
            <a:ext cx="10066122" cy="1298448"/>
          </a:xfrm>
        </p:spPr>
        <p:txBody>
          <a:bodyPr anchor="b">
            <a:normAutofit/>
          </a:bodyPr>
          <a:lstStyle/>
          <a:p>
            <a:r>
              <a:rPr lang="en-GB" sz="4800" dirty="0"/>
              <a:t>Racism Example - Football</a:t>
            </a:r>
          </a:p>
        </p:txBody>
      </p:sp>
      <p:sp>
        <p:nvSpPr>
          <p:cNvPr id="10249" name="Rectangle 1024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696130-E38A-E8C6-0892-CD8211F48D5A}"/>
              </a:ext>
            </a:extLst>
          </p:cNvPr>
          <p:cNvSpPr>
            <a:spLocks noGrp="1"/>
          </p:cNvSpPr>
          <p:nvPr>
            <p:ph idx="1"/>
          </p:nvPr>
        </p:nvSpPr>
        <p:spPr>
          <a:xfrm>
            <a:off x="329514" y="2520778"/>
            <a:ext cx="5346355" cy="3718181"/>
          </a:xfrm>
        </p:spPr>
        <p:txBody>
          <a:bodyPr anchor="ctr">
            <a:normAutofit/>
          </a:bodyPr>
          <a:lstStyle/>
          <a:p>
            <a:r>
              <a:rPr lang="en-GB" sz="2400" b="0" i="0" u="none" strike="noStrike" baseline="0" dirty="0"/>
              <a:t>Even though British football has undergone huge transformations since the 1990s (both on and off the field), 83 per cent of the participants stated that racism remains culturally embedded. Sixty-seven per cent of those who watched football between 1990 and 1999 witnessed or experienced racism during this period; 61 per cent between 2000 and 2009; and 50 per cent since 2010.</a:t>
            </a:r>
          </a:p>
          <a:p>
            <a:endParaRPr lang="en-GB" sz="1700" dirty="0"/>
          </a:p>
        </p:txBody>
      </p:sp>
      <p:pic>
        <p:nvPicPr>
          <p:cNvPr id="10242" name="Picture 2" descr="Is football's racism battle being lost on social media? - BBC Sport">
            <a:extLst>
              <a:ext uri="{FF2B5EF4-FFF2-40B4-BE49-F238E27FC236}">
                <a16:creationId xmlns:a16="http://schemas.microsoft.com/office/drawing/2014/main" id="{6E9EB5DA-8CA9-D2B8-6BDF-64C5D666317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892862"/>
            <a:ext cx="5150277" cy="2897030"/>
          </a:xfrm>
          <a:prstGeom prst="rect">
            <a:avLst/>
          </a:prstGeom>
          <a:noFill/>
          <a:extLst>
            <a:ext uri="{909E8E84-426E-40DD-AFC4-6F175D3DCCD1}">
              <a14:hiddenFill xmlns:a14="http://schemas.microsoft.com/office/drawing/2010/main">
                <a:solidFill>
                  <a:srgbClr val="FFFFFF"/>
                </a:solidFill>
              </a14:hiddenFill>
            </a:ext>
          </a:extLst>
        </p:spPr>
      </p:pic>
      <p:sp>
        <p:nvSpPr>
          <p:cNvPr id="10253" name="Rectangle 1025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34614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5C772-A8C3-E4C4-1E9D-2720017E0E51}"/>
              </a:ext>
            </a:extLst>
          </p:cNvPr>
          <p:cNvSpPr>
            <a:spLocks noGrp="1"/>
          </p:cNvSpPr>
          <p:nvPr>
            <p:ph type="title"/>
          </p:nvPr>
        </p:nvSpPr>
        <p:spPr/>
        <p:txBody>
          <a:bodyPr/>
          <a:lstStyle/>
          <a:p>
            <a:r>
              <a:rPr lang="en-GB" dirty="0"/>
              <a:t>Kick it Out  </a:t>
            </a:r>
          </a:p>
        </p:txBody>
      </p:sp>
      <p:sp>
        <p:nvSpPr>
          <p:cNvPr id="3" name="Content Placeholder 2">
            <a:extLst>
              <a:ext uri="{FF2B5EF4-FFF2-40B4-BE49-F238E27FC236}">
                <a16:creationId xmlns:a16="http://schemas.microsoft.com/office/drawing/2014/main" id="{494CE7AE-62BB-E93E-4B4D-E445ACDCA6DA}"/>
              </a:ext>
            </a:extLst>
          </p:cNvPr>
          <p:cNvSpPr>
            <a:spLocks noGrp="1"/>
          </p:cNvSpPr>
          <p:nvPr>
            <p:ph idx="1"/>
          </p:nvPr>
        </p:nvSpPr>
        <p:spPr/>
        <p:txBody>
          <a:bodyPr>
            <a:normAutofit/>
          </a:bodyPr>
          <a:lstStyle/>
          <a:p>
            <a:r>
              <a:rPr lang="en-GB" b="0" i="0" dirty="0">
                <a:effectLst/>
                <a:latin typeface="F37Moon-Regular"/>
              </a:rPr>
              <a:t>Kick It Out received a record 1,007 reports of discriminatory behaviour in the 2022-23 season</a:t>
            </a:r>
          </a:p>
          <a:p>
            <a:r>
              <a:rPr lang="en-GB" b="0" i="0" dirty="0">
                <a:effectLst/>
                <a:latin typeface="F37Moon-Regular"/>
              </a:rPr>
              <a:t>Reports of online abuse was 207 reports related to online forums and social media</a:t>
            </a:r>
          </a:p>
          <a:p>
            <a:r>
              <a:rPr lang="en-GB" b="0" i="0" dirty="0">
                <a:effectLst/>
                <a:latin typeface="F37Moon-Regular"/>
              </a:rPr>
              <a:t>reports related to sexism and misogyny</a:t>
            </a:r>
            <a:r>
              <a:rPr lang="en-GB" dirty="0">
                <a:latin typeface="F37Moon-Regular"/>
              </a:rPr>
              <a:t> – Aug 2022 </a:t>
            </a:r>
            <a:r>
              <a:rPr lang="en-GB" b="0" i="0" dirty="0">
                <a:effectLst/>
                <a:latin typeface="GH Guardian Headline"/>
              </a:rPr>
              <a:t>Bristol City manager Lauren Smith says fan told her to stay ‘in the kitchen’</a:t>
            </a:r>
          </a:p>
          <a:p>
            <a:r>
              <a:rPr lang="en-GB" b="0" i="0" dirty="0">
                <a:effectLst/>
                <a:latin typeface="GuardianTextEgyptian"/>
              </a:rPr>
              <a:t>Düsseldorf player “women have no place in men’s football” made to referee a girls’ football and banned 3 games</a:t>
            </a:r>
            <a:endParaRPr lang="en-GB" b="0" i="0" dirty="0">
              <a:effectLst/>
              <a:latin typeface="F37Moon-Regular"/>
            </a:endParaRPr>
          </a:p>
          <a:p>
            <a:endParaRPr lang="en-GB" dirty="0"/>
          </a:p>
        </p:txBody>
      </p:sp>
    </p:spTree>
    <p:extLst>
      <p:ext uri="{BB962C8B-B14F-4D97-AF65-F5344CB8AC3E}">
        <p14:creationId xmlns:p14="http://schemas.microsoft.com/office/powerpoint/2010/main" val="18096734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9" name="Rectangle 11270">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0" name="Freeform: Shape 11272">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026299-8EE2-5A9B-68E2-5312289B5491}"/>
              </a:ext>
            </a:extLst>
          </p:cNvPr>
          <p:cNvSpPr>
            <a:spLocks noGrp="1"/>
          </p:cNvSpPr>
          <p:nvPr>
            <p:ph type="title"/>
          </p:nvPr>
        </p:nvSpPr>
        <p:spPr>
          <a:xfrm>
            <a:off x="5526156" y="365125"/>
            <a:ext cx="5827643" cy="1433433"/>
          </a:xfrm>
        </p:spPr>
        <p:txBody>
          <a:bodyPr anchor="b">
            <a:normAutofit/>
          </a:bodyPr>
          <a:lstStyle/>
          <a:p>
            <a:r>
              <a:rPr lang="en-GB"/>
              <a:t>Racism Example - Football</a:t>
            </a:r>
            <a:endParaRPr lang="en-GB" dirty="0"/>
          </a:p>
        </p:txBody>
      </p:sp>
      <p:pic>
        <p:nvPicPr>
          <p:cNvPr id="11266" name="Picture 2" descr="Kick It Out on Twitter: &quot;6/25 &quot;Do you see a Black man, a Frenchman or a  footballer?&quot; Our campaign is backed by some of the biggest names in English  football - including">
            <a:extLst>
              <a:ext uri="{FF2B5EF4-FFF2-40B4-BE49-F238E27FC236}">
                <a16:creationId xmlns:a16="http://schemas.microsoft.com/office/drawing/2014/main" id="{CCAE24D5-99D8-D12C-BE4A-858CADDCA33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6" y="3246933"/>
            <a:ext cx="4309533" cy="25210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A696130-E38A-E8C6-0892-CD8211F48D5A}"/>
              </a:ext>
            </a:extLst>
          </p:cNvPr>
          <p:cNvSpPr>
            <a:spLocks noGrp="1"/>
          </p:cNvSpPr>
          <p:nvPr>
            <p:ph idx="1"/>
          </p:nvPr>
        </p:nvSpPr>
        <p:spPr>
          <a:xfrm>
            <a:off x="5404023" y="1968843"/>
            <a:ext cx="6516128" cy="4524032"/>
          </a:xfrm>
        </p:spPr>
        <p:txBody>
          <a:bodyPr anchor="t">
            <a:normAutofit fontScale="92500" lnSpcReduction="20000"/>
          </a:bodyPr>
          <a:lstStyle/>
          <a:p>
            <a:r>
              <a:rPr lang="en-GB" sz="2600" b="0" i="0" u="none" strike="noStrike" baseline="0" dirty="0"/>
              <a:t>This Tottenham Hotspur fan (white, male, age 30–39) condensed the views of many participants from across Britain who suggest that internalized dispositions and expressions regarding race spread from one white generation to the next and are embedded in the habitus and cultural practice of some white communities:</a:t>
            </a:r>
          </a:p>
          <a:p>
            <a:endParaRPr lang="en-GB" sz="2600" dirty="0"/>
          </a:p>
          <a:p>
            <a:pPr lvl="1"/>
            <a:r>
              <a:rPr lang="en-GB" sz="2600" b="0" i="0" u="none" strike="noStrike" baseline="0" dirty="0"/>
              <a:t>Ignorance is passed down through the generations. Racism will always be rife unfortunately. The history of football clubs are embedded in local inner-cities and people who live in these areas have a ‘world is against us’ approach to life. Anyone who is not in that ‘community’ is seen as an ‘outsider’.</a:t>
            </a:r>
          </a:p>
          <a:p>
            <a:pPr lvl="1"/>
            <a:endParaRPr lang="en-GB" sz="1600" dirty="0"/>
          </a:p>
        </p:txBody>
      </p:sp>
    </p:spTree>
    <p:extLst>
      <p:ext uri="{BB962C8B-B14F-4D97-AF65-F5344CB8AC3E}">
        <p14:creationId xmlns:p14="http://schemas.microsoft.com/office/powerpoint/2010/main" val="27790685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1" name="Rectangle 3080">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75355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8BA0A-E43D-8D5E-5BF2-9A6E19961F1E}"/>
              </a:ext>
            </a:extLst>
          </p:cNvPr>
          <p:cNvSpPr>
            <a:spLocks noGrp="1"/>
          </p:cNvSpPr>
          <p:nvPr>
            <p:ph type="title"/>
          </p:nvPr>
        </p:nvSpPr>
        <p:spPr>
          <a:xfrm>
            <a:off x="594360" y="687479"/>
            <a:ext cx="3444240" cy="1574874"/>
          </a:xfrm>
        </p:spPr>
        <p:txBody>
          <a:bodyPr anchor="b">
            <a:normAutofit/>
          </a:bodyPr>
          <a:lstStyle/>
          <a:p>
            <a:r>
              <a:rPr lang="en-GB" sz="2000" dirty="0"/>
              <a:t>Euro 2020 Abuse </a:t>
            </a:r>
            <a:br>
              <a:rPr lang="en-GB" sz="2000" dirty="0"/>
            </a:br>
            <a:r>
              <a:rPr lang="en-GB" sz="2000" b="0" i="0" dirty="0">
                <a:solidFill>
                  <a:srgbClr val="040C28"/>
                </a:solidFill>
                <a:effectLst/>
                <a:latin typeface="Google Sans"/>
              </a:rPr>
              <a:t>Marcus Rashford, Jadon Sancho and </a:t>
            </a:r>
            <a:r>
              <a:rPr lang="en-GB" sz="2000" b="0" i="0" dirty="0" err="1">
                <a:solidFill>
                  <a:srgbClr val="040C28"/>
                </a:solidFill>
                <a:effectLst/>
                <a:latin typeface="Google Sans"/>
              </a:rPr>
              <a:t>Bukayo</a:t>
            </a:r>
            <a:r>
              <a:rPr lang="en-GB" sz="2000" b="0" i="0" dirty="0">
                <a:solidFill>
                  <a:srgbClr val="040C28"/>
                </a:solidFill>
                <a:effectLst/>
                <a:latin typeface="Google Sans"/>
              </a:rPr>
              <a:t> Saka</a:t>
            </a:r>
            <a:br>
              <a:rPr lang="en-GB" sz="2000" b="0" i="0" dirty="0">
                <a:effectLst/>
                <a:latin typeface="Lato" panose="020F0502020204030203" pitchFamily="34" charset="0"/>
              </a:rPr>
            </a:br>
            <a:endParaRPr lang="en-GB" sz="3400" dirty="0"/>
          </a:p>
        </p:txBody>
      </p:sp>
      <p:grpSp>
        <p:nvGrpSpPr>
          <p:cNvPr id="3085" name="Group 3084">
            <a:extLst>
              <a:ext uri="{FF2B5EF4-FFF2-40B4-BE49-F238E27FC236}">
                <a16:creationId xmlns:a16="http://schemas.microsoft.com/office/drawing/2014/main" id="{A41D73DD-160B-4885-A9CF-94EADD70D4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7763256" y="73152"/>
            <a:chExt cx="1178966" cy="232963"/>
          </a:xfrm>
        </p:grpSpPr>
        <p:sp>
          <p:nvSpPr>
            <p:cNvPr id="3086" name="Rectangle 64">
              <a:extLst>
                <a:ext uri="{FF2B5EF4-FFF2-40B4-BE49-F238E27FC236}">
                  <a16:creationId xmlns:a16="http://schemas.microsoft.com/office/drawing/2014/main" id="{163DBB78-4E4E-4B2A-B257-CD3C2408A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66">
              <a:extLst>
                <a:ext uri="{FF2B5EF4-FFF2-40B4-BE49-F238E27FC236}">
                  <a16:creationId xmlns:a16="http://schemas.microsoft.com/office/drawing/2014/main" id="{DD0F509B-05E7-42D0-9A4A-9BBA9ABA4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8" name="Rectangle 64">
              <a:extLst>
                <a:ext uri="{FF2B5EF4-FFF2-40B4-BE49-F238E27FC236}">
                  <a16:creationId xmlns:a16="http://schemas.microsoft.com/office/drawing/2014/main" id="{FF4A0A03-6FCB-47AB-A889-ABEAF35DE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66">
              <a:extLst>
                <a:ext uri="{FF2B5EF4-FFF2-40B4-BE49-F238E27FC236}">
                  <a16:creationId xmlns:a16="http://schemas.microsoft.com/office/drawing/2014/main" id="{8A6A27D1-12E0-4FAD-8C16-8A32A4EF2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0" name="Rectangle 64">
              <a:extLst>
                <a:ext uri="{FF2B5EF4-FFF2-40B4-BE49-F238E27FC236}">
                  <a16:creationId xmlns:a16="http://schemas.microsoft.com/office/drawing/2014/main" id="{90BF3193-B4B0-4FDB-9734-8C9FABA53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66">
              <a:extLst>
                <a:ext uri="{FF2B5EF4-FFF2-40B4-BE49-F238E27FC236}">
                  <a16:creationId xmlns:a16="http://schemas.microsoft.com/office/drawing/2014/main" id="{AB0CFE0F-0383-4629-9009-F66B040A1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2" name="Rectangle 64">
              <a:extLst>
                <a:ext uri="{FF2B5EF4-FFF2-40B4-BE49-F238E27FC236}">
                  <a16:creationId xmlns:a16="http://schemas.microsoft.com/office/drawing/2014/main" id="{5C7EB065-8792-4BDB-9863-6F1BAA3C4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Rectangle 66">
              <a:extLst>
                <a:ext uri="{FF2B5EF4-FFF2-40B4-BE49-F238E27FC236}">
                  <a16:creationId xmlns:a16="http://schemas.microsoft.com/office/drawing/2014/main" id="{45ACE59D-97B6-4DD1-BB37-12C292F183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4" name="Rectangle 64">
              <a:extLst>
                <a:ext uri="{FF2B5EF4-FFF2-40B4-BE49-F238E27FC236}">
                  <a16:creationId xmlns:a16="http://schemas.microsoft.com/office/drawing/2014/main" id="{5F2AAD78-5862-44FE-AB92-AF713D5F1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5" name="Rectangle 66">
              <a:extLst>
                <a:ext uri="{FF2B5EF4-FFF2-40B4-BE49-F238E27FC236}">
                  <a16:creationId xmlns:a16="http://schemas.microsoft.com/office/drawing/2014/main" id="{C9BF96B3-92E5-4693-B918-69EDD8FD7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6" name="Rectangle 64">
              <a:extLst>
                <a:ext uri="{FF2B5EF4-FFF2-40B4-BE49-F238E27FC236}">
                  <a16:creationId xmlns:a16="http://schemas.microsoft.com/office/drawing/2014/main" id="{5B9B69C3-A82A-4F4F-A3C4-9D2B5AFAD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7" name="Rectangle 66">
              <a:extLst>
                <a:ext uri="{FF2B5EF4-FFF2-40B4-BE49-F238E27FC236}">
                  <a16:creationId xmlns:a16="http://schemas.microsoft.com/office/drawing/2014/main" id="{ED3C38D4-9B11-4F5F-A279-1A30E0CFB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8" name="Rectangle 64">
              <a:extLst>
                <a:ext uri="{FF2B5EF4-FFF2-40B4-BE49-F238E27FC236}">
                  <a16:creationId xmlns:a16="http://schemas.microsoft.com/office/drawing/2014/main" id="{3100DDA4-8F42-4CB2-8921-3894F7BA05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9" name="Rectangle 66">
              <a:extLst>
                <a:ext uri="{FF2B5EF4-FFF2-40B4-BE49-F238E27FC236}">
                  <a16:creationId xmlns:a16="http://schemas.microsoft.com/office/drawing/2014/main" id="{A5936488-9C8D-40DA-BB04-6850F2235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0" name="Rectangle 64">
              <a:extLst>
                <a:ext uri="{FF2B5EF4-FFF2-40B4-BE49-F238E27FC236}">
                  <a16:creationId xmlns:a16="http://schemas.microsoft.com/office/drawing/2014/main" id="{1B9028EA-A394-4A9A-865A-E02D2D9AF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1" name="Rectangle 66">
              <a:extLst>
                <a:ext uri="{FF2B5EF4-FFF2-40B4-BE49-F238E27FC236}">
                  <a16:creationId xmlns:a16="http://schemas.microsoft.com/office/drawing/2014/main" id="{3E802313-55B4-481A-BFD3-000851BC8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2" name="Rectangle 64">
              <a:extLst>
                <a:ext uri="{FF2B5EF4-FFF2-40B4-BE49-F238E27FC236}">
                  <a16:creationId xmlns:a16="http://schemas.microsoft.com/office/drawing/2014/main" id="{708829DB-C817-49E6-9A68-CA180E94FB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3" name="Rectangle 66">
              <a:extLst>
                <a:ext uri="{FF2B5EF4-FFF2-40B4-BE49-F238E27FC236}">
                  <a16:creationId xmlns:a16="http://schemas.microsoft.com/office/drawing/2014/main" id="{F6D48ED4-3DDF-47BF-87FA-07B83FD95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4" name="Rectangle 64">
              <a:extLst>
                <a:ext uri="{FF2B5EF4-FFF2-40B4-BE49-F238E27FC236}">
                  <a16:creationId xmlns:a16="http://schemas.microsoft.com/office/drawing/2014/main" id="{4796464F-801F-4ACF-8CA7-B166D8E42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5" name="Rectangle 66">
              <a:extLst>
                <a:ext uri="{FF2B5EF4-FFF2-40B4-BE49-F238E27FC236}">
                  <a16:creationId xmlns:a16="http://schemas.microsoft.com/office/drawing/2014/main" id="{EFBA0710-DB96-4132-8292-1ECBDADD7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B811161-2D8A-943C-754A-7A43065A170D}"/>
              </a:ext>
            </a:extLst>
          </p:cNvPr>
          <p:cNvSpPr>
            <a:spLocks noGrp="1"/>
          </p:cNvSpPr>
          <p:nvPr>
            <p:ph idx="1"/>
          </p:nvPr>
        </p:nvSpPr>
        <p:spPr>
          <a:xfrm>
            <a:off x="594360" y="2643717"/>
            <a:ext cx="3444240" cy="3447085"/>
          </a:xfrm>
        </p:spPr>
        <p:txBody>
          <a:bodyPr anchor="ctr">
            <a:normAutofit fontScale="92500" lnSpcReduction="10000"/>
          </a:bodyPr>
          <a:lstStyle/>
          <a:p>
            <a:r>
              <a:rPr lang="en-GB" sz="1800" b="0" i="0" dirty="0">
                <a:effectLst/>
                <a:latin typeface="Lato" panose="020F0502020204030203" pitchFamily="34" charset="0"/>
              </a:rPr>
              <a:t>livestreamed on Facebook racially abusing three England players after the Euro 2020</a:t>
            </a:r>
          </a:p>
          <a:p>
            <a:r>
              <a:rPr lang="en-GB" sz="1800" b="0" i="0" dirty="0">
                <a:effectLst/>
                <a:latin typeface="Lato" panose="020F0502020204030203" pitchFamily="34" charset="0"/>
              </a:rPr>
              <a:t>Targeted on Instagram and Twitter </a:t>
            </a:r>
          </a:p>
          <a:p>
            <a:r>
              <a:rPr lang="en-GB" sz="1800" dirty="0"/>
              <a:t>How can we identify racism in the abuse sent to the football players following the Euro 2020 penalties?</a:t>
            </a:r>
          </a:p>
          <a:p>
            <a:r>
              <a:rPr lang="en-GB" sz="1800" dirty="0"/>
              <a:t>What can we see happening in these tweets that relates to our understanding of race, ethnicity and nationality from before?</a:t>
            </a:r>
          </a:p>
        </p:txBody>
      </p:sp>
      <p:pic>
        <p:nvPicPr>
          <p:cNvPr id="3074" name="Picture 2" descr="FA condemns &quot;disgusting&quot; racist abuse of Bukayo Saka, Marcus Rashford and  Jadon Sancho - Mirror Online">
            <a:extLst>
              <a:ext uri="{FF2B5EF4-FFF2-40B4-BE49-F238E27FC236}">
                <a16:creationId xmlns:a16="http://schemas.microsoft.com/office/drawing/2014/main" id="{75D7949E-F26A-E233-2730-AEAB3FC870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2814"/>
          <a:stretch/>
        </p:blipFill>
        <p:spPr bwMode="auto">
          <a:xfrm>
            <a:off x="4466900" y="531074"/>
            <a:ext cx="3566160" cy="557711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Jadon Sancho speaks out about racist abuse sent to him, Rashford and Saka  after Euro 2020 | Daily Mail Online">
            <a:extLst>
              <a:ext uri="{FF2B5EF4-FFF2-40B4-BE49-F238E27FC236}">
                <a16:creationId xmlns:a16="http://schemas.microsoft.com/office/drawing/2014/main" id="{B8841E38-D705-216F-8C6A-38D8A9E0FB9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413" r="3" b="7620"/>
          <a:stretch/>
        </p:blipFill>
        <p:spPr bwMode="auto">
          <a:xfrm>
            <a:off x="8321044" y="531074"/>
            <a:ext cx="3566160" cy="5577118"/>
          </a:xfrm>
          <a:prstGeom prst="rect">
            <a:avLst/>
          </a:prstGeom>
          <a:noFill/>
          <a:extLst>
            <a:ext uri="{909E8E84-426E-40DD-AFC4-6F175D3DCCD1}">
              <a14:hiddenFill xmlns:a14="http://schemas.microsoft.com/office/drawing/2010/main">
                <a:solidFill>
                  <a:srgbClr val="FFFFFF"/>
                </a:solidFill>
              </a14:hiddenFill>
            </a:ext>
          </a:extLst>
        </p:spPr>
      </p:pic>
      <p:sp>
        <p:nvSpPr>
          <p:cNvPr id="3107" name="Rectangle 3106">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42563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757050DB-B746-1EB0-E7A6-7D0AAC633A48}"/>
              </a:ext>
            </a:extLst>
          </p:cNvPr>
          <p:cNvPicPr>
            <a:picLocks noChangeAspect="1"/>
          </p:cNvPicPr>
          <p:nvPr/>
        </p:nvPicPr>
        <p:blipFill>
          <a:blip r:embed="rId2"/>
          <a:stretch>
            <a:fillRect/>
          </a:stretch>
        </p:blipFill>
        <p:spPr>
          <a:xfrm>
            <a:off x="1591836" y="643467"/>
            <a:ext cx="3799126" cy="2543217"/>
          </a:xfrm>
          <a:prstGeom prst="rect">
            <a:avLst/>
          </a:prstGeom>
        </p:spPr>
      </p:pic>
      <p:cxnSp>
        <p:nvCxnSpPr>
          <p:cNvPr id="16" name="Straight Connector 15">
            <a:extLst>
              <a:ext uri="{FF2B5EF4-FFF2-40B4-BE49-F238E27FC236}">
                <a16:creationId xmlns:a16="http://schemas.microsoft.com/office/drawing/2014/main" id="{91B6081D-D3E8-4209-B85B-EB1C655A62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1214" y="1111170"/>
            <a:ext cx="11040" cy="4645103"/>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C4481B01-2D16-4598-3DEE-FC1DE2E0B84D}"/>
              </a:ext>
            </a:extLst>
          </p:cNvPr>
          <p:cNvPicPr>
            <a:picLocks noChangeAspect="1"/>
          </p:cNvPicPr>
          <p:nvPr/>
        </p:nvPicPr>
        <p:blipFill>
          <a:blip r:embed="rId3"/>
          <a:stretch>
            <a:fillRect/>
          </a:stretch>
        </p:blipFill>
        <p:spPr>
          <a:xfrm>
            <a:off x="6338316" y="873829"/>
            <a:ext cx="4732940" cy="2082493"/>
          </a:xfrm>
          <a:prstGeom prst="rect">
            <a:avLst/>
          </a:prstGeom>
        </p:spPr>
      </p:pic>
      <p:cxnSp>
        <p:nvCxnSpPr>
          <p:cNvPr id="18" name="Straight Connector 17">
            <a:extLst>
              <a:ext uri="{FF2B5EF4-FFF2-40B4-BE49-F238E27FC236}">
                <a16:creationId xmlns:a16="http://schemas.microsoft.com/office/drawing/2014/main" id="{28CA55E4-1295-45C8-BA05-5A9E705B74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03027"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8C5794E-A9A1-4A23-AF68-C79A78223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10334"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35BCE8EB-3596-6419-9293-E6CFFDE75487}"/>
              </a:ext>
            </a:extLst>
          </p:cNvPr>
          <p:cNvPicPr>
            <a:picLocks noChangeAspect="1"/>
          </p:cNvPicPr>
          <p:nvPr/>
        </p:nvPicPr>
        <p:blipFill>
          <a:blip r:embed="rId4"/>
          <a:stretch>
            <a:fillRect/>
          </a:stretch>
        </p:blipFill>
        <p:spPr>
          <a:xfrm>
            <a:off x="1852684" y="3671316"/>
            <a:ext cx="3277431" cy="2545862"/>
          </a:xfrm>
          <a:prstGeom prst="rect">
            <a:avLst/>
          </a:prstGeom>
        </p:spPr>
      </p:pic>
      <p:pic>
        <p:nvPicPr>
          <p:cNvPr id="2" name="Picture 1">
            <a:extLst>
              <a:ext uri="{FF2B5EF4-FFF2-40B4-BE49-F238E27FC236}">
                <a16:creationId xmlns:a16="http://schemas.microsoft.com/office/drawing/2014/main" id="{5DED2A53-72B9-BDA4-2C23-7C492D08976E}"/>
              </a:ext>
            </a:extLst>
          </p:cNvPr>
          <p:cNvPicPr>
            <a:picLocks noChangeAspect="1"/>
          </p:cNvPicPr>
          <p:nvPr/>
        </p:nvPicPr>
        <p:blipFill>
          <a:blip r:embed="rId5"/>
          <a:stretch>
            <a:fillRect/>
          </a:stretch>
        </p:blipFill>
        <p:spPr>
          <a:xfrm>
            <a:off x="7318304" y="3671316"/>
            <a:ext cx="2772964" cy="2553469"/>
          </a:xfrm>
          <a:prstGeom prst="rect">
            <a:avLst/>
          </a:prstGeom>
        </p:spPr>
      </p:pic>
    </p:spTree>
    <p:extLst>
      <p:ext uri="{BB962C8B-B14F-4D97-AF65-F5344CB8AC3E}">
        <p14:creationId xmlns:p14="http://schemas.microsoft.com/office/powerpoint/2010/main" val="18074376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717E5B-2C1D-4094-9D25-6FF6FBD92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 y="1219200"/>
            <a:ext cx="4510838" cy="380455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5830B28-175A-6AA8-BDE7-4C7F1E287E96}"/>
              </a:ext>
            </a:extLst>
          </p:cNvPr>
          <p:cNvSpPr>
            <a:spLocks noGrp="1"/>
          </p:cNvSpPr>
          <p:nvPr>
            <p:ph type="title"/>
          </p:nvPr>
        </p:nvSpPr>
        <p:spPr>
          <a:xfrm>
            <a:off x="1139044" y="2090114"/>
            <a:ext cx="3382890" cy="2481886"/>
          </a:xfrm>
        </p:spPr>
        <p:txBody>
          <a:bodyPr>
            <a:normAutofit/>
          </a:bodyPr>
          <a:lstStyle/>
          <a:p>
            <a:pPr algn="ctr"/>
            <a:r>
              <a:rPr lang="en-GB" dirty="0"/>
              <a:t>Class Task</a:t>
            </a:r>
            <a:endParaRPr lang="en-GB"/>
          </a:p>
        </p:txBody>
      </p:sp>
      <p:sp>
        <p:nvSpPr>
          <p:cNvPr id="3" name="Content Placeholder 2">
            <a:extLst>
              <a:ext uri="{FF2B5EF4-FFF2-40B4-BE49-F238E27FC236}">
                <a16:creationId xmlns:a16="http://schemas.microsoft.com/office/drawing/2014/main" id="{B857965E-E900-9427-25C2-5D215043B59D}"/>
              </a:ext>
            </a:extLst>
          </p:cNvPr>
          <p:cNvSpPr>
            <a:spLocks noGrp="1"/>
          </p:cNvSpPr>
          <p:nvPr>
            <p:ph idx="1"/>
          </p:nvPr>
        </p:nvSpPr>
        <p:spPr>
          <a:xfrm>
            <a:off x="5285014" y="964850"/>
            <a:ext cx="6068786" cy="4928300"/>
          </a:xfrm>
        </p:spPr>
        <p:txBody>
          <a:bodyPr anchor="ctr">
            <a:normAutofit fontScale="92500" lnSpcReduction="10000"/>
          </a:bodyPr>
          <a:lstStyle/>
          <a:p>
            <a:r>
              <a:rPr lang="en-GB" dirty="0"/>
              <a:t>Analyse the following Twitter interactions with regards to the following questions:</a:t>
            </a:r>
          </a:p>
          <a:p>
            <a:endParaRPr lang="en-GB" dirty="0"/>
          </a:p>
          <a:p>
            <a:pPr lvl="1"/>
            <a:r>
              <a:rPr lang="en-GB" sz="2800" dirty="0"/>
              <a:t>What makes these racist?</a:t>
            </a:r>
          </a:p>
          <a:p>
            <a:pPr lvl="1"/>
            <a:r>
              <a:rPr lang="en-GB" sz="2800" dirty="0"/>
              <a:t>What does the hate speaker do to create an identity for the othered race?</a:t>
            </a:r>
          </a:p>
          <a:p>
            <a:pPr lvl="1"/>
            <a:r>
              <a:rPr lang="en-GB" sz="2800" dirty="0"/>
              <a:t>What does the hate speaker do to create an identity for themselves through their speech?</a:t>
            </a:r>
          </a:p>
          <a:p>
            <a:pPr lvl="1"/>
            <a:r>
              <a:rPr lang="en-GB" sz="2800" dirty="0"/>
              <a:t>What does the respondent counter speaker do to combat and re-make the identity of the hate speaker?</a:t>
            </a:r>
          </a:p>
        </p:txBody>
      </p:sp>
    </p:spTree>
    <p:extLst>
      <p:ext uri="{BB962C8B-B14F-4D97-AF65-F5344CB8AC3E}">
        <p14:creationId xmlns:p14="http://schemas.microsoft.com/office/powerpoint/2010/main" val="17594744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F5EF0-B6E8-0D98-14E4-AD4B1E500936}"/>
              </a:ext>
            </a:extLst>
          </p:cNvPr>
          <p:cNvSpPr>
            <a:spLocks noGrp="1"/>
          </p:cNvSpPr>
          <p:nvPr>
            <p:ph type="title"/>
          </p:nvPr>
        </p:nvSpPr>
        <p:spPr>
          <a:xfrm>
            <a:off x="614207" y="893413"/>
            <a:ext cx="3600860" cy="5431536"/>
          </a:xfrm>
        </p:spPr>
        <p:txBody>
          <a:bodyPr>
            <a:normAutofit/>
          </a:bodyPr>
          <a:lstStyle/>
          <a:p>
            <a:r>
              <a:rPr lang="en-GB" sz="5400" dirty="0"/>
              <a:t>Hate Speech Example</a:t>
            </a:r>
          </a:p>
        </p:txBody>
      </p:sp>
      <p:sp>
        <p:nvSpPr>
          <p:cNvPr id="3" name="Content Placeholder 2">
            <a:extLst>
              <a:ext uri="{FF2B5EF4-FFF2-40B4-BE49-F238E27FC236}">
                <a16:creationId xmlns:a16="http://schemas.microsoft.com/office/drawing/2014/main" id="{7DFE9E4A-BD2F-A631-8163-C8A091EBC866}"/>
              </a:ext>
            </a:extLst>
          </p:cNvPr>
          <p:cNvSpPr>
            <a:spLocks noGrp="1"/>
          </p:cNvSpPr>
          <p:nvPr>
            <p:ph idx="1"/>
          </p:nvPr>
        </p:nvSpPr>
        <p:spPr>
          <a:xfrm>
            <a:off x="5126418" y="552091"/>
            <a:ext cx="6224335" cy="5431536"/>
          </a:xfrm>
        </p:spPr>
        <p:txBody>
          <a:bodyPr anchor="ctr">
            <a:normAutofit/>
          </a:bodyPr>
          <a:lstStyle/>
          <a:p>
            <a:pPr>
              <a:buFont typeface="Arial" panose="020B0604020202020204" pitchFamily="34" charset="0"/>
              <a:buChar char="•"/>
            </a:pPr>
            <a:r>
              <a:rPr lang="en-GB" sz="2400" b="0" i="0" dirty="0">
                <a:effectLst/>
                <a:latin typeface="Calibri" panose="020F0502020204030204" pitchFamily="34" charset="0"/>
              </a:rPr>
              <a:t>P1</a:t>
            </a:r>
            <a:r>
              <a:rPr lang="en-GB" sz="2400" b="0" i="1" dirty="0">
                <a:effectLst/>
                <a:latin typeface="Calibri" panose="020F0502020204030204" pitchFamily="34" charset="0"/>
              </a:rPr>
              <a:t>: I mean, I’m not racist but even you can’t deny it. Black people make everything scarier.</a:t>
            </a:r>
            <a:r>
              <a:rPr lang="en-GB" sz="2400" dirty="0">
                <a:latin typeface="SymbolMT"/>
              </a:rPr>
              <a:t> </a:t>
            </a:r>
            <a:r>
              <a:rPr lang="en-GB" sz="2400" b="0" i="1" dirty="0">
                <a:effectLst/>
                <a:latin typeface="Calibri" panose="020F0502020204030204" pitchFamily="34" charset="0"/>
              </a:rPr>
              <a:t>Don’t even try to deny it.</a:t>
            </a:r>
            <a:endParaRPr lang="en-GB" sz="2400" b="0" i="0" dirty="0">
              <a:effectLst/>
              <a:latin typeface="SymbolMT"/>
            </a:endParaRPr>
          </a:p>
          <a:p>
            <a:pPr>
              <a:buFont typeface="Arial" panose="020B0604020202020204" pitchFamily="34" charset="0"/>
              <a:buChar char="•"/>
            </a:pPr>
            <a:r>
              <a:rPr lang="en-GB" sz="2400" b="0" i="0" dirty="0">
                <a:effectLst/>
                <a:latin typeface="Calibri" panose="020F0502020204030204" pitchFamily="34" charset="0"/>
              </a:rPr>
              <a:t>P3: </a:t>
            </a:r>
            <a:r>
              <a:rPr lang="en-GB" sz="2400" b="0" i="1" dirty="0">
                <a:effectLst/>
                <a:latin typeface="Calibri" panose="020F0502020204030204" pitchFamily="34" charset="0"/>
              </a:rPr>
              <a:t>I mean, #asshats just make everything stupider. Don’t even try and deny it.</a:t>
            </a:r>
            <a:endParaRPr lang="en-GB" sz="2400" b="0" i="0" dirty="0">
              <a:effectLst/>
              <a:latin typeface="SymbolMT"/>
            </a:endParaRPr>
          </a:p>
          <a:p>
            <a:pPr>
              <a:buFont typeface="Arial" panose="020B0604020202020204" pitchFamily="34" charset="0"/>
              <a:buChar char="•"/>
            </a:pPr>
            <a:r>
              <a:rPr lang="en-GB" sz="2400" b="0" i="0" dirty="0">
                <a:effectLst/>
                <a:latin typeface="Calibri" panose="020F0502020204030204" pitchFamily="34" charset="0"/>
              </a:rPr>
              <a:t>P4: </a:t>
            </a:r>
            <a:r>
              <a:rPr lang="en-GB" sz="2400" b="0" i="1" dirty="0">
                <a:effectLst/>
                <a:latin typeface="Calibri" panose="020F0502020204030204" pitchFamily="34" charset="0"/>
              </a:rPr>
              <a:t>maybe you’re just a pussy...</a:t>
            </a:r>
          </a:p>
          <a:p>
            <a:pPr algn="l"/>
            <a:r>
              <a:rPr lang="en-GB" sz="2000" b="0" i="1" dirty="0">
                <a:effectLst/>
                <a:latin typeface="Open Sans" panose="020B0606030504020204" pitchFamily="34" charset="0"/>
              </a:rPr>
              <a:t>The Palestinians are like crocodiles; the more you give them meat, they want more</a:t>
            </a:r>
            <a:endParaRPr lang="en-GB" sz="2000" b="0" i="0" dirty="0">
              <a:effectLst/>
              <a:latin typeface="Open Sans" panose="020B0606030504020204" pitchFamily="34" charset="0"/>
            </a:endParaRPr>
          </a:p>
          <a:p>
            <a:pPr algn="l"/>
            <a:r>
              <a:rPr lang="en-GB" sz="2000" b="0" i="0" dirty="0">
                <a:solidFill>
                  <a:srgbClr val="676A6C"/>
                </a:solidFill>
                <a:effectLst/>
                <a:latin typeface="Open Sans" panose="020B0606030504020204" pitchFamily="34" charset="0"/>
              </a:rPr>
              <a:t> -</a:t>
            </a:r>
            <a:r>
              <a:rPr lang="en-GB" sz="2000" b="0" i="0" dirty="0">
                <a:effectLst/>
                <a:latin typeface="Open Sans" panose="020B0606030504020204" pitchFamily="34" charset="0"/>
              </a:rPr>
              <a:t>Ehud Barak, the then Prime Minister of Israel, August 28, 2000.</a:t>
            </a:r>
          </a:p>
          <a:p>
            <a:pPr algn="l"/>
            <a:r>
              <a:rPr lang="en-GB" sz="2000" b="0" i="1" dirty="0">
                <a:effectLst/>
                <a:latin typeface="Open Sans" panose="020B0606030504020204" pitchFamily="34" charset="0"/>
              </a:rPr>
              <a:t>Let’s Kill Jews, and let’s kill them for fun. #killjews</a:t>
            </a:r>
            <a:endParaRPr lang="en-GB" sz="2000" b="0" i="0" dirty="0">
              <a:effectLst/>
              <a:latin typeface="Open Sans" panose="020B0606030504020204" pitchFamily="34" charset="0"/>
            </a:endParaRPr>
          </a:p>
          <a:p>
            <a:pPr algn="l"/>
            <a:r>
              <a:rPr lang="en-GB" sz="2000" b="0" i="0" dirty="0">
                <a:effectLst/>
                <a:latin typeface="Open Sans" panose="020B0606030504020204" pitchFamily="34" charset="0"/>
              </a:rPr>
              <a:t>-Hamas Palestine, Twitter</a:t>
            </a:r>
          </a:p>
          <a:p>
            <a:pPr>
              <a:buFont typeface="Arial" panose="020B0604020202020204" pitchFamily="34" charset="0"/>
              <a:buChar char="•"/>
            </a:pPr>
            <a:endParaRPr lang="en-GB" sz="2400" b="0" i="0" dirty="0">
              <a:effectLst/>
              <a:latin typeface="SymbolMT"/>
            </a:endParaRPr>
          </a:p>
        </p:txBody>
      </p:sp>
    </p:spTree>
    <p:extLst>
      <p:ext uri="{BB962C8B-B14F-4D97-AF65-F5344CB8AC3E}">
        <p14:creationId xmlns:p14="http://schemas.microsoft.com/office/powerpoint/2010/main" val="17079692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82872-CF1E-83F7-EE7F-9BAD22E10F43}"/>
              </a:ext>
            </a:extLst>
          </p:cNvPr>
          <p:cNvSpPr>
            <a:spLocks noGrp="1"/>
          </p:cNvSpPr>
          <p:nvPr>
            <p:ph type="title"/>
          </p:nvPr>
        </p:nvSpPr>
        <p:spPr>
          <a:xfrm>
            <a:off x="838200" y="713312"/>
            <a:ext cx="4038600" cy="5431376"/>
          </a:xfrm>
        </p:spPr>
        <p:txBody>
          <a:bodyPr>
            <a:normAutofit/>
          </a:bodyPr>
          <a:lstStyle/>
          <a:p>
            <a:r>
              <a:rPr lang="en-GB" dirty="0"/>
              <a:t>Hate Speech Example</a:t>
            </a:r>
          </a:p>
        </p:txBody>
      </p:sp>
      <p:sp>
        <p:nvSpPr>
          <p:cNvPr id="3" name="Content Placeholder 2">
            <a:extLst>
              <a:ext uri="{FF2B5EF4-FFF2-40B4-BE49-F238E27FC236}">
                <a16:creationId xmlns:a16="http://schemas.microsoft.com/office/drawing/2014/main" id="{DABC38E9-C77F-EF6E-E139-6EB69712D1F8}"/>
              </a:ext>
            </a:extLst>
          </p:cNvPr>
          <p:cNvSpPr>
            <a:spLocks noGrp="1"/>
          </p:cNvSpPr>
          <p:nvPr>
            <p:ph idx="1"/>
          </p:nvPr>
        </p:nvSpPr>
        <p:spPr>
          <a:xfrm>
            <a:off x="6095999" y="713313"/>
            <a:ext cx="5257801" cy="5431376"/>
          </a:xfrm>
        </p:spPr>
        <p:txBody>
          <a:bodyPr anchor="ctr">
            <a:normAutofit/>
          </a:bodyPr>
          <a:lstStyle/>
          <a:p>
            <a:pPr>
              <a:buFont typeface="Arial" panose="020B0604020202020204" pitchFamily="34" charset="0"/>
              <a:buChar char="•"/>
            </a:pPr>
            <a:r>
              <a:rPr lang="en-GB" sz="2400" b="0" i="0" dirty="0">
                <a:effectLst/>
                <a:latin typeface="Calibri" panose="020F0502020204030204" pitchFamily="34" charset="0"/>
              </a:rPr>
              <a:t>P1: </a:t>
            </a:r>
            <a:r>
              <a:rPr lang="en-GB" sz="2400" b="0" i="1" dirty="0">
                <a:effectLst/>
                <a:latin typeface="Calibri" panose="020F0502020204030204" pitchFamily="34" charset="0"/>
              </a:rPr>
              <a:t>[Video] 200 migrants try to break through Croatian border shouting “Allahu Akbar.” They also chanted, “No Croatia, Germany,” implying that their intended final destination was a more generous welfare state.</a:t>
            </a:r>
          </a:p>
          <a:p>
            <a:pPr>
              <a:buFont typeface="Arial" panose="020B0604020202020204" pitchFamily="34" charset="0"/>
              <a:buChar char="•"/>
            </a:pPr>
            <a:endParaRPr lang="en-GB" sz="2400" i="1" dirty="0">
              <a:latin typeface="Calibri" panose="020F0502020204030204" pitchFamily="34" charset="0"/>
            </a:endParaRPr>
          </a:p>
          <a:p>
            <a:r>
              <a:rPr lang="en-GB" sz="1600" b="0" i="0" dirty="0">
                <a:effectLst/>
                <a:latin typeface="Sky Text"/>
              </a:rPr>
              <a:t>British </a:t>
            </a:r>
            <a:r>
              <a:rPr lang="en-GB" sz="1600" dirty="0">
                <a:latin typeface="Sky Text"/>
              </a:rPr>
              <a:t>Chinese received </a:t>
            </a:r>
            <a:r>
              <a:rPr lang="en-GB" sz="1600" b="0" i="0" dirty="0">
                <a:effectLst/>
                <a:latin typeface="Sky Text"/>
              </a:rPr>
              <a:t>hate messages during COVID</a:t>
            </a:r>
          </a:p>
          <a:p>
            <a:pPr lvl="1"/>
            <a:r>
              <a:rPr lang="en-GB" sz="1200" b="0" i="0" dirty="0">
                <a:effectLst/>
                <a:latin typeface="Sky Text"/>
              </a:rPr>
              <a:t>Eating bats /dogs</a:t>
            </a:r>
          </a:p>
          <a:p>
            <a:pPr algn="l"/>
            <a:r>
              <a:rPr lang="en-GB" sz="1600" b="0" i="0" dirty="0">
                <a:effectLst/>
                <a:latin typeface="Sky Text"/>
              </a:rPr>
              <a:t>Through social media / personally</a:t>
            </a:r>
          </a:p>
          <a:p>
            <a:pPr algn="l"/>
            <a:r>
              <a:rPr lang="en-GB" sz="1600" dirty="0">
                <a:latin typeface="Sky Text"/>
              </a:rPr>
              <a:t>Immigration – ‘send them back’</a:t>
            </a:r>
          </a:p>
          <a:p>
            <a:pPr lvl="1"/>
            <a:r>
              <a:rPr lang="en-GB" sz="1200" b="0" i="0" dirty="0">
                <a:effectLst/>
                <a:latin typeface="Sky Text"/>
              </a:rPr>
              <a:t>Taking our jobs/homes/doctors and schools</a:t>
            </a:r>
          </a:p>
          <a:p>
            <a:pPr algn="l"/>
            <a:r>
              <a:rPr lang="en-GB" sz="1600" b="0" i="0" dirty="0">
                <a:effectLst/>
                <a:latin typeface="Sky Text"/>
              </a:rPr>
              <a:t> </a:t>
            </a:r>
          </a:p>
          <a:p>
            <a:pPr>
              <a:buFont typeface="Arial" panose="020B0604020202020204" pitchFamily="34" charset="0"/>
              <a:buChar char="•"/>
            </a:pPr>
            <a:endParaRPr lang="en-GB" sz="2400" b="0" i="0" dirty="0">
              <a:effectLst/>
              <a:latin typeface="SymbolMT"/>
            </a:endParaRPr>
          </a:p>
        </p:txBody>
      </p:sp>
    </p:spTree>
    <p:extLst>
      <p:ext uri="{BB962C8B-B14F-4D97-AF65-F5344CB8AC3E}">
        <p14:creationId xmlns:p14="http://schemas.microsoft.com/office/powerpoint/2010/main" val="18196486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90960-C9F7-1804-A77E-105225AAE954}"/>
              </a:ext>
            </a:extLst>
          </p:cNvPr>
          <p:cNvSpPr>
            <a:spLocks noGrp="1"/>
          </p:cNvSpPr>
          <p:nvPr>
            <p:ph type="title"/>
          </p:nvPr>
        </p:nvSpPr>
        <p:spPr>
          <a:xfrm>
            <a:off x="6248400" y="1065749"/>
            <a:ext cx="5105400" cy="4726502"/>
          </a:xfrm>
        </p:spPr>
        <p:txBody>
          <a:bodyPr>
            <a:normAutofit/>
          </a:bodyPr>
          <a:lstStyle/>
          <a:p>
            <a:r>
              <a:rPr lang="en-GB" dirty="0"/>
              <a:t>Any Questions?</a:t>
            </a:r>
          </a:p>
        </p:txBody>
      </p:sp>
      <p:sp>
        <p:nvSpPr>
          <p:cNvPr id="3" name="Content Placeholder 2">
            <a:extLst>
              <a:ext uri="{FF2B5EF4-FFF2-40B4-BE49-F238E27FC236}">
                <a16:creationId xmlns:a16="http://schemas.microsoft.com/office/drawing/2014/main" id="{43F8D9E2-9E01-6CBB-EB79-2BFBCA02CDAC}"/>
              </a:ext>
            </a:extLst>
          </p:cNvPr>
          <p:cNvSpPr>
            <a:spLocks noGrp="1"/>
          </p:cNvSpPr>
          <p:nvPr>
            <p:ph idx="1"/>
          </p:nvPr>
        </p:nvSpPr>
        <p:spPr>
          <a:xfrm>
            <a:off x="838200" y="713313"/>
            <a:ext cx="3815778" cy="5431376"/>
          </a:xfrm>
        </p:spPr>
        <p:txBody>
          <a:bodyPr anchor="ctr">
            <a:normAutofit/>
          </a:bodyPr>
          <a:lstStyle/>
          <a:p>
            <a:r>
              <a:rPr lang="en-GB" dirty="0"/>
              <a:t>About todays content?</a:t>
            </a:r>
          </a:p>
          <a:p>
            <a:endParaRPr lang="en-GB" dirty="0"/>
          </a:p>
          <a:p>
            <a:r>
              <a:rPr lang="en-GB" dirty="0"/>
              <a:t>About the assignment?</a:t>
            </a:r>
          </a:p>
          <a:p>
            <a:endParaRPr lang="en-GB" dirty="0"/>
          </a:p>
          <a:p>
            <a:r>
              <a:rPr lang="en-GB" dirty="0"/>
              <a:t>About anything else?</a:t>
            </a:r>
          </a:p>
        </p:txBody>
      </p:sp>
    </p:spTree>
    <p:extLst>
      <p:ext uri="{BB962C8B-B14F-4D97-AF65-F5344CB8AC3E}">
        <p14:creationId xmlns:p14="http://schemas.microsoft.com/office/powerpoint/2010/main" val="17775291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B71B9-C014-C913-F500-F818BAADF56F}"/>
              </a:ext>
            </a:extLst>
          </p:cNvPr>
          <p:cNvSpPr>
            <a:spLocks noGrp="1"/>
          </p:cNvSpPr>
          <p:nvPr>
            <p:ph type="title"/>
          </p:nvPr>
        </p:nvSpPr>
        <p:spPr>
          <a:xfrm>
            <a:off x="1153618" y="1239927"/>
            <a:ext cx="4008586" cy="4680583"/>
          </a:xfrm>
        </p:spPr>
        <p:txBody>
          <a:bodyPr anchor="ctr">
            <a:normAutofit/>
          </a:bodyPr>
          <a:lstStyle/>
          <a:p>
            <a:r>
              <a:rPr lang="en-GB" sz="5200"/>
              <a:t>References</a:t>
            </a:r>
          </a:p>
        </p:txBody>
      </p:sp>
      <p:sp>
        <p:nvSpPr>
          <p:cNvPr id="25" name="Content Placeholder 2">
            <a:extLst>
              <a:ext uri="{FF2B5EF4-FFF2-40B4-BE49-F238E27FC236}">
                <a16:creationId xmlns:a16="http://schemas.microsoft.com/office/drawing/2014/main" id="{68DDDF89-A9C8-8C01-4068-5032D06E4080}"/>
              </a:ext>
            </a:extLst>
          </p:cNvPr>
          <p:cNvSpPr>
            <a:spLocks noGrp="1"/>
          </p:cNvSpPr>
          <p:nvPr>
            <p:ph idx="1"/>
          </p:nvPr>
        </p:nvSpPr>
        <p:spPr>
          <a:xfrm>
            <a:off x="4507344" y="748145"/>
            <a:ext cx="7019637" cy="5478088"/>
          </a:xfrm>
        </p:spPr>
        <p:txBody>
          <a:bodyPr anchor="ctr">
            <a:normAutofit fontScale="92500" lnSpcReduction="10000"/>
          </a:bodyPr>
          <a:lstStyle/>
          <a:p>
            <a:r>
              <a:rPr lang="en-GB" sz="1200" b="0" i="0" dirty="0">
                <a:effectLst/>
                <a:latin typeface="avenir-regular-class"/>
              </a:rPr>
              <a:t>Butler, J. (1997) </a:t>
            </a:r>
            <a:r>
              <a:rPr lang="en-GB" sz="1200" b="0" i="1" dirty="0">
                <a:effectLst/>
                <a:latin typeface="avenir-regular-class"/>
              </a:rPr>
              <a:t>Excitable Speech: A Politics of the Performative</a:t>
            </a:r>
            <a:r>
              <a:rPr lang="en-GB" sz="1200" b="0" i="0" dirty="0">
                <a:effectLst/>
                <a:latin typeface="avenir-regular-class"/>
              </a:rPr>
              <a:t>. New York: Routledge. </a:t>
            </a:r>
            <a:endParaRPr lang="en-GB" sz="1200" dirty="0"/>
          </a:p>
          <a:p>
            <a:r>
              <a:rPr lang="en-GB" sz="1200" b="0" i="0" dirty="0">
                <a:effectLst/>
                <a:latin typeface="avenir-regular-class"/>
              </a:rPr>
              <a:t>Cleland, J. &amp; Cashmore, E. (2016) 'Football fans’ views of racism in British football', </a:t>
            </a:r>
            <a:r>
              <a:rPr lang="en-GB" sz="1200" b="0" i="1" dirty="0">
                <a:effectLst/>
                <a:latin typeface="avenir-regular-class"/>
              </a:rPr>
              <a:t>International Review for the Sociology of Sport</a:t>
            </a:r>
            <a:r>
              <a:rPr lang="en-GB" sz="1200" b="0" i="0" dirty="0">
                <a:effectLst/>
                <a:latin typeface="avenir-regular-class"/>
              </a:rPr>
              <a:t>, 51(1), pp. 27 - 43.</a:t>
            </a:r>
            <a:endParaRPr lang="en-GB" sz="1200" dirty="0"/>
          </a:p>
          <a:p>
            <a:r>
              <a:rPr lang="en-GB" sz="1200" b="0" i="1" dirty="0">
                <a:effectLst/>
                <a:latin typeface="avenir-regular-class"/>
              </a:rPr>
              <a:t>Equality Act 2010, c.15</a:t>
            </a:r>
            <a:r>
              <a:rPr lang="en-GB" sz="1200" b="0" i="0" dirty="0">
                <a:effectLst/>
                <a:latin typeface="avenir-regular-class"/>
              </a:rPr>
              <a:t> . Available at: https://www.legislation.gov.uk/ukpga/2010/15/part/2/chapter/2/crossheading/discrimination (Accessed: 30/10/2022).</a:t>
            </a:r>
            <a:endParaRPr lang="en-GB" sz="1200" dirty="0"/>
          </a:p>
          <a:p>
            <a:r>
              <a:rPr lang="en-GB" sz="1200" dirty="0" err="1"/>
              <a:t>Grosfoguel</a:t>
            </a:r>
            <a:r>
              <a:rPr lang="en-GB" sz="1200" dirty="0"/>
              <a:t>, R. (2016) 'What is Racism?', Journal of World-Systems Research, 22(1), pp.9 - 15.</a:t>
            </a:r>
          </a:p>
          <a:p>
            <a:r>
              <a:rPr lang="en-GB" sz="1200" b="0" i="0" dirty="0">
                <a:effectLst/>
                <a:latin typeface="avenir-regular-class"/>
              </a:rPr>
              <a:t>Home Office (2019) </a:t>
            </a:r>
            <a:r>
              <a:rPr lang="en-GB" sz="1200" b="0" i="1" dirty="0">
                <a:effectLst/>
                <a:latin typeface="avenir-regular-class"/>
              </a:rPr>
              <a:t>Special #knifefree chicken boxes launched across the country</a:t>
            </a:r>
            <a:r>
              <a:rPr lang="en-GB" sz="1200" b="0" i="0" dirty="0">
                <a:effectLst/>
                <a:latin typeface="avenir-regular-class"/>
              </a:rPr>
              <a:t>. London: Available at: https://www.gov.uk/government/news/special-knifefree-chicken-boxes-launched-across-the-country (Accessed: 30/10/2022).</a:t>
            </a:r>
            <a:endParaRPr lang="en-GB" sz="1200" dirty="0"/>
          </a:p>
          <a:p>
            <a:r>
              <a:rPr lang="en-GB" sz="1200" b="0" i="0" dirty="0">
                <a:effectLst/>
                <a:latin typeface="avenir-regular-class"/>
              </a:rPr>
              <a:t>Home Office (2021) </a:t>
            </a:r>
            <a:r>
              <a:rPr lang="en-GB" sz="1200" b="0" i="1" dirty="0">
                <a:effectLst/>
                <a:latin typeface="avenir-regular-class"/>
              </a:rPr>
              <a:t>Hate crime, England and Wales, 2020 to 2021</a:t>
            </a:r>
            <a:r>
              <a:rPr lang="en-GB" sz="1200" b="0" i="0" dirty="0">
                <a:effectLst/>
                <a:latin typeface="avenir-regular-class"/>
              </a:rPr>
              <a:t>. London: Available at: https://www.gov.uk/government/statistics/hate-crime-england-and-wales-2020-to-2021/hate-crime-england-and-wales-2020-to-2021 (Accessed: 30/10/2022).</a:t>
            </a:r>
            <a:endParaRPr lang="en-GB" sz="1200" dirty="0"/>
          </a:p>
          <a:p>
            <a:r>
              <a:rPr lang="en-GB" sz="1200" b="0" i="0" dirty="0">
                <a:effectLst/>
              </a:rPr>
              <a:t>Home Office (2022) </a:t>
            </a:r>
            <a:r>
              <a:rPr lang="en-GB" sz="1200" b="0" i="1" dirty="0">
                <a:effectLst/>
              </a:rPr>
              <a:t>Ethnicity Facts and Figures</a:t>
            </a:r>
            <a:r>
              <a:rPr lang="en-GB" sz="1200" b="0" i="0" dirty="0">
                <a:effectLst/>
              </a:rPr>
              <a:t>. London: Available at: https://www.ethnicity-facts-figures.service.gov.uk/crime-justice-and-the-law/policing/number-of-arrests/latest (Accessed: 30/10/2022).</a:t>
            </a:r>
            <a:endParaRPr lang="en-GB" sz="1200" dirty="0"/>
          </a:p>
          <a:p>
            <a:r>
              <a:rPr lang="en-GB" sz="1200" b="0" i="0" dirty="0">
                <a:effectLst/>
                <a:latin typeface="avenir-regular-class"/>
              </a:rPr>
              <a:t>Ministry of Justice (2021) </a:t>
            </a:r>
            <a:r>
              <a:rPr lang="en-GB" sz="1200" b="0" i="1" dirty="0">
                <a:effectLst/>
                <a:latin typeface="avenir-regular-class"/>
              </a:rPr>
              <a:t>Ethnicity and the Criminal Justice System, 2020</a:t>
            </a:r>
            <a:r>
              <a:rPr lang="en-GB" sz="1200" b="0" i="0" dirty="0">
                <a:effectLst/>
                <a:latin typeface="avenir-regular-class"/>
              </a:rPr>
              <a:t>. London. Available at: https://www.gov.uk/government/statistics/ethnicity-and-the-criminal-justice-system-statistics-2020/ethnicity-and-the-criminal-justice-system-2020 (Accessed: 30/10/2022).</a:t>
            </a:r>
          </a:p>
          <a:p>
            <a:r>
              <a:rPr lang="en-GB" sz="1200" b="0" i="1" dirty="0">
                <a:effectLst/>
                <a:latin typeface="avenir-regular-class"/>
              </a:rPr>
              <a:t>Race Relations Act 1965, c73</a:t>
            </a:r>
            <a:r>
              <a:rPr lang="en-GB" sz="1200" b="0" i="0" dirty="0">
                <a:effectLst/>
                <a:latin typeface="avenir-regular-class"/>
              </a:rPr>
              <a:t>. Available at: https://www.parliament.uk/about/living-heritage/transformingsociety/private-lives/relationships/collections1/race-relations-act-1965/race-relations-act-1965/#:~:text=The%20Act%20banned%20racial%20discrimination,later%20on%208%20December%201965. (Accessed: 30/10/2022).</a:t>
            </a:r>
          </a:p>
          <a:p>
            <a:r>
              <a:rPr lang="en-GB" sz="1200" b="0" i="0" dirty="0">
                <a:effectLst/>
                <a:latin typeface="avenir-regular-class"/>
              </a:rPr>
              <a:t>UK Parliament (2021) </a:t>
            </a:r>
            <a:r>
              <a:rPr lang="en-GB" sz="1200" b="0" i="1" dirty="0">
                <a:effectLst/>
                <a:latin typeface="avenir-regular-class"/>
              </a:rPr>
              <a:t>The Macpherson Report: Twenty-two years on</a:t>
            </a:r>
            <a:r>
              <a:rPr lang="en-GB" sz="1200" b="0" i="0" dirty="0">
                <a:effectLst/>
                <a:latin typeface="avenir-regular-class"/>
              </a:rPr>
              <a:t>. London: Available at: https://publications.parliament.uk/pa/cm5802/cmselect/cmhaff/139/13903.htm#:~:text=The%20Macpherson%20report%20found%20that,both%20individual%20and%20institutional%20level. (Accessed: 30/10/2022).</a:t>
            </a:r>
          </a:p>
          <a:p>
            <a:r>
              <a:rPr lang="en-GB" sz="1200" b="0" i="0" dirty="0">
                <a:effectLst/>
              </a:rPr>
              <a:t>Webster, C. (2008) 'Marginalized white ethnicity, race and crime', </a:t>
            </a:r>
            <a:r>
              <a:rPr lang="en-GB" sz="1200" b="0" i="1" dirty="0">
                <a:effectLst/>
              </a:rPr>
              <a:t>Theoretical Criminology</a:t>
            </a:r>
            <a:r>
              <a:rPr lang="en-GB" sz="1200" b="0" i="0" dirty="0">
                <a:effectLst/>
              </a:rPr>
              <a:t>, 12(3), pp. 293 - 312.</a:t>
            </a:r>
          </a:p>
          <a:p>
            <a:r>
              <a:rPr lang="en-GB" sz="1200" b="0" i="0" dirty="0">
                <a:effectLst/>
                <a:latin typeface="Calibri" panose="020F0502020204030204" pitchFamily="34" charset="0"/>
              </a:rPr>
              <a:t>Wood, R. (2010) 'UK: the reality behind the ‘knife crime’ debate', Race and Class, 52(2), pp. 97 - 103.</a:t>
            </a:r>
            <a:endParaRPr lang="en-GB" sz="1200" dirty="0"/>
          </a:p>
        </p:txBody>
      </p:sp>
    </p:spTree>
    <p:extLst>
      <p:ext uri="{BB962C8B-B14F-4D97-AF65-F5344CB8AC3E}">
        <p14:creationId xmlns:p14="http://schemas.microsoft.com/office/powerpoint/2010/main" val="27167349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5C942-B4BD-D9AD-4552-079DCE65AF14}"/>
              </a:ext>
            </a:extLst>
          </p:cNvPr>
          <p:cNvSpPr>
            <a:spLocks noGrp="1"/>
          </p:cNvSpPr>
          <p:nvPr>
            <p:ph type="title"/>
          </p:nvPr>
        </p:nvSpPr>
        <p:spPr>
          <a:xfrm>
            <a:off x="645064" y="525982"/>
            <a:ext cx="4282983" cy="651815"/>
          </a:xfrm>
        </p:spPr>
        <p:txBody>
          <a:bodyPr anchor="b">
            <a:normAutofit/>
          </a:bodyPr>
          <a:lstStyle/>
          <a:p>
            <a:r>
              <a:rPr lang="en-GB" sz="3600" dirty="0"/>
              <a:t>Week 5 Complete</a:t>
            </a:r>
          </a:p>
        </p:txBody>
      </p:sp>
      <p:sp>
        <p:nvSpPr>
          <p:cNvPr id="3" name="Content Placeholder 2">
            <a:extLst>
              <a:ext uri="{FF2B5EF4-FFF2-40B4-BE49-F238E27FC236}">
                <a16:creationId xmlns:a16="http://schemas.microsoft.com/office/drawing/2014/main" id="{19A45E45-C9C7-CD49-73E1-F66D43532BA5}"/>
              </a:ext>
            </a:extLst>
          </p:cNvPr>
          <p:cNvSpPr>
            <a:spLocks noGrp="1"/>
          </p:cNvSpPr>
          <p:nvPr>
            <p:ph idx="1"/>
          </p:nvPr>
        </p:nvSpPr>
        <p:spPr>
          <a:xfrm>
            <a:off x="645066" y="1177797"/>
            <a:ext cx="5146134" cy="4365247"/>
          </a:xfrm>
        </p:spPr>
        <p:txBody>
          <a:bodyPr anchor="ctr">
            <a:normAutofit/>
          </a:bodyPr>
          <a:lstStyle/>
          <a:p>
            <a:pPr marL="0" indent="0">
              <a:buNone/>
            </a:pPr>
            <a:r>
              <a:rPr lang="en-GB" sz="3200" dirty="0"/>
              <a:t>Thanks for listening!</a:t>
            </a:r>
          </a:p>
          <a:p>
            <a:pPr marL="0" indent="0">
              <a:buNone/>
            </a:pPr>
            <a:r>
              <a:rPr lang="en-GB" sz="2000" dirty="0"/>
              <a:t>Friday 3</a:t>
            </a:r>
            <a:r>
              <a:rPr lang="en-GB" sz="2000" baseline="30000" dirty="0"/>
              <a:t>rd</a:t>
            </a:r>
            <a:r>
              <a:rPr lang="en-GB" sz="2000" dirty="0"/>
              <a:t> Nov Drop in – in class from 9.00am or email for teams meeting.</a:t>
            </a:r>
          </a:p>
          <a:p>
            <a:r>
              <a:rPr lang="en-GB" sz="2000" dirty="0"/>
              <a:t>Tue 7</a:t>
            </a:r>
            <a:r>
              <a:rPr lang="en-GB" sz="2000" baseline="30000" dirty="0"/>
              <a:t>th</a:t>
            </a:r>
            <a:r>
              <a:rPr lang="en-GB" sz="2000" dirty="0"/>
              <a:t> November lesson</a:t>
            </a:r>
          </a:p>
          <a:p>
            <a:r>
              <a:rPr lang="en-GB" sz="2000" dirty="0"/>
              <a:t>Friday 10</a:t>
            </a:r>
            <a:r>
              <a:rPr lang="en-GB" sz="2000" baseline="30000" dirty="0"/>
              <a:t>th</a:t>
            </a:r>
            <a:r>
              <a:rPr lang="en-GB" sz="2000" dirty="0"/>
              <a:t> Nov Essay submission by 23:59 hrs I will be available online only – email to arrange.</a:t>
            </a:r>
          </a:p>
          <a:p>
            <a:r>
              <a:rPr lang="en-GB" sz="2000" dirty="0"/>
              <a:t>14</a:t>
            </a:r>
            <a:r>
              <a:rPr lang="en-GB" sz="2000" baseline="30000" dirty="0"/>
              <a:t>th</a:t>
            </a:r>
            <a:r>
              <a:rPr lang="en-GB" sz="2000" dirty="0"/>
              <a:t> Nov Careers event – no class</a:t>
            </a:r>
          </a:p>
          <a:p>
            <a:r>
              <a:rPr lang="en-GB" sz="2000" dirty="0"/>
              <a:t>17</a:t>
            </a:r>
            <a:r>
              <a:rPr lang="en-GB" sz="2000" baseline="30000" dirty="0"/>
              <a:t>th</a:t>
            </a:r>
            <a:r>
              <a:rPr lang="en-GB" sz="2000" dirty="0"/>
              <a:t> Nov – no class</a:t>
            </a:r>
          </a:p>
          <a:p>
            <a:r>
              <a:rPr lang="en-GB" sz="2000" dirty="0"/>
              <a:t>See you 20</a:t>
            </a:r>
            <a:r>
              <a:rPr lang="en-GB" sz="2000" baseline="30000" dirty="0"/>
              <a:t>th</a:t>
            </a:r>
            <a:r>
              <a:rPr lang="en-GB" sz="2000" dirty="0"/>
              <a:t> Nov </a:t>
            </a:r>
            <a:r>
              <a:rPr lang="en-GB" sz="2000" dirty="0">
                <a:sym typeface="Wingdings" panose="05000000000000000000" pitchFamily="2" charset="2"/>
              </a:rPr>
              <a:t></a:t>
            </a:r>
            <a:endParaRPr lang="en-GB" sz="2000" dirty="0"/>
          </a:p>
        </p:txBody>
      </p:sp>
      <p:pic>
        <p:nvPicPr>
          <p:cNvPr id="12290" name="Picture 2" descr="You got it GIFs - Hole dir die besten GIFs auf GIFER">
            <a:extLst>
              <a:ext uri="{FF2B5EF4-FFF2-40B4-BE49-F238E27FC236}">
                <a16:creationId xmlns:a16="http://schemas.microsoft.com/office/drawing/2014/main" id="{0FF959A6-DCC0-D4AA-DDBE-D1700D540B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04100" y="1432145"/>
            <a:ext cx="4211656" cy="3760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6026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325</TotalTime>
  <Words>3528</Words>
  <Application>Microsoft Office PowerPoint</Application>
  <PresentationFormat>Widescreen</PresentationFormat>
  <Paragraphs>207</Paragraphs>
  <Slides>38</Slides>
  <Notes>15</Notes>
  <HiddenSlides>0</HiddenSlides>
  <MMClips>0</MMClips>
  <ScaleCrop>false</ScaleCrop>
  <HeadingPairs>
    <vt:vector size="6" baseType="variant">
      <vt:variant>
        <vt:lpstr>Fonts Used</vt:lpstr>
      </vt:variant>
      <vt:variant>
        <vt:i4>18</vt:i4>
      </vt:variant>
      <vt:variant>
        <vt:lpstr>Theme</vt:lpstr>
      </vt:variant>
      <vt:variant>
        <vt:i4>1</vt:i4>
      </vt:variant>
      <vt:variant>
        <vt:lpstr>Slide Titles</vt:lpstr>
      </vt:variant>
      <vt:variant>
        <vt:i4>38</vt:i4>
      </vt:variant>
    </vt:vector>
  </HeadingPairs>
  <TitlesOfParts>
    <vt:vector size="57" baseType="lpstr">
      <vt:lpstr>avenir-regular-class</vt:lpstr>
      <vt:lpstr>F37Moon-Regular</vt:lpstr>
      <vt:lpstr>GDS Transport</vt:lpstr>
      <vt:lpstr>GH Guardian Headline</vt:lpstr>
      <vt:lpstr>Google Sans</vt:lpstr>
      <vt:lpstr>GuardianTextEgyptian</vt:lpstr>
      <vt:lpstr>Helvetica Neue LT</vt:lpstr>
      <vt:lpstr>Indy Serif</vt:lpstr>
      <vt:lpstr>ReithSans</vt:lpstr>
      <vt:lpstr>Sky Text</vt:lpstr>
      <vt:lpstr>SymbolMT</vt:lpstr>
      <vt:lpstr>Arial</vt:lpstr>
      <vt:lpstr>Arial</vt:lpstr>
      <vt:lpstr>Calibri</vt:lpstr>
      <vt:lpstr>Calibri Light</vt:lpstr>
      <vt:lpstr>Lato</vt:lpstr>
      <vt:lpstr>Open Sans</vt:lpstr>
      <vt:lpstr>Verdana</vt:lpstr>
      <vt:lpstr>Office Theme</vt:lpstr>
      <vt:lpstr>Gender, Race, Religion and Crime</vt:lpstr>
      <vt:lpstr>Session Outline</vt:lpstr>
      <vt:lpstr>Content Warning</vt:lpstr>
      <vt:lpstr>Discussion: Defining Racism</vt:lpstr>
      <vt:lpstr>Defining Racism</vt:lpstr>
      <vt:lpstr>Defining Racism</vt:lpstr>
      <vt:lpstr>Crime Rates by Race</vt:lpstr>
      <vt:lpstr>PowerPoint Presentation</vt:lpstr>
      <vt:lpstr>Arrests by Race</vt:lpstr>
      <vt:lpstr>Defining Racism – UK Legislation</vt:lpstr>
      <vt:lpstr>Race Discrimination</vt:lpstr>
      <vt:lpstr>Defining Hate Crime</vt:lpstr>
      <vt:lpstr>Hate Crimes Oct 2023</vt:lpstr>
      <vt:lpstr>Hate Crime Law – Needs Updating</vt:lpstr>
      <vt:lpstr>Stop &amp; Search</vt:lpstr>
      <vt:lpstr>The Macpherson Report -Stop and Search in Covid</vt:lpstr>
      <vt:lpstr>The Macpherson Report -Stop and Search</vt:lpstr>
      <vt:lpstr>Defining Hate Speech</vt:lpstr>
      <vt:lpstr>Defining Hate Speech</vt:lpstr>
      <vt:lpstr>Defining Hate Speech</vt:lpstr>
      <vt:lpstr>Defining Hate Speech</vt:lpstr>
      <vt:lpstr>Speech as an “Attack”</vt:lpstr>
      <vt:lpstr>PowerPoint Presentation</vt:lpstr>
      <vt:lpstr>Knife Crime</vt:lpstr>
      <vt:lpstr>UK Knife Crime</vt:lpstr>
      <vt:lpstr>Government Response To UK Knife Crime</vt:lpstr>
      <vt:lpstr>Discussion</vt:lpstr>
      <vt:lpstr>Racism Example - Football</vt:lpstr>
      <vt:lpstr>Kick it Out  </vt:lpstr>
      <vt:lpstr>Racism Example - Football</vt:lpstr>
      <vt:lpstr>Euro 2020 Abuse  Marcus Rashford, Jadon Sancho and Bukayo Saka </vt:lpstr>
      <vt:lpstr>PowerPoint Presentation</vt:lpstr>
      <vt:lpstr>Class Task</vt:lpstr>
      <vt:lpstr>Hate Speech Example</vt:lpstr>
      <vt:lpstr>Hate Speech Example</vt:lpstr>
      <vt:lpstr>Any Questions?</vt:lpstr>
      <vt:lpstr>References</vt:lpstr>
      <vt:lpstr>Week 5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15</cp:revision>
  <dcterms:created xsi:type="dcterms:W3CDTF">2022-10-28T10:55:08Z</dcterms:created>
  <dcterms:modified xsi:type="dcterms:W3CDTF">2023-10-31T08:56:12Z</dcterms:modified>
</cp:coreProperties>
</file>