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1"/>
  </p:notesMasterIdLst>
  <p:sldIdLst>
    <p:sldId id="296" r:id="rId2"/>
    <p:sldId id="283" r:id="rId3"/>
    <p:sldId id="281" r:id="rId4"/>
    <p:sldId id="282" r:id="rId5"/>
    <p:sldId id="284" r:id="rId6"/>
    <p:sldId id="285" r:id="rId7"/>
    <p:sldId id="263" r:id="rId8"/>
    <p:sldId id="286" r:id="rId9"/>
    <p:sldId id="297" r:id="rId10"/>
    <p:sldId id="287" r:id="rId11"/>
    <p:sldId id="288" r:id="rId12"/>
    <p:sldId id="276" r:id="rId13"/>
    <p:sldId id="289" r:id="rId14"/>
    <p:sldId id="298" r:id="rId15"/>
    <p:sldId id="293" r:id="rId16"/>
    <p:sldId id="294" r:id="rId17"/>
    <p:sldId id="299" r:id="rId18"/>
    <p:sldId id="278" r:id="rId19"/>
    <p:sldId id="295" r:id="rId20"/>
    <p:sldId id="290" r:id="rId21"/>
    <p:sldId id="279" r:id="rId22"/>
    <p:sldId id="291" r:id="rId23"/>
    <p:sldId id="264" r:id="rId24"/>
    <p:sldId id="270" r:id="rId25"/>
    <p:sldId id="271" r:id="rId26"/>
    <p:sldId id="277" r:id="rId27"/>
    <p:sldId id="272" r:id="rId28"/>
    <p:sldId id="292" r:id="rId29"/>
    <p:sldId id="265" r:id="rId30"/>
  </p:sldIdLst>
  <p:sldSz cx="9144000" cy="6858000" type="screen4x3"/>
  <p:notesSz cx="6858000" cy="24955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540CC8-AAF4-4019-1C45-6040E1779342}" v="1" dt="2020-02-25T01:28:08.791"/>
    <p1510:client id="{BD230AB8-8AEF-DB52-0FA9-9293CD5E793F}" v="910" dt="2020-02-25T08:58:32.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138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2/25/2020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uwtsd.hosted.panopto.com/Panopto/Pages/Viewer.aspx?id=d46b8b31-6812-4b33-af7b-ab5e0014e2c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Possible timings</a:t>
            </a:r>
          </a:p>
          <a:p>
            <a:endParaRPr lang="en-US"/>
          </a:p>
          <a:p>
            <a:r>
              <a:rPr lang="en-US"/>
              <a:t>Overview of assessment</a:t>
            </a:r>
            <a:r>
              <a:rPr lang="en-US" baseline="0"/>
              <a:t> (Slides 4-18) approx. 45 </a:t>
            </a:r>
            <a:r>
              <a:rPr lang="en-US" baseline="0" err="1"/>
              <a:t>mins</a:t>
            </a:r>
            <a:r>
              <a:rPr lang="en-US" baseline="0"/>
              <a:t> (</a:t>
            </a:r>
            <a:r>
              <a:rPr lang="en-US" baseline="0" err="1"/>
              <a:t>inc</a:t>
            </a:r>
            <a:r>
              <a:rPr lang="en-US" baseline="0"/>
              <a:t> 10 on reviewing GE and around 5 for Qs)</a:t>
            </a:r>
          </a:p>
          <a:p>
            <a:endParaRPr lang="en-US" baseline="0"/>
          </a:p>
          <a:p>
            <a:r>
              <a:rPr lang="en-US" baseline="0" err="1"/>
              <a:t>CfW</a:t>
            </a:r>
            <a:r>
              <a:rPr lang="en-US" baseline="0"/>
              <a:t> (slide 20) approx. 15 </a:t>
            </a:r>
            <a:r>
              <a:rPr lang="en-US" baseline="0" err="1"/>
              <a:t>mins</a:t>
            </a:r>
            <a:endParaRPr lang="en-US" baseline="0"/>
          </a:p>
          <a:p>
            <a:endParaRPr lang="en-US" baseline="0"/>
          </a:p>
          <a:p>
            <a:r>
              <a:rPr lang="en-US" baseline="0"/>
              <a:t>4 Purposes examples (slide 21)– 10 </a:t>
            </a:r>
            <a:r>
              <a:rPr lang="en-US" baseline="0" err="1"/>
              <a:t>mins</a:t>
            </a:r>
            <a:endParaRPr lang="en-US" baseline="0"/>
          </a:p>
          <a:p>
            <a:r>
              <a:rPr lang="en-US" baseline="0"/>
              <a:t>4 purposes – evidence brain storm – 10 </a:t>
            </a:r>
            <a:r>
              <a:rPr lang="en-US" baseline="0" err="1"/>
              <a:t>mins</a:t>
            </a:r>
            <a:endParaRPr lang="en-US" baseline="0"/>
          </a:p>
          <a:p>
            <a:r>
              <a:rPr lang="en-US" baseline="0"/>
              <a:t>Development brain storm (slide 25) – 10 </a:t>
            </a:r>
            <a:r>
              <a:rPr lang="en-US" baseline="0" err="1"/>
              <a:t>mins</a:t>
            </a:r>
            <a:endParaRPr lang="en-US" baseline="0"/>
          </a:p>
          <a:p>
            <a:r>
              <a:rPr lang="en-US" baseline="0"/>
              <a:t>Lotus Diagram – 10 </a:t>
            </a:r>
            <a:r>
              <a:rPr lang="en-US" baseline="0" err="1"/>
              <a:t>mins</a:t>
            </a:r>
            <a:r>
              <a:rPr lang="en-US" baseline="0"/>
              <a:t> *This could be a directed task if time is needed elsewhere</a:t>
            </a:r>
          </a:p>
          <a:p>
            <a:endParaRPr lang="en-US" baseline="0"/>
          </a:p>
          <a:p>
            <a:r>
              <a:rPr lang="en-US" baseline="0"/>
              <a:t>Final Qs and Plenary – 5 </a:t>
            </a:r>
            <a:r>
              <a:rPr lang="en-US" baseline="0" err="1"/>
              <a:t>mins</a:t>
            </a:r>
            <a:endParaRPr lang="en-US" baseline="0"/>
          </a:p>
          <a:p>
            <a:endParaRPr lang="en-US" baseline="0"/>
          </a:p>
          <a:p>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836882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three parts</a:t>
            </a:r>
            <a:r>
              <a:rPr lang="en-GB" baseline="0"/>
              <a:t> to this first session, outlined here.</a:t>
            </a:r>
          </a:p>
          <a:p>
            <a:endParaRPr lang="en-GB" baseline="0"/>
          </a:p>
          <a:p>
            <a:r>
              <a:rPr lang="en-GB" baseline="0"/>
              <a:t>The second block on the timetable will be for students to have a go with creating their video. </a:t>
            </a:r>
          </a:p>
          <a:p>
            <a:endParaRPr lang="en-GB" baseline="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2205738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749592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slide shows the location</a:t>
            </a:r>
            <a:r>
              <a:rPr lang="en-GB" baseline="0"/>
              <a:t> of the materials on Moodle. </a:t>
            </a:r>
            <a:endParaRPr lang="en-GB"/>
          </a:p>
          <a:p>
            <a:endParaRPr lang="en-GB"/>
          </a:p>
          <a:p>
            <a:r>
              <a:rPr lang="en-GB"/>
              <a:t>The assignment template should be used to format both</a:t>
            </a:r>
            <a:r>
              <a:rPr lang="en-GB" baseline="0"/>
              <a:t> parts of the assignment. It includes space to record and reflect on targets from previous assignments, and note how you have acted on them in the writing of this assignment. </a:t>
            </a:r>
          </a:p>
          <a:p>
            <a:endParaRPr lang="en-GB"/>
          </a:p>
          <a:p>
            <a:r>
              <a:rPr lang="en-GB"/>
              <a:t>There</a:t>
            </a:r>
            <a:r>
              <a:rPr lang="en-GB" baseline="0"/>
              <a:t> is separate guidance for Part A and Part B</a:t>
            </a:r>
          </a:p>
          <a:p>
            <a:r>
              <a:rPr lang="en-GB" baseline="0"/>
              <a:t>The tasks for L6 and L7 are the same, but the grading criteria at the back of the documents are different. </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615194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Let them read this then open the link to the assessment specification document. Point out that all of this information is available on Moodle!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The next few slides are all drawn from the assessment spec doc.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There will be a chance to collect and collate questions at the end.</a:t>
            </a:r>
            <a:endParaRPr lang="en-GB" b="1"/>
          </a:p>
          <a:p>
            <a:endParaRPr lang="en-GB"/>
          </a:p>
        </p:txBody>
      </p:sp>
      <p:sp>
        <p:nvSpPr>
          <p:cNvPr id="4" name="Slide Number Placeholder 3"/>
          <p:cNvSpPr>
            <a:spLocks noGrp="1"/>
          </p:cNvSpPr>
          <p:nvPr>
            <p:ph type="sldNum" sz="quarter" idx="10"/>
          </p:nvPr>
        </p:nvSpPr>
        <p:spPr/>
        <p:txBody>
          <a:bodyPr/>
          <a:lstStyle/>
          <a:p>
            <a:fld id="{8753967A-EFAE-47C2-AEAA-D6EDA54E490D}" type="slidenum">
              <a:rPr lang="en-GB" smtClean="0"/>
              <a:t>5</a:t>
            </a:fld>
            <a:endParaRPr lang="en-GB"/>
          </a:p>
        </p:txBody>
      </p:sp>
    </p:spTree>
    <p:extLst>
      <p:ext uri="{BB962C8B-B14F-4D97-AF65-F5344CB8AC3E}">
        <p14:creationId xmlns:p14="http://schemas.microsoft.com/office/powerpoint/2010/main" val="129635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We’ll look at the instructions later in the session, and there will be time in the second session to have a go at this, with help and support available. </a:t>
            </a:r>
          </a:p>
          <a:p>
            <a:endParaRPr lang="en-GB"/>
          </a:p>
          <a:p>
            <a:r>
              <a:rPr lang="en-GB"/>
              <a:t>Please highlight the importance</a:t>
            </a:r>
            <a:r>
              <a:rPr lang="en-GB" baseline="0"/>
              <a:t> of writing a script, rather than just trying to ad lib a talk!</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86537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Let them read this then open the link to the assessment specification document. Point out that all of this information is available on Moodle!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Answer questions   BUT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a:t>tell them that the second session today will be a “drop-in” so they can ask staff more questions then.</a:t>
            </a:r>
            <a:endParaRPr lang="en-GB" b="1"/>
          </a:p>
          <a:p>
            <a:endParaRPr lang="en-GB"/>
          </a:p>
        </p:txBody>
      </p:sp>
      <p:sp>
        <p:nvSpPr>
          <p:cNvPr id="4" name="Slide Number Placeholder 3"/>
          <p:cNvSpPr>
            <a:spLocks noGrp="1"/>
          </p:cNvSpPr>
          <p:nvPr>
            <p:ph type="sldNum" sz="quarter" idx="10"/>
          </p:nvPr>
        </p:nvSpPr>
        <p:spPr/>
        <p:txBody>
          <a:bodyPr/>
          <a:lstStyle/>
          <a:p>
            <a:fld id="{8753967A-EFAE-47C2-AEAA-D6EDA54E490D}" type="slidenum">
              <a:rPr lang="en-GB" smtClean="0"/>
              <a:t>7</a:t>
            </a:fld>
            <a:endParaRPr lang="en-GB"/>
          </a:p>
        </p:txBody>
      </p:sp>
    </p:spTree>
    <p:extLst>
      <p:ext uri="{BB962C8B-B14F-4D97-AF65-F5344CB8AC3E}">
        <p14:creationId xmlns:p14="http://schemas.microsoft.com/office/powerpoint/2010/main" val="1427335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Let them read this then open the link to the assessment specification document. Point out that all of this information is available on Moodle!</a:t>
            </a:r>
            <a:endParaRPr lang="en-GB"/>
          </a:p>
          <a:p>
            <a:endParaRPr lang="en-GB"/>
          </a:p>
        </p:txBody>
      </p:sp>
      <p:sp>
        <p:nvSpPr>
          <p:cNvPr id="4" name="Slide Number Placeholder 3"/>
          <p:cNvSpPr>
            <a:spLocks noGrp="1"/>
          </p:cNvSpPr>
          <p:nvPr>
            <p:ph type="sldNum" sz="quarter" idx="10"/>
          </p:nvPr>
        </p:nvSpPr>
        <p:spPr/>
        <p:txBody>
          <a:bodyPr/>
          <a:lstStyle/>
          <a:p>
            <a:fld id="{8753967A-EFAE-47C2-AEAA-D6EDA54E490D}" type="slidenum">
              <a:rPr lang="en-GB" smtClean="0"/>
              <a:t>11</a:t>
            </a:fld>
            <a:endParaRPr lang="en-GB"/>
          </a:p>
        </p:txBody>
      </p:sp>
    </p:spTree>
    <p:extLst>
      <p:ext uri="{BB962C8B-B14F-4D97-AF65-F5344CB8AC3E}">
        <p14:creationId xmlns:p14="http://schemas.microsoft.com/office/powerpoint/2010/main" val="2110363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Let them read this then open the link to the assessment specification document. Point out that all of this information is available on Moodle!</a:t>
            </a:r>
            <a:endParaRPr lang="en-GB"/>
          </a:p>
          <a:p>
            <a:endParaRPr lang="en-GB"/>
          </a:p>
        </p:txBody>
      </p:sp>
      <p:sp>
        <p:nvSpPr>
          <p:cNvPr id="4" name="Slide Number Placeholder 3"/>
          <p:cNvSpPr>
            <a:spLocks noGrp="1"/>
          </p:cNvSpPr>
          <p:nvPr>
            <p:ph type="sldNum" sz="quarter" idx="10"/>
          </p:nvPr>
        </p:nvSpPr>
        <p:spPr/>
        <p:txBody>
          <a:bodyPr/>
          <a:lstStyle/>
          <a:p>
            <a:fld id="{8753967A-EFAE-47C2-AEAA-D6EDA54E490D}" type="slidenum">
              <a:rPr lang="en-GB" smtClean="0"/>
              <a:t>12</a:t>
            </a:fld>
            <a:endParaRPr lang="en-GB"/>
          </a:p>
        </p:txBody>
      </p:sp>
    </p:spTree>
    <p:extLst>
      <p:ext uri="{BB962C8B-B14F-4D97-AF65-F5344CB8AC3E}">
        <p14:creationId xmlns:p14="http://schemas.microsoft.com/office/powerpoint/2010/main" val="1210100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detailed guidance for each of the criteria can be found in the assessment specification…</a:t>
            </a:r>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300928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And that grade</a:t>
            </a:r>
            <a:r>
              <a:rPr lang="en-GB" baseline="0"/>
              <a:t> sheets are provided in the final pages. These will differ for L6 and L7</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570586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https://uwtsd.hosted.panopto.com/Panopto/Pages/Viewer.aspx?id=d46b8b31-6812-4b33-af7b-ab5e0014e2ce</a:t>
            </a:r>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Student</a:t>
            </a:r>
            <a:r>
              <a:rPr lang="en-GB" sz="1200" kern="1200" baseline="0">
                <a:solidFill>
                  <a:schemeClr val="tx1"/>
                </a:solidFill>
                <a:effectLst/>
                <a:latin typeface="+mn-lt"/>
                <a:ea typeface="+mn-ea"/>
                <a:cs typeface="+mn-cs"/>
              </a:rPr>
              <a:t>s should access the Video Assessment Doc from Moodle</a:t>
            </a:r>
            <a:r>
              <a:rPr lang="en-GB"/>
              <a:t>. This is the L7 criteria, which have been spaced out to make each part easier to read. The WAGOLL part is drawn from the 'Guideance' document shown back on slide 16. Jayne has simply drawn them together to make them easier to see for marking. </a:t>
            </a:r>
          </a:p>
          <a:p>
            <a:endParaRPr lang="en-GB"/>
          </a:p>
          <a:p>
            <a:r>
              <a:rPr lang="en-GB"/>
              <a:t>Watch</a:t>
            </a:r>
            <a:r>
              <a:rPr lang="en-GB" sz="1200" kern="1200" baseline="0">
                <a:solidFill>
                  <a:schemeClr val="tx1"/>
                </a:solidFill>
                <a:effectLst/>
                <a:latin typeface="+mn-lt"/>
                <a:ea typeface="+mn-ea"/>
                <a:cs typeface="+mn-cs"/>
              </a:rPr>
              <a:t> around 5 minutes from GE’s presentation. START AT 19.14 secs and play through to 25:46</a:t>
            </a:r>
            <a:endParaRPr lang="en-GB">
              <a:ea typeface="+mn-ea"/>
              <a:cs typeface="+mn-cs"/>
            </a:endParaRPr>
          </a:p>
          <a:p>
            <a:endParaRPr lang="en-GB" sz="1200" kern="1200" baseline="0">
              <a:solidFill>
                <a:schemeClr val="tx1"/>
              </a:solidFill>
              <a:effectLst/>
              <a:latin typeface="+mn-lt"/>
              <a:ea typeface="+mn-ea"/>
              <a:cs typeface="+mn-cs"/>
            </a:endParaRPr>
          </a:p>
          <a:p>
            <a:r>
              <a:rPr lang="en-GB" sz="1200" kern="1200" baseline="0">
                <a:solidFill>
                  <a:schemeClr val="tx1"/>
                </a:solidFill>
                <a:effectLst/>
                <a:latin typeface="+mn-lt"/>
                <a:ea typeface="+mn-ea"/>
                <a:cs typeface="+mn-cs"/>
              </a:rPr>
              <a:t>Using </a:t>
            </a:r>
            <a:r>
              <a:rPr lang="en-GB" sz="1200" kern="1200" baseline="0" err="1">
                <a:solidFill>
                  <a:schemeClr val="tx1"/>
                </a:solidFill>
                <a:effectLst/>
                <a:latin typeface="+mn-lt"/>
                <a:ea typeface="+mn-ea"/>
                <a:cs typeface="+mn-cs"/>
              </a:rPr>
              <a:t>Panopto</a:t>
            </a:r>
            <a:r>
              <a:rPr lang="en-GB" sz="1200" kern="1200" baseline="0">
                <a:solidFill>
                  <a:schemeClr val="tx1"/>
                </a:solidFill>
                <a:effectLst/>
                <a:latin typeface="+mn-lt"/>
                <a:ea typeface="+mn-ea"/>
                <a:cs typeface="+mn-cs"/>
              </a:rPr>
              <a:t> you can play the video at 1.25 speed!</a:t>
            </a:r>
          </a:p>
          <a:p>
            <a:endParaRPr lang="en-GB" sz="1200" kern="1200" baseline="0">
              <a:solidFill>
                <a:schemeClr val="tx1"/>
              </a:solidFill>
              <a:effectLst/>
              <a:latin typeface="+mn-lt"/>
              <a:ea typeface="+mn-ea"/>
              <a:cs typeface="+mn-cs"/>
            </a:endParaRPr>
          </a:p>
          <a:p>
            <a:r>
              <a:rPr lang="en-GB" sz="1200" kern="1200" baseline="0">
                <a:solidFill>
                  <a:schemeClr val="tx1"/>
                </a:solidFill>
                <a:effectLst/>
                <a:latin typeface="+mn-lt"/>
                <a:ea typeface="+mn-ea"/>
                <a:cs typeface="+mn-cs"/>
              </a:rPr>
              <a:t> Focus on the specs for Knowledge and Understanding and Transferable Skills. </a:t>
            </a:r>
          </a:p>
          <a:p>
            <a:endParaRPr lang="en-GB" sz="1200" kern="1200" baseline="0">
              <a:solidFill>
                <a:schemeClr val="tx1"/>
              </a:solidFill>
              <a:effectLst/>
              <a:latin typeface="+mn-lt"/>
              <a:ea typeface="+mn-ea"/>
              <a:cs typeface="+mn-cs"/>
            </a:endParaRPr>
          </a:p>
          <a:p>
            <a:r>
              <a:rPr lang="en-GB" sz="1200" kern="1200" baseline="0">
                <a:solidFill>
                  <a:schemeClr val="tx1"/>
                </a:solidFill>
                <a:effectLst/>
                <a:latin typeface="+mn-lt"/>
                <a:ea typeface="+mn-ea"/>
                <a:cs typeface="+mn-cs"/>
              </a:rPr>
              <a:t>What was successful? How could it be improved? What techniques will they be adapting to their video?</a:t>
            </a:r>
          </a:p>
          <a:p>
            <a:endParaRPr lang="en-GB" sz="1200" kern="1200" baseline="0">
              <a:solidFill>
                <a:schemeClr val="tx1"/>
              </a:solidFill>
              <a:effectLst/>
              <a:latin typeface="+mn-lt"/>
              <a:ea typeface="+mn-ea"/>
              <a:cs typeface="+mn-cs"/>
            </a:endParaRPr>
          </a:p>
          <a:p>
            <a:r>
              <a:rPr lang="en-GB" sz="1200" kern="1200" baseline="0">
                <a:solidFill>
                  <a:schemeClr val="tx1"/>
                </a:solidFill>
                <a:effectLst/>
                <a:latin typeface="+mn-lt"/>
                <a:ea typeface="+mn-ea"/>
                <a:cs typeface="+mn-cs"/>
              </a:rPr>
              <a:t>Note how references were included in the bottom right of the slide. </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8753967A-EFAE-47C2-AEAA-D6EDA54E490D}" type="slidenum">
              <a:rPr lang="en-GB" smtClean="0"/>
              <a:t>18</a:t>
            </a:fld>
            <a:endParaRPr lang="en-GB"/>
          </a:p>
        </p:txBody>
      </p:sp>
    </p:spTree>
    <p:extLst>
      <p:ext uri="{BB962C8B-B14F-4D97-AF65-F5344CB8AC3E}">
        <p14:creationId xmlns:p14="http://schemas.microsoft.com/office/powerpoint/2010/main" val="4298464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they start writing,</a:t>
            </a:r>
            <a:r>
              <a:rPr lang="en-GB" baseline="0"/>
              <a:t> and at regular points during, they should go back and look at the targets set for them from their previous assignment. </a:t>
            </a:r>
          </a:p>
          <a:p>
            <a:endParaRPr lang="en-GB" baseline="0"/>
          </a:p>
          <a:p>
            <a:r>
              <a:rPr lang="en-GB" baseline="0"/>
              <a:t>There’s lots of research that says Feedback has a big impact on progress – but only if they engage with it!!!</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282499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may like to leave these out for people to add to as the rest of the session progresses. </a:t>
            </a:r>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172971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student the details of where and when these will take place.</a:t>
            </a:r>
          </a:p>
          <a:p>
            <a:r>
              <a:rPr lang="en-GB"/>
              <a:t>Wednesday, 11</a:t>
            </a:r>
            <a:r>
              <a:rPr lang="en-GB" baseline="30000"/>
              <a:t>th</a:t>
            </a:r>
            <a:r>
              <a:rPr lang="en-GB"/>
              <a:t> March 9-11am</a:t>
            </a:r>
          </a:p>
          <a:p>
            <a:r>
              <a:rPr lang="en-GB"/>
              <a:t>Wednesday, 15</a:t>
            </a:r>
            <a:r>
              <a:rPr lang="en-GB" baseline="30000"/>
              <a:t>th</a:t>
            </a:r>
            <a:r>
              <a:rPr lang="en-GB"/>
              <a:t> April</a:t>
            </a:r>
            <a:r>
              <a:rPr lang="en-GB" baseline="0"/>
              <a:t>  11- 1?</a:t>
            </a:r>
            <a:endParaRPr lang="en-GB"/>
          </a:p>
        </p:txBody>
      </p:sp>
      <p:sp>
        <p:nvSpPr>
          <p:cNvPr id="4" name="Slide Number Placeholder 3"/>
          <p:cNvSpPr>
            <a:spLocks noGrp="1"/>
          </p:cNvSpPr>
          <p:nvPr>
            <p:ph type="sldNum" sz="quarter" idx="10"/>
          </p:nvPr>
        </p:nvSpPr>
        <p:spPr/>
        <p:txBody>
          <a:bodyPr/>
          <a:lstStyle/>
          <a:p>
            <a:fld id="{8753967A-EFAE-47C2-AEAA-D6EDA54E490D}" type="slidenum">
              <a:rPr lang="en-GB" smtClean="0"/>
              <a:t>21</a:t>
            </a:fld>
            <a:endParaRPr lang="en-GB"/>
          </a:p>
        </p:txBody>
      </p:sp>
    </p:spTree>
    <p:extLst>
      <p:ext uri="{BB962C8B-B14F-4D97-AF65-F5344CB8AC3E}">
        <p14:creationId xmlns:p14="http://schemas.microsoft.com/office/powerpoint/2010/main" val="35747803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Published at the end of January.</a:t>
            </a:r>
          </a:p>
          <a:p>
            <a:endParaRPr lang="en-GB"/>
          </a:p>
          <a:p>
            <a:r>
              <a:rPr lang="en-GB"/>
              <a:t>Available on </a:t>
            </a:r>
            <a:r>
              <a:rPr lang="en-GB" err="1"/>
              <a:t>Hwb</a:t>
            </a:r>
            <a:r>
              <a:rPr lang="en-GB"/>
              <a:t> – students will need the Curriculum</a:t>
            </a:r>
            <a:r>
              <a:rPr lang="en-GB" baseline="0"/>
              <a:t> for Wales Guidance’ document. This can be found on Moodle and on the Curriculum for Wales page on </a:t>
            </a:r>
            <a:r>
              <a:rPr lang="en-GB" baseline="0" err="1"/>
              <a:t>Hwb</a:t>
            </a:r>
            <a:endParaRPr lang="en-GB"/>
          </a:p>
          <a:p>
            <a:endParaRPr lang="en-GB"/>
          </a:p>
          <a:p>
            <a:r>
              <a:rPr lang="en-GB"/>
              <a:t>Read p6/7 ,</a:t>
            </a:r>
            <a:r>
              <a:rPr lang="en-GB" baseline="0"/>
              <a:t> then p21/22</a:t>
            </a:r>
          </a:p>
          <a:p>
            <a:endParaRPr lang="en-GB" baseline="0"/>
          </a:p>
          <a:p>
            <a:r>
              <a:rPr lang="en-GB" baseline="0"/>
              <a:t>Compare the list of questions being asked of schools with the questions we explored yesterday. How many overlap? How many are different? What might the impact of these questions be on the development of school improvement in Wales?</a:t>
            </a:r>
          </a:p>
          <a:p>
            <a:endParaRPr lang="en-GB" baseline="0"/>
          </a:p>
          <a:p>
            <a:r>
              <a:rPr lang="en-GB"/>
              <a:t>Read ‘Developing a vision of curriculum</a:t>
            </a:r>
            <a:r>
              <a:rPr lang="en-GB" baseline="0"/>
              <a:t> design’ on ‘p23. </a:t>
            </a:r>
            <a:br>
              <a:rPr lang="en-GB" baseline="0"/>
            </a:br>
            <a:endParaRPr lang="en-GB" baseline="0"/>
          </a:p>
          <a:p>
            <a:r>
              <a:rPr lang="en-GB" baseline="0"/>
              <a:t>How might schools you are familiar with start with ‘engaging with parents/carers and the wider community….’?</a:t>
            </a:r>
          </a:p>
          <a:p>
            <a:r>
              <a:rPr lang="en-GB" baseline="0"/>
              <a:t>Might values and ethos become even more important in Wales with the new curriculum?</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21414140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This is  an inspirational example of how one of our lead schools has developed one aspect of the four purposes.</a:t>
            </a:r>
          </a:p>
          <a:p>
            <a:r>
              <a:rPr lang="en-GB" baseline="0"/>
              <a:t>Students to read  and draw out how the process took place and the relationships that were developed………. and be wowed by the work produced.</a:t>
            </a:r>
          </a:p>
          <a:p>
            <a:endParaRPr lang="en-GB" baseline="0"/>
          </a:p>
          <a:p>
            <a:r>
              <a:rPr lang="en-GB" baseline="0"/>
              <a:t>A PDF of the PPT is available on Moodle. </a:t>
            </a:r>
          </a:p>
          <a:p>
            <a:r>
              <a:rPr lang="en-GB" baseline="0" err="1"/>
              <a:t>Approx</a:t>
            </a:r>
            <a:r>
              <a:rPr lang="en-GB" baseline="0"/>
              <a:t> 10 </a:t>
            </a:r>
            <a:r>
              <a:rPr lang="en-GB" baseline="0" err="1"/>
              <a:t>mins</a:t>
            </a:r>
            <a:endParaRPr lang="en-GB" baseline="0"/>
          </a:p>
          <a:p>
            <a:endParaRPr lang="en-GB" baseline="0"/>
          </a:p>
        </p:txBody>
      </p:sp>
      <p:sp>
        <p:nvSpPr>
          <p:cNvPr id="4" name="Slide Number Placeholder 3"/>
          <p:cNvSpPr>
            <a:spLocks noGrp="1"/>
          </p:cNvSpPr>
          <p:nvPr>
            <p:ph type="sldNum" sz="quarter" idx="10"/>
          </p:nvPr>
        </p:nvSpPr>
        <p:spPr/>
        <p:txBody>
          <a:bodyPr/>
          <a:lstStyle/>
          <a:p>
            <a:fld id="{8753967A-EFAE-47C2-AEAA-D6EDA54E490D}" type="slidenum">
              <a:rPr lang="en-GB" smtClean="0"/>
              <a:t>23</a:t>
            </a:fld>
            <a:endParaRPr lang="en-GB"/>
          </a:p>
        </p:txBody>
      </p:sp>
    </p:spTree>
    <p:extLst>
      <p:ext uri="{BB962C8B-B14F-4D97-AF65-F5344CB8AC3E}">
        <p14:creationId xmlns:p14="http://schemas.microsoft.com/office/powerpoint/2010/main" val="4188604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Students to work with a partner,</a:t>
            </a:r>
            <a:r>
              <a:rPr lang="en-GB" baseline="0"/>
              <a:t> preferably from the same school, to brainstorm what they could use as evidence for Part A of their assignment.</a:t>
            </a:r>
          </a:p>
          <a:p>
            <a:r>
              <a:rPr lang="en-GB" baseline="0"/>
              <a:t>Remember that they need to focus on ONE for their assignment, and they may well have gathered some of the evidence already from their previous bridging experience. </a:t>
            </a:r>
          </a:p>
          <a:p>
            <a:r>
              <a:rPr lang="en-GB" baseline="0"/>
              <a:t>Display next screen while they are doing the task.</a:t>
            </a:r>
          </a:p>
          <a:p>
            <a:endParaRPr lang="en-GB" baseline="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11121704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there is a lot to be unpacked behind the ‘headlines’ of</a:t>
            </a:r>
            <a:r>
              <a:rPr lang="en-GB" baseline="0"/>
              <a:t> the Four Purposes. </a:t>
            </a:r>
            <a:endParaRPr lang="en-GB"/>
          </a:p>
          <a:p>
            <a:endParaRPr lang="en-GB"/>
          </a:p>
          <a:p>
            <a:r>
              <a:rPr lang="en-GB"/>
              <a:t>There is a</a:t>
            </a:r>
            <a:r>
              <a:rPr lang="en-GB" baseline="0"/>
              <a:t> full version of this as a Word Document on Moodle. </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40012934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Task 2: Students to work with a partner,</a:t>
            </a:r>
            <a:r>
              <a:rPr lang="en-GB" baseline="0"/>
              <a:t> preferably from the same school, to brainstorm what they could use as evidence.</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26460016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module is more than just what goes into the assessment. </a:t>
            </a:r>
          </a:p>
          <a:p>
            <a:endParaRPr lang="en-GB"/>
          </a:p>
          <a:p>
            <a:r>
              <a:rPr lang="en-GB"/>
              <a:t>Use this lotus diagram</a:t>
            </a:r>
            <a:r>
              <a:rPr lang="en-GB" baseline="0"/>
              <a:t> to revisit the key ideas from each day from this module, as well as bridging. Each cell could contain a key idea, a piece of evidence or a question.</a:t>
            </a:r>
          </a:p>
          <a:p>
            <a:endParaRPr lang="en-GB" baseline="0"/>
          </a:p>
          <a:p>
            <a:r>
              <a:rPr lang="en-GB" baseline="0"/>
              <a:t>The feedforward cells allow you to consider how you might take these ideas forward into your assignment and into your next teaching practice and PLP.</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29783877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Final discussion, plenary question. </a:t>
            </a:r>
          </a:p>
          <a:p>
            <a:endParaRPr lang="en-GB"/>
          </a:p>
          <a:p>
            <a:r>
              <a:rPr lang="en-GB"/>
              <a:t>Students to discuss in groups and make notes.</a:t>
            </a:r>
          </a:p>
          <a:p>
            <a:r>
              <a:rPr lang="en-GB"/>
              <a:t>Take</a:t>
            </a:r>
            <a:r>
              <a:rPr lang="en-GB" baseline="0"/>
              <a:t> ideas from each group so that students can magpie.</a:t>
            </a:r>
            <a:endParaRPr lang="en-GB"/>
          </a:p>
        </p:txBody>
      </p:sp>
      <p:sp>
        <p:nvSpPr>
          <p:cNvPr id="4" name="Slide Number Placeholder 3"/>
          <p:cNvSpPr>
            <a:spLocks noGrp="1"/>
          </p:cNvSpPr>
          <p:nvPr>
            <p:ph type="sldNum" sz="quarter" idx="10"/>
          </p:nvPr>
        </p:nvSpPr>
        <p:spPr/>
        <p:txBody>
          <a:bodyPr/>
          <a:lstStyle/>
          <a:p>
            <a:fld id="{8753967A-EFAE-47C2-AEAA-D6EDA54E490D}" type="slidenum">
              <a:rPr lang="en-GB" smtClean="0"/>
              <a:t>29</a:t>
            </a:fld>
            <a:endParaRPr lang="en-GB"/>
          </a:p>
        </p:txBody>
      </p:sp>
    </p:spTree>
    <p:extLst>
      <p:ext uri="{BB962C8B-B14F-4D97-AF65-F5344CB8AC3E}">
        <p14:creationId xmlns:p14="http://schemas.microsoft.com/office/powerpoint/2010/main" val="24433661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xmlns="" id="{11E10363-227B-5C46-BC1B-916C9DDF8762}"/>
              </a:ext>
            </a:extLst>
          </p:cNvPr>
          <p:cNvSpPr>
            <a:spLocks noGrp="1"/>
          </p:cNvSpPr>
          <p:nvPr>
            <p:ph type="dt" sz="half" idx="10"/>
          </p:nvPr>
        </p:nvSpPr>
        <p:spPr/>
        <p:txBody>
          <a:bodyPr/>
          <a:lstStyle/>
          <a:p>
            <a:fld id="{5C958B5D-2B71-F94E-8A2A-2F1F5E391DA3}" type="datetimeFigureOut">
              <a:rPr lang="en-US" smtClean="0"/>
              <a:t>2/25/2020</a:t>
            </a:fld>
            <a:endParaRPr lang="en-US"/>
          </a:p>
        </p:txBody>
      </p:sp>
      <p:sp>
        <p:nvSpPr>
          <p:cNvPr id="8" name="Footer Placeholder 7">
            <a:extLst>
              <a:ext uri="{FF2B5EF4-FFF2-40B4-BE49-F238E27FC236}">
                <a16:creationId xmlns:a16="http://schemas.microsoft.com/office/drawing/2014/main" xmlns=""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2/25/2020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2/25/2020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a:p>
        </p:txBody>
      </p:sp>
    </p:spTree>
    <p:extLst>
      <p:ext uri="{BB962C8B-B14F-4D97-AF65-F5344CB8AC3E}">
        <p14:creationId xmlns:p14="http://schemas.microsoft.com/office/powerpoint/2010/main" val="2998370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2/25/2020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8.png"/><Relationship Id="rId4" Type="http://schemas.openxmlformats.org/officeDocument/2006/relationships/hyperlink" Target="ECAD7003A%20Ass%20Spec.docx"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13.png"/><Relationship Id="rId4" Type="http://schemas.openxmlformats.org/officeDocument/2006/relationships/hyperlink" Target="ECAD7003B%20Ass%20Spec.docx"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13.png"/><Relationship Id="rId4" Type="http://schemas.openxmlformats.org/officeDocument/2006/relationships/hyperlink" Target="ECAD7003B%20Ass%20Spec.docx"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hyperlink" Target="ECAD7003%20Video%20Assessment.docx" TargetMode="Externa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hyperlink" Target="Pontardulais%20PPP.pptx"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3545" y="309466"/>
            <a:ext cx="3040448" cy="461665"/>
          </a:xfrm>
          <a:prstGeom prst="rect">
            <a:avLst/>
          </a:prstGeom>
          <a:noFill/>
        </p:spPr>
        <p:txBody>
          <a:bodyPr wrap="none" rtlCol="0">
            <a:spAutoFit/>
          </a:bodyPr>
          <a:lstStyle/>
          <a:p>
            <a:r>
              <a:rPr lang="en-GB" sz="2400">
                <a:solidFill>
                  <a:schemeClr val="bg1"/>
                </a:solidFill>
              </a:rPr>
              <a:t>ECAD6009 / ECAD7003</a:t>
            </a:r>
          </a:p>
        </p:txBody>
      </p:sp>
      <p:sp>
        <p:nvSpPr>
          <p:cNvPr id="3" name="TextBox 2"/>
          <p:cNvSpPr txBox="1"/>
          <p:nvPr/>
        </p:nvSpPr>
        <p:spPr>
          <a:xfrm>
            <a:off x="6404551" y="309466"/>
            <a:ext cx="2618024" cy="461665"/>
          </a:xfrm>
          <a:prstGeom prst="rect">
            <a:avLst/>
          </a:prstGeom>
          <a:noFill/>
        </p:spPr>
        <p:txBody>
          <a:bodyPr wrap="none" rtlCol="0">
            <a:spAutoFit/>
          </a:bodyPr>
          <a:lstStyle/>
          <a:p>
            <a:r>
              <a:rPr lang="en-GB" sz="2400">
                <a:solidFill>
                  <a:schemeClr val="bg1"/>
                </a:solidFill>
              </a:rPr>
              <a:t>Session / </a:t>
            </a:r>
            <a:r>
              <a:rPr lang="en-GB" sz="2400" err="1">
                <a:solidFill>
                  <a:schemeClr val="bg1"/>
                </a:solidFill>
              </a:rPr>
              <a:t>Sesiwn</a:t>
            </a:r>
            <a:r>
              <a:rPr lang="en-GB" sz="2400">
                <a:solidFill>
                  <a:schemeClr val="bg1"/>
                </a:solidFill>
              </a:rPr>
              <a:t> 14</a:t>
            </a:r>
          </a:p>
        </p:txBody>
      </p:sp>
      <p:sp>
        <p:nvSpPr>
          <p:cNvPr id="4" name="TextBox 3"/>
          <p:cNvSpPr txBox="1"/>
          <p:nvPr/>
        </p:nvSpPr>
        <p:spPr>
          <a:xfrm>
            <a:off x="1955101" y="4227428"/>
            <a:ext cx="5407827" cy="769441"/>
          </a:xfrm>
          <a:prstGeom prst="rect">
            <a:avLst/>
          </a:prstGeom>
          <a:noFill/>
        </p:spPr>
        <p:txBody>
          <a:bodyPr wrap="none" rtlCol="0">
            <a:spAutoFit/>
          </a:bodyPr>
          <a:lstStyle/>
          <a:p>
            <a:pPr algn="ctr"/>
            <a:r>
              <a:rPr lang="en-GB" sz="4400" b="1">
                <a:solidFill>
                  <a:srgbClr val="FFFF99"/>
                </a:solidFill>
                <a:cs typeface="Calibri"/>
              </a:rPr>
              <a:t>Bringing it all together</a:t>
            </a:r>
          </a:p>
        </p:txBody>
      </p:sp>
      <p:sp>
        <p:nvSpPr>
          <p:cNvPr id="5" name="TextBox 4"/>
          <p:cNvSpPr txBox="1"/>
          <p:nvPr/>
        </p:nvSpPr>
        <p:spPr>
          <a:xfrm>
            <a:off x="1667706" y="1607150"/>
            <a:ext cx="5961568" cy="769441"/>
          </a:xfrm>
          <a:prstGeom prst="rect">
            <a:avLst/>
          </a:prstGeom>
          <a:noFill/>
        </p:spPr>
        <p:txBody>
          <a:bodyPr wrap="none" rtlCol="0" anchor="t">
            <a:spAutoFit/>
          </a:bodyPr>
          <a:lstStyle/>
          <a:p>
            <a:pPr algn="ctr"/>
            <a:r>
              <a:rPr lang="en-GB" sz="4400" b="1" err="1">
                <a:solidFill>
                  <a:srgbClr val="FFFF99"/>
                </a:solidFill>
                <a:cs typeface="Calibri"/>
              </a:rPr>
              <a:t>Dod</a:t>
            </a:r>
            <a:r>
              <a:rPr lang="en-GB" sz="4400" b="1">
                <a:solidFill>
                  <a:srgbClr val="FFFF99"/>
                </a:solidFill>
                <a:cs typeface="Calibri"/>
              </a:rPr>
              <a:t> </a:t>
            </a:r>
            <a:r>
              <a:rPr lang="en-GB" sz="4400" b="1" err="1">
                <a:solidFill>
                  <a:srgbClr val="FFFF99"/>
                </a:solidFill>
                <a:cs typeface="Calibri"/>
              </a:rPr>
              <a:t>â’r</a:t>
            </a:r>
            <a:r>
              <a:rPr lang="en-GB" sz="4400" b="1">
                <a:solidFill>
                  <a:srgbClr val="FFFF99"/>
                </a:solidFill>
                <a:cs typeface="Calibri"/>
              </a:rPr>
              <a:t> </a:t>
            </a:r>
            <a:r>
              <a:rPr lang="en-GB" sz="4400" b="1" err="1">
                <a:solidFill>
                  <a:srgbClr val="FFFF99"/>
                </a:solidFill>
                <a:cs typeface="Calibri"/>
              </a:rPr>
              <a:t>cyfan</a:t>
            </a:r>
            <a:r>
              <a:rPr lang="en-GB" sz="4400" b="1">
                <a:solidFill>
                  <a:srgbClr val="FFFF99"/>
                </a:solidFill>
                <a:cs typeface="Calibri"/>
              </a:rPr>
              <a:t> at </a:t>
            </a:r>
            <a:r>
              <a:rPr lang="en-GB" sz="4400" b="1" err="1">
                <a:solidFill>
                  <a:srgbClr val="FFFF99"/>
                </a:solidFill>
                <a:cs typeface="Calibri"/>
              </a:rPr>
              <a:t>ei</a:t>
            </a:r>
            <a:r>
              <a:rPr lang="en-GB" sz="4400" b="1">
                <a:solidFill>
                  <a:srgbClr val="FFFF99"/>
                </a:solidFill>
                <a:cs typeface="Calibri"/>
              </a:rPr>
              <a:t> </a:t>
            </a:r>
            <a:r>
              <a:rPr lang="en-GB" sz="4400" b="1" err="1">
                <a:solidFill>
                  <a:srgbClr val="FFFF99"/>
                </a:solidFill>
                <a:cs typeface="Calibri"/>
              </a:rPr>
              <a:t>gilydd</a:t>
            </a:r>
            <a:endParaRPr lang="en-GB" sz="4400" b="1">
              <a:solidFill>
                <a:srgbClr val="FFFF99"/>
              </a:solidFill>
              <a:cs typeface="Calibri"/>
            </a:endParaRPr>
          </a:p>
        </p:txBody>
      </p:sp>
    </p:spTree>
    <p:extLst>
      <p:ext uri="{BB962C8B-B14F-4D97-AF65-F5344CB8AC3E}">
        <p14:creationId xmlns:p14="http://schemas.microsoft.com/office/powerpoint/2010/main" val="934688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Trosolwg</a:t>
            </a:r>
            <a:r>
              <a:rPr lang="en-GB"/>
              <a:t> / Overview</a:t>
            </a:r>
          </a:p>
        </p:txBody>
      </p:sp>
      <p:sp>
        <p:nvSpPr>
          <p:cNvPr id="3" name="Content Placeholder 2"/>
          <p:cNvSpPr>
            <a:spLocks noGrp="1"/>
          </p:cNvSpPr>
          <p:nvPr>
            <p:ph sz="half" idx="1"/>
          </p:nvPr>
        </p:nvSpPr>
        <p:spPr/>
        <p:txBody>
          <a:bodyPr vert="horz" lIns="91440" tIns="45720" rIns="91440" bIns="45720" rtlCol="0" anchor="t">
            <a:normAutofit/>
          </a:bodyPr>
          <a:lstStyle/>
          <a:p>
            <a:pPr marL="0" indent="0">
              <a:buNone/>
            </a:pPr>
            <a:r>
              <a:rPr lang="en-GB" err="1"/>
              <a:t>Aseiniad</a:t>
            </a:r>
            <a:endParaRPr lang="en-GB"/>
          </a:p>
          <a:p>
            <a:pPr marL="0" indent="0">
              <a:buNone/>
            </a:pPr>
            <a:endParaRPr lang="en-GB"/>
          </a:p>
          <a:p>
            <a:pPr marL="0" indent="0">
              <a:buNone/>
            </a:pPr>
            <a:r>
              <a:rPr lang="en-GB" err="1"/>
              <a:t>Cwricwlwm</a:t>
            </a:r>
            <a:r>
              <a:rPr lang="en-GB"/>
              <a:t> i Gymru</a:t>
            </a:r>
          </a:p>
          <a:p>
            <a:pPr marL="0" indent="0">
              <a:buNone/>
            </a:pPr>
            <a:endParaRPr lang="en-GB"/>
          </a:p>
          <a:p>
            <a:pPr marL="0" indent="0">
              <a:buNone/>
            </a:pPr>
            <a:r>
              <a:rPr lang="en-GB"/>
              <a:t>Edrych yn ôl, bwydo ymlaen </a:t>
            </a:r>
            <a:endParaRPr lang="en-GB">
              <a:cs typeface="Calibri"/>
            </a:endParaRPr>
          </a:p>
        </p:txBody>
      </p:sp>
      <p:sp>
        <p:nvSpPr>
          <p:cNvPr id="4" name="Content Placeholder 3"/>
          <p:cNvSpPr>
            <a:spLocks noGrp="1"/>
          </p:cNvSpPr>
          <p:nvPr>
            <p:ph sz="half" idx="2"/>
          </p:nvPr>
        </p:nvSpPr>
        <p:spPr/>
        <p:txBody>
          <a:bodyPr/>
          <a:lstStyle/>
          <a:p>
            <a:pPr marL="0" indent="0">
              <a:buNone/>
            </a:pPr>
            <a:r>
              <a:rPr lang="en-GB"/>
              <a:t>Assignment</a:t>
            </a:r>
          </a:p>
          <a:p>
            <a:pPr marL="0" indent="0">
              <a:buNone/>
            </a:pPr>
            <a:endParaRPr lang="en-GB"/>
          </a:p>
          <a:p>
            <a:pPr marL="0" indent="0">
              <a:buNone/>
            </a:pPr>
            <a:r>
              <a:rPr lang="en-GB"/>
              <a:t>Curriculum for Wales</a:t>
            </a:r>
          </a:p>
          <a:p>
            <a:pPr marL="0" indent="0">
              <a:buNone/>
            </a:pPr>
            <a:endParaRPr lang="en-GB"/>
          </a:p>
          <a:p>
            <a:pPr marL="0" indent="0">
              <a:buNone/>
            </a:pPr>
            <a:r>
              <a:rPr lang="en-GB"/>
              <a:t>Looking back, feeding forwards</a:t>
            </a:r>
          </a:p>
        </p:txBody>
      </p:sp>
    </p:spTree>
    <p:extLst>
      <p:ext uri="{BB962C8B-B14F-4D97-AF65-F5344CB8AC3E}">
        <p14:creationId xmlns:p14="http://schemas.microsoft.com/office/powerpoint/2010/main" val="3510903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Asesiad</a:t>
            </a:r>
            <a:r>
              <a:rPr lang="en-GB"/>
              <a:t> / Assessment</a:t>
            </a:r>
          </a:p>
        </p:txBody>
      </p:sp>
      <p:sp>
        <p:nvSpPr>
          <p:cNvPr id="4" name="Content Placeholder 3"/>
          <p:cNvSpPr>
            <a:spLocks noGrp="1"/>
          </p:cNvSpPr>
          <p:nvPr>
            <p:ph sz="half" idx="1"/>
          </p:nvPr>
        </p:nvSpPr>
        <p:spPr>
          <a:xfrm>
            <a:off x="587354" y="1459865"/>
            <a:ext cx="3886200" cy="4351338"/>
          </a:xfrm>
        </p:spPr>
        <p:txBody>
          <a:bodyPr vert="horz" lIns="91440" tIns="45720" rIns="91440" bIns="45720" rtlCol="0" anchor="t">
            <a:normAutofit/>
          </a:bodyPr>
          <a:lstStyle/>
          <a:p>
            <a:pPr marL="0" indent="0">
              <a:buNone/>
            </a:pPr>
            <a:r>
              <a:rPr lang="en-GB" b="1"/>
              <a:t>2 ran</a:t>
            </a:r>
            <a:endParaRPr lang="en-GB" b="1">
              <a:cs typeface="Calibri"/>
            </a:endParaRPr>
          </a:p>
          <a:p>
            <a:r>
              <a:rPr lang="en-GB"/>
              <a:t>Fideo 10 Munud</a:t>
            </a:r>
            <a:endParaRPr lang="en-GB" dirty="0">
              <a:cs typeface="Calibri"/>
            </a:endParaRPr>
          </a:p>
          <a:p>
            <a:r>
              <a:rPr lang="en-GB"/>
              <a:t>2,500 o eiriau</a:t>
            </a:r>
            <a:endParaRPr lang="en-GB" dirty="0">
              <a:cs typeface="Calibri"/>
            </a:endParaRPr>
          </a:p>
          <a:p>
            <a:pPr marL="0" indent="0">
              <a:buNone/>
            </a:pPr>
            <a:endParaRPr lang="en-GB" dirty="0">
              <a:cs typeface="Calibri"/>
            </a:endParaRPr>
          </a:p>
          <a:p>
            <a:pPr marL="0" indent="0">
              <a:buNone/>
            </a:pPr>
            <a:r>
              <a:rPr lang="en-GB" b="1">
                <a:cs typeface="Calibri"/>
              </a:rPr>
              <a:t>Tynnu ar</a:t>
            </a:r>
          </a:p>
          <a:p>
            <a:r>
              <a:rPr lang="en-GB">
                <a:cs typeface="Calibri"/>
              </a:rPr>
              <a:t>Gynnwys y modiwl</a:t>
            </a:r>
          </a:p>
          <a:p>
            <a:r>
              <a:rPr lang="en-GB"/>
              <a:t>Pontio 3</a:t>
            </a:r>
            <a:endParaRPr lang="en-GB" dirty="0">
              <a:cs typeface="Calibri"/>
            </a:endParaRPr>
          </a:p>
          <a:p>
            <a:r>
              <a:rPr lang="en-GB">
                <a:cs typeface="Calibri"/>
              </a:rPr>
              <a:t>Darllen ehangach</a:t>
            </a:r>
          </a:p>
          <a:p>
            <a:pPr marL="0" indent="0">
              <a:buNone/>
            </a:pPr>
            <a:endParaRPr lang="en-GB" dirty="0">
              <a:solidFill>
                <a:srgbClr val="00B0F0"/>
              </a:solidFill>
              <a:cs typeface="Calibri"/>
            </a:endParaRPr>
          </a:p>
          <a:p>
            <a:endParaRPr lang="en-GB">
              <a:cs typeface="Calibri" panose="020F0502020204030204"/>
            </a:endParaRPr>
          </a:p>
        </p:txBody>
      </p:sp>
      <p:sp>
        <p:nvSpPr>
          <p:cNvPr id="5" name="Content Placeholder 4"/>
          <p:cNvSpPr>
            <a:spLocks noGrp="1"/>
          </p:cNvSpPr>
          <p:nvPr>
            <p:ph sz="half" idx="2"/>
          </p:nvPr>
        </p:nvSpPr>
        <p:spPr>
          <a:xfrm>
            <a:off x="4587854" y="1459865"/>
            <a:ext cx="3886200" cy="4351338"/>
          </a:xfrm>
        </p:spPr>
        <p:txBody>
          <a:bodyPr/>
          <a:lstStyle/>
          <a:p>
            <a:pPr marL="0" indent="0">
              <a:buNone/>
            </a:pPr>
            <a:r>
              <a:rPr lang="en-GB" b="1"/>
              <a:t>2 parts</a:t>
            </a:r>
          </a:p>
          <a:p>
            <a:r>
              <a:rPr lang="en-GB"/>
              <a:t>10 Minute Video</a:t>
            </a:r>
          </a:p>
          <a:p>
            <a:r>
              <a:rPr lang="en-GB"/>
              <a:t>2,500 words</a:t>
            </a:r>
          </a:p>
          <a:p>
            <a:pPr marL="0" indent="0">
              <a:buNone/>
            </a:pPr>
            <a:endParaRPr lang="en-GB"/>
          </a:p>
          <a:p>
            <a:pPr marL="0" indent="0">
              <a:buNone/>
            </a:pPr>
            <a:r>
              <a:rPr lang="en-GB" b="1"/>
              <a:t>Draws from </a:t>
            </a:r>
          </a:p>
          <a:p>
            <a:r>
              <a:rPr lang="en-GB"/>
              <a:t>Module content</a:t>
            </a:r>
          </a:p>
          <a:p>
            <a:r>
              <a:rPr lang="en-GB"/>
              <a:t>Bridge 3</a:t>
            </a:r>
          </a:p>
          <a:p>
            <a:r>
              <a:rPr lang="en-GB"/>
              <a:t>Wider reading</a:t>
            </a:r>
          </a:p>
        </p:txBody>
      </p:sp>
    </p:spTree>
    <p:extLst>
      <p:ext uri="{BB962C8B-B14F-4D97-AF65-F5344CB8AC3E}">
        <p14:creationId xmlns:p14="http://schemas.microsoft.com/office/powerpoint/2010/main" val="2525809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4391" y="239486"/>
            <a:ext cx="7498080" cy="2077236"/>
          </a:xfrm>
          <a:prstGeom prst="rect">
            <a:avLst/>
          </a:prstGeom>
        </p:spPr>
      </p:pic>
      <p:pic>
        <p:nvPicPr>
          <p:cNvPr id="5" name="Picture 4"/>
          <p:cNvPicPr>
            <a:picLocks noChangeAspect="1"/>
          </p:cNvPicPr>
          <p:nvPr/>
        </p:nvPicPr>
        <p:blipFill>
          <a:blip r:embed="rId4"/>
          <a:stretch>
            <a:fillRect/>
          </a:stretch>
        </p:blipFill>
        <p:spPr>
          <a:xfrm>
            <a:off x="283015" y="2650284"/>
            <a:ext cx="4531135" cy="3992389"/>
          </a:xfrm>
          <a:prstGeom prst="rect">
            <a:avLst/>
          </a:prstGeom>
        </p:spPr>
      </p:pic>
      <p:pic>
        <p:nvPicPr>
          <p:cNvPr id="6" name="Picture 5"/>
          <p:cNvPicPr>
            <a:picLocks noChangeAspect="1"/>
          </p:cNvPicPr>
          <p:nvPr/>
        </p:nvPicPr>
        <p:blipFill>
          <a:blip r:embed="rId5"/>
          <a:stretch>
            <a:fillRect/>
          </a:stretch>
        </p:blipFill>
        <p:spPr>
          <a:xfrm>
            <a:off x="5651582" y="2498636"/>
            <a:ext cx="3093534" cy="4359364"/>
          </a:xfrm>
          <a:prstGeom prst="rect">
            <a:avLst/>
          </a:prstGeom>
        </p:spPr>
      </p:pic>
    </p:spTree>
    <p:extLst>
      <p:ext uri="{BB962C8B-B14F-4D97-AF65-F5344CB8AC3E}">
        <p14:creationId xmlns:p14="http://schemas.microsoft.com/office/powerpoint/2010/main" val="1047181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9305" y="234120"/>
            <a:ext cx="3373928" cy="994172"/>
          </a:xfrm>
        </p:spPr>
        <p:txBody>
          <a:bodyPr>
            <a:normAutofit fontScale="90000"/>
          </a:bodyPr>
          <a:lstStyle/>
          <a:p>
            <a:r>
              <a:rPr lang="cy-GB" noProof="0" err="1">
                <a:latin typeface="+mn-lt"/>
              </a:rPr>
              <a:t>Assignment</a:t>
            </a:r>
            <a:r>
              <a:rPr lang="cy-GB" noProof="0">
                <a:latin typeface="+mn-lt"/>
              </a:rPr>
              <a:t>: </a:t>
            </a:r>
            <a:r>
              <a:rPr lang="cy-GB" noProof="0" err="1">
                <a:latin typeface="+mn-lt"/>
              </a:rPr>
              <a:t>component</a:t>
            </a:r>
            <a:r>
              <a:rPr lang="cy-GB" noProof="0">
                <a:latin typeface="+mn-lt"/>
              </a:rPr>
              <a:t> 1</a:t>
            </a:r>
          </a:p>
        </p:txBody>
      </p:sp>
      <p:sp>
        <p:nvSpPr>
          <p:cNvPr id="3" name="Content Placeholder 2"/>
          <p:cNvSpPr>
            <a:spLocks noGrp="1"/>
          </p:cNvSpPr>
          <p:nvPr>
            <p:ph idx="1"/>
          </p:nvPr>
        </p:nvSpPr>
        <p:spPr>
          <a:xfrm>
            <a:off x="4988211" y="1496357"/>
            <a:ext cx="3864174" cy="3743858"/>
          </a:xfrm>
        </p:spPr>
        <p:txBody>
          <a:bodyPr>
            <a:normAutofit lnSpcReduction="10000"/>
          </a:bodyPr>
          <a:lstStyle/>
          <a:p>
            <a:pPr marL="0" indent="0">
              <a:buNone/>
            </a:pPr>
            <a:r>
              <a:rPr lang="cy-GB" sz="2900" noProof="0" err="1"/>
              <a:t>Title</a:t>
            </a:r>
            <a:r>
              <a:rPr lang="cy-GB" sz="2900" noProof="0"/>
              <a:t>: </a:t>
            </a:r>
            <a:r>
              <a:rPr lang="cy-GB" sz="2900" noProof="0" err="1"/>
              <a:t>Understanding</a:t>
            </a:r>
            <a:r>
              <a:rPr lang="cy-GB" sz="2900" noProof="0"/>
              <a:t> </a:t>
            </a:r>
            <a:r>
              <a:rPr lang="cy-GB" sz="2900" noProof="0" err="1"/>
              <a:t>how</a:t>
            </a:r>
            <a:r>
              <a:rPr lang="cy-GB" sz="2900" noProof="0"/>
              <a:t> the </a:t>
            </a:r>
            <a:r>
              <a:rPr lang="cy-GB" sz="2900" b="1" noProof="0" err="1"/>
              <a:t>learner</a:t>
            </a:r>
            <a:r>
              <a:rPr lang="cy-GB" sz="2900" noProof="0"/>
              <a:t>, the </a:t>
            </a:r>
            <a:r>
              <a:rPr lang="cy-GB" sz="2900" b="1" noProof="0" err="1"/>
              <a:t>school</a:t>
            </a:r>
            <a:r>
              <a:rPr lang="cy-GB" sz="2900" noProof="0"/>
              <a:t> </a:t>
            </a:r>
            <a:r>
              <a:rPr lang="cy-GB" sz="2900" noProof="0" err="1"/>
              <a:t>and</a:t>
            </a:r>
            <a:r>
              <a:rPr lang="cy-GB" sz="2900" noProof="0"/>
              <a:t> the </a:t>
            </a:r>
            <a:r>
              <a:rPr lang="cy-GB" sz="2900" b="1" noProof="0" err="1"/>
              <a:t>local</a:t>
            </a:r>
            <a:r>
              <a:rPr lang="cy-GB" sz="2900" b="1" noProof="0"/>
              <a:t> </a:t>
            </a:r>
            <a:r>
              <a:rPr lang="cy-GB" sz="2900" b="1" noProof="0" err="1"/>
              <a:t>community</a:t>
            </a:r>
            <a:r>
              <a:rPr lang="cy-GB" sz="2900" b="1" noProof="0"/>
              <a:t> </a:t>
            </a:r>
            <a:r>
              <a:rPr lang="cy-GB" sz="2900" noProof="0" err="1"/>
              <a:t>work</a:t>
            </a:r>
            <a:r>
              <a:rPr lang="cy-GB" sz="2900" noProof="0"/>
              <a:t> </a:t>
            </a:r>
            <a:r>
              <a:rPr lang="cy-GB" sz="2900" noProof="0" err="1"/>
              <a:t>together</a:t>
            </a:r>
            <a:r>
              <a:rPr lang="cy-GB" sz="2900" noProof="0"/>
              <a:t> to </a:t>
            </a:r>
            <a:r>
              <a:rPr lang="cy-GB" sz="2900" noProof="0" err="1"/>
              <a:t>deliver</a:t>
            </a:r>
            <a:r>
              <a:rPr lang="cy-GB" sz="2900" noProof="0"/>
              <a:t> </a:t>
            </a:r>
            <a:r>
              <a:rPr lang="cy-GB" sz="2900" b="1" noProof="0" err="1"/>
              <a:t>one</a:t>
            </a:r>
            <a:r>
              <a:rPr lang="cy-GB" sz="2900" noProof="0"/>
              <a:t> of the </a:t>
            </a:r>
            <a:r>
              <a:rPr lang="cy-GB" sz="2900" noProof="0" err="1"/>
              <a:t>four</a:t>
            </a:r>
            <a:r>
              <a:rPr lang="cy-GB" sz="2900" noProof="0"/>
              <a:t> </a:t>
            </a:r>
            <a:r>
              <a:rPr lang="cy-GB" sz="2900" noProof="0" err="1"/>
              <a:t>purposes</a:t>
            </a:r>
            <a:r>
              <a:rPr lang="cy-GB" sz="2900" noProof="0"/>
              <a:t> of the </a:t>
            </a:r>
            <a:r>
              <a:rPr lang="cy-GB" sz="2900" noProof="0" err="1"/>
              <a:t>new</a:t>
            </a:r>
            <a:r>
              <a:rPr lang="cy-GB" sz="2900" noProof="0"/>
              <a:t> </a:t>
            </a:r>
            <a:r>
              <a:rPr lang="cy-GB" sz="2900" noProof="0" err="1"/>
              <a:t>curriculum</a:t>
            </a:r>
            <a:r>
              <a:rPr lang="cy-GB" sz="2900" noProof="0"/>
              <a:t>: a </a:t>
            </a:r>
            <a:r>
              <a:rPr lang="cy-GB" sz="2900" noProof="0" err="1"/>
              <a:t>video</a:t>
            </a:r>
            <a:r>
              <a:rPr lang="cy-GB" sz="2900" noProof="0"/>
              <a:t> </a:t>
            </a:r>
            <a:r>
              <a:rPr lang="cy-GB" sz="2900" noProof="0" err="1"/>
              <a:t>presentation</a:t>
            </a:r>
            <a:r>
              <a:rPr lang="cy-GB" sz="2900" noProof="0"/>
              <a:t> </a:t>
            </a:r>
            <a:r>
              <a:rPr lang="cy-GB" sz="2900" noProof="0" err="1"/>
              <a:t>that</a:t>
            </a:r>
            <a:r>
              <a:rPr lang="cy-GB" sz="2900" noProof="0"/>
              <a:t> </a:t>
            </a:r>
            <a:r>
              <a:rPr lang="cy-GB" sz="2900" noProof="0" err="1"/>
              <a:t>critically</a:t>
            </a:r>
            <a:r>
              <a:rPr lang="cy-GB" sz="2900" noProof="0"/>
              <a:t> </a:t>
            </a:r>
            <a:r>
              <a:rPr lang="cy-GB" sz="2900" noProof="0" err="1"/>
              <a:t>examines</a:t>
            </a:r>
            <a:r>
              <a:rPr lang="cy-GB" sz="2900" noProof="0"/>
              <a:t> </a:t>
            </a:r>
            <a:r>
              <a:rPr lang="cy-GB" sz="2900" noProof="0" err="1"/>
              <a:t>this</a:t>
            </a:r>
            <a:r>
              <a:rPr lang="cy-GB" sz="2900" noProof="0"/>
              <a:t> </a:t>
            </a:r>
            <a:r>
              <a:rPr lang="cy-GB" sz="2900" noProof="0" err="1"/>
              <a:t>process</a:t>
            </a:r>
            <a:r>
              <a:rPr lang="cy-GB" sz="2900" noProof="0"/>
              <a:t>. (10 </a:t>
            </a:r>
            <a:r>
              <a:rPr lang="cy-GB" sz="2900" noProof="0" err="1"/>
              <a:t>minutes</a:t>
            </a:r>
            <a:r>
              <a:rPr lang="cy-GB" sz="2900" noProof="0"/>
              <a:t>)</a:t>
            </a:r>
          </a:p>
          <a:p>
            <a:endParaRPr lang="cy-GB" noProof="0"/>
          </a:p>
          <a:p>
            <a:endParaRPr lang="cy-GB" noProof="0"/>
          </a:p>
          <a:p>
            <a:endParaRPr lang="cy-GB" noProof="0"/>
          </a:p>
          <a:p>
            <a:endParaRPr lang="cy-GB" noProof="0"/>
          </a:p>
          <a:p>
            <a:endParaRPr lang="cy-GB" noProof="0"/>
          </a:p>
        </p:txBody>
      </p:sp>
      <p:pic>
        <p:nvPicPr>
          <p:cNvPr id="4" name="Picture 3" descr="Free vector graphic: Camera, Movie, Film, Strip, Reel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1897" y="143966"/>
            <a:ext cx="1744078" cy="1218130"/>
          </a:xfrm>
          <a:prstGeom prst="rect">
            <a:avLst/>
          </a:prstGeom>
        </p:spPr>
      </p:pic>
      <p:sp>
        <p:nvSpPr>
          <p:cNvPr id="5" name="TextBox 4"/>
          <p:cNvSpPr txBox="1"/>
          <p:nvPr/>
        </p:nvSpPr>
        <p:spPr>
          <a:xfrm>
            <a:off x="5355975" y="5240215"/>
            <a:ext cx="2630344" cy="369332"/>
          </a:xfrm>
          <a:prstGeom prst="rect">
            <a:avLst/>
          </a:prstGeom>
          <a:noFill/>
        </p:spPr>
        <p:txBody>
          <a:bodyPr wrap="square" rtlCol="0">
            <a:spAutoFit/>
          </a:bodyPr>
          <a:lstStyle/>
          <a:p>
            <a:r>
              <a:rPr lang="en-GB">
                <a:hlinkClick r:id="rId4" action="ppaction://hlinkfile"/>
              </a:rPr>
              <a:t>ECAD7003A Ass Spec.docx</a:t>
            </a:r>
            <a:endParaRPr lang="en-GB"/>
          </a:p>
        </p:txBody>
      </p:sp>
      <p:sp>
        <p:nvSpPr>
          <p:cNvPr id="10" name="Title 1">
            <a:extLst>
              <a:ext uri="{FF2B5EF4-FFF2-40B4-BE49-F238E27FC236}">
                <a16:creationId xmlns:a16="http://schemas.microsoft.com/office/drawing/2014/main" xmlns="" id="{5575DAD2-4DFD-4111-B1C5-49B9EA77BA5C}"/>
              </a:ext>
            </a:extLst>
          </p:cNvPr>
          <p:cNvSpPr txBox="1">
            <a:spLocks/>
          </p:cNvSpPr>
          <p:nvPr/>
        </p:nvSpPr>
        <p:spPr>
          <a:xfrm>
            <a:off x="411748" y="228139"/>
            <a:ext cx="3373928" cy="994172"/>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a:latin typeface="+mn-lt"/>
              </a:rPr>
              <a:t>Aseiniad: </a:t>
            </a:r>
          </a:p>
          <a:p>
            <a:r>
              <a:rPr lang="cy-GB">
                <a:latin typeface="+mn-lt"/>
              </a:rPr>
              <a:t>elfen 1</a:t>
            </a:r>
          </a:p>
        </p:txBody>
      </p:sp>
      <p:sp>
        <p:nvSpPr>
          <p:cNvPr id="11" name="TextBox 10">
            <a:extLst>
              <a:ext uri="{FF2B5EF4-FFF2-40B4-BE49-F238E27FC236}">
                <a16:creationId xmlns:a16="http://schemas.microsoft.com/office/drawing/2014/main" xmlns="" id="{D214E19C-4002-48E6-823D-D4B77078967E}"/>
              </a:ext>
            </a:extLst>
          </p:cNvPr>
          <p:cNvSpPr txBox="1"/>
          <p:nvPr/>
        </p:nvSpPr>
        <p:spPr>
          <a:xfrm>
            <a:off x="411748" y="1577591"/>
            <a:ext cx="4240639" cy="2921634"/>
          </a:xfrm>
          <a:prstGeom prst="rect">
            <a:avLst/>
          </a:prstGeom>
          <a:noFill/>
        </p:spPr>
        <p:txBody>
          <a:bodyPr wrap="square" rtlCol="0">
            <a:spAutoFit/>
          </a:bodyPr>
          <a:lstStyle/>
          <a:p>
            <a:pPr lvl="0">
              <a:lnSpc>
                <a:spcPct val="70000"/>
              </a:lnSpc>
              <a:spcBef>
                <a:spcPts val="1000"/>
              </a:spcBef>
              <a:spcAft>
                <a:spcPts val="0"/>
              </a:spcAft>
            </a:pPr>
            <a:r>
              <a:rPr lang="cy-GB" sz="2900">
                <a:solidFill>
                  <a:srgbClr val="000000"/>
                </a:solidFill>
                <a:latin typeface="Calibri" panose="020F0502020204030204" pitchFamily="34" charset="0"/>
              </a:rPr>
              <a:t>Teitl: Deall sut mae’r </a:t>
            </a:r>
            <a:r>
              <a:rPr lang="cy-GB" sz="2900" b="1">
                <a:solidFill>
                  <a:srgbClr val="000000"/>
                </a:solidFill>
                <a:latin typeface="Calibri" panose="020F0502020204030204" pitchFamily="34" charset="0"/>
              </a:rPr>
              <a:t>dysgwr</a:t>
            </a:r>
            <a:r>
              <a:rPr lang="cy-GB" sz="2900">
                <a:solidFill>
                  <a:srgbClr val="000000"/>
                </a:solidFill>
                <a:latin typeface="Calibri" panose="020F0502020204030204" pitchFamily="34" charset="0"/>
              </a:rPr>
              <a:t>, yr </a:t>
            </a:r>
            <a:r>
              <a:rPr lang="cy-GB" sz="2900" b="1">
                <a:solidFill>
                  <a:srgbClr val="000000"/>
                </a:solidFill>
                <a:latin typeface="Calibri" panose="020F0502020204030204" pitchFamily="34" charset="0"/>
              </a:rPr>
              <a:t>ysgol</a:t>
            </a:r>
            <a:r>
              <a:rPr lang="cy-GB" sz="2900">
                <a:solidFill>
                  <a:srgbClr val="000000"/>
                </a:solidFill>
                <a:latin typeface="Calibri" panose="020F0502020204030204" pitchFamily="34" charset="0"/>
              </a:rPr>
              <a:t> a’r </a:t>
            </a:r>
            <a:r>
              <a:rPr lang="cy-GB" sz="2900" b="1">
                <a:solidFill>
                  <a:srgbClr val="000000"/>
                </a:solidFill>
                <a:latin typeface="Calibri" panose="020F0502020204030204" pitchFamily="34" charset="0"/>
              </a:rPr>
              <a:t>gymuned leo</a:t>
            </a:r>
            <a:r>
              <a:rPr lang="cy-GB" sz="2900">
                <a:solidFill>
                  <a:srgbClr val="000000"/>
                </a:solidFill>
                <a:latin typeface="Calibri" panose="020F0502020204030204" pitchFamily="34" charset="0"/>
              </a:rPr>
              <a:t>l yn gweithio gyda’i gilydd i gyflwyno </a:t>
            </a:r>
            <a:r>
              <a:rPr lang="cy-GB" sz="2900" b="1">
                <a:solidFill>
                  <a:srgbClr val="000000"/>
                </a:solidFill>
                <a:latin typeface="Calibri" panose="020F0502020204030204" pitchFamily="34" charset="0"/>
              </a:rPr>
              <a:t>un</a:t>
            </a:r>
            <a:r>
              <a:rPr lang="cy-GB" sz="2900">
                <a:solidFill>
                  <a:srgbClr val="000000"/>
                </a:solidFill>
                <a:latin typeface="Calibri" panose="020F0502020204030204" pitchFamily="34" charset="0"/>
              </a:rPr>
              <a:t> o bedwar diben y cwricwlwm newydd: cyflwyniad fideo sy’n archwilio’r broses hon yn feirniadol. (10 munud)</a:t>
            </a:r>
            <a:endParaRPr lang="en-GB" sz="290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xmlns="" id="{8E565EC8-7E6F-493A-A5DB-417C5FE3FD19}"/>
              </a:ext>
            </a:extLst>
          </p:cNvPr>
          <p:cNvPicPr>
            <a:picLocks noChangeAspect="1"/>
          </p:cNvPicPr>
          <p:nvPr/>
        </p:nvPicPr>
        <p:blipFill>
          <a:blip r:embed="rId5"/>
          <a:stretch>
            <a:fillRect/>
          </a:stretch>
        </p:blipFill>
        <p:spPr>
          <a:xfrm>
            <a:off x="880652" y="5174923"/>
            <a:ext cx="2731245" cy="499915"/>
          </a:xfrm>
          <a:prstGeom prst="rect">
            <a:avLst/>
          </a:prstGeom>
        </p:spPr>
      </p:pic>
    </p:spTree>
    <p:extLst>
      <p:ext uri="{BB962C8B-B14F-4D97-AF65-F5344CB8AC3E}">
        <p14:creationId xmlns:p14="http://schemas.microsoft.com/office/powerpoint/2010/main" val="90362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63843"/>
            <a:ext cx="7886700" cy="1325563"/>
          </a:xfrm>
        </p:spPr>
        <p:txBody>
          <a:bodyPr/>
          <a:lstStyle/>
          <a:p>
            <a:r>
              <a:rPr lang="en-GB"/>
              <a:t>Sut ydw i'n creu fideo?!</a:t>
            </a:r>
            <a:r>
              <a:rPr lang="en-GB" dirty="0">
                <a:solidFill>
                  <a:srgbClr val="00B0F0"/>
                </a:solidFill>
              </a:rPr>
              <a:t/>
            </a:r>
            <a:br>
              <a:rPr lang="en-GB" dirty="0">
                <a:solidFill>
                  <a:srgbClr val="00B0F0"/>
                </a:solidFill>
              </a:rPr>
            </a:br>
            <a:r>
              <a:rPr lang="en-GB" dirty="0"/>
              <a:t>How do I make a video?!</a:t>
            </a:r>
          </a:p>
        </p:txBody>
      </p:sp>
      <p:sp>
        <p:nvSpPr>
          <p:cNvPr id="4" name="Content Placeholder 3"/>
          <p:cNvSpPr>
            <a:spLocks noGrp="1"/>
          </p:cNvSpPr>
          <p:nvPr>
            <p:ph sz="half" idx="1"/>
          </p:nvPr>
        </p:nvSpPr>
        <p:spPr>
          <a:xfrm>
            <a:off x="628650" y="1495261"/>
            <a:ext cx="3886200" cy="4351338"/>
          </a:xfrm>
        </p:spPr>
        <p:txBody>
          <a:bodyPr vert="horz" lIns="91440" tIns="45720" rIns="91440" bIns="45720" rtlCol="0" anchor="t">
            <a:normAutofit lnSpcReduction="10000"/>
          </a:bodyPr>
          <a:lstStyle/>
          <a:p>
            <a:pPr marL="0" indent="0">
              <a:buNone/>
            </a:pPr>
            <a:r>
              <a:rPr lang="en-GB"/>
              <a:t>Hawdd!</a:t>
            </a:r>
            <a:endParaRPr lang="en-GB" dirty="0">
              <a:cs typeface="Calibri"/>
            </a:endParaRPr>
          </a:p>
          <a:p>
            <a:r>
              <a:rPr lang="en-GB"/>
              <a:t>Crewch PowerPoint a sgript i fynd gyda fe.</a:t>
            </a:r>
            <a:endParaRPr lang="en-GB" dirty="0">
              <a:cs typeface="Calibri"/>
            </a:endParaRPr>
          </a:p>
          <a:p>
            <a:r>
              <a:rPr lang="en-GB"/>
              <a:t>Recordiwch eich sgript i'r PowerPoint.</a:t>
            </a:r>
            <a:endParaRPr lang="en-GB">
              <a:cs typeface="Calibri"/>
            </a:endParaRPr>
          </a:p>
          <a:p>
            <a:r>
              <a:rPr lang="en-GB"/>
              <a:t>'Export' y fideo!</a:t>
            </a:r>
            <a:endParaRPr lang="en-GB" dirty="0">
              <a:cs typeface="Calibri"/>
            </a:endParaRPr>
          </a:p>
          <a:p>
            <a:pPr marL="0" indent="0">
              <a:buNone/>
            </a:pPr>
            <a:endParaRPr lang="en-GB" dirty="0">
              <a:cs typeface="Calibri"/>
            </a:endParaRPr>
          </a:p>
          <a:p>
            <a:pPr marL="0" indent="0">
              <a:buNone/>
            </a:pPr>
            <a:r>
              <a:rPr lang="en-GB"/>
              <a:t>Cyfarwyddiadau llawn Moodle</a:t>
            </a:r>
            <a:endParaRPr lang="en-GB">
              <a:cs typeface="Calibri"/>
            </a:endParaRPr>
          </a:p>
          <a:p>
            <a:endParaRPr lang="en-GB"/>
          </a:p>
        </p:txBody>
      </p:sp>
      <p:sp>
        <p:nvSpPr>
          <p:cNvPr id="5" name="Content Placeholder 4"/>
          <p:cNvSpPr>
            <a:spLocks noGrp="1"/>
          </p:cNvSpPr>
          <p:nvPr>
            <p:ph sz="half" idx="2"/>
          </p:nvPr>
        </p:nvSpPr>
        <p:spPr>
          <a:xfrm>
            <a:off x="4629150" y="1495261"/>
            <a:ext cx="3886200" cy="4351338"/>
          </a:xfrm>
        </p:spPr>
        <p:txBody>
          <a:bodyPr>
            <a:normAutofit lnSpcReduction="10000"/>
          </a:bodyPr>
          <a:lstStyle/>
          <a:p>
            <a:pPr marL="0" indent="0">
              <a:buNone/>
            </a:pPr>
            <a:r>
              <a:rPr lang="en-GB"/>
              <a:t>Easy!</a:t>
            </a:r>
          </a:p>
          <a:p>
            <a:r>
              <a:rPr lang="en-GB"/>
              <a:t>Create a </a:t>
            </a:r>
            <a:r>
              <a:rPr lang="en-GB" err="1"/>
              <a:t>Powerpoint</a:t>
            </a:r>
            <a:r>
              <a:rPr lang="en-GB"/>
              <a:t> and a script to go with it</a:t>
            </a:r>
          </a:p>
          <a:p>
            <a:r>
              <a:rPr lang="en-GB"/>
              <a:t>Record the narration into </a:t>
            </a:r>
            <a:r>
              <a:rPr lang="en-GB" err="1"/>
              <a:t>Powerpoint</a:t>
            </a:r>
            <a:endParaRPr lang="en-GB"/>
          </a:p>
          <a:p>
            <a:r>
              <a:rPr lang="en-GB"/>
              <a:t>Export the video!</a:t>
            </a:r>
          </a:p>
          <a:p>
            <a:pPr marL="0" indent="0">
              <a:buNone/>
            </a:pPr>
            <a:endParaRPr lang="en-GB"/>
          </a:p>
          <a:p>
            <a:pPr marL="0" indent="0">
              <a:buNone/>
            </a:pPr>
            <a:r>
              <a:rPr lang="en-GB"/>
              <a:t>Full instructions on Moodle</a:t>
            </a:r>
          </a:p>
        </p:txBody>
      </p:sp>
    </p:spTree>
    <p:extLst>
      <p:ext uri="{BB962C8B-B14F-4D97-AF65-F5344CB8AC3E}">
        <p14:creationId xmlns:p14="http://schemas.microsoft.com/office/powerpoint/2010/main" val="518317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9305" y="234120"/>
            <a:ext cx="3373928" cy="994172"/>
          </a:xfrm>
        </p:spPr>
        <p:txBody>
          <a:bodyPr>
            <a:normAutofit fontScale="90000"/>
          </a:bodyPr>
          <a:lstStyle/>
          <a:p>
            <a:r>
              <a:rPr lang="cy-GB" noProof="0" err="1">
                <a:latin typeface="+mn-lt"/>
              </a:rPr>
              <a:t>Assignment</a:t>
            </a:r>
            <a:r>
              <a:rPr lang="cy-GB" noProof="0">
                <a:latin typeface="+mn-lt"/>
              </a:rPr>
              <a:t>: </a:t>
            </a:r>
            <a:r>
              <a:rPr lang="cy-GB" noProof="0" err="1">
                <a:latin typeface="+mn-lt"/>
              </a:rPr>
              <a:t>component</a:t>
            </a:r>
            <a:r>
              <a:rPr lang="cy-GB" noProof="0">
                <a:latin typeface="+mn-lt"/>
              </a:rPr>
              <a:t> 1</a:t>
            </a:r>
          </a:p>
        </p:txBody>
      </p:sp>
      <p:sp>
        <p:nvSpPr>
          <p:cNvPr id="3" name="Content Placeholder 2"/>
          <p:cNvSpPr>
            <a:spLocks noGrp="1"/>
          </p:cNvSpPr>
          <p:nvPr>
            <p:ph idx="1"/>
          </p:nvPr>
        </p:nvSpPr>
        <p:spPr>
          <a:xfrm>
            <a:off x="4988211" y="1496357"/>
            <a:ext cx="3864174" cy="3743858"/>
          </a:xfrm>
        </p:spPr>
        <p:txBody>
          <a:bodyPr>
            <a:normAutofit fontScale="77500" lnSpcReduction="20000"/>
          </a:bodyPr>
          <a:lstStyle/>
          <a:p>
            <a:pPr marL="0" indent="0">
              <a:buNone/>
            </a:pPr>
            <a:r>
              <a:rPr lang="cy-GB" sz="2900" noProof="0" err="1"/>
              <a:t>Using</a:t>
            </a:r>
            <a:r>
              <a:rPr lang="cy-GB" sz="2900" noProof="0"/>
              <a:t> the </a:t>
            </a:r>
            <a:r>
              <a:rPr lang="cy-GB" sz="2900" noProof="0" err="1"/>
              <a:t>information</a:t>
            </a:r>
            <a:r>
              <a:rPr lang="cy-GB" sz="2900" noProof="0"/>
              <a:t> </a:t>
            </a:r>
            <a:r>
              <a:rPr lang="cy-GB" sz="2900" noProof="0" err="1"/>
              <a:t>and</a:t>
            </a:r>
            <a:r>
              <a:rPr lang="cy-GB" sz="2900" noProof="0"/>
              <a:t> </a:t>
            </a:r>
            <a:r>
              <a:rPr lang="cy-GB" sz="2900" noProof="0" err="1"/>
              <a:t>material</a:t>
            </a:r>
            <a:r>
              <a:rPr lang="cy-GB" sz="2900" noProof="0"/>
              <a:t> </a:t>
            </a:r>
            <a:r>
              <a:rPr lang="cy-GB" sz="2900" noProof="0" err="1"/>
              <a:t>you</a:t>
            </a:r>
            <a:r>
              <a:rPr lang="cy-GB" sz="2900" noProof="0"/>
              <a:t> </a:t>
            </a:r>
            <a:r>
              <a:rPr lang="cy-GB" sz="2900" noProof="0" err="1"/>
              <a:t>gathered</a:t>
            </a:r>
            <a:r>
              <a:rPr lang="cy-GB" sz="2900" noProof="0"/>
              <a:t> </a:t>
            </a:r>
            <a:r>
              <a:rPr lang="cy-GB" sz="2900" noProof="0" err="1"/>
              <a:t>on</a:t>
            </a:r>
            <a:r>
              <a:rPr lang="cy-GB" sz="2900" noProof="0"/>
              <a:t> the </a:t>
            </a:r>
            <a:r>
              <a:rPr lang="cy-GB" sz="2900" noProof="0" err="1"/>
              <a:t>Bridge</a:t>
            </a:r>
            <a:r>
              <a:rPr lang="cy-GB" sz="2900" noProof="0"/>
              <a:t> 3 </a:t>
            </a:r>
            <a:r>
              <a:rPr lang="cy-GB" sz="2900" noProof="0" err="1"/>
              <a:t>Meet</a:t>
            </a:r>
            <a:r>
              <a:rPr lang="cy-GB" sz="2900" noProof="0"/>
              <a:t> Day </a:t>
            </a:r>
            <a:r>
              <a:rPr lang="cy-GB" sz="2900" noProof="0" err="1"/>
              <a:t>in</a:t>
            </a:r>
            <a:r>
              <a:rPr lang="cy-GB" sz="2900" noProof="0"/>
              <a:t> </a:t>
            </a:r>
            <a:r>
              <a:rPr lang="cy-GB" sz="2900" noProof="0" err="1"/>
              <a:t>your</a:t>
            </a:r>
            <a:r>
              <a:rPr lang="cy-GB" sz="2900" noProof="0"/>
              <a:t> </a:t>
            </a:r>
            <a:r>
              <a:rPr lang="cy-GB" sz="2900" noProof="0" err="1"/>
              <a:t>placement</a:t>
            </a:r>
            <a:r>
              <a:rPr lang="cy-GB" sz="2900" noProof="0"/>
              <a:t> </a:t>
            </a:r>
            <a:r>
              <a:rPr lang="cy-GB" sz="2900" noProof="0" err="1"/>
              <a:t>school</a:t>
            </a:r>
            <a:r>
              <a:rPr lang="cy-GB" sz="2900" noProof="0"/>
              <a:t>, </a:t>
            </a:r>
            <a:r>
              <a:rPr lang="cy-GB" sz="2900" noProof="0" err="1"/>
              <a:t>produce</a:t>
            </a:r>
            <a:r>
              <a:rPr lang="cy-GB" sz="2900" noProof="0"/>
              <a:t> </a:t>
            </a:r>
            <a:r>
              <a:rPr lang="cy-GB" sz="2900" noProof="0" err="1"/>
              <a:t>an</a:t>
            </a:r>
            <a:r>
              <a:rPr lang="cy-GB" sz="2900" noProof="0"/>
              <a:t> </a:t>
            </a:r>
            <a:r>
              <a:rPr lang="cy-GB" sz="2900" noProof="0" err="1"/>
              <a:t>individual</a:t>
            </a:r>
            <a:r>
              <a:rPr lang="cy-GB" sz="2900" noProof="0"/>
              <a:t> 10 </a:t>
            </a:r>
            <a:r>
              <a:rPr lang="cy-GB" sz="2900" noProof="0" err="1"/>
              <a:t>minute</a:t>
            </a:r>
            <a:r>
              <a:rPr lang="cy-GB" sz="2900" noProof="0"/>
              <a:t> </a:t>
            </a:r>
            <a:r>
              <a:rPr lang="cy-GB" sz="2900" noProof="0" err="1"/>
              <a:t>video</a:t>
            </a:r>
            <a:r>
              <a:rPr lang="cy-GB" sz="2900" noProof="0"/>
              <a:t> </a:t>
            </a:r>
            <a:r>
              <a:rPr lang="cy-GB" sz="2900" noProof="0" err="1"/>
              <a:t>which</a:t>
            </a:r>
            <a:r>
              <a:rPr lang="cy-GB" sz="2900" noProof="0"/>
              <a:t> </a:t>
            </a:r>
            <a:r>
              <a:rPr lang="cy-GB" sz="2900" noProof="0" err="1"/>
              <a:t>critically</a:t>
            </a:r>
            <a:r>
              <a:rPr lang="cy-GB" sz="2900" noProof="0"/>
              <a:t> </a:t>
            </a:r>
            <a:r>
              <a:rPr lang="cy-GB" sz="2900" noProof="0" err="1"/>
              <a:t>explores</a:t>
            </a:r>
            <a:r>
              <a:rPr lang="cy-GB" sz="2900" noProof="0"/>
              <a:t> the </a:t>
            </a:r>
            <a:r>
              <a:rPr lang="cy-GB" sz="2900" noProof="0" err="1"/>
              <a:t>relationship</a:t>
            </a:r>
            <a:r>
              <a:rPr lang="cy-GB" sz="2900" noProof="0"/>
              <a:t> </a:t>
            </a:r>
            <a:r>
              <a:rPr lang="cy-GB" sz="2900" noProof="0" err="1"/>
              <a:t>between</a:t>
            </a:r>
            <a:r>
              <a:rPr lang="cy-GB" sz="2900" noProof="0"/>
              <a:t> the </a:t>
            </a:r>
            <a:r>
              <a:rPr lang="cy-GB" sz="2900" noProof="0" err="1"/>
              <a:t>learner</a:t>
            </a:r>
            <a:r>
              <a:rPr lang="cy-GB" sz="2900" noProof="0"/>
              <a:t>, </a:t>
            </a:r>
            <a:r>
              <a:rPr lang="cy-GB" sz="2900" noProof="0" err="1"/>
              <a:t>school</a:t>
            </a:r>
            <a:r>
              <a:rPr lang="cy-GB" sz="2900" noProof="0"/>
              <a:t> </a:t>
            </a:r>
            <a:r>
              <a:rPr lang="cy-GB" sz="2900" noProof="0" err="1"/>
              <a:t>and</a:t>
            </a:r>
            <a:r>
              <a:rPr lang="cy-GB" sz="2900" noProof="0"/>
              <a:t> the </a:t>
            </a:r>
            <a:r>
              <a:rPr lang="cy-GB" sz="2900" noProof="0" err="1"/>
              <a:t>community</a:t>
            </a:r>
            <a:r>
              <a:rPr lang="cy-GB" sz="2900" noProof="0"/>
              <a:t> </a:t>
            </a:r>
            <a:r>
              <a:rPr lang="cy-GB" sz="2900" noProof="0" err="1"/>
              <a:t>with</a:t>
            </a:r>
            <a:r>
              <a:rPr lang="cy-GB" sz="2900" noProof="0"/>
              <a:t> </a:t>
            </a:r>
            <a:r>
              <a:rPr lang="cy-GB" sz="2900" noProof="0" err="1"/>
              <a:t>reference</a:t>
            </a:r>
            <a:r>
              <a:rPr lang="cy-GB" sz="2900" noProof="0"/>
              <a:t> to </a:t>
            </a:r>
            <a:r>
              <a:rPr lang="cy-GB" sz="2900" b="1" noProof="0"/>
              <a:t>1</a:t>
            </a:r>
            <a:r>
              <a:rPr lang="cy-GB" sz="2900" noProof="0"/>
              <a:t> of the </a:t>
            </a:r>
            <a:r>
              <a:rPr lang="cy-GB" sz="2900" noProof="0" err="1"/>
              <a:t>purposes</a:t>
            </a:r>
            <a:r>
              <a:rPr lang="cy-GB" sz="2900" noProof="0"/>
              <a:t> of the </a:t>
            </a:r>
            <a:r>
              <a:rPr lang="cy-GB" sz="2900" noProof="0" err="1"/>
              <a:t>curriculum</a:t>
            </a:r>
            <a:r>
              <a:rPr lang="cy-GB" sz="2900" noProof="0"/>
              <a:t>.  </a:t>
            </a:r>
            <a:br>
              <a:rPr lang="cy-GB" sz="2900" noProof="0"/>
            </a:br>
            <a:r>
              <a:rPr lang="cy-GB" sz="2900" noProof="0"/>
              <a:t>The </a:t>
            </a:r>
            <a:r>
              <a:rPr lang="cy-GB" sz="2900" noProof="0" err="1"/>
              <a:t>video</a:t>
            </a:r>
            <a:r>
              <a:rPr lang="cy-GB" sz="2900" noProof="0"/>
              <a:t> </a:t>
            </a:r>
            <a:r>
              <a:rPr lang="cy-GB" sz="2900" noProof="0" err="1"/>
              <a:t>should</a:t>
            </a:r>
            <a:r>
              <a:rPr lang="cy-GB" sz="2900" noProof="0"/>
              <a:t> be </a:t>
            </a:r>
            <a:r>
              <a:rPr lang="cy-GB" sz="2900" noProof="0" err="1"/>
              <a:t>informed</a:t>
            </a:r>
            <a:r>
              <a:rPr lang="cy-GB" sz="2900" noProof="0"/>
              <a:t> by </a:t>
            </a:r>
            <a:r>
              <a:rPr lang="cy-GB" sz="2900" noProof="0" err="1"/>
              <a:t>academic</a:t>
            </a:r>
            <a:r>
              <a:rPr lang="cy-GB" sz="2900" noProof="0"/>
              <a:t> </a:t>
            </a:r>
            <a:r>
              <a:rPr lang="cy-GB" sz="2900" noProof="0" err="1"/>
              <a:t>reading</a:t>
            </a:r>
            <a:r>
              <a:rPr lang="cy-GB" sz="2900" noProof="0"/>
              <a:t>, </a:t>
            </a:r>
            <a:r>
              <a:rPr lang="cy-GB" sz="2900" noProof="0" err="1"/>
              <a:t>theories</a:t>
            </a:r>
            <a:r>
              <a:rPr lang="cy-GB" sz="2900" noProof="0"/>
              <a:t> </a:t>
            </a:r>
            <a:r>
              <a:rPr lang="cy-GB" sz="2900" noProof="0" err="1"/>
              <a:t>and</a:t>
            </a:r>
            <a:r>
              <a:rPr lang="cy-GB" sz="2900" noProof="0"/>
              <a:t> </a:t>
            </a:r>
            <a:r>
              <a:rPr lang="cy-GB" sz="2900" noProof="0" err="1"/>
              <a:t>research</a:t>
            </a:r>
            <a:r>
              <a:rPr lang="cy-GB" sz="2900" noProof="0"/>
              <a:t> </a:t>
            </a:r>
            <a:r>
              <a:rPr lang="cy-GB" sz="2900" noProof="0" err="1"/>
              <a:t>and</a:t>
            </a:r>
            <a:r>
              <a:rPr lang="cy-GB" sz="2900" noProof="0"/>
              <a:t> </a:t>
            </a:r>
            <a:r>
              <a:rPr lang="cy-GB" sz="2900" noProof="0" err="1"/>
              <a:t>aimed</a:t>
            </a:r>
            <a:r>
              <a:rPr lang="cy-GB" sz="2900" noProof="0"/>
              <a:t> at a </a:t>
            </a:r>
            <a:r>
              <a:rPr lang="cy-GB" sz="2900" noProof="0" err="1"/>
              <a:t>professional</a:t>
            </a:r>
            <a:r>
              <a:rPr lang="cy-GB" sz="2900" noProof="0"/>
              <a:t> </a:t>
            </a:r>
            <a:r>
              <a:rPr lang="cy-GB" sz="2900" noProof="0" err="1"/>
              <a:t>teaching</a:t>
            </a:r>
            <a:r>
              <a:rPr lang="cy-GB" sz="2900" noProof="0"/>
              <a:t> </a:t>
            </a:r>
            <a:r>
              <a:rPr lang="cy-GB" sz="2900" noProof="0" err="1"/>
              <a:t>audience</a:t>
            </a:r>
            <a:r>
              <a:rPr lang="cy-GB" sz="2900" noProof="0"/>
              <a:t>.</a:t>
            </a:r>
          </a:p>
          <a:p>
            <a:endParaRPr lang="cy-GB" noProof="0"/>
          </a:p>
          <a:p>
            <a:endParaRPr lang="cy-GB" noProof="0"/>
          </a:p>
          <a:p>
            <a:endParaRPr lang="cy-GB" noProof="0"/>
          </a:p>
          <a:p>
            <a:endParaRPr lang="cy-GB" noProof="0"/>
          </a:p>
          <a:p>
            <a:endParaRPr lang="cy-GB" noProof="0"/>
          </a:p>
        </p:txBody>
      </p:sp>
      <p:pic>
        <p:nvPicPr>
          <p:cNvPr id="4" name="Picture 3" descr="Free vector graphic: Camera, Movie, Film, Strip, Reel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1897" y="143966"/>
            <a:ext cx="1744078" cy="1218130"/>
          </a:xfrm>
          <a:prstGeom prst="rect">
            <a:avLst/>
          </a:prstGeom>
        </p:spPr>
      </p:pic>
      <p:sp>
        <p:nvSpPr>
          <p:cNvPr id="10" name="Title 1">
            <a:extLst>
              <a:ext uri="{FF2B5EF4-FFF2-40B4-BE49-F238E27FC236}">
                <a16:creationId xmlns:a16="http://schemas.microsoft.com/office/drawing/2014/main" xmlns="" id="{5575DAD2-4DFD-4111-B1C5-49B9EA77BA5C}"/>
              </a:ext>
            </a:extLst>
          </p:cNvPr>
          <p:cNvSpPr txBox="1">
            <a:spLocks/>
          </p:cNvSpPr>
          <p:nvPr/>
        </p:nvSpPr>
        <p:spPr>
          <a:xfrm>
            <a:off x="411748" y="228139"/>
            <a:ext cx="3373928" cy="994172"/>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a:latin typeface="+mn-lt"/>
              </a:rPr>
              <a:t>Aseiniad: </a:t>
            </a:r>
          </a:p>
          <a:p>
            <a:r>
              <a:rPr lang="cy-GB">
                <a:latin typeface="+mn-lt"/>
              </a:rPr>
              <a:t>elfen 1</a:t>
            </a:r>
          </a:p>
        </p:txBody>
      </p:sp>
      <p:sp>
        <p:nvSpPr>
          <p:cNvPr id="11" name="TextBox 10">
            <a:extLst>
              <a:ext uri="{FF2B5EF4-FFF2-40B4-BE49-F238E27FC236}">
                <a16:creationId xmlns:a16="http://schemas.microsoft.com/office/drawing/2014/main" xmlns="" id="{D214E19C-4002-48E6-823D-D4B77078967E}"/>
              </a:ext>
            </a:extLst>
          </p:cNvPr>
          <p:cNvSpPr txBox="1"/>
          <p:nvPr/>
        </p:nvSpPr>
        <p:spPr>
          <a:xfrm>
            <a:off x="411748" y="1577591"/>
            <a:ext cx="4240639" cy="3188437"/>
          </a:xfrm>
          <a:prstGeom prst="rect">
            <a:avLst/>
          </a:prstGeom>
          <a:noFill/>
        </p:spPr>
        <p:txBody>
          <a:bodyPr wrap="square" rtlCol="0">
            <a:spAutoFit/>
          </a:bodyPr>
          <a:lstStyle/>
          <a:p>
            <a:pPr>
              <a:lnSpc>
                <a:spcPct val="70000"/>
              </a:lnSpc>
              <a:spcBef>
                <a:spcPts val="1000"/>
              </a:spcBef>
            </a:pPr>
            <a:r>
              <a:rPr lang="cy-GB" sz="2200"/>
              <a:t>Gan ddefnyddio’r wybodaeth a deunydd a gasglwyd gennych ar Ddiwrnod Cwrdd Pont 3 yn eich ysgol lleoliad, lluniwch fideo 10 munud unigol sy’n archwilio’n feirniadol y berthynas rhwng y dysgwr, yr ysgol a’r gymuned gan gyfeirio at </a:t>
            </a:r>
            <a:r>
              <a:rPr lang="cy-GB" sz="2200" b="1"/>
              <a:t>1 </a:t>
            </a:r>
            <a:r>
              <a:rPr lang="cy-GB" sz="2200"/>
              <a:t>o ddibenion y cwricwlwm.  Dylai’r fideo fod yn seiliedig ar ddarllen academaidd, damcaniaethau ac ymchwil ac wedi’i anelu at gynulleidfa addysgu broffesiynol.</a:t>
            </a:r>
          </a:p>
        </p:txBody>
      </p:sp>
    </p:spTree>
    <p:extLst>
      <p:ext uri="{BB962C8B-B14F-4D97-AF65-F5344CB8AC3E}">
        <p14:creationId xmlns:p14="http://schemas.microsoft.com/office/powerpoint/2010/main" val="1430971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2"/>
          </p:nvPr>
        </p:nvSpPr>
        <p:spPr/>
        <p:txBody>
          <a:bodyPr/>
          <a:lstStyle/>
          <a:p>
            <a:endParaRPr lang="en-GB"/>
          </a:p>
        </p:txBody>
      </p:sp>
      <p:pic>
        <p:nvPicPr>
          <p:cNvPr id="8" name="Picture 7"/>
          <p:cNvPicPr>
            <a:picLocks noChangeAspect="1"/>
          </p:cNvPicPr>
          <p:nvPr/>
        </p:nvPicPr>
        <p:blipFill>
          <a:blip r:embed="rId2"/>
          <a:stretch>
            <a:fillRect/>
          </a:stretch>
        </p:blipFill>
        <p:spPr>
          <a:xfrm>
            <a:off x="975328" y="-99859"/>
            <a:ext cx="7183480" cy="7054316"/>
          </a:xfrm>
          <a:prstGeom prst="rect">
            <a:avLst/>
          </a:prstGeom>
        </p:spPr>
      </p:pic>
    </p:spTree>
    <p:extLst>
      <p:ext uri="{BB962C8B-B14F-4D97-AF65-F5344CB8AC3E}">
        <p14:creationId xmlns:p14="http://schemas.microsoft.com/office/powerpoint/2010/main" val="2658469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128220" y="50745"/>
            <a:ext cx="6572250" cy="4486275"/>
          </a:xfrm>
          <a:prstGeom prst="rect">
            <a:avLst/>
          </a:prstGeom>
        </p:spPr>
      </p:pic>
      <p:pic>
        <p:nvPicPr>
          <p:cNvPr id="6" name="Picture 5"/>
          <p:cNvPicPr>
            <a:picLocks noChangeAspect="1"/>
          </p:cNvPicPr>
          <p:nvPr/>
        </p:nvPicPr>
        <p:blipFill>
          <a:blip r:embed="rId3"/>
          <a:stretch>
            <a:fillRect/>
          </a:stretch>
        </p:blipFill>
        <p:spPr>
          <a:xfrm>
            <a:off x="1222944" y="4537020"/>
            <a:ext cx="6534150" cy="2381250"/>
          </a:xfrm>
          <a:prstGeom prst="rect">
            <a:avLst/>
          </a:prstGeom>
        </p:spPr>
      </p:pic>
    </p:spTree>
    <p:extLst>
      <p:ext uri="{BB962C8B-B14F-4D97-AF65-F5344CB8AC3E}">
        <p14:creationId xmlns:p14="http://schemas.microsoft.com/office/powerpoint/2010/main" val="2810563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692"/>
            <a:ext cx="7886700" cy="1325563"/>
          </a:xfrm>
        </p:spPr>
        <p:txBody>
          <a:bodyPr/>
          <a:lstStyle/>
          <a:p>
            <a:r>
              <a:rPr lang="en-GB"/>
              <a:t>Cyflwyno'r gwaith</a:t>
            </a:r>
            <a:r>
              <a:rPr lang="en-GB" dirty="0">
                <a:solidFill>
                  <a:srgbClr val="00B0F0"/>
                </a:solidFill>
              </a:rPr>
              <a:t/>
            </a:r>
            <a:br>
              <a:rPr lang="en-GB" dirty="0">
                <a:solidFill>
                  <a:srgbClr val="00B0F0"/>
                </a:solidFill>
              </a:rPr>
            </a:br>
            <a:r>
              <a:rPr lang="en-GB"/>
              <a:t>Submission</a:t>
            </a:r>
            <a:endParaRPr lang="en-GB">
              <a:cs typeface="Calibri Light"/>
            </a:endParaRPr>
          </a:p>
        </p:txBody>
      </p:sp>
      <p:sp>
        <p:nvSpPr>
          <p:cNvPr id="3" name="Content Placeholder 2"/>
          <p:cNvSpPr>
            <a:spLocks noGrp="1"/>
          </p:cNvSpPr>
          <p:nvPr>
            <p:ph sz="half" idx="1"/>
          </p:nvPr>
        </p:nvSpPr>
        <p:spPr>
          <a:xfrm>
            <a:off x="628650" y="1451241"/>
            <a:ext cx="3886200" cy="4725722"/>
          </a:xfrm>
        </p:spPr>
        <p:txBody>
          <a:bodyPr vert="horz" lIns="91440" tIns="45720" rIns="91440" bIns="45720" rtlCol="0" anchor="t">
            <a:normAutofit fontScale="92500" lnSpcReduction="10000"/>
          </a:bodyPr>
          <a:lstStyle/>
          <a:p>
            <a:pPr marL="0" indent="0">
              <a:buNone/>
            </a:pPr>
            <a:r>
              <a:rPr lang="en-GB" dirty="0"/>
              <a:t>Cywiriad – </a:t>
            </a:r>
            <a:r>
              <a:rPr lang="en-GB" b="1" dirty="0"/>
              <a:t>PEIDIWCH</a:t>
            </a:r>
            <a:r>
              <a:rPr lang="en-GB" dirty="0"/>
              <a:t> </a:t>
            </a:r>
            <a:r>
              <a:rPr lang="en-GB"/>
              <a:t>ddefnyddio YouTube (fel y nodir yn y canllaw).</a:t>
            </a:r>
            <a:endParaRPr lang="en-GB">
              <a:cs typeface="Calibri"/>
            </a:endParaRPr>
          </a:p>
          <a:p>
            <a:r>
              <a:rPr lang="en-GB"/>
              <a:t>Lanwythwch i OneDrive.</a:t>
            </a:r>
            <a:endParaRPr lang="en-GB" dirty="0">
              <a:cs typeface="Calibri"/>
            </a:endParaRPr>
          </a:p>
          <a:p>
            <a:r>
              <a:rPr lang="en-GB"/>
              <a:t>Gludwch y ddolen rhannu i mewn i'r templed.</a:t>
            </a:r>
            <a:endParaRPr lang="en-GB" dirty="0">
              <a:cs typeface="Calibri"/>
            </a:endParaRPr>
          </a:p>
          <a:p>
            <a:r>
              <a:rPr lang="en-GB"/>
              <a:t>Lanlwythwch y templed i Turnitin.</a:t>
            </a:r>
            <a:endParaRPr lang="en-GB">
              <a:cs typeface="Calibri"/>
            </a:endParaRPr>
          </a:p>
          <a:p>
            <a:pPr marL="0" indent="0">
              <a:buNone/>
            </a:pPr>
            <a:r>
              <a:rPr lang="en-GB" b="1"/>
              <a:t>Mae cyfarwyddiadau manwl yn y canllaw. </a:t>
            </a:r>
            <a:endParaRPr lang="en-GB" b="1">
              <a:cs typeface="Calibri"/>
            </a:endParaRPr>
          </a:p>
        </p:txBody>
      </p:sp>
      <p:sp>
        <p:nvSpPr>
          <p:cNvPr id="4" name="Content Placeholder 3"/>
          <p:cNvSpPr>
            <a:spLocks noGrp="1"/>
          </p:cNvSpPr>
          <p:nvPr>
            <p:ph sz="half" idx="2"/>
          </p:nvPr>
        </p:nvSpPr>
        <p:spPr>
          <a:xfrm>
            <a:off x="4629150" y="1451241"/>
            <a:ext cx="3886200" cy="4088253"/>
          </a:xfrm>
        </p:spPr>
        <p:txBody>
          <a:bodyPr vert="horz" lIns="91440" tIns="45720" rIns="91440" bIns="45720" rtlCol="0" anchor="t">
            <a:normAutofit fontScale="92500" lnSpcReduction="10000"/>
          </a:bodyPr>
          <a:lstStyle/>
          <a:p>
            <a:pPr marL="0" indent="0">
              <a:buNone/>
            </a:pPr>
            <a:r>
              <a:rPr lang="en-GB"/>
              <a:t>Correction – Do </a:t>
            </a:r>
            <a:r>
              <a:rPr lang="en-GB" b="1"/>
              <a:t>NOT</a:t>
            </a:r>
            <a:r>
              <a:rPr lang="en-GB"/>
              <a:t> use YouTube (as stated in guidance)</a:t>
            </a:r>
          </a:p>
          <a:p>
            <a:r>
              <a:rPr lang="en-GB"/>
              <a:t>Upload to OneDrive</a:t>
            </a:r>
          </a:p>
          <a:p>
            <a:r>
              <a:rPr lang="en-GB"/>
              <a:t>Paste the share link into the template</a:t>
            </a:r>
          </a:p>
          <a:p>
            <a:r>
              <a:rPr lang="en-GB"/>
              <a:t>Upload template to </a:t>
            </a:r>
            <a:r>
              <a:rPr lang="en-GB" err="1"/>
              <a:t>Turnitin</a:t>
            </a:r>
            <a:endParaRPr lang="en-GB"/>
          </a:p>
          <a:p>
            <a:pPr marL="0" indent="0">
              <a:buNone/>
            </a:pPr>
            <a:r>
              <a:rPr lang="en-GB" b="1"/>
              <a:t>Detailed instructions in the guide</a:t>
            </a:r>
          </a:p>
          <a:p>
            <a:pPr marL="0" indent="0">
              <a:buNone/>
            </a:pPr>
            <a:endParaRPr lang="en-GB" b="1"/>
          </a:p>
        </p:txBody>
      </p:sp>
    </p:spTree>
    <p:extLst>
      <p:ext uri="{BB962C8B-B14F-4D97-AF65-F5344CB8AC3E}">
        <p14:creationId xmlns:p14="http://schemas.microsoft.com/office/powerpoint/2010/main" val="2870120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9305" y="234120"/>
            <a:ext cx="3373928" cy="994172"/>
          </a:xfrm>
        </p:spPr>
        <p:txBody>
          <a:bodyPr>
            <a:normAutofit fontScale="90000"/>
          </a:bodyPr>
          <a:lstStyle/>
          <a:p>
            <a:r>
              <a:rPr lang="cy-GB" noProof="0" err="1">
                <a:latin typeface="+mn-lt"/>
              </a:rPr>
              <a:t>Assignment</a:t>
            </a:r>
            <a:r>
              <a:rPr lang="cy-GB" noProof="0">
                <a:latin typeface="+mn-lt"/>
              </a:rPr>
              <a:t>: </a:t>
            </a:r>
            <a:r>
              <a:rPr lang="cy-GB" noProof="0" err="1">
                <a:latin typeface="+mn-lt"/>
              </a:rPr>
              <a:t>component</a:t>
            </a:r>
            <a:r>
              <a:rPr lang="cy-GB" noProof="0">
                <a:latin typeface="+mn-lt"/>
              </a:rPr>
              <a:t> 2</a:t>
            </a:r>
          </a:p>
        </p:txBody>
      </p:sp>
      <p:sp>
        <p:nvSpPr>
          <p:cNvPr id="3" name="Content Placeholder 2"/>
          <p:cNvSpPr>
            <a:spLocks noGrp="1"/>
          </p:cNvSpPr>
          <p:nvPr>
            <p:ph idx="1"/>
          </p:nvPr>
        </p:nvSpPr>
        <p:spPr>
          <a:xfrm>
            <a:off x="4988211" y="1507146"/>
            <a:ext cx="3864174" cy="3743858"/>
          </a:xfrm>
        </p:spPr>
        <p:txBody>
          <a:bodyPr>
            <a:normAutofit/>
          </a:bodyPr>
          <a:lstStyle/>
          <a:p>
            <a:pPr marL="0" indent="0">
              <a:buNone/>
            </a:pPr>
            <a:r>
              <a:rPr lang="cy-GB" b="1" noProof="0" err="1"/>
              <a:t>How</a:t>
            </a:r>
            <a:r>
              <a:rPr lang="cy-GB" b="1" noProof="0"/>
              <a:t> a </a:t>
            </a:r>
            <a:r>
              <a:rPr lang="cy-GB" b="1" noProof="0" err="1"/>
              <a:t>school</a:t>
            </a:r>
            <a:r>
              <a:rPr lang="cy-GB" b="1" noProof="0"/>
              <a:t> </a:t>
            </a:r>
            <a:r>
              <a:rPr lang="cy-GB" b="1" noProof="0" err="1"/>
              <a:t>develops</a:t>
            </a:r>
            <a:r>
              <a:rPr lang="cy-GB" b="1" noProof="0"/>
              <a:t> </a:t>
            </a:r>
            <a:r>
              <a:rPr lang="cy-GB" b="1" noProof="0" err="1"/>
              <a:t>one</a:t>
            </a:r>
            <a:r>
              <a:rPr lang="cy-GB" b="1" noProof="0"/>
              <a:t> </a:t>
            </a:r>
            <a:r>
              <a:rPr lang="cy-GB" b="1" noProof="0" err="1"/>
              <a:t>aspect</a:t>
            </a:r>
            <a:r>
              <a:rPr lang="cy-GB" b="1" noProof="0"/>
              <a:t> of </a:t>
            </a:r>
            <a:r>
              <a:rPr lang="cy-GB" b="1" noProof="0" err="1"/>
              <a:t>its</a:t>
            </a:r>
            <a:r>
              <a:rPr lang="cy-GB" b="1" noProof="0"/>
              <a:t> SDP: a </a:t>
            </a:r>
            <a:r>
              <a:rPr lang="cy-GB" b="1" noProof="0" err="1"/>
              <a:t>report</a:t>
            </a:r>
            <a:r>
              <a:rPr lang="cy-GB" b="1" noProof="0"/>
              <a:t> </a:t>
            </a:r>
            <a:r>
              <a:rPr lang="cy-GB" b="1" noProof="0" err="1"/>
              <a:t>that</a:t>
            </a:r>
            <a:r>
              <a:rPr lang="cy-GB" b="1" noProof="0"/>
              <a:t> </a:t>
            </a:r>
            <a:r>
              <a:rPr lang="cy-GB" b="1" noProof="0" err="1"/>
              <a:t>critically</a:t>
            </a:r>
            <a:r>
              <a:rPr lang="cy-GB" b="1" noProof="0"/>
              <a:t> </a:t>
            </a:r>
            <a:r>
              <a:rPr lang="cy-GB" b="1" noProof="0" err="1"/>
              <a:t>reflects</a:t>
            </a:r>
            <a:r>
              <a:rPr lang="cy-GB" b="1" noProof="0"/>
              <a:t> </a:t>
            </a:r>
            <a:r>
              <a:rPr lang="cy-GB" b="1" noProof="0" err="1"/>
              <a:t>on</a:t>
            </a:r>
            <a:r>
              <a:rPr lang="cy-GB" b="1" noProof="0"/>
              <a:t> the </a:t>
            </a:r>
            <a:r>
              <a:rPr lang="cy-GB" b="1" noProof="0" err="1"/>
              <a:t>actions</a:t>
            </a:r>
            <a:r>
              <a:rPr lang="cy-GB" b="1" noProof="0"/>
              <a:t>, </a:t>
            </a:r>
            <a:r>
              <a:rPr lang="cy-GB" b="1" noProof="0" err="1"/>
              <a:t>impact</a:t>
            </a:r>
            <a:r>
              <a:rPr lang="cy-GB" b="1" noProof="0"/>
              <a:t> </a:t>
            </a:r>
            <a:r>
              <a:rPr lang="cy-GB" b="1" noProof="0" err="1"/>
              <a:t>and</a:t>
            </a:r>
            <a:r>
              <a:rPr lang="cy-GB" b="1" noProof="0"/>
              <a:t> </a:t>
            </a:r>
            <a:r>
              <a:rPr lang="cy-GB" b="1" noProof="0" err="1"/>
              <a:t>evidence</a:t>
            </a:r>
            <a:r>
              <a:rPr lang="cy-GB" b="1" noProof="0"/>
              <a:t> base. (2,500 </a:t>
            </a:r>
            <a:r>
              <a:rPr lang="cy-GB" b="1" noProof="0" err="1"/>
              <a:t>words</a:t>
            </a:r>
            <a:r>
              <a:rPr lang="cy-GB" b="1" noProof="0"/>
              <a:t>)</a:t>
            </a:r>
            <a:endParaRPr lang="cy-GB" noProof="0"/>
          </a:p>
          <a:p>
            <a:endParaRPr lang="cy-GB" noProof="0"/>
          </a:p>
          <a:p>
            <a:endParaRPr lang="cy-GB" noProof="0"/>
          </a:p>
          <a:p>
            <a:endParaRPr lang="cy-GB" noProof="0"/>
          </a:p>
          <a:p>
            <a:endParaRPr lang="cy-GB" noProof="0"/>
          </a:p>
          <a:p>
            <a:endParaRPr lang="cy-GB" noProof="0"/>
          </a:p>
        </p:txBody>
      </p:sp>
      <p:sp>
        <p:nvSpPr>
          <p:cNvPr id="8" name="Title 1"/>
          <p:cNvSpPr txBox="1">
            <a:spLocks/>
          </p:cNvSpPr>
          <p:nvPr/>
        </p:nvSpPr>
        <p:spPr>
          <a:xfrm>
            <a:off x="787677" y="1496357"/>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300">
              <a:latin typeface="+mn-lt"/>
            </a:endParaRPr>
          </a:p>
        </p:txBody>
      </p:sp>
      <p:pic>
        <p:nvPicPr>
          <p:cNvPr id="5" name="Picture 4" descr="Piccadilly Circus | English speaking cities: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6337" y="254036"/>
            <a:ext cx="1431509" cy="954340"/>
          </a:xfrm>
          <a:prstGeom prst="rect">
            <a:avLst/>
          </a:prstGeom>
        </p:spPr>
      </p:pic>
      <p:sp>
        <p:nvSpPr>
          <p:cNvPr id="6" name="TextBox 5"/>
          <p:cNvSpPr txBox="1"/>
          <p:nvPr/>
        </p:nvSpPr>
        <p:spPr>
          <a:xfrm>
            <a:off x="5394121" y="5150840"/>
            <a:ext cx="3212984" cy="369332"/>
          </a:xfrm>
          <a:prstGeom prst="rect">
            <a:avLst/>
          </a:prstGeom>
          <a:noFill/>
        </p:spPr>
        <p:txBody>
          <a:bodyPr wrap="square" rtlCol="0">
            <a:spAutoFit/>
          </a:bodyPr>
          <a:lstStyle/>
          <a:p>
            <a:r>
              <a:rPr lang="en-GB">
                <a:hlinkClick r:id="rId4" action="ppaction://hlinkfile"/>
              </a:rPr>
              <a:t>ECAD7003B Ass Spec.docx</a:t>
            </a:r>
            <a:endParaRPr lang="en-GB"/>
          </a:p>
        </p:txBody>
      </p:sp>
      <p:pic>
        <p:nvPicPr>
          <p:cNvPr id="4" name="Picture 3">
            <a:extLst>
              <a:ext uri="{FF2B5EF4-FFF2-40B4-BE49-F238E27FC236}">
                <a16:creationId xmlns:a16="http://schemas.microsoft.com/office/drawing/2014/main" xmlns="" id="{870F75EC-06CB-4650-B132-874939D0E945}"/>
              </a:ext>
            </a:extLst>
          </p:cNvPr>
          <p:cNvPicPr>
            <a:picLocks noChangeAspect="1"/>
          </p:cNvPicPr>
          <p:nvPr/>
        </p:nvPicPr>
        <p:blipFill>
          <a:blip r:embed="rId5"/>
          <a:stretch>
            <a:fillRect/>
          </a:stretch>
        </p:blipFill>
        <p:spPr>
          <a:xfrm>
            <a:off x="589392" y="-114531"/>
            <a:ext cx="3420152" cy="1621677"/>
          </a:xfrm>
          <a:prstGeom prst="rect">
            <a:avLst/>
          </a:prstGeom>
        </p:spPr>
      </p:pic>
      <p:sp>
        <p:nvSpPr>
          <p:cNvPr id="7" name="TextBox 6">
            <a:extLst>
              <a:ext uri="{FF2B5EF4-FFF2-40B4-BE49-F238E27FC236}">
                <a16:creationId xmlns:a16="http://schemas.microsoft.com/office/drawing/2014/main" xmlns="" id="{A3E36FDF-3032-47F4-B96C-915623786D5A}"/>
              </a:ext>
            </a:extLst>
          </p:cNvPr>
          <p:cNvSpPr txBox="1"/>
          <p:nvPr/>
        </p:nvSpPr>
        <p:spPr>
          <a:xfrm>
            <a:off x="367381" y="1576943"/>
            <a:ext cx="3864174" cy="2823978"/>
          </a:xfrm>
          <a:prstGeom prst="rect">
            <a:avLst/>
          </a:prstGeom>
          <a:noFill/>
        </p:spPr>
        <p:txBody>
          <a:bodyPr wrap="square" rtlCol="0">
            <a:spAutoFit/>
          </a:bodyPr>
          <a:lstStyle/>
          <a:p>
            <a:pPr lvl="0">
              <a:lnSpc>
                <a:spcPct val="70000"/>
              </a:lnSpc>
              <a:spcBef>
                <a:spcPts val="1000"/>
              </a:spcBef>
              <a:spcAft>
                <a:spcPts val="0"/>
              </a:spcAft>
              <a:tabLst>
                <a:tab pos="457200" algn="l"/>
              </a:tabLst>
            </a:pPr>
            <a:r>
              <a:rPr lang="cy-GB" sz="2800" b="1">
                <a:solidFill>
                  <a:srgbClr val="000000"/>
                </a:solidFill>
                <a:latin typeface="Calibri" panose="020F0502020204030204" pitchFamily="34" charset="0"/>
              </a:rPr>
              <a:t>Sut mae ysgol yn datblygu un agwedd ar ei Chynllun Datblygu Ysgol: adroddiad sy’n adfyfyrio’n feirniadol ar y camau gweithredu, yr effaith a’r sylfaen dystiolaeth. (2,500 o eiriau)</a:t>
            </a:r>
            <a:endParaRPr lang="en-GB" sz="280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5631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9305" y="234120"/>
            <a:ext cx="3373928" cy="994172"/>
          </a:xfrm>
        </p:spPr>
        <p:txBody>
          <a:bodyPr>
            <a:normAutofit fontScale="90000"/>
          </a:bodyPr>
          <a:lstStyle/>
          <a:p>
            <a:r>
              <a:rPr lang="cy-GB" noProof="0" err="1">
                <a:latin typeface="+mn-lt"/>
              </a:rPr>
              <a:t>Assignment</a:t>
            </a:r>
            <a:r>
              <a:rPr lang="cy-GB" noProof="0">
                <a:latin typeface="+mn-lt"/>
              </a:rPr>
              <a:t>: </a:t>
            </a:r>
            <a:r>
              <a:rPr lang="cy-GB" noProof="0" err="1">
                <a:latin typeface="+mn-lt"/>
              </a:rPr>
              <a:t>component</a:t>
            </a:r>
            <a:r>
              <a:rPr lang="cy-GB" noProof="0">
                <a:latin typeface="+mn-lt"/>
              </a:rPr>
              <a:t> 2</a:t>
            </a:r>
          </a:p>
        </p:txBody>
      </p:sp>
      <p:sp>
        <p:nvSpPr>
          <p:cNvPr id="3" name="Content Placeholder 2"/>
          <p:cNvSpPr>
            <a:spLocks noGrp="1"/>
          </p:cNvSpPr>
          <p:nvPr>
            <p:ph idx="1"/>
          </p:nvPr>
        </p:nvSpPr>
        <p:spPr>
          <a:xfrm>
            <a:off x="4988211" y="1507146"/>
            <a:ext cx="3864174" cy="3743858"/>
          </a:xfrm>
        </p:spPr>
        <p:txBody>
          <a:bodyPr>
            <a:normAutofit fontScale="92500" lnSpcReduction="20000"/>
          </a:bodyPr>
          <a:lstStyle/>
          <a:p>
            <a:pPr marL="0" indent="0">
              <a:buNone/>
            </a:pPr>
            <a:r>
              <a:rPr lang="cy-GB" noProof="0"/>
              <a:t> </a:t>
            </a:r>
            <a:r>
              <a:rPr lang="cy-GB" noProof="0" err="1"/>
              <a:t>Using</a:t>
            </a:r>
            <a:r>
              <a:rPr lang="cy-GB" noProof="0"/>
              <a:t> the </a:t>
            </a:r>
            <a:r>
              <a:rPr lang="cy-GB" noProof="0" err="1"/>
              <a:t>information</a:t>
            </a:r>
            <a:r>
              <a:rPr lang="cy-GB" noProof="0"/>
              <a:t> </a:t>
            </a:r>
            <a:r>
              <a:rPr lang="cy-GB" noProof="0" err="1"/>
              <a:t>and</a:t>
            </a:r>
            <a:r>
              <a:rPr lang="cy-GB" noProof="0"/>
              <a:t> </a:t>
            </a:r>
            <a:r>
              <a:rPr lang="cy-GB" noProof="0" err="1"/>
              <a:t>materials</a:t>
            </a:r>
            <a:r>
              <a:rPr lang="cy-GB" noProof="0"/>
              <a:t> </a:t>
            </a:r>
            <a:r>
              <a:rPr lang="cy-GB" noProof="0" err="1"/>
              <a:t>you</a:t>
            </a:r>
            <a:r>
              <a:rPr lang="cy-GB" noProof="0"/>
              <a:t> </a:t>
            </a:r>
            <a:r>
              <a:rPr lang="cy-GB" noProof="0" err="1"/>
              <a:t>gathered</a:t>
            </a:r>
            <a:r>
              <a:rPr lang="cy-GB" noProof="0"/>
              <a:t> </a:t>
            </a:r>
            <a:r>
              <a:rPr lang="cy-GB" noProof="0" err="1"/>
              <a:t>on</a:t>
            </a:r>
            <a:r>
              <a:rPr lang="cy-GB" noProof="0"/>
              <a:t> the </a:t>
            </a:r>
            <a:r>
              <a:rPr lang="cy-GB" noProof="0" err="1"/>
              <a:t>Bridge</a:t>
            </a:r>
            <a:r>
              <a:rPr lang="cy-GB" noProof="0"/>
              <a:t> 3 </a:t>
            </a:r>
            <a:r>
              <a:rPr lang="cy-GB"/>
              <a:t>t</a:t>
            </a:r>
            <a:r>
              <a:rPr lang="cy-GB" noProof="0"/>
              <a:t>est </a:t>
            </a:r>
            <a:r>
              <a:rPr lang="cy-GB" noProof="0" err="1"/>
              <a:t>days</a:t>
            </a:r>
            <a:r>
              <a:rPr lang="cy-GB" noProof="0"/>
              <a:t>, </a:t>
            </a:r>
            <a:r>
              <a:rPr lang="cy-GB" noProof="0" err="1"/>
              <a:t>prepare</a:t>
            </a:r>
            <a:r>
              <a:rPr lang="cy-GB" noProof="0"/>
              <a:t> a </a:t>
            </a:r>
            <a:r>
              <a:rPr lang="cy-GB" noProof="0" err="1"/>
              <a:t>written</a:t>
            </a:r>
            <a:r>
              <a:rPr lang="cy-GB" noProof="0"/>
              <a:t> </a:t>
            </a:r>
            <a:r>
              <a:rPr lang="cy-GB" noProof="0" err="1"/>
              <a:t>report</a:t>
            </a:r>
            <a:r>
              <a:rPr lang="cy-GB" noProof="0"/>
              <a:t> </a:t>
            </a:r>
            <a:r>
              <a:rPr lang="cy-GB" noProof="0" err="1"/>
              <a:t>based</a:t>
            </a:r>
            <a:r>
              <a:rPr lang="cy-GB" noProof="0"/>
              <a:t> </a:t>
            </a:r>
            <a:r>
              <a:rPr lang="cy-GB" noProof="0" err="1"/>
              <a:t>on</a:t>
            </a:r>
            <a:r>
              <a:rPr lang="cy-GB" noProof="0"/>
              <a:t> </a:t>
            </a:r>
            <a:r>
              <a:rPr lang="cy-GB" noProof="0" err="1"/>
              <a:t>one</a:t>
            </a:r>
            <a:r>
              <a:rPr lang="cy-GB" noProof="0"/>
              <a:t> action </a:t>
            </a:r>
            <a:r>
              <a:rPr lang="cy-GB" noProof="0" err="1"/>
              <a:t>point</a:t>
            </a:r>
            <a:r>
              <a:rPr lang="cy-GB" noProof="0"/>
              <a:t> </a:t>
            </a:r>
            <a:r>
              <a:rPr lang="cy-GB" noProof="0" err="1"/>
              <a:t>taken</a:t>
            </a:r>
            <a:r>
              <a:rPr lang="cy-GB" noProof="0"/>
              <a:t> </a:t>
            </a:r>
            <a:r>
              <a:rPr lang="cy-GB" noProof="0" err="1"/>
              <a:t>from</a:t>
            </a:r>
            <a:r>
              <a:rPr lang="cy-GB" noProof="0"/>
              <a:t> the </a:t>
            </a:r>
            <a:r>
              <a:rPr lang="cy-GB" noProof="0" err="1"/>
              <a:t>School’s</a:t>
            </a:r>
            <a:r>
              <a:rPr lang="cy-GB" noProof="0"/>
              <a:t> </a:t>
            </a:r>
            <a:r>
              <a:rPr lang="cy-GB" noProof="0" err="1"/>
              <a:t>strategic</a:t>
            </a:r>
            <a:r>
              <a:rPr lang="cy-GB" noProof="0"/>
              <a:t> </a:t>
            </a:r>
            <a:r>
              <a:rPr lang="cy-GB" noProof="0" err="1"/>
              <a:t>targets</a:t>
            </a:r>
            <a:r>
              <a:rPr lang="cy-GB" noProof="0"/>
              <a:t>. The </a:t>
            </a:r>
            <a:r>
              <a:rPr lang="cy-GB" noProof="0" err="1"/>
              <a:t>report</a:t>
            </a:r>
            <a:r>
              <a:rPr lang="cy-GB" noProof="0"/>
              <a:t> </a:t>
            </a:r>
            <a:r>
              <a:rPr lang="cy-GB" noProof="0" err="1"/>
              <a:t>should</a:t>
            </a:r>
            <a:r>
              <a:rPr lang="cy-GB" noProof="0"/>
              <a:t> </a:t>
            </a:r>
            <a:r>
              <a:rPr lang="cy-GB" noProof="0" err="1"/>
              <a:t>demonstrate</a:t>
            </a:r>
            <a:r>
              <a:rPr lang="cy-GB" noProof="0"/>
              <a:t> </a:t>
            </a:r>
            <a:r>
              <a:rPr lang="cy-GB" noProof="0" err="1"/>
              <a:t>how</a:t>
            </a:r>
            <a:r>
              <a:rPr lang="cy-GB" noProof="0"/>
              <a:t> </a:t>
            </a:r>
            <a:r>
              <a:rPr lang="cy-GB" noProof="0" err="1"/>
              <a:t>this</a:t>
            </a:r>
            <a:r>
              <a:rPr lang="cy-GB" noProof="0"/>
              <a:t> </a:t>
            </a:r>
            <a:r>
              <a:rPr lang="cy-GB" noProof="0" err="1"/>
              <a:t>target</a:t>
            </a:r>
            <a:r>
              <a:rPr lang="cy-GB" noProof="0"/>
              <a:t> was/is </a:t>
            </a:r>
            <a:r>
              <a:rPr lang="cy-GB" noProof="0" err="1"/>
              <a:t>addressed</a:t>
            </a:r>
            <a:r>
              <a:rPr lang="cy-GB" noProof="0"/>
              <a:t> </a:t>
            </a:r>
            <a:r>
              <a:rPr lang="cy-GB" noProof="0" err="1"/>
              <a:t>and</a:t>
            </a:r>
            <a:r>
              <a:rPr lang="cy-GB" noProof="0"/>
              <a:t> </a:t>
            </a:r>
            <a:r>
              <a:rPr lang="cy-GB" noProof="0" err="1"/>
              <a:t>impact</a:t>
            </a:r>
            <a:r>
              <a:rPr lang="cy-GB" noProof="0"/>
              <a:t> </a:t>
            </a:r>
            <a:r>
              <a:rPr lang="cy-GB" noProof="0" err="1"/>
              <a:t>measured</a:t>
            </a:r>
            <a:r>
              <a:rPr lang="cy-GB" noProof="0"/>
              <a:t> </a:t>
            </a:r>
            <a:r>
              <a:rPr lang="cy-GB" noProof="0" err="1"/>
              <a:t>within</a:t>
            </a:r>
            <a:r>
              <a:rPr lang="cy-GB" noProof="0"/>
              <a:t> </a:t>
            </a:r>
            <a:r>
              <a:rPr lang="cy-GB" noProof="0" err="1"/>
              <a:t>an</a:t>
            </a:r>
            <a:r>
              <a:rPr lang="cy-GB" noProof="0"/>
              <a:t> </a:t>
            </a:r>
            <a:r>
              <a:rPr lang="cy-GB" noProof="0" err="1"/>
              <a:t>evidence-based</a:t>
            </a:r>
            <a:r>
              <a:rPr lang="cy-GB" noProof="0"/>
              <a:t> </a:t>
            </a:r>
            <a:r>
              <a:rPr lang="cy-GB" noProof="0" err="1"/>
              <a:t>framework</a:t>
            </a:r>
            <a:r>
              <a:rPr lang="cy-GB" noProof="0"/>
              <a:t>.</a:t>
            </a:r>
          </a:p>
          <a:p>
            <a:endParaRPr lang="cy-GB" noProof="0"/>
          </a:p>
          <a:p>
            <a:endParaRPr lang="cy-GB" noProof="0"/>
          </a:p>
          <a:p>
            <a:endParaRPr lang="cy-GB" noProof="0"/>
          </a:p>
          <a:p>
            <a:endParaRPr lang="cy-GB" noProof="0"/>
          </a:p>
          <a:p>
            <a:endParaRPr lang="cy-GB" noProof="0"/>
          </a:p>
        </p:txBody>
      </p:sp>
      <p:sp>
        <p:nvSpPr>
          <p:cNvPr id="8" name="Title 1"/>
          <p:cNvSpPr txBox="1">
            <a:spLocks/>
          </p:cNvSpPr>
          <p:nvPr/>
        </p:nvSpPr>
        <p:spPr>
          <a:xfrm>
            <a:off x="787677" y="1496357"/>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300">
              <a:latin typeface="+mn-lt"/>
            </a:endParaRPr>
          </a:p>
        </p:txBody>
      </p:sp>
      <p:pic>
        <p:nvPicPr>
          <p:cNvPr id="5" name="Picture 4" descr="Piccadilly Circus | English speaking cities: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6337" y="254036"/>
            <a:ext cx="1431509" cy="954340"/>
          </a:xfrm>
          <a:prstGeom prst="rect">
            <a:avLst/>
          </a:prstGeom>
        </p:spPr>
      </p:pic>
      <p:sp>
        <p:nvSpPr>
          <p:cNvPr id="6" name="TextBox 5"/>
          <p:cNvSpPr txBox="1"/>
          <p:nvPr/>
        </p:nvSpPr>
        <p:spPr>
          <a:xfrm>
            <a:off x="5394121" y="5150840"/>
            <a:ext cx="3212984" cy="369332"/>
          </a:xfrm>
          <a:prstGeom prst="rect">
            <a:avLst/>
          </a:prstGeom>
          <a:noFill/>
        </p:spPr>
        <p:txBody>
          <a:bodyPr wrap="square" rtlCol="0">
            <a:spAutoFit/>
          </a:bodyPr>
          <a:lstStyle/>
          <a:p>
            <a:r>
              <a:rPr lang="en-GB">
                <a:hlinkClick r:id="rId4" action="ppaction://hlinkfile"/>
              </a:rPr>
              <a:t>ECAD7003B Ass Spec.docx</a:t>
            </a:r>
            <a:endParaRPr lang="en-GB"/>
          </a:p>
        </p:txBody>
      </p:sp>
      <p:pic>
        <p:nvPicPr>
          <p:cNvPr id="4" name="Picture 3">
            <a:extLst>
              <a:ext uri="{FF2B5EF4-FFF2-40B4-BE49-F238E27FC236}">
                <a16:creationId xmlns:a16="http://schemas.microsoft.com/office/drawing/2014/main" xmlns="" id="{870F75EC-06CB-4650-B132-874939D0E945}"/>
              </a:ext>
            </a:extLst>
          </p:cNvPr>
          <p:cNvPicPr>
            <a:picLocks noChangeAspect="1"/>
          </p:cNvPicPr>
          <p:nvPr/>
        </p:nvPicPr>
        <p:blipFill>
          <a:blip r:embed="rId5"/>
          <a:stretch>
            <a:fillRect/>
          </a:stretch>
        </p:blipFill>
        <p:spPr>
          <a:xfrm>
            <a:off x="589392" y="-114531"/>
            <a:ext cx="3420152" cy="1621677"/>
          </a:xfrm>
          <a:prstGeom prst="rect">
            <a:avLst/>
          </a:prstGeom>
        </p:spPr>
      </p:pic>
      <p:sp>
        <p:nvSpPr>
          <p:cNvPr id="7" name="TextBox 6">
            <a:extLst>
              <a:ext uri="{FF2B5EF4-FFF2-40B4-BE49-F238E27FC236}">
                <a16:creationId xmlns:a16="http://schemas.microsoft.com/office/drawing/2014/main" xmlns="" id="{A3E36FDF-3032-47F4-B96C-915623786D5A}"/>
              </a:ext>
            </a:extLst>
          </p:cNvPr>
          <p:cNvSpPr txBox="1"/>
          <p:nvPr/>
        </p:nvSpPr>
        <p:spPr>
          <a:xfrm>
            <a:off x="367381" y="1304819"/>
            <a:ext cx="4139726" cy="4293483"/>
          </a:xfrm>
          <a:prstGeom prst="rect">
            <a:avLst/>
          </a:prstGeom>
          <a:noFill/>
        </p:spPr>
        <p:txBody>
          <a:bodyPr wrap="square" rtlCol="0">
            <a:spAutoFit/>
          </a:bodyPr>
          <a:lstStyle/>
          <a:p>
            <a:pPr lvl="0">
              <a:lnSpc>
                <a:spcPct val="70000"/>
              </a:lnSpc>
              <a:spcBef>
                <a:spcPts val="1000"/>
              </a:spcBef>
              <a:spcAft>
                <a:spcPts val="0"/>
              </a:spcAft>
              <a:tabLst>
                <a:tab pos="457200" algn="l"/>
              </a:tabLst>
            </a:pPr>
            <a:r>
              <a:rPr lang="cy-GB" sz="2600">
                <a:solidFill>
                  <a:srgbClr val="000000"/>
                </a:solidFill>
                <a:latin typeface="Calibri" panose="020F0502020204030204" pitchFamily="34" charset="0"/>
              </a:rPr>
              <a:t> Gan ddefnyddio’r wybodaeth a’r deunyddiau a gasglwyd gennych ar y Diwrnod Cwrdd ar gyfer Pont 3, paratowch adroddiad ysgrifenedig yn seiliedig ar un pwynt gweithredu a gymerwyd o dargedau strategol yr Ysgol. Dylai’r adroddiad ddangos sut yr aethpwyd/eir i’r afael â’r targed hwn a sut y mesurir yr effaith oddi mewn i fframwaith sy’n seiliedig ar dystiolaeth.</a:t>
            </a:r>
            <a:endParaRPr lang="en-GB" sz="260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94630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3465" y="202452"/>
            <a:ext cx="8206832" cy="5230854"/>
          </a:xfrm>
          <a:prstGeom prst="rect">
            <a:avLst/>
          </a:prstGeom>
        </p:spPr>
      </p:pic>
    </p:spTree>
    <p:extLst>
      <p:ext uri="{BB962C8B-B14F-4D97-AF65-F5344CB8AC3E}">
        <p14:creationId xmlns:p14="http://schemas.microsoft.com/office/powerpoint/2010/main" val="4289186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70198" y="238651"/>
            <a:ext cx="7685549" cy="5323424"/>
          </a:xfrm>
          <a:prstGeom prst="rect">
            <a:avLst/>
          </a:prstGeom>
        </p:spPr>
      </p:pic>
    </p:spTree>
    <p:extLst>
      <p:ext uri="{BB962C8B-B14F-4D97-AF65-F5344CB8AC3E}">
        <p14:creationId xmlns:p14="http://schemas.microsoft.com/office/powerpoint/2010/main" val="96673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Meini</a:t>
            </a:r>
            <a:r>
              <a:rPr lang="en-GB"/>
              <a:t> </a:t>
            </a:r>
            <a:r>
              <a:rPr lang="en-GB" err="1"/>
              <a:t>prawf</a:t>
            </a:r>
            <a:r>
              <a:rPr lang="en-GB"/>
              <a:t> </a:t>
            </a:r>
            <a:r>
              <a:rPr lang="en-GB" err="1"/>
              <a:t>asesu</a:t>
            </a:r>
            <a:r>
              <a:rPr lang="en-GB"/>
              <a:t> /</a:t>
            </a:r>
            <a:br>
              <a:rPr lang="en-GB"/>
            </a:br>
            <a:r>
              <a:rPr lang="en-GB"/>
              <a:t>Assessment criteria</a:t>
            </a:r>
          </a:p>
        </p:txBody>
      </p:sp>
      <p:pic>
        <p:nvPicPr>
          <p:cNvPr id="4" name="Picture 3"/>
          <p:cNvPicPr>
            <a:picLocks noChangeAspect="1"/>
          </p:cNvPicPr>
          <p:nvPr/>
        </p:nvPicPr>
        <p:blipFill>
          <a:blip r:embed="rId3"/>
          <a:stretch>
            <a:fillRect/>
          </a:stretch>
        </p:blipFill>
        <p:spPr>
          <a:xfrm>
            <a:off x="5016690" y="1690689"/>
            <a:ext cx="3446295" cy="4840158"/>
          </a:xfrm>
          <a:prstGeom prst="rect">
            <a:avLst/>
          </a:prstGeom>
        </p:spPr>
      </p:pic>
      <p:pic>
        <p:nvPicPr>
          <p:cNvPr id="6" name="Picture 5"/>
          <p:cNvPicPr>
            <a:picLocks noChangeAspect="1"/>
          </p:cNvPicPr>
          <p:nvPr/>
        </p:nvPicPr>
        <p:blipFill>
          <a:blip r:embed="rId4"/>
          <a:stretch>
            <a:fillRect/>
          </a:stretch>
        </p:blipFill>
        <p:spPr>
          <a:xfrm>
            <a:off x="551312" y="1690689"/>
            <a:ext cx="3434330" cy="4840158"/>
          </a:xfrm>
          <a:prstGeom prst="rect">
            <a:avLst/>
          </a:prstGeom>
        </p:spPr>
      </p:pic>
    </p:spTree>
    <p:extLst>
      <p:ext uri="{BB962C8B-B14F-4D97-AF65-F5344CB8AC3E}">
        <p14:creationId xmlns:p14="http://schemas.microsoft.com/office/powerpoint/2010/main" val="2799974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490537" y="533400"/>
            <a:ext cx="8162925" cy="5791200"/>
          </a:xfrm>
          <a:prstGeom prst="rect">
            <a:avLst/>
          </a:prstGeom>
        </p:spPr>
      </p:pic>
    </p:spTree>
    <p:extLst>
      <p:ext uri="{BB962C8B-B14F-4D97-AF65-F5344CB8AC3E}">
        <p14:creationId xmlns:p14="http://schemas.microsoft.com/office/powerpoint/2010/main" val="1750210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67468" y="371475"/>
            <a:ext cx="8648700" cy="6115050"/>
          </a:xfrm>
          <a:prstGeom prst="rect">
            <a:avLst/>
          </a:prstGeom>
        </p:spPr>
      </p:pic>
    </p:spTree>
    <p:extLst>
      <p:ext uri="{BB962C8B-B14F-4D97-AF65-F5344CB8AC3E}">
        <p14:creationId xmlns:p14="http://schemas.microsoft.com/office/powerpoint/2010/main" val="40642914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858" y="4211231"/>
            <a:ext cx="2443043" cy="994172"/>
          </a:xfrm>
        </p:spPr>
        <p:txBody>
          <a:bodyPr>
            <a:normAutofit/>
          </a:bodyPr>
          <a:lstStyle/>
          <a:p>
            <a:pPr algn="ctr"/>
            <a:r>
              <a:rPr lang="cy-GB" sz="2800" noProof="0"/>
              <a:t>Asesu fideo: Dyma un da</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71025" y="382225"/>
            <a:ext cx="5077751" cy="3379012"/>
          </a:xfrm>
          <a:ln>
            <a:solidFill>
              <a:schemeClr val="accent1"/>
            </a:solidFill>
          </a:ln>
        </p:spPr>
      </p:pic>
      <p:sp>
        <p:nvSpPr>
          <p:cNvPr id="8" name="Title 1"/>
          <p:cNvSpPr txBox="1">
            <a:spLocks/>
          </p:cNvSpPr>
          <p:nvPr/>
        </p:nvSpPr>
        <p:spPr>
          <a:xfrm>
            <a:off x="6908230" y="4077359"/>
            <a:ext cx="1831541" cy="994172"/>
          </a:xfrm>
          <a:prstGeom prst="rect">
            <a:avLst/>
          </a:prstGeom>
        </p:spPr>
        <p:txBody>
          <a:bodyPr vert="horz" lIns="68580" tIns="34290" rIns="68580" bIns="3429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a:t>Assessing a video: WAGOLL</a:t>
            </a:r>
          </a:p>
        </p:txBody>
      </p:sp>
      <p:pic>
        <p:nvPicPr>
          <p:cNvPr id="7" name="Picture 6" descr="Free vector graphic: Camera, Movie, Film, Strip, Reel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77711" y="3987273"/>
            <a:ext cx="1744078" cy="1218130"/>
          </a:xfrm>
          <a:prstGeom prst="rect">
            <a:avLst/>
          </a:prstGeom>
        </p:spPr>
      </p:pic>
      <p:sp>
        <p:nvSpPr>
          <p:cNvPr id="3" name="TextBox 2"/>
          <p:cNvSpPr txBox="1"/>
          <p:nvPr/>
        </p:nvSpPr>
        <p:spPr>
          <a:xfrm>
            <a:off x="5134429" y="4777856"/>
            <a:ext cx="1822580" cy="646331"/>
          </a:xfrm>
          <a:prstGeom prst="rect">
            <a:avLst/>
          </a:prstGeom>
          <a:noFill/>
        </p:spPr>
        <p:txBody>
          <a:bodyPr wrap="square" rtlCol="0">
            <a:spAutoFit/>
          </a:bodyPr>
          <a:lstStyle/>
          <a:p>
            <a:r>
              <a:rPr lang="en-GB">
                <a:hlinkClick r:id="rId5" action="ppaction://hlinkfile"/>
              </a:rPr>
              <a:t>ECAD7003 Video Assessment.docx</a:t>
            </a:r>
            <a:endParaRPr lang="en-GB"/>
          </a:p>
        </p:txBody>
      </p:sp>
    </p:spTree>
    <p:extLst>
      <p:ext uri="{BB962C8B-B14F-4D97-AF65-F5344CB8AC3E}">
        <p14:creationId xmlns:p14="http://schemas.microsoft.com/office/powerpoint/2010/main" val="1376054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t="6692" b="59341"/>
          <a:stretch/>
        </p:blipFill>
        <p:spPr>
          <a:xfrm>
            <a:off x="247772" y="805784"/>
            <a:ext cx="8312003" cy="3978591"/>
          </a:xfrm>
          <a:prstGeom prst="rect">
            <a:avLst/>
          </a:prstGeom>
        </p:spPr>
      </p:pic>
    </p:spTree>
    <p:extLst>
      <p:ext uri="{BB962C8B-B14F-4D97-AF65-F5344CB8AC3E}">
        <p14:creationId xmlns:p14="http://schemas.microsoft.com/office/powerpoint/2010/main" val="1312240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Cwestiynau</a:t>
            </a:r>
            <a:r>
              <a:rPr lang="en-GB"/>
              <a:t>?</a:t>
            </a:r>
            <a:br>
              <a:rPr lang="en-GB"/>
            </a:br>
            <a:r>
              <a:rPr lang="en-GB"/>
              <a:t>Questions?</a:t>
            </a:r>
          </a:p>
        </p:txBody>
      </p:sp>
      <p:sp>
        <p:nvSpPr>
          <p:cNvPr id="4" name="Content Placeholder 3"/>
          <p:cNvSpPr>
            <a:spLocks noGrp="1"/>
          </p:cNvSpPr>
          <p:nvPr>
            <p:ph sz="half" idx="1"/>
          </p:nvPr>
        </p:nvSpPr>
        <p:spPr>
          <a:xfrm>
            <a:off x="584507" y="2449939"/>
            <a:ext cx="3886200" cy="4351338"/>
          </a:xfrm>
        </p:spPr>
        <p:txBody>
          <a:bodyPr vert="horz" lIns="91440" tIns="45720" rIns="91440" bIns="45720" rtlCol="0" anchor="t">
            <a:normAutofit/>
          </a:bodyPr>
          <a:lstStyle/>
          <a:p>
            <a:pPr marL="0" indent="0">
              <a:buNone/>
            </a:pPr>
            <a:r>
              <a:rPr lang="en-GB" dirty="0"/>
              <a:t>Os gwelwch yn dda, gweithiwch fel gr</a:t>
            </a:r>
            <a:r>
              <a:rPr lang="en-GB" dirty="0">
                <a:ea typeface="+mn-lt"/>
                <a:cs typeface="+mn-lt"/>
              </a:rPr>
              <a:t>ŵp i greu rhestr o gwestiynau </a:t>
            </a:r>
            <a:r>
              <a:rPr lang="en-GB">
                <a:ea typeface="+mn-lt"/>
                <a:cs typeface="+mn-lt"/>
              </a:rPr>
              <a:t>cyffredin i dîm y modiwl gael ateb.</a:t>
            </a:r>
            <a:r>
              <a:rPr lang="en-GB" dirty="0">
                <a:solidFill>
                  <a:srgbClr val="00B0F0"/>
                </a:solidFill>
                <a:ea typeface="+mn-lt"/>
                <a:cs typeface="+mn-lt"/>
              </a:rPr>
              <a:t> </a:t>
            </a:r>
            <a:endParaRPr lang="en-GB" dirty="0">
              <a:solidFill>
                <a:srgbClr val="00B0F0"/>
              </a:solidFill>
              <a:cs typeface="Calibri"/>
            </a:endParaRPr>
          </a:p>
        </p:txBody>
      </p:sp>
      <p:sp>
        <p:nvSpPr>
          <p:cNvPr id="5" name="Content Placeholder 4"/>
          <p:cNvSpPr>
            <a:spLocks noGrp="1"/>
          </p:cNvSpPr>
          <p:nvPr>
            <p:ph sz="half" idx="2"/>
          </p:nvPr>
        </p:nvSpPr>
        <p:spPr>
          <a:xfrm>
            <a:off x="4585007" y="2449939"/>
            <a:ext cx="3886200" cy="4351338"/>
          </a:xfrm>
        </p:spPr>
        <p:txBody>
          <a:bodyPr/>
          <a:lstStyle/>
          <a:p>
            <a:pPr marL="0" indent="0">
              <a:buNone/>
            </a:pPr>
            <a:r>
              <a:rPr lang="en-GB"/>
              <a:t>Please work as a group to produce a list of FAQs for the module team to answer. </a:t>
            </a:r>
          </a:p>
        </p:txBody>
      </p:sp>
    </p:spTree>
    <p:extLst>
      <p:ext uri="{BB962C8B-B14F-4D97-AF65-F5344CB8AC3E}">
        <p14:creationId xmlns:p14="http://schemas.microsoft.com/office/powerpoint/2010/main" val="3240696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4169" y="3555584"/>
            <a:ext cx="3373928" cy="994172"/>
          </a:xfrm>
        </p:spPr>
        <p:txBody>
          <a:bodyPr>
            <a:normAutofit fontScale="90000"/>
          </a:bodyPr>
          <a:lstStyle/>
          <a:p>
            <a:pPr algn="ctr"/>
            <a:r>
              <a:rPr lang="cy-GB" noProof="0">
                <a:latin typeface="+mn-lt"/>
              </a:rPr>
              <a:t>11.03.20</a:t>
            </a:r>
            <a:br>
              <a:rPr lang="cy-GB" noProof="0">
                <a:latin typeface="+mn-lt"/>
              </a:rPr>
            </a:br>
            <a:r>
              <a:rPr lang="cy-GB">
                <a:latin typeface="+mn-lt"/>
              </a:rPr>
              <a:t>9-11am</a:t>
            </a:r>
            <a:br>
              <a:rPr lang="cy-GB">
                <a:latin typeface="+mn-lt"/>
              </a:rPr>
            </a:br>
            <a:r>
              <a:rPr lang="cy-GB">
                <a:latin typeface="+mn-lt"/>
              </a:rPr>
              <a:t/>
            </a:r>
            <a:br>
              <a:rPr lang="cy-GB">
                <a:latin typeface="+mn-lt"/>
              </a:rPr>
            </a:br>
            <a:r>
              <a:rPr lang="cy-GB">
                <a:latin typeface="+mn-lt"/>
              </a:rPr>
              <a:t>15.4.20</a:t>
            </a:r>
            <a:br>
              <a:rPr lang="cy-GB">
                <a:latin typeface="+mn-lt"/>
              </a:rPr>
            </a:br>
            <a:r>
              <a:rPr lang="cy-GB" err="1">
                <a:latin typeface="+mn-lt"/>
              </a:rPr>
              <a:t>tbc</a:t>
            </a:r>
            <a:endParaRPr lang="cy-GB" noProof="0">
              <a:latin typeface="+mn-lt"/>
            </a:endParaRPr>
          </a:p>
        </p:txBody>
      </p:sp>
      <p:sp>
        <p:nvSpPr>
          <p:cNvPr id="9" name="Content Placeholder 2"/>
          <p:cNvSpPr txBox="1">
            <a:spLocks/>
          </p:cNvSpPr>
          <p:nvPr/>
        </p:nvSpPr>
        <p:spPr>
          <a:xfrm>
            <a:off x="430654" y="521980"/>
            <a:ext cx="3627528"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500" err="1"/>
              <a:t>Sesiwn</a:t>
            </a:r>
            <a:r>
              <a:rPr lang="en-GB" sz="3500"/>
              <a:t> </a:t>
            </a:r>
            <a:r>
              <a:rPr lang="en-GB" sz="3500" err="1"/>
              <a:t>galw</a:t>
            </a:r>
            <a:r>
              <a:rPr lang="en-GB" sz="3500"/>
              <a:t> </a:t>
            </a:r>
            <a:r>
              <a:rPr lang="en-GB" sz="3500" err="1"/>
              <a:t>heibio</a:t>
            </a:r>
            <a:r>
              <a:rPr lang="en-GB" sz="3500"/>
              <a:t> am </a:t>
            </a:r>
            <a:r>
              <a:rPr lang="en-GB" sz="3500" err="1"/>
              <a:t>gymorth</a:t>
            </a:r>
            <a:r>
              <a:rPr lang="en-GB" sz="3500"/>
              <a:t> </a:t>
            </a:r>
            <a:r>
              <a:rPr lang="en-GB" sz="3500" err="1"/>
              <a:t>gyda’r</a:t>
            </a:r>
            <a:r>
              <a:rPr lang="en-GB" sz="3500"/>
              <a:t> </a:t>
            </a:r>
            <a:r>
              <a:rPr lang="en-GB" sz="3500" err="1"/>
              <a:t>aseiniad</a:t>
            </a:r>
            <a:endParaRPr lang="en-GB" sz="3500"/>
          </a:p>
          <a:p>
            <a:endParaRPr lang="en-GB" sz="210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399" y="2209078"/>
            <a:ext cx="2373823" cy="3225899"/>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4043" y="2209078"/>
            <a:ext cx="2569468" cy="3106241"/>
          </a:xfrm>
          <a:prstGeom prst="rect">
            <a:avLst/>
          </a:prstGeom>
        </p:spPr>
      </p:pic>
      <p:sp>
        <p:nvSpPr>
          <p:cNvPr id="6" name="Title 1"/>
          <p:cNvSpPr txBox="1">
            <a:spLocks/>
          </p:cNvSpPr>
          <p:nvPr/>
        </p:nvSpPr>
        <p:spPr>
          <a:xfrm>
            <a:off x="5536117" y="508993"/>
            <a:ext cx="3373928" cy="994172"/>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err="1">
                <a:latin typeface="+mn-lt"/>
              </a:rPr>
              <a:t>Drop-in</a:t>
            </a:r>
            <a:r>
              <a:rPr lang="cy-GB">
                <a:latin typeface="+mn-lt"/>
              </a:rPr>
              <a:t> </a:t>
            </a:r>
            <a:r>
              <a:rPr lang="cy-GB" err="1">
                <a:latin typeface="+mn-lt"/>
              </a:rPr>
              <a:t>session</a:t>
            </a:r>
            <a:r>
              <a:rPr lang="cy-GB">
                <a:latin typeface="+mn-lt"/>
              </a:rPr>
              <a:t> </a:t>
            </a:r>
            <a:r>
              <a:rPr lang="cy-GB" err="1">
                <a:latin typeface="+mn-lt"/>
              </a:rPr>
              <a:t>for</a:t>
            </a:r>
            <a:r>
              <a:rPr lang="cy-GB">
                <a:latin typeface="+mn-lt"/>
              </a:rPr>
              <a:t> </a:t>
            </a:r>
            <a:r>
              <a:rPr lang="cy-GB" err="1">
                <a:latin typeface="+mn-lt"/>
              </a:rPr>
              <a:t>assignment</a:t>
            </a:r>
            <a:r>
              <a:rPr lang="cy-GB">
                <a:latin typeface="+mn-lt"/>
              </a:rPr>
              <a:t> </a:t>
            </a:r>
            <a:r>
              <a:rPr lang="cy-GB" err="1">
                <a:latin typeface="+mn-lt"/>
              </a:rPr>
              <a:t>support</a:t>
            </a:r>
            <a:endParaRPr lang="cy-GB">
              <a:latin typeface="+mn-lt"/>
            </a:endParaRPr>
          </a:p>
        </p:txBody>
      </p:sp>
    </p:spTree>
    <p:extLst>
      <p:ext uri="{BB962C8B-B14F-4D97-AF65-F5344CB8AC3E}">
        <p14:creationId xmlns:p14="http://schemas.microsoft.com/office/powerpoint/2010/main" val="21020448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251" y="142885"/>
            <a:ext cx="7886700" cy="1325563"/>
          </a:xfrm>
        </p:spPr>
        <p:txBody>
          <a:bodyPr/>
          <a:lstStyle/>
          <a:p>
            <a:r>
              <a:rPr lang="en-GB" err="1"/>
              <a:t>Cwricwlwm</a:t>
            </a:r>
            <a:r>
              <a:rPr lang="en-GB"/>
              <a:t> I </a:t>
            </a:r>
            <a:r>
              <a:rPr lang="en-GB" err="1"/>
              <a:t>Gymru</a:t>
            </a:r>
            <a:r>
              <a:rPr lang="en-GB"/>
              <a:t/>
            </a:r>
            <a:br>
              <a:rPr lang="en-GB"/>
            </a:br>
            <a:r>
              <a:rPr lang="en-GB"/>
              <a:t>A Curriculum FOR Wales</a:t>
            </a:r>
          </a:p>
        </p:txBody>
      </p:sp>
      <p:pic>
        <p:nvPicPr>
          <p:cNvPr id="4" name="Content Placeholder 3"/>
          <p:cNvPicPr>
            <a:picLocks noGrp="1" noChangeAspect="1"/>
          </p:cNvPicPr>
          <p:nvPr>
            <p:ph idx="1"/>
          </p:nvPr>
        </p:nvPicPr>
        <p:blipFill>
          <a:blip r:embed="rId3"/>
          <a:stretch>
            <a:fillRect/>
          </a:stretch>
        </p:blipFill>
        <p:spPr>
          <a:xfrm>
            <a:off x="4502631" y="1468448"/>
            <a:ext cx="4757796" cy="4642265"/>
          </a:xfrm>
          <a:prstGeom prst="rect">
            <a:avLst/>
          </a:prstGeom>
        </p:spPr>
      </p:pic>
      <p:pic>
        <p:nvPicPr>
          <p:cNvPr id="3" name="Picture 2"/>
          <p:cNvPicPr>
            <a:picLocks noChangeAspect="1"/>
          </p:cNvPicPr>
          <p:nvPr/>
        </p:nvPicPr>
        <p:blipFill>
          <a:blip r:embed="rId4"/>
          <a:stretch>
            <a:fillRect/>
          </a:stretch>
        </p:blipFill>
        <p:spPr>
          <a:xfrm>
            <a:off x="0" y="1468449"/>
            <a:ext cx="4407601" cy="4642265"/>
          </a:xfrm>
          <a:prstGeom prst="rect">
            <a:avLst/>
          </a:prstGeom>
        </p:spPr>
      </p:pic>
      <p:pic>
        <p:nvPicPr>
          <p:cNvPr id="5" name="Picture 4"/>
          <p:cNvPicPr>
            <a:picLocks noChangeAspect="1"/>
          </p:cNvPicPr>
          <p:nvPr/>
        </p:nvPicPr>
        <p:blipFill>
          <a:blip r:embed="rId5"/>
          <a:stretch>
            <a:fillRect/>
          </a:stretch>
        </p:blipFill>
        <p:spPr>
          <a:xfrm>
            <a:off x="7448791" y="4850816"/>
            <a:ext cx="1354674" cy="1915316"/>
          </a:xfrm>
          <a:prstGeom prst="rect">
            <a:avLst/>
          </a:prstGeom>
        </p:spPr>
      </p:pic>
      <p:pic>
        <p:nvPicPr>
          <p:cNvPr id="6" name="Picture 5"/>
          <p:cNvPicPr>
            <a:picLocks noChangeAspect="1"/>
          </p:cNvPicPr>
          <p:nvPr/>
        </p:nvPicPr>
        <p:blipFill>
          <a:blip r:embed="rId6"/>
          <a:stretch>
            <a:fillRect/>
          </a:stretch>
        </p:blipFill>
        <p:spPr>
          <a:xfrm>
            <a:off x="2687720" y="4800367"/>
            <a:ext cx="1357949" cy="1915316"/>
          </a:xfrm>
          <a:prstGeom prst="rect">
            <a:avLst/>
          </a:prstGeom>
        </p:spPr>
      </p:pic>
    </p:spTree>
    <p:extLst>
      <p:ext uri="{BB962C8B-B14F-4D97-AF65-F5344CB8AC3E}">
        <p14:creationId xmlns:p14="http://schemas.microsoft.com/office/powerpoint/2010/main" val="11935769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9305" y="234120"/>
            <a:ext cx="3373928" cy="994172"/>
          </a:xfrm>
        </p:spPr>
        <p:txBody>
          <a:bodyPr>
            <a:noAutofit/>
          </a:bodyPr>
          <a:lstStyle/>
          <a:p>
            <a:r>
              <a:rPr lang="cy-GB" sz="2000" noProof="0">
                <a:latin typeface="+mn-lt"/>
              </a:rPr>
              <a:t>The </a:t>
            </a:r>
            <a:r>
              <a:rPr lang="cy-GB" sz="2000" noProof="0" err="1">
                <a:latin typeface="+mn-lt"/>
              </a:rPr>
              <a:t>four</a:t>
            </a:r>
            <a:r>
              <a:rPr lang="cy-GB" sz="2000" noProof="0">
                <a:latin typeface="+mn-lt"/>
              </a:rPr>
              <a:t> </a:t>
            </a:r>
            <a:r>
              <a:rPr lang="cy-GB" sz="2000" noProof="0" err="1">
                <a:latin typeface="+mn-lt"/>
              </a:rPr>
              <a:t>purposes</a:t>
            </a:r>
            <a:r>
              <a:rPr lang="cy-GB" sz="2000" noProof="0">
                <a:latin typeface="+mn-lt"/>
              </a:rPr>
              <a:t> of the </a:t>
            </a:r>
            <a:r>
              <a:rPr lang="cy-GB" sz="2000" noProof="0" err="1">
                <a:latin typeface="+mn-lt"/>
              </a:rPr>
              <a:t>curriculum</a:t>
            </a:r>
            <a:r>
              <a:rPr lang="cy-GB" sz="2000" noProof="0">
                <a:latin typeface="+mn-lt"/>
              </a:rPr>
              <a:t>: </a:t>
            </a:r>
            <a:r>
              <a:rPr lang="cy-GB" sz="2000" noProof="0" err="1">
                <a:latin typeface="+mn-lt"/>
              </a:rPr>
              <a:t>ethical</a:t>
            </a:r>
            <a:r>
              <a:rPr lang="cy-GB" sz="2000" noProof="0">
                <a:latin typeface="+mn-lt"/>
              </a:rPr>
              <a:t> </a:t>
            </a:r>
            <a:r>
              <a:rPr lang="cy-GB" sz="2000" noProof="0" err="1">
                <a:latin typeface="+mn-lt"/>
              </a:rPr>
              <a:t>informed</a:t>
            </a:r>
            <a:r>
              <a:rPr lang="cy-GB" sz="2000" noProof="0">
                <a:latin typeface="+mn-lt"/>
              </a:rPr>
              <a:t> </a:t>
            </a:r>
            <a:r>
              <a:rPr lang="cy-GB" sz="2000" noProof="0" err="1">
                <a:latin typeface="+mn-lt"/>
              </a:rPr>
              <a:t>citizens</a:t>
            </a:r>
            <a:endParaRPr lang="cy-GB" sz="2000" noProof="0">
              <a:latin typeface="+mn-lt"/>
            </a:endParaRPr>
          </a:p>
        </p:txBody>
      </p:sp>
      <p:sp>
        <p:nvSpPr>
          <p:cNvPr id="3" name="Content Placeholder 2"/>
          <p:cNvSpPr>
            <a:spLocks noGrp="1"/>
          </p:cNvSpPr>
          <p:nvPr>
            <p:ph idx="1"/>
          </p:nvPr>
        </p:nvSpPr>
        <p:spPr>
          <a:xfrm>
            <a:off x="5228438" y="1429627"/>
            <a:ext cx="3548271" cy="3743858"/>
          </a:xfrm>
        </p:spPr>
        <p:txBody>
          <a:bodyPr>
            <a:normAutofit fontScale="40000" lnSpcReduction="20000"/>
          </a:bodyPr>
          <a:lstStyle/>
          <a:p>
            <a:r>
              <a:rPr lang="cy-GB" b="1" noProof="0" err="1"/>
              <a:t>ethical</a:t>
            </a:r>
            <a:r>
              <a:rPr lang="cy-GB" b="1" noProof="0"/>
              <a:t>, </a:t>
            </a:r>
            <a:r>
              <a:rPr lang="cy-GB" b="1" noProof="0" err="1"/>
              <a:t>informed</a:t>
            </a:r>
            <a:r>
              <a:rPr lang="cy-GB" b="1" noProof="0"/>
              <a:t> </a:t>
            </a:r>
            <a:r>
              <a:rPr lang="cy-GB" b="1" noProof="0" err="1"/>
              <a:t>citizens</a:t>
            </a:r>
            <a:r>
              <a:rPr lang="cy-GB" b="1" noProof="0"/>
              <a:t> </a:t>
            </a:r>
            <a:r>
              <a:rPr lang="cy-GB" b="1" noProof="0" err="1"/>
              <a:t>who</a:t>
            </a:r>
            <a:r>
              <a:rPr lang="cy-GB" b="1" noProof="0"/>
              <a:t>: </a:t>
            </a:r>
            <a:endParaRPr lang="cy-GB" noProof="0"/>
          </a:p>
          <a:p>
            <a:pPr lvl="0"/>
            <a:r>
              <a:rPr lang="cy-GB" noProof="0" err="1"/>
              <a:t>find</a:t>
            </a:r>
            <a:r>
              <a:rPr lang="cy-GB" noProof="0"/>
              <a:t>, </a:t>
            </a:r>
            <a:r>
              <a:rPr lang="cy-GB" noProof="0" err="1"/>
              <a:t>evaluate</a:t>
            </a:r>
            <a:r>
              <a:rPr lang="cy-GB" noProof="0"/>
              <a:t> </a:t>
            </a:r>
            <a:r>
              <a:rPr lang="cy-GB" noProof="0" err="1"/>
              <a:t>and</a:t>
            </a:r>
            <a:r>
              <a:rPr lang="cy-GB" noProof="0"/>
              <a:t> </a:t>
            </a:r>
            <a:r>
              <a:rPr lang="cy-GB" noProof="0" err="1"/>
              <a:t>use</a:t>
            </a:r>
            <a:r>
              <a:rPr lang="cy-GB" noProof="0"/>
              <a:t> </a:t>
            </a:r>
            <a:r>
              <a:rPr lang="cy-GB" noProof="0" err="1"/>
              <a:t>evidence</a:t>
            </a:r>
            <a:r>
              <a:rPr lang="cy-GB" noProof="0"/>
              <a:t> </a:t>
            </a:r>
            <a:r>
              <a:rPr lang="cy-GB" noProof="0" err="1"/>
              <a:t>in</a:t>
            </a:r>
            <a:r>
              <a:rPr lang="cy-GB" noProof="0"/>
              <a:t> </a:t>
            </a:r>
            <a:r>
              <a:rPr lang="cy-GB" noProof="0" err="1"/>
              <a:t>forming</a:t>
            </a:r>
            <a:r>
              <a:rPr lang="cy-GB" noProof="0"/>
              <a:t> </a:t>
            </a:r>
            <a:r>
              <a:rPr lang="cy-GB" noProof="0" err="1"/>
              <a:t>views</a:t>
            </a:r>
            <a:r>
              <a:rPr lang="cy-GB" noProof="0"/>
              <a:t> – </a:t>
            </a:r>
          </a:p>
          <a:p>
            <a:pPr lvl="0"/>
            <a:r>
              <a:rPr lang="cy-GB" noProof="0" err="1"/>
              <a:t>engage</a:t>
            </a:r>
            <a:r>
              <a:rPr lang="cy-GB" noProof="0"/>
              <a:t> </a:t>
            </a:r>
            <a:r>
              <a:rPr lang="cy-GB" noProof="0" err="1"/>
              <a:t>with</a:t>
            </a:r>
            <a:r>
              <a:rPr lang="cy-GB" noProof="0"/>
              <a:t> </a:t>
            </a:r>
            <a:r>
              <a:rPr lang="cy-GB" noProof="0" err="1"/>
              <a:t>contemporary</a:t>
            </a:r>
            <a:r>
              <a:rPr lang="cy-GB" noProof="0"/>
              <a:t> </a:t>
            </a:r>
            <a:r>
              <a:rPr lang="cy-GB" noProof="0" err="1"/>
              <a:t>issues</a:t>
            </a:r>
            <a:r>
              <a:rPr lang="cy-GB" noProof="0"/>
              <a:t> </a:t>
            </a:r>
            <a:r>
              <a:rPr lang="cy-GB" noProof="0" err="1"/>
              <a:t>based</a:t>
            </a:r>
            <a:r>
              <a:rPr lang="cy-GB" noProof="0"/>
              <a:t> </a:t>
            </a:r>
            <a:r>
              <a:rPr lang="cy-GB" noProof="0" err="1"/>
              <a:t>upon</a:t>
            </a:r>
            <a:r>
              <a:rPr lang="cy-GB" noProof="0"/>
              <a:t> </a:t>
            </a:r>
            <a:r>
              <a:rPr lang="cy-GB" noProof="0" err="1"/>
              <a:t>their</a:t>
            </a:r>
            <a:r>
              <a:rPr lang="cy-GB" noProof="0"/>
              <a:t> </a:t>
            </a:r>
            <a:r>
              <a:rPr lang="cy-GB" noProof="0" err="1"/>
              <a:t>knowledge</a:t>
            </a:r>
            <a:r>
              <a:rPr lang="cy-GB" noProof="0"/>
              <a:t> </a:t>
            </a:r>
            <a:r>
              <a:rPr lang="cy-GB" noProof="0" err="1"/>
              <a:t>and</a:t>
            </a:r>
            <a:r>
              <a:rPr lang="cy-GB" noProof="0"/>
              <a:t> </a:t>
            </a:r>
            <a:r>
              <a:rPr lang="cy-GB" noProof="0" err="1"/>
              <a:t>values</a:t>
            </a:r>
            <a:r>
              <a:rPr lang="cy-GB" noProof="0"/>
              <a:t> </a:t>
            </a:r>
          </a:p>
          <a:p>
            <a:pPr lvl="0"/>
            <a:r>
              <a:rPr lang="cy-GB" sz="4000" b="1" noProof="0" err="1"/>
              <a:t>understand</a:t>
            </a:r>
            <a:r>
              <a:rPr lang="cy-GB" sz="4000" b="1" noProof="0"/>
              <a:t> </a:t>
            </a:r>
            <a:r>
              <a:rPr lang="cy-GB" sz="4000" b="1" noProof="0" err="1"/>
              <a:t>and</a:t>
            </a:r>
            <a:r>
              <a:rPr lang="cy-GB" sz="4000" b="1" noProof="0"/>
              <a:t> </a:t>
            </a:r>
            <a:r>
              <a:rPr lang="cy-GB" sz="4000" b="1" noProof="0" err="1"/>
              <a:t>exercise</a:t>
            </a:r>
            <a:r>
              <a:rPr lang="cy-GB" sz="4000" b="1" noProof="0"/>
              <a:t> </a:t>
            </a:r>
            <a:r>
              <a:rPr lang="cy-GB" sz="4000" b="1" noProof="0" err="1"/>
              <a:t>their</a:t>
            </a:r>
            <a:r>
              <a:rPr lang="cy-GB" sz="4000" b="1" noProof="0"/>
              <a:t> </a:t>
            </a:r>
            <a:r>
              <a:rPr lang="cy-GB" sz="4000" b="1" noProof="0" err="1"/>
              <a:t>human</a:t>
            </a:r>
            <a:r>
              <a:rPr lang="cy-GB" sz="4000" b="1" noProof="0"/>
              <a:t> </a:t>
            </a:r>
            <a:r>
              <a:rPr lang="cy-GB" sz="4000" b="1" noProof="0" err="1"/>
              <a:t>and</a:t>
            </a:r>
            <a:r>
              <a:rPr lang="cy-GB" sz="4000" b="1" noProof="0"/>
              <a:t> </a:t>
            </a:r>
            <a:r>
              <a:rPr lang="cy-GB" sz="4000" b="1" noProof="0" err="1"/>
              <a:t>democratic</a:t>
            </a:r>
            <a:r>
              <a:rPr lang="cy-GB" sz="4000" b="1" noProof="0"/>
              <a:t> </a:t>
            </a:r>
            <a:r>
              <a:rPr lang="cy-GB" sz="4000" b="1" noProof="0" err="1"/>
              <a:t>responsibilities</a:t>
            </a:r>
            <a:r>
              <a:rPr lang="cy-GB" sz="4000" b="1" noProof="0"/>
              <a:t> </a:t>
            </a:r>
            <a:r>
              <a:rPr lang="cy-GB" sz="4000" b="1" noProof="0" err="1"/>
              <a:t>and</a:t>
            </a:r>
            <a:r>
              <a:rPr lang="cy-GB" sz="4000" b="1" noProof="0"/>
              <a:t> </a:t>
            </a:r>
            <a:r>
              <a:rPr lang="cy-GB" sz="4000" b="1" noProof="0" err="1"/>
              <a:t>rights</a:t>
            </a:r>
            <a:r>
              <a:rPr lang="cy-GB" sz="4000" b="1" noProof="0"/>
              <a:t> </a:t>
            </a:r>
          </a:p>
          <a:p>
            <a:pPr lvl="0"/>
            <a:r>
              <a:rPr lang="cy-GB" noProof="0" err="1"/>
              <a:t>understand</a:t>
            </a:r>
            <a:r>
              <a:rPr lang="cy-GB" noProof="0"/>
              <a:t> </a:t>
            </a:r>
            <a:r>
              <a:rPr lang="cy-GB" noProof="0" err="1"/>
              <a:t>and</a:t>
            </a:r>
            <a:r>
              <a:rPr lang="cy-GB" noProof="0"/>
              <a:t> </a:t>
            </a:r>
            <a:r>
              <a:rPr lang="cy-GB" noProof="0" err="1"/>
              <a:t>consider</a:t>
            </a:r>
            <a:r>
              <a:rPr lang="cy-GB" noProof="0"/>
              <a:t> the </a:t>
            </a:r>
            <a:r>
              <a:rPr lang="cy-GB" noProof="0" err="1"/>
              <a:t>impact</a:t>
            </a:r>
            <a:r>
              <a:rPr lang="cy-GB" noProof="0"/>
              <a:t> of </a:t>
            </a:r>
            <a:r>
              <a:rPr lang="cy-GB" noProof="0" err="1"/>
              <a:t>their</a:t>
            </a:r>
            <a:r>
              <a:rPr lang="cy-GB" noProof="0"/>
              <a:t> </a:t>
            </a:r>
            <a:r>
              <a:rPr lang="cy-GB" noProof="0" err="1"/>
              <a:t>actions</a:t>
            </a:r>
            <a:r>
              <a:rPr lang="cy-GB" noProof="0"/>
              <a:t> </a:t>
            </a:r>
            <a:r>
              <a:rPr lang="cy-GB" noProof="0" err="1"/>
              <a:t>when</a:t>
            </a:r>
            <a:r>
              <a:rPr lang="cy-GB" noProof="0"/>
              <a:t> </a:t>
            </a:r>
            <a:r>
              <a:rPr lang="cy-GB" noProof="0" err="1"/>
              <a:t>making</a:t>
            </a:r>
            <a:r>
              <a:rPr lang="cy-GB" noProof="0"/>
              <a:t> </a:t>
            </a:r>
            <a:r>
              <a:rPr lang="cy-GB" noProof="0" err="1"/>
              <a:t>choices</a:t>
            </a:r>
            <a:r>
              <a:rPr lang="cy-GB" noProof="0"/>
              <a:t> </a:t>
            </a:r>
            <a:r>
              <a:rPr lang="cy-GB" noProof="0" err="1"/>
              <a:t>and</a:t>
            </a:r>
            <a:r>
              <a:rPr lang="cy-GB" noProof="0"/>
              <a:t> </a:t>
            </a:r>
            <a:r>
              <a:rPr lang="cy-GB" noProof="0" err="1"/>
              <a:t>acting</a:t>
            </a:r>
            <a:r>
              <a:rPr lang="cy-GB" noProof="0"/>
              <a:t> </a:t>
            </a:r>
          </a:p>
          <a:p>
            <a:pPr lvl="0"/>
            <a:r>
              <a:rPr lang="cy-GB" noProof="0" err="1"/>
              <a:t>are</a:t>
            </a:r>
            <a:r>
              <a:rPr lang="cy-GB" noProof="0"/>
              <a:t> </a:t>
            </a:r>
            <a:r>
              <a:rPr lang="cy-GB" noProof="0" err="1"/>
              <a:t>knowledgeable</a:t>
            </a:r>
            <a:r>
              <a:rPr lang="cy-GB" noProof="0"/>
              <a:t> </a:t>
            </a:r>
            <a:r>
              <a:rPr lang="cy-GB" noProof="0" err="1"/>
              <a:t>about</a:t>
            </a:r>
            <a:r>
              <a:rPr lang="cy-GB" noProof="0"/>
              <a:t> </a:t>
            </a:r>
            <a:r>
              <a:rPr lang="cy-GB" noProof="0" err="1"/>
              <a:t>their</a:t>
            </a:r>
            <a:r>
              <a:rPr lang="cy-GB" noProof="0"/>
              <a:t> </a:t>
            </a:r>
            <a:r>
              <a:rPr lang="cy-GB" noProof="0" err="1"/>
              <a:t>culture</a:t>
            </a:r>
            <a:r>
              <a:rPr lang="cy-GB" noProof="0"/>
              <a:t>, </a:t>
            </a:r>
            <a:r>
              <a:rPr lang="cy-GB" noProof="0" err="1"/>
              <a:t>community</a:t>
            </a:r>
            <a:r>
              <a:rPr lang="cy-GB" noProof="0"/>
              <a:t>, </a:t>
            </a:r>
            <a:r>
              <a:rPr lang="cy-GB" noProof="0" err="1"/>
              <a:t>society</a:t>
            </a:r>
            <a:r>
              <a:rPr lang="cy-GB" noProof="0"/>
              <a:t> </a:t>
            </a:r>
            <a:r>
              <a:rPr lang="cy-GB" noProof="0" err="1"/>
              <a:t>and</a:t>
            </a:r>
            <a:r>
              <a:rPr lang="cy-GB" noProof="0"/>
              <a:t> the </a:t>
            </a:r>
            <a:r>
              <a:rPr lang="cy-GB" noProof="0" err="1"/>
              <a:t>world</a:t>
            </a:r>
            <a:r>
              <a:rPr lang="cy-GB" noProof="0"/>
              <a:t>, </a:t>
            </a:r>
            <a:r>
              <a:rPr lang="cy-GB" noProof="0" err="1"/>
              <a:t>now</a:t>
            </a:r>
            <a:r>
              <a:rPr lang="cy-GB" noProof="0"/>
              <a:t> </a:t>
            </a:r>
            <a:r>
              <a:rPr lang="cy-GB" noProof="0" err="1"/>
              <a:t>and</a:t>
            </a:r>
            <a:r>
              <a:rPr lang="cy-GB" noProof="0"/>
              <a:t> </a:t>
            </a:r>
            <a:r>
              <a:rPr lang="cy-GB" noProof="0" err="1"/>
              <a:t>in</a:t>
            </a:r>
            <a:r>
              <a:rPr lang="cy-GB" noProof="0"/>
              <a:t> the past </a:t>
            </a:r>
          </a:p>
          <a:p>
            <a:pPr lvl="0"/>
            <a:r>
              <a:rPr lang="cy-GB" noProof="0" err="1"/>
              <a:t>respect</a:t>
            </a:r>
            <a:r>
              <a:rPr lang="cy-GB" noProof="0"/>
              <a:t> the </a:t>
            </a:r>
            <a:r>
              <a:rPr lang="cy-GB" noProof="0" err="1"/>
              <a:t>needs</a:t>
            </a:r>
            <a:r>
              <a:rPr lang="cy-GB" noProof="0"/>
              <a:t> </a:t>
            </a:r>
            <a:r>
              <a:rPr lang="cy-GB" noProof="0" err="1"/>
              <a:t>and</a:t>
            </a:r>
            <a:r>
              <a:rPr lang="cy-GB" noProof="0"/>
              <a:t> </a:t>
            </a:r>
            <a:r>
              <a:rPr lang="cy-GB" noProof="0" err="1"/>
              <a:t>rights</a:t>
            </a:r>
            <a:r>
              <a:rPr lang="cy-GB" noProof="0"/>
              <a:t> of </a:t>
            </a:r>
            <a:r>
              <a:rPr lang="cy-GB" noProof="0" err="1"/>
              <a:t>others</a:t>
            </a:r>
            <a:r>
              <a:rPr lang="cy-GB" noProof="0"/>
              <a:t>, as a </a:t>
            </a:r>
            <a:r>
              <a:rPr lang="cy-GB" noProof="0" err="1"/>
              <a:t>member</a:t>
            </a:r>
            <a:r>
              <a:rPr lang="cy-GB" noProof="0"/>
              <a:t> of a </a:t>
            </a:r>
            <a:r>
              <a:rPr lang="cy-GB" noProof="0" err="1"/>
              <a:t>diverse</a:t>
            </a:r>
            <a:r>
              <a:rPr lang="cy-GB" noProof="0"/>
              <a:t> </a:t>
            </a:r>
            <a:r>
              <a:rPr lang="cy-GB" noProof="0" err="1"/>
              <a:t>society</a:t>
            </a:r>
            <a:r>
              <a:rPr lang="cy-GB" noProof="0"/>
              <a:t> </a:t>
            </a:r>
          </a:p>
          <a:p>
            <a:pPr lvl="0"/>
            <a:r>
              <a:rPr lang="cy-GB" noProof="0" err="1"/>
              <a:t>show</a:t>
            </a:r>
            <a:r>
              <a:rPr lang="cy-GB" noProof="0"/>
              <a:t> </a:t>
            </a:r>
            <a:r>
              <a:rPr lang="cy-GB" noProof="0" err="1"/>
              <a:t>their</a:t>
            </a:r>
            <a:r>
              <a:rPr lang="cy-GB" noProof="0"/>
              <a:t> </a:t>
            </a:r>
            <a:r>
              <a:rPr lang="cy-GB" noProof="0" err="1"/>
              <a:t>commitment</a:t>
            </a:r>
            <a:r>
              <a:rPr lang="cy-GB" noProof="0"/>
              <a:t> to the </a:t>
            </a:r>
            <a:r>
              <a:rPr lang="cy-GB" noProof="0" err="1"/>
              <a:t>sustainability</a:t>
            </a:r>
            <a:r>
              <a:rPr lang="cy-GB" noProof="0"/>
              <a:t> of the </a:t>
            </a:r>
            <a:r>
              <a:rPr lang="cy-GB" noProof="0" err="1"/>
              <a:t>planet</a:t>
            </a:r>
            <a:r>
              <a:rPr lang="cy-GB" noProof="0"/>
              <a:t> </a:t>
            </a:r>
          </a:p>
          <a:p>
            <a:r>
              <a:rPr lang="cy-GB" noProof="0" err="1"/>
              <a:t>and</a:t>
            </a:r>
            <a:r>
              <a:rPr lang="cy-GB" noProof="0"/>
              <a:t> </a:t>
            </a:r>
            <a:r>
              <a:rPr lang="cy-GB" b="1" noProof="0" err="1"/>
              <a:t>are</a:t>
            </a:r>
            <a:r>
              <a:rPr lang="cy-GB" b="1" noProof="0"/>
              <a:t> </a:t>
            </a:r>
            <a:r>
              <a:rPr lang="cy-GB" b="1" noProof="0" err="1"/>
              <a:t>ready</a:t>
            </a:r>
            <a:r>
              <a:rPr lang="cy-GB" b="1" noProof="0"/>
              <a:t> to be </a:t>
            </a:r>
            <a:r>
              <a:rPr lang="cy-GB" b="1" noProof="0" err="1"/>
              <a:t>citizens</a:t>
            </a:r>
            <a:r>
              <a:rPr lang="cy-GB" b="1" noProof="0"/>
              <a:t> of Wales </a:t>
            </a:r>
            <a:r>
              <a:rPr lang="cy-GB" b="1" noProof="0" err="1"/>
              <a:t>and</a:t>
            </a:r>
            <a:r>
              <a:rPr lang="cy-GB" b="1" noProof="0"/>
              <a:t> the </a:t>
            </a:r>
            <a:r>
              <a:rPr lang="cy-GB" b="1" noProof="0" err="1"/>
              <a:t>world</a:t>
            </a:r>
            <a:endParaRPr lang="cy-GB" noProof="0"/>
          </a:p>
          <a:p>
            <a:pPr marL="0" indent="0">
              <a:buNone/>
            </a:pPr>
            <a:endParaRPr lang="cy-GB" noProof="0"/>
          </a:p>
          <a:p>
            <a:endParaRPr lang="cy-GB" noProof="0"/>
          </a:p>
          <a:p>
            <a:endParaRPr lang="cy-GB" noProof="0"/>
          </a:p>
          <a:p>
            <a:endParaRPr lang="cy-GB" noProof="0"/>
          </a:p>
          <a:p>
            <a:endParaRPr lang="cy-GB" noProof="0"/>
          </a:p>
        </p:txBody>
      </p:sp>
      <p:sp>
        <p:nvSpPr>
          <p:cNvPr id="8" name="Title 1"/>
          <p:cNvSpPr txBox="1">
            <a:spLocks/>
          </p:cNvSpPr>
          <p:nvPr/>
        </p:nvSpPr>
        <p:spPr>
          <a:xfrm>
            <a:off x="787677" y="1496357"/>
            <a:ext cx="3373928"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300">
              <a:latin typeface="+mn-lt"/>
            </a:endParaRPr>
          </a:p>
        </p:txBody>
      </p:sp>
      <p:sp>
        <p:nvSpPr>
          <p:cNvPr id="9" name="Content Placeholder 2"/>
          <p:cNvSpPr txBox="1">
            <a:spLocks/>
          </p:cNvSpPr>
          <p:nvPr/>
        </p:nvSpPr>
        <p:spPr>
          <a:xfrm>
            <a:off x="367291" y="368081"/>
            <a:ext cx="3178037" cy="151945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err="1"/>
              <a:t>Pedwar</a:t>
            </a:r>
            <a:r>
              <a:rPr lang="en-GB" sz="2100"/>
              <a:t> </a:t>
            </a:r>
            <a:r>
              <a:rPr lang="en-GB" sz="2100" err="1"/>
              <a:t>diben</a:t>
            </a:r>
            <a:r>
              <a:rPr lang="en-GB" sz="2100"/>
              <a:t> y </a:t>
            </a:r>
            <a:r>
              <a:rPr lang="en-GB" sz="2100" err="1"/>
              <a:t>cwricwlwm</a:t>
            </a:r>
            <a:r>
              <a:rPr lang="en-GB" sz="2100"/>
              <a:t>: </a:t>
            </a:r>
            <a:r>
              <a:rPr lang="en-GB" sz="2100" err="1"/>
              <a:t>dinasyddion</a:t>
            </a:r>
            <a:r>
              <a:rPr lang="en-GB" sz="2100"/>
              <a:t> </a:t>
            </a:r>
            <a:r>
              <a:rPr lang="en-GB" sz="2100" err="1"/>
              <a:t>egwyddorol</a:t>
            </a:r>
            <a:r>
              <a:rPr lang="en-GB" sz="2100"/>
              <a:t> </a:t>
            </a:r>
            <a:r>
              <a:rPr lang="en-GB" sz="2100" err="1"/>
              <a:t>gwybodus</a:t>
            </a:r>
            <a:endParaRPr lang="en-GB" sz="2100"/>
          </a:p>
          <a:p>
            <a:endParaRPr lang="en-GB" sz="2100"/>
          </a:p>
        </p:txBody>
      </p:sp>
      <p:sp>
        <p:nvSpPr>
          <p:cNvPr id="6" name="TextBox 5">
            <a:extLst>
              <a:ext uri="{FF2B5EF4-FFF2-40B4-BE49-F238E27FC236}">
                <a16:creationId xmlns:a16="http://schemas.microsoft.com/office/drawing/2014/main" xmlns="" id="{4526BB53-9017-48FF-BDF6-EFD502BD180B}"/>
              </a:ext>
            </a:extLst>
          </p:cNvPr>
          <p:cNvSpPr txBox="1"/>
          <p:nvPr/>
        </p:nvSpPr>
        <p:spPr>
          <a:xfrm>
            <a:off x="367292" y="1567543"/>
            <a:ext cx="4064032" cy="3051541"/>
          </a:xfrm>
          <a:prstGeom prst="rect">
            <a:avLst/>
          </a:prstGeom>
          <a:noFill/>
        </p:spPr>
        <p:txBody>
          <a:bodyPr wrap="square" rtlCol="0">
            <a:spAutoFit/>
          </a:bodyPr>
          <a:lstStyle/>
          <a:p>
            <a:pPr marL="342900" lvl="0" indent="-342900">
              <a:lnSpc>
                <a:spcPct val="70000"/>
              </a:lnSpc>
              <a:spcAft>
                <a:spcPts val="0"/>
              </a:spcAft>
              <a:buFont typeface="Arial" panose="020B0604020202020204" pitchFamily="34" charset="0"/>
              <a:buChar char="•"/>
              <a:tabLst>
                <a:tab pos="457200" algn="l"/>
              </a:tabLst>
            </a:pPr>
            <a:r>
              <a:rPr lang="cy-GB" sz="1100" b="1">
                <a:solidFill>
                  <a:srgbClr val="000000"/>
                </a:solidFill>
                <a:ea typeface="Times New Roman" panose="02020603050405020304" pitchFamily="18" charset="0"/>
                <a:cs typeface="Times New Roman" panose="02020603050405020304" pitchFamily="18" charset="0"/>
              </a:rPr>
              <a:t>dinasyddion egwyddorol, gwybodus sydd:  </a:t>
            </a:r>
            <a:endParaRPr lang="en-GB" sz="1100">
              <a:cs typeface="Times New Roman" panose="02020603050405020304" pitchFamily="18" charset="0"/>
            </a:endParaRPr>
          </a:p>
          <a:p>
            <a:pPr lvl="0">
              <a:lnSpc>
                <a:spcPct val="70000"/>
              </a:lnSpc>
              <a:spcAft>
                <a:spcPts val="0"/>
              </a:spcAft>
              <a:tabLst>
                <a:tab pos="457200" algn="l"/>
              </a:tabLst>
            </a:pPr>
            <a:r>
              <a:rPr lang="cy-GB" sz="1100">
                <a:solidFill>
                  <a:srgbClr val="000000"/>
                </a:solidFill>
                <a:ea typeface="Times New Roman" panose="02020603050405020304" pitchFamily="18" charset="0"/>
                <a:cs typeface="Times New Roman" panose="02020603050405020304" pitchFamily="18" charset="0"/>
              </a:rPr>
              <a:t> </a:t>
            </a:r>
            <a:endParaRPr lang="en-GB" sz="110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endParaRPr lang="cy-GB" sz="1100">
              <a:solidFill>
                <a:srgbClr val="000000"/>
              </a:solidFill>
              <a:ea typeface="Times New Roman" panose="02020603050405020304" pitchFamily="18" charset="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r>
              <a:rPr lang="cy-GB" sz="1100">
                <a:solidFill>
                  <a:srgbClr val="000000"/>
                </a:solidFill>
                <a:ea typeface="Times New Roman" panose="02020603050405020304" pitchFamily="18" charset="0"/>
                <a:cs typeface="Times New Roman" panose="02020603050405020304" pitchFamily="18" charset="0"/>
              </a:rPr>
              <a:t>yn canfod, yn gwerthuso ac yn defnyddio tystiolaeth wrth ffurfio barn –  </a:t>
            </a:r>
          </a:p>
          <a:p>
            <a:pPr marL="342900" lvl="0" indent="-342900">
              <a:lnSpc>
                <a:spcPct val="70000"/>
              </a:lnSpc>
              <a:spcAft>
                <a:spcPts val="0"/>
              </a:spcAft>
              <a:buFont typeface="Arial" panose="020B0604020202020204" pitchFamily="34" charset="0"/>
              <a:buChar char="•"/>
              <a:tabLst>
                <a:tab pos="457200" algn="l"/>
              </a:tabLst>
            </a:pPr>
            <a:endParaRPr lang="en-GB" sz="110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r>
              <a:rPr lang="cy-GB" sz="1100">
                <a:solidFill>
                  <a:srgbClr val="000000"/>
                </a:solidFill>
                <a:ea typeface="Times New Roman" panose="02020603050405020304" pitchFamily="18" charset="0"/>
                <a:cs typeface="Times New Roman" panose="02020603050405020304" pitchFamily="18" charset="0"/>
              </a:rPr>
              <a:t>yn trafod materion cyfoes ar sail eu gwybodaeth a’u gwerthoedd </a:t>
            </a:r>
          </a:p>
          <a:p>
            <a:pPr marL="342900" lvl="0" indent="-342900">
              <a:lnSpc>
                <a:spcPct val="70000"/>
              </a:lnSpc>
              <a:spcAft>
                <a:spcPts val="0"/>
              </a:spcAft>
              <a:buFont typeface="Arial" panose="020B0604020202020204" pitchFamily="34" charset="0"/>
              <a:buChar char="•"/>
              <a:tabLst>
                <a:tab pos="457200" algn="l"/>
              </a:tabLst>
            </a:pPr>
            <a:endParaRPr lang="en-GB" sz="110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r>
              <a:rPr lang="cy-GB" sz="1600" b="1">
                <a:solidFill>
                  <a:srgbClr val="000000"/>
                </a:solidFill>
                <a:ea typeface="Times New Roman" panose="02020603050405020304" pitchFamily="18" charset="0"/>
                <a:cs typeface="Times New Roman" panose="02020603050405020304" pitchFamily="18" charset="0"/>
              </a:rPr>
              <a:t>yn deall ac yn arfer eu cyfrifoldebau a’u hawliau dynol a democrataidd </a:t>
            </a:r>
          </a:p>
          <a:p>
            <a:pPr marL="342900" lvl="0" indent="-342900">
              <a:lnSpc>
                <a:spcPct val="70000"/>
              </a:lnSpc>
              <a:spcAft>
                <a:spcPts val="0"/>
              </a:spcAft>
              <a:buFont typeface="Arial" panose="020B0604020202020204" pitchFamily="34" charset="0"/>
              <a:buChar char="•"/>
              <a:tabLst>
                <a:tab pos="457200" algn="l"/>
              </a:tabLst>
            </a:pPr>
            <a:endParaRPr lang="en-GB" sz="110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r>
              <a:rPr lang="cy-GB" sz="1100">
                <a:solidFill>
                  <a:srgbClr val="000000"/>
                </a:solidFill>
                <a:ea typeface="Times New Roman" panose="02020603050405020304" pitchFamily="18" charset="0"/>
                <a:cs typeface="Times New Roman" panose="02020603050405020304" pitchFamily="18" charset="0"/>
              </a:rPr>
              <a:t>yn deall ac yn ystyried effaith eu gweithredoedd wrth ddewis a gweithredu  </a:t>
            </a:r>
          </a:p>
          <a:p>
            <a:pPr marL="342900" lvl="0" indent="-342900">
              <a:lnSpc>
                <a:spcPct val="70000"/>
              </a:lnSpc>
              <a:spcAft>
                <a:spcPts val="0"/>
              </a:spcAft>
              <a:buFont typeface="Arial" panose="020B0604020202020204" pitchFamily="34" charset="0"/>
              <a:buChar char="•"/>
              <a:tabLst>
                <a:tab pos="457200" algn="l"/>
              </a:tabLst>
            </a:pPr>
            <a:endParaRPr lang="en-GB" sz="110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r>
              <a:rPr lang="cy-GB" sz="1100">
                <a:solidFill>
                  <a:srgbClr val="000000"/>
                </a:solidFill>
                <a:ea typeface="Times New Roman" panose="02020603050405020304" pitchFamily="18" charset="0"/>
                <a:cs typeface="Times New Roman" panose="02020603050405020304" pitchFamily="18" charset="0"/>
              </a:rPr>
              <a:t>yn wybodus am eu diwylliant, eu cymuned, eu cymdeithas a’r byd yn awr ac yn y gorffennol </a:t>
            </a:r>
          </a:p>
          <a:p>
            <a:pPr marL="342900" lvl="0" indent="-342900">
              <a:lnSpc>
                <a:spcPct val="70000"/>
              </a:lnSpc>
              <a:spcAft>
                <a:spcPts val="0"/>
              </a:spcAft>
              <a:buFont typeface="Arial" panose="020B0604020202020204" pitchFamily="34" charset="0"/>
              <a:buChar char="•"/>
              <a:tabLst>
                <a:tab pos="457200" algn="l"/>
              </a:tabLst>
            </a:pPr>
            <a:endParaRPr lang="en-GB" sz="110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r>
              <a:rPr lang="cy-GB" sz="1100">
                <a:solidFill>
                  <a:srgbClr val="000000"/>
                </a:solidFill>
                <a:ea typeface="Times New Roman" panose="02020603050405020304" pitchFamily="18" charset="0"/>
                <a:cs typeface="Times New Roman" panose="02020603050405020304" pitchFamily="18" charset="0"/>
              </a:rPr>
              <a:t>yn parchu anghenion a hawliau pobl eraill, fel aelod o gymdeithas amrywiol </a:t>
            </a:r>
          </a:p>
          <a:p>
            <a:pPr marL="342900" lvl="0" indent="-342900">
              <a:lnSpc>
                <a:spcPct val="70000"/>
              </a:lnSpc>
              <a:spcAft>
                <a:spcPts val="0"/>
              </a:spcAft>
              <a:buFont typeface="Arial" panose="020B0604020202020204" pitchFamily="34" charset="0"/>
              <a:buChar char="•"/>
              <a:tabLst>
                <a:tab pos="457200" algn="l"/>
              </a:tabLst>
            </a:pPr>
            <a:endParaRPr lang="en-GB" sz="110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r>
              <a:rPr lang="cy-GB" sz="1100">
                <a:solidFill>
                  <a:srgbClr val="000000"/>
                </a:solidFill>
                <a:ea typeface="Times New Roman" panose="02020603050405020304" pitchFamily="18" charset="0"/>
                <a:cs typeface="Times New Roman" panose="02020603050405020304" pitchFamily="18" charset="0"/>
              </a:rPr>
              <a:t>yn dangos eu hymrwymiad i sicrhau cynaliadwyedd y blaned </a:t>
            </a:r>
          </a:p>
          <a:p>
            <a:pPr marL="342900" lvl="0" indent="-342900">
              <a:lnSpc>
                <a:spcPct val="70000"/>
              </a:lnSpc>
              <a:spcAft>
                <a:spcPts val="0"/>
              </a:spcAft>
              <a:buFont typeface="Arial" panose="020B0604020202020204" pitchFamily="34" charset="0"/>
              <a:buChar char="•"/>
              <a:tabLst>
                <a:tab pos="457200" algn="l"/>
              </a:tabLst>
            </a:pPr>
            <a:endParaRPr lang="en-GB" sz="1100">
              <a:cs typeface="Times New Roman" panose="02020603050405020304" pitchFamily="18" charset="0"/>
            </a:endParaRPr>
          </a:p>
          <a:p>
            <a:pPr marL="342900" lvl="0" indent="-342900">
              <a:lnSpc>
                <a:spcPct val="70000"/>
              </a:lnSpc>
              <a:spcAft>
                <a:spcPts val="0"/>
              </a:spcAft>
              <a:buFont typeface="Arial" panose="020B0604020202020204" pitchFamily="34" charset="0"/>
              <a:buChar char="•"/>
              <a:tabLst>
                <a:tab pos="457200" algn="l"/>
              </a:tabLst>
            </a:pPr>
            <a:r>
              <a:rPr lang="cy-GB" sz="1100">
                <a:solidFill>
                  <a:srgbClr val="000000"/>
                </a:solidFill>
                <a:ea typeface="Times New Roman" panose="02020603050405020304" pitchFamily="18" charset="0"/>
                <a:cs typeface="Times New Roman" panose="02020603050405020304" pitchFamily="18" charset="0"/>
              </a:rPr>
              <a:t>ac </a:t>
            </a:r>
            <a:r>
              <a:rPr lang="cy-GB" sz="1100" b="1">
                <a:solidFill>
                  <a:srgbClr val="000000"/>
                </a:solidFill>
                <a:ea typeface="Times New Roman" panose="02020603050405020304" pitchFamily="18" charset="0"/>
                <a:cs typeface="Times New Roman" panose="02020603050405020304" pitchFamily="18" charset="0"/>
              </a:rPr>
              <a:t>yn barod i fod yn ddinasyddion i Gymru a’r byd</a:t>
            </a:r>
            <a:endParaRPr lang="en-GB" sz="1100">
              <a:cs typeface="Times New Roman" panose="02020603050405020304" pitchFamily="18" charset="0"/>
            </a:endParaRPr>
          </a:p>
        </p:txBody>
      </p:sp>
      <p:sp>
        <p:nvSpPr>
          <p:cNvPr id="7" name="TextBox 6"/>
          <p:cNvSpPr txBox="1"/>
          <p:nvPr/>
        </p:nvSpPr>
        <p:spPr>
          <a:xfrm>
            <a:off x="2824065" y="5013649"/>
            <a:ext cx="3259494" cy="369332"/>
          </a:xfrm>
          <a:prstGeom prst="rect">
            <a:avLst/>
          </a:prstGeom>
          <a:noFill/>
        </p:spPr>
        <p:txBody>
          <a:bodyPr wrap="square" rtlCol="0">
            <a:spAutoFit/>
          </a:bodyPr>
          <a:lstStyle/>
          <a:p>
            <a:r>
              <a:rPr lang="en-GB" err="1">
                <a:hlinkClick r:id="rId3" action="ppaction://hlinkpres?slideindex=1&amp;slidetitle="/>
              </a:rPr>
              <a:t>Pontardulais</a:t>
            </a:r>
            <a:r>
              <a:rPr lang="en-GB">
                <a:hlinkClick r:id="rId3" action="ppaction://hlinkpres?slideindex=1&amp;slidetitle="/>
              </a:rPr>
              <a:t> PPP.pptx</a:t>
            </a:r>
            <a:endParaRPr lang="en-GB"/>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07108" y="295860"/>
            <a:ext cx="1920416" cy="1061546"/>
          </a:xfrm>
          <a:prstGeom prst="rect">
            <a:avLst/>
          </a:prstGeom>
        </p:spPr>
      </p:pic>
    </p:spTree>
    <p:extLst>
      <p:ext uri="{BB962C8B-B14F-4D97-AF65-F5344CB8AC3E}">
        <p14:creationId xmlns:p14="http://schemas.microsoft.com/office/powerpoint/2010/main" val="2245088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5224835" y="2055113"/>
            <a:ext cx="3402519" cy="2172242"/>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GB" sz="2400">
                <a:latin typeface="+mn-lt"/>
              </a:rPr>
              <a:t>What evidence did you find in your school that the learners, the school and community are working together to develop the 4 purposes of the curriculum?</a:t>
            </a:r>
            <a:endParaRPr lang="en-GB" sz="2400">
              <a:latin typeface="+mn-lt"/>
              <a:cs typeface="Calibri Light"/>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3474" y="279908"/>
            <a:ext cx="2340177" cy="2622436"/>
          </a:xfrm>
          <a:prstGeom prst="rect">
            <a:avLst/>
          </a:prstGeom>
        </p:spPr>
      </p:pic>
      <p:sp>
        <p:nvSpPr>
          <p:cNvPr id="4" name="Title 1"/>
          <p:cNvSpPr txBox="1">
            <a:spLocks/>
          </p:cNvSpPr>
          <p:nvPr/>
        </p:nvSpPr>
        <p:spPr>
          <a:xfrm>
            <a:off x="5508649" y="484746"/>
            <a:ext cx="3373928" cy="994172"/>
          </a:xfrm>
          <a:prstGeom prst="rect">
            <a:avLst/>
          </a:prstGeom>
        </p:spPr>
        <p:txBody>
          <a:bodyP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atin typeface="+mn-lt"/>
              </a:rPr>
              <a:t>The four purposes of the curriculum</a:t>
            </a:r>
          </a:p>
        </p:txBody>
      </p:sp>
      <p:sp>
        <p:nvSpPr>
          <p:cNvPr id="5" name="Title 1"/>
          <p:cNvSpPr txBox="1">
            <a:spLocks/>
          </p:cNvSpPr>
          <p:nvPr/>
        </p:nvSpPr>
        <p:spPr>
          <a:xfrm>
            <a:off x="216865" y="484746"/>
            <a:ext cx="3373928" cy="994172"/>
          </a:xfrm>
          <a:prstGeom prst="rect">
            <a:avLst/>
          </a:prstGeom>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err="1">
                <a:latin typeface="+mn-lt"/>
              </a:rPr>
              <a:t>Pedwar</a:t>
            </a:r>
            <a:r>
              <a:rPr lang="en-GB">
                <a:latin typeface="+mn-lt"/>
              </a:rPr>
              <a:t> </a:t>
            </a:r>
            <a:r>
              <a:rPr lang="en-GB" err="1">
                <a:latin typeface="+mn-lt"/>
              </a:rPr>
              <a:t>diben</a:t>
            </a:r>
            <a:r>
              <a:rPr lang="en-GB">
                <a:latin typeface="+mn-lt"/>
              </a:rPr>
              <a:t> y </a:t>
            </a:r>
            <a:r>
              <a:rPr lang="en-GB" err="1">
                <a:latin typeface="+mn-lt"/>
              </a:rPr>
              <a:t>cwricwlwm</a:t>
            </a:r>
            <a:endParaRPr lang="en-GB">
              <a:latin typeface="+mn-lt"/>
            </a:endParaRPr>
          </a:p>
        </p:txBody>
      </p:sp>
      <p:sp>
        <p:nvSpPr>
          <p:cNvPr id="6" name="Title 1"/>
          <p:cNvSpPr txBox="1">
            <a:spLocks/>
          </p:cNvSpPr>
          <p:nvPr/>
        </p:nvSpPr>
        <p:spPr>
          <a:xfrm>
            <a:off x="675815" y="1952016"/>
            <a:ext cx="2863481"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GB" sz="1800">
              <a:latin typeface="+mn-lt"/>
              <a:cs typeface="Calibri Light"/>
            </a:endParaRPr>
          </a:p>
        </p:txBody>
      </p:sp>
      <p:sp>
        <p:nvSpPr>
          <p:cNvPr id="7" name="Rectangle 6">
            <a:extLst>
              <a:ext uri="{FF2B5EF4-FFF2-40B4-BE49-F238E27FC236}">
                <a16:creationId xmlns:a16="http://schemas.microsoft.com/office/drawing/2014/main" xmlns="" id="{A244F602-A36C-4768-AD8F-677FE004E3FD}"/>
              </a:ext>
            </a:extLst>
          </p:cNvPr>
          <p:cNvSpPr/>
          <p:nvPr/>
        </p:nvSpPr>
        <p:spPr>
          <a:xfrm>
            <a:off x="346668" y="2055113"/>
            <a:ext cx="3373928" cy="2308324"/>
          </a:xfrm>
          <a:prstGeom prst="rect">
            <a:avLst/>
          </a:prstGeom>
        </p:spPr>
        <p:txBody>
          <a:bodyPr wrap="square">
            <a:spAutoFit/>
          </a:bodyPr>
          <a:lstStyle/>
          <a:p>
            <a:r>
              <a:rPr lang="cy-GB" sz="2400">
                <a:latin typeface="Calibri" panose="020F0502020204030204" pitchFamily="34" charset="0"/>
                <a:ea typeface="Calibri" panose="020F0502020204030204" pitchFamily="34" charset="0"/>
                <a:cs typeface="Times New Roman" panose="02020603050405020304" pitchFamily="18" charset="0"/>
              </a:rPr>
              <a:t>Pa dystiolaeth welsoch chi yn eich ysgol fod y dysgwyr, yr ysgol a’r gymuned yn gweithio gyda’i gilydd i ddatblygu 4 diben y cwricwlwm?</a:t>
            </a:r>
            <a:endParaRPr lang="en-GB" sz="2400"/>
          </a:p>
        </p:txBody>
      </p:sp>
    </p:spTree>
    <p:extLst>
      <p:ext uri="{BB962C8B-B14F-4D97-AF65-F5344CB8AC3E}">
        <p14:creationId xmlns:p14="http://schemas.microsoft.com/office/powerpoint/2010/main" val="15792297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2326" y="92829"/>
            <a:ext cx="1128369" cy="1354516"/>
          </a:xfrm>
          <a:prstGeom prst="rect">
            <a:avLst/>
          </a:prstGeom>
        </p:spPr>
      </p:pic>
      <p:sp>
        <p:nvSpPr>
          <p:cNvPr id="3" name="TextBox 2"/>
          <p:cNvSpPr txBox="1"/>
          <p:nvPr/>
        </p:nvSpPr>
        <p:spPr>
          <a:xfrm>
            <a:off x="5134691" y="1628132"/>
            <a:ext cx="1915964" cy="3908762"/>
          </a:xfrm>
          <a:prstGeom prst="rect">
            <a:avLst/>
          </a:prstGeom>
          <a:noFill/>
        </p:spPr>
        <p:txBody>
          <a:bodyPr wrap="square" rtlCol="0">
            <a:spAutoFit/>
          </a:bodyPr>
          <a:lstStyle/>
          <a:p>
            <a:r>
              <a:rPr lang="en-GB" sz="1000" b="1"/>
              <a:t>ethical, informed citizens who: </a:t>
            </a:r>
            <a:endParaRPr lang="en-GB" sz="1000"/>
          </a:p>
          <a:p>
            <a:r>
              <a:rPr lang="en-GB" sz="1000"/>
              <a:t> </a:t>
            </a:r>
          </a:p>
          <a:p>
            <a:pPr lvl="0"/>
            <a:r>
              <a:rPr lang="en-GB" sz="1000"/>
              <a:t>find, evaluate and use evidence in forming views – </a:t>
            </a:r>
          </a:p>
          <a:p>
            <a:pPr lvl="0"/>
            <a:r>
              <a:rPr lang="en-GB" sz="1000"/>
              <a:t>engage with contemporary issues based upon their knowledge and values </a:t>
            </a:r>
          </a:p>
          <a:p>
            <a:pPr lvl="0"/>
            <a:r>
              <a:rPr lang="en-GB" sz="1000"/>
              <a:t>understand and exercise their human and democratic responsibilities and rights </a:t>
            </a:r>
          </a:p>
          <a:p>
            <a:pPr lvl="0"/>
            <a:r>
              <a:rPr lang="en-GB" sz="1000"/>
              <a:t>understand and consider the impact of their actions when making choices and acting </a:t>
            </a:r>
          </a:p>
          <a:p>
            <a:pPr lvl="0"/>
            <a:r>
              <a:rPr lang="en-GB" sz="1000"/>
              <a:t>are knowledgeable about their culture, community, society and the world, now and in the past </a:t>
            </a:r>
          </a:p>
          <a:p>
            <a:pPr lvl="0"/>
            <a:r>
              <a:rPr lang="en-GB" sz="1000"/>
              <a:t>respect the needs and rights of others, as a member of a diverse society </a:t>
            </a:r>
          </a:p>
          <a:p>
            <a:pPr lvl="0"/>
            <a:r>
              <a:rPr lang="en-GB" sz="1000"/>
              <a:t>show their commitment to the sustainability of the planet </a:t>
            </a:r>
          </a:p>
          <a:p>
            <a:r>
              <a:rPr lang="en-GB" sz="1000"/>
              <a:t>and </a:t>
            </a:r>
            <a:r>
              <a:rPr lang="en-GB" sz="1000" b="1"/>
              <a:t>are ready to be citizens of Wales and the world</a:t>
            </a:r>
            <a:endParaRPr lang="en-GB" sz="1000"/>
          </a:p>
          <a:p>
            <a:endParaRPr lang="en-GB"/>
          </a:p>
        </p:txBody>
      </p:sp>
      <p:sp>
        <p:nvSpPr>
          <p:cNvPr id="4" name="TextBox 3"/>
          <p:cNvSpPr txBox="1"/>
          <p:nvPr/>
        </p:nvSpPr>
        <p:spPr>
          <a:xfrm>
            <a:off x="2590428" y="1628132"/>
            <a:ext cx="1915964" cy="3016210"/>
          </a:xfrm>
          <a:prstGeom prst="rect">
            <a:avLst/>
          </a:prstGeom>
          <a:noFill/>
        </p:spPr>
        <p:txBody>
          <a:bodyPr wrap="square" rtlCol="0">
            <a:spAutoFit/>
          </a:bodyPr>
          <a:lstStyle/>
          <a:p>
            <a:r>
              <a:rPr lang="en-GB" sz="1000" b="1"/>
              <a:t>enterprising, creative contributors who: </a:t>
            </a:r>
            <a:endParaRPr lang="en-GB" sz="1000"/>
          </a:p>
          <a:p>
            <a:r>
              <a:rPr lang="en-GB" sz="1000"/>
              <a:t> </a:t>
            </a:r>
          </a:p>
          <a:p>
            <a:pPr lvl="0"/>
            <a:r>
              <a:rPr lang="en-GB" sz="1000"/>
              <a:t>connect and apply their knowledge and skills to create ideas and products </a:t>
            </a:r>
          </a:p>
          <a:p>
            <a:pPr lvl="0"/>
            <a:r>
              <a:rPr lang="en-GB" sz="1000"/>
              <a:t>think creatively to reframe and solve problems </a:t>
            </a:r>
          </a:p>
          <a:p>
            <a:pPr lvl="0"/>
            <a:r>
              <a:rPr lang="en-GB" sz="1000"/>
              <a:t>identify and grasp opportunities </a:t>
            </a:r>
          </a:p>
          <a:p>
            <a:pPr lvl="0"/>
            <a:r>
              <a:rPr lang="en-GB" sz="1000"/>
              <a:t>take measured risks </a:t>
            </a:r>
          </a:p>
          <a:p>
            <a:pPr lvl="0"/>
            <a:r>
              <a:rPr lang="en-GB" sz="1000"/>
              <a:t>lead and play different roles in teams effectively and responsibly </a:t>
            </a:r>
          </a:p>
          <a:p>
            <a:pPr lvl="0"/>
            <a:r>
              <a:rPr lang="en-GB" sz="1000"/>
              <a:t>express ideas and emotions through different media </a:t>
            </a:r>
          </a:p>
          <a:p>
            <a:pPr lvl="0"/>
            <a:r>
              <a:rPr lang="en-GB" sz="1000"/>
              <a:t>give of their energy and skills so that other people will benefit </a:t>
            </a:r>
          </a:p>
          <a:p>
            <a:r>
              <a:rPr lang="en-GB" sz="1000"/>
              <a:t>and </a:t>
            </a:r>
            <a:r>
              <a:rPr lang="en-GB" sz="1000" b="1"/>
              <a:t>are ready to play a full part in life and work</a:t>
            </a:r>
            <a:endParaRPr lang="en-GB" sz="1000"/>
          </a:p>
          <a:p>
            <a:endParaRPr lang="en-GB" sz="1000"/>
          </a:p>
        </p:txBody>
      </p:sp>
      <p:sp>
        <p:nvSpPr>
          <p:cNvPr id="5" name="TextBox 4"/>
          <p:cNvSpPr txBox="1"/>
          <p:nvPr/>
        </p:nvSpPr>
        <p:spPr>
          <a:xfrm>
            <a:off x="410581" y="931522"/>
            <a:ext cx="1915964" cy="4678204"/>
          </a:xfrm>
          <a:prstGeom prst="rect">
            <a:avLst/>
          </a:prstGeom>
          <a:noFill/>
        </p:spPr>
        <p:txBody>
          <a:bodyPr wrap="square" rtlCol="0">
            <a:spAutoFit/>
          </a:bodyPr>
          <a:lstStyle/>
          <a:p>
            <a:r>
              <a:rPr lang="en-GB" sz="1000" b="1"/>
              <a:t>ambitious, capable learners who: </a:t>
            </a:r>
            <a:endParaRPr lang="en-GB" sz="1000"/>
          </a:p>
          <a:p>
            <a:r>
              <a:rPr lang="en-GB" sz="1000"/>
              <a:t> </a:t>
            </a:r>
          </a:p>
          <a:p>
            <a:pPr lvl="0"/>
            <a:r>
              <a:rPr lang="en-GB" sz="1000"/>
              <a:t>set themselves high standards and seek and enjoy challenge </a:t>
            </a:r>
          </a:p>
          <a:p>
            <a:pPr lvl="0"/>
            <a:r>
              <a:rPr lang="en-GB" sz="1000"/>
              <a:t>are building up a body of knowledge and have the skills to connect and apply that knowledge in different contexts </a:t>
            </a:r>
          </a:p>
          <a:p>
            <a:pPr lvl="0"/>
            <a:r>
              <a:rPr lang="en-GB" sz="1000"/>
              <a:t>are questioning and enjoy solving problems </a:t>
            </a:r>
          </a:p>
          <a:p>
            <a:pPr lvl="0"/>
            <a:r>
              <a:rPr lang="en-GB" sz="1000"/>
              <a:t>can communicate effectively in different forms and settings, using both Welsh and English </a:t>
            </a:r>
          </a:p>
          <a:p>
            <a:pPr lvl="0"/>
            <a:r>
              <a:rPr lang="en-GB" sz="1000"/>
              <a:t>can explain the ideas and concepts they are learning about </a:t>
            </a:r>
          </a:p>
          <a:p>
            <a:pPr lvl="0"/>
            <a:r>
              <a:rPr lang="en-GB" sz="1000"/>
              <a:t>can use number effectively in different contexts </a:t>
            </a:r>
          </a:p>
          <a:p>
            <a:pPr lvl="0"/>
            <a:r>
              <a:rPr lang="en-GB" sz="1000"/>
              <a:t>understand how to interpret data and apply mathematical concepts </a:t>
            </a:r>
          </a:p>
          <a:p>
            <a:pPr lvl="0"/>
            <a:r>
              <a:rPr lang="en-GB" sz="1000"/>
              <a:t>use digital technologies creatively to communicate, find and analyse information undertake research and evaluate critically what they find </a:t>
            </a:r>
          </a:p>
          <a:p>
            <a:r>
              <a:rPr lang="en-GB" sz="1000"/>
              <a:t>and </a:t>
            </a:r>
            <a:r>
              <a:rPr lang="en-GB" sz="1000" b="1"/>
              <a:t>are ready to learn throughout their lives</a:t>
            </a:r>
            <a:endParaRPr lang="en-GB" sz="1000"/>
          </a:p>
          <a:p>
            <a:endParaRPr lang="en-GB"/>
          </a:p>
        </p:txBody>
      </p:sp>
      <p:sp>
        <p:nvSpPr>
          <p:cNvPr id="6" name="TextBox 5"/>
          <p:cNvSpPr txBox="1"/>
          <p:nvPr/>
        </p:nvSpPr>
        <p:spPr>
          <a:xfrm>
            <a:off x="7050655" y="828566"/>
            <a:ext cx="1915964" cy="5139869"/>
          </a:xfrm>
          <a:prstGeom prst="rect">
            <a:avLst/>
          </a:prstGeom>
          <a:noFill/>
        </p:spPr>
        <p:txBody>
          <a:bodyPr wrap="square" rtlCol="0">
            <a:spAutoFit/>
          </a:bodyPr>
          <a:lstStyle/>
          <a:p>
            <a:r>
              <a:rPr lang="en-GB" sz="1000" b="1"/>
              <a:t>healthy, confident individuals who: </a:t>
            </a:r>
            <a:endParaRPr lang="en-GB" sz="1000"/>
          </a:p>
          <a:p>
            <a:r>
              <a:rPr lang="en-GB" sz="1000"/>
              <a:t> </a:t>
            </a:r>
          </a:p>
          <a:p>
            <a:pPr lvl="0"/>
            <a:r>
              <a:rPr lang="en-GB" sz="1000"/>
              <a:t>have secure values and are establishing their spiritual and ethical beliefs </a:t>
            </a:r>
          </a:p>
          <a:p>
            <a:pPr lvl="0"/>
            <a:r>
              <a:rPr lang="en-GB" sz="1000"/>
              <a:t>are building their mental and emotional well-being by developing confidence, resilience and empathy </a:t>
            </a:r>
          </a:p>
          <a:p>
            <a:pPr lvl="0"/>
            <a:r>
              <a:rPr lang="en-GB" sz="1000"/>
              <a:t>apply knowledge about the impact of diet and exercise on physical and mental health in their daily lives </a:t>
            </a:r>
          </a:p>
          <a:p>
            <a:pPr lvl="0"/>
            <a:r>
              <a:rPr lang="en-GB" sz="1000"/>
              <a:t>know how to find the information and support to keep safe and well</a:t>
            </a:r>
          </a:p>
          <a:p>
            <a:pPr lvl="0"/>
            <a:r>
              <a:rPr lang="en-GB" sz="1000"/>
              <a:t>take part in physical activity </a:t>
            </a:r>
          </a:p>
          <a:p>
            <a:pPr lvl="0"/>
            <a:r>
              <a:rPr lang="en-GB" sz="1000"/>
              <a:t>take measured decisions about lifestyle and manage risk </a:t>
            </a:r>
          </a:p>
          <a:p>
            <a:pPr lvl="0"/>
            <a:r>
              <a:rPr lang="en-GB" sz="1000"/>
              <a:t>have the confidence to participate in performance </a:t>
            </a:r>
          </a:p>
          <a:p>
            <a:pPr lvl="0"/>
            <a:r>
              <a:rPr lang="en-GB" sz="1000"/>
              <a:t>form positive relationships based upon trust and mutual respect </a:t>
            </a:r>
          </a:p>
          <a:p>
            <a:pPr lvl="0"/>
            <a:r>
              <a:rPr lang="en-GB" sz="1000"/>
              <a:t>face and overcome challenge </a:t>
            </a:r>
          </a:p>
          <a:p>
            <a:pPr lvl="0"/>
            <a:r>
              <a:rPr lang="en-GB" sz="1000"/>
              <a:t>have the skills and knowledge to manage everyday life as independently as they can </a:t>
            </a:r>
          </a:p>
          <a:p>
            <a:r>
              <a:rPr lang="en-GB" sz="1000"/>
              <a:t>and </a:t>
            </a:r>
            <a:r>
              <a:rPr lang="en-GB" sz="1000" b="1"/>
              <a:t>are ready to lead fulfilling lives as valued members of society.</a:t>
            </a:r>
            <a:endParaRPr lang="en-GB" sz="1000"/>
          </a:p>
          <a:p>
            <a:endParaRPr lang="en-GB"/>
          </a:p>
        </p:txBody>
      </p:sp>
      <p:sp>
        <p:nvSpPr>
          <p:cNvPr id="7" name="Title 1"/>
          <p:cNvSpPr txBox="1">
            <a:spLocks/>
          </p:cNvSpPr>
          <p:nvPr/>
        </p:nvSpPr>
        <p:spPr>
          <a:xfrm>
            <a:off x="3859541" y="331480"/>
            <a:ext cx="3373928" cy="994172"/>
          </a:xfrm>
          <a:prstGeom prst="rect">
            <a:avLst/>
          </a:prstGeom>
        </p:spPr>
        <p:txBody>
          <a:bodyP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atin typeface="+mn-lt"/>
              </a:rPr>
              <a:t>The four purposes of the curriculum</a:t>
            </a:r>
          </a:p>
        </p:txBody>
      </p:sp>
    </p:spTree>
    <p:extLst>
      <p:ext uri="{BB962C8B-B14F-4D97-AF65-F5344CB8AC3E}">
        <p14:creationId xmlns:p14="http://schemas.microsoft.com/office/powerpoint/2010/main" val="11139684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2326" y="92829"/>
            <a:ext cx="1128369" cy="1354516"/>
          </a:xfrm>
          <a:prstGeom prst="rect">
            <a:avLst/>
          </a:prstGeom>
        </p:spPr>
      </p:pic>
      <p:sp>
        <p:nvSpPr>
          <p:cNvPr id="3" name="TextBox 2"/>
          <p:cNvSpPr txBox="1"/>
          <p:nvPr/>
        </p:nvSpPr>
        <p:spPr>
          <a:xfrm>
            <a:off x="4820541" y="1628132"/>
            <a:ext cx="1915964" cy="4062651"/>
          </a:xfrm>
          <a:prstGeom prst="rect">
            <a:avLst/>
          </a:prstGeom>
          <a:noFill/>
        </p:spPr>
        <p:txBody>
          <a:bodyPr wrap="square" rtlCol="0">
            <a:spAutoFit/>
          </a:bodyPr>
          <a:lstStyle/>
          <a:p>
            <a:pPr>
              <a:spcAft>
                <a:spcPts val="0"/>
              </a:spcAft>
            </a:pPr>
            <a:r>
              <a:rPr lang="cy-GB" sz="1000" b="1">
                <a:solidFill>
                  <a:srgbClr val="222220"/>
                </a:solidFill>
                <a:latin typeface="Museo Sans 700"/>
                <a:ea typeface="Calibri" panose="020F0502020204030204" pitchFamily="34" charset="0"/>
                <a:cs typeface="Museo Sans 700"/>
              </a:rPr>
              <a:t>dinasyddion egwyddorol, gwybodus sydd: </a:t>
            </a:r>
            <a:endParaRPr lang="en-GB" sz="1000">
              <a:solidFill>
                <a:srgbClr val="000000"/>
              </a:solidFill>
              <a:latin typeface="Museo Sans 700"/>
              <a:ea typeface="Calibri" panose="020F0502020204030204" pitchFamily="34" charset="0"/>
              <a:cs typeface="Museo Sans 700"/>
            </a:endParaRPr>
          </a:p>
          <a:p>
            <a:pPr>
              <a:spcAft>
                <a:spcPts val="0"/>
              </a:spcAft>
            </a:pPr>
            <a:r>
              <a:rPr lang="cy-GB" sz="1000">
                <a:solidFill>
                  <a:srgbClr val="222220"/>
                </a:solidFill>
                <a:latin typeface="Museo Sans 700"/>
                <a:ea typeface="Calibri" panose="020F0502020204030204" pitchFamily="34" charset="0"/>
                <a:cs typeface="Museo Sans 700"/>
              </a:rPr>
              <a:t> </a:t>
            </a:r>
            <a:endParaRPr lang="en-GB" sz="1000">
              <a:solidFill>
                <a:srgbClr val="000000"/>
              </a:solidFill>
              <a:latin typeface="Museo Sans 700"/>
              <a:ea typeface="Calibri" panose="020F0502020204030204" pitchFamily="34" charset="0"/>
              <a:cs typeface="Museo Sans 70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canfod, yn gwerthuso ac yn defnyddio tystiolaeth wrth ffurfio barn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trafod materion cyfoes ar sail eu gwybodaeth a’u gwerthoedd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deall ac yn arfer eu cyfrifoldebau a’u hawliau dynol a democrataidd</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 yn deall ac yn ystyried effaith eu gweithredoedd wrth ddewis a gweithredu</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wybodus am eu diwylliant, eu cymuned, eu cymdeithas a’r byd yn awr ac yn y gorffennol</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parchu anghenion a hawliau pobl eraill, fel aelod o gymdeithas amrywiol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dangos eu hymrwymiad i sicrhau cynaliadwyedd y blaned </a:t>
            </a:r>
            <a:endParaRPr lang="en-GB" sz="1000">
              <a:latin typeface="Museo Sans 700"/>
              <a:ea typeface="Calibri" panose="020F0502020204030204" pitchFamily="34" charset="0"/>
              <a:cs typeface="Times New Roman" panose="02020603050405020304" pitchFamily="18" charset="0"/>
            </a:endParaRPr>
          </a:p>
          <a:p>
            <a:r>
              <a:rPr lang="cy-GB" sz="1000">
                <a:solidFill>
                  <a:srgbClr val="222220"/>
                </a:solidFill>
                <a:latin typeface="Museo Sans 100"/>
                <a:ea typeface="Calibri" panose="020F0502020204030204" pitchFamily="34" charset="0"/>
                <a:cs typeface="Museo Sans 100"/>
              </a:rPr>
              <a:t>ac </a:t>
            </a:r>
            <a:r>
              <a:rPr lang="cy-GB" sz="1000" b="1">
                <a:solidFill>
                  <a:srgbClr val="222220"/>
                </a:solidFill>
                <a:latin typeface="Calibri" panose="020F0502020204030204" pitchFamily="34" charset="0"/>
                <a:ea typeface="Calibri" panose="020F0502020204030204" pitchFamily="34" charset="0"/>
                <a:cs typeface="Museo Sans 700"/>
              </a:rPr>
              <a:t>yn barod i fod yn ddinasyddion i Gymru a’r byd </a:t>
            </a:r>
            <a:endParaRPr lang="en-GB" sz="1000"/>
          </a:p>
          <a:p>
            <a:endParaRPr lang="en-GB"/>
          </a:p>
        </p:txBody>
      </p:sp>
      <p:sp>
        <p:nvSpPr>
          <p:cNvPr id="4" name="TextBox 3"/>
          <p:cNvSpPr txBox="1"/>
          <p:nvPr/>
        </p:nvSpPr>
        <p:spPr>
          <a:xfrm>
            <a:off x="2590428" y="1628132"/>
            <a:ext cx="1915964" cy="3704091"/>
          </a:xfrm>
          <a:prstGeom prst="rect">
            <a:avLst/>
          </a:prstGeom>
          <a:noFill/>
        </p:spPr>
        <p:txBody>
          <a:bodyPr wrap="square" rtlCol="0">
            <a:spAutoFit/>
          </a:bodyPr>
          <a:lstStyle/>
          <a:p>
            <a:pPr>
              <a:lnSpc>
                <a:spcPct val="107000"/>
              </a:lnSpc>
              <a:spcAft>
                <a:spcPts val="0"/>
              </a:spcAft>
            </a:pPr>
            <a:r>
              <a:rPr lang="cy-GB" sz="1000" b="1">
                <a:solidFill>
                  <a:srgbClr val="000000"/>
                </a:solidFill>
                <a:latin typeface="Calibri" panose="020F0502020204030204" pitchFamily="34" charset="0"/>
              </a:rPr>
              <a:t>cyfranwyr mentrus, creadigol sydd: </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cy-GB" sz="1000">
              <a:solidFill>
                <a:srgbClr val="000000"/>
              </a:solidFill>
              <a:latin typeface="Calibri" panose="020F0502020204030204" pitchFamily="34" charset="0"/>
            </a:endParaRPr>
          </a:p>
          <a:p>
            <a:pPr>
              <a:lnSpc>
                <a:spcPct val="107000"/>
              </a:lnSpc>
              <a:spcAft>
                <a:spcPts val="0"/>
              </a:spcAft>
            </a:pPr>
            <a:r>
              <a:rPr lang="cy-GB" sz="1000">
                <a:solidFill>
                  <a:srgbClr val="000000"/>
                </a:solidFill>
                <a:latin typeface="Calibri" panose="020F0502020204030204" pitchFamily="34" charset="0"/>
              </a:rPr>
              <a:t>yn cysylltu ac yn cymhwyso eu gwybodaeth a’u sgiliau i greu syniadau a chynhyrchion </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1000">
                <a:solidFill>
                  <a:srgbClr val="000000"/>
                </a:solidFill>
                <a:latin typeface="Calibri" panose="020F0502020204030204" pitchFamily="34" charset="0"/>
              </a:rPr>
              <a:t>yn meddwl yn greadigol er mwyn ail-lunio a datrys problemau</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1000">
                <a:solidFill>
                  <a:srgbClr val="000000"/>
                </a:solidFill>
                <a:latin typeface="Calibri" panose="020F0502020204030204" pitchFamily="34" charset="0"/>
              </a:rPr>
              <a:t>yn adnabod cyfleoedd ac yn manteisio arnynt</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1000">
                <a:solidFill>
                  <a:srgbClr val="000000"/>
                </a:solidFill>
                <a:latin typeface="Calibri" panose="020F0502020204030204" pitchFamily="34" charset="0"/>
              </a:rPr>
              <a:t>yn mentro’n bwyllog </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1000">
                <a:solidFill>
                  <a:srgbClr val="000000"/>
                </a:solidFill>
                <a:latin typeface="Calibri" panose="020F0502020204030204" pitchFamily="34" charset="0"/>
              </a:rPr>
              <a:t>yn arwain ac yn chwarae rolau gwahanol mewn timau’n effeithiol ac yn gyfrifol</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1000">
                <a:solidFill>
                  <a:srgbClr val="000000"/>
                </a:solidFill>
                <a:latin typeface="Calibri" panose="020F0502020204030204" pitchFamily="34" charset="0"/>
              </a:rPr>
              <a:t>yn mynegi syniadau ac emosiynau drwy wahanol gyfryngau</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1000">
                <a:solidFill>
                  <a:srgbClr val="000000"/>
                </a:solidFill>
                <a:latin typeface="Calibri" panose="020F0502020204030204" pitchFamily="34" charset="0"/>
              </a:rPr>
              <a:t>yn rhoi o’u hegni a’u sgiliau fel y bydd pobl eraill yn elwa </a:t>
            </a:r>
            <a:endParaRPr lang="en-GB" sz="11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1000">
                <a:solidFill>
                  <a:srgbClr val="000000"/>
                </a:solidFill>
                <a:latin typeface="Calibri" panose="020F0502020204030204" pitchFamily="34" charset="0"/>
              </a:rPr>
              <a:t>ac </a:t>
            </a:r>
            <a:r>
              <a:rPr lang="cy-GB" sz="1000" b="1">
                <a:solidFill>
                  <a:srgbClr val="000000"/>
                </a:solidFill>
                <a:latin typeface="Calibri" panose="020F0502020204030204" pitchFamily="34" charset="0"/>
              </a:rPr>
              <a:t>yn barod i chwarae eu rhan yn llawn yn eu bywyd a’u gwaith </a:t>
            </a:r>
            <a:endParaRPr lang="en-GB" sz="1100">
              <a:latin typeface="Calibri" panose="020F0502020204030204" pitchFamily="34" charset="0"/>
              <a:ea typeface="Calibri" panose="020F0502020204030204" pitchFamily="34" charset="0"/>
              <a:cs typeface="Times New Roman" panose="02020603050405020304" pitchFamily="18" charset="0"/>
            </a:endParaRPr>
          </a:p>
          <a:p>
            <a:endParaRPr lang="en-GB" sz="1000"/>
          </a:p>
        </p:txBody>
      </p:sp>
      <p:sp>
        <p:nvSpPr>
          <p:cNvPr id="5" name="TextBox 4"/>
          <p:cNvSpPr txBox="1"/>
          <p:nvPr/>
        </p:nvSpPr>
        <p:spPr>
          <a:xfrm>
            <a:off x="318575" y="511623"/>
            <a:ext cx="2060282" cy="5452262"/>
          </a:xfrm>
          <a:prstGeom prst="rect">
            <a:avLst/>
          </a:prstGeom>
          <a:noFill/>
        </p:spPr>
        <p:txBody>
          <a:bodyPr wrap="square" rtlCol="0">
            <a:spAutoFit/>
          </a:bodyPr>
          <a:lstStyle/>
          <a:p>
            <a:pPr>
              <a:lnSpc>
                <a:spcPct val="107000"/>
              </a:lnSpc>
              <a:spcAft>
                <a:spcPts val="0"/>
              </a:spcAft>
            </a:pPr>
            <a:r>
              <a:rPr lang="cy-GB" sz="1000" b="1">
                <a:latin typeface="Calibri" panose="020F0502020204030204" pitchFamily="34" charset="0"/>
                <a:ea typeface="Calibri" panose="020F0502020204030204" pitchFamily="34" charset="0"/>
                <a:cs typeface="Times New Roman" panose="02020603050405020304" pitchFamily="18" charset="0"/>
              </a:rPr>
              <a:t>dysgwyr uchelgeisiol, galluog sydd: </a:t>
            </a:r>
            <a:endParaRPr lang="cy-GB" sz="10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cy-GB" sz="100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gosod safonau uchel iddyn nhw eu hunain ac yn chwilio am heriau ac yn eu mwynhau </a:t>
            </a: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datblygu corff o wybodaeth ac sydd â’r sgiliau sydd eu hangen i gysylltu’r wybodaeth honno a’i chymhwyso at wahanol gyd-destunau</a:t>
            </a: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a:t>
            </a:r>
            <a:r>
              <a:rPr lang="cy-GB" sz="1000" err="1">
                <a:latin typeface="Calibri" panose="020F0502020204030204" pitchFamily="34" charset="0"/>
                <a:ea typeface="Calibri" panose="020F0502020204030204" pitchFamily="34" charset="0"/>
                <a:cs typeface="Times New Roman" panose="02020603050405020304" pitchFamily="18" charset="0"/>
              </a:rPr>
              <a:t>ymholgar</a:t>
            </a:r>
            <a:r>
              <a:rPr lang="cy-GB" sz="1000">
                <a:latin typeface="Calibri" panose="020F0502020204030204" pitchFamily="34" charset="0"/>
                <a:ea typeface="Calibri" panose="020F0502020204030204" pitchFamily="34" charset="0"/>
                <a:cs typeface="Times New Roman" panose="02020603050405020304" pitchFamily="18" charset="0"/>
              </a:rPr>
              <a:t> ac yn mwynhau datrys problemau </a:t>
            </a: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gallu cyfathrebu’n effeithiol mewn gwahanol ffurfiau a lleoliadau, drwy’r Gymraeg a’r Saesneg</a:t>
            </a: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gallu egluro’r syniadau a chysyniadau y maent yn dysgu amdanynt</a:t>
            </a: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gallu defnyddio rhif yn effeithiol mewn gwahanol gyd-destunau</a:t>
            </a: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deall sut i ddehongli data a chymhwyso cysyniadau mathemategol </a:t>
            </a: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defnyddio technolegau digidol yn greadigol i gyfathrebu a dod o hyd i wybodaeth a’i dadansoddi </a:t>
            </a:r>
          </a:p>
          <a:p>
            <a:pPr>
              <a:lnSpc>
                <a:spcPct val="107000"/>
              </a:lnSpc>
              <a:spcAft>
                <a:spcPts val="0"/>
              </a:spcAft>
            </a:pPr>
            <a:r>
              <a:rPr lang="cy-GB" sz="1000">
                <a:latin typeface="Calibri" panose="020F0502020204030204" pitchFamily="34" charset="0"/>
                <a:ea typeface="Calibri" panose="020F0502020204030204" pitchFamily="34" charset="0"/>
                <a:cs typeface="Times New Roman" panose="02020603050405020304" pitchFamily="18" charset="0"/>
              </a:rPr>
              <a:t>yn ymchwilio ac yn gwerthuso eu canfyddiadau’n feirniadol </a:t>
            </a:r>
          </a:p>
          <a:p>
            <a:r>
              <a:rPr lang="cy-GB" sz="1000">
                <a:latin typeface="Calibri" panose="020F0502020204030204" pitchFamily="34" charset="0"/>
                <a:ea typeface="Calibri" panose="020F0502020204030204" pitchFamily="34" charset="0"/>
                <a:cs typeface="Times New Roman" panose="02020603050405020304" pitchFamily="18" charset="0"/>
              </a:rPr>
              <a:t>ac </a:t>
            </a:r>
            <a:r>
              <a:rPr lang="cy-GB" sz="1000" b="1">
                <a:latin typeface="Calibri" panose="020F0502020204030204" pitchFamily="34" charset="0"/>
                <a:ea typeface="Calibri" panose="020F0502020204030204" pitchFamily="34" charset="0"/>
                <a:cs typeface="Times New Roman" panose="02020603050405020304" pitchFamily="18" charset="0"/>
              </a:rPr>
              <a:t>yn barod i ddysgu drwy gydol eu hoes</a:t>
            </a:r>
            <a:endParaRPr lang="cy-GB" sz="1000">
              <a:highlight>
                <a:srgbClr val="FFFF00"/>
              </a:highlight>
            </a:endParaRPr>
          </a:p>
          <a:p>
            <a:endParaRPr lang="en-GB"/>
          </a:p>
        </p:txBody>
      </p:sp>
      <p:sp>
        <p:nvSpPr>
          <p:cNvPr id="6" name="TextBox 5"/>
          <p:cNvSpPr txBox="1"/>
          <p:nvPr/>
        </p:nvSpPr>
        <p:spPr>
          <a:xfrm>
            <a:off x="6906337" y="828566"/>
            <a:ext cx="2060282" cy="5172185"/>
          </a:xfrm>
          <a:prstGeom prst="rect">
            <a:avLst/>
          </a:prstGeom>
          <a:noFill/>
        </p:spPr>
        <p:txBody>
          <a:bodyPr wrap="square" rtlCol="0">
            <a:spAutoFit/>
          </a:bodyPr>
          <a:lstStyle/>
          <a:p>
            <a:pPr lvl="0">
              <a:spcAft>
                <a:spcPts val="0"/>
              </a:spcAft>
            </a:pPr>
            <a:r>
              <a:rPr lang="cy-GB" sz="1000" b="1">
                <a:solidFill>
                  <a:srgbClr val="222220"/>
                </a:solidFill>
                <a:latin typeface="Museo Sans 700"/>
                <a:ea typeface="Calibri" panose="020F0502020204030204" pitchFamily="34" charset="0"/>
                <a:cs typeface="Museo Sans 700"/>
              </a:rPr>
              <a:t>unigolion iach, hyderus sydd: </a:t>
            </a:r>
            <a:endParaRPr lang="en-GB" sz="1000">
              <a:solidFill>
                <a:srgbClr val="000000"/>
              </a:solidFill>
              <a:latin typeface="Museo Sans 700"/>
              <a:ea typeface="Calibri" panose="020F0502020204030204" pitchFamily="34" charset="0"/>
              <a:cs typeface="Museo Sans 700"/>
            </a:endParaRPr>
          </a:p>
          <a:p>
            <a:pPr>
              <a:spcAft>
                <a:spcPts val="0"/>
              </a:spcAft>
            </a:pPr>
            <a:r>
              <a:rPr lang="cy-GB" sz="1000">
                <a:solidFill>
                  <a:srgbClr val="222220"/>
                </a:solidFill>
                <a:latin typeface="Museo Sans 700"/>
                <a:ea typeface="Calibri" panose="020F0502020204030204" pitchFamily="34" charset="0"/>
                <a:cs typeface="Museo Sans 700"/>
              </a:rPr>
              <a:t> </a:t>
            </a:r>
            <a:endParaRPr lang="en-GB" sz="1000">
              <a:solidFill>
                <a:srgbClr val="000000"/>
              </a:solidFill>
              <a:latin typeface="Museo Sans 700"/>
              <a:ea typeface="Calibri" panose="020F0502020204030204" pitchFamily="34" charset="0"/>
              <a:cs typeface="Museo Sans 70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â gwerthoedd sicr ac sy’n sefydlu eu credoau ysbrydol a moesegol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meithrin eu lles meddyliol ac emosiynol drwy ddatblygu hyder, cadernid ac empathi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cymhwyso gwybodaeth am effaith deiet ac ymarfer ar iechyd corfforol a meddyliol yn eu bywyd pob dydd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gwybod sut i ddod o hyd i’r wybodaeth a’r cymorth sydd eu hangen i gadw’n ddiogel ac iach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cymryd rhan mewn gweithgarwch corfforol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gwneud penderfyniadau pwyllog ynghylch eu ffordd o fyw ac yn rheoli risg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â’r hyder sydd ei angen i gymryd rhan mewn perfformiadau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ffurfio perthnasoedd cadarnhaol wedi’u seilio ar ymddiriedaeth a pharch at ei gilydd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yn wynebu heriau ac yn eu trechu </a:t>
            </a:r>
            <a:endParaRPr lang="en-GB" sz="1000">
              <a:latin typeface="Museo Sans 700"/>
              <a:ea typeface="Calibri" panose="020F0502020204030204" pitchFamily="34" charset="0"/>
              <a:cs typeface="Times New Roman" panose="02020603050405020304" pitchFamily="18" charset="0"/>
            </a:endParaRPr>
          </a:p>
          <a:p>
            <a:pPr>
              <a:lnSpc>
                <a:spcPts val="1205"/>
              </a:lnSpc>
              <a:spcAft>
                <a:spcPts val="0"/>
              </a:spcAft>
            </a:pPr>
            <a:r>
              <a:rPr lang="cy-GB" sz="1000">
                <a:solidFill>
                  <a:srgbClr val="222220"/>
                </a:solidFill>
                <a:latin typeface="Museo Sans 100"/>
                <a:ea typeface="Calibri" panose="020F0502020204030204" pitchFamily="34" charset="0"/>
                <a:cs typeface="Museo Sans 100"/>
              </a:rPr>
              <a:t>â’r sgiliau a’r wybodaeth sydd eu hangen i ddelio â’u bywyd pob dydd mor annibynnol ag y </a:t>
            </a:r>
            <a:r>
              <a:rPr lang="cy-GB" sz="1000" err="1">
                <a:solidFill>
                  <a:srgbClr val="222220"/>
                </a:solidFill>
                <a:latin typeface="Museo Sans 100"/>
                <a:ea typeface="Calibri" panose="020F0502020204030204" pitchFamily="34" charset="0"/>
                <a:cs typeface="Museo Sans 100"/>
              </a:rPr>
              <a:t>gallant</a:t>
            </a:r>
            <a:r>
              <a:rPr lang="cy-GB" sz="1000">
                <a:solidFill>
                  <a:srgbClr val="222220"/>
                </a:solidFill>
                <a:latin typeface="Museo Sans 100"/>
                <a:ea typeface="Calibri" panose="020F0502020204030204" pitchFamily="34" charset="0"/>
                <a:cs typeface="Museo Sans 100"/>
              </a:rPr>
              <a:t> </a:t>
            </a:r>
            <a:endParaRPr lang="en-GB" sz="1000">
              <a:latin typeface="Museo Sans 700"/>
              <a:ea typeface="Calibri" panose="020F0502020204030204" pitchFamily="34" charset="0"/>
              <a:cs typeface="Times New Roman" panose="02020603050405020304" pitchFamily="18" charset="0"/>
            </a:endParaRPr>
          </a:p>
          <a:p>
            <a:pPr>
              <a:lnSpc>
                <a:spcPct val="107000"/>
              </a:lnSpc>
              <a:spcAft>
                <a:spcPts val="0"/>
              </a:spcAft>
            </a:pPr>
            <a:r>
              <a:rPr lang="cy-GB" sz="1000">
                <a:solidFill>
                  <a:srgbClr val="222220"/>
                </a:solidFill>
                <a:latin typeface="Museo Sans 100"/>
                <a:ea typeface="Calibri" panose="020F0502020204030204" pitchFamily="34" charset="0"/>
                <a:cs typeface="Museo Sans 100"/>
              </a:rPr>
              <a:t>ac </a:t>
            </a:r>
            <a:r>
              <a:rPr lang="cy-GB" sz="1000" b="1">
                <a:solidFill>
                  <a:srgbClr val="222220"/>
                </a:solidFill>
                <a:latin typeface="Calibri" panose="020F0502020204030204" pitchFamily="34" charset="0"/>
                <a:ea typeface="Calibri" panose="020F0502020204030204" pitchFamily="34" charset="0"/>
                <a:cs typeface="Museo Sans 700"/>
              </a:rPr>
              <a:t>yn barod i fyw bywyd gan wireddu eu dyheadau fel aelodau gwerthfawr o gymdeithas</a:t>
            </a:r>
            <a:r>
              <a:rPr lang="cy-GB" sz="1000">
                <a:solidFill>
                  <a:srgbClr val="222220"/>
                </a:solidFill>
                <a:latin typeface="Museo Sans 100"/>
                <a:ea typeface="Calibri" panose="020F0502020204030204" pitchFamily="34" charset="0"/>
                <a:cs typeface="Museo Sans 100"/>
              </a:rPr>
              <a:t>. </a:t>
            </a:r>
            <a:endParaRPr lang="en-GB" sz="900">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7" name="Title 1"/>
          <p:cNvSpPr txBox="1">
            <a:spLocks/>
          </p:cNvSpPr>
          <p:nvPr/>
        </p:nvSpPr>
        <p:spPr>
          <a:xfrm>
            <a:off x="3859541" y="331480"/>
            <a:ext cx="3373928" cy="994172"/>
          </a:xfrm>
          <a:prstGeom prst="rect">
            <a:avLst/>
          </a:prstGeom>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a:latin typeface="+mn-lt"/>
              </a:rPr>
              <a:t>Pedwar diben y cwricwlwm</a:t>
            </a:r>
          </a:p>
        </p:txBody>
      </p:sp>
    </p:spTree>
    <p:extLst>
      <p:ext uri="{BB962C8B-B14F-4D97-AF65-F5344CB8AC3E}">
        <p14:creationId xmlns:p14="http://schemas.microsoft.com/office/powerpoint/2010/main" val="3476165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87344" y="1504262"/>
            <a:ext cx="5191125" cy="4128964"/>
          </a:xfrm>
          <a:prstGeom prst="rect">
            <a:avLst/>
          </a:prstGeom>
        </p:spPr>
      </p:pic>
      <p:sp>
        <p:nvSpPr>
          <p:cNvPr id="3" name="Title 1"/>
          <p:cNvSpPr txBox="1">
            <a:spLocks/>
          </p:cNvSpPr>
          <p:nvPr/>
        </p:nvSpPr>
        <p:spPr>
          <a:xfrm>
            <a:off x="463756" y="155008"/>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7000"/>
              </a:lnSpc>
              <a:spcAft>
                <a:spcPts val="800"/>
              </a:spcAft>
            </a:pPr>
            <a:r>
              <a:rPr lang="cy-GB" sz="2400">
                <a:latin typeface="Calibri" panose="020F0502020204030204" pitchFamily="34" charset="0"/>
                <a:ea typeface="Calibri" panose="020F0502020204030204" pitchFamily="34" charset="0"/>
                <a:cs typeface="Times New Roman" panose="02020603050405020304" pitchFamily="18" charset="0"/>
              </a:rPr>
              <a:t>Allwch chi fapio sut mae’ch ysgol wedi datblygu un o’r agweddau cymunedol / </a:t>
            </a:r>
            <a:r>
              <a:rPr lang="en-GB" sz="2400">
                <a:latin typeface="+mn-lt"/>
              </a:rPr>
              <a:t>Can you map how your school has developed one of the community aspects </a:t>
            </a:r>
            <a:endParaRPr lang="en-GB" sz="2400">
              <a:latin typeface="+mn-lt"/>
              <a:cs typeface="Calibri Light"/>
            </a:endParaRPr>
          </a:p>
        </p:txBody>
      </p:sp>
    </p:spTree>
    <p:extLst>
      <p:ext uri="{BB962C8B-B14F-4D97-AF65-F5344CB8AC3E}">
        <p14:creationId xmlns:p14="http://schemas.microsoft.com/office/powerpoint/2010/main" val="3356593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60149" y="193491"/>
            <a:ext cx="7840243" cy="5388537"/>
          </a:xfrm>
          <a:prstGeom prst="rect">
            <a:avLst/>
          </a:prstGeom>
        </p:spPr>
      </p:pic>
    </p:spTree>
    <p:extLst>
      <p:ext uri="{BB962C8B-B14F-4D97-AF65-F5344CB8AC3E}">
        <p14:creationId xmlns:p14="http://schemas.microsoft.com/office/powerpoint/2010/main" val="25796244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9305" y="234120"/>
            <a:ext cx="3373928" cy="994172"/>
          </a:xfrm>
        </p:spPr>
        <p:txBody>
          <a:bodyPr/>
          <a:lstStyle/>
          <a:p>
            <a:r>
              <a:rPr lang="cy-GB" noProof="0" err="1">
                <a:latin typeface="+mn-lt"/>
              </a:rPr>
              <a:t>Key</a:t>
            </a:r>
            <a:r>
              <a:rPr lang="cy-GB" noProof="0">
                <a:latin typeface="+mn-lt"/>
              </a:rPr>
              <a:t> </a:t>
            </a:r>
            <a:r>
              <a:rPr lang="cy-GB" noProof="0" err="1">
                <a:latin typeface="+mn-lt"/>
              </a:rPr>
              <a:t>questions</a:t>
            </a:r>
            <a:endParaRPr lang="cy-GB" noProof="0">
              <a:latin typeface="+mn-lt"/>
            </a:endParaRPr>
          </a:p>
        </p:txBody>
      </p:sp>
      <p:sp>
        <p:nvSpPr>
          <p:cNvPr id="8" name="Title 1"/>
          <p:cNvSpPr txBox="1">
            <a:spLocks/>
          </p:cNvSpPr>
          <p:nvPr/>
        </p:nvSpPr>
        <p:spPr>
          <a:xfrm>
            <a:off x="318499" y="1736129"/>
            <a:ext cx="3843106" cy="2160461"/>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70000"/>
              </a:lnSpc>
            </a:pPr>
            <a:r>
              <a:rPr lang="cy-GB" sz="2600">
                <a:latin typeface="+mn-lt"/>
              </a:rPr>
              <a:t>Sut mae eich gwybodaeth am gymunedau dysgwyr yn mynd i’ch helpu i </a:t>
            </a:r>
          </a:p>
          <a:p>
            <a:pPr>
              <a:lnSpc>
                <a:spcPct val="70000"/>
              </a:lnSpc>
            </a:pPr>
            <a:r>
              <a:rPr lang="cy-GB" sz="2600">
                <a:latin typeface="+mn-lt"/>
              </a:rPr>
              <a:t>“gau’r bwlch” rhwng </a:t>
            </a:r>
          </a:p>
          <a:p>
            <a:pPr>
              <a:lnSpc>
                <a:spcPct val="70000"/>
              </a:lnSpc>
            </a:pPr>
            <a:r>
              <a:rPr lang="cy-GB" sz="2600">
                <a:latin typeface="+mn-lt"/>
              </a:rPr>
              <a:t>eu cyrhaeddiad </a:t>
            </a:r>
          </a:p>
          <a:p>
            <a:pPr>
              <a:lnSpc>
                <a:spcPct val="70000"/>
              </a:lnSpc>
            </a:pPr>
            <a:r>
              <a:rPr lang="cy-GB" sz="2600">
                <a:latin typeface="+mn-lt"/>
              </a:rPr>
              <a:t>cyfredol a’u </a:t>
            </a:r>
          </a:p>
          <a:p>
            <a:pPr>
              <a:lnSpc>
                <a:spcPct val="70000"/>
              </a:lnSpc>
            </a:pPr>
            <a:r>
              <a:rPr lang="cy-GB" sz="2600">
                <a:latin typeface="+mn-lt"/>
              </a:rPr>
              <a:t>cyrhaeddiad </a:t>
            </a:r>
          </a:p>
          <a:p>
            <a:pPr>
              <a:lnSpc>
                <a:spcPct val="70000"/>
              </a:lnSpc>
            </a:pPr>
            <a:r>
              <a:rPr lang="cy-GB" sz="2600">
                <a:latin typeface="+mn-lt"/>
              </a:rPr>
              <a:t>potensial?</a:t>
            </a:r>
          </a:p>
        </p:txBody>
      </p:sp>
      <p:sp>
        <p:nvSpPr>
          <p:cNvPr id="9" name="Content Placeholder 2"/>
          <p:cNvSpPr txBox="1">
            <a:spLocks/>
          </p:cNvSpPr>
          <p:nvPr/>
        </p:nvSpPr>
        <p:spPr>
          <a:xfrm>
            <a:off x="787677" y="317694"/>
            <a:ext cx="3178037" cy="1178663"/>
          </a:xfrm>
          <a:prstGeom prst="rect">
            <a:avLst/>
          </a:prstGeom>
        </p:spPr>
        <p:txBody>
          <a:bodyPr vert="horz" lIns="68580" tIns="34290" rIns="68580" bIns="3429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4400"/>
              <a:t>Cwestiynau allweddol</a:t>
            </a:r>
          </a:p>
          <a:p>
            <a:endParaRPr lang="en-GB" sz="2100"/>
          </a:p>
          <a:p>
            <a:endParaRPr lang="en-GB" sz="2100"/>
          </a:p>
        </p:txBody>
      </p:sp>
      <p:pic>
        <p:nvPicPr>
          <p:cNvPr id="5" name="Picture 4" descr="File:Standard-lock-key.jpg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262256">
            <a:off x="2073852" y="2702124"/>
            <a:ext cx="3783724" cy="2010666"/>
          </a:xfrm>
          <a:prstGeom prst="rect">
            <a:avLst/>
          </a:prstGeom>
        </p:spPr>
      </p:pic>
      <p:sp>
        <p:nvSpPr>
          <p:cNvPr id="3" name="Content Placeholder 2"/>
          <p:cNvSpPr>
            <a:spLocks noGrp="1"/>
          </p:cNvSpPr>
          <p:nvPr>
            <p:ph idx="1"/>
          </p:nvPr>
        </p:nvSpPr>
        <p:spPr>
          <a:xfrm>
            <a:off x="5414962" y="1650070"/>
            <a:ext cx="3548271" cy="2332578"/>
          </a:xfrm>
        </p:spPr>
        <p:txBody>
          <a:bodyPr>
            <a:normAutofit fontScale="32500" lnSpcReduction="20000"/>
          </a:bodyPr>
          <a:lstStyle/>
          <a:p>
            <a:pPr marL="0" indent="0" algn="r">
              <a:buNone/>
            </a:pPr>
            <a:r>
              <a:rPr lang="cy-GB" sz="8000" noProof="0" err="1"/>
              <a:t>How</a:t>
            </a:r>
            <a:r>
              <a:rPr lang="cy-GB" sz="8000" noProof="0"/>
              <a:t> is </a:t>
            </a:r>
            <a:r>
              <a:rPr lang="cy-GB" sz="8000" noProof="0" err="1"/>
              <a:t>your</a:t>
            </a:r>
            <a:r>
              <a:rPr lang="cy-GB" sz="8000" noProof="0"/>
              <a:t> </a:t>
            </a:r>
            <a:r>
              <a:rPr lang="cy-GB" sz="8000" noProof="0" err="1"/>
              <a:t>knowledge</a:t>
            </a:r>
            <a:r>
              <a:rPr lang="cy-GB" sz="8000" noProof="0"/>
              <a:t> of </a:t>
            </a:r>
            <a:r>
              <a:rPr lang="cy-GB" sz="8000" noProof="0" err="1"/>
              <a:t>learners</a:t>
            </a:r>
            <a:r>
              <a:rPr lang="cy-GB" sz="8000" noProof="0"/>
              <a:t>’ </a:t>
            </a:r>
            <a:r>
              <a:rPr lang="cy-GB" sz="8000" noProof="0" err="1"/>
              <a:t>communities</a:t>
            </a:r>
            <a:r>
              <a:rPr lang="cy-GB" sz="8000" noProof="0"/>
              <a:t> </a:t>
            </a:r>
            <a:r>
              <a:rPr lang="cy-GB" sz="8000" noProof="0" err="1"/>
              <a:t>going</a:t>
            </a:r>
            <a:r>
              <a:rPr lang="cy-GB" sz="8000" noProof="0"/>
              <a:t> to help </a:t>
            </a:r>
            <a:r>
              <a:rPr lang="cy-GB" sz="8000" noProof="0" err="1"/>
              <a:t>you</a:t>
            </a:r>
            <a:r>
              <a:rPr lang="cy-GB" sz="8000" noProof="0"/>
              <a:t> “</a:t>
            </a:r>
            <a:r>
              <a:rPr lang="cy-GB" sz="8000" noProof="0" err="1"/>
              <a:t>close</a:t>
            </a:r>
            <a:r>
              <a:rPr lang="cy-GB" sz="8000" noProof="0"/>
              <a:t> the gap” </a:t>
            </a:r>
            <a:r>
              <a:rPr lang="cy-GB" sz="8000" noProof="0" err="1"/>
              <a:t>between</a:t>
            </a:r>
            <a:r>
              <a:rPr lang="cy-GB" sz="8000" noProof="0"/>
              <a:t> </a:t>
            </a:r>
            <a:r>
              <a:rPr lang="cy-GB" sz="8000" noProof="0" err="1"/>
              <a:t>their</a:t>
            </a:r>
            <a:r>
              <a:rPr lang="cy-GB" sz="8000" noProof="0"/>
              <a:t> </a:t>
            </a:r>
            <a:r>
              <a:rPr lang="cy-GB" sz="8000" noProof="0" err="1"/>
              <a:t>current</a:t>
            </a:r>
            <a:r>
              <a:rPr lang="cy-GB" sz="8000" noProof="0"/>
              <a:t> </a:t>
            </a:r>
            <a:r>
              <a:rPr lang="cy-GB" sz="8000" noProof="0" err="1"/>
              <a:t>attainment</a:t>
            </a:r>
            <a:r>
              <a:rPr lang="cy-GB" sz="8000" noProof="0"/>
              <a:t> </a:t>
            </a:r>
            <a:r>
              <a:rPr lang="cy-GB" sz="8000" noProof="0" err="1"/>
              <a:t>and</a:t>
            </a:r>
            <a:r>
              <a:rPr lang="cy-GB" sz="8000" noProof="0"/>
              <a:t> </a:t>
            </a:r>
            <a:r>
              <a:rPr lang="cy-GB" sz="8000" noProof="0" err="1"/>
              <a:t>their</a:t>
            </a:r>
            <a:r>
              <a:rPr lang="cy-GB" sz="8000" noProof="0"/>
              <a:t> </a:t>
            </a:r>
            <a:r>
              <a:rPr lang="cy-GB" sz="8000" noProof="0" err="1"/>
              <a:t>potential</a:t>
            </a:r>
            <a:r>
              <a:rPr lang="cy-GB" sz="8000" noProof="0"/>
              <a:t> </a:t>
            </a:r>
            <a:r>
              <a:rPr lang="cy-GB" sz="8000" noProof="0" err="1"/>
              <a:t>attainment</a:t>
            </a:r>
            <a:r>
              <a:rPr lang="cy-GB" sz="8000" noProof="0"/>
              <a:t>?</a:t>
            </a:r>
            <a:endParaRPr lang="cy-GB" sz="3800" noProof="0"/>
          </a:p>
          <a:p>
            <a:endParaRPr lang="cy-GB" noProof="0"/>
          </a:p>
          <a:p>
            <a:pPr marL="0" indent="0">
              <a:buNone/>
            </a:pPr>
            <a:endParaRPr lang="cy-GB" noProof="0"/>
          </a:p>
          <a:p>
            <a:endParaRPr lang="cy-GB" noProof="0"/>
          </a:p>
        </p:txBody>
      </p:sp>
    </p:spTree>
    <p:extLst>
      <p:ext uri="{BB962C8B-B14F-4D97-AF65-F5344CB8AC3E}">
        <p14:creationId xmlns:p14="http://schemas.microsoft.com/office/powerpoint/2010/main" val="24270388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2142</Words>
  <Application>Microsoft Office PowerPoint</Application>
  <PresentationFormat>On-screen Show (4:3)</PresentationFormat>
  <Paragraphs>347</Paragraphs>
  <Slides>29</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Museo Sans 100</vt:lpstr>
      <vt:lpstr>Museo Sans 700</vt:lpstr>
      <vt:lpstr>Times New Roman</vt:lpstr>
      <vt:lpstr>Office Theme</vt:lpstr>
      <vt:lpstr>PowerPoint Presentation</vt:lpstr>
      <vt:lpstr>Trosolwg / Overview</vt:lpstr>
      <vt:lpstr>Asesiad / Assessment</vt:lpstr>
      <vt:lpstr>PowerPoint Presentation</vt:lpstr>
      <vt:lpstr>Assignment: component 1</vt:lpstr>
      <vt:lpstr>Sut ydw i'n creu fideo?! How do I make a video?!</vt:lpstr>
      <vt:lpstr>Assignment: component 1</vt:lpstr>
      <vt:lpstr>PowerPoint Presentation</vt:lpstr>
      <vt:lpstr>PowerPoint Presentation</vt:lpstr>
      <vt:lpstr>Cyflwyno'r gwaith Submission</vt:lpstr>
      <vt:lpstr>Assignment: component 2</vt:lpstr>
      <vt:lpstr>Assignment: component 2</vt:lpstr>
      <vt:lpstr>PowerPoint Presentation</vt:lpstr>
      <vt:lpstr>PowerPoint Presentation</vt:lpstr>
      <vt:lpstr>Meini prawf asesu / Assessment criteria</vt:lpstr>
      <vt:lpstr>PowerPoint Presentation</vt:lpstr>
      <vt:lpstr>PowerPoint Presentation</vt:lpstr>
      <vt:lpstr>Asesu fideo: Dyma un da</vt:lpstr>
      <vt:lpstr>PowerPoint Presentation</vt:lpstr>
      <vt:lpstr>Cwestiynau? Questions?</vt:lpstr>
      <vt:lpstr>11.03.20 9-11am  15.4.20 tbc</vt:lpstr>
      <vt:lpstr>Cwricwlwm I Gymru A Curriculum FOR Wales</vt:lpstr>
      <vt:lpstr>The four purposes of the curriculum: ethical informed citizens</vt:lpstr>
      <vt:lpstr>PowerPoint Presentation</vt:lpstr>
      <vt:lpstr>PowerPoint Presentation</vt:lpstr>
      <vt:lpstr>PowerPoint Presentation</vt:lpstr>
      <vt:lpstr>PowerPoint Presentation</vt:lpstr>
      <vt:lpstr>PowerPoint Presentation</vt:lpstr>
      <vt:lpstr>Key 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Gruff Bendall</cp:lastModifiedBy>
  <cp:revision>378</cp:revision>
  <dcterms:created xsi:type="dcterms:W3CDTF">2017-02-08T11:33:06Z</dcterms:created>
  <dcterms:modified xsi:type="dcterms:W3CDTF">2020-02-25T09:00:29Z</dcterms:modified>
</cp:coreProperties>
</file>