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app0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package/2006/relationships/metadata/extended-properties" Target="docProps/app0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7" r:id="rId14"/>
    <p:sldId id="278" r:id="rId15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3" autoAdjust="0"/>
    <p:restoredTop sz="94694" autoAdjust="0"/>
  </p:normalViewPr>
  <p:slideViewPr>
    <p:cSldViewPr snapToGrid="0" snapToObjects="1">
      <p:cViewPr varScale="1">
        <p:scale>
          <a:sx n="133" d="100"/>
          <a:sy n="133" d="100"/>
        </p:scale>
        <p:origin x="906" y="126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C1CCF-B725-44A7-AA57-5E433BD85C9F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BDFEC3-8487-43E8-A154-7C12CBC1FF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709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52317"/>
            <a:ext cx="9013372" cy="501915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2400300"/>
            <a:ext cx="6400800" cy="1200150"/>
          </a:xfrm>
        </p:spPr>
        <p:txBody>
          <a:bodyPr/>
          <a:lstStyle>
            <a:lvl1pPr marL="0" indent="0" algn="ctr">
              <a:buNone/>
              <a:defRPr sz="1950">
                <a:solidFill>
                  <a:schemeClr val="tx2"/>
                </a:solidFill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</a:lstStyle>
          <a:p>
            <a:r>
              <a:rPr kumimoji="0" lang="en-GB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3D8A3-C6FC-4676-876C-D771A13E5116}" type="datetime1">
              <a:rPr lang="en-US" smtClean="0"/>
              <a:t>10/20/2025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050">
                <a:solidFill>
                  <a:srgbClr val="FFFFFF"/>
                </a:solidFill>
              </a:defRPr>
            </a:lvl1pPr>
          </a:lstStyle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2932" y="1086978"/>
            <a:ext cx="9021537" cy="114551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0" name="Rectangle 9"/>
          <p:cNvSpPr/>
          <p:nvPr/>
        </p:nvSpPr>
        <p:spPr>
          <a:xfrm>
            <a:off x="62932" y="1047540"/>
            <a:ext cx="9021537" cy="90435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1" name="Rectangle 10"/>
          <p:cNvSpPr/>
          <p:nvPr/>
        </p:nvSpPr>
        <p:spPr>
          <a:xfrm>
            <a:off x="62932" y="2232487"/>
            <a:ext cx="9021537" cy="82899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129448"/>
            <a:ext cx="8229600" cy="1102519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4531214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3400"/>
            <a:ext cx="8290800" cy="1028700"/>
          </a:xfrm>
        </p:spPr>
        <p:txBody>
          <a:bodyPr anchor="ctr" anchorCtr="0"/>
          <a:lstStyle/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2AB64-4AB4-4986-801A-61846D9089AC}" type="datetime1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142100"/>
            <a:ext cx="7772400" cy="3858525"/>
          </a:xfrm>
        </p:spPr>
        <p:txBody>
          <a:bodyPr vert="horz">
            <a:normAutofit/>
          </a:bodyPr>
          <a:lstStyle>
            <a:lvl1pPr>
              <a:lnSpc>
                <a:spcPct val="100000"/>
              </a:lnSpc>
              <a:defRPr sz="2400"/>
            </a:lvl1pPr>
            <a:lvl2pPr marL="411480" indent="-171450">
              <a:lnSpc>
                <a:spcPct val="100000"/>
              </a:lnSpc>
              <a:buSzPct val="75000"/>
              <a:buFont typeface="Wingdings" panose="05000000000000000000" pitchFamily="2" charset="2"/>
              <a:buChar char="Ø"/>
              <a:defRPr sz="2100"/>
            </a:lvl2pPr>
            <a:lvl3pPr marL="617220" indent="-171450">
              <a:lnSpc>
                <a:spcPct val="100000"/>
              </a:lnSpc>
              <a:buClr>
                <a:schemeClr val="accent2">
                  <a:lumMod val="60000"/>
                  <a:lumOff val="40000"/>
                </a:schemeClr>
              </a:buClr>
              <a:buSzPct val="70000"/>
              <a:buFont typeface="Wingdings" panose="05000000000000000000" pitchFamily="2" charset="2"/>
              <a:buChar char="ü"/>
              <a:defRPr sz="1800"/>
            </a:lvl3pPr>
            <a:lvl4pPr marL="822960" indent="-171450">
              <a:lnSpc>
                <a:spcPct val="100000"/>
              </a:lnSpc>
              <a:buSzPct val="65000"/>
              <a:buFont typeface="Courier New" panose="02070309020205020404" pitchFamily="49" charset="0"/>
              <a:buChar char="o"/>
              <a:defRPr sz="1800"/>
            </a:lvl4pPr>
            <a:lvl5pPr>
              <a:lnSpc>
                <a:spcPct val="100000"/>
              </a:lnSpc>
              <a:defRPr sz="18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88454" y="1059582"/>
            <a:ext cx="896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1753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52317"/>
            <a:ext cx="9013372" cy="501915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714376"/>
            <a:ext cx="7772400" cy="1021556"/>
          </a:xfrm>
        </p:spPr>
        <p:txBody>
          <a:bodyPr anchor="b" anchorCtr="0"/>
          <a:lstStyle>
            <a:lvl1pPr algn="l">
              <a:buNone/>
              <a:defRPr sz="3000" b="0" cap="none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910953"/>
            <a:ext cx="7772400" cy="1003697"/>
          </a:xfrm>
        </p:spPr>
        <p:txBody>
          <a:bodyPr anchor="t" anchorCtr="0"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CCB02-E881-4881-A723-9784393A17F4}" type="datetime1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4629150"/>
            <a:ext cx="4000500" cy="3429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 flipV="1">
            <a:off x="69413" y="1782623"/>
            <a:ext cx="9013515" cy="6858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8" name="Rectangle 7"/>
          <p:cNvSpPr/>
          <p:nvPr/>
        </p:nvSpPr>
        <p:spPr>
          <a:xfrm>
            <a:off x="69147" y="1756107"/>
            <a:ext cx="9013781" cy="3428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9" name="Rectangle 8"/>
          <p:cNvSpPr/>
          <p:nvPr/>
        </p:nvSpPr>
        <p:spPr>
          <a:xfrm>
            <a:off x="68307" y="1851660"/>
            <a:ext cx="9014621" cy="3429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4656582"/>
            <a:ext cx="457200" cy="342900"/>
          </a:xfrm>
        </p:spPr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9354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701B9-7FC6-46E0-A72D-95D722BEA7AE}" type="datetime1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085850"/>
            <a:ext cx="3749040" cy="3429000"/>
          </a:xfrm>
        </p:spPr>
        <p:txBody>
          <a:bodyPr vert="horz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085850"/>
            <a:ext cx="3749040" cy="3429000"/>
          </a:xfrm>
        </p:spPr>
        <p:txBody>
          <a:bodyPr vert="horz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94984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04788"/>
            <a:ext cx="7772400" cy="85725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085850"/>
            <a:ext cx="3733800" cy="5715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18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1500" b="1"/>
            </a:lvl2pPr>
            <a:lvl3pPr>
              <a:buNone/>
              <a:defRPr sz="1350" b="1"/>
            </a:lvl3pPr>
            <a:lvl4pPr>
              <a:buNone/>
              <a:defRPr sz="1200" b="1"/>
            </a:lvl4pPr>
            <a:lvl5pPr>
              <a:buNone/>
              <a:defRPr sz="1200" b="1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085850"/>
            <a:ext cx="3733800" cy="5715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18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1500" b="1"/>
            </a:lvl2pPr>
            <a:lvl3pPr>
              <a:buNone/>
              <a:defRPr sz="1350" b="1"/>
            </a:lvl3pPr>
            <a:lvl4pPr>
              <a:buNone/>
              <a:defRPr sz="1200" b="1"/>
            </a:lvl4pPr>
            <a:lvl5pPr>
              <a:buNone/>
              <a:defRPr sz="1200" b="1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ECA1D-316D-4250-A1C3-1004120CAB2E}" type="datetime1">
              <a:rPr lang="en-US" smtClean="0"/>
              <a:t>10/20/2025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1685925"/>
            <a:ext cx="3733800" cy="2914650"/>
          </a:xfrm>
        </p:spPr>
        <p:txBody>
          <a:bodyPr vert="horz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1685925"/>
            <a:ext cx="3733800" cy="2914650"/>
          </a:xfrm>
        </p:spPr>
        <p:txBody>
          <a:bodyPr vert="horz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49563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3E3E8-E038-4571-8539-13E85EFB9CCE}" type="datetime1">
              <a:rPr lang="en-US" smtClean="0"/>
              <a:t>10/20/2025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2089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030D7F-B1DC-4168-8585-8338E189AC64}" type="datetime1">
              <a:rPr lang="en-US" smtClean="0"/>
              <a:t>10/20/2025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3623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52316"/>
            <a:ext cx="9013372" cy="5020056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04788"/>
            <a:ext cx="7772400" cy="857250"/>
          </a:xfrm>
        </p:spPr>
        <p:txBody>
          <a:bodyPr anchor="b" anchorCtr="0"/>
          <a:lstStyle>
            <a:lvl1pPr algn="l">
              <a:buNone/>
              <a:defRPr sz="3000" b="0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200150"/>
            <a:ext cx="1905000" cy="3371850"/>
          </a:xfrm>
        </p:spPr>
        <p:txBody>
          <a:bodyPr/>
          <a:lstStyle>
            <a:lvl1pPr marL="0" indent="0">
              <a:buNone/>
              <a:defRPr sz="1350"/>
            </a:lvl1pPr>
            <a:lvl2pPr>
              <a:buNone/>
              <a:defRPr sz="900"/>
            </a:lvl2pPr>
            <a:lvl3pPr>
              <a:buNone/>
              <a:defRPr sz="750"/>
            </a:lvl3pPr>
            <a:lvl4pPr>
              <a:buNone/>
              <a:defRPr sz="675"/>
            </a:lvl4pPr>
            <a:lvl5pPr>
              <a:buNone/>
              <a:defRPr sz="675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CA7A8-4483-4638-8F68-DA75A78B11B1}" type="datetime1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200150"/>
            <a:ext cx="5715000" cy="3371850"/>
          </a:xfrm>
        </p:spPr>
        <p:txBody>
          <a:bodyPr vert="horz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633537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675413"/>
            <a:ext cx="7315200" cy="391716"/>
          </a:xfrm>
        </p:spPr>
        <p:txBody>
          <a:bodyPr anchor="ctr">
            <a:noAutofit/>
          </a:bodyPr>
          <a:lstStyle>
            <a:lvl1pPr algn="l">
              <a:buNone/>
              <a:defRPr sz="2100" b="0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84369"/>
            <a:ext cx="7315200" cy="514350"/>
          </a:xfrm>
        </p:spPr>
        <p:txBody>
          <a:bodyPr/>
          <a:lstStyle>
            <a:lvl1pPr marL="0" indent="0">
              <a:buFontTx/>
              <a:buNone/>
              <a:defRPr sz="1200"/>
            </a:lvl1pPr>
            <a:lvl2pPr>
              <a:defRPr sz="900"/>
            </a:lvl2pPr>
            <a:lvl3pPr>
              <a:defRPr sz="750"/>
            </a:lvl3pPr>
            <a:lvl4pPr>
              <a:defRPr sz="675"/>
            </a:lvl4pPr>
            <a:lvl5pPr>
              <a:defRPr sz="675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1B1D5-EEB4-4098-B1B0-645632558392}" type="datetime1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4629150"/>
            <a:ext cx="3886200" cy="3429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4656582"/>
            <a:ext cx="457200" cy="342900"/>
          </a:xfrm>
        </p:spPr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8307" y="3512666"/>
            <a:ext cx="9006840" cy="6858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2" name="Rectangle 11"/>
          <p:cNvSpPr/>
          <p:nvPr/>
        </p:nvSpPr>
        <p:spPr>
          <a:xfrm>
            <a:off x="68509" y="3487856"/>
            <a:ext cx="9006639" cy="3428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3" name="Rectangle 12"/>
          <p:cNvSpPr/>
          <p:nvPr/>
        </p:nvSpPr>
        <p:spPr>
          <a:xfrm>
            <a:off x="68511" y="3579919"/>
            <a:ext cx="9006637" cy="3660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9" y="50007"/>
            <a:ext cx="9001873" cy="3436144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kumimoji="0" lang="en-GB"/>
              <a:t>Click icon to add picture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965962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85A2C-CEBA-48B1-A614-F171A00C4601}" type="datetime1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1027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81"/>
            <a:ext cx="2011680" cy="4388644"/>
          </a:xfrm>
        </p:spPr>
        <p:txBody>
          <a:bodyPr vert="eaVert"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05980"/>
            <a:ext cx="5562600" cy="4388644"/>
          </a:xfrm>
        </p:spPr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40EA17-170E-4F4A-843C-62D119366E9E}" type="datetime1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5030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52316"/>
            <a:ext cx="9013372" cy="5020056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05979"/>
            <a:ext cx="7772400" cy="85725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085850"/>
            <a:ext cx="7772400" cy="3914775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GB"/>
              <a:t>Click to edit Master text styles</a:t>
            </a:r>
          </a:p>
          <a:p>
            <a:pPr lvl="1" eaLnBrk="1" latinLnBrk="0" hangingPunct="1"/>
            <a:r>
              <a:rPr kumimoji="0" lang="en-GB"/>
              <a:t>Second level</a:t>
            </a:r>
          </a:p>
          <a:p>
            <a:pPr lvl="2" eaLnBrk="1" latinLnBrk="0" hangingPunct="1"/>
            <a:r>
              <a:rPr kumimoji="0" lang="en-GB"/>
              <a:t>Third level</a:t>
            </a:r>
          </a:p>
          <a:p>
            <a:pPr lvl="3" eaLnBrk="1" latinLnBrk="0" hangingPunct="1"/>
            <a:r>
              <a:rPr kumimoji="0" lang="en-GB"/>
              <a:t>Fourth level</a:t>
            </a:r>
          </a:p>
          <a:p>
            <a:pPr lvl="4" eaLnBrk="1" latinLnBrk="0" hangingPunct="1"/>
            <a:r>
              <a:rPr kumimoji="0" lang="en-GB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4643437"/>
            <a:ext cx="2476500" cy="357188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050">
                <a:solidFill>
                  <a:schemeClr val="tx2"/>
                </a:solidFill>
              </a:defRPr>
            </a:lvl1pPr>
          </a:lstStyle>
          <a:p>
            <a:fld id="{CB5E754A-2B3B-493C-B5FE-A9B799688DDE}" type="datetime1">
              <a:rPr lang="en-US" smtClean="0"/>
              <a:t>10/20/2025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4629150"/>
            <a:ext cx="3962400" cy="3429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4657725"/>
            <a:ext cx="457200" cy="3429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05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631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2625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05740" indent="-205740" algn="l" rtl="0" eaLnBrk="1" latinLnBrk="0" hangingPunct="1">
        <a:spcBef>
          <a:spcPts val="435"/>
        </a:spcBef>
        <a:spcAft>
          <a:spcPts val="225"/>
        </a:spcAft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71450" algn="l" rtl="0" eaLnBrk="1" latinLnBrk="0" hangingPunct="1">
        <a:spcBef>
          <a:spcPts val="278"/>
        </a:spcBef>
        <a:buClr>
          <a:schemeClr val="accent2"/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617220" indent="-171450" algn="l" rtl="0" eaLnBrk="1" latinLnBrk="0" hangingPunct="1">
        <a:spcBef>
          <a:spcPts val="278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22960" indent="-171450" algn="l" rtl="0" eaLnBrk="1" latinLnBrk="0" hangingPunct="1">
        <a:spcBef>
          <a:spcPts val="278"/>
        </a:spcBef>
        <a:buClr>
          <a:schemeClr val="accent3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indent="-171450" algn="l" rtl="0" eaLnBrk="1" latinLnBrk="0" hangingPunct="1">
        <a:spcBef>
          <a:spcPts val="278"/>
        </a:spcBef>
        <a:buClr>
          <a:schemeClr val="accent3"/>
        </a:buClr>
        <a:buFontTx/>
        <a:buChar char="o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234440" indent="-171450" algn="l" rtl="0" eaLnBrk="1" latinLnBrk="0" hangingPunct="1">
        <a:spcBef>
          <a:spcPts val="278"/>
        </a:spcBef>
        <a:buClr>
          <a:schemeClr val="accent3"/>
        </a:buClr>
        <a:buChar char="•"/>
        <a:defRPr kumimoji="0" sz="135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440180" indent="-171450" algn="l" rtl="0" eaLnBrk="1" latinLnBrk="0" hangingPunct="1">
        <a:spcBef>
          <a:spcPts val="278"/>
        </a:spcBef>
        <a:buClr>
          <a:schemeClr val="accent2"/>
        </a:buClr>
        <a:buChar char="•"/>
        <a:defRPr kumimoji="0"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1645920" indent="-171450" algn="l" rtl="0" eaLnBrk="1" latinLnBrk="0" hangingPunct="1">
        <a:spcBef>
          <a:spcPts val="278"/>
        </a:spcBef>
        <a:buClr>
          <a:schemeClr val="accent1">
            <a:tint val="60000"/>
          </a:schemeClr>
        </a:buClr>
        <a:buChar char="•"/>
        <a:defRPr kumimoji="0"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1851660" indent="-171450" algn="l" rtl="0" eaLnBrk="1" latinLnBrk="0" hangingPunct="1">
        <a:spcBef>
          <a:spcPts val="278"/>
        </a:spcBef>
        <a:buClr>
          <a:schemeClr val="accent2">
            <a:tint val="60000"/>
          </a:schemeClr>
        </a:buClr>
        <a:buChar char="•"/>
        <a:defRPr kumimoji="0"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Xicheng Liu</a:t>
            </a:r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Preparing for University Research: Managing Assignment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D03AA1-01FE-A5BE-07C6-D75AB3E24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Preparing for University Research: Managing Assignments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This lecture will equip you with crucial skills for navigating university-level assignments</a:t>
            </a:r>
            <a:r>
              <a:rPr lang="en-GB" dirty="0"/>
              <a:t>.</a:t>
            </a:r>
            <a:endParaRPr dirty="0"/>
          </a:p>
          <a:p>
            <a:pPr marL="0" lvl="0" indent="0">
              <a:buNone/>
            </a:pPr>
            <a:r>
              <a:rPr dirty="0"/>
              <a:t>These skills are vital for academic success, helping you to approach your studies with confidence and control.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0757AC-7BB4-5E18-88A8-56744210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Lecture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dirty="0"/>
              <a:t>Introduction to managing assignments and exam strategy for university research.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4B76B2-9A1A-AC16-F938-C3EFF3BD3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Part 1: Managing University Assignments (70 minutes)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spcBef>
                <a:spcPts val="3000"/>
              </a:spcBef>
              <a:buNone/>
            </a:pPr>
            <a:r>
              <a:rPr b="1" dirty="0"/>
              <a:t>Introduction to University Assignments</a:t>
            </a:r>
          </a:p>
          <a:p>
            <a:r>
              <a:rPr b="1" dirty="0"/>
              <a:t>What are Research-Based Assignments?</a:t>
            </a:r>
            <a:r>
              <a:rPr dirty="0"/>
              <a:t> - Almost all university courses require some form of primary research, from small projects to large assignments like final year projects, case studies, long essays, or dissertations.</a:t>
            </a:r>
            <a:endParaRPr lang="en-GB" dirty="0"/>
          </a:p>
          <a:p>
            <a:r>
              <a:rPr b="1" dirty="0"/>
              <a:t>Why Students Enjoy Them:</a:t>
            </a:r>
            <a:r>
              <a:rPr dirty="0"/>
              <a:t> They are interesting and engaging, usually set after you’ve practiced academic skills, and courses provide training for specialist skills.</a:t>
            </a:r>
            <a:endParaRPr lang="en-GB" dirty="0"/>
          </a:p>
          <a:p>
            <a:r>
              <a:rPr b="1" dirty="0"/>
              <a:t>Key Challenges:</a:t>
            </a:r>
            <a:r>
              <a:rPr dirty="0"/>
              <a:t> Understanding the brief, choosing a manageable topic, and planning/managing the task as a project.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35197A-A8EC-6F57-BAB6-D3EAB616E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Dissertations &amp; Final Year Projects: What Are They?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dirty="0"/>
              <a:t>Substantial pieces of work marking a significant stage in your university journey.</a:t>
            </a:r>
          </a:p>
          <a:p>
            <a:pPr lvl="0"/>
            <a:r>
              <a:rPr b="1" dirty="0"/>
              <a:t>Purpose:</a:t>
            </a:r>
            <a:r>
              <a:rPr dirty="0"/>
              <a:t> Undertake independent work with a high degree of choice in topic; pursue something that genuinely interests you.</a:t>
            </a:r>
          </a:p>
          <a:p>
            <a:pPr lvl="0"/>
            <a:r>
              <a:rPr b="1" dirty="0"/>
              <a:t>Personal Stamp:</a:t>
            </a:r>
            <a:r>
              <a:rPr dirty="0"/>
              <a:t> Opportunity to put your own angle on academic work.</a:t>
            </a:r>
          </a:p>
          <a:p>
            <a:pPr lvl="0"/>
            <a:r>
              <a:rPr b="1" dirty="0"/>
              <a:t>Key Differences from Earlier Assignments:</a:t>
            </a:r>
            <a:r>
              <a:rPr dirty="0"/>
              <a:t> Scale, timing, independence, time commitment, background research, self-management, and skill development.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B1C94E-5FCF-8219-2424-E40B2DA79B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Clarifying Your Process: A Step-by-Step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dirty="0"/>
              <a:t>Careful planning is essential for large assignments. Mapping out your process helps you </a:t>
            </a:r>
            <a:r>
              <a:rPr dirty="0" err="1"/>
              <a:t>conceptualise</a:t>
            </a:r>
            <a:r>
              <a:rPr dirty="0"/>
              <a:t> it and build confidence.</a:t>
            </a:r>
          </a:p>
          <a:p>
            <a:pPr marL="342900" lvl="0" indent="-342900">
              <a:buAutoNum type="arabicPeriod"/>
            </a:pPr>
            <a:r>
              <a:rPr b="1" dirty="0" err="1"/>
              <a:t>Organisation</a:t>
            </a:r>
            <a:r>
              <a:rPr b="1" dirty="0"/>
              <a:t> and Planning:</a:t>
            </a:r>
            <a:r>
              <a:rPr dirty="0"/>
              <a:t> List all tasks, create an action plan, </a:t>
            </a:r>
            <a:r>
              <a:rPr dirty="0" err="1"/>
              <a:t>prioritise</a:t>
            </a:r>
            <a:r>
              <a:rPr dirty="0"/>
              <a:t>, and schedule each step. Plan supervision and peer support.</a:t>
            </a:r>
          </a:p>
          <a:p>
            <a:pPr marL="342900" lvl="0" indent="-342900">
              <a:buAutoNum type="arabicPeriod"/>
            </a:pPr>
            <a:r>
              <a:rPr b="1" dirty="0"/>
              <a:t>Prepare the Groundwork:</a:t>
            </a:r>
            <a:r>
              <a:rPr dirty="0"/>
              <a:t> Literature search, brainstorm topics, check feasibility and ethics, narrow your list.</a:t>
            </a:r>
          </a:p>
          <a:p>
            <a:pPr marL="342900" lvl="0" indent="-342900">
              <a:buAutoNum type="arabicPeriod"/>
            </a:pPr>
            <a:r>
              <a:rPr b="1" dirty="0"/>
              <a:t>Decide on Topic, Title, and Research Strategy:</a:t>
            </a:r>
            <a:r>
              <a:rPr dirty="0"/>
              <a:t> Clarify your investigation, specify your research question/title, write a hypothesis/thesis, decide on methodology.</a:t>
            </a:r>
          </a:p>
          <a:p>
            <a:pPr marL="342900" lvl="0" indent="-342900">
              <a:buAutoNum type="arabicPeriod"/>
            </a:pPr>
            <a:r>
              <a:rPr b="1" dirty="0"/>
              <a:t>Draw Up and Agree Your Proposal:</a:t>
            </a:r>
            <a:r>
              <a:rPr dirty="0"/>
              <a:t> Create a proposal, check with your supervisor, get ethics approval if needed, revise as advised.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6C54BA-BD36-2CEE-0779-E65D5E11A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Clarifying Your Process 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 marL="342900" lvl="0" indent="-342900">
              <a:buAutoNum type="arabicPeriod" startAt="5"/>
            </a:pPr>
            <a:r>
              <a:rPr b="1" dirty="0"/>
              <a:t>Undertake a Literature Review:</a:t>
            </a:r>
            <a:r>
              <a:rPr dirty="0"/>
              <a:t> Read and take notes on key literature, keep details of all cited works, select relevant items, and write the review.</a:t>
            </a:r>
          </a:p>
          <a:p>
            <a:pPr marL="342900" lvl="0" indent="-342900">
              <a:buAutoNum type="arabicPeriod" startAt="5"/>
            </a:pPr>
            <a:r>
              <a:rPr b="1" dirty="0"/>
              <a:t>Implement Your Research Design:</a:t>
            </a:r>
            <a:r>
              <a:rPr dirty="0"/>
              <a:t> Fine-tune methodology, identify participants/equipment, design materials, collect/</a:t>
            </a:r>
            <a:r>
              <a:rPr dirty="0" err="1"/>
              <a:t>analyse</a:t>
            </a:r>
            <a:r>
              <a:rPr dirty="0"/>
              <a:t> data, and write up methodology.</a:t>
            </a:r>
          </a:p>
          <a:p>
            <a:pPr marL="342900" lvl="0" indent="-342900">
              <a:buAutoNum type="arabicPeriod" startAt="5"/>
            </a:pPr>
            <a:r>
              <a:rPr b="1" dirty="0"/>
              <a:t>Present and Discuss Results:</a:t>
            </a:r>
            <a:r>
              <a:rPr dirty="0"/>
              <a:t> Collate data, draw up tables/graphs, </a:t>
            </a:r>
            <a:r>
              <a:rPr dirty="0" err="1"/>
              <a:t>summarise</a:t>
            </a:r>
            <a:r>
              <a:rPr dirty="0"/>
              <a:t> results, and identify if findings support your hypothesis.</a:t>
            </a:r>
          </a:p>
          <a:p>
            <a:pPr marL="342900" lvl="0" indent="-342900">
              <a:buAutoNum type="arabicPeriod" startAt="5"/>
            </a:pPr>
            <a:r>
              <a:rPr b="1" dirty="0"/>
              <a:t>Discuss Findings and Draw Conclusions:</a:t>
            </a:r>
            <a:r>
              <a:rPr dirty="0"/>
              <a:t> Write the discussion, apply critical analysis, identify significance, suggest further research, and make recommendations.</a:t>
            </a:r>
          </a:p>
          <a:p>
            <a:pPr marL="342900" lvl="0" indent="-342900">
              <a:buAutoNum type="arabicPeriod" startAt="5"/>
            </a:pPr>
            <a:r>
              <a:rPr b="1" dirty="0"/>
              <a:t>Rework Your Drafts:</a:t>
            </a:r>
            <a:r>
              <a:rPr dirty="0"/>
              <a:t> Review each section for consistency and adherence to the brief; rewrite earlier sections if needed.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E091A7-D808-6B32-B636-360A2C329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Final Steps in the Assignment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342900" lvl="0" indent="-342900">
              <a:buAutoNum type="arabicPeriod" startAt="10"/>
            </a:pPr>
            <a:r>
              <a:rPr b="1" dirty="0"/>
              <a:t>Write the Abstract and References:</a:t>
            </a:r>
            <a:r>
              <a:rPr dirty="0"/>
              <a:t> Write your abstract/summary and list all references carefully.</a:t>
            </a:r>
          </a:p>
          <a:p>
            <a:pPr marL="342900" lvl="0" indent="-342900">
              <a:buAutoNum type="arabicPeriod" startAt="10"/>
            </a:pPr>
            <a:r>
              <a:rPr b="1" dirty="0"/>
              <a:t>Prepare for Handing In:</a:t>
            </a:r>
            <a:r>
              <a:rPr dirty="0"/>
              <a:t> Check presentation requirements, headings, page numbers, add appendices, fine-tune phrasing, and proof-read multiple times.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750182-E479-BFAC-E11C-C09E5E06A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Key Management Strategies for Large Assignments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dirty="0"/>
              <a:t>Effective management is crucial for success in large-scale assignments.</a:t>
            </a:r>
          </a:p>
          <a:p>
            <a:pPr lvl="0"/>
            <a:r>
              <a:rPr b="1" dirty="0"/>
              <a:t>Manage the Scale:</a:t>
            </a:r>
            <a:r>
              <a:rPr dirty="0"/>
              <a:t> Choose a feasible topic, scale reading and methods to fit the task, and match writing to section word limits.</a:t>
            </a:r>
          </a:p>
          <a:p>
            <a:pPr lvl="0"/>
            <a:r>
              <a:rPr b="1" dirty="0"/>
              <a:t>Manage the Focus:</a:t>
            </a:r>
            <a:r>
              <a:rPr dirty="0"/>
              <a:t> Ensure your topic meets the brief, allows specificity, and brings your own angle.</a:t>
            </a:r>
          </a:p>
          <a:p>
            <a:pPr lvl="0"/>
            <a:r>
              <a:rPr b="1" dirty="0"/>
              <a:t>Manage Your Time:</a:t>
            </a:r>
            <a:r>
              <a:rPr dirty="0"/>
              <a:t> Start early, narrow focus quickly, stick with your topic, and schedule work in detail.</a:t>
            </a:r>
          </a:p>
          <a:p>
            <a:pPr lvl="0"/>
            <a:r>
              <a:rPr b="1" dirty="0"/>
              <a:t>Draw on Skills Already Acquired:</a:t>
            </a:r>
            <a:r>
              <a:rPr dirty="0"/>
              <a:t> Use your research, writing, and referencing skills; maintain motivation and critical analysis.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749C17-157D-22F7-7A0A-14151185E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Managing Supervision &amp; 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Working on large projects can feel isolating, but support is available and crucial.</a:t>
            </a:r>
          </a:p>
          <a:p>
            <a:pPr lvl="0"/>
            <a:r>
              <a:rPr b="1" dirty="0"/>
              <a:t>Manage Your Supervision:</a:t>
            </a:r>
            <a:r>
              <a:rPr dirty="0"/>
              <a:t> Plan how to use supervisor time effectively. Contact them regularly, prepare questions, and seek help when needed.</a:t>
            </a:r>
          </a:p>
          <a:p>
            <a:pPr lvl="0"/>
            <a:r>
              <a:rPr b="1" dirty="0"/>
              <a:t>Maintain Contact; Use Support:</a:t>
            </a:r>
            <a:r>
              <a:rPr dirty="0"/>
              <a:t> Stay in touch with peers, share experiences, </a:t>
            </a:r>
            <a:r>
              <a:rPr dirty="0" err="1"/>
              <a:t>organise</a:t>
            </a:r>
            <a:r>
              <a:rPr dirty="0"/>
              <a:t> support groups, and attend related lectures if possible.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5A39CF-0DC7-7D93-6520-3F2DF10EF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Top Tips for Success in Large Assignments (Summary)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b="1" dirty="0"/>
              <a:t>Define Your Task:</a:t>
            </a:r>
            <a:r>
              <a:rPr dirty="0"/>
              <a:t> Understand requirements before choosing a topic.</a:t>
            </a:r>
          </a:p>
          <a:p>
            <a:pPr lvl="0"/>
            <a:r>
              <a:rPr b="1" dirty="0" err="1"/>
              <a:t>Conceptualise</a:t>
            </a:r>
            <a:r>
              <a:rPr b="1" dirty="0"/>
              <a:t> the Process:</a:t>
            </a:r>
            <a:r>
              <a:rPr dirty="0"/>
              <a:t> Map out all stages to aid planning and confidence.</a:t>
            </a:r>
          </a:p>
          <a:p>
            <a:pPr lvl="0"/>
            <a:r>
              <a:rPr b="1" dirty="0"/>
              <a:t>Find a Topic You Will Enjoy:</a:t>
            </a:r>
            <a:r>
              <a:rPr dirty="0"/>
              <a:t> Choose something that sustains your interest and allows your own angle.</a:t>
            </a:r>
          </a:p>
          <a:p>
            <a:pPr lvl="0"/>
            <a:r>
              <a:rPr b="1" dirty="0"/>
              <a:t>Plan! Plan! Plan!:</a:t>
            </a:r>
            <a:r>
              <a:rPr dirty="0"/>
              <a:t> Meticulous planning and scheduling are essential.</a:t>
            </a:r>
          </a:p>
          <a:p>
            <a:pPr lvl="0"/>
            <a:r>
              <a:rPr b="1" dirty="0"/>
              <a:t>Scale and Focus It Well:</a:t>
            </a:r>
            <a:r>
              <a:rPr dirty="0"/>
              <a:t> Ensure your project fits within time, word, and resource constraints.</a:t>
            </a:r>
          </a:p>
          <a:p>
            <a:pPr lvl="0"/>
            <a:r>
              <a:rPr b="1" dirty="0"/>
              <a:t>Enjoy Your Specialism:</a:t>
            </a:r>
            <a:r>
              <a:rPr dirty="0"/>
              <a:t> Embrace becoming an expert in your area.</a:t>
            </a:r>
          </a:p>
          <a:p>
            <a:pPr lvl="0"/>
            <a:r>
              <a:rPr b="1" dirty="0"/>
              <a:t>Research the Literature:</a:t>
            </a:r>
            <a:r>
              <a:rPr dirty="0"/>
              <a:t> Read widely to understand previous work and find your unique angle.</a:t>
            </a:r>
          </a:p>
          <a:p>
            <a:pPr lvl="0"/>
            <a:r>
              <a:rPr b="1" dirty="0"/>
              <a:t>Decide the Research Design:</a:t>
            </a:r>
            <a:r>
              <a:rPr dirty="0"/>
              <a:t> Plan and test your methodology.</a:t>
            </a:r>
          </a:p>
          <a:p>
            <a:pPr lvl="0"/>
            <a:r>
              <a:rPr b="1" dirty="0"/>
              <a:t>Draw on Your Expertise:</a:t>
            </a:r>
            <a:r>
              <a:rPr dirty="0"/>
              <a:t> Use skills from essays and smaller projects.</a:t>
            </a:r>
          </a:p>
          <a:p>
            <a:pPr lvl="0"/>
            <a:r>
              <a:rPr b="1" dirty="0"/>
              <a:t>Know Your Audience:</a:t>
            </a:r>
            <a:r>
              <a:rPr dirty="0"/>
              <a:t> Present findings in the style expected by your audience.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C39412-EACE-85C2-7C4C-B188F0707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Activity/Reflection: Planning Your Future Research Project (10 minutes)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Imagine you are starting a final year project or dissertation. Based on what we’ve discussed:</a:t>
            </a:r>
            <a:endParaRPr lang="en-GB" dirty="0"/>
          </a:p>
          <a:p>
            <a:r>
              <a:rPr dirty="0"/>
              <a:t>What would be your </a:t>
            </a:r>
            <a:r>
              <a:rPr b="1" dirty="0"/>
              <a:t>first three steps</a:t>
            </a:r>
            <a:r>
              <a:rPr dirty="0"/>
              <a:t> in the process?</a:t>
            </a:r>
            <a:endParaRPr lang="en-GB" dirty="0"/>
          </a:p>
          <a:p>
            <a:r>
              <a:rPr dirty="0"/>
              <a:t>What is one </a:t>
            </a:r>
            <a:r>
              <a:rPr b="1" dirty="0"/>
              <a:t>potential challenge</a:t>
            </a:r>
            <a:r>
              <a:rPr dirty="0"/>
              <a:t> you foresee, and which management strategy would you use to address it?</a:t>
            </a:r>
            <a:endParaRPr lang="en-GB" dirty="0"/>
          </a:p>
          <a:p>
            <a:r>
              <a:rPr dirty="0"/>
              <a:t>What kind of </a:t>
            </a:r>
            <a:r>
              <a:rPr b="1" dirty="0"/>
              <a:t>topic</a:t>
            </a:r>
            <a:r>
              <a:rPr dirty="0"/>
              <a:t> would genuinely absorb your interest for an extended period?</a:t>
            </a:r>
          </a:p>
          <a:p>
            <a:pPr marL="0" lvl="0" indent="0">
              <a:buNone/>
            </a:pPr>
            <a:r>
              <a:rPr i="1" dirty="0"/>
              <a:t>(Allow a few minutes for students to think or briefly discuss in pairs)</a:t>
            </a:r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4495DF-D894-6FBF-B3AA-3EF857779F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Conclusion &amp; Q&amp;A (10 minutes)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lvl="0" indent="0">
              <a:spcBef>
                <a:spcPts val="3000"/>
              </a:spcBef>
              <a:buNone/>
            </a:pPr>
            <a:r>
              <a:rPr b="1" dirty="0"/>
              <a:t>Key Takeaways</a:t>
            </a:r>
          </a:p>
          <a:p>
            <a:pPr lvl="0"/>
            <a:r>
              <a:rPr dirty="0"/>
              <a:t>Large assignments like dissertations require careful planning, self-management, and a systematic process from topic selection to submission. Manage scale, focus, time, and use available support.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AE6A37-8C4B-8256-C70A-EFCF18A55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Questions &amp;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dirty="0"/>
              <a:t>What aspects of managing assignments do you feel most confident about now?</a:t>
            </a:r>
          </a:p>
          <a:p>
            <a:pPr lvl="0"/>
            <a:r>
              <a:rPr dirty="0"/>
              <a:t>What areas do you think you’ll need to focus on developing further as you prepare for university?</a:t>
            </a:r>
          </a:p>
          <a:p>
            <a:pPr lvl="0"/>
            <a:r>
              <a:rPr dirty="0"/>
              <a:t>Any questions about today’s lecture or preparing for university </a:t>
            </a:r>
            <a:r>
              <a:rPr dirty="0" err="1"/>
              <a:t>researc</a:t>
            </a:r>
            <a:r>
              <a:rPr lang="en-GB" dirty="0"/>
              <a:t>h</a:t>
            </a:r>
            <a:r>
              <a:rPr dirty="0"/>
              <a:t>?</a:t>
            </a:r>
          </a:p>
          <a:p>
            <a:pPr lvl="0"/>
            <a:r>
              <a:rPr b="1" dirty="0"/>
              <a:t>Thank you!</a:t>
            </a:r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E8351-575A-2D4A-3BBB-1D0F50A791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14</a:t>
            </a:fld>
            <a:endParaRPr lang="en-US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 orange colour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y orange colour" id="{4F737C73-4931-4EEA-84B0-0A69217213C1}" vid="{643F6DB8-0C5B-45E3-B681-2D184FAFAF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My orange colour</Template>
  <TotalTime>26</TotalTime>
  <Words>1087</Words>
  <Application>Microsoft Office PowerPoint</Application>
  <PresentationFormat>On-screen Show (16:9)</PresentationFormat>
  <Paragraphs>96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Calibri</vt:lpstr>
      <vt:lpstr>Courier New</vt:lpstr>
      <vt:lpstr>Franklin Gothic Book</vt:lpstr>
      <vt:lpstr>Perpetua</vt:lpstr>
      <vt:lpstr>Wingdings</vt:lpstr>
      <vt:lpstr>Wingdings 2</vt:lpstr>
      <vt:lpstr>My orange colour</vt:lpstr>
      <vt:lpstr>Preparing for University Research: Managing Assignment</vt:lpstr>
      <vt:lpstr>Preparing for University Research: Managing Assignments</vt:lpstr>
      <vt:lpstr>Lecture Overview</vt:lpstr>
      <vt:lpstr>Part 1: Managing University Assignments (70 minutes)</vt:lpstr>
      <vt:lpstr>Dissertations &amp; Final Year Projects: What Are They?</vt:lpstr>
      <vt:lpstr>Clarifying Your Process: A Step-by-Step Approach</vt:lpstr>
      <vt:lpstr>Clarifying Your Process (continued)</vt:lpstr>
      <vt:lpstr>Final Steps in the Assignment Process</vt:lpstr>
      <vt:lpstr>Key Management Strategies for Large Assignments</vt:lpstr>
      <vt:lpstr>Managing Supervision &amp; Support</vt:lpstr>
      <vt:lpstr>Top Tips for Success in Large Assignments (Summary)</vt:lpstr>
      <vt:lpstr>Activity/Reflection: Planning Your Future Research Project (10 minutes)</vt:lpstr>
      <vt:lpstr>Conclusion &amp; Q&amp;A (10 minutes)</vt:lpstr>
      <vt:lpstr>Questions &amp; Discussion</vt:lpstr>
    </vt:vector>
  </TitlesOfParts>
  <LinksUpToDate>false</LinksUpToDate>
  <SharedDoc>false</SharedDoc>
  <HyperlinksChanged>false</HyperlinksChanged>
  <AppVersion>16.0000</AppVersion>
</Properties>
</file>

<file path=docProps/app0.xml><?xml version="1.0" encoding="utf-8"?>
<Properties xmlns="http://schemas.openxmlformats.org/officeDocument/2006/extended-properties" xmlns:vt="http://schemas.openxmlformats.org/officeDocument/2006/docPropsVTypes">
  <TotalTime>2</TotalTime>
  <Words>49</Words>
  <Application>Microsoft Macintosh PowerPoint</Application>
  <PresentationFormat>On-screen Show (16:9)</PresentationFormat>
  <Paragraphs>15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Calibri</vt:lpstr>
      <vt:lpstr>Office Theme</vt:lpstr>
      <vt:lpstr>Presentation Title</vt:lpstr>
      <vt:lpstr>Slide Title</vt:lpstr>
      <vt:lpstr>Section header</vt:lpstr>
      <vt:lpstr>Slide Title for Two-Content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Preparing for University Research: Managing Assignments &amp; Exam Strategy</dc:title>
  <dc:creator>Lecture Overview</dc:creator>
  <cp:keywords/>
  <cp:lastModifiedBy>Xicheng Liu</cp:lastModifiedBy>
  <cp:revision>17</cp:revision>
  <dcterms:created xsi:type="dcterms:W3CDTF">2025-10-12T13:03:53Z</dcterms:created>
  <dcterms:modified xsi:type="dcterms:W3CDTF">2025-10-20T07:24:30Z</dcterms:modified>
</cp:coreProperties>
</file>