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4" r:id="rId11"/>
    <p:sldId id="275" r:id="rId12"/>
    <p:sldId id="272" r:id="rId13"/>
    <p:sldId id="269" r:id="rId14"/>
    <p:sldId id="271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051" autoAdjust="0"/>
    <p:restoredTop sz="94660"/>
  </p:normalViewPr>
  <p:slideViewPr>
    <p:cSldViewPr snapToGrid="0">
      <p:cViewPr varScale="1">
        <p:scale>
          <a:sx n="78" d="100"/>
          <a:sy n="78" d="100"/>
        </p:scale>
        <p:origin x="466" y="77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496758"/>
      </p:ext>
    </p:extLst>
  </p:cSld>
  <p:clrMapOvr>
    <a:masterClrMapping/>
  </p:clrMapOvr>
  <p:transition spd="slow" advTm="100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69913"/>
      </p:ext>
    </p:extLst>
  </p:cSld>
  <p:clrMapOvr>
    <a:masterClrMapping/>
  </p:clrMapOvr>
  <p:transition spd="slow" advTm="100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334801"/>
      </p:ext>
    </p:extLst>
  </p:cSld>
  <p:clrMapOvr>
    <a:masterClrMapping/>
  </p:clrMapOvr>
  <p:transition spd="slow" advTm="100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33559"/>
      </p:ext>
    </p:extLst>
  </p:cSld>
  <p:clrMapOvr>
    <a:masterClrMapping/>
  </p:clrMapOvr>
  <p:transition spd="slow" advTm="100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15651"/>
      </p:ext>
    </p:extLst>
  </p:cSld>
  <p:clrMapOvr>
    <a:masterClrMapping/>
  </p:clrMapOvr>
  <p:transition spd="slow" advTm="100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84350"/>
      </p:ext>
    </p:extLst>
  </p:cSld>
  <p:clrMapOvr>
    <a:masterClrMapping/>
  </p:clrMapOvr>
  <p:transition spd="slow" advTm="100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781755"/>
      </p:ext>
    </p:extLst>
  </p:cSld>
  <p:clrMapOvr>
    <a:masterClrMapping/>
  </p:clrMapOvr>
  <p:transition spd="slow" advTm="1000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84896"/>
      </p:ext>
    </p:extLst>
  </p:cSld>
  <p:clrMapOvr>
    <a:masterClrMapping/>
  </p:clrMapOvr>
  <p:transition spd="slow" advTm="100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647968"/>
      </p:ext>
    </p:extLst>
  </p:cSld>
  <p:clrMapOvr>
    <a:masterClrMapping/>
  </p:clrMapOvr>
  <p:transition spd="slow" advTm="100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78951"/>
      </p:ext>
    </p:extLst>
  </p:cSld>
  <p:clrMapOvr>
    <a:masterClrMapping/>
  </p:clrMapOvr>
  <p:transition spd="slow" advTm="100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7380514"/>
      </p:ext>
    </p:extLst>
  </p:cSld>
  <p:clrMapOvr>
    <a:masterClrMapping/>
  </p:clrMapOvr>
  <p:transition spd="slow" advTm="1000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52234"/>
      </p:ext>
    </p:extLst>
  </p:cSld>
  <p:clrMapOvr>
    <a:masterClrMapping/>
  </p:clrMapOvr>
  <p:transition spd="slow" advTm="1000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7632515"/>
      </p:ext>
    </p:extLst>
  </p:cSld>
  <p:clrMapOvr>
    <a:masterClrMapping/>
  </p:clrMapOvr>
  <p:transition spd="slow" advTm="1000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56248"/>
      </p:ext>
    </p:extLst>
  </p:cSld>
  <p:clrMapOvr>
    <a:masterClrMapping/>
  </p:clrMapOvr>
  <p:transition spd="slow" advTm="1000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01825"/>
      </p:ext>
    </p:extLst>
  </p:cSld>
  <p:clrMapOvr>
    <a:masterClrMapping/>
  </p:clrMapOvr>
  <p:transition spd="slow" advTm="1000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44351"/>
      </p:ext>
    </p:extLst>
  </p:cSld>
  <p:clrMapOvr>
    <a:masterClrMapping/>
  </p:clrMapOvr>
  <p:transition spd="slow" advTm="100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80956F-560C-47FC-9E24-0ABB52355667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444E17E-A213-43A1-B922-524EAE32B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49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transition spd="slow" advTm="1000">
    <p:wip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61/STROKEAHA.114.006306" TargetMode="External"/><Relationship Id="rId2" Type="http://schemas.openxmlformats.org/officeDocument/2006/relationships/hyperlink" Target="https://doi.org/10.1212/WNL.000000000000452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212/WNL.000000000000137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neuron.2014.08.052" TargetMode="External"/><Relationship Id="rId2" Type="http://schemas.openxmlformats.org/officeDocument/2006/relationships/hyperlink" Target="https://doi.org/10.1177/193758672412518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5B1E9-EAF9-86A8-978C-AC1C96DBA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110" y="365125"/>
            <a:ext cx="81555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Comprehensive Care Plan For A Patient With Stroke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8AFE0-1DB1-70DE-8836-2F22155B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10" y="2143431"/>
            <a:ext cx="10832690" cy="40335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Name: Abeer Al Qadhi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2410956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Introduction to physiology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Class Group: G2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Course Code: </a:t>
            </a:r>
            <a:r>
              <a:rPr lang="en-GB" b="1" dirty="0"/>
              <a:t>(BMHP5023_BIRM)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</a:t>
            </a:r>
            <a:r>
              <a:rPr lang="en-GB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 </a:t>
            </a:r>
            <a:r>
              <a:rPr lang="en-GB" b="1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Nartowski</a:t>
            </a:r>
            <a:endParaRPr lang="en-GB" b="1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903346"/>
      </p:ext>
    </p:extLst>
  </p:cSld>
  <p:clrMapOvr>
    <a:masterClrMapping/>
  </p:clrMapOvr>
  <p:transition spd="slow" advTm="852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1DAD0-12AB-AB2E-46BB-3369B8F7B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8D400-907C-789C-6A36-392358CD0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5342"/>
            <a:ext cx="10515600" cy="4731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Content</a:t>
            </a:r>
          </a:p>
          <a:p>
            <a:r>
              <a:rPr lang="en-GB" dirty="0"/>
              <a:t>Introduction to stroke and its impact</a:t>
            </a:r>
          </a:p>
          <a:p>
            <a:r>
              <a:rPr lang="en-GB" dirty="0"/>
              <a:t>Anatomy and physiology of the Circulatory and nervous systems</a:t>
            </a:r>
          </a:p>
          <a:p>
            <a:r>
              <a:rPr lang="en-GB" dirty="0"/>
              <a:t>The effects of stroke on Circulatory and nervous systems</a:t>
            </a:r>
          </a:p>
          <a:p>
            <a:r>
              <a:rPr lang="en-GB" dirty="0"/>
              <a:t>Profile of a fictional patient</a:t>
            </a:r>
          </a:p>
          <a:p>
            <a:r>
              <a:rPr lang="en-GB" dirty="0"/>
              <a:t>Personalised care plan</a:t>
            </a:r>
          </a:p>
          <a:p>
            <a:r>
              <a:rPr lang="en-GB" dirty="0"/>
              <a:t>Evidence-based recommendations</a:t>
            </a:r>
          </a:p>
          <a:p>
            <a:r>
              <a:rPr lang="en-GB" dirty="0"/>
              <a:t>Ethical considerations and NICE guidelines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4FCCE3-F17B-F958-0A1C-69F3EE04E4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942760"/>
      </p:ext>
    </p:extLst>
  </p:cSld>
  <p:clrMapOvr>
    <a:masterClrMapping/>
  </p:clrMapOvr>
  <p:transition spd="slow" advTm="4370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8"/>
        <p14:stopEvt time="43406" objId="8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C9BB5-91B2-33C8-4FBA-480B81B41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94" y="363794"/>
            <a:ext cx="9359326" cy="60468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Introduction: Stroke</a:t>
            </a:r>
          </a:p>
          <a:p>
            <a:pPr marL="0" indent="0">
              <a:buNone/>
            </a:pPr>
            <a:endParaRPr lang="en-GB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b="1" dirty="0"/>
              <a:t>Definition:</a:t>
            </a:r>
            <a:r>
              <a:rPr lang="en-GB" dirty="0"/>
              <a:t> A stroke happens when the blood supply to a part of the brain is broken up or reduced, avoiding brain tissue from receiving crucial oxygen and nutrients (NHS, no date).</a:t>
            </a:r>
          </a:p>
          <a:p>
            <a:r>
              <a:rPr lang="en-GB" b="1" dirty="0"/>
              <a:t>Types:</a:t>
            </a:r>
            <a:endParaRPr lang="en-GB" dirty="0"/>
          </a:p>
          <a:p>
            <a:pPr lvl="1"/>
            <a:r>
              <a:rPr lang="en-GB" sz="1800" i="1" dirty="0"/>
              <a:t>Ischaemic stroke: This type i</a:t>
            </a:r>
            <a:r>
              <a:rPr lang="en-GB" sz="1800" dirty="0"/>
              <a:t>s caused by a blockage resulting from a clot.</a:t>
            </a:r>
          </a:p>
          <a:p>
            <a:pPr lvl="1"/>
            <a:r>
              <a:rPr lang="en-GB" sz="1800" i="1" dirty="0"/>
              <a:t>Haemorrhagic stroke:</a:t>
            </a:r>
            <a:r>
              <a:rPr lang="en-GB" sz="1800" dirty="0"/>
              <a:t> It happens due to bleeding into or around the brain.</a:t>
            </a:r>
          </a:p>
          <a:p>
            <a:r>
              <a:rPr lang="en-GB" b="1" dirty="0"/>
              <a:t>Main Causes:</a:t>
            </a:r>
            <a:r>
              <a:rPr lang="en-GB" dirty="0"/>
              <a:t> Hypertension, atherosclerosis, smoking, diabetes, and a sedentary lifestyle.</a:t>
            </a:r>
          </a:p>
          <a:p>
            <a:r>
              <a:rPr lang="en-GB" b="1" dirty="0"/>
              <a:t>Symptoms:</a:t>
            </a:r>
            <a:r>
              <a:rPr lang="en-GB" dirty="0"/>
              <a:t> Sudden weakness, facial drooping, difficulty speaking, and loss of coordination. (</a:t>
            </a:r>
            <a:r>
              <a:rPr lang="en-GB" dirty="0" err="1"/>
              <a:t>Hilkens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.,2024).</a:t>
            </a:r>
          </a:p>
          <a:p>
            <a:r>
              <a:rPr lang="en-GB" b="1" dirty="0"/>
              <a:t>Complications:</a:t>
            </a:r>
            <a:r>
              <a:rPr lang="en-GB" dirty="0"/>
              <a:t> Paralysis, speech difficulties, cognitive impairment, and depression.</a:t>
            </a:r>
          </a:p>
          <a:p>
            <a:r>
              <a:rPr lang="en-GB" dirty="0"/>
              <a:t>Approximately 100,000 strokes occur each year.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8D3317-0A2C-9305-AFA7-973A5AAFC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76369" y="60904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997371"/>
      </p:ext>
    </p:extLst>
  </p:cSld>
  <p:clrMapOvr>
    <a:masterClrMapping/>
  </p:clrMapOvr>
  <p:transition spd="slow" advTm="5974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7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7"/>
        <p14:stopEvt time="59741" objId="7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D201C-B0CA-5C37-04D2-AB3A1EB47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56" y="772160"/>
            <a:ext cx="6558118" cy="5992434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100" b="1" dirty="0"/>
              <a:t>The (Circulatory System) stores oxygen and nutrients to the body while eliminating waste.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Atrium (right): receives –deoxygenated blood- from (body).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Ventricle (right): pumps –deoxygenated blood- to (lungs).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Atrium (left): receives –oxygenated blood- from (lungs).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Ventricle (left): pumps –oxygenated blood- to body.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Blood: transports (gases and nutrients).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Aorta: distributes -oxygenated blood- from the (heart).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Vena Cava: Moves –deoxygenated blood- to the </a:t>
            </a:r>
            <a:r>
              <a:rPr lang="en-GB" dirty="0"/>
              <a:t>(</a:t>
            </a:r>
            <a:r>
              <a:rPr lang="en-GB" sz="1800" dirty="0"/>
              <a:t>heart).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Coronary (Arteries): Supply (heart muscle) with </a:t>
            </a:r>
            <a:r>
              <a:rPr lang="en-GB" dirty="0">
                <a:solidFill>
                  <a:srgbClr val="0070C0"/>
                </a:solidFill>
              </a:rPr>
              <a:t>oxygenated blood.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Coronary (Veins): Drain –deoxygenated blood- from (heart muscle).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Pulmonary Arteries: Transport deoxygenated blood to lungs.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Pulmonary Veins: return blood from lungs.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rgbClr val="0070C0"/>
                </a:solidFill>
              </a:rPr>
              <a:t>Capillaries: exchange gases and nutrients.</a:t>
            </a:r>
          </a:p>
          <a:p>
            <a:pPr marL="0" indent="0" algn="ctr">
              <a:buNone/>
            </a:pPr>
            <a:r>
              <a:rPr lang="en-GB" sz="1800" dirty="0"/>
              <a:t>(Waugh, Grant and Ross, 2018)</a:t>
            </a:r>
          </a:p>
        </p:txBody>
      </p:sp>
      <p:pic>
        <p:nvPicPr>
          <p:cNvPr id="4" name="Picture 3" descr="A diagram of a human heart&#10;&#10;AI-generated content may be incorrect.">
            <a:extLst>
              <a:ext uri="{FF2B5EF4-FFF2-40B4-BE49-F238E27FC236}">
                <a16:creationId xmlns:a16="http://schemas.microsoft.com/office/drawing/2014/main" id="{2FDC4C8A-0544-4373-42B9-81B64F2464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3259" y="245806"/>
            <a:ext cx="5279924" cy="61143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96A24D-73C3-D946-B4DE-D1A8505A57F2}"/>
              </a:ext>
            </a:extLst>
          </p:cNvPr>
          <p:cNvSpPr txBox="1"/>
          <p:nvPr/>
        </p:nvSpPr>
        <p:spPr>
          <a:xfrm>
            <a:off x="7929390" y="6067463"/>
            <a:ext cx="4260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Figure1 (Waugh, Grant and Ross, 2018)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2C45D0-B970-13E9-7E27-29A151C108A8}"/>
              </a:ext>
            </a:extLst>
          </p:cNvPr>
          <p:cNvSpPr txBox="1"/>
          <p:nvPr/>
        </p:nvSpPr>
        <p:spPr>
          <a:xfrm>
            <a:off x="0" y="0"/>
            <a:ext cx="10546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Stroke and the (Circulatory System)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CEA440-35BA-0D27-8263-8DB33779B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21181" y="624625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032160"/>
      </p:ext>
    </p:extLst>
  </p:cSld>
  <p:clrMapOvr>
    <a:masterClrMapping/>
  </p:clrMapOvr>
  <p:transition spd="slow" advTm="8208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8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10"/>
        <p14:stopEvt time="82082" objId="10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BB924-59FF-2569-2DD3-F2A54CDBD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0942"/>
            <a:ext cx="9006840" cy="56460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Effects of Stroke on the Circulatory System</a:t>
            </a:r>
          </a:p>
          <a:p>
            <a:pPr marL="0" indent="0">
              <a:buNone/>
            </a:pPr>
            <a:endParaRPr lang="en-GB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dirty="0"/>
              <a:t>Stroke disrupts normal blood circulation to the brain.</a:t>
            </a:r>
          </a:p>
          <a:p>
            <a:r>
              <a:rPr lang="en-GB" dirty="0"/>
              <a:t>In an </a:t>
            </a:r>
            <a:r>
              <a:rPr lang="en-GB" i="1" dirty="0"/>
              <a:t>ischaemic stroke</a:t>
            </a:r>
            <a:r>
              <a:rPr lang="en-GB" dirty="0"/>
              <a:t>, a clot blocks cerebral arteries, which reduces the delivery of oxygen and nutrients.</a:t>
            </a:r>
          </a:p>
          <a:p>
            <a:r>
              <a:rPr lang="en-GB" dirty="0"/>
              <a:t>In a </a:t>
            </a:r>
            <a:r>
              <a:rPr lang="en-GB" i="1" dirty="0"/>
              <a:t>haemorrhagic stroke</a:t>
            </a:r>
            <a:r>
              <a:rPr lang="en-GB" dirty="0"/>
              <a:t>, ruptured blood vessels cause bleeding and increase intracranial pressure (Cleveland Clinic, 2025).</a:t>
            </a:r>
          </a:p>
          <a:p>
            <a:r>
              <a:rPr lang="en-GB" dirty="0"/>
              <a:t>Damaged blood vessels result in poor perfusion and subsequent tissue death.</a:t>
            </a:r>
          </a:p>
          <a:p>
            <a:r>
              <a:rPr lang="en-GB" dirty="0"/>
              <a:t>Following a stroke, reduced cardiac efficiency or arrhythmia may occur due to the brain–heart interaction.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082CC2-176C-7682-3419-3B6F3A03F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14094" y="60619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75255"/>
      </p:ext>
    </p:extLst>
  </p:cSld>
  <p:clrMapOvr>
    <a:masterClrMapping/>
  </p:clrMapOvr>
  <p:transition spd="slow" advTm="5334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" objId="2"/>
        <p14:stopEvt time="53340" objId="2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83466-0D67-E492-66A6-035BDFFD6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19" y="724988"/>
            <a:ext cx="7280133" cy="592981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900" b="1" dirty="0"/>
              <a:t>The (Nervous System) controls and organizes body activities.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Brain: Body Control Centre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Cerebrum: movement, speech, and thinking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Cerebellum: balance and coordination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Brainstem: Regulates breathing and heart rate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Medulla Oblongata: Controls swallowing and vital reflexes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Spinal Cord: pathway between brain and body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Neurons: Transmit and receive electrical signals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Cranial Nerves: Involved in facial sensation and movement</a:t>
            </a:r>
            <a:endParaRPr lang="en-GB" sz="1700" dirty="0"/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/>
              <a:t>Spinal Nerves: body sensation and movement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Peripheral Nerves: Connect limbs and organs</a:t>
            </a:r>
            <a:endParaRPr lang="en-GB" sz="1700" dirty="0"/>
          </a:p>
          <a:p>
            <a:pPr marL="342000" indent="-342000">
              <a:buFont typeface="+mj-lt"/>
              <a:buAutoNum type="arabicPeriod"/>
            </a:pPr>
            <a:r>
              <a:rPr lang="en-GB" sz="1700" dirty="0"/>
              <a:t>Sympathetic System: Activates the “fight or flight”</a:t>
            </a:r>
            <a:br>
              <a:rPr lang="en-GB" sz="1700" dirty="0"/>
            </a:br>
            <a:r>
              <a:rPr lang="en-GB" sz="1700" dirty="0"/>
              <a:t>response</a:t>
            </a:r>
          </a:p>
          <a:p>
            <a:pPr marL="342000" indent="-342000" algn="l">
              <a:buFont typeface="+mj-lt"/>
              <a:buAutoNum type="arabicPeriod"/>
            </a:pPr>
            <a:r>
              <a:rPr lang="en-GB" sz="1700" dirty="0">
                <a:solidFill>
                  <a:srgbClr val="0070C0"/>
                </a:solidFill>
              </a:rPr>
              <a:t>Parasympathetic System: Promotes “rest and digest” functions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D983-563B-6DEE-9E64-C0332EC276E1}"/>
              </a:ext>
            </a:extLst>
          </p:cNvPr>
          <p:cNvSpPr txBox="1"/>
          <p:nvPr/>
        </p:nvSpPr>
        <p:spPr>
          <a:xfrm>
            <a:off x="2886096" y="6285468"/>
            <a:ext cx="313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(Tucker and Foulston,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BBE02E-9E47-802D-633E-4227D22B0378}"/>
              </a:ext>
            </a:extLst>
          </p:cNvPr>
          <p:cNvSpPr txBox="1"/>
          <p:nvPr/>
        </p:nvSpPr>
        <p:spPr>
          <a:xfrm>
            <a:off x="7193280" y="33426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 descr="A diagram of a human brain&#10;&#10;AI-generated content may be incorrect.">
            <a:extLst>
              <a:ext uri="{FF2B5EF4-FFF2-40B4-BE49-F238E27FC236}">
                <a16:creationId xmlns:a16="http://schemas.microsoft.com/office/drawing/2014/main" id="{FA072D4E-3413-C02F-D08F-3698D78672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1982" y="596650"/>
            <a:ext cx="4595910" cy="51639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5EE60A-2D2D-B2C8-AB4F-192D418F5F2A}"/>
              </a:ext>
            </a:extLst>
          </p:cNvPr>
          <p:cNvSpPr txBox="1"/>
          <p:nvPr/>
        </p:nvSpPr>
        <p:spPr>
          <a:xfrm>
            <a:off x="8000464" y="5774190"/>
            <a:ext cx="4157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 (Tucker and Foulston, 2015)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B1B98-94F2-82FD-EA45-6D1FCE628CDD}"/>
              </a:ext>
            </a:extLst>
          </p:cNvPr>
          <p:cNvSpPr txBox="1"/>
          <p:nvPr/>
        </p:nvSpPr>
        <p:spPr>
          <a:xfrm>
            <a:off x="906869" y="78657"/>
            <a:ext cx="9285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Stroke and (Nervous System)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BD2A82-B100-8A6B-2F35-FB8E15F632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31918" y="62264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21405"/>
      </p:ext>
    </p:extLst>
  </p:cSld>
  <p:clrMapOvr>
    <a:masterClrMapping/>
  </p:clrMapOvr>
  <p:transition spd="slow" advTm="79834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35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9"/>
        <p14:stopEvt time="79436" objId="9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1AC94-D81D-7FC6-3F2B-A7B602E4A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94" y="324465"/>
            <a:ext cx="9124335" cy="5852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Effects of Stroke on the Nervous System</a:t>
            </a:r>
          </a:p>
          <a:p>
            <a:pPr marL="0" indent="0">
              <a:buNone/>
            </a:pPr>
            <a:endParaRPr lang="en-GB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dirty="0"/>
              <a:t>Brain cells die when deprived of oxygen and glucose.</a:t>
            </a:r>
          </a:p>
          <a:p>
            <a:r>
              <a:rPr lang="en-GB" dirty="0"/>
              <a:t>The loss of neural connections results in motor, sensory, and cognitive deficits (</a:t>
            </a:r>
            <a:r>
              <a:rPr lang="en-GB" dirty="0" err="1"/>
              <a:t>Silasi</a:t>
            </a:r>
            <a:r>
              <a:rPr lang="en-GB" dirty="0"/>
              <a:t> and Murphy, 2014).</a:t>
            </a:r>
          </a:p>
          <a:p>
            <a:r>
              <a:rPr lang="en-GB" dirty="0"/>
              <a:t>The specific symptoms experienced depend on the affected regions (e.g., damage to the right hemisphere can lead to weakness on the left side).</a:t>
            </a:r>
          </a:p>
          <a:p>
            <a:r>
              <a:rPr lang="en-GB" dirty="0"/>
              <a:t>Swelling and inflammation increase pressure, exacerbating the damage.</a:t>
            </a:r>
          </a:p>
          <a:p>
            <a:r>
              <a:rPr lang="en-GB" dirty="0"/>
              <a:t>Impaired communication between the brain and spinal cord disrupts body coordination.</a:t>
            </a:r>
          </a:p>
          <a:p>
            <a:r>
              <a:rPr lang="en-GB" dirty="0"/>
              <a:t>Neuroplasticity enables partial recovery through rehabilitation.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9D18E3-062C-E45B-C68A-817E9B68D5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17605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122596"/>
      </p:ext>
    </p:extLst>
  </p:cSld>
  <p:clrMapOvr>
    <a:masterClrMapping/>
  </p:clrMapOvr>
  <p:transition spd="slow" advTm="6451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4"/>
        <p14:stopEvt time="64165" objId="4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8C440-D76F-466A-C08A-11F884431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334296"/>
            <a:ext cx="9438968" cy="61254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Fictional Patient Profile</a:t>
            </a:r>
            <a:endParaRPr lang="en-GB" b="1" dirty="0"/>
          </a:p>
          <a:p>
            <a:r>
              <a:rPr lang="en-GB" b="1" dirty="0"/>
              <a:t>Name</a:t>
            </a:r>
            <a:r>
              <a:rPr lang="en-GB" dirty="0"/>
              <a:t>: Mrs Tiba Sameer</a:t>
            </a:r>
          </a:p>
          <a:p>
            <a:r>
              <a:rPr lang="en-GB" b="1" dirty="0"/>
              <a:t>Age</a:t>
            </a:r>
            <a:r>
              <a:rPr lang="en-GB" dirty="0"/>
              <a:t>: 67 years</a:t>
            </a:r>
          </a:p>
          <a:p>
            <a:r>
              <a:rPr lang="en-GB" b="1" dirty="0"/>
              <a:t>Gender</a:t>
            </a:r>
            <a:r>
              <a:rPr lang="en-GB" dirty="0"/>
              <a:t>: Female</a:t>
            </a:r>
          </a:p>
          <a:p>
            <a:r>
              <a:rPr lang="en-GB" b="1" dirty="0"/>
              <a:t>Background</a:t>
            </a:r>
            <a:r>
              <a:rPr lang="en-GB" dirty="0"/>
              <a:t>: Retired schoolteacher, lives at home with her husband, moderately active</a:t>
            </a:r>
          </a:p>
          <a:p>
            <a:r>
              <a:rPr lang="en-GB" b="1" dirty="0"/>
              <a:t>Condition</a:t>
            </a:r>
            <a:r>
              <a:rPr lang="en-GB" dirty="0"/>
              <a:t>: Experienced an ischaemic stroke (affecting the middle cerebral artery territory)</a:t>
            </a:r>
          </a:p>
          <a:p>
            <a:r>
              <a:rPr lang="en-GB" b="1" dirty="0"/>
              <a:t>Presenting deficits</a:t>
            </a:r>
            <a:r>
              <a:rPr lang="en-GB" dirty="0"/>
              <a:t>: Left-sided weakness, slurred speech (dysarthria), mild cognitive confusion, and difficulty swallowing.</a:t>
            </a:r>
          </a:p>
          <a:p>
            <a:r>
              <a:rPr lang="en-GB" b="1" dirty="0"/>
              <a:t>Risk factors</a:t>
            </a:r>
            <a:r>
              <a:rPr lang="en-GB" dirty="0"/>
              <a:t>: Hypertension, Type 2 diabetes, Smoker, Overweight, Sedentary lifestyle (minimal exercise)</a:t>
            </a:r>
          </a:p>
          <a:p>
            <a:r>
              <a:rPr lang="en-GB" b="1" dirty="0"/>
              <a:t>Family history of stroke:</a:t>
            </a:r>
            <a:r>
              <a:rPr lang="en-GB" dirty="0"/>
              <a:t> Father had a stroke at age 70</a:t>
            </a:r>
          </a:p>
          <a:p>
            <a:r>
              <a:rPr lang="en-GB" b="1" dirty="0"/>
              <a:t>Social and demographic details</a:t>
            </a:r>
            <a:r>
              <a:rPr lang="en-GB" dirty="0"/>
              <a:t>: Lives in a two-storey house, has a supportive husband, resides in a near-urban area in the UK, and has a moderate socioeconomic status.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132079-1DF5-6F78-AB4B-B3D4A9E46E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99837" y="588918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615017"/>
      </p:ext>
    </p:extLst>
  </p:cSld>
  <p:clrMapOvr>
    <a:masterClrMapping/>
  </p:clrMapOvr>
  <p:transition spd="slow" advTm="3851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4"/>
        <p14:stopEvt time="38058" objId="4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FAAF9-A6AF-AE74-9614-9A4F0F326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61" y="707923"/>
            <a:ext cx="9183329" cy="56142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Personalised Care Plan</a:t>
            </a:r>
          </a:p>
          <a:p>
            <a:pPr marL="0" indent="0">
              <a:buNone/>
            </a:pPr>
            <a:r>
              <a:rPr lang="en-GB" sz="1900" b="1" dirty="0"/>
              <a:t>Goal: The main goal of the care plan is to restore Mrs. Sameer independence, Facilitate maximum recovery and reduce risk of recurrence.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Physiotherapy </a:t>
            </a:r>
            <a:r>
              <a:rPr lang="en-GB"/>
              <a:t>to enhance </a:t>
            </a:r>
            <a:r>
              <a:rPr lang="en-GB" dirty="0"/>
              <a:t>mobility.</a:t>
            </a:r>
          </a:p>
          <a:p>
            <a:r>
              <a:rPr lang="en-GB" dirty="0"/>
              <a:t>Support for speech and swallowing (NICE, 2023).</a:t>
            </a:r>
          </a:p>
          <a:p>
            <a:r>
              <a:rPr lang="en-GB" dirty="0"/>
              <a:t>Monitoring of blood pressure, glucose levels, and medications.</a:t>
            </a:r>
          </a:p>
          <a:p>
            <a:r>
              <a:rPr lang="en-GB" dirty="0"/>
              <a:t>Adaptations for home safety.</a:t>
            </a:r>
          </a:p>
          <a:p>
            <a:r>
              <a:rPr lang="en-GB" dirty="0"/>
              <a:t>Promotion of a healthy lifestyle (Diet, exercise, healthy sleep and smoke cessation).</a:t>
            </a:r>
          </a:p>
          <a:p>
            <a:r>
              <a:rPr lang="en-GB" dirty="0"/>
              <a:t>Emotional and family support.</a:t>
            </a:r>
          </a:p>
          <a:p>
            <a:r>
              <a:rPr lang="en-GB" dirty="0"/>
              <a:t>Good Communication and be involved in decisions. </a:t>
            </a:r>
          </a:p>
          <a:p>
            <a:r>
              <a:rPr lang="en-GB" dirty="0"/>
              <a:t>Medication to prevent recurrence.</a:t>
            </a:r>
          </a:p>
          <a:p>
            <a:r>
              <a:rPr lang="en-GB" dirty="0"/>
              <a:t>Follow-up plan.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703011-0FE6-D93B-212A-F94536627D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8405" y="607845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168196"/>
      </p:ext>
    </p:extLst>
  </p:cSld>
  <p:clrMapOvr>
    <a:masterClrMapping/>
  </p:clrMapOvr>
  <p:transition spd="slow" advTm="7990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3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6"/>
        <p14:stopEvt time="79385" objId="6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69AFB-388E-DBA2-BDBD-37490ADF3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714" y="314632"/>
            <a:ext cx="8596668" cy="13208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dirty="0"/>
              <a:t>Evidence-Based Lifestyle Interventions</a:t>
            </a:r>
            <a:br>
              <a:rPr lang="en-GB" dirty="0"/>
            </a:br>
            <a:r>
              <a:rPr lang="en-GB" dirty="0"/>
              <a:t>(Real Studies):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5F367F4-B670-DC9F-B077-AD8022973F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795077"/>
              </p:ext>
            </p:extLst>
          </p:nvPr>
        </p:nvGraphicFramePr>
        <p:xfrm>
          <a:off x="155261" y="1444045"/>
          <a:ext cx="11394008" cy="48250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666">
                  <a:extLst>
                    <a:ext uri="{9D8B030D-6E8A-4147-A177-3AD203B41FA5}">
                      <a16:colId xmlns:a16="http://schemas.microsoft.com/office/drawing/2014/main" val="3348137750"/>
                    </a:ext>
                  </a:extLst>
                </a:gridCol>
                <a:gridCol w="6176177">
                  <a:extLst>
                    <a:ext uri="{9D8B030D-6E8A-4147-A177-3AD203B41FA5}">
                      <a16:colId xmlns:a16="http://schemas.microsoft.com/office/drawing/2014/main" val="161532935"/>
                    </a:ext>
                  </a:extLst>
                </a:gridCol>
                <a:gridCol w="2912165">
                  <a:extLst>
                    <a:ext uri="{9D8B030D-6E8A-4147-A177-3AD203B41FA5}">
                      <a16:colId xmlns:a16="http://schemas.microsoft.com/office/drawing/2014/main" val="3681082816"/>
                    </a:ext>
                  </a:extLst>
                </a:gridCol>
              </a:tblGrid>
              <a:tr h="710203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Recommendation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  </a:t>
                      </a:r>
                    </a:p>
                    <a:p>
                      <a:r>
                        <a:rPr lang="en-GB" dirty="0"/>
                        <a:t>(For Mrs. Sameer)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846519"/>
                  </a:ext>
                </a:extLst>
              </a:tr>
              <a:tr h="1162815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Healthy Diet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Follow a </a:t>
                      </a:r>
                      <a:r>
                        <a:rPr lang="en-GB" i="1" dirty="0"/>
                        <a:t>prudent diet</a:t>
                      </a:r>
                      <a:r>
                        <a:rPr lang="en-GB" dirty="0"/>
                        <a:t> that is high in fruits, vegetables, whole grains, fish, and nuts, while being low in red and processed meats. This can help reduce inflammation and improve vascular health (</a:t>
                      </a:r>
                      <a:r>
                        <a:rPr lang="en-GB" dirty="0" err="1"/>
                        <a:t>Lakkur</a:t>
                      </a:r>
                      <a:r>
                        <a:rPr lang="en-GB" dirty="0"/>
                        <a:t> and Judd, 2015).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Maintain a consistent daily eating pattern over the long term.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033567"/>
                  </a:ext>
                </a:extLst>
              </a:tr>
              <a:tr h="1162815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Physical Activity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Participate in regular moderate physical activities, such as brisk walking, light gardening, or swimming, to enhance cardiovascular health and mobility (Wendel-Vos </a:t>
                      </a:r>
                      <a:r>
                        <a:rPr lang="en-GB" i="1" dirty="0"/>
                        <a:t>et al</a:t>
                      </a:r>
                      <a:r>
                        <a:rPr lang="en-GB" dirty="0"/>
                        <a:t>., 2004).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minimum of 30 minutes per day, five days a week.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729631"/>
                  </a:ext>
                </a:extLst>
              </a:tr>
              <a:tr h="1162815">
                <a:tc>
                  <a:txBody>
                    <a:bodyPr/>
                    <a:lstStyle/>
                    <a:p>
                      <a:pPr algn="ctr"/>
                      <a:endParaRPr lang="en-GB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Healthy Sleep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Aim for 7–8 hours of quality sleep each night to lower the risk of recurrent stroke and aid in recovery (Leng </a:t>
                      </a:r>
                      <a:r>
                        <a:rPr lang="en-GB" i="1" dirty="0"/>
                        <a:t>et al.</a:t>
                      </a:r>
                      <a:r>
                        <a:rPr lang="en-GB" dirty="0"/>
                        <a:t>, 2015).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Every night, establish a regular bedtime routine   ( 7-8 hours).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995189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F5EAC2-96D2-C1BB-99EE-662561D5C7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5587" y="626904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639860"/>
      </p:ext>
    </p:extLst>
  </p:cSld>
  <p:clrMapOvr>
    <a:masterClrMapping/>
  </p:clrMapOvr>
  <p:transition spd="slow" advTm="12797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66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7"/>
        <p14:stopEvt time="127784" objId="7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CD53-53E2-F5A5-88AD-0A3D6E785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61" y="23191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Evidence-Based Lifestyle Interventions (Continued)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73B0001-5B95-009D-7734-4E1FA157E0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6759352"/>
              </p:ext>
            </p:extLst>
          </p:nvPr>
        </p:nvGraphicFramePr>
        <p:xfrm>
          <a:off x="155261" y="1444045"/>
          <a:ext cx="11394008" cy="40920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5666">
                  <a:extLst>
                    <a:ext uri="{9D8B030D-6E8A-4147-A177-3AD203B41FA5}">
                      <a16:colId xmlns:a16="http://schemas.microsoft.com/office/drawing/2014/main" val="3348137750"/>
                    </a:ext>
                  </a:extLst>
                </a:gridCol>
                <a:gridCol w="6176177">
                  <a:extLst>
                    <a:ext uri="{9D8B030D-6E8A-4147-A177-3AD203B41FA5}">
                      <a16:colId xmlns:a16="http://schemas.microsoft.com/office/drawing/2014/main" val="161532935"/>
                    </a:ext>
                  </a:extLst>
                </a:gridCol>
                <a:gridCol w="2912165">
                  <a:extLst>
                    <a:ext uri="{9D8B030D-6E8A-4147-A177-3AD203B41FA5}">
                      <a16:colId xmlns:a16="http://schemas.microsoft.com/office/drawing/2014/main" val="3681082816"/>
                    </a:ext>
                  </a:extLst>
                </a:gridCol>
              </a:tblGrid>
              <a:tr h="941231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Recommendation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846519"/>
                  </a:ext>
                </a:extLst>
              </a:tr>
              <a:tr h="1575410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Smoking Cessation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Avoid all forms of tobacco, as quitting can reduce the five-year risk of recurrent stroke or heart disease by approximately 34% (Epstein </a:t>
                      </a:r>
                      <a:r>
                        <a:rPr lang="en-GB" i="1" dirty="0"/>
                        <a:t>et al.</a:t>
                      </a:r>
                      <a:r>
                        <a:rPr lang="en-GB" dirty="0"/>
                        <a:t>, 2017)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Lifelong abstinence requires ongoing follow-up support.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033567"/>
                  </a:ext>
                </a:extLst>
              </a:tr>
              <a:tr h="1575410"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Rehabilitation Environment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Engage in nature-based, patient-centred rehabilitation that includes access to gardens and quiet spaces to improve mood and promote rest (Seale </a:t>
                      </a:r>
                      <a:r>
                        <a:rPr lang="en-GB" sz="1800" i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800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, 2024).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Daily access during recovery is integrated into the rehabilitation programme.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4729631"/>
                  </a:ext>
                </a:extLst>
              </a:tr>
            </a:tbl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FADED4-EFCF-8111-4F1E-7D80359819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5587" y="581839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08573"/>
      </p:ext>
    </p:extLst>
  </p:cSld>
  <p:clrMapOvr>
    <a:masterClrMapping/>
  </p:clrMapOvr>
  <p:transition spd="slow" advTm="7363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8"/>
        <p14:stopEvt time="72856" objId="8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D700-FABF-75D8-9825-56393B43E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297" y="226142"/>
            <a:ext cx="11019503" cy="595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Ethics and NICE Guidelines (Stroke Care)</a:t>
            </a:r>
          </a:p>
          <a:p>
            <a:pPr marL="0" indent="0">
              <a:buNone/>
            </a:pPr>
            <a:endParaRPr lang="en-GB" sz="9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dirty="0"/>
              <a:t>Respect and Dignity .</a:t>
            </a:r>
          </a:p>
          <a:p>
            <a:r>
              <a:rPr lang="en-GB" dirty="0"/>
              <a:t>Communication Support (Mahanes, 2020).</a:t>
            </a:r>
          </a:p>
          <a:p>
            <a:r>
              <a:rPr lang="en-GB" dirty="0"/>
              <a:t>Informed Consent.</a:t>
            </a:r>
          </a:p>
          <a:p>
            <a:r>
              <a:rPr lang="en-GB" dirty="0"/>
              <a:t>Confidentiality.</a:t>
            </a:r>
          </a:p>
          <a:p>
            <a:r>
              <a:rPr lang="en-GB" dirty="0"/>
              <a:t>Equal Access to Care.</a:t>
            </a:r>
          </a:p>
          <a:p>
            <a:r>
              <a:rPr lang="en-GB" dirty="0"/>
              <a:t>Carer Involvement.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NICE Guidelines</a:t>
            </a:r>
            <a:r>
              <a:rPr lang="en-GB" sz="2800" dirty="0"/>
              <a:t> (NICE, 2023):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Continuous stroke rehabilitation.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Safe swallowing assessment.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Mood screening.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Secondary prevention.</a:t>
            </a:r>
          </a:p>
          <a:p>
            <a:endParaRPr lang="en-GB" dirty="0"/>
          </a:p>
        </p:txBody>
      </p:sp>
      <p:pic>
        <p:nvPicPr>
          <p:cNvPr id="2" name="slide 12">
            <a:hlinkClick r:id="" action="ppaction://media"/>
            <a:extLst>
              <a:ext uri="{FF2B5EF4-FFF2-40B4-BE49-F238E27FC236}">
                <a16:creationId xmlns:a16="http://schemas.microsoft.com/office/drawing/2014/main" id="{30E50E2B-1E24-553A-DBD6-54DD8AD12B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6005" y="592334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101973"/>
      </p:ext>
    </p:extLst>
  </p:cSld>
  <p:clrMapOvr>
    <a:masterClrMapping/>
  </p:clrMapOvr>
  <p:transition spd="slow" advTm="5247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" objId="2"/>
        <p14:stopEvt time="52327" objId="2"/>
      </p14:showEvt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93E3D-F056-3D0A-2202-41B217A50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2787"/>
            <a:ext cx="8854440" cy="57541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  <a:p>
            <a:pPr marL="0" indent="0">
              <a:buNone/>
            </a:pPr>
            <a:endParaRPr lang="en-GB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en-GB" sz="2000" dirty="0"/>
              <a:t>A stroke disrupts the circulatory and nervous systems, leading to significant disability.</a:t>
            </a:r>
          </a:p>
          <a:p>
            <a:r>
              <a:rPr lang="en-GB" sz="2000" dirty="0"/>
              <a:t>Prompt specialist treatment and early rehabilitation enhance recovery outcomes.</a:t>
            </a:r>
          </a:p>
          <a:p>
            <a:r>
              <a:rPr lang="en-GB" sz="2000" dirty="0"/>
              <a:t>A personalised care plan fosters independence and promotes long-term health.</a:t>
            </a:r>
            <a:br>
              <a:rPr lang="en-GB" sz="2000" dirty="0"/>
            </a:br>
            <a:endParaRPr lang="en-GB" sz="2000" dirty="0"/>
          </a:p>
          <a:p>
            <a:r>
              <a:rPr lang="en-GB" sz="2100" dirty="0"/>
              <a:t>Lifestyle changes such as a healthy diet, regular exercise, sufficient sleep, supportive environments, and quitting smoking can significantly lower the risk of recurrence.</a:t>
            </a:r>
            <a:br>
              <a:rPr lang="en-GB" sz="2100" dirty="0"/>
            </a:br>
            <a:endParaRPr lang="en-GB" sz="2100" dirty="0"/>
          </a:p>
          <a:p>
            <a:r>
              <a:rPr lang="en-GB" sz="2000" dirty="0"/>
              <a:t>NICE-guided care ensures safety, upholds ethical standards, and prioritises person-centred recovery.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BC4E0C-3A88-847E-5194-50A986E8D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02961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254067"/>
      </p:ext>
    </p:extLst>
  </p:cSld>
  <p:clrMapOvr>
    <a:masterClrMapping/>
  </p:clrMapOvr>
  <p:transition spd="slow" advTm="9673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3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5"/>
        <p14:stopEvt time="96737" objId="5"/>
      </p14:showEvt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F2F7B-1FD8-ECDB-6EDE-990AFE55D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10" y="370840"/>
            <a:ext cx="9696245" cy="6116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</a:t>
            </a:r>
          </a:p>
          <a:p>
            <a:r>
              <a:rPr lang="en-GB" sz="1700"/>
              <a:t>Cleveland </a:t>
            </a:r>
            <a:r>
              <a:rPr lang="en-GB" sz="1700" dirty="0"/>
              <a:t>Clinic (2024) </a:t>
            </a:r>
            <a:r>
              <a:rPr lang="en-GB" sz="1700" i="1" dirty="0" err="1"/>
              <a:t>Hemorrhagic</a:t>
            </a:r>
            <a:r>
              <a:rPr lang="en-GB" sz="1700" i="1" dirty="0"/>
              <a:t> Stroke</a:t>
            </a:r>
            <a:r>
              <a:rPr lang="en-GB" sz="1700" dirty="0"/>
              <a:t>. Available at: https://my.clevelandclinic.org/health/diseases/23969-hemorrhagic-stroke (Accessed: 03 November 2025).</a:t>
            </a:r>
          </a:p>
          <a:p>
            <a:r>
              <a:rPr lang="en-GB" sz="1700" dirty="0"/>
              <a:t>Epstein, K. </a:t>
            </a:r>
            <a:r>
              <a:rPr lang="en-GB" sz="1700" i="1" dirty="0"/>
              <a:t>et al.</a:t>
            </a:r>
            <a:r>
              <a:rPr lang="en-GB" sz="1700" dirty="0"/>
              <a:t> (2017) 'Smoking cessation and outcome after ischemic stroke or TIA', </a:t>
            </a:r>
            <a:r>
              <a:rPr lang="en-GB" sz="1700" i="1" dirty="0"/>
              <a:t>Neurology</a:t>
            </a:r>
            <a:r>
              <a:rPr lang="en-GB" sz="1700" dirty="0"/>
              <a:t>, </a:t>
            </a:r>
            <a:r>
              <a:rPr lang="en-GB" sz="1700" i="1" dirty="0"/>
              <a:t>89</a:t>
            </a:r>
            <a:r>
              <a:rPr lang="en-GB" sz="1700" dirty="0"/>
              <a:t>(16), pp. 1723–1729. Available at: </a:t>
            </a:r>
            <a:r>
              <a:rPr lang="en-GB" sz="1700" dirty="0">
                <a:hlinkClick r:id="rId2"/>
              </a:rPr>
              <a:t>https://doi.org/10.1212/WNL.0000000000004524</a:t>
            </a:r>
            <a:endParaRPr lang="en-GB" sz="1700" dirty="0"/>
          </a:p>
          <a:p>
            <a:r>
              <a:rPr lang="en-GB" sz="1700" dirty="0"/>
              <a:t>HILKENS, N.A., CASOLLA, B., LEUNG, T.W. and FRANK-ERIK, D.L (2024) 'Stroke', </a:t>
            </a:r>
            <a:r>
              <a:rPr lang="en-GB" sz="1700" i="1" dirty="0"/>
              <a:t>The Lancet (British edition)</a:t>
            </a:r>
            <a:r>
              <a:rPr lang="en-GB" sz="1700" dirty="0"/>
              <a:t>, 403(10446), p. 2820.</a:t>
            </a:r>
          </a:p>
          <a:p>
            <a:r>
              <a:rPr lang="en-GB" sz="1700" dirty="0"/>
              <a:t>Lakkur, S. and Judd, S. (2015). 'Diet and Stroke: Recent Evidence Supporting a Mediterranean-Style Diet and Food in the Primary Prevention of Stroke', </a:t>
            </a:r>
            <a:r>
              <a:rPr lang="en-GB" sz="1700" i="1" dirty="0"/>
              <a:t>Stroke</a:t>
            </a:r>
            <a:r>
              <a:rPr lang="en-GB" sz="1700" dirty="0"/>
              <a:t>, 46(7), pp. 2007–2011. Available at: </a:t>
            </a:r>
            <a:r>
              <a:rPr lang="en-GB" sz="1700" dirty="0">
                <a:hlinkClick r:id="rId3"/>
              </a:rPr>
              <a:t>10.1161/STROKEAHA.114.006306</a:t>
            </a:r>
            <a:endParaRPr lang="en-GB" sz="1700" dirty="0"/>
          </a:p>
          <a:p>
            <a:r>
              <a:rPr lang="en-GB" sz="1700" dirty="0"/>
              <a:t>Leng, Y. </a:t>
            </a:r>
            <a:r>
              <a:rPr lang="en-GB" sz="1700" i="1" dirty="0"/>
              <a:t>et al</a:t>
            </a:r>
            <a:r>
              <a:rPr lang="en-GB" sz="1700" dirty="0"/>
              <a:t>. (2015) 'Sleep duration and risk of fatal and nonfatal stroke', N</a:t>
            </a:r>
            <a:r>
              <a:rPr lang="en-GB" sz="1700" i="1" dirty="0"/>
              <a:t>eurology</a:t>
            </a:r>
            <a:r>
              <a:rPr lang="en-GB" sz="1700" dirty="0"/>
              <a:t>, 84 (11), pp. 1072-1079. Available at: </a:t>
            </a:r>
            <a:r>
              <a:rPr lang="en-GB" sz="1700" dirty="0">
                <a:hlinkClick r:id="rId4"/>
              </a:rPr>
              <a:t>https://doi.org/10.1212/WNL.0000000000001371</a:t>
            </a:r>
            <a:endParaRPr lang="en-GB" sz="1700" dirty="0"/>
          </a:p>
          <a:p>
            <a:r>
              <a:rPr lang="en-GB" sz="1700" dirty="0"/>
              <a:t>Mahanes, D. (2020) ‘Ethical Concerns Caring for the Stroke Patient’, </a:t>
            </a:r>
            <a:r>
              <a:rPr lang="en-GB" sz="1700" i="1" dirty="0"/>
              <a:t>Critical care nursing clinics of North America</a:t>
            </a:r>
            <a:r>
              <a:rPr lang="en-GB" sz="1700" dirty="0"/>
              <a:t>, </a:t>
            </a:r>
            <a:r>
              <a:rPr lang="en-GB" sz="1700" i="1" dirty="0"/>
              <a:t>32</a:t>
            </a:r>
            <a:r>
              <a:rPr lang="en-GB" sz="1700" dirty="0"/>
              <a:t>(1), pp. 121–133.Available at:  https://doi.org/10.1016/j.cnc.2019.11.001</a:t>
            </a:r>
          </a:p>
        </p:txBody>
      </p:sp>
    </p:spTree>
    <p:extLst>
      <p:ext uri="{BB962C8B-B14F-4D97-AF65-F5344CB8AC3E}">
        <p14:creationId xmlns:p14="http://schemas.microsoft.com/office/powerpoint/2010/main" val="1936033173"/>
      </p:ext>
    </p:extLst>
  </p:cSld>
  <p:clrMapOvr>
    <a:masterClrMapping/>
  </p:clrMapOvr>
  <p:transition spd="slow" advTm="1604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5616B-6AAB-1D35-6A4E-0AFF30B74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884" y="483086"/>
            <a:ext cx="9013723" cy="58918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(Continued)</a:t>
            </a:r>
          </a:p>
          <a:p>
            <a:r>
              <a:rPr lang="en-GB" sz="1700" dirty="0"/>
              <a:t>NHS (no date) </a:t>
            </a:r>
            <a:r>
              <a:rPr lang="en-GB" sz="1700" i="1" dirty="0"/>
              <a:t>Stroke</a:t>
            </a:r>
            <a:r>
              <a:rPr lang="en-GB" sz="1700" dirty="0"/>
              <a:t>. Available at: https://www.nhs.uk/conditions/stroke/#:~:text=A%20stroke%20is%20when%20blood,Support (Accessed: 06 November 2025).</a:t>
            </a:r>
          </a:p>
          <a:p>
            <a:r>
              <a:rPr lang="en-GB" sz="1700" dirty="0"/>
              <a:t>NICE (2023) </a:t>
            </a:r>
            <a:r>
              <a:rPr lang="en-GB" sz="1700" i="1" dirty="0"/>
              <a:t>Stroke rehabilitation in adults</a:t>
            </a:r>
            <a:r>
              <a:rPr lang="en-GB" sz="1700" dirty="0"/>
              <a:t>. Available at: https://www.nice.org.uk/guidance/ng236/chapter/Recommendations (Accessed: 01 November 2025).</a:t>
            </a:r>
          </a:p>
          <a:p>
            <a:r>
              <a:rPr lang="en-GB" sz="1700" dirty="0"/>
              <a:t>Seale, B., Davis, A., Lawson, J., Smith, L., Watson, J. and Henderson-Wilson, C. (2024) 'Nature-Based Design in Stroke Rehabilitation Environments: A Scoping Review', </a:t>
            </a:r>
            <a:r>
              <a:rPr lang="en-GB" sz="1700" i="1" dirty="0"/>
              <a:t>HERD: Health Environments Research &amp; Design Journal</a:t>
            </a:r>
            <a:r>
              <a:rPr lang="en-GB" sz="1700" dirty="0"/>
              <a:t>, 17(4):pp. 186-211. Available at: </a:t>
            </a:r>
            <a:r>
              <a:rPr lang="en-GB" sz="1700" dirty="0">
                <a:hlinkClick r:id="rId2"/>
              </a:rPr>
              <a:t>https://doi.org/10.1177/19375867241251832</a:t>
            </a:r>
            <a:endParaRPr lang="en-GB" sz="1700" dirty="0"/>
          </a:p>
          <a:p>
            <a:r>
              <a:rPr lang="en-GB" sz="1700" dirty="0" err="1"/>
              <a:t>Silasi</a:t>
            </a:r>
            <a:r>
              <a:rPr lang="en-GB" sz="1700" dirty="0"/>
              <a:t>, G. and Murphy, T.H. (2014) ‘Stroke and the Connectome: How Connectivity Guides Therapeutic Intervention’, </a:t>
            </a:r>
            <a:r>
              <a:rPr lang="en-GB" sz="1700" i="1" dirty="0"/>
              <a:t>Neuron (Cambridge, Mass.)</a:t>
            </a:r>
            <a:r>
              <a:rPr lang="en-GB" sz="1700" dirty="0"/>
              <a:t>, 83(6), pp. 1354–1368. Available at: </a:t>
            </a:r>
            <a:r>
              <a:rPr lang="en-GB" sz="1700" dirty="0">
                <a:hlinkClick r:id="rId3"/>
              </a:rPr>
              <a:t>https://doi.org/10.1016/j.neuron.2014.08.052</a:t>
            </a:r>
            <a:r>
              <a:rPr lang="en-GB" sz="1700" dirty="0"/>
              <a:t>.</a:t>
            </a:r>
          </a:p>
          <a:p>
            <a:r>
              <a:rPr lang="en-GB" sz="1700" dirty="0"/>
              <a:t>Tucker, L. and Foulston, J. (2015) </a:t>
            </a:r>
            <a:r>
              <a:rPr lang="en-GB" sz="1700" i="1" dirty="0"/>
              <a:t>An introductory guide to anatomy &amp; physiology</a:t>
            </a:r>
            <a:r>
              <a:rPr lang="en-GB" sz="1700" dirty="0"/>
              <a:t>. 5th edn.</a:t>
            </a:r>
            <a:r>
              <a:rPr lang="en-GB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sz="1700" dirty="0"/>
              <a:t>EMS Publishing.</a:t>
            </a:r>
          </a:p>
          <a:p>
            <a:r>
              <a:rPr lang="en-GB" sz="1700" dirty="0"/>
              <a:t>Waugh, A., Grant, A. and Ross, J.S. (2018) </a:t>
            </a:r>
            <a:r>
              <a:rPr lang="en-GB" sz="1700" i="1" dirty="0"/>
              <a:t>Ross and Wilson anatomy &amp; physiology in health and illness</a:t>
            </a:r>
            <a:r>
              <a:rPr lang="en-GB" sz="1700" dirty="0"/>
              <a:t>. 13</a:t>
            </a:r>
            <a:r>
              <a:rPr lang="en-GB" sz="1700" baseline="30000" dirty="0"/>
              <a:t>th</a:t>
            </a:r>
            <a:r>
              <a:rPr lang="en-GB" sz="1700" dirty="0"/>
              <a:t> edn. Elsevier.</a:t>
            </a:r>
          </a:p>
          <a:p>
            <a:r>
              <a:rPr lang="en-GB" sz="1700" dirty="0"/>
              <a:t>Wendel-Vos, G., Schuit, A., </a:t>
            </a:r>
            <a:r>
              <a:rPr lang="en-GB" sz="1700" dirty="0" err="1"/>
              <a:t>Feskens</a:t>
            </a:r>
            <a:r>
              <a:rPr lang="en-GB" sz="1700" dirty="0"/>
              <a:t>, E., </a:t>
            </a:r>
            <a:r>
              <a:rPr lang="en-GB" sz="1700" dirty="0" err="1"/>
              <a:t>Boshuizen</a:t>
            </a:r>
            <a:r>
              <a:rPr lang="en-GB" sz="1700" dirty="0"/>
              <a:t>, H., Verschuren, W., Saris, W., and Kromhout, D.(2005) 'Physical activity and stroke. A meta-analysis of observational data', </a:t>
            </a:r>
            <a:r>
              <a:rPr lang="en-GB" sz="1700" i="1" dirty="0"/>
              <a:t>International journal of epidemiology</a:t>
            </a:r>
            <a:r>
              <a:rPr lang="en-GB" sz="1700" dirty="0"/>
              <a:t>, 33(4), pp. 787–798. Available at: https://doi.org/10.1093/ije/dyh168</a:t>
            </a:r>
            <a:endParaRPr lang="en-GB" sz="17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725426"/>
      </p:ext>
    </p:extLst>
  </p:cSld>
  <p:clrMapOvr>
    <a:masterClrMapping/>
  </p:clrMapOvr>
  <p:transition spd="slow" advTm="879">
    <p:wipe/>
  </p:transition>
</p:sld>
</file>

<file path=ppt/theme/theme1.xml><?xml version="1.0" encoding="utf-8"?>
<a:theme xmlns:a="http://schemas.openxmlformats.org/drawingml/2006/main" name="Facet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1866</TotalTime>
  <Words>1881</Words>
  <Application>Microsoft Office PowerPoint</Application>
  <PresentationFormat>Widescreen</PresentationFormat>
  <Paragraphs>162</Paragraphs>
  <Slides>15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Times New Roman</vt:lpstr>
      <vt:lpstr>Trebuchet MS</vt:lpstr>
      <vt:lpstr>Wingdings</vt:lpstr>
      <vt:lpstr>Wingdings 3</vt:lpstr>
      <vt:lpstr>Facet</vt:lpstr>
      <vt:lpstr>Comprehensive Care Plan For A Patient With Stroke</vt:lpstr>
      <vt:lpstr>Presentation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Evidence-Based Lifestyle Interventions (Real Studies): </vt:lpstr>
      <vt:lpstr>Evidence-Based Lifestyle Interventions (Continued)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Abeer Al Qadhi (2410956)</dc:creator>
  <cp:lastModifiedBy>Abeer Al Qadhi (2410956)</cp:lastModifiedBy>
  <cp:revision>67</cp:revision>
  <dcterms:created xsi:type="dcterms:W3CDTF">2025-10-23T20:24:07Z</dcterms:created>
  <dcterms:modified xsi:type="dcterms:W3CDTF">2025-11-13T13:50:27Z</dcterms:modified>
</cp:coreProperties>
</file>