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25"/>
  </p:notesMasterIdLst>
  <p:sldIdLst>
    <p:sldId id="256" r:id="rId2"/>
    <p:sldId id="378" r:id="rId3"/>
    <p:sldId id="257" r:id="rId4"/>
    <p:sldId id="360" r:id="rId5"/>
    <p:sldId id="258" r:id="rId6"/>
    <p:sldId id="259" r:id="rId7"/>
    <p:sldId id="260" r:id="rId8"/>
    <p:sldId id="361" r:id="rId9"/>
    <p:sldId id="261" r:id="rId10"/>
    <p:sldId id="362" r:id="rId11"/>
    <p:sldId id="262" r:id="rId12"/>
    <p:sldId id="263" r:id="rId13"/>
    <p:sldId id="363" r:id="rId14"/>
    <p:sldId id="264" r:id="rId15"/>
    <p:sldId id="364" r:id="rId16"/>
    <p:sldId id="265" r:id="rId17"/>
    <p:sldId id="266" r:id="rId18"/>
    <p:sldId id="267" r:id="rId19"/>
    <p:sldId id="269" r:id="rId20"/>
    <p:sldId id="270" r:id="rId21"/>
    <p:sldId id="365" r:id="rId22"/>
    <p:sldId id="271" r:id="rId23"/>
    <p:sldId id="268" r:id="rId24"/>
    <p:sldId id="272" r:id="rId25"/>
    <p:sldId id="273" r:id="rId26"/>
    <p:sldId id="274" r:id="rId27"/>
    <p:sldId id="275" r:id="rId28"/>
    <p:sldId id="366" r:id="rId29"/>
    <p:sldId id="276" r:id="rId30"/>
    <p:sldId id="277" r:id="rId31"/>
    <p:sldId id="278" r:id="rId32"/>
    <p:sldId id="282" r:id="rId33"/>
    <p:sldId id="283" r:id="rId34"/>
    <p:sldId id="367" r:id="rId35"/>
    <p:sldId id="284" r:id="rId36"/>
    <p:sldId id="285" r:id="rId37"/>
    <p:sldId id="286" r:id="rId38"/>
    <p:sldId id="279" r:id="rId39"/>
    <p:sldId id="368" r:id="rId40"/>
    <p:sldId id="287" r:id="rId41"/>
    <p:sldId id="288" r:id="rId42"/>
    <p:sldId id="289" r:id="rId43"/>
    <p:sldId id="292" r:id="rId44"/>
    <p:sldId id="293" r:id="rId45"/>
    <p:sldId id="290" r:id="rId46"/>
    <p:sldId id="291" r:id="rId47"/>
    <p:sldId id="294" r:id="rId48"/>
    <p:sldId id="295" r:id="rId49"/>
    <p:sldId id="296" r:id="rId50"/>
    <p:sldId id="297" r:id="rId51"/>
    <p:sldId id="298" r:id="rId52"/>
    <p:sldId id="299" r:id="rId53"/>
    <p:sldId id="300" r:id="rId54"/>
    <p:sldId id="301" r:id="rId55"/>
    <p:sldId id="280" r:id="rId56"/>
    <p:sldId id="369" r:id="rId57"/>
    <p:sldId id="281" r:id="rId58"/>
    <p:sldId id="302" r:id="rId59"/>
    <p:sldId id="303" r:id="rId60"/>
    <p:sldId id="304" r:id="rId61"/>
    <p:sldId id="370" r:id="rId62"/>
    <p:sldId id="305" r:id="rId63"/>
    <p:sldId id="306" r:id="rId64"/>
    <p:sldId id="307" r:id="rId65"/>
    <p:sldId id="308" r:id="rId66"/>
    <p:sldId id="371" r:id="rId67"/>
    <p:sldId id="309" r:id="rId68"/>
    <p:sldId id="318" r:id="rId69"/>
    <p:sldId id="319" r:id="rId70"/>
    <p:sldId id="320" r:id="rId71"/>
    <p:sldId id="321" r:id="rId72"/>
    <p:sldId id="322" r:id="rId73"/>
    <p:sldId id="372" r:id="rId74"/>
    <p:sldId id="323" r:id="rId75"/>
    <p:sldId id="373" r:id="rId76"/>
    <p:sldId id="324" r:id="rId77"/>
    <p:sldId id="325" r:id="rId78"/>
    <p:sldId id="326" r:id="rId79"/>
    <p:sldId id="327" r:id="rId80"/>
    <p:sldId id="328" r:id="rId81"/>
    <p:sldId id="329" r:id="rId82"/>
    <p:sldId id="330" r:id="rId83"/>
    <p:sldId id="331" r:id="rId84"/>
    <p:sldId id="332" r:id="rId85"/>
    <p:sldId id="333" r:id="rId86"/>
    <p:sldId id="374" r:id="rId87"/>
    <p:sldId id="334" r:id="rId88"/>
    <p:sldId id="335" r:id="rId89"/>
    <p:sldId id="336" r:id="rId90"/>
    <p:sldId id="310" r:id="rId91"/>
    <p:sldId id="337" r:id="rId92"/>
    <p:sldId id="338" r:id="rId93"/>
    <p:sldId id="339" r:id="rId94"/>
    <p:sldId id="340" r:id="rId95"/>
    <p:sldId id="341" r:id="rId96"/>
    <p:sldId id="375" r:id="rId97"/>
    <p:sldId id="342" r:id="rId98"/>
    <p:sldId id="343" r:id="rId99"/>
    <p:sldId id="344" r:id="rId100"/>
    <p:sldId id="345" r:id="rId101"/>
    <p:sldId id="346" r:id="rId102"/>
    <p:sldId id="347" r:id="rId103"/>
    <p:sldId id="348" r:id="rId104"/>
    <p:sldId id="349" r:id="rId105"/>
    <p:sldId id="350" r:id="rId106"/>
    <p:sldId id="351" r:id="rId107"/>
    <p:sldId id="352" r:id="rId108"/>
    <p:sldId id="353" r:id="rId109"/>
    <p:sldId id="311" r:id="rId110"/>
    <p:sldId id="376" r:id="rId111"/>
    <p:sldId id="312" r:id="rId112"/>
    <p:sldId id="313" r:id="rId113"/>
    <p:sldId id="314" r:id="rId114"/>
    <p:sldId id="315" r:id="rId115"/>
    <p:sldId id="377" r:id="rId116"/>
    <p:sldId id="316" r:id="rId117"/>
    <p:sldId id="317" r:id="rId118"/>
    <p:sldId id="354" r:id="rId119"/>
    <p:sldId id="355" r:id="rId120"/>
    <p:sldId id="356" r:id="rId121"/>
    <p:sldId id="357" r:id="rId122"/>
    <p:sldId id="358" r:id="rId123"/>
    <p:sldId id="359" r:id="rId124"/>
  </p:sldIdLst>
  <p:sldSz cx="9144000" cy="6858000" type="screen4x3"/>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1pPr>
    <a:lvl2pPr marL="457200" algn="l" defTabSz="457200"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defTabSz="457200"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defTabSz="457200"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defTabSz="457200"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1" d="100"/>
          <a:sy n="121" d="100"/>
        </p:scale>
        <p:origin x="131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theme" Target="theme/theme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tableStyles" Target="tableStyles.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FD158B7-5288-49D7-BC7C-B28B7B4F0DA5}"/>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en-US"/>
          </a:p>
        </p:txBody>
      </p:sp>
      <p:sp>
        <p:nvSpPr>
          <p:cNvPr id="3" name="Date Placeholder 2">
            <a:extLst>
              <a:ext uri="{FF2B5EF4-FFF2-40B4-BE49-F238E27FC236}">
                <a16:creationId xmlns:a16="http://schemas.microsoft.com/office/drawing/2014/main" id="{A2BEAB8B-2DEF-4CA1-BB5C-0465BB46075F}"/>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itchFamily="-108" charset="0"/>
                <a:ea typeface="ＭＳ Ｐゴシック" pitchFamily="-108" charset="-128"/>
              </a:defRPr>
            </a:lvl1pPr>
          </a:lstStyle>
          <a:p>
            <a:pPr>
              <a:defRPr/>
            </a:pPr>
            <a:fld id="{B1F0E739-77CB-46A6-BDED-ABDD0B8D0E12}" type="datetime1">
              <a:rPr lang="en-US" altLang="en-US"/>
              <a:pPr>
                <a:defRPr/>
              </a:pPr>
              <a:t>1/2/2018</a:t>
            </a:fld>
            <a:endParaRPr lang="en-US" altLang="en-US"/>
          </a:p>
        </p:txBody>
      </p:sp>
      <p:sp>
        <p:nvSpPr>
          <p:cNvPr id="4" name="Slide Image Placeholder 3">
            <a:extLst>
              <a:ext uri="{FF2B5EF4-FFF2-40B4-BE49-F238E27FC236}">
                <a16:creationId xmlns:a16="http://schemas.microsoft.com/office/drawing/2014/main" id="{79A3568D-D93E-4135-8337-E9DEA420D6FB}"/>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9CB55ACB-711B-4680-806E-84113D4B46FF}"/>
              </a:ext>
            </a:extLst>
          </p:cNvPr>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endParaRPr lang="en-US" altLang="en-US" noProof="0"/>
          </a:p>
        </p:txBody>
      </p:sp>
      <p:sp>
        <p:nvSpPr>
          <p:cNvPr id="6" name="Footer Placeholder 5">
            <a:extLst>
              <a:ext uri="{FF2B5EF4-FFF2-40B4-BE49-F238E27FC236}">
                <a16:creationId xmlns:a16="http://schemas.microsoft.com/office/drawing/2014/main" id="{0F89F3D8-7A1A-4B1B-8568-CF84DB36F68E}"/>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en-US"/>
          </a:p>
        </p:txBody>
      </p:sp>
      <p:sp>
        <p:nvSpPr>
          <p:cNvPr id="7" name="Slide Number Placeholder 6">
            <a:extLst>
              <a:ext uri="{FF2B5EF4-FFF2-40B4-BE49-F238E27FC236}">
                <a16:creationId xmlns:a16="http://schemas.microsoft.com/office/drawing/2014/main" id="{A1879E86-C850-4EAF-A881-8E46667F5A84}"/>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70E5806B-108A-4767-87F5-660AFA2265C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ＭＳ Ｐゴシック" pitchFamily="-108" charset="-128"/>
        <a:cs typeface="+mn-cs"/>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pitchFamily="-108"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pitchFamily="-108"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pitchFamily="-108"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pitchFamily="-108"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0811B010-A2A7-47B4-99AD-B3B25E5B878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03154462-A0EE-4F5B-B932-8EF2672C43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ea typeface="ＭＳ Ｐゴシック" panose="020B0600070205080204" pitchFamily="34" charset="-128"/>
            </a:endParaRPr>
          </a:p>
        </p:txBody>
      </p:sp>
      <p:sp>
        <p:nvSpPr>
          <p:cNvPr id="28676" name="Slide Number Placeholder 3">
            <a:extLst>
              <a:ext uri="{FF2B5EF4-FFF2-40B4-BE49-F238E27FC236}">
                <a16:creationId xmlns:a16="http://schemas.microsoft.com/office/drawing/2014/main" id="{26032085-108D-4149-B628-9049E5CB59D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E4A38534-3BF1-408A-84AB-16C873AFB5C4}" type="slidenum">
              <a:rPr lang="en-US" altLang="en-US"/>
              <a:pPr>
                <a:spcBef>
                  <a:spcPct val="0"/>
                </a:spcBef>
              </a:pPr>
              <a:t>20</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id="{5404262F-3564-4BEA-8046-2CED8DA1611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a:extLst>
              <a:ext uri="{FF2B5EF4-FFF2-40B4-BE49-F238E27FC236}">
                <a16:creationId xmlns:a16="http://schemas.microsoft.com/office/drawing/2014/main" id="{90123147-27B5-4C35-8FE3-BEE11D32A9C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ea typeface="ＭＳ Ｐゴシック" panose="020B0600070205080204" pitchFamily="34" charset="-128"/>
            </a:endParaRPr>
          </a:p>
        </p:txBody>
      </p:sp>
      <p:sp>
        <p:nvSpPr>
          <p:cNvPr id="60420" name="Slide Number Placeholder 3">
            <a:extLst>
              <a:ext uri="{FF2B5EF4-FFF2-40B4-BE49-F238E27FC236}">
                <a16:creationId xmlns:a16="http://schemas.microsoft.com/office/drawing/2014/main" id="{E8059B41-D426-4DC9-8E01-7B47B2489D0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2435A960-94B9-4A2A-BB61-298239085F67}" type="slidenum">
              <a:rPr lang="en-US" altLang="en-US"/>
              <a:pPr>
                <a:spcBef>
                  <a:spcPct val="0"/>
                </a:spcBef>
              </a:pPr>
              <a:t>50</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625FA2E-8613-4E17-85FD-AC25B2660242}"/>
              </a:ext>
            </a:extLst>
          </p:cNvPr>
          <p:cNvSpPr/>
          <p:nvPr/>
        </p:nvSpPr>
        <p:spPr>
          <a:xfrm>
            <a:off x="0" y="0"/>
            <a:ext cx="9144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Freeform 8">
            <a:extLst>
              <a:ext uri="{FF2B5EF4-FFF2-40B4-BE49-F238E27FC236}">
                <a16:creationId xmlns:a16="http://schemas.microsoft.com/office/drawing/2014/main" id="{BB99A87C-6D32-484C-8DB8-E5A6990D9A1F}"/>
              </a:ext>
            </a:extLst>
          </p:cNvPr>
          <p:cNvSpPr/>
          <p:nvPr/>
        </p:nvSpPr>
        <p:spPr>
          <a:xfrm>
            <a:off x="4763" y="0"/>
            <a:ext cx="9139237" cy="4572000"/>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5">
            <a:extLst>
              <a:ext uri="{FF2B5EF4-FFF2-40B4-BE49-F238E27FC236}">
                <a16:creationId xmlns:a16="http://schemas.microsoft.com/office/drawing/2014/main" id="{648FDAF7-7BD6-4CE1-A1D3-A556D2FE36C9}"/>
              </a:ext>
            </a:extLst>
          </p:cNvPr>
          <p:cNvCxnSpPr/>
          <p:nvPr/>
        </p:nvCxnSpPr>
        <p:spPr>
          <a:xfrm flipV="1">
            <a:off x="6289675"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342900" y="4960137"/>
            <a:ext cx="5829300" cy="1463040"/>
          </a:xfrm>
        </p:spPr>
        <p:txBody>
          <a:bodyPr/>
          <a:lstStyle>
            <a:lvl1pPr algn="r">
              <a:defRPr sz="4400" spc="200" baseline="0"/>
            </a:lvl1pPr>
          </a:lstStyle>
          <a:p>
            <a:r>
              <a:rPr lang="en-US"/>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3">
            <a:extLst>
              <a:ext uri="{FF2B5EF4-FFF2-40B4-BE49-F238E27FC236}">
                <a16:creationId xmlns:a16="http://schemas.microsoft.com/office/drawing/2014/main" id="{226B5554-1883-4D3E-9618-A942A918F636}"/>
              </a:ext>
            </a:extLst>
          </p:cNvPr>
          <p:cNvSpPr>
            <a:spLocks noGrp="1"/>
          </p:cNvSpPr>
          <p:nvPr>
            <p:ph type="dt" sz="half" idx="10"/>
          </p:nvPr>
        </p:nvSpPr>
        <p:spPr/>
        <p:txBody>
          <a:bodyPr/>
          <a:lstStyle>
            <a:lvl1pPr algn="l">
              <a:defRPr smtClean="0"/>
            </a:lvl1pPr>
          </a:lstStyle>
          <a:p>
            <a:pPr>
              <a:defRPr/>
            </a:pPr>
            <a:fld id="{ACFE4213-B3B9-4B7D-B162-DC5CE637D252}" type="datetime1">
              <a:rPr lang="en-US" altLang="en-US"/>
              <a:pPr>
                <a:defRPr/>
              </a:pPr>
              <a:t>1/2/2018</a:t>
            </a:fld>
            <a:endParaRPr lang="en-US" altLang="en-US"/>
          </a:p>
        </p:txBody>
      </p:sp>
      <p:sp>
        <p:nvSpPr>
          <p:cNvPr id="8" name="Footer Placeholder 4">
            <a:extLst>
              <a:ext uri="{FF2B5EF4-FFF2-40B4-BE49-F238E27FC236}">
                <a16:creationId xmlns:a16="http://schemas.microsoft.com/office/drawing/2014/main" id="{A5F8ED5A-D601-41E4-9CBF-A67481AC441D}"/>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93E0BC17-7874-446A-9F49-30CEB8AB4863}"/>
              </a:ext>
            </a:extLst>
          </p:cNvPr>
          <p:cNvSpPr>
            <a:spLocks noGrp="1"/>
          </p:cNvSpPr>
          <p:nvPr>
            <p:ph type="sldNum" sz="quarter" idx="12"/>
          </p:nvPr>
        </p:nvSpPr>
        <p:spPr/>
        <p:txBody>
          <a:bodyPr/>
          <a:lstStyle>
            <a:lvl1pPr>
              <a:defRPr/>
            </a:lvl1pPr>
          </a:lstStyle>
          <a:p>
            <a:pPr>
              <a:defRPr/>
            </a:pPr>
            <a:fld id="{C8E8D92B-A669-42B7-A6DF-C077DBA51A39}" type="slidenum">
              <a:rPr lang="en-US" altLang="en-US"/>
              <a:pPr>
                <a:defRPr/>
              </a:pPr>
              <a:t>‹#›</a:t>
            </a:fld>
            <a:endParaRPr lang="en-US" altLang="en-US"/>
          </a:p>
        </p:txBody>
      </p:sp>
    </p:spTree>
    <p:extLst>
      <p:ext uri="{BB962C8B-B14F-4D97-AF65-F5344CB8AC3E}">
        <p14:creationId xmlns:p14="http://schemas.microsoft.com/office/powerpoint/2010/main" val="196115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959F4B6-6C66-479D-A8DE-ABC0BC51F810}"/>
              </a:ext>
            </a:extLst>
          </p:cNvPr>
          <p:cNvSpPr>
            <a:spLocks noGrp="1"/>
          </p:cNvSpPr>
          <p:nvPr>
            <p:ph type="dt" sz="half" idx="10"/>
          </p:nvPr>
        </p:nvSpPr>
        <p:spPr/>
        <p:txBody>
          <a:bodyPr/>
          <a:lstStyle>
            <a:lvl1pPr>
              <a:defRPr/>
            </a:lvl1pPr>
          </a:lstStyle>
          <a:p>
            <a:pPr>
              <a:defRPr/>
            </a:pPr>
            <a:fld id="{2BDBC767-1E0B-45B5-B4EA-913538986DCC}" type="datetime1">
              <a:rPr lang="en-US" altLang="en-US"/>
              <a:pPr>
                <a:defRPr/>
              </a:pPr>
              <a:t>1/2/2018</a:t>
            </a:fld>
            <a:endParaRPr lang="en-US" altLang="en-US"/>
          </a:p>
        </p:txBody>
      </p:sp>
      <p:sp>
        <p:nvSpPr>
          <p:cNvPr id="5" name="Footer Placeholder 4">
            <a:extLst>
              <a:ext uri="{FF2B5EF4-FFF2-40B4-BE49-F238E27FC236}">
                <a16:creationId xmlns:a16="http://schemas.microsoft.com/office/drawing/2014/main" id="{B7B51856-34BA-46DD-A94A-BDD2DCE6988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DF079E9-71BC-4C2D-AF88-7C7D9034F679}"/>
              </a:ext>
            </a:extLst>
          </p:cNvPr>
          <p:cNvSpPr>
            <a:spLocks noGrp="1"/>
          </p:cNvSpPr>
          <p:nvPr>
            <p:ph type="sldNum" sz="quarter" idx="12"/>
          </p:nvPr>
        </p:nvSpPr>
        <p:spPr/>
        <p:txBody>
          <a:bodyPr/>
          <a:lstStyle>
            <a:lvl1pPr>
              <a:defRPr/>
            </a:lvl1pPr>
          </a:lstStyle>
          <a:p>
            <a:pPr>
              <a:defRPr/>
            </a:pPr>
            <a:fld id="{F783D8A3-0CB3-4A28-9E06-E225A72CE36B}" type="slidenum">
              <a:rPr lang="en-US" altLang="en-US"/>
              <a:pPr>
                <a:defRPr/>
              </a:pPr>
              <a:t>‹#›</a:t>
            </a:fld>
            <a:endParaRPr lang="en-US" altLang="en-US"/>
          </a:p>
        </p:txBody>
      </p:sp>
    </p:spTree>
    <p:extLst>
      <p:ext uri="{BB962C8B-B14F-4D97-AF65-F5344CB8AC3E}">
        <p14:creationId xmlns:p14="http://schemas.microsoft.com/office/powerpoint/2010/main" val="31852920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21B85B-C070-4570-915A-DBF5F3108826}"/>
              </a:ext>
            </a:extLst>
          </p:cNvPr>
          <p:cNvSpPr/>
          <p:nvPr/>
        </p:nvSpPr>
        <p:spPr>
          <a:xfrm>
            <a:off x="0" y="0"/>
            <a:ext cx="9144000" cy="45720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Freeform 8">
            <a:extLst>
              <a:ext uri="{FF2B5EF4-FFF2-40B4-BE49-F238E27FC236}">
                <a16:creationId xmlns:a16="http://schemas.microsoft.com/office/drawing/2014/main" id="{FD461299-FD98-4789-9030-E09C7EC84150}"/>
              </a:ext>
            </a:extLst>
          </p:cNvPr>
          <p:cNvSpPr/>
          <p:nvPr/>
        </p:nvSpPr>
        <p:spPr>
          <a:xfrm>
            <a:off x="4763" y="0"/>
            <a:ext cx="9139237" cy="4572000"/>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5">
            <a:extLst>
              <a:ext uri="{FF2B5EF4-FFF2-40B4-BE49-F238E27FC236}">
                <a16:creationId xmlns:a16="http://schemas.microsoft.com/office/drawing/2014/main" id="{2BF35245-2DA7-4BE6-BE82-4275AE52AE28}"/>
              </a:ext>
            </a:extLst>
          </p:cNvPr>
          <p:cNvCxnSpPr/>
          <p:nvPr/>
        </p:nvCxnSpPr>
        <p:spPr>
          <a:xfrm flipV="1">
            <a:off x="6289675"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342900" y="4960137"/>
            <a:ext cx="5829300" cy="1463040"/>
          </a:xfrm>
        </p:spPr>
        <p:txBody>
          <a:bodyPr/>
          <a:lstStyle>
            <a:lvl1pPr algn="r">
              <a:defRPr sz="44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DD252779-04ED-4B70-9CFD-42BB1D14BA33}"/>
              </a:ext>
            </a:extLst>
          </p:cNvPr>
          <p:cNvSpPr>
            <a:spLocks noGrp="1"/>
          </p:cNvSpPr>
          <p:nvPr>
            <p:ph type="dt" sz="half" idx="10"/>
          </p:nvPr>
        </p:nvSpPr>
        <p:spPr/>
        <p:txBody>
          <a:bodyPr/>
          <a:lstStyle>
            <a:lvl1pPr>
              <a:defRPr/>
            </a:lvl1pPr>
          </a:lstStyle>
          <a:p>
            <a:pPr>
              <a:defRPr/>
            </a:pPr>
            <a:fld id="{D5A29FB1-24DC-4048-A257-1E15B5836F57}" type="datetime1">
              <a:rPr lang="en-US" altLang="en-US"/>
              <a:pPr>
                <a:defRPr/>
              </a:pPr>
              <a:t>1/2/2018</a:t>
            </a:fld>
            <a:endParaRPr lang="en-US" altLang="en-US"/>
          </a:p>
        </p:txBody>
      </p:sp>
      <p:sp>
        <p:nvSpPr>
          <p:cNvPr id="8" name="Footer Placeholder 4">
            <a:extLst>
              <a:ext uri="{FF2B5EF4-FFF2-40B4-BE49-F238E27FC236}">
                <a16:creationId xmlns:a16="http://schemas.microsoft.com/office/drawing/2014/main" id="{37563132-FBD2-44BD-8238-A80D6D105503}"/>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36D14AC9-89D3-4B2C-970A-C1F89CCB31CA}"/>
              </a:ext>
            </a:extLst>
          </p:cNvPr>
          <p:cNvSpPr>
            <a:spLocks noGrp="1"/>
          </p:cNvSpPr>
          <p:nvPr>
            <p:ph type="sldNum" sz="quarter" idx="12"/>
          </p:nvPr>
        </p:nvSpPr>
        <p:spPr/>
        <p:txBody>
          <a:bodyPr/>
          <a:lstStyle>
            <a:lvl1pPr>
              <a:defRPr/>
            </a:lvl1pPr>
          </a:lstStyle>
          <a:p>
            <a:pPr>
              <a:defRPr/>
            </a:pPr>
            <a:fld id="{5237DA54-D84E-4E87-9579-F02005065DA8}" type="slidenum">
              <a:rPr lang="en-US" altLang="en-US"/>
              <a:pPr>
                <a:defRPr/>
              </a:pPr>
              <a:t>‹#›</a:t>
            </a:fld>
            <a:endParaRPr lang="en-US" altLang="en-US"/>
          </a:p>
        </p:txBody>
      </p:sp>
    </p:spTree>
    <p:extLst>
      <p:ext uri="{BB962C8B-B14F-4D97-AF65-F5344CB8AC3E}">
        <p14:creationId xmlns:p14="http://schemas.microsoft.com/office/powerpoint/2010/main" val="36182460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216ACA43-F517-4911-A5EB-FA6A047AA00B}"/>
              </a:ext>
            </a:extLst>
          </p:cNvPr>
          <p:cNvSpPr>
            <a:spLocks noGrp="1"/>
          </p:cNvSpPr>
          <p:nvPr>
            <p:ph type="dt" sz="half" idx="10"/>
          </p:nvPr>
        </p:nvSpPr>
        <p:spPr/>
        <p:txBody>
          <a:bodyPr/>
          <a:lstStyle>
            <a:lvl1pPr>
              <a:defRPr/>
            </a:lvl1pPr>
          </a:lstStyle>
          <a:p>
            <a:pPr>
              <a:defRPr/>
            </a:pPr>
            <a:fld id="{38975F7D-325C-4264-9C1B-BEE34962CEE4}" type="datetime1">
              <a:rPr lang="en-US" altLang="en-US"/>
              <a:pPr>
                <a:defRPr/>
              </a:pPr>
              <a:t>1/2/2018</a:t>
            </a:fld>
            <a:endParaRPr lang="en-US" altLang="en-US"/>
          </a:p>
        </p:txBody>
      </p:sp>
      <p:sp>
        <p:nvSpPr>
          <p:cNvPr id="6" name="Footer Placeholder 4">
            <a:extLst>
              <a:ext uri="{FF2B5EF4-FFF2-40B4-BE49-F238E27FC236}">
                <a16:creationId xmlns:a16="http://schemas.microsoft.com/office/drawing/2014/main" id="{300AFBE5-5D95-4EE9-BBB7-3761CBF41623}"/>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13DA25E2-D18C-4433-84B3-1E7871326863}"/>
              </a:ext>
            </a:extLst>
          </p:cNvPr>
          <p:cNvSpPr>
            <a:spLocks noGrp="1"/>
          </p:cNvSpPr>
          <p:nvPr>
            <p:ph type="sldNum" sz="quarter" idx="12"/>
          </p:nvPr>
        </p:nvSpPr>
        <p:spPr/>
        <p:txBody>
          <a:bodyPr/>
          <a:lstStyle>
            <a:lvl1pPr>
              <a:defRPr/>
            </a:lvl1pPr>
          </a:lstStyle>
          <a:p>
            <a:pPr>
              <a:defRPr/>
            </a:pPr>
            <a:fld id="{6DF40BB3-A60B-43F8-9333-998D62DECE38}" type="slidenum">
              <a:rPr lang="en-US" altLang="en-US"/>
              <a:pPr>
                <a:defRPr/>
              </a:pPr>
              <a:t>‹#›</a:t>
            </a:fld>
            <a:endParaRPr lang="en-US" altLang="en-US"/>
          </a:p>
        </p:txBody>
      </p:sp>
    </p:spTree>
    <p:extLst>
      <p:ext uri="{BB962C8B-B14F-4D97-AF65-F5344CB8AC3E}">
        <p14:creationId xmlns:p14="http://schemas.microsoft.com/office/powerpoint/2010/main" val="2795178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198EE281-CE4C-4EA3-B963-681B86DDB217}"/>
              </a:ext>
            </a:extLst>
          </p:cNvPr>
          <p:cNvSpPr>
            <a:spLocks noGrp="1"/>
          </p:cNvSpPr>
          <p:nvPr>
            <p:ph type="dt" sz="half" idx="10"/>
          </p:nvPr>
        </p:nvSpPr>
        <p:spPr/>
        <p:txBody>
          <a:bodyPr/>
          <a:lstStyle>
            <a:lvl1pPr>
              <a:defRPr/>
            </a:lvl1pPr>
          </a:lstStyle>
          <a:p>
            <a:pPr>
              <a:defRPr/>
            </a:pPr>
            <a:fld id="{E7FA214F-A086-4CF4-8D1C-E51005E70C7C}" type="datetime1">
              <a:rPr lang="en-US" altLang="en-US"/>
              <a:pPr>
                <a:defRPr/>
              </a:pPr>
              <a:t>1/2/2018</a:t>
            </a:fld>
            <a:endParaRPr lang="en-US" altLang="en-US"/>
          </a:p>
        </p:txBody>
      </p:sp>
      <p:sp>
        <p:nvSpPr>
          <p:cNvPr id="8" name="Footer Placeholder 4">
            <a:extLst>
              <a:ext uri="{FF2B5EF4-FFF2-40B4-BE49-F238E27FC236}">
                <a16:creationId xmlns:a16="http://schemas.microsoft.com/office/drawing/2014/main" id="{7E399B29-A498-4BF9-9542-71766E17D8B7}"/>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6D802896-B20F-481C-977F-D50ED7F3A5CC}"/>
              </a:ext>
            </a:extLst>
          </p:cNvPr>
          <p:cNvSpPr>
            <a:spLocks noGrp="1"/>
          </p:cNvSpPr>
          <p:nvPr>
            <p:ph type="sldNum" sz="quarter" idx="12"/>
          </p:nvPr>
        </p:nvSpPr>
        <p:spPr/>
        <p:txBody>
          <a:bodyPr/>
          <a:lstStyle>
            <a:lvl1pPr>
              <a:defRPr/>
            </a:lvl1pPr>
          </a:lstStyle>
          <a:p>
            <a:pPr>
              <a:defRPr/>
            </a:pPr>
            <a:fld id="{45893FC4-2031-4F84-A137-223754D2E31F}" type="slidenum">
              <a:rPr lang="en-US" altLang="en-US"/>
              <a:pPr>
                <a:defRPr/>
              </a:pPr>
              <a:t>‹#›</a:t>
            </a:fld>
            <a:endParaRPr lang="en-US" altLang="en-US"/>
          </a:p>
        </p:txBody>
      </p:sp>
    </p:spTree>
    <p:extLst>
      <p:ext uri="{BB962C8B-B14F-4D97-AF65-F5344CB8AC3E}">
        <p14:creationId xmlns:p14="http://schemas.microsoft.com/office/powerpoint/2010/main" val="2666434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BE5D0912-B097-4ECF-A050-CFB9AC199428}"/>
              </a:ext>
            </a:extLst>
          </p:cNvPr>
          <p:cNvSpPr>
            <a:spLocks noGrp="1"/>
          </p:cNvSpPr>
          <p:nvPr>
            <p:ph type="dt" sz="half" idx="10"/>
          </p:nvPr>
        </p:nvSpPr>
        <p:spPr/>
        <p:txBody>
          <a:bodyPr/>
          <a:lstStyle>
            <a:lvl1pPr>
              <a:defRPr/>
            </a:lvl1pPr>
          </a:lstStyle>
          <a:p>
            <a:pPr>
              <a:defRPr/>
            </a:pPr>
            <a:fld id="{C35234DE-DD7E-4102-93B9-0AFA71B82EAD}" type="datetime1">
              <a:rPr lang="en-US" altLang="en-US"/>
              <a:pPr>
                <a:defRPr/>
              </a:pPr>
              <a:t>1/2/2018</a:t>
            </a:fld>
            <a:endParaRPr lang="en-US" altLang="en-US"/>
          </a:p>
        </p:txBody>
      </p:sp>
      <p:sp>
        <p:nvSpPr>
          <p:cNvPr id="4" name="Footer Placeholder 4">
            <a:extLst>
              <a:ext uri="{FF2B5EF4-FFF2-40B4-BE49-F238E27FC236}">
                <a16:creationId xmlns:a16="http://schemas.microsoft.com/office/drawing/2014/main" id="{AA0F0D5B-E23F-422E-B2F2-9CD4D1EE4DDD}"/>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796D9603-93B9-440A-B0C7-1BB21D8D952A}"/>
              </a:ext>
            </a:extLst>
          </p:cNvPr>
          <p:cNvSpPr>
            <a:spLocks noGrp="1"/>
          </p:cNvSpPr>
          <p:nvPr>
            <p:ph type="sldNum" sz="quarter" idx="12"/>
          </p:nvPr>
        </p:nvSpPr>
        <p:spPr/>
        <p:txBody>
          <a:bodyPr/>
          <a:lstStyle>
            <a:lvl1pPr>
              <a:defRPr/>
            </a:lvl1pPr>
          </a:lstStyle>
          <a:p>
            <a:pPr>
              <a:defRPr/>
            </a:pPr>
            <a:fld id="{457B497F-4D32-4B59-B71E-00C7DCC5C75B}" type="slidenum">
              <a:rPr lang="en-US" altLang="en-US"/>
              <a:pPr>
                <a:defRPr/>
              </a:pPr>
              <a:t>‹#›</a:t>
            </a:fld>
            <a:endParaRPr lang="en-US" altLang="en-US"/>
          </a:p>
        </p:txBody>
      </p:sp>
    </p:spTree>
    <p:extLst>
      <p:ext uri="{BB962C8B-B14F-4D97-AF65-F5344CB8AC3E}">
        <p14:creationId xmlns:p14="http://schemas.microsoft.com/office/powerpoint/2010/main" val="328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79B1E3-E7FE-42FE-96CA-1856449BC73D}"/>
              </a:ext>
            </a:extLst>
          </p:cNvPr>
          <p:cNvSpPr>
            <a:spLocks noGrp="1"/>
          </p:cNvSpPr>
          <p:nvPr>
            <p:ph type="dt" sz="half" idx="10"/>
          </p:nvPr>
        </p:nvSpPr>
        <p:spPr/>
        <p:txBody>
          <a:bodyPr/>
          <a:lstStyle>
            <a:lvl1pPr>
              <a:defRPr/>
            </a:lvl1pPr>
          </a:lstStyle>
          <a:p>
            <a:pPr>
              <a:defRPr/>
            </a:pPr>
            <a:fld id="{DECAA41E-8CD4-42A5-987D-97CD37E1141D}" type="datetime1">
              <a:rPr lang="en-US" altLang="en-US"/>
              <a:pPr>
                <a:defRPr/>
              </a:pPr>
              <a:t>1/2/2018</a:t>
            </a:fld>
            <a:endParaRPr lang="en-US" altLang="en-US"/>
          </a:p>
        </p:txBody>
      </p:sp>
      <p:sp>
        <p:nvSpPr>
          <p:cNvPr id="3" name="Footer Placeholder 2">
            <a:extLst>
              <a:ext uri="{FF2B5EF4-FFF2-40B4-BE49-F238E27FC236}">
                <a16:creationId xmlns:a16="http://schemas.microsoft.com/office/drawing/2014/main" id="{4403B130-7C5C-45B3-9503-E190FCB244E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3">
            <a:extLst>
              <a:ext uri="{FF2B5EF4-FFF2-40B4-BE49-F238E27FC236}">
                <a16:creationId xmlns:a16="http://schemas.microsoft.com/office/drawing/2014/main" id="{C11E6E0D-2C46-45A6-B8BD-50322B12FC59}"/>
              </a:ext>
            </a:extLst>
          </p:cNvPr>
          <p:cNvSpPr>
            <a:spLocks noGrp="1"/>
          </p:cNvSpPr>
          <p:nvPr>
            <p:ph type="sldNum" sz="quarter" idx="12"/>
          </p:nvPr>
        </p:nvSpPr>
        <p:spPr/>
        <p:txBody>
          <a:bodyPr/>
          <a:lstStyle>
            <a:lvl1pPr>
              <a:defRPr/>
            </a:lvl1pPr>
          </a:lstStyle>
          <a:p>
            <a:pPr>
              <a:defRPr/>
            </a:pPr>
            <a:fld id="{A8C244CD-4141-4D2B-86BC-D6C59E236FB6}" type="slidenum">
              <a:rPr lang="en-US" altLang="en-US"/>
              <a:pPr>
                <a:defRPr/>
              </a:pPr>
              <a:t>‹#›</a:t>
            </a:fld>
            <a:endParaRPr lang="en-US" altLang="en-US"/>
          </a:p>
        </p:txBody>
      </p:sp>
    </p:spTree>
    <p:extLst>
      <p:ext uri="{BB962C8B-B14F-4D97-AF65-F5344CB8AC3E}">
        <p14:creationId xmlns:p14="http://schemas.microsoft.com/office/powerpoint/2010/main" val="1268595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8469C10-B759-4F30-8119-76AB5A0BE97B}"/>
              </a:ext>
            </a:extLst>
          </p:cNvPr>
          <p:cNvSpPr>
            <a:spLocks noGrp="1"/>
          </p:cNvSpPr>
          <p:nvPr>
            <p:ph type="dt" sz="half" idx="10"/>
          </p:nvPr>
        </p:nvSpPr>
        <p:spPr/>
        <p:txBody>
          <a:bodyPr/>
          <a:lstStyle>
            <a:lvl1pPr>
              <a:defRPr/>
            </a:lvl1pPr>
          </a:lstStyle>
          <a:p>
            <a:pPr>
              <a:defRPr/>
            </a:pPr>
            <a:fld id="{9B10B9C3-17D8-4AE3-ADC3-B14CFCC283D4}" type="datetime1">
              <a:rPr lang="en-US" altLang="en-US"/>
              <a:pPr>
                <a:defRPr/>
              </a:pPr>
              <a:t>1/2/2018</a:t>
            </a:fld>
            <a:endParaRPr lang="en-US" altLang="en-US"/>
          </a:p>
        </p:txBody>
      </p:sp>
      <p:sp>
        <p:nvSpPr>
          <p:cNvPr id="6" name="Footer Placeholder 4">
            <a:extLst>
              <a:ext uri="{FF2B5EF4-FFF2-40B4-BE49-F238E27FC236}">
                <a16:creationId xmlns:a16="http://schemas.microsoft.com/office/drawing/2014/main" id="{96E74368-D158-4226-984E-95469444EB7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25E8DE77-68FB-446C-A381-AD44C6E19CF2}"/>
              </a:ext>
            </a:extLst>
          </p:cNvPr>
          <p:cNvSpPr>
            <a:spLocks noGrp="1"/>
          </p:cNvSpPr>
          <p:nvPr>
            <p:ph type="sldNum" sz="quarter" idx="12"/>
          </p:nvPr>
        </p:nvSpPr>
        <p:spPr/>
        <p:txBody>
          <a:bodyPr/>
          <a:lstStyle>
            <a:lvl1pPr>
              <a:defRPr/>
            </a:lvl1pPr>
          </a:lstStyle>
          <a:p>
            <a:pPr>
              <a:defRPr/>
            </a:pPr>
            <a:fld id="{5CAFF762-D363-4864-8A79-1C2D564E1C72}" type="slidenum">
              <a:rPr lang="en-US" altLang="en-US"/>
              <a:pPr>
                <a:defRPr/>
              </a:pPr>
              <a:t>‹#›</a:t>
            </a:fld>
            <a:endParaRPr lang="en-US" altLang="en-US"/>
          </a:p>
        </p:txBody>
      </p:sp>
    </p:spTree>
    <p:extLst>
      <p:ext uri="{BB962C8B-B14F-4D97-AF65-F5344CB8AC3E}">
        <p14:creationId xmlns:p14="http://schemas.microsoft.com/office/powerpoint/2010/main" val="1402548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10354D78-2A80-4F64-8F05-242CF161A0D1}"/>
              </a:ext>
            </a:extLst>
          </p:cNvPr>
          <p:cNvCxnSpPr/>
          <p:nvPr/>
        </p:nvCxnSpPr>
        <p:spPr>
          <a:xfrm flipV="1">
            <a:off x="6289675" y="5264150"/>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342900" y="4960138"/>
            <a:ext cx="5829300" cy="1463040"/>
          </a:xfrm>
        </p:spPr>
        <p:txBody>
          <a:bodyPr/>
          <a:lstStyle>
            <a:lvl1pPr algn="r">
              <a:defRPr sz="44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6" name="Date Placeholder 4">
            <a:extLst>
              <a:ext uri="{FF2B5EF4-FFF2-40B4-BE49-F238E27FC236}">
                <a16:creationId xmlns:a16="http://schemas.microsoft.com/office/drawing/2014/main" id="{69C42972-8A36-4E1F-B7E3-5B97E2EEE9C4}"/>
              </a:ext>
            </a:extLst>
          </p:cNvPr>
          <p:cNvSpPr>
            <a:spLocks noGrp="1"/>
          </p:cNvSpPr>
          <p:nvPr>
            <p:ph type="dt" sz="half" idx="10"/>
          </p:nvPr>
        </p:nvSpPr>
        <p:spPr/>
        <p:txBody>
          <a:bodyPr/>
          <a:lstStyle>
            <a:lvl1pPr>
              <a:defRPr/>
            </a:lvl1pPr>
          </a:lstStyle>
          <a:p>
            <a:pPr>
              <a:defRPr/>
            </a:pPr>
            <a:fld id="{784CCFC3-6491-4EC2-89B1-DD248E7562BD}" type="datetime1">
              <a:rPr lang="en-US" altLang="en-US"/>
              <a:pPr>
                <a:defRPr/>
              </a:pPr>
              <a:t>1/2/2018</a:t>
            </a:fld>
            <a:endParaRPr lang="en-US" altLang="en-US"/>
          </a:p>
        </p:txBody>
      </p:sp>
      <p:sp>
        <p:nvSpPr>
          <p:cNvPr id="7" name="Footer Placeholder 5">
            <a:extLst>
              <a:ext uri="{FF2B5EF4-FFF2-40B4-BE49-F238E27FC236}">
                <a16:creationId xmlns:a16="http://schemas.microsoft.com/office/drawing/2014/main" id="{B5E0E478-EF89-4F35-91DE-4D4530B5DC25}"/>
              </a:ext>
            </a:extLst>
          </p:cNvPr>
          <p:cNvSpPr>
            <a:spLocks noGrp="1"/>
          </p:cNvSpPr>
          <p:nvPr>
            <p:ph type="ftr" sz="quarter" idx="11"/>
          </p:nvPr>
        </p:nvSpPr>
        <p:spPr/>
        <p:txBody>
          <a:bodyPr/>
          <a:lstStyle>
            <a:lvl1pPr>
              <a:defRPr/>
            </a:lvl1pPr>
          </a:lstStyle>
          <a:p>
            <a:pPr>
              <a:defRPr/>
            </a:pPr>
            <a:endParaRPr lang="en-US"/>
          </a:p>
        </p:txBody>
      </p:sp>
      <p:sp>
        <p:nvSpPr>
          <p:cNvPr id="8" name="Slide Number Placeholder 6">
            <a:extLst>
              <a:ext uri="{FF2B5EF4-FFF2-40B4-BE49-F238E27FC236}">
                <a16:creationId xmlns:a16="http://schemas.microsoft.com/office/drawing/2014/main" id="{1AA48880-7D07-4C70-A77D-278E623F038D}"/>
              </a:ext>
            </a:extLst>
          </p:cNvPr>
          <p:cNvSpPr>
            <a:spLocks noGrp="1"/>
          </p:cNvSpPr>
          <p:nvPr>
            <p:ph type="sldNum" sz="quarter" idx="12"/>
          </p:nvPr>
        </p:nvSpPr>
        <p:spPr/>
        <p:txBody>
          <a:bodyPr/>
          <a:lstStyle>
            <a:lvl1pPr>
              <a:defRPr/>
            </a:lvl1pPr>
          </a:lstStyle>
          <a:p>
            <a:pPr>
              <a:defRPr/>
            </a:pPr>
            <a:fld id="{ACC47310-2376-4638-9381-03D2CC16C502}" type="slidenum">
              <a:rPr lang="en-US" altLang="en-US"/>
              <a:pPr>
                <a:defRPr/>
              </a:pPr>
              <a:t>‹#›</a:t>
            </a:fld>
            <a:endParaRPr lang="en-US" altLang="en-US"/>
          </a:p>
        </p:txBody>
      </p:sp>
    </p:spTree>
    <p:extLst>
      <p:ext uri="{BB962C8B-B14F-4D97-AF65-F5344CB8AC3E}">
        <p14:creationId xmlns:p14="http://schemas.microsoft.com/office/powerpoint/2010/main" val="8060430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DEDB882-DE2D-48D2-BAE7-6D73B480A021}"/>
              </a:ext>
            </a:extLst>
          </p:cNvPr>
          <p:cNvSpPr>
            <a:spLocks noGrp="1"/>
          </p:cNvSpPr>
          <p:nvPr>
            <p:ph type="dt" sz="half" idx="10"/>
          </p:nvPr>
        </p:nvSpPr>
        <p:spPr/>
        <p:txBody>
          <a:bodyPr/>
          <a:lstStyle>
            <a:lvl1pPr>
              <a:defRPr/>
            </a:lvl1pPr>
          </a:lstStyle>
          <a:p>
            <a:pPr>
              <a:defRPr/>
            </a:pPr>
            <a:fld id="{04A61805-8FC2-4EDA-9948-037BA01E16D6}" type="datetime1">
              <a:rPr lang="en-US" altLang="en-US"/>
              <a:pPr>
                <a:defRPr/>
              </a:pPr>
              <a:t>1/2/2018</a:t>
            </a:fld>
            <a:endParaRPr lang="en-US" altLang="en-US"/>
          </a:p>
        </p:txBody>
      </p:sp>
      <p:sp>
        <p:nvSpPr>
          <p:cNvPr id="5" name="Footer Placeholder 4">
            <a:extLst>
              <a:ext uri="{FF2B5EF4-FFF2-40B4-BE49-F238E27FC236}">
                <a16:creationId xmlns:a16="http://schemas.microsoft.com/office/drawing/2014/main" id="{10D17888-F6FD-4EAA-A419-21A9853920A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1A1A8C2-09FB-4350-8B8C-EBB89DE9EA23}"/>
              </a:ext>
            </a:extLst>
          </p:cNvPr>
          <p:cNvSpPr>
            <a:spLocks noGrp="1"/>
          </p:cNvSpPr>
          <p:nvPr>
            <p:ph type="sldNum" sz="quarter" idx="12"/>
          </p:nvPr>
        </p:nvSpPr>
        <p:spPr/>
        <p:txBody>
          <a:bodyPr/>
          <a:lstStyle>
            <a:lvl1pPr>
              <a:defRPr/>
            </a:lvl1pPr>
          </a:lstStyle>
          <a:p>
            <a:pPr>
              <a:defRPr/>
            </a:pPr>
            <a:fld id="{789D0F8A-563D-4BB0-93F9-5A2DE6BAFE57}" type="slidenum">
              <a:rPr lang="en-US" altLang="en-US"/>
              <a:pPr>
                <a:defRPr/>
              </a:pPr>
              <a:t>‹#›</a:t>
            </a:fld>
            <a:endParaRPr lang="en-US" altLang="en-US"/>
          </a:p>
        </p:txBody>
      </p:sp>
    </p:spTree>
    <p:extLst>
      <p:ext uri="{BB962C8B-B14F-4D97-AF65-F5344CB8AC3E}">
        <p14:creationId xmlns:p14="http://schemas.microsoft.com/office/powerpoint/2010/main" val="2759631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290112C-3C8B-45E4-81D9-EF83B8596F8A}"/>
              </a:ext>
            </a:extLst>
          </p:cNvPr>
          <p:cNvCxnSpPr/>
          <p:nvPr/>
        </p:nvCxnSpPr>
        <p:spPr>
          <a:xfrm rot="5400000" flipV="1">
            <a:off x="7543800" y="173038"/>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D11B644B-5CCD-44AD-A615-FCCCD491F2EA}"/>
              </a:ext>
            </a:extLst>
          </p:cNvPr>
          <p:cNvSpPr>
            <a:spLocks noGrp="1"/>
          </p:cNvSpPr>
          <p:nvPr>
            <p:ph type="dt" sz="half" idx="10"/>
          </p:nvPr>
        </p:nvSpPr>
        <p:spPr/>
        <p:txBody>
          <a:bodyPr/>
          <a:lstStyle>
            <a:lvl1pPr>
              <a:defRPr/>
            </a:lvl1pPr>
          </a:lstStyle>
          <a:p>
            <a:pPr>
              <a:defRPr/>
            </a:pPr>
            <a:fld id="{A99D0906-5006-468B-8227-A40564186E4E}" type="datetime1">
              <a:rPr lang="en-US" altLang="en-US"/>
              <a:pPr>
                <a:defRPr/>
              </a:pPr>
              <a:t>1/2/2018</a:t>
            </a:fld>
            <a:endParaRPr lang="en-US" altLang="en-US"/>
          </a:p>
        </p:txBody>
      </p:sp>
      <p:sp>
        <p:nvSpPr>
          <p:cNvPr id="6" name="Footer Placeholder 4">
            <a:extLst>
              <a:ext uri="{FF2B5EF4-FFF2-40B4-BE49-F238E27FC236}">
                <a16:creationId xmlns:a16="http://schemas.microsoft.com/office/drawing/2014/main" id="{9A72A09E-881A-4A50-8BF4-EEA00312B6E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08F1750-7CDB-4F70-838C-7560C97A9E55}"/>
              </a:ext>
            </a:extLst>
          </p:cNvPr>
          <p:cNvSpPr>
            <a:spLocks noGrp="1"/>
          </p:cNvSpPr>
          <p:nvPr>
            <p:ph type="sldNum" sz="quarter" idx="12"/>
          </p:nvPr>
        </p:nvSpPr>
        <p:spPr/>
        <p:txBody>
          <a:bodyPr/>
          <a:lstStyle>
            <a:lvl1pPr>
              <a:defRPr/>
            </a:lvl1pPr>
          </a:lstStyle>
          <a:p>
            <a:pPr>
              <a:defRPr/>
            </a:pPr>
            <a:fld id="{9E18CFEC-BBF1-4628-98ED-C311E07AD3BF}" type="slidenum">
              <a:rPr lang="en-US" altLang="en-US"/>
              <a:pPr>
                <a:defRPr/>
              </a:pPr>
              <a:t>‹#›</a:t>
            </a:fld>
            <a:endParaRPr lang="en-US" altLang="en-US"/>
          </a:p>
        </p:txBody>
      </p:sp>
    </p:spTree>
    <p:extLst>
      <p:ext uri="{BB962C8B-B14F-4D97-AF65-F5344CB8AC3E}">
        <p14:creationId xmlns:p14="http://schemas.microsoft.com/office/powerpoint/2010/main" val="24183877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39BB136-3374-452B-9B77-2DBD07099B19}"/>
              </a:ext>
            </a:extLst>
          </p:cNvPr>
          <p:cNvSpPr>
            <a:spLocks noGrp="1"/>
          </p:cNvSpPr>
          <p:nvPr>
            <p:ph type="title"/>
          </p:nvPr>
        </p:nvSpPr>
        <p:spPr>
          <a:xfrm>
            <a:off x="768350" y="585788"/>
            <a:ext cx="7289800" cy="1498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1027" name="Text Placeholder 2">
            <a:extLst>
              <a:ext uri="{FF2B5EF4-FFF2-40B4-BE49-F238E27FC236}">
                <a16:creationId xmlns:a16="http://schemas.microsoft.com/office/drawing/2014/main" id="{FE6AE2D9-73FB-4AF5-91BF-07D4CDEE89C9}"/>
              </a:ext>
            </a:extLst>
          </p:cNvPr>
          <p:cNvSpPr>
            <a:spLocks noGrp="1"/>
          </p:cNvSpPr>
          <p:nvPr>
            <p:ph type="body" idx="1"/>
          </p:nvPr>
        </p:nvSpPr>
        <p:spPr bwMode="auto">
          <a:xfrm>
            <a:off x="768350" y="2286000"/>
            <a:ext cx="7289800"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4572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5C9ED013-0474-494F-982D-75FDA37E289F}"/>
              </a:ext>
            </a:extLst>
          </p:cNvPr>
          <p:cNvSpPr>
            <a:spLocks noGrp="1"/>
          </p:cNvSpPr>
          <p:nvPr>
            <p:ph type="dt" sz="half" idx="2"/>
          </p:nvPr>
        </p:nvSpPr>
        <p:spPr>
          <a:xfrm>
            <a:off x="768350" y="6470650"/>
            <a:ext cx="1616075" cy="274638"/>
          </a:xfrm>
          <a:prstGeom prst="rect">
            <a:avLst/>
          </a:prstGeom>
        </p:spPr>
        <p:txBody>
          <a:bodyPr vert="horz" lIns="91440" tIns="45720" rIns="91440" bIns="45720" rtlCol="0" anchor="ctr"/>
          <a:lstStyle>
            <a:lvl1pPr algn="l" eaLnBrk="1" hangingPunct="1">
              <a:defRPr sz="1000" smtClean="0">
                <a:solidFill>
                  <a:schemeClr val="tx1">
                    <a:lumMod val="95000"/>
                    <a:lumOff val="5000"/>
                  </a:schemeClr>
                </a:solidFill>
                <a:latin typeface="+mj-lt"/>
              </a:defRPr>
            </a:lvl1pPr>
          </a:lstStyle>
          <a:p>
            <a:pPr>
              <a:defRPr/>
            </a:pPr>
            <a:fld id="{83126EA7-C572-4D1D-8B3F-25DC9699FA31}" type="datetime1">
              <a:rPr lang="en-US" altLang="en-US"/>
              <a:pPr>
                <a:defRPr/>
              </a:pPr>
              <a:t>1/2/2018</a:t>
            </a:fld>
            <a:endParaRPr lang="en-US" altLang="en-US"/>
          </a:p>
        </p:txBody>
      </p:sp>
      <p:sp>
        <p:nvSpPr>
          <p:cNvPr id="5" name="Footer Placeholder 4">
            <a:extLst>
              <a:ext uri="{FF2B5EF4-FFF2-40B4-BE49-F238E27FC236}">
                <a16:creationId xmlns:a16="http://schemas.microsoft.com/office/drawing/2014/main" id="{4E1AE6C3-E2FF-4163-A44A-25919D0BA299}"/>
              </a:ext>
            </a:extLst>
          </p:cNvPr>
          <p:cNvSpPr>
            <a:spLocks noGrp="1"/>
          </p:cNvSpPr>
          <p:nvPr>
            <p:ph type="ftr" sz="quarter" idx="3"/>
          </p:nvPr>
        </p:nvSpPr>
        <p:spPr>
          <a:xfrm>
            <a:off x="3632200" y="6470650"/>
            <a:ext cx="4425950" cy="274638"/>
          </a:xfrm>
          <a:prstGeom prst="rect">
            <a:avLst/>
          </a:prstGeom>
        </p:spPr>
        <p:txBody>
          <a:bodyPr vert="horz" lIns="91440" tIns="45720" rIns="91440" bIns="45720" rtlCol="0" anchor="ctr"/>
          <a:lstStyle>
            <a:lvl1pPr algn="r" eaLnBrk="1" hangingPunct="1">
              <a:defRPr sz="1000" cap="all" baseline="0">
                <a:solidFill>
                  <a:schemeClr val="tx1">
                    <a:lumMod val="95000"/>
                    <a:lumOff val="5000"/>
                  </a:schemeClr>
                </a:solidFill>
                <a:latin typeface="+mj-lt"/>
              </a:defRPr>
            </a:lvl1pPr>
          </a:lstStyle>
          <a:p>
            <a:pPr>
              <a:defRPr/>
            </a:pPr>
            <a:endParaRPr lang="en-US"/>
          </a:p>
        </p:txBody>
      </p:sp>
      <p:sp>
        <p:nvSpPr>
          <p:cNvPr id="6" name="Slide Number Placeholder 5">
            <a:extLst>
              <a:ext uri="{FF2B5EF4-FFF2-40B4-BE49-F238E27FC236}">
                <a16:creationId xmlns:a16="http://schemas.microsoft.com/office/drawing/2014/main" id="{8EF4FB74-6A31-430D-A562-3179EB015CFF}"/>
              </a:ext>
            </a:extLst>
          </p:cNvPr>
          <p:cNvSpPr>
            <a:spLocks noGrp="1"/>
          </p:cNvSpPr>
          <p:nvPr>
            <p:ph type="sldNum" sz="quarter" idx="4"/>
          </p:nvPr>
        </p:nvSpPr>
        <p:spPr>
          <a:xfrm>
            <a:off x="8128000" y="6470650"/>
            <a:ext cx="730250" cy="274638"/>
          </a:xfrm>
          <a:prstGeom prst="rect">
            <a:avLst/>
          </a:prstGeom>
        </p:spPr>
        <p:txBody>
          <a:bodyPr vert="horz" lIns="91440" tIns="45720" rIns="91440" bIns="45720" rtlCol="0" anchor="ctr"/>
          <a:lstStyle>
            <a:lvl1pPr algn="l" eaLnBrk="1" hangingPunct="1">
              <a:defRPr sz="1000" smtClean="0">
                <a:solidFill>
                  <a:schemeClr val="tx1">
                    <a:lumMod val="95000"/>
                    <a:lumOff val="5000"/>
                  </a:schemeClr>
                </a:solidFill>
                <a:latin typeface="+mj-lt"/>
              </a:defRPr>
            </a:lvl1pPr>
          </a:lstStyle>
          <a:p>
            <a:pPr>
              <a:defRPr/>
            </a:pPr>
            <a:fld id="{7E92D205-69B4-4635-8A21-6A674B2F1DCD}" type="slidenum">
              <a:rPr lang="en-US" altLang="en-US"/>
              <a:pPr>
                <a:defRPr/>
              </a:pPr>
              <a:t>‹#›</a:t>
            </a:fld>
            <a:endParaRPr lang="en-US" altLang="en-US"/>
          </a:p>
        </p:txBody>
      </p:sp>
      <p:cxnSp>
        <p:nvCxnSpPr>
          <p:cNvPr id="7" name="Straight Connector 6">
            <a:extLst>
              <a:ext uri="{FF2B5EF4-FFF2-40B4-BE49-F238E27FC236}">
                <a16:creationId xmlns:a16="http://schemas.microsoft.com/office/drawing/2014/main" id="{D524C1F2-F349-4CA7-9859-5B648E5EAD49}"/>
              </a:ext>
            </a:extLst>
          </p:cNvPr>
          <p:cNvCxnSpPr/>
          <p:nvPr/>
        </p:nvCxnSpPr>
        <p:spPr>
          <a:xfrm flipV="1">
            <a:off x="571500" y="82708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83" r:id="rId1"/>
    <p:sldLayoutId id="2147483677" r:id="rId2"/>
    <p:sldLayoutId id="2147483684" r:id="rId3"/>
    <p:sldLayoutId id="2147483678" r:id="rId4"/>
    <p:sldLayoutId id="2147483679" r:id="rId5"/>
    <p:sldLayoutId id="2147483680" r:id="rId6"/>
    <p:sldLayoutId id="2147483685" r:id="rId7"/>
    <p:sldLayoutId id="2147483681" r:id="rId8"/>
    <p:sldLayoutId id="2147483686" r:id="rId9"/>
    <p:sldLayoutId id="2147483682" r:id="rId10"/>
    <p:sldLayoutId id="2147483687" r:id="rId11"/>
  </p:sldLayoutIdLst>
  <p:txStyles>
    <p:titleStyle>
      <a:lvl1pPr algn="l" rtl="0" fontAlgn="base">
        <a:lnSpc>
          <a:spcPct val="80000"/>
        </a:lnSpc>
        <a:spcBef>
          <a:spcPct val="0"/>
        </a:spcBef>
        <a:spcAft>
          <a:spcPct val="0"/>
        </a:spcAft>
        <a:defRPr sz="4400" kern="1200" cap="all" spc="100">
          <a:solidFill>
            <a:srgbClr val="0D0D0D"/>
          </a:solidFill>
          <a:latin typeface="+mj-lt"/>
          <a:ea typeface="+mj-ea"/>
          <a:cs typeface="+mj-cs"/>
        </a:defRPr>
      </a:lvl1pPr>
      <a:lvl2pPr algn="l" rtl="0" fontAlgn="base">
        <a:lnSpc>
          <a:spcPct val="80000"/>
        </a:lnSpc>
        <a:spcBef>
          <a:spcPct val="0"/>
        </a:spcBef>
        <a:spcAft>
          <a:spcPct val="0"/>
        </a:spcAft>
        <a:defRPr sz="4400">
          <a:solidFill>
            <a:srgbClr val="0D0D0D"/>
          </a:solidFill>
          <a:latin typeface="Tw Cen MT Condensed" panose="020B0606020104020203" pitchFamily="34" charset="0"/>
        </a:defRPr>
      </a:lvl2pPr>
      <a:lvl3pPr algn="l" rtl="0" fontAlgn="base">
        <a:lnSpc>
          <a:spcPct val="80000"/>
        </a:lnSpc>
        <a:spcBef>
          <a:spcPct val="0"/>
        </a:spcBef>
        <a:spcAft>
          <a:spcPct val="0"/>
        </a:spcAft>
        <a:defRPr sz="4400">
          <a:solidFill>
            <a:srgbClr val="0D0D0D"/>
          </a:solidFill>
          <a:latin typeface="Tw Cen MT Condensed" panose="020B0606020104020203" pitchFamily="34" charset="0"/>
        </a:defRPr>
      </a:lvl3pPr>
      <a:lvl4pPr algn="l" rtl="0" fontAlgn="base">
        <a:lnSpc>
          <a:spcPct val="80000"/>
        </a:lnSpc>
        <a:spcBef>
          <a:spcPct val="0"/>
        </a:spcBef>
        <a:spcAft>
          <a:spcPct val="0"/>
        </a:spcAft>
        <a:defRPr sz="4400">
          <a:solidFill>
            <a:srgbClr val="0D0D0D"/>
          </a:solidFill>
          <a:latin typeface="Tw Cen MT Condensed" panose="020B0606020104020203" pitchFamily="34" charset="0"/>
        </a:defRPr>
      </a:lvl4pPr>
      <a:lvl5pPr algn="l" rtl="0" fontAlgn="base">
        <a:lnSpc>
          <a:spcPct val="80000"/>
        </a:lnSpc>
        <a:spcBef>
          <a:spcPct val="0"/>
        </a:spcBef>
        <a:spcAft>
          <a:spcPct val="0"/>
        </a:spcAft>
        <a:defRPr sz="4400">
          <a:solidFill>
            <a:srgbClr val="0D0D0D"/>
          </a:solidFill>
          <a:latin typeface="Tw Cen MT Condensed" panose="020B0606020104020203" pitchFamily="34" charset="0"/>
        </a:defRPr>
      </a:lvl5pPr>
      <a:lvl6pPr marL="457200" algn="l" rtl="0" fontAlgn="base">
        <a:lnSpc>
          <a:spcPct val="80000"/>
        </a:lnSpc>
        <a:spcBef>
          <a:spcPct val="0"/>
        </a:spcBef>
        <a:spcAft>
          <a:spcPct val="0"/>
        </a:spcAft>
        <a:defRPr sz="4400">
          <a:solidFill>
            <a:srgbClr val="0D0D0D"/>
          </a:solidFill>
          <a:latin typeface="Tw Cen MT Condensed" panose="020B0606020104020203" pitchFamily="34" charset="0"/>
        </a:defRPr>
      </a:lvl6pPr>
      <a:lvl7pPr marL="914400" algn="l" rtl="0" fontAlgn="base">
        <a:lnSpc>
          <a:spcPct val="80000"/>
        </a:lnSpc>
        <a:spcBef>
          <a:spcPct val="0"/>
        </a:spcBef>
        <a:spcAft>
          <a:spcPct val="0"/>
        </a:spcAft>
        <a:defRPr sz="4400">
          <a:solidFill>
            <a:srgbClr val="0D0D0D"/>
          </a:solidFill>
          <a:latin typeface="Tw Cen MT Condensed" panose="020B0606020104020203" pitchFamily="34" charset="0"/>
        </a:defRPr>
      </a:lvl7pPr>
      <a:lvl8pPr marL="1371600" algn="l" rtl="0" fontAlgn="base">
        <a:lnSpc>
          <a:spcPct val="80000"/>
        </a:lnSpc>
        <a:spcBef>
          <a:spcPct val="0"/>
        </a:spcBef>
        <a:spcAft>
          <a:spcPct val="0"/>
        </a:spcAft>
        <a:defRPr sz="4400">
          <a:solidFill>
            <a:srgbClr val="0D0D0D"/>
          </a:solidFill>
          <a:latin typeface="Tw Cen MT Condensed" panose="020B0606020104020203" pitchFamily="34" charset="0"/>
        </a:defRPr>
      </a:lvl8pPr>
      <a:lvl9pPr marL="1828800" algn="l" rtl="0" fontAlgn="base">
        <a:lnSpc>
          <a:spcPct val="80000"/>
        </a:lnSpc>
        <a:spcBef>
          <a:spcPct val="0"/>
        </a:spcBef>
        <a:spcAft>
          <a:spcPct val="0"/>
        </a:spcAft>
        <a:defRPr sz="4400">
          <a:solidFill>
            <a:srgbClr val="0D0D0D"/>
          </a:solidFill>
          <a:latin typeface="Tw Cen MT Condensed" panose="020B0606020104020203" pitchFamily="34" charset="0"/>
        </a:defRPr>
      </a:lvl9pPr>
    </p:titleStyle>
    <p:bodyStyle>
      <a:lvl1pPr marL="90488" indent="-90488" algn="l" rtl="0" fontAlgn="base">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13" indent="-136525" algn="l" rtl="0" fontAlgn="base">
        <a:lnSpc>
          <a:spcPct val="90000"/>
        </a:lnSpc>
        <a:spcBef>
          <a:spcPts val="200"/>
        </a:spcBef>
        <a:spcAft>
          <a:spcPts val="400"/>
        </a:spcAft>
        <a:buClr>
          <a:schemeClr val="accent1"/>
        </a:buClr>
        <a:buFont typeface="Wingdings 3" panose="05040102010807070707" pitchFamily="18" charset="2"/>
        <a:buChar char=""/>
        <a:defRPr sz="1600" kern="1200">
          <a:solidFill>
            <a:schemeClr val="tx1"/>
          </a:solidFill>
          <a:latin typeface="+mn-lt"/>
          <a:ea typeface="+mn-ea"/>
          <a:cs typeface="+mn-cs"/>
        </a:defRPr>
      </a:lvl2pPr>
      <a:lvl3pPr marL="447675" indent="-136525" algn="l" rtl="0" fontAlgn="base">
        <a:lnSpc>
          <a:spcPct val="90000"/>
        </a:lnSpc>
        <a:spcBef>
          <a:spcPts val="200"/>
        </a:spcBef>
        <a:spcAft>
          <a:spcPts val="400"/>
        </a:spcAft>
        <a:buClr>
          <a:schemeClr val="accent1"/>
        </a:buClr>
        <a:buFont typeface="Wingdings 3" panose="05040102010807070707" pitchFamily="18" charset="2"/>
        <a:buChar char=""/>
        <a:defRPr sz="1200" kern="1200">
          <a:solidFill>
            <a:schemeClr val="tx1"/>
          </a:solidFill>
          <a:latin typeface="+mn-lt"/>
          <a:ea typeface="+mn-ea"/>
          <a:cs typeface="+mn-cs"/>
        </a:defRPr>
      </a:lvl3pPr>
      <a:lvl4pPr marL="593725" indent="-136525" algn="l" rtl="0" fontAlgn="base">
        <a:lnSpc>
          <a:spcPct val="90000"/>
        </a:lnSpc>
        <a:spcBef>
          <a:spcPts val="200"/>
        </a:spcBef>
        <a:spcAft>
          <a:spcPts val="400"/>
        </a:spcAft>
        <a:buClr>
          <a:schemeClr val="accent1"/>
        </a:buClr>
        <a:buFont typeface="Wingdings 3" panose="05040102010807070707" pitchFamily="18" charset="2"/>
        <a:buChar char=""/>
        <a:defRPr sz="1200" kern="1200">
          <a:solidFill>
            <a:schemeClr val="tx1"/>
          </a:solidFill>
          <a:latin typeface="+mn-lt"/>
          <a:ea typeface="+mn-ea"/>
          <a:cs typeface="+mn-cs"/>
        </a:defRPr>
      </a:lvl4pPr>
      <a:lvl5pPr marL="776288" indent="-136525" algn="l" rtl="0" fontAlgn="base">
        <a:lnSpc>
          <a:spcPct val="90000"/>
        </a:lnSpc>
        <a:spcBef>
          <a:spcPts val="200"/>
        </a:spcBef>
        <a:spcAft>
          <a:spcPts val="400"/>
        </a:spcAft>
        <a:buClr>
          <a:schemeClr val="accent1"/>
        </a:buClr>
        <a:buFont typeface="Wingdings 3" panose="05040102010807070707"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a:extLst>
              <a:ext uri="{FF2B5EF4-FFF2-40B4-BE49-F238E27FC236}">
                <a16:creationId xmlns:a16="http://schemas.microsoft.com/office/drawing/2014/main" id="{DD97C750-0B44-49BD-922B-C710953ED46D}"/>
              </a:ext>
            </a:extLst>
          </p:cNvPr>
          <p:cNvSpPr>
            <a:spLocks noGrp="1"/>
          </p:cNvSpPr>
          <p:nvPr>
            <p:ph type="ctrTitle"/>
          </p:nvPr>
        </p:nvSpPr>
        <p:spPr>
          <a:xfrm>
            <a:off x="342900" y="4959350"/>
            <a:ext cx="5829300" cy="1463675"/>
          </a:xfrm>
        </p:spPr>
        <p:txBody>
          <a:bodyPr/>
          <a:lstStyle/>
          <a:p>
            <a:pPr fontAlgn="auto">
              <a:spcAft>
                <a:spcPts val="0"/>
              </a:spcAft>
              <a:defRPr/>
            </a:pPr>
            <a:br>
              <a:rPr lang="en-US" altLang="en-US" dirty="0">
                <a:solidFill>
                  <a:schemeClr val="tx1">
                    <a:lumMod val="95000"/>
                    <a:lumOff val="5000"/>
                  </a:schemeClr>
                </a:solidFill>
                <a:ea typeface="ＭＳ Ｐゴシック" panose="020B0600070205080204" pitchFamily="34" charset="-128"/>
              </a:rPr>
            </a:br>
            <a:r>
              <a:rPr lang="en-US" altLang="en-US" dirty="0">
                <a:solidFill>
                  <a:schemeClr val="tx1">
                    <a:lumMod val="95000"/>
                    <a:lumOff val="5000"/>
                  </a:schemeClr>
                </a:solidFill>
                <a:ea typeface="ＭＳ Ｐゴシック" panose="020B0600070205080204" pitchFamily="34" charset="-128"/>
              </a:rPr>
              <a:t>Referencing</a:t>
            </a:r>
          </a:p>
        </p:txBody>
      </p:sp>
      <p:sp>
        <p:nvSpPr>
          <p:cNvPr id="8195" name="Subtitle 2">
            <a:extLst>
              <a:ext uri="{FF2B5EF4-FFF2-40B4-BE49-F238E27FC236}">
                <a16:creationId xmlns:a16="http://schemas.microsoft.com/office/drawing/2014/main" id="{738CAAF2-A5AF-4ECD-974B-6B02EA09017E}"/>
              </a:ext>
            </a:extLst>
          </p:cNvPr>
          <p:cNvSpPr>
            <a:spLocks noGrp="1"/>
          </p:cNvSpPr>
          <p:nvPr>
            <p:ph type="subTitle" idx="1"/>
          </p:nvPr>
        </p:nvSpPr>
        <p:spPr>
          <a:xfrm>
            <a:off x="6457950" y="4959350"/>
            <a:ext cx="2400300" cy="1463675"/>
          </a:xfrm>
        </p:spPr>
        <p:txBody>
          <a:bodyPr/>
          <a:lstStyle/>
          <a:p>
            <a:pPr>
              <a:spcBef>
                <a:spcPct val="0"/>
              </a:spcBef>
            </a:pPr>
            <a:r>
              <a:rPr lang="en-US" altLang="en-US">
                <a:solidFill>
                  <a:srgbClr val="898989"/>
                </a:solidFill>
                <a:ea typeface="ＭＳ Ｐゴシック" panose="020B0600070205080204" pitchFamily="34" charset="-128"/>
              </a:rPr>
              <a:t>Caroline Jawad</a:t>
            </a:r>
          </a:p>
          <a:p>
            <a:pPr>
              <a:spcBef>
                <a:spcPct val="0"/>
              </a:spcBef>
            </a:pPr>
            <a:r>
              <a:rPr lang="en-US" altLang="en-US">
                <a:solidFill>
                  <a:srgbClr val="898989"/>
                </a:solidFill>
                <a:ea typeface="ＭＳ Ｐゴシック" panose="020B0600070205080204" pitchFamily="34" charset="-128"/>
              </a:rPr>
              <a:t>2014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a:extLst>
              <a:ext uri="{FF2B5EF4-FFF2-40B4-BE49-F238E27FC236}">
                <a16:creationId xmlns:a16="http://schemas.microsoft.com/office/drawing/2014/main" id="{3A1CCDBE-E1FA-4F43-B615-4DA3D8F8D6B1}"/>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How to reference in Word</a:t>
            </a:r>
          </a:p>
        </p:txBody>
      </p:sp>
      <p:sp>
        <p:nvSpPr>
          <p:cNvPr id="9219" name="Content Placeholder 2">
            <a:extLst>
              <a:ext uri="{FF2B5EF4-FFF2-40B4-BE49-F238E27FC236}">
                <a16:creationId xmlns:a16="http://schemas.microsoft.com/office/drawing/2014/main" id="{B0A55EDB-9239-4063-BF5E-3B178ED39C13}"/>
              </a:ext>
            </a:extLst>
          </p:cNvPr>
          <p:cNvSpPr>
            <a:spLocks noGrp="1"/>
          </p:cNvSpPr>
          <p:nvPr>
            <p:ph idx="1"/>
          </p:nvPr>
        </p:nvSpPr>
        <p:spPr/>
        <p:txBody>
          <a:bodyPr/>
          <a:lstStyle/>
          <a:p>
            <a:r>
              <a:rPr lang="en-US" altLang="en-US">
                <a:ea typeface="ＭＳ Ｐゴシック" panose="020B0600070205080204" pitchFamily="34" charset="-128"/>
              </a:rPr>
              <a:t>https://www.youtube.com/watch?v=_LWwcl01uUE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97263D34-4073-4DF6-93F6-E1AA40CF1437}"/>
              </a:ext>
            </a:extLst>
          </p:cNvPr>
          <p:cNvSpPr>
            <a:spLocks noGrp="1"/>
          </p:cNvSpPr>
          <p:nvPr>
            <p:ph type="title"/>
          </p:nvPr>
        </p:nvSpPr>
        <p:spPr/>
        <p:txBody>
          <a:bodyPr/>
          <a:lstStyle/>
          <a:p>
            <a:pPr fontAlgn="auto">
              <a:spcAft>
                <a:spcPts val="0"/>
              </a:spcAft>
              <a:defRPr/>
            </a:pPr>
            <a:r>
              <a:rPr lang="en-US" altLang="en-US" sz="4000" b="1">
                <a:solidFill>
                  <a:schemeClr val="tx1">
                    <a:lumMod val="95000"/>
                    <a:lumOff val="5000"/>
                  </a:schemeClr>
                </a:solidFill>
                <a:ea typeface="ＭＳ Ｐゴシック" panose="020B0600070205080204" pitchFamily="34" charset="-128"/>
              </a:rPr>
              <a:t>Why do I need to provide references in my work?</a:t>
            </a:r>
            <a:r>
              <a:rPr lang="en-US" altLang="en-US" sz="4000">
                <a:solidFill>
                  <a:schemeClr val="tx1">
                    <a:lumMod val="95000"/>
                    <a:lumOff val="5000"/>
                  </a:schemeClr>
                </a:solidFill>
                <a:ea typeface="ＭＳ Ｐゴシック" panose="020B0600070205080204" pitchFamily="34" charset="-128"/>
              </a:rPr>
              <a:t> </a:t>
            </a:r>
          </a:p>
        </p:txBody>
      </p:sp>
      <p:sp>
        <p:nvSpPr>
          <p:cNvPr id="4099" name="Content Placeholder 2">
            <a:extLst>
              <a:ext uri="{FF2B5EF4-FFF2-40B4-BE49-F238E27FC236}">
                <a16:creationId xmlns:a16="http://schemas.microsoft.com/office/drawing/2014/main" id="{359AE337-D37C-4AE1-9E61-FE99E64637C7}"/>
              </a:ext>
            </a:extLst>
          </p:cNvPr>
          <p:cNvSpPr>
            <a:spLocks noGrp="1"/>
          </p:cNvSpPr>
          <p:nvPr>
            <p:ph idx="1"/>
          </p:nvPr>
        </p:nvSpPr>
        <p:spPr/>
        <p:txBody>
          <a:bodyPr rtlCol="0">
            <a:normAutofit fontScale="70000" lnSpcReduction="20000"/>
          </a:bodyPr>
          <a:lstStyle/>
          <a:p>
            <a:pPr marL="91440" indent="-91440" fontAlgn="auto">
              <a:lnSpc>
                <a:spcPct val="80000"/>
              </a:lnSpc>
              <a:buFont typeface="Arial" panose="020B0604020202020204" pitchFamily="34" charset="0"/>
              <a:buNone/>
              <a:defRPr/>
            </a:pPr>
            <a:r>
              <a:rPr lang="en-US" altLang="en-US" sz="3300" dirty="0">
                <a:ea typeface="ＭＳ Ｐゴシック" panose="020B0600070205080204" pitchFamily="34" charset="-128"/>
              </a:rPr>
              <a:t>	To show anyone who reads your work that you understand the topic and can demonstrate your own thoughts on this. </a:t>
            </a:r>
          </a:p>
          <a:p>
            <a:pPr marL="91440" indent="-91440" fontAlgn="auto">
              <a:lnSpc>
                <a:spcPct val="80000"/>
              </a:lnSpc>
              <a:buFont typeface="Arial" panose="020B0604020202020204" pitchFamily="34" charset="0"/>
              <a:buNone/>
              <a:defRPr/>
            </a:pPr>
            <a:br>
              <a:rPr lang="en-US" altLang="en-US" sz="3300" dirty="0">
                <a:ea typeface="ＭＳ Ｐゴシック" panose="020B0600070205080204" pitchFamily="34" charset="-128"/>
              </a:rPr>
            </a:br>
            <a:r>
              <a:rPr lang="en-US" altLang="en-US" sz="3300" dirty="0">
                <a:ea typeface="ＭＳ Ｐゴシック" panose="020B0600070205080204" pitchFamily="34" charset="-128"/>
              </a:rPr>
              <a:t>To demonstrate that you have read widely and deeply. </a:t>
            </a:r>
          </a:p>
          <a:p>
            <a:pPr marL="91440" indent="-91440" fontAlgn="auto">
              <a:lnSpc>
                <a:spcPct val="80000"/>
              </a:lnSpc>
              <a:buFont typeface="Arial" panose="020B0604020202020204" pitchFamily="34" charset="0"/>
              <a:buNone/>
              <a:defRPr/>
            </a:pPr>
            <a:br>
              <a:rPr lang="en-US" altLang="en-US" sz="3300" dirty="0">
                <a:ea typeface="ＭＳ Ｐゴシック" panose="020B0600070205080204" pitchFamily="34" charset="-128"/>
              </a:rPr>
            </a:br>
            <a:r>
              <a:rPr lang="en-US" altLang="en-US" sz="3300" dirty="0">
                <a:ea typeface="ＭＳ Ｐゴシック" panose="020B0600070205080204" pitchFamily="34" charset="-128"/>
              </a:rPr>
              <a:t>To enable the reader to locate where you obtained each quote or idea. </a:t>
            </a:r>
          </a:p>
          <a:p>
            <a:pPr marL="91440" indent="-91440" fontAlgn="auto">
              <a:lnSpc>
                <a:spcPct val="80000"/>
              </a:lnSpc>
              <a:buFont typeface="Arial" panose="020B0604020202020204" pitchFamily="34" charset="0"/>
              <a:buNone/>
              <a:defRPr/>
            </a:pPr>
            <a:br>
              <a:rPr lang="en-US" altLang="en-US" sz="3300" dirty="0">
                <a:ea typeface="ＭＳ Ｐゴシック" panose="020B0600070205080204" pitchFamily="34" charset="-128"/>
              </a:rPr>
            </a:br>
            <a:r>
              <a:rPr lang="en-US" altLang="en-US" sz="3300" dirty="0">
                <a:ea typeface="ＭＳ Ｐゴシック" panose="020B0600070205080204" pitchFamily="34" charset="-128"/>
              </a:rPr>
              <a:t>By providing the original source you are acknowledging that you have read the work and </a:t>
            </a:r>
            <a:r>
              <a:rPr lang="en-US" altLang="en-US" sz="3300" dirty="0" err="1">
                <a:ea typeface="ＭＳ Ｐゴシック" panose="020B0600070205080204" pitchFamily="34" charset="-128"/>
              </a:rPr>
              <a:t>recognise</a:t>
            </a:r>
            <a:r>
              <a:rPr lang="en-US" altLang="en-US" sz="3300" dirty="0">
                <a:ea typeface="ＭＳ Ｐゴシック" panose="020B0600070205080204" pitchFamily="34" charset="-128"/>
              </a:rPr>
              <a:t> the original author(s) ideas. </a:t>
            </a:r>
            <a:br>
              <a:rPr lang="en-US" altLang="en-US" sz="3300" dirty="0">
                <a:ea typeface="ＭＳ Ｐゴシック" panose="020B0600070205080204" pitchFamily="34" charset="-128"/>
              </a:rPr>
            </a:br>
            <a:br>
              <a:rPr lang="en-US" altLang="en-US" sz="3300" dirty="0">
                <a:ea typeface="ＭＳ Ｐゴシック" panose="020B0600070205080204" pitchFamily="34" charset="-128"/>
              </a:rPr>
            </a:br>
            <a:br>
              <a:rPr lang="en-US" altLang="en-US" sz="1800" dirty="0">
                <a:ea typeface="ＭＳ Ｐゴシック" panose="020B0600070205080204" pitchFamily="34" charset="-128"/>
              </a:rPr>
            </a:br>
            <a:br>
              <a:rPr lang="en-US" altLang="en-US" sz="1800" dirty="0">
                <a:ea typeface="ＭＳ Ｐゴシック" panose="020B0600070205080204" pitchFamily="34" charset="-128"/>
              </a:rPr>
            </a:br>
            <a:endParaRPr lang="en-US" altLang="en-US" sz="1800" b="1" dirty="0">
              <a:ea typeface="ＭＳ Ｐゴシック" panose="020B0600070205080204" pitchFamily="34" charset="-12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90AE5824-07DF-46ED-8A9D-CC5582A51A33}"/>
              </a:ext>
            </a:extLst>
          </p:cNvPr>
          <p:cNvSpPr>
            <a:spLocks noGrp="1"/>
          </p:cNvSpPr>
          <p:nvPr>
            <p:ph type="title"/>
          </p:nvPr>
        </p:nvSpPr>
        <p:spPr/>
        <p:txBody>
          <a:bodyPr/>
          <a:lstStyle/>
          <a:p>
            <a:pPr fontAlgn="auto">
              <a:spcAft>
                <a:spcPts val="0"/>
              </a:spcAft>
              <a:defRPr/>
            </a:pPr>
            <a:r>
              <a:rPr lang="en-US" altLang="en-US" sz="4000" b="1">
                <a:solidFill>
                  <a:schemeClr val="tx1">
                    <a:lumMod val="95000"/>
                    <a:lumOff val="5000"/>
                  </a:schemeClr>
                </a:solidFill>
                <a:ea typeface="ＭＳ Ｐゴシック" panose="020B0600070205080204" pitchFamily="34" charset="-128"/>
              </a:rPr>
              <a:t>How do I provide references in my work?</a:t>
            </a:r>
            <a:r>
              <a:rPr lang="en-US" altLang="en-US" sz="4000">
                <a:solidFill>
                  <a:schemeClr val="tx1">
                    <a:lumMod val="95000"/>
                    <a:lumOff val="5000"/>
                  </a:schemeClr>
                </a:solidFill>
                <a:ea typeface="ＭＳ Ｐゴシック" panose="020B0600070205080204" pitchFamily="34" charset="-128"/>
              </a:rPr>
              <a:t> </a:t>
            </a:r>
          </a:p>
        </p:txBody>
      </p:sp>
      <p:sp>
        <p:nvSpPr>
          <p:cNvPr id="11267" name="Content Placeholder 2">
            <a:extLst>
              <a:ext uri="{FF2B5EF4-FFF2-40B4-BE49-F238E27FC236}">
                <a16:creationId xmlns:a16="http://schemas.microsoft.com/office/drawing/2014/main" id="{68F09CEB-B58A-4128-AC79-ECCAB27D809A}"/>
              </a:ext>
            </a:extLst>
          </p:cNvPr>
          <p:cNvSpPr>
            <a:spLocks noGrp="1"/>
          </p:cNvSpPr>
          <p:nvPr>
            <p:ph idx="1"/>
          </p:nvPr>
        </p:nvSpPr>
        <p:spPr/>
        <p:txBody>
          <a:bodyPr/>
          <a:lstStyle/>
          <a:p>
            <a:pPr>
              <a:buFont typeface="Arial" panose="020B0604020202020204" pitchFamily="34" charset="0"/>
              <a:buNone/>
            </a:pPr>
            <a:br>
              <a:rPr lang="en-US" altLang="en-US">
                <a:ea typeface="ＭＳ Ｐゴシック" panose="020B0600070205080204" pitchFamily="34" charset="-128"/>
              </a:rPr>
            </a:br>
            <a:r>
              <a:rPr lang="en-US" altLang="en-US">
                <a:ea typeface="ＭＳ Ｐゴシック" panose="020B0600070205080204" pitchFamily="34" charset="-128"/>
              </a:rPr>
              <a:t>The rest of this guide will provide detailed information on how to provide references in a variety of different circumstances. The most important thing to remember is to be consistent in the way you record your references.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2454ACF1-6593-47BC-9392-E7E09D04F079}"/>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Academic Honesty</a:t>
            </a:r>
          </a:p>
        </p:txBody>
      </p:sp>
      <p:sp>
        <p:nvSpPr>
          <p:cNvPr id="6147" name="Content Placeholder 2">
            <a:extLst>
              <a:ext uri="{FF2B5EF4-FFF2-40B4-BE49-F238E27FC236}">
                <a16:creationId xmlns:a16="http://schemas.microsoft.com/office/drawing/2014/main" id="{7FB4B2F9-CA5B-482A-9998-7F03245722F3}"/>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br>
              <a:rPr lang="en-US" altLang="en-US" sz="2400">
                <a:ea typeface="ＭＳ Ｐゴシック" panose="020B0600070205080204" pitchFamily="34" charset="-128"/>
              </a:rPr>
            </a:br>
            <a:br>
              <a:rPr lang="en-US" altLang="en-US" sz="2400">
                <a:ea typeface="ＭＳ Ｐゴシック" panose="020B0600070205080204" pitchFamily="34" charset="-128"/>
              </a:rPr>
            </a:br>
            <a:r>
              <a:rPr lang="en-US" altLang="en-US" sz="2400">
                <a:ea typeface="ＭＳ Ｐゴシック" panose="020B0600070205080204" pitchFamily="34" charset="-128"/>
              </a:rPr>
              <a:t>If you understand the reasons for referencing it is evident why you should not pass off work of others as your own. Failing to reference appropriately could result in your assessors thinking you are guilty of plagiarism - the act of using somebody else's work or ideas as your own. You will find information relating to academic honesty in various student documentation including module guides and student handbooks. </a:t>
            </a:r>
            <a:br>
              <a:rPr lang="en-US" altLang="en-US" sz="2400">
                <a:ea typeface="ＭＳ Ｐゴシック" panose="020B0600070205080204" pitchFamily="34" charset="-128"/>
              </a:rPr>
            </a:br>
            <a:br>
              <a:rPr lang="en-US" altLang="en-US" sz="2400">
                <a:ea typeface="ＭＳ Ｐゴシック" panose="020B0600070205080204" pitchFamily="34" charset="-128"/>
              </a:rPr>
            </a:br>
            <a:r>
              <a:rPr lang="en-US" altLang="en-US" sz="2400">
                <a:ea typeface="ＭＳ Ｐゴシック" panose="020B0600070205080204" pitchFamily="34" charset="-128"/>
              </a:rPr>
              <a:t>The university has introduced Turnitin to assist you in identifying where you have used original material so that you can ensure it is correctly referenced in your submission.</a:t>
            </a:r>
            <a:br>
              <a:rPr lang="en-US" altLang="en-US" sz="2400">
                <a:ea typeface="ＭＳ Ｐゴシック" panose="020B0600070205080204" pitchFamily="34" charset="-128"/>
              </a:rPr>
            </a:br>
            <a:br>
              <a:rPr lang="en-US" altLang="en-US" sz="2400">
                <a:ea typeface="ＭＳ Ｐゴシック" panose="020B0600070205080204" pitchFamily="34" charset="-128"/>
              </a:rPr>
            </a:br>
            <a:endParaRPr lang="en-US" altLang="en-US" sz="2400">
              <a:ea typeface="ＭＳ Ｐゴシック" panose="020B0600070205080204" pitchFamily="34" charset="-128"/>
            </a:endParaRPr>
          </a:p>
          <a:p>
            <a:pPr marL="91440" indent="-91440" fontAlgn="auto">
              <a:lnSpc>
                <a:spcPct val="80000"/>
              </a:lnSpc>
              <a:defRPr/>
            </a:pPr>
            <a:endParaRPr lang="en-US" altLang="en-US" sz="1500">
              <a:ea typeface="ＭＳ Ｐゴシック" panose="020B0600070205080204" pitchFamily="34" charset="-12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D3B44935-E6A7-4401-89E7-5A67680EEA31}"/>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7171" name="Content Placeholder 2">
            <a:extLst>
              <a:ext uri="{FF2B5EF4-FFF2-40B4-BE49-F238E27FC236}">
                <a16:creationId xmlns:a16="http://schemas.microsoft.com/office/drawing/2014/main" id="{F07B62E2-B289-4C47-9BFA-283BD88466F7}"/>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During the course of writing an essay, report or other assignment it is usual to support arguments by referring to, or </a:t>
            </a:r>
            <a:r>
              <a:rPr lang="en-US" altLang="en-US" sz="2700" b="1">
                <a:ea typeface="ＭＳ Ｐゴシック" panose="020B0600070205080204" pitchFamily="34" charset="-128"/>
              </a:rPr>
              <a:t>citing</a:t>
            </a:r>
            <a:r>
              <a:rPr lang="en-US" altLang="en-US" sz="2700">
                <a:ea typeface="ＭＳ Ｐゴシック" panose="020B0600070205080204" pitchFamily="34" charset="-128"/>
              </a:rPr>
              <a:t>, information produced by other authors. This information could be presented in journal or newspaper articles, government reports, books or specific chapters of books, research dissertations or theses, material over the internet etc. When you </a:t>
            </a:r>
            <a:r>
              <a:rPr lang="en-US" altLang="en-US" sz="2700" b="1">
                <a:ea typeface="ＭＳ Ｐゴシック" panose="020B0600070205080204" pitchFamily="34" charset="-128"/>
              </a:rPr>
              <a:t>cite</a:t>
            </a:r>
            <a:r>
              <a:rPr lang="en-US" altLang="en-US" sz="2700">
                <a:ea typeface="ＭＳ Ｐゴシック" panose="020B0600070205080204" pitchFamily="34" charset="-128"/>
              </a:rPr>
              <a:t> someone's work in the text of your essay (an </a:t>
            </a:r>
            <a:r>
              <a:rPr lang="en-US" altLang="en-US" sz="2700" b="1">
                <a:ea typeface="ＭＳ Ｐゴシック" panose="020B0600070205080204" pitchFamily="34" charset="-128"/>
              </a:rPr>
              <a:t>in-text citation</a:t>
            </a:r>
            <a:r>
              <a:rPr lang="en-US" altLang="en-US" sz="2700">
                <a:ea typeface="ＭＳ Ｐゴシック" panose="020B0600070205080204" pitchFamily="34" charset="-128"/>
              </a:rPr>
              <a:t>), you also need to create a full </a:t>
            </a:r>
            <a:r>
              <a:rPr lang="en-US" altLang="en-US" sz="2700" b="1">
                <a:ea typeface="ＭＳ Ｐゴシック" panose="020B0600070205080204" pitchFamily="34" charset="-128"/>
              </a:rPr>
              <a:t>reference</a:t>
            </a:r>
            <a:r>
              <a:rPr lang="en-US" altLang="en-US" sz="2700">
                <a:ea typeface="ＭＳ Ｐゴシック" panose="020B0600070205080204" pitchFamily="34" charset="-128"/>
              </a:rPr>
              <a:t> for it at the end of your work. This gives the full details for the information source so that it can be traced by anyone who reads your work.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8BB5B4D4-33B0-42F5-B75D-C2DBAB692BA3}"/>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Harvard Referencing</a:t>
            </a:r>
          </a:p>
        </p:txBody>
      </p:sp>
      <p:sp>
        <p:nvSpPr>
          <p:cNvPr id="14339" name="Content Placeholder 2">
            <a:extLst>
              <a:ext uri="{FF2B5EF4-FFF2-40B4-BE49-F238E27FC236}">
                <a16:creationId xmlns:a16="http://schemas.microsoft.com/office/drawing/2014/main" id="{65B380FE-BA86-4C21-80E1-3690F594C3F2}"/>
              </a:ext>
            </a:extLst>
          </p:cNvPr>
          <p:cNvSpPr>
            <a:spLocks noGrp="1"/>
          </p:cNvSpPr>
          <p:nvPr>
            <p:ph idx="1"/>
          </p:nvPr>
        </p:nvSpPr>
        <p:spPr/>
        <p:txBody>
          <a:bodyPr/>
          <a:lstStyle/>
          <a:p>
            <a:pPr>
              <a:lnSpc>
                <a:spcPct val="80000"/>
              </a:lnSpc>
              <a:buFont typeface="Arial" panose="020B0604020202020204" pitchFamily="34" charset="0"/>
              <a:buNone/>
            </a:pPr>
            <a:r>
              <a:rPr lang="en-US" altLang="en-US">
                <a:ea typeface="ＭＳ Ｐゴシック" panose="020B0600070205080204" pitchFamily="34" charset="-128"/>
              </a:rPr>
              <a:t>	This is supported by the University policy relating to academic honesty. </a:t>
            </a:r>
          </a:p>
          <a:p>
            <a:pPr>
              <a:lnSpc>
                <a:spcPct val="80000"/>
              </a:lnSpc>
              <a:buFont typeface="Arial" panose="020B0604020202020204" pitchFamily="34" charset="0"/>
              <a:buNone/>
            </a:pPr>
            <a:r>
              <a:rPr lang="en-US" altLang="en-US">
                <a:ea typeface="ＭＳ Ｐゴシック" panose="020B0600070205080204" pitchFamily="34" charset="-128"/>
              </a:rPr>
              <a:t>	Student handbooks for both undergraduate and post graduate students refer to the University Library Harvard Guide for guidance. </a:t>
            </a:r>
          </a:p>
          <a:p>
            <a:pPr>
              <a:lnSpc>
                <a:spcPct val="80000"/>
              </a:lnSpc>
              <a:buFont typeface="Arial" panose="020B0604020202020204" pitchFamily="34" charset="0"/>
              <a:buNone/>
            </a:pPr>
            <a:r>
              <a:rPr lang="en-US" altLang="en-US">
                <a:ea typeface="ＭＳ Ｐゴシック" panose="020B0600070205080204" pitchFamily="34" charset="-128"/>
              </a:rPr>
              <a:t>	Students should however check the relevant guidelines for their subject within the Faculty. </a:t>
            </a:r>
            <a:br>
              <a:rPr lang="en-US" altLang="en-US">
                <a:ea typeface="ＭＳ Ｐゴシック" panose="020B0600070205080204" pitchFamily="34" charset="-128"/>
              </a:rPr>
            </a:br>
            <a:endParaRPr lang="en-US" altLang="en-US">
              <a:ea typeface="ＭＳ Ｐゴシック" panose="020B0600070205080204" pitchFamily="34" charset="-128"/>
            </a:endParaRPr>
          </a:p>
          <a:p>
            <a:pPr>
              <a:lnSpc>
                <a:spcPct val="80000"/>
              </a:lnSpc>
              <a:buFont typeface="Arial" panose="020B0604020202020204" pitchFamily="34" charset="0"/>
              <a:buNone/>
            </a:pPr>
            <a:r>
              <a:rPr lang="en-US" altLang="en-US">
                <a:ea typeface="ＭＳ Ｐゴシック" panose="020B0600070205080204" pitchFamily="34" charset="-128"/>
              </a:rPr>
              <a:t>	In the Harvard system, the author's surname and year of publication are </a:t>
            </a:r>
            <a:r>
              <a:rPr lang="en-US" altLang="en-US" b="1">
                <a:ea typeface="ＭＳ Ｐゴシック" panose="020B0600070205080204" pitchFamily="34" charset="-128"/>
              </a:rPr>
              <a:t>cited</a:t>
            </a:r>
            <a:r>
              <a:rPr lang="en-US" altLang="en-US">
                <a:ea typeface="ＭＳ Ｐゴシック" panose="020B0600070205080204" pitchFamily="34" charset="-128"/>
              </a:rPr>
              <a:t> in the text of your work. </a:t>
            </a:r>
          </a:p>
          <a:p>
            <a:pPr>
              <a:lnSpc>
                <a:spcPct val="80000"/>
              </a:lnSpc>
              <a:buFont typeface="Arial" panose="020B0604020202020204" pitchFamily="34" charset="0"/>
              <a:buNone/>
            </a:pPr>
            <a:r>
              <a:rPr lang="en-US" altLang="en-US">
                <a:ea typeface="ＭＳ Ｐゴシック" panose="020B0600070205080204" pitchFamily="34" charset="-128"/>
              </a:rPr>
              <a:t>	The full details of the book are included in a </a:t>
            </a:r>
            <a:r>
              <a:rPr lang="en-US" altLang="en-US" b="1">
                <a:ea typeface="ＭＳ Ｐゴシック" panose="020B0600070205080204" pitchFamily="34" charset="-128"/>
              </a:rPr>
              <a:t>reference list</a:t>
            </a:r>
            <a:r>
              <a:rPr lang="en-US" altLang="en-US">
                <a:ea typeface="ＭＳ Ｐゴシック" panose="020B0600070205080204" pitchFamily="34" charset="-128"/>
              </a:rPr>
              <a:t> at the end of the assignment. </a:t>
            </a:r>
            <a:br>
              <a:rPr lang="en-US" altLang="en-US">
                <a:ea typeface="ＭＳ Ｐゴシック" panose="020B0600070205080204" pitchFamily="34" charset="-128"/>
              </a:rPr>
            </a:br>
            <a:endParaRPr lang="en-US" altLang="en-US" i="1">
              <a:ea typeface="ＭＳ Ｐゴシック" panose="020B0600070205080204" pitchFamily="34" charset="-128"/>
            </a:endParaRPr>
          </a:p>
          <a:p>
            <a:pPr>
              <a:lnSpc>
                <a:spcPct val="80000"/>
              </a:lnSpc>
            </a:pPr>
            <a:endParaRPr lang="en-US" altLang="en-US">
              <a:ea typeface="ＭＳ Ｐゴシック" panose="020B0600070205080204" pitchFamily="34" charset="-12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169557CE-2D61-4194-8C57-2F5178DDAB79}"/>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15363" name="Content Placeholder 2">
            <a:extLst>
              <a:ext uri="{FF2B5EF4-FFF2-40B4-BE49-F238E27FC236}">
                <a16:creationId xmlns:a16="http://schemas.microsoft.com/office/drawing/2014/main" id="{C71C572D-DD93-4F8C-A87A-A0BFF623ED95}"/>
              </a:ext>
            </a:extLst>
          </p:cNvPr>
          <p:cNvSpPr>
            <a:spLocks noGrp="1"/>
          </p:cNvSpPr>
          <p:nvPr>
            <p:ph idx="1"/>
          </p:nvPr>
        </p:nvSpPr>
        <p:spPr/>
        <p:txBody>
          <a:bodyPr/>
          <a:lstStyle/>
          <a:p>
            <a:r>
              <a:rPr lang="en-US" altLang="en-US" i="1">
                <a:ea typeface="ＭＳ Ｐゴシック" panose="020B0600070205080204" pitchFamily="34" charset="-128"/>
              </a:rPr>
              <a:t>In-text citation "An effective structure is important" (Redman, 2006, p.22)</a:t>
            </a:r>
            <a:br>
              <a:rPr lang="en-US" altLang="en-US" i="1">
                <a:ea typeface="ＭＳ Ｐゴシック" panose="020B0600070205080204" pitchFamily="34" charset="-128"/>
              </a:rPr>
            </a:br>
            <a:endParaRPr lang="en-US" altLang="en-US" i="1">
              <a:ea typeface="ＭＳ Ｐゴシック" panose="020B0600070205080204" pitchFamily="34" charset="-128"/>
            </a:endParaRPr>
          </a:p>
          <a:p>
            <a:r>
              <a:rPr lang="en-US" altLang="en-US" i="1">
                <a:ea typeface="ＭＳ Ｐゴシック" panose="020B0600070205080204" pitchFamily="34" charset="-128"/>
              </a:rPr>
              <a:t>Reference list Redman, P., 2006. Good essay writing: a social sciences guide. 3rd ed. London: Open University in assoc. with Sage. </a:t>
            </a:r>
            <a:endParaRPr lang="en-US" altLang="en-US">
              <a:ea typeface="ＭＳ Ｐゴシック" panose="020B0600070205080204" pitchFamily="34" charset="-12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3D330DEB-5A4F-452E-96EB-93DDA9304787}"/>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Reference list or bibliography</a:t>
            </a:r>
          </a:p>
        </p:txBody>
      </p:sp>
      <p:sp>
        <p:nvSpPr>
          <p:cNvPr id="16387" name="Content Placeholder 2">
            <a:extLst>
              <a:ext uri="{FF2B5EF4-FFF2-40B4-BE49-F238E27FC236}">
                <a16:creationId xmlns:a16="http://schemas.microsoft.com/office/drawing/2014/main" id="{3253A849-F598-4678-9400-166E9BCD479E}"/>
              </a:ext>
            </a:extLst>
          </p:cNvPr>
          <p:cNvSpPr>
            <a:spLocks noGrp="1"/>
          </p:cNvSpPr>
          <p:nvPr>
            <p:ph idx="1"/>
          </p:nvPr>
        </p:nvSpPr>
        <p:spPr/>
        <p:txBody>
          <a:bodyPr/>
          <a:lstStyle/>
          <a:p>
            <a:pPr>
              <a:buFont typeface="Arial" panose="020B0604020202020204" pitchFamily="34" charset="0"/>
              <a:buNone/>
            </a:pPr>
            <a:r>
              <a:rPr lang="en-US" altLang="en-US">
                <a:ea typeface="ＭＳ Ｐゴシック" panose="020B0600070205080204" pitchFamily="34" charset="-128"/>
              </a:rPr>
              <a:t>	The </a:t>
            </a:r>
            <a:r>
              <a:rPr lang="en-US" altLang="en-US" b="1">
                <a:ea typeface="ＭＳ Ｐゴシック" panose="020B0600070205080204" pitchFamily="34" charset="-128"/>
              </a:rPr>
              <a:t>reference list</a:t>
            </a:r>
            <a:r>
              <a:rPr lang="en-US" altLang="en-US">
                <a:ea typeface="ＭＳ Ｐゴシック" panose="020B0600070205080204" pitchFamily="34" charset="-128"/>
              </a:rPr>
              <a:t> should include details for everything that you cite in your assignment. It should be in alphabetical order by author with all the different types of material in one sequence.</a:t>
            </a:r>
            <a:br>
              <a:rPr lang="en-US" altLang="en-US">
                <a:ea typeface="ＭＳ Ｐゴシック" panose="020B0600070205080204" pitchFamily="34" charset="-128"/>
              </a:rPr>
            </a:br>
            <a:endParaRPr lang="en-US" altLang="en-US">
              <a:ea typeface="ＭＳ Ｐゴシック" panose="020B0600070205080204" pitchFamily="34" charset="-128"/>
            </a:endParaRPr>
          </a:p>
          <a:p>
            <a:pPr>
              <a:buFont typeface="Arial" panose="020B0604020202020204" pitchFamily="34" charset="0"/>
              <a:buNone/>
            </a:pPr>
            <a:r>
              <a:rPr lang="en-US" altLang="en-US">
                <a:ea typeface="ＭＳ Ｐゴシック" panose="020B0600070205080204" pitchFamily="34" charset="-128"/>
              </a:rPr>
              <a:t>	Some Departments may ask you to produce a </a:t>
            </a:r>
            <a:r>
              <a:rPr lang="en-US" altLang="en-US" b="1">
                <a:ea typeface="ＭＳ Ｐゴシック" panose="020B0600070205080204" pitchFamily="34" charset="-128"/>
              </a:rPr>
              <a:t>Bibliography</a:t>
            </a:r>
            <a:r>
              <a:rPr lang="en-US" altLang="en-US">
                <a:ea typeface="ＭＳ Ｐゴシック" panose="020B0600070205080204" pitchFamily="34" charset="-128"/>
              </a:rPr>
              <a:t>. This is a list of relevant items that you have used to help you prepare for the assignment but which are </a:t>
            </a:r>
            <a:r>
              <a:rPr lang="en-US" altLang="en-US" b="1">
                <a:ea typeface="ＭＳ Ｐゴシック" panose="020B0600070205080204" pitchFamily="34" charset="-128"/>
              </a:rPr>
              <a:t>not necessarily cited</a:t>
            </a:r>
            <a:r>
              <a:rPr lang="en-US" altLang="en-US">
                <a:ea typeface="ＭＳ Ｐゴシック" panose="020B0600070205080204" pitchFamily="34" charset="-128"/>
              </a:rPr>
              <a:t> in your text e.g. general background reading to familiarise yourself with the topic. </a:t>
            </a:r>
            <a:br>
              <a:rPr lang="en-US" altLang="en-US">
                <a:ea typeface="ＭＳ Ｐゴシック" panose="020B0600070205080204" pitchFamily="34" charset="-128"/>
              </a:rPr>
            </a:br>
            <a:endParaRPr lang="en-US" altLang="en-US">
              <a:ea typeface="ＭＳ Ｐゴシック" panose="020B0600070205080204" pitchFamily="34" charset="-12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BE43BE43-EA29-4E03-AB3D-7C54DE8CD04F}"/>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11267" name="Content Placeholder 2">
            <a:extLst>
              <a:ext uri="{FF2B5EF4-FFF2-40B4-BE49-F238E27FC236}">
                <a16:creationId xmlns:a16="http://schemas.microsoft.com/office/drawing/2014/main" id="{6DC1AE26-0982-40CB-84EE-AF49C4449A87}"/>
              </a:ext>
            </a:extLst>
          </p:cNvPr>
          <p:cNvSpPr>
            <a:spLocks noGrp="1"/>
          </p:cNvSpPr>
          <p:nvPr>
            <p:ph idx="1"/>
          </p:nvPr>
        </p:nvSpPr>
        <p:spPr/>
        <p:txBody>
          <a:bodyPr rtlCol="0">
            <a:normAutofit lnSpcReduction="10000"/>
          </a:bodyPr>
          <a:lstStyle/>
          <a:p>
            <a:pPr marL="91440" indent="-91440" fontAlgn="auto">
              <a:lnSpc>
                <a:spcPct val="80000"/>
              </a:lnSpc>
              <a:defRPr/>
            </a:pPr>
            <a:r>
              <a:rPr lang="en-US" altLang="en-US" sz="2700">
                <a:ea typeface="ＭＳ Ｐゴシック" panose="020B0600070205080204" pitchFamily="34" charset="-128"/>
              </a:rPr>
              <a:t>A reference list is always required when you cite other people's work within your assignment. </a:t>
            </a:r>
            <a:br>
              <a:rPr lang="en-US" altLang="en-US" sz="2700">
                <a:ea typeface="ＭＳ Ｐゴシック" panose="020B0600070205080204" pitchFamily="34" charset="-128"/>
              </a:rPr>
            </a:br>
            <a:r>
              <a:rPr lang="en-US" altLang="en-US" sz="2700">
                <a:ea typeface="ＭＳ Ｐゴシック" panose="020B0600070205080204" pitchFamily="34" charset="-128"/>
              </a:rPr>
              <a:t>The terms reference list and bibliography are sometimes used interchangeably. Make sure that you know what is required from you before you complete your assignment.</a:t>
            </a:r>
          </a:p>
          <a:p>
            <a:pPr marL="91440" indent="-91440" fontAlgn="auto">
              <a:lnSpc>
                <a:spcPct val="80000"/>
              </a:lnSpc>
              <a:defRPr/>
            </a:pPr>
            <a:r>
              <a:rPr lang="en-US" altLang="en-US" sz="2700">
                <a:ea typeface="ＭＳ Ｐゴシック" panose="020B0600070205080204" pitchFamily="34" charset="-128"/>
              </a:rPr>
              <a:t>An annotated bibliography includes the full reference to sources with the addition of notes, which summarise and evaluate the source and will be of variable length, depending on the assessment this may be an independent project or part of a larger research project.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FD05520F-B4F3-4A90-A851-867729BD3DC3}"/>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Introduction to referencing</a:t>
            </a:r>
          </a:p>
        </p:txBody>
      </p:sp>
      <p:sp>
        <p:nvSpPr>
          <p:cNvPr id="18435" name="Content Placeholder 2">
            <a:extLst>
              <a:ext uri="{FF2B5EF4-FFF2-40B4-BE49-F238E27FC236}">
                <a16:creationId xmlns:a16="http://schemas.microsoft.com/office/drawing/2014/main" id="{D76B4F5A-7461-44FA-9806-62BBDB80348A}"/>
              </a:ext>
            </a:extLst>
          </p:cNvPr>
          <p:cNvSpPr>
            <a:spLocks noGrp="1"/>
          </p:cNvSpPr>
          <p:nvPr>
            <p:ph idx="1"/>
          </p:nvPr>
        </p:nvSpPr>
        <p:spPr/>
        <p:txBody>
          <a:bodyPr/>
          <a:lstStyle/>
          <a:p>
            <a:r>
              <a:rPr lang="en-US" altLang="en-US">
                <a:ea typeface="ＭＳ Ｐゴシック" panose="020B0600070205080204" pitchFamily="34" charset="-128"/>
              </a:rPr>
              <a:t>Any in-text reference should include the authorship and the year of the work. Depending on the nature of the sentence/paragraph that is being written, references to sources may be cited in the text as described as follows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B8D5F356-DC9D-4E9B-B9BA-CD159598214A}"/>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rPr>
              <a:t>Citing References in Text – some useful expressions</a:t>
            </a:r>
          </a:p>
        </p:txBody>
      </p:sp>
      <p:sp>
        <p:nvSpPr>
          <p:cNvPr id="19459" name="Content Placeholder 2">
            <a:extLst>
              <a:ext uri="{FF2B5EF4-FFF2-40B4-BE49-F238E27FC236}">
                <a16:creationId xmlns:a16="http://schemas.microsoft.com/office/drawing/2014/main" id="{93AA0DEA-AECE-44B2-8155-5DA741F02BD6}"/>
              </a:ext>
            </a:extLst>
          </p:cNvPr>
          <p:cNvSpPr>
            <a:spLocks noGrp="1"/>
          </p:cNvSpPr>
          <p:nvPr>
            <p:ph idx="1"/>
          </p:nvPr>
        </p:nvSpPr>
        <p:spPr/>
        <p:txBody>
          <a:bodyPr/>
          <a:lstStyle/>
          <a:p>
            <a:endParaRPr lang="en-US" altLang="en-US"/>
          </a:p>
          <a:p>
            <a:r>
              <a:rPr lang="en-US" altLang="en-US"/>
              <a:t>Introducing someone’s ideas: </a:t>
            </a:r>
          </a:p>
          <a:p>
            <a:r>
              <a:rPr lang="en-US" altLang="en-US"/>
              <a:t>Bloggs (2002) suggests/argues/states/believes/concludes/proposes that --- expresses/holds the view that --- </a:t>
            </a:r>
          </a:p>
          <a:p>
            <a:r>
              <a:rPr lang="en-US" altLang="en-US"/>
              <a:t>draws attention to --- describes X as --- describes how --- refers to --- </a:t>
            </a:r>
          </a:p>
          <a:p>
            <a:r>
              <a:rPr lang="en-US" altLang="en-US"/>
              <a:t>takes the stance that ---</a:t>
            </a:r>
            <a:br>
              <a:rPr lang="en-US" altLang="en-US"/>
            </a:br>
            <a:r>
              <a:rPr lang="en-US" altLang="en-US"/>
              <a:t>emphasises/stresses the need to/the importance of--- </a:t>
            </a:r>
          </a:p>
          <a:p>
            <a:r>
              <a:rPr lang="en-US" altLang="en-US"/>
              <a:t>According to Bloggs (2002) ---</a:t>
            </a:r>
            <a:br>
              <a:rPr lang="en-US" altLang="en-US"/>
            </a:br>
            <a:endParaRPr lang="en-US"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DF2BACD1-E2D4-4588-95EC-45DD2B0206BA}"/>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14339" name="Content Placeholder 2">
            <a:extLst>
              <a:ext uri="{FF2B5EF4-FFF2-40B4-BE49-F238E27FC236}">
                <a16:creationId xmlns:a16="http://schemas.microsoft.com/office/drawing/2014/main" id="{F6AFA471-4707-47C2-B85B-5D1A3A2028FC}"/>
              </a:ext>
            </a:extLst>
          </p:cNvPr>
          <p:cNvSpPr>
            <a:spLocks noGrp="1"/>
          </p:cNvSpPr>
          <p:nvPr>
            <p:ph idx="1"/>
          </p:nvPr>
        </p:nvSpPr>
        <p:spPr/>
        <p:txBody>
          <a:bodyPr rtlCol="0">
            <a:normAutofit fontScale="92500" lnSpcReduction="20000"/>
          </a:bodyPr>
          <a:lstStyle/>
          <a:p>
            <a:pPr marL="91440" indent="-91440" fontAlgn="auto">
              <a:lnSpc>
                <a:spcPct val="80000"/>
              </a:lnSpc>
              <a:defRPr/>
            </a:pPr>
            <a:r>
              <a:rPr lang="en-US" altLang="en-US" sz="3000">
                <a:ea typeface="ＭＳ Ｐゴシック" panose="020B0600070205080204" pitchFamily="34" charset="-128"/>
              </a:rPr>
              <a:t>As stated/suggested/argued/proposed by Bloggs (2002) ---</a:t>
            </a:r>
          </a:p>
          <a:p>
            <a:pPr marL="91440" indent="-91440" fontAlgn="auto">
              <a:lnSpc>
                <a:spcPct val="80000"/>
              </a:lnSpc>
              <a:defRPr/>
            </a:pPr>
            <a:r>
              <a:rPr lang="en-US" altLang="en-US" sz="3000">
                <a:ea typeface="ＭＳ Ｐゴシック" panose="020B0600070205080204" pitchFamily="34" charset="-128"/>
              </a:rPr>
              <a:t>There is a view/theory/argument that --- (Bloggs, 2002).</a:t>
            </a:r>
          </a:p>
          <a:p>
            <a:pPr marL="91440" indent="-91440" fontAlgn="auto">
              <a:lnSpc>
                <a:spcPct val="80000"/>
              </a:lnSpc>
              <a:defRPr/>
            </a:pPr>
            <a:r>
              <a:rPr lang="en-US" altLang="en-US" sz="3000">
                <a:ea typeface="ＭＳ Ｐゴシック" panose="020B0600070205080204" pitchFamily="34" charset="-128"/>
              </a:rPr>
              <a:t>It has been suggested/stated/argued/proposed that --- (Bloggs, 2002)</a:t>
            </a:r>
          </a:p>
          <a:p>
            <a:pPr marL="91440" indent="-91440" fontAlgn="auto">
              <a:lnSpc>
                <a:spcPct val="80000"/>
              </a:lnSpc>
              <a:defRPr/>
            </a:pPr>
            <a:r>
              <a:rPr lang="en-US" altLang="en-US" sz="3000">
                <a:ea typeface="ＭＳ Ｐゴシック" panose="020B0600070205080204" pitchFamily="34" charset="-128"/>
              </a:rPr>
              <a:t>One view/theory/argument/suggestion/proposal is that --- (Bloggs, 2002) </a:t>
            </a:r>
          </a:p>
          <a:p>
            <a:pPr marL="91440" indent="-91440" fontAlgn="auto">
              <a:lnSpc>
                <a:spcPct val="80000"/>
              </a:lnSpc>
              <a:defRPr/>
            </a:pPr>
            <a:r>
              <a:rPr lang="en-US" altLang="en-US" sz="3000">
                <a:ea typeface="ＭＳ Ｐゴシック" panose="020B0600070205080204" pitchFamily="34" charset="-128"/>
              </a:rPr>
              <a:t>One view, expressed by Bloggs (2002) is that ---</a:t>
            </a:r>
            <a:br>
              <a:rPr lang="en-US" altLang="en-US" sz="3000">
                <a:ea typeface="ＭＳ Ｐゴシック" panose="020B0600070205080204" pitchFamily="34" charset="-128"/>
              </a:rPr>
            </a:br>
            <a:r>
              <a:rPr lang="en-US" altLang="en-US" sz="3000">
                <a:ea typeface="ＭＳ Ｐゴシック" panose="020B0600070205080204" pitchFamily="34" charset="-128"/>
              </a:rPr>
              <a:t>Introducing an idea/theory that agrees with/has built on another: </a:t>
            </a:r>
          </a:p>
          <a:p>
            <a:pPr marL="91440" indent="-91440" fontAlgn="auto">
              <a:lnSpc>
                <a:spcPct val="80000"/>
              </a:lnSpc>
              <a:defRPr/>
            </a:pPr>
            <a:endParaRPr lang="en-US" altLang="en-US" sz="3000">
              <a:ea typeface="ＭＳ Ｐゴシック" panose="020B0600070205080204" pitchFamily="34" charset="-12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BF8DB918-41AB-4B31-82B2-EEBC5E996A03}"/>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rPr>
              <a:t>Continued</a:t>
            </a:r>
          </a:p>
        </p:txBody>
      </p:sp>
      <p:sp>
        <p:nvSpPr>
          <p:cNvPr id="21507" name="Content Placeholder 2">
            <a:extLst>
              <a:ext uri="{FF2B5EF4-FFF2-40B4-BE49-F238E27FC236}">
                <a16:creationId xmlns:a16="http://schemas.microsoft.com/office/drawing/2014/main" id="{802F7E83-097F-4726-992F-1E541A2E822D}"/>
              </a:ext>
            </a:extLst>
          </p:cNvPr>
          <p:cNvSpPr>
            <a:spLocks noGrp="1"/>
          </p:cNvSpPr>
          <p:nvPr>
            <p:ph idx="1"/>
          </p:nvPr>
        </p:nvSpPr>
        <p:spPr/>
        <p:txBody>
          <a:bodyPr/>
          <a:lstStyle/>
          <a:p>
            <a:r>
              <a:rPr lang="en-US" altLang="en-US"/>
              <a:t>This is supported by Smith (2003).</a:t>
            </a:r>
            <a:br>
              <a:rPr lang="en-US" altLang="en-US"/>
            </a:br>
            <a:r>
              <a:rPr lang="en-US" altLang="en-US"/>
              <a:t>in line with the view/theory/suggestion of Smith (2003). reflects the “ “ “ </a:t>
            </a:r>
          </a:p>
          <a:p>
            <a:r>
              <a:rPr lang="en-US" altLang="en-US"/>
              <a:t>Smith (2003) accepts/supports/agrees with/concurs with this view/suggestion/theory. </a:t>
            </a:r>
          </a:p>
          <a:p>
            <a:r>
              <a:rPr lang="en-US" altLang="en-US"/>
              <a:t>A similar view is held by Smith (2003) stance is taken by </a:t>
            </a:r>
          </a:p>
          <a:p>
            <a:r>
              <a:rPr lang="en-US" altLang="en-US"/>
              <a:t>This idea/theory has been extended/developed/taken further/built upon by Smith (2003). </a:t>
            </a:r>
          </a:p>
          <a:p>
            <a:endParaRPr lang="en-US"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29C760DB-BBCE-4C53-81F4-E68D2BE47321}"/>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16387" name="Content Placeholder 2">
            <a:extLst>
              <a:ext uri="{FF2B5EF4-FFF2-40B4-BE49-F238E27FC236}">
                <a16:creationId xmlns:a16="http://schemas.microsoft.com/office/drawing/2014/main" id="{C00E5A90-0A25-4EAB-A08D-F56A9560012E}"/>
              </a:ext>
            </a:extLst>
          </p:cNvPr>
          <p:cNvSpPr>
            <a:spLocks noGrp="1"/>
          </p:cNvSpPr>
          <p:nvPr>
            <p:ph idx="1"/>
          </p:nvPr>
        </p:nvSpPr>
        <p:spPr/>
        <p:txBody>
          <a:bodyPr rtlCol="0">
            <a:normAutofit fontScale="92500" lnSpcReduction="20000"/>
          </a:bodyPr>
          <a:lstStyle/>
          <a:p>
            <a:pPr marL="91440" indent="-91440" fontAlgn="auto">
              <a:defRPr/>
            </a:pPr>
            <a:r>
              <a:rPr lang="en-US" altLang="en-US" sz="2700">
                <a:ea typeface="ＭＳ Ｐゴシック" panose="020B0600070205080204" pitchFamily="34" charset="-128"/>
              </a:rPr>
              <a:t>Introducing an idea/theory that disagrees/contrasts with another: </a:t>
            </a:r>
          </a:p>
          <a:p>
            <a:pPr marL="91440" indent="-91440" fontAlgn="auto">
              <a:defRPr/>
            </a:pPr>
            <a:r>
              <a:rPr lang="en-US" altLang="en-US" sz="2700">
                <a:ea typeface="ＭＳ Ｐゴシック" panose="020B0600070205080204" pitchFamily="34" charset="-128"/>
              </a:rPr>
              <a:t>This conflicts/contrasts with/is contrary to the view held by Smith (2003) that --- </a:t>
            </a:r>
          </a:p>
          <a:p>
            <a:pPr marL="91440" indent="-91440" fontAlgn="auto">
              <a:defRPr/>
            </a:pPr>
            <a:r>
              <a:rPr lang="en-US" altLang="en-US" sz="2700">
                <a:ea typeface="ＭＳ Ｐゴシック" panose="020B0600070205080204" pitchFamily="34" charset="-128"/>
              </a:rPr>
              <a:t>This is not accepted by/has been challenged by Smith (2003), who argues that --- </a:t>
            </a:r>
          </a:p>
          <a:p>
            <a:pPr marL="91440" indent="-91440" fontAlgn="auto">
              <a:defRPr/>
            </a:pPr>
            <a:r>
              <a:rPr lang="en-US" altLang="en-US" sz="2700">
                <a:ea typeface="ＭＳ Ｐゴシック" panose="020B0600070205080204" pitchFamily="34" charset="-128"/>
              </a:rPr>
              <a:t>Smith (2003), on the other hand/however/in contrast, suggests that --- </a:t>
            </a:r>
          </a:p>
          <a:p>
            <a:pPr marL="91440" indent="-91440" fontAlgn="auto">
              <a:defRPr/>
            </a:pPr>
            <a:r>
              <a:rPr lang="en-US" altLang="en-US" sz="2700">
                <a:ea typeface="ＭＳ Ｐゴシック" panose="020B0600070205080204" pitchFamily="34" charset="-128"/>
              </a:rPr>
              <a:t>An alternative view/suggestion is that --- (Smith, 2003)</a:t>
            </a:r>
            <a:br>
              <a:rPr lang="en-US" altLang="en-US" sz="2700">
                <a:ea typeface="ＭＳ Ｐゴシック" panose="020B0600070205080204" pitchFamily="34" charset="-128"/>
              </a:rPr>
            </a:br>
            <a:r>
              <a:rPr lang="en-US" altLang="en-US" sz="2700">
                <a:ea typeface="ＭＳ Ｐゴシック" panose="020B0600070205080204" pitchFamily="34" charset="-128"/>
              </a:rPr>
              <a:t>The opposite/a conflicting view is expressed by Smith (2003) </a:t>
            </a:r>
          </a:p>
          <a:p>
            <a:pPr marL="91440" indent="-91440" fontAlgn="auto">
              <a:defRPr/>
            </a:pPr>
            <a:endParaRPr lang="en-US" altLang="en-US" sz="2700">
              <a:ea typeface="ＭＳ Ｐゴシック" panose="020B0600070205080204" pitchFamily="34" charset="-128"/>
            </a:endParaRPr>
          </a:p>
          <a:p>
            <a:pPr marL="91440" indent="-91440" fontAlgn="auto">
              <a:defRPr/>
            </a:pPr>
            <a:endParaRPr lang="en-US" altLang="en-US" sz="2700">
              <a:ea typeface="ＭＳ Ｐゴシック" panose="020B0600070205080204" pitchFamily="34" charset="-128"/>
            </a:endParaRPr>
          </a:p>
          <a:p>
            <a:pPr marL="91440" indent="-91440" fontAlgn="auto">
              <a:defRPr/>
            </a:pPr>
            <a:endParaRPr lang="en-US" altLang="en-US" sz="2700">
              <a:ea typeface="ＭＳ Ｐゴシック" panose="020B0600070205080204" pitchFamily="34" charset="-12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94A0054D-1740-418F-89F1-655022522114}"/>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Author’s name cited in the text</a:t>
            </a:r>
          </a:p>
        </p:txBody>
      </p:sp>
      <p:sp>
        <p:nvSpPr>
          <p:cNvPr id="17411" name="Content Placeholder 2">
            <a:extLst>
              <a:ext uri="{FF2B5EF4-FFF2-40B4-BE49-F238E27FC236}">
                <a16:creationId xmlns:a16="http://schemas.microsoft.com/office/drawing/2014/main" id="{9183F530-6C44-4776-A8FC-2459FAE7F3A1}"/>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200">
                <a:ea typeface="ＭＳ Ｐゴシック" panose="020B0600070205080204" pitchFamily="34" charset="-128"/>
              </a:rPr>
              <a:t>	When making reference to an author's work in your text, their name is followed by the year of publication of their work: </a:t>
            </a:r>
          </a:p>
          <a:p>
            <a:pPr marL="91440" indent="-91440" fontAlgn="auto">
              <a:lnSpc>
                <a:spcPct val="80000"/>
              </a:lnSpc>
              <a:buFont typeface="Arial" panose="020B0604020202020204" pitchFamily="34" charset="0"/>
              <a:buNone/>
              <a:defRPr/>
            </a:pPr>
            <a:r>
              <a:rPr lang="en-US" altLang="en-US" sz="2200" i="1">
                <a:ea typeface="ＭＳ Ｐゴシック" panose="020B0600070205080204" pitchFamily="34" charset="-128"/>
              </a:rPr>
              <a:t>	</a:t>
            </a:r>
          </a:p>
          <a:p>
            <a:pPr marL="91440" indent="-91440" fontAlgn="auto">
              <a:lnSpc>
                <a:spcPct val="80000"/>
              </a:lnSpc>
              <a:buFont typeface="Arial" panose="020B0604020202020204" pitchFamily="34" charset="0"/>
              <a:buNone/>
              <a:defRPr/>
            </a:pPr>
            <a:r>
              <a:rPr lang="en-US" altLang="en-US" sz="2200" i="1">
                <a:ea typeface="ＭＳ Ｐゴシック" panose="020B0600070205080204" pitchFamily="34" charset="-128"/>
              </a:rPr>
              <a:t>	In general, when writing for a professional publication, it is good practice to make reference to other relevant published work. This view has been supported in the work of Cormack (1994).</a:t>
            </a:r>
          </a:p>
          <a:p>
            <a:pPr marL="91440" indent="-91440" fontAlgn="auto">
              <a:lnSpc>
                <a:spcPct val="80000"/>
              </a:lnSpc>
              <a:buFont typeface="Arial" panose="020B0604020202020204" pitchFamily="34" charset="0"/>
              <a:buNone/>
              <a:defRPr/>
            </a:pPr>
            <a:br>
              <a:rPr lang="en-US" altLang="en-US" sz="2200">
                <a:ea typeface="ＭＳ Ｐゴシック" panose="020B0600070205080204" pitchFamily="34" charset="-128"/>
              </a:rPr>
            </a:br>
            <a:r>
              <a:rPr lang="en-US" altLang="en-US" sz="2200">
                <a:ea typeface="ＭＳ Ｐゴシック" panose="020B0600070205080204" pitchFamily="34" charset="-128"/>
              </a:rPr>
              <a:t>Where you are mentioning a particular part of the work, and making direct reference to this, a page reference should be included: </a:t>
            </a:r>
            <a:br>
              <a:rPr lang="en-US" altLang="en-US" sz="2200">
                <a:ea typeface="ＭＳ Ｐゴシック" panose="020B0600070205080204" pitchFamily="34" charset="-128"/>
              </a:rPr>
            </a:br>
            <a:br>
              <a:rPr lang="en-US" altLang="en-US" sz="2200">
                <a:ea typeface="ＭＳ Ｐゴシック" panose="020B0600070205080204" pitchFamily="34" charset="-128"/>
              </a:rPr>
            </a:br>
            <a:r>
              <a:rPr lang="en-US" altLang="en-US" sz="2200" i="1">
                <a:ea typeface="ＭＳ Ｐゴシック" panose="020B0600070205080204" pitchFamily="34" charset="-128"/>
              </a:rPr>
              <a:t>Cormack (1994, pp.32-33) states that "when writing for a professional readership, writers invariably make reference to already published works".</a:t>
            </a:r>
          </a:p>
          <a:p>
            <a:pPr marL="91440" indent="-91440" fontAlgn="auto">
              <a:lnSpc>
                <a:spcPct val="80000"/>
              </a:lnSpc>
              <a:defRPr/>
            </a:pPr>
            <a:endParaRPr lang="en-US" altLang="en-US" sz="2200">
              <a:ea typeface="ＭＳ Ｐゴシック" panose="020B0600070205080204" pitchFamily="34" charset="-12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D3C2F061-C41A-4650-8DA0-4A2A1A015F4D}"/>
              </a:ext>
            </a:extLst>
          </p:cNvPr>
          <p:cNvSpPr>
            <a:spLocks noGrp="1"/>
          </p:cNvSpPr>
          <p:nvPr>
            <p:ph type="title"/>
          </p:nvPr>
        </p:nvSpPr>
        <p:spPr/>
        <p:txBody>
          <a:bodyPr/>
          <a:lstStyle/>
          <a:p>
            <a:pPr fontAlgn="auto">
              <a:spcAft>
                <a:spcPts val="0"/>
              </a:spcAft>
              <a:defRPr/>
            </a:pPr>
            <a:r>
              <a:rPr lang="en-US" altLang="en-US" sz="4000">
                <a:solidFill>
                  <a:schemeClr val="tx1">
                    <a:lumMod val="95000"/>
                    <a:lumOff val="5000"/>
                  </a:schemeClr>
                </a:solidFill>
                <a:ea typeface="ＭＳ Ｐゴシック" panose="020B0600070205080204" pitchFamily="34" charset="-128"/>
              </a:rPr>
              <a:t>Author’s name not cited directly in the text</a:t>
            </a:r>
          </a:p>
        </p:txBody>
      </p:sp>
      <p:sp>
        <p:nvSpPr>
          <p:cNvPr id="24579" name="Content Placeholder 2">
            <a:extLst>
              <a:ext uri="{FF2B5EF4-FFF2-40B4-BE49-F238E27FC236}">
                <a16:creationId xmlns:a16="http://schemas.microsoft.com/office/drawing/2014/main" id="{D33B199D-8C4B-4E6C-A46B-01CD491CEB02}"/>
              </a:ext>
            </a:extLst>
          </p:cNvPr>
          <p:cNvSpPr>
            <a:spLocks noGrp="1"/>
          </p:cNvSpPr>
          <p:nvPr>
            <p:ph idx="1"/>
          </p:nvPr>
        </p:nvSpPr>
        <p:spPr/>
        <p:txBody>
          <a:bodyPr/>
          <a:lstStyle/>
          <a:p>
            <a:r>
              <a:rPr lang="en-US" altLang="en-US">
                <a:ea typeface="ＭＳ Ｐゴシック" panose="020B0600070205080204" pitchFamily="34" charset="-128"/>
              </a:rPr>
              <a:t>If you make reference to a work or piece of research without mentioning the author in the text then both the author's name and publication year are placed at the relevant point in the sentence or at the end of the sentence in brackets: </a:t>
            </a:r>
            <a:br>
              <a:rPr lang="en-US" altLang="en-US">
                <a:ea typeface="ＭＳ Ｐゴシック" panose="020B0600070205080204" pitchFamily="34" charset="-128"/>
              </a:rPr>
            </a:br>
            <a:br>
              <a:rPr lang="en-US" altLang="en-US">
                <a:ea typeface="ＭＳ Ｐゴシック" panose="020B0600070205080204" pitchFamily="34" charset="-128"/>
              </a:rPr>
            </a:br>
            <a:r>
              <a:rPr lang="en-US" altLang="en-US" i="1">
                <a:ea typeface="ＭＳ Ｐゴシック" panose="020B0600070205080204" pitchFamily="34" charset="-128"/>
              </a:rPr>
              <a:t>Making reference to published work appears to be characteristic of writing for a professional audience (Cormack, 1994).</a:t>
            </a:r>
          </a:p>
          <a:p>
            <a:endParaRPr lang="en-US" altLang="en-US">
              <a:ea typeface="ＭＳ Ｐゴシック" panose="020B0600070205080204" pitchFamily="34" charset="-128"/>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BAFA2EF8-0175-4EDC-B479-890A303EECBD}"/>
              </a:ext>
            </a:extLst>
          </p:cNvPr>
          <p:cNvSpPr>
            <a:spLocks noGrp="1"/>
          </p:cNvSpPr>
          <p:nvPr>
            <p:ph type="title"/>
          </p:nvPr>
        </p:nvSpPr>
        <p:spPr/>
        <p:txBody>
          <a:bodyPr/>
          <a:lstStyle/>
          <a:p>
            <a:pPr fontAlgn="auto">
              <a:spcAft>
                <a:spcPts val="0"/>
              </a:spcAft>
              <a:defRPr/>
            </a:pPr>
            <a:r>
              <a:rPr lang="en-US" altLang="en-US" sz="4000">
                <a:solidFill>
                  <a:schemeClr val="tx1">
                    <a:lumMod val="95000"/>
                    <a:lumOff val="5000"/>
                  </a:schemeClr>
                </a:solidFill>
                <a:ea typeface="ＭＳ Ｐゴシック" panose="020B0600070205080204" pitchFamily="34" charset="-128"/>
              </a:rPr>
              <a:t>More than one author cited directly in the text</a:t>
            </a:r>
          </a:p>
        </p:txBody>
      </p:sp>
      <p:sp>
        <p:nvSpPr>
          <p:cNvPr id="25603" name="Content Placeholder 2">
            <a:extLst>
              <a:ext uri="{FF2B5EF4-FFF2-40B4-BE49-F238E27FC236}">
                <a16:creationId xmlns:a16="http://schemas.microsoft.com/office/drawing/2014/main" id="{8891B3D9-DC17-480F-949E-111DCA9287BD}"/>
              </a:ext>
            </a:extLst>
          </p:cNvPr>
          <p:cNvSpPr>
            <a:spLocks noGrp="1"/>
          </p:cNvSpPr>
          <p:nvPr>
            <p:ph idx="1"/>
          </p:nvPr>
        </p:nvSpPr>
        <p:spPr/>
        <p:txBody>
          <a:bodyPr/>
          <a:lstStyle/>
          <a:p>
            <a:r>
              <a:rPr lang="en-US" altLang="en-US">
                <a:ea typeface="ＭＳ Ｐゴシック" panose="020B0600070205080204" pitchFamily="34" charset="-128"/>
              </a:rPr>
              <a:t>Where reference is made to more than one author in a sentence, and they are referred to directly, they are both cited: </a:t>
            </a:r>
            <a:br>
              <a:rPr lang="en-US" altLang="en-US">
                <a:ea typeface="ＭＳ Ｐゴシック" panose="020B0600070205080204" pitchFamily="34" charset="-128"/>
              </a:rPr>
            </a:br>
            <a:br>
              <a:rPr lang="en-US" altLang="en-US">
                <a:ea typeface="ＭＳ Ｐゴシック" panose="020B0600070205080204" pitchFamily="34" charset="-128"/>
              </a:rPr>
            </a:br>
            <a:r>
              <a:rPr lang="en-US" altLang="en-US" i="1">
                <a:ea typeface="ＭＳ Ｐゴシック" panose="020B0600070205080204" pitchFamily="34" charset="-128"/>
              </a:rPr>
              <a:t>Smith (1946) and Jones (1948) have both shown ...</a:t>
            </a:r>
          </a:p>
          <a:p>
            <a:endParaRPr lang="en-US" altLang="en-US">
              <a:ea typeface="ＭＳ Ｐゴシック" panose="020B0600070205080204" pitchFamily="34" charset="-12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9C3AF600-7315-4AFE-A464-D212CD145318}"/>
              </a:ext>
            </a:extLst>
          </p:cNvPr>
          <p:cNvSpPr>
            <a:spLocks noGrp="1"/>
          </p:cNvSpPr>
          <p:nvPr>
            <p:ph type="title"/>
          </p:nvPr>
        </p:nvSpPr>
        <p:spPr/>
        <p:txBody>
          <a:bodyPr/>
          <a:lstStyle/>
          <a:p>
            <a:pPr fontAlgn="auto">
              <a:spcAft>
                <a:spcPts val="0"/>
              </a:spcAft>
              <a:defRPr/>
            </a:pPr>
            <a:r>
              <a:rPr lang="en-US" altLang="en-US" sz="4000">
                <a:solidFill>
                  <a:schemeClr val="tx1">
                    <a:lumMod val="95000"/>
                    <a:lumOff val="5000"/>
                  </a:schemeClr>
                </a:solidFill>
                <a:ea typeface="ＭＳ Ｐゴシック" panose="020B0600070205080204" pitchFamily="34" charset="-128"/>
              </a:rPr>
              <a:t>More than one author not cited directly in the text</a:t>
            </a:r>
          </a:p>
        </p:txBody>
      </p:sp>
      <p:sp>
        <p:nvSpPr>
          <p:cNvPr id="20483" name="Content Placeholder 2">
            <a:extLst>
              <a:ext uri="{FF2B5EF4-FFF2-40B4-BE49-F238E27FC236}">
                <a16:creationId xmlns:a16="http://schemas.microsoft.com/office/drawing/2014/main" id="{5AE31711-5671-4A81-A400-DFD139686305}"/>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List these at the relevant point in the sentence or at the end of the sentence, putting the author's name, followed by the date of publication and separated by a semi-colon and within brackets.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a:ea typeface="ＭＳ Ｐゴシック" panose="020B0600070205080204" pitchFamily="34" charset="-128"/>
              </a:rPr>
              <a:t>Where several publications from a number of authors are referred to, then the references should be cited in chronological order (i.e. earliest first):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i="1">
                <a:ea typeface="ＭＳ Ｐゴシック" panose="020B0600070205080204" pitchFamily="34" charset="-128"/>
              </a:rPr>
              <a:t>Further research in the late forties (Smith, 1946; Jones, 1948) led to major developments......</a:t>
            </a:r>
            <a:br>
              <a:rPr lang="en-US" altLang="en-US" sz="2500" i="1">
                <a:ea typeface="ＭＳ Ｐゴシック" panose="020B0600070205080204" pitchFamily="34" charset="-128"/>
              </a:rPr>
            </a:br>
            <a:br>
              <a:rPr lang="en-US" altLang="en-US" sz="2500" i="1">
                <a:ea typeface="ＭＳ Ｐゴシック" panose="020B0600070205080204" pitchFamily="34" charset="-128"/>
              </a:rPr>
            </a:br>
            <a:r>
              <a:rPr lang="en-US" altLang="en-US" sz="2500" i="1">
                <a:ea typeface="ＭＳ Ｐゴシック" panose="020B0600070205080204" pitchFamily="34" charset="-128"/>
              </a:rPr>
              <a:t>Recent research (Collins, 1998; Brown, 2001; Davies, 2008) shows that</a:t>
            </a:r>
          </a:p>
          <a:p>
            <a:pPr marL="91440" indent="-91440" fontAlgn="auto">
              <a:lnSpc>
                <a:spcPct val="80000"/>
              </a:lnSpc>
              <a:defRPr/>
            </a:pPr>
            <a:endParaRPr lang="en-US" altLang="en-US" sz="2500">
              <a:ea typeface="ＭＳ Ｐゴシック" panose="020B0600070205080204" pitchFamily="34" charset="-12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0DC92E76-B974-4B3D-AFA0-7C661E25EE44}"/>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2 or 3 authors of a work</a:t>
            </a:r>
          </a:p>
        </p:txBody>
      </p:sp>
      <p:sp>
        <p:nvSpPr>
          <p:cNvPr id="21507" name="Content Placeholder 2">
            <a:extLst>
              <a:ext uri="{FF2B5EF4-FFF2-40B4-BE49-F238E27FC236}">
                <a16:creationId xmlns:a16="http://schemas.microsoft.com/office/drawing/2014/main" id="{7DAF136D-C88E-4D4C-8B02-32EA7BA1AB0A}"/>
              </a:ext>
            </a:extLst>
          </p:cNvPr>
          <p:cNvSpPr>
            <a:spLocks noGrp="1"/>
          </p:cNvSpPr>
          <p:nvPr>
            <p:ph idx="1"/>
          </p:nvPr>
        </p:nvSpPr>
        <p:spPr/>
        <p:txBody>
          <a:bodyPr rtlCol="0">
            <a:normAutofit fontScale="92500" lnSpcReduction="10000"/>
          </a:bodyPr>
          <a:lstStyle/>
          <a:p>
            <a:pPr marL="91440" indent="-91440" fontAlgn="auto">
              <a:buFont typeface="Arial" panose="020B0604020202020204" pitchFamily="34" charset="0"/>
              <a:buNone/>
              <a:defRPr/>
            </a:pPr>
            <a:r>
              <a:rPr lang="en-US" altLang="en-US" sz="2400" dirty="0">
                <a:ea typeface="ＭＳ Ｐゴシック" panose="020B0600070205080204" pitchFamily="34" charset="-128"/>
              </a:rPr>
              <a:t>	When there are two or three authors for a work, they should be noted in the text.</a:t>
            </a:r>
          </a:p>
          <a:p>
            <a:pPr marL="91440" indent="-91440" fontAlgn="auto">
              <a:buFont typeface="Arial" panose="020B0604020202020204" pitchFamily="34" charset="0"/>
              <a:buNone/>
              <a:defRPr/>
            </a:pPr>
            <a:r>
              <a:rPr lang="en-US" altLang="en-US" sz="2400" dirty="0">
                <a:ea typeface="ＭＳ Ｐゴシック" panose="020B0600070205080204" pitchFamily="34" charset="-128"/>
              </a:rPr>
              <a:t>	Directly using an </a:t>
            </a:r>
            <a:r>
              <a:rPr lang="en-US" altLang="en-US" sz="2400" b="1" dirty="0">
                <a:ea typeface="ＭＳ Ｐゴシック" panose="020B0600070205080204" pitchFamily="34" charset="-128"/>
              </a:rPr>
              <a:t>and</a:t>
            </a:r>
            <a:r>
              <a:rPr lang="en-US" altLang="en-US" sz="2400" dirty="0">
                <a:ea typeface="ＭＳ Ｐゴシック" panose="020B0600070205080204" pitchFamily="34" charset="-128"/>
              </a:rPr>
              <a:t> </a:t>
            </a:r>
            <a:br>
              <a:rPr lang="en-US" altLang="en-US" sz="2400" dirty="0">
                <a:ea typeface="ＭＳ Ｐゴシック" panose="020B0600070205080204" pitchFamily="34" charset="-128"/>
              </a:rPr>
            </a:br>
            <a:r>
              <a:rPr lang="en-US" altLang="en-US" sz="2400" i="1" dirty="0">
                <a:ea typeface="ＭＳ Ｐゴシック" panose="020B0600070205080204" pitchFamily="34" charset="-128"/>
              </a:rPr>
              <a:t>White and Brown (2004) in their recent research paper found...</a:t>
            </a:r>
          </a:p>
          <a:p>
            <a:pPr marL="91440" indent="-91440" fontAlgn="auto">
              <a:buFont typeface="Arial" panose="020B0604020202020204" pitchFamily="34" charset="0"/>
              <a:buNone/>
              <a:defRPr/>
            </a:pPr>
            <a:r>
              <a:rPr lang="en-US" altLang="en-US" sz="2400" dirty="0">
                <a:ea typeface="ＭＳ Ｐゴシック" panose="020B0600070205080204" pitchFamily="34" charset="-128"/>
              </a:rPr>
              <a:t>	</a:t>
            </a:r>
          </a:p>
          <a:p>
            <a:pPr marL="91440" indent="-91440" fontAlgn="auto">
              <a:buFont typeface="Arial" panose="020B0604020202020204" pitchFamily="34" charset="0"/>
              <a:buNone/>
              <a:defRPr/>
            </a:pPr>
            <a:r>
              <a:rPr lang="en-US" altLang="en-US" sz="2400" dirty="0">
                <a:ea typeface="ＭＳ Ｐゴシック" panose="020B0600070205080204" pitchFamily="34" charset="-128"/>
              </a:rPr>
              <a:t>	Or indirectly</a:t>
            </a:r>
            <a:br>
              <a:rPr lang="en-US" altLang="en-US" sz="2400" dirty="0">
                <a:ea typeface="ＭＳ Ｐゴシック" panose="020B0600070205080204" pitchFamily="34" charset="-128"/>
              </a:rPr>
            </a:br>
            <a:r>
              <a:rPr lang="en-US" altLang="en-US" sz="2400" i="1" dirty="0">
                <a:ea typeface="ＭＳ Ｐゴシック" panose="020B0600070205080204" pitchFamily="34" charset="-128"/>
              </a:rPr>
              <a:t>Recent research (White and Brown, 2004) suggests that...</a:t>
            </a:r>
          </a:p>
          <a:p>
            <a:pPr marL="91440" indent="-91440" fontAlgn="auto">
              <a:buFont typeface="Arial" panose="020B0604020202020204" pitchFamily="34" charset="0"/>
              <a:buNone/>
              <a:defRPr/>
            </a:pPr>
            <a:r>
              <a:rPr lang="en-US" altLang="en-US" sz="2400" dirty="0">
                <a:ea typeface="ＭＳ Ｐゴシック" panose="020B0600070205080204" pitchFamily="34" charset="-128"/>
              </a:rPr>
              <a:t>	</a:t>
            </a:r>
          </a:p>
          <a:p>
            <a:pPr marL="91440" indent="-91440" fontAlgn="auto">
              <a:buFont typeface="Arial" panose="020B0604020202020204" pitchFamily="34" charset="0"/>
              <a:buNone/>
              <a:defRPr/>
            </a:pPr>
            <a:r>
              <a:rPr lang="en-US" altLang="en-US" sz="2400" dirty="0">
                <a:ea typeface="ＭＳ Ｐゴシック" panose="020B0600070205080204" pitchFamily="34" charset="-128"/>
              </a:rPr>
              <a:t>	Other examples using two or three authors........ </a:t>
            </a:r>
            <a:br>
              <a:rPr lang="en-US" altLang="en-US" sz="2400" dirty="0">
                <a:ea typeface="ＭＳ Ｐゴシック" panose="020B0600070205080204" pitchFamily="34" charset="-128"/>
              </a:rPr>
            </a:br>
            <a:r>
              <a:rPr lang="en-US" altLang="en-US" sz="2400" i="1" dirty="0">
                <a:ea typeface="ＭＳ Ｐゴシック" panose="020B0600070205080204" pitchFamily="34" charset="-128"/>
              </a:rPr>
              <a:t>During the mid nineties research undertaken in </a:t>
            </a:r>
            <a:r>
              <a:rPr lang="en-US" altLang="en-US" sz="2400" i="1" dirty="0" err="1">
                <a:ea typeface="ＭＳ Ｐゴシック" panose="020B0600070205080204" pitchFamily="34" charset="-128"/>
              </a:rPr>
              <a:t>Luton</a:t>
            </a:r>
            <a:r>
              <a:rPr lang="en-US" altLang="en-US" sz="2400" i="1" dirty="0">
                <a:ea typeface="ＭＳ Ｐゴシック" panose="020B0600070205080204" pitchFamily="34" charset="-128"/>
              </a:rPr>
              <a:t> (Slater and Jones, 1996) showed that…</a:t>
            </a:r>
          </a:p>
          <a:p>
            <a:pPr marL="91440" indent="-91440" fontAlgn="auto">
              <a:buFont typeface="Arial" panose="020B0604020202020204" pitchFamily="34" charset="0"/>
              <a:buNone/>
              <a:defRPr/>
            </a:pPr>
            <a:endParaRPr lang="en-US" altLang="en-US" sz="2400" i="1" dirty="0">
              <a:ea typeface="ＭＳ Ｐゴシック" panose="020B0600070205080204" pitchFamily="34" charset="-12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669012F3-6E42-4263-A447-5623AEA4818E}"/>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29699" name="Content Placeholder 2">
            <a:extLst>
              <a:ext uri="{FF2B5EF4-FFF2-40B4-BE49-F238E27FC236}">
                <a16:creationId xmlns:a16="http://schemas.microsoft.com/office/drawing/2014/main" id="{88877267-4C46-4DB8-82CE-264746F67BE2}"/>
              </a:ext>
            </a:extLst>
          </p:cNvPr>
          <p:cNvSpPr>
            <a:spLocks noGrp="1"/>
          </p:cNvSpPr>
          <p:nvPr>
            <p:ph idx="1"/>
          </p:nvPr>
        </p:nvSpPr>
        <p:spPr/>
        <p:txBody>
          <a:bodyPr/>
          <a:lstStyle/>
          <a:p>
            <a:pPr>
              <a:buFont typeface="Arial" panose="020B0604020202020204" pitchFamily="34" charset="0"/>
              <a:buNone/>
            </a:pPr>
            <a:r>
              <a:rPr lang="en-US" altLang="en-US" i="1">
                <a:ea typeface="ＭＳ Ｐゴシック" panose="020B0600070205080204" pitchFamily="34" charset="-128"/>
              </a:rPr>
              <a:t>	Further research (Green, Harris and Dunne, 1969) showed</a:t>
            </a:r>
          </a:p>
          <a:p>
            <a:pPr>
              <a:buFont typeface="Arial" panose="020B0604020202020204" pitchFamily="34" charset="0"/>
              <a:buNone/>
            </a:pPr>
            <a:r>
              <a:rPr lang="en-US" altLang="en-US">
                <a:ea typeface="ＭＳ Ｐゴシック" panose="020B0600070205080204" pitchFamily="34" charset="-128"/>
              </a:rPr>
              <a:t>	</a:t>
            </a:r>
          </a:p>
          <a:p>
            <a:pPr>
              <a:buFont typeface="Arial" panose="020B0604020202020204" pitchFamily="34" charset="0"/>
              <a:buNone/>
            </a:pPr>
            <a:r>
              <a:rPr lang="en-US" altLang="en-US">
                <a:ea typeface="ＭＳ Ｐゴシック" panose="020B0600070205080204" pitchFamily="34" charset="-128"/>
              </a:rPr>
              <a:t>	When there are two or three authors for a work they should all be listed (in the order in which their names appear in the original publication), with the name listed last preceded by an </a:t>
            </a:r>
            <a:r>
              <a:rPr lang="en-US" altLang="en-US" b="1">
                <a:ea typeface="ＭＳ Ｐゴシック" panose="020B0600070205080204" pitchFamily="34" charset="-128"/>
              </a:rPr>
              <a:t>and.</a:t>
            </a:r>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D4779E22-78B4-4AC2-8B6A-155855EB3AA3}"/>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4 or more authors of a work</a:t>
            </a:r>
          </a:p>
        </p:txBody>
      </p:sp>
      <p:sp>
        <p:nvSpPr>
          <p:cNvPr id="23555" name="Content Placeholder 2">
            <a:extLst>
              <a:ext uri="{FF2B5EF4-FFF2-40B4-BE49-F238E27FC236}">
                <a16:creationId xmlns:a16="http://schemas.microsoft.com/office/drawing/2014/main" id="{1D6FD4B7-7ABD-422E-AA2A-8019DA8FEE5B}"/>
              </a:ext>
            </a:extLst>
          </p:cNvPr>
          <p:cNvSpPr>
            <a:spLocks noGrp="1"/>
          </p:cNvSpPr>
          <p:nvPr>
            <p:ph idx="1"/>
          </p:nvPr>
        </p:nvSpPr>
        <p:spPr/>
        <p:txBody>
          <a:bodyPr rtlCol="0">
            <a:normAutofit lnSpcReduction="10000"/>
          </a:bodyPr>
          <a:lstStyle/>
          <a:p>
            <a:pPr marL="91440" indent="-91440" fontAlgn="auto">
              <a:buFont typeface="Arial" panose="020B0604020202020204" pitchFamily="34" charset="0"/>
              <a:buNone/>
              <a:defRPr/>
            </a:pPr>
            <a:r>
              <a:rPr lang="en-US" altLang="en-US" sz="3000">
                <a:ea typeface="ＭＳ Ｐゴシック" panose="020B0600070205080204" pitchFamily="34" charset="-128"/>
              </a:rPr>
              <a:t>	Where there are several authors (four or more), only the first author should be used, followed by </a:t>
            </a:r>
            <a:r>
              <a:rPr lang="en-US" altLang="en-US" sz="3000" b="1">
                <a:ea typeface="ＭＳ Ｐゴシック" panose="020B0600070205080204" pitchFamily="34" charset="-128"/>
              </a:rPr>
              <a:t>et al.</a:t>
            </a:r>
            <a:r>
              <a:rPr lang="en-US" altLang="en-US" sz="3000">
                <a:ea typeface="ＭＳ Ｐゴシック" panose="020B0600070205080204" pitchFamily="34" charset="-128"/>
              </a:rPr>
              <a:t> meaning </a:t>
            </a:r>
            <a:r>
              <a:rPr lang="en-US" altLang="en-US" sz="3000" b="1">
                <a:ea typeface="ＭＳ Ｐゴシック" panose="020B0600070205080204" pitchFamily="34" charset="-128"/>
              </a:rPr>
              <a:t>and others</a:t>
            </a:r>
            <a:r>
              <a:rPr lang="en-US" altLang="en-US" sz="3000">
                <a:ea typeface="ＭＳ Ｐゴシック" panose="020B0600070205080204" pitchFamily="34" charset="-128"/>
              </a:rPr>
              <a:t>:</a:t>
            </a:r>
            <a:br>
              <a:rPr lang="en-US" altLang="en-US" sz="3000">
                <a:ea typeface="ＭＳ Ｐゴシック" panose="020B0600070205080204" pitchFamily="34" charset="-128"/>
              </a:rPr>
            </a:br>
            <a:br>
              <a:rPr lang="en-US" altLang="en-US" sz="3000">
                <a:ea typeface="ＭＳ Ｐゴシック" panose="020B0600070205080204" pitchFamily="34" charset="-128"/>
              </a:rPr>
            </a:br>
            <a:r>
              <a:rPr lang="en-US" altLang="en-US" sz="3000" i="1">
                <a:ea typeface="ＭＳ Ｐゴシック" panose="020B0600070205080204" pitchFamily="34" charset="-128"/>
              </a:rPr>
              <a:t>Green, et al. (1995) found that the majority ...</a:t>
            </a:r>
          </a:p>
          <a:p>
            <a:pPr marL="91440" indent="-91440" fontAlgn="auto">
              <a:buFont typeface="Arial" panose="020B0604020202020204" pitchFamily="34" charset="0"/>
              <a:buNone/>
              <a:defRPr/>
            </a:pPr>
            <a:br>
              <a:rPr lang="en-US" altLang="en-US" sz="3000">
                <a:ea typeface="ＭＳ Ｐゴシック" panose="020B0600070205080204" pitchFamily="34" charset="-128"/>
              </a:rPr>
            </a:br>
            <a:r>
              <a:rPr lang="en-US" altLang="en-US" sz="3000">
                <a:ea typeface="ＭＳ Ｐゴシック" panose="020B0600070205080204" pitchFamily="34" charset="-128"/>
              </a:rPr>
              <a:t>or indirectly: </a:t>
            </a:r>
            <a:br>
              <a:rPr lang="en-US" altLang="en-US" sz="3000">
                <a:ea typeface="ＭＳ Ｐゴシック" panose="020B0600070205080204" pitchFamily="34" charset="-128"/>
              </a:rPr>
            </a:br>
            <a:br>
              <a:rPr lang="en-US" altLang="en-US" sz="3000">
                <a:ea typeface="ＭＳ Ｐゴシック" panose="020B0600070205080204" pitchFamily="34" charset="-128"/>
              </a:rPr>
            </a:br>
            <a:r>
              <a:rPr lang="en-US" altLang="en-US" sz="3000" i="1">
                <a:ea typeface="ＭＳ Ｐゴシック" panose="020B0600070205080204" pitchFamily="34" charset="-128"/>
              </a:rPr>
              <a:t>Recent research (Green, et al., 1995) has found that the majority of ...</a:t>
            </a:r>
          </a:p>
          <a:p>
            <a:pPr marL="91440" indent="-91440" fontAlgn="auto">
              <a:defRPr/>
            </a:pPr>
            <a:endParaRPr lang="en-US" altLang="en-US" sz="3000">
              <a:ea typeface="ＭＳ Ｐゴシック" panose="020B0600070205080204" pitchFamily="34" charset="-128"/>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0508E19A-3ADF-4573-A943-18EA3C7B2446}"/>
              </a:ext>
            </a:extLst>
          </p:cNvPr>
          <p:cNvSpPr>
            <a:spLocks noGrp="1"/>
          </p:cNvSpPr>
          <p:nvPr>
            <p:ph type="title"/>
          </p:nvPr>
        </p:nvSpPr>
        <p:spPr/>
        <p:txBody>
          <a:bodyPr/>
          <a:lstStyle/>
          <a:p>
            <a:pPr fontAlgn="auto">
              <a:spcAft>
                <a:spcPts val="0"/>
              </a:spcAft>
              <a:defRPr/>
            </a:pPr>
            <a:r>
              <a:rPr lang="en-US" altLang="en-US" sz="4000">
                <a:solidFill>
                  <a:schemeClr val="tx1">
                    <a:lumMod val="95000"/>
                    <a:lumOff val="5000"/>
                  </a:schemeClr>
                </a:solidFill>
                <a:ea typeface="ＭＳ Ｐゴシック" panose="020B0600070205080204" pitchFamily="34" charset="-128"/>
              </a:rPr>
              <a:t>Several works by one author in different years</a:t>
            </a:r>
          </a:p>
        </p:txBody>
      </p:sp>
      <p:sp>
        <p:nvSpPr>
          <p:cNvPr id="24579" name="Content Placeholder 2">
            <a:extLst>
              <a:ext uri="{FF2B5EF4-FFF2-40B4-BE49-F238E27FC236}">
                <a16:creationId xmlns:a16="http://schemas.microsoft.com/office/drawing/2014/main" id="{FB8D4CF9-1B53-45E7-844A-725B5CAFE019}"/>
              </a:ext>
            </a:extLst>
          </p:cNvPr>
          <p:cNvSpPr>
            <a:spLocks noGrp="1"/>
          </p:cNvSpPr>
          <p:nvPr>
            <p:ph idx="1"/>
          </p:nvPr>
        </p:nvSpPr>
        <p:spPr/>
        <p:txBody>
          <a:bodyPr rtlCol="0">
            <a:normAutofit fontScale="92500"/>
          </a:bodyPr>
          <a:lstStyle/>
          <a:p>
            <a:pPr marL="91440" indent="-91440" fontAlgn="auto">
              <a:buFont typeface="Arial" panose="020B0604020202020204" pitchFamily="34" charset="0"/>
              <a:buNone/>
              <a:defRPr/>
            </a:pPr>
            <a:r>
              <a:rPr lang="en-US" altLang="en-US" sz="2700">
                <a:ea typeface="ＭＳ Ｐゴシック" panose="020B0600070205080204" pitchFamily="34" charset="-128"/>
              </a:rPr>
              <a:t>	If more than one publication from an author illustrates the same point and the works are published in different years, then the references should be cited in chronological order (i.e. earliest first):</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i="1">
                <a:ea typeface="ＭＳ Ｐゴシック" panose="020B0600070205080204" pitchFamily="34" charset="-128"/>
              </a:rPr>
              <a:t>as suggested by Patel (1992; 1994) who found that...</a:t>
            </a:r>
          </a:p>
          <a:p>
            <a:pPr marL="91440" indent="-91440" fontAlgn="auto">
              <a:buFont typeface="Arial" panose="020B0604020202020204" pitchFamily="34" charset="0"/>
              <a:buNone/>
              <a:defRPr/>
            </a:pPr>
            <a:br>
              <a:rPr lang="en-US" altLang="en-US" sz="2700">
                <a:ea typeface="ＭＳ Ｐゴシック" panose="020B0600070205080204" pitchFamily="34" charset="-128"/>
              </a:rPr>
            </a:br>
            <a:r>
              <a:rPr lang="en-US" altLang="en-US" sz="2700">
                <a:ea typeface="ＭＳ Ｐゴシック" panose="020B0600070205080204" pitchFamily="34" charset="-128"/>
              </a:rPr>
              <a:t>or indirectly: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i="1">
                <a:ea typeface="ＭＳ Ｐゴシック" panose="020B0600070205080204" pitchFamily="34" charset="-128"/>
              </a:rPr>
              <a:t>research in the nineties (Patel, 1992; 1994) found that...</a:t>
            </a:r>
          </a:p>
          <a:p>
            <a:pPr marL="91440" indent="-91440" fontAlgn="auto">
              <a:defRPr/>
            </a:pPr>
            <a:endParaRPr lang="en-US" altLang="en-US" sz="2700">
              <a:ea typeface="ＭＳ Ｐゴシック" panose="020B0600070205080204" pitchFamily="34" charset="-128"/>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42572836-FA0E-4E66-8BA8-664596ADC815}"/>
              </a:ext>
            </a:extLst>
          </p:cNvPr>
          <p:cNvSpPr>
            <a:spLocks noGrp="1"/>
          </p:cNvSpPr>
          <p:nvPr>
            <p:ph type="title"/>
          </p:nvPr>
        </p:nvSpPr>
        <p:spPr/>
        <p:txBody>
          <a:bodyPr/>
          <a:lstStyle/>
          <a:p>
            <a:pPr fontAlgn="auto">
              <a:spcAft>
                <a:spcPts val="0"/>
              </a:spcAft>
              <a:defRPr/>
            </a:pPr>
            <a:r>
              <a:rPr lang="en-US" altLang="en-US" sz="4000">
                <a:solidFill>
                  <a:schemeClr val="tx1">
                    <a:lumMod val="95000"/>
                    <a:lumOff val="5000"/>
                  </a:schemeClr>
                </a:solidFill>
                <a:ea typeface="ＭＳ Ｐゴシック" panose="020B0600070205080204" pitchFamily="34" charset="-128"/>
              </a:rPr>
              <a:t>Several works by one author in the same year</a:t>
            </a:r>
          </a:p>
        </p:txBody>
      </p:sp>
      <p:sp>
        <p:nvSpPr>
          <p:cNvPr id="25603" name="Content Placeholder 2">
            <a:extLst>
              <a:ext uri="{FF2B5EF4-FFF2-40B4-BE49-F238E27FC236}">
                <a16:creationId xmlns:a16="http://schemas.microsoft.com/office/drawing/2014/main" id="{DF74C6AD-A5BC-4115-9AF8-3AF2B6F98F3A}"/>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200">
                <a:ea typeface="ＭＳ Ｐゴシック" panose="020B0600070205080204" pitchFamily="34" charset="-128"/>
              </a:rPr>
              <a:t>	If you are quoting several works published by the same author in the same year, they should be differentiated by adding a lower case letter directly, with no space, after the year for each item: </a:t>
            </a:r>
            <a:br>
              <a:rPr lang="en-US" altLang="en-US" sz="2200">
                <a:ea typeface="ＭＳ Ｐゴシック" panose="020B0600070205080204" pitchFamily="34" charset="-128"/>
              </a:rPr>
            </a:br>
            <a:br>
              <a:rPr lang="en-US" altLang="en-US" sz="2200">
                <a:ea typeface="ＭＳ Ｐゴシック" panose="020B0600070205080204" pitchFamily="34" charset="-128"/>
              </a:rPr>
            </a:br>
            <a:r>
              <a:rPr lang="en-US" altLang="en-US" sz="2200" i="1">
                <a:ea typeface="ＭＳ Ｐゴシック" panose="020B0600070205080204" pitchFamily="34" charset="-128"/>
              </a:rPr>
              <a:t>Earlier research by Dunn (1993a) found that...but later research suggested again by Dunn (1993b) that ...</a:t>
            </a:r>
          </a:p>
          <a:p>
            <a:pPr marL="91440" indent="-91440" fontAlgn="auto">
              <a:lnSpc>
                <a:spcPct val="80000"/>
              </a:lnSpc>
              <a:buFont typeface="Arial" panose="020B0604020202020204" pitchFamily="34" charset="0"/>
              <a:buNone/>
              <a:defRPr/>
            </a:pPr>
            <a:br>
              <a:rPr lang="en-US" altLang="en-US" sz="2200">
                <a:ea typeface="ＭＳ Ｐゴシック" panose="020B0600070205080204" pitchFamily="34" charset="-128"/>
              </a:rPr>
            </a:br>
            <a:r>
              <a:rPr lang="en-US" altLang="en-US" sz="2200">
                <a:ea typeface="ＭＳ Ｐゴシック" panose="020B0600070205080204" pitchFamily="34" charset="-128"/>
              </a:rPr>
              <a:t>If several works published in the same year are referred to on a single occasion, or an author has made the same point in several publications, they can all be referred to by using lower case letters (as above): </a:t>
            </a:r>
            <a:br>
              <a:rPr lang="en-US" altLang="en-US" sz="2200">
                <a:ea typeface="ＭＳ Ｐゴシック" panose="020B0600070205080204" pitchFamily="34" charset="-128"/>
              </a:rPr>
            </a:br>
            <a:br>
              <a:rPr lang="en-US" altLang="en-US" sz="2200">
                <a:ea typeface="ＭＳ Ｐゴシック" panose="020B0600070205080204" pitchFamily="34" charset="-128"/>
              </a:rPr>
            </a:br>
            <a:r>
              <a:rPr lang="en-US" altLang="en-US" sz="2200" i="1">
                <a:ea typeface="ＭＳ Ｐゴシック" panose="020B0600070205080204" pitchFamily="34" charset="-128"/>
              </a:rPr>
              <a:t>Bloggs (1993a; b) has stated on more than one occasion that ...</a:t>
            </a:r>
          </a:p>
          <a:p>
            <a:pPr marL="91440" indent="-91440" fontAlgn="auto">
              <a:lnSpc>
                <a:spcPct val="80000"/>
              </a:lnSpc>
              <a:defRPr/>
            </a:pPr>
            <a:endParaRPr lang="en-US" altLang="en-US" sz="2200">
              <a:ea typeface="ＭＳ Ｐゴシック" panose="020B0600070205080204" pitchFamily="34" charset="-128"/>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1A0644B9-15B1-4515-9C69-3BC6B8D9470B}"/>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Chapter authors in edited works</a:t>
            </a:r>
          </a:p>
        </p:txBody>
      </p:sp>
      <p:sp>
        <p:nvSpPr>
          <p:cNvPr id="26627" name="Content Placeholder 2">
            <a:extLst>
              <a:ext uri="{FF2B5EF4-FFF2-40B4-BE49-F238E27FC236}">
                <a16:creationId xmlns:a16="http://schemas.microsoft.com/office/drawing/2014/main" id="{19211FA8-692C-4942-8590-227E1DFA11F0}"/>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References to the work of an author that appears as a chapter, or part of a larger work, that is edited by someone else, should be cited within your text using the name of the contributory author not the editor of the whole work.</a:t>
            </a:r>
            <a:br>
              <a:rPr lang="en-US" altLang="en-US" sz="2500">
                <a:ea typeface="ＭＳ Ｐゴシック" panose="020B0600070205080204" pitchFamily="34" charset="-128"/>
              </a:rPr>
            </a:br>
            <a:br>
              <a:rPr lang="en-US" altLang="en-US" sz="2500" i="1">
                <a:ea typeface="ＭＳ Ｐゴシック" panose="020B0600070205080204" pitchFamily="34" charset="-128"/>
              </a:rPr>
            </a:br>
            <a:r>
              <a:rPr lang="en-US" altLang="en-US" sz="2500" i="1">
                <a:ea typeface="ＭＳ Ｐゴシック" panose="020B0600070205080204" pitchFamily="34" charset="-128"/>
              </a:rPr>
              <a:t>In his work on health information, Smith (1975) states ... </a:t>
            </a:r>
          </a:p>
          <a:p>
            <a:pPr marL="91440" indent="-91440" fontAlgn="auto">
              <a:lnSpc>
                <a:spcPct val="80000"/>
              </a:lnSpc>
              <a:buFont typeface="Arial" panose="020B0604020202020204" pitchFamily="34" charset="0"/>
              <a:buNone/>
              <a:defRPr/>
            </a:pPr>
            <a:br>
              <a:rPr lang="en-US" altLang="en-US" sz="2500">
                <a:ea typeface="ＭＳ Ｐゴシック" panose="020B0600070205080204" pitchFamily="34" charset="-128"/>
              </a:rPr>
            </a:br>
            <a:r>
              <a:rPr lang="en-US" altLang="en-US" sz="2500" b="1">
                <a:ea typeface="ＭＳ Ｐゴシック" panose="020B0600070205080204" pitchFamily="34" charset="-128"/>
              </a:rPr>
              <a:t>In the reference list at the end of your document, you should include details of both the chapter author and the editor of the entire work</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i="1">
                <a:ea typeface="ＭＳ Ｐゴシック" panose="020B0600070205080204" pitchFamily="34" charset="-128"/>
              </a:rPr>
              <a:t>Smith, J., 1975. A source of information. In: W. Jones, ed. 2000. One hundred and one ways to find information about health. Oxford: Oxford University Press. Ch.2 </a:t>
            </a:r>
          </a:p>
          <a:p>
            <a:pPr marL="91440" indent="-91440" fontAlgn="auto">
              <a:lnSpc>
                <a:spcPct val="80000"/>
              </a:lnSpc>
              <a:defRPr/>
            </a:pPr>
            <a:endParaRPr lang="en-US" altLang="en-US" sz="2500">
              <a:ea typeface="ＭＳ Ｐゴシック" panose="020B0600070205080204" pitchFamily="34" charset="-128"/>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B32B59B7-540F-475B-BB33-5CDD313E87C0}"/>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Corporate authors</a:t>
            </a:r>
          </a:p>
        </p:txBody>
      </p:sp>
      <p:sp>
        <p:nvSpPr>
          <p:cNvPr id="27651" name="Content Placeholder 2">
            <a:extLst>
              <a:ext uri="{FF2B5EF4-FFF2-40B4-BE49-F238E27FC236}">
                <a16:creationId xmlns:a16="http://schemas.microsoft.com/office/drawing/2014/main" id="{110317D7-0C3B-495A-81CC-7413210D6FD4}"/>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200">
                <a:ea typeface="ＭＳ Ｐゴシック" panose="020B0600070205080204" pitchFamily="34" charset="-128"/>
              </a:rPr>
              <a:t>	If the work is by a recognised organisation and has no personal author then it is usually cited under the body that commissioned the work. This applies to publications by associations, companies, government departments etc. such as Department of the Environment or Royal College of Nursing or my favourite the DCMS ……</a:t>
            </a:r>
            <a:br>
              <a:rPr lang="en-US" altLang="en-US" sz="2200">
                <a:ea typeface="ＭＳ Ｐゴシック" panose="020B0600070205080204" pitchFamily="34" charset="-128"/>
              </a:rPr>
            </a:br>
            <a:br>
              <a:rPr lang="en-US" altLang="en-US" sz="2200">
                <a:ea typeface="ＭＳ Ｐゴシック" panose="020B0600070205080204" pitchFamily="34" charset="-128"/>
              </a:rPr>
            </a:br>
            <a:r>
              <a:rPr lang="en-US" altLang="en-US" sz="2200">
                <a:ea typeface="ＭＳ Ｐゴシック" panose="020B0600070205080204" pitchFamily="34" charset="-128"/>
              </a:rPr>
              <a:t>It is acceptable to use standard abbreviations for these bodies, e.g. RCN, in your text, providing that the full name is given at the </a:t>
            </a:r>
            <a:r>
              <a:rPr lang="en-US" altLang="en-US" sz="2200" b="1">
                <a:ea typeface="ＭＳ Ｐゴシック" panose="020B0600070205080204" pitchFamily="34" charset="-128"/>
              </a:rPr>
              <a:t>first citing</a:t>
            </a:r>
            <a:r>
              <a:rPr lang="en-US" altLang="en-US" sz="2200">
                <a:ea typeface="ＭＳ Ｐゴシック" panose="020B0600070205080204" pitchFamily="34" charset="-128"/>
              </a:rPr>
              <a:t> with the abbreviation in brackets: </a:t>
            </a:r>
            <a:br>
              <a:rPr lang="en-US" altLang="en-US" sz="2200">
                <a:ea typeface="ＭＳ Ｐゴシック" panose="020B0600070205080204" pitchFamily="34" charset="-128"/>
              </a:rPr>
            </a:br>
            <a:br>
              <a:rPr lang="en-US" altLang="en-US" sz="2200">
                <a:ea typeface="ＭＳ Ｐゴシック" panose="020B0600070205080204" pitchFamily="34" charset="-128"/>
              </a:rPr>
            </a:br>
            <a:r>
              <a:rPr lang="en-US" altLang="en-US" sz="2200" i="1">
                <a:ea typeface="ＭＳ Ｐゴシック" panose="020B0600070205080204" pitchFamily="34" charset="-128"/>
              </a:rPr>
              <a:t>1st citation: </a:t>
            </a:r>
            <a:br>
              <a:rPr lang="en-US" altLang="en-US" sz="2200" i="1">
                <a:ea typeface="ＭＳ Ｐゴシック" panose="020B0600070205080204" pitchFamily="34" charset="-128"/>
              </a:rPr>
            </a:br>
            <a:r>
              <a:rPr lang="en-US" altLang="en-US" sz="2200" i="1">
                <a:ea typeface="ＭＳ Ｐゴシック" panose="020B0600070205080204" pitchFamily="34" charset="-128"/>
              </a:rPr>
              <a:t>... following major pioneering research in 2006 undertaken by the Royal College of Nursing (RCN) it has been shown that ...</a:t>
            </a:r>
            <a:br>
              <a:rPr lang="en-US" altLang="en-US" sz="2200">
                <a:ea typeface="ＭＳ Ｐゴシック" panose="020B0600070205080204" pitchFamily="34" charset="-128"/>
              </a:rPr>
            </a:br>
            <a:r>
              <a:rPr lang="en-US" altLang="en-US" sz="2200" i="1">
                <a:ea typeface="ＭＳ Ｐゴシック" panose="020B0600070205080204" pitchFamily="34" charset="-128"/>
              </a:rPr>
              <a:t>2nd citation: </a:t>
            </a:r>
            <a:br>
              <a:rPr lang="en-US" altLang="en-US" sz="2200" i="1">
                <a:ea typeface="ＭＳ Ｐゴシック" panose="020B0600070205080204" pitchFamily="34" charset="-128"/>
              </a:rPr>
            </a:br>
            <a:r>
              <a:rPr lang="en-US" altLang="en-US" sz="2200" i="1">
                <a:ea typeface="ＭＳ Ｐゴシック" panose="020B0600070205080204" pitchFamily="34" charset="-128"/>
              </a:rPr>
              <a:t>More recently the RCN (2007) has issued guidelines for...</a:t>
            </a:r>
          </a:p>
          <a:p>
            <a:pPr marL="91440" indent="-91440" fontAlgn="auto">
              <a:lnSpc>
                <a:spcPct val="80000"/>
              </a:lnSpc>
              <a:defRPr/>
            </a:pPr>
            <a:endParaRPr lang="en-US" altLang="en-US" sz="2200">
              <a:ea typeface="ＭＳ Ｐゴシック" panose="020B0600070205080204" pitchFamily="34" charset="-128"/>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513ADDEF-FD50-4E52-92E9-EF23693EA452}"/>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35843" name="Content Placeholder 2">
            <a:extLst>
              <a:ext uri="{FF2B5EF4-FFF2-40B4-BE49-F238E27FC236}">
                <a16:creationId xmlns:a16="http://schemas.microsoft.com/office/drawing/2014/main" id="{1F3102E2-6148-4B58-B325-29724579FF5F}"/>
              </a:ext>
            </a:extLst>
          </p:cNvPr>
          <p:cNvSpPr>
            <a:spLocks noGrp="1"/>
          </p:cNvSpPr>
          <p:nvPr>
            <p:ph idx="1"/>
          </p:nvPr>
        </p:nvSpPr>
        <p:spPr/>
        <p:txBody>
          <a:bodyPr/>
          <a:lstStyle/>
          <a:p>
            <a:pPr>
              <a:buFont typeface="Arial" panose="020B0604020202020204" pitchFamily="34" charset="0"/>
              <a:buNone/>
            </a:pPr>
            <a:r>
              <a:rPr lang="en-US" altLang="en-US">
                <a:ea typeface="ＭＳ Ｐゴシック" panose="020B0600070205080204" pitchFamily="34" charset="-128"/>
              </a:rPr>
              <a:t>	Note that the full name is the preferred format in the reference list. These should provide the full name...</a:t>
            </a:r>
            <a:br>
              <a:rPr lang="en-US" altLang="en-US">
                <a:ea typeface="ＭＳ Ｐゴシック" panose="020B0600070205080204" pitchFamily="34" charset="-128"/>
              </a:rPr>
            </a:br>
            <a:r>
              <a:rPr lang="en-US" altLang="en-US" i="1">
                <a:ea typeface="ＭＳ Ｐゴシック" panose="020B0600070205080204" pitchFamily="34" charset="-128"/>
              </a:rPr>
              <a:t>Royal College of Nursing, 2006. Children in the Community. London: RCN.</a:t>
            </a:r>
            <a:br>
              <a:rPr lang="en-US" altLang="en-US">
                <a:ea typeface="ＭＳ Ｐゴシック" panose="020B0600070205080204" pitchFamily="34" charset="-128"/>
              </a:rPr>
            </a:br>
            <a:r>
              <a:rPr lang="en-US" altLang="en-US" i="1">
                <a:ea typeface="ＭＳ Ｐゴシック" panose="020B0600070205080204" pitchFamily="34" charset="-128"/>
              </a:rPr>
              <a:t>Royal College of Nursing, 2007. Administering intravenous therapy to children in the community setting: Guidance for nursing staff. London: RCN. </a:t>
            </a:r>
          </a:p>
          <a:p>
            <a:pPr>
              <a:buFont typeface="Arial" panose="020B0604020202020204" pitchFamily="34" charset="0"/>
              <a:buNone/>
            </a:pPr>
            <a:br>
              <a:rPr lang="en-US" altLang="en-US">
                <a:ea typeface="ＭＳ Ｐゴシック" panose="020B0600070205080204" pitchFamily="34" charset="-128"/>
              </a:rPr>
            </a:br>
            <a:endParaRPr lang="en-US" altLang="en-US">
              <a:ea typeface="ＭＳ Ｐゴシック" panose="020B0600070205080204" pitchFamily="34" charset="-128"/>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A6029224-5BEA-43E2-9D53-B562B2C60148}"/>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29699" name="Content Placeholder 2">
            <a:extLst>
              <a:ext uri="{FF2B5EF4-FFF2-40B4-BE49-F238E27FC236}">
                <a16:creationId xmlns:a16="http://schemas.microsoft.com/office/drawing/2014/main" id="{F422F993-8042-47B2-BC9B-3173A583DB8D}"/>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3000">
                <a:ea typeface="ＭＳ Ｐゴシック" panose="020B0600070205080204" pitchFamily="34" charset="-128"/>
              </a:rPr>
              <a:t>	Some reports are written by specially convened groups or committees and can be cited by the name of the committee: </a:t>
            </a:r>
            <a:br>
              <a:rPr lang="en-US" altLang="en-US" sz="3000">
                <a:ea typeface="ＭＳ Ｐゴシック" panose="020B0600070205080204" pitchFamily="34" charset="-128"/>
              </a:rPr>
            </a:br>
            <a:r>
              <a:rPr lang="en-US" altLang="en-US" sz="3000" i="1">
                <a:ea typeface="ＭＳ Ｐゴシック" panose="020B0600070205080204" pitchFamily="34" charset="-128"/>
              </a:rPr>
              <a:t>Committee on Nursing (1972)</a:t>
            </a:r>
            <a:br>
              <a:rPr lang="en-US" altLang="en-US" sz="3000">
                <a:ea typeface="ＭＳ Ｐゴシック" panose="020B0600070205080204" pitchFamily="34" charset="-128"/>
              </a:rPr>
            </a:br>
            <a:r>
              <a:rPr lang="en-US" altLang="en-US" sz="3000" i="1">
                <a:ea typeface="ＭＳ Ｐゴシック" panose="020B0600070205080204" pitchFamily="34" charset="-128"/>
              </a:rPr>
              <a:t>Select Committee on Stem Cell Research (2002) </a:t>
            </a:r>
          </a:p>
          <a:p>
            <a:pPr marL="91440" indent="-91440" fontAlgn="auto">
              <a:lnSpc>
                <a:spcPct val="80000"/>
              </a:lnSpc>
              <a:buFont typeface="Arial" panose="020B0604020202020204" pitchFamily="34" charset="0"/>
              <a:buNone/>
              <a:defRPr/>
            </a:pPr>
            <a:br>
              <a:rPr lang="en-US" altLang="en-US" sz="3000">
                <a:ea typeface="ＭＳ Ｐゴシック" panose="020B0600070205080204" pitchFamily="34" charset="-128"/>
              </a:rPr>
            </a:br>
            <a:r>
              <a:rPr lang="en-US" altLang="en-US" sz="3000">
                <a:ea typeface="ＭＳ Ｐゴシック" panose="020B0600070205080204" pitchFamily="34" charset="-128"/>
              </a:rPr>
              <a:t>Note there are some exceptions to this such as: </a:t>
            </a:r>
            <a:br>
              <a:rPr lang="en-US" altLang="en-US" sz="3000">
                <a:ea typeface="ＭＳ Ｐゴシック" panose="020B0600070205080204" pitchFamily="34" charset="-128"/>
              </a:rPr>
            </a:br>
            <a:r>
              <a:rPr lang="en-US" altLang="en-US" sz="3000" i="1">
                <a:ea typeface="ＭＳ Ｐゴシック" panose="020B0600070205080204" pitchFamily="34" charset="-128"/>
              </a:rPr>
              <a:t>BBC Philharmonic Orchestra </a:t>
            </a:r>
            <a:br>
              <a:rPr lang="en-US" altLang="en-US" sz="3000" i="1">
                <a:ea typeface="ＭＳ Ｐゴシック" panose="020B0600070205080204" pitchFamily="34" charset="-128"/>
              </a:rPr>
            </a:br>
            <a:r>
              <a:rPr lang="en-US" altLang="en-US" sz="3000" i="1">
                <a:ea typeface="ＭＳ Ｐゴシック" panose="020B0600070205080204" pitchFamily="34" charset="-128"/>
              </a:rPr>
              <a:t>BBC News </a:t>
            </a:r>
            <a:br>
              <a:rPr lang="en-US" altLang="en-US" sz="3000">
                <a:ea typeface="ＭＳ Ｐゴシック" panose="020B0600070205080204" pitchFamily="34" charset="-128"/>
              </a:rPr>
            </a:br>
            <a:r>
              <a:rPr lang="en-US" altLang="en-US" sz="3000">
                <a:ea typeface="ＭＳ Ｐゴシック" panose="020B0600070205080204" pitchFamily="34" charset="-128"/>
              </a:rPr>
              <a:t>where the abbreviations or initials form part of the official name.</a:t>
            </a:r>
          </a:p>
          <a:p>
            <a:pPr marL="91440" indent="-91440" fontAlgn="auto">
              <a:lnSpc>
                <a:spcPct val="80000"/>
              </a:lnSpc>
              <a:defRPr/>
            </a:pPr>
            <a:endParaRPr lang="en-US" altLang="en-US" sz="3000">
              <a:ea typeface="ＭＳ Ｐゴシック" panose="020B0600070205080204" pitchFamily="34" charset="-128"/>
            </a:endParaRPr>
          </a:p>
          <a:p>
            <a:pPr marL="91440" indent="-91440" fontAlgn="auto">
              <a:lnSpc>
                <a:spcPct val="80000"/>
              </a:lnSpc>
              <a:defRPr/>
            </a:pPr>
            <a:endParaRPr lang="en-US" altLang="en-US" sz="3000">
              <a:ea typeface="ＭＳ Ｐゴシック" panose="020B0600070205080204" pitchFamily="34" charset="-128"/>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128A8B94-11A5-4708-B24D-B003B6A1C738}"/>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No author</a:t>
            </a:r>
          </a:p>
        </p:txBody>
      </p:sp>
      <p:sp>
        <p:nvSpPr>
          <p:cNvPr id="37891" name="Content Placeholder 2">
            <a:extLst>
              <a:ext uri="{FF2B5EF4-FFF2-40B4-BE49-F238E27FC236}">
                <a16:creationId xmlns:a16="http://schemas.microsoft.com/office/drawing/2014/main" id="{91889D15-A8F6-4573-BCF1-EB6ACC143A22}"/>
              </a:ext>
            </a:extLst>
          </p:cNvPr>
          <p:cNvSpPr>
            <a:spLocks noGrp="1"/>
          </p:cNvSpPr>
          <p:nvPr>
            <p:ph idx="1"/>
          </p:nvPr>
        </p:nvSpPr>
        <p:spPr/>
        <p:txBody>
          <a:bodyPr/>
          <a:lstStyle/>
          <a:p>
            <a:r>
              <a:rPr lang="en-US" altLang="en-US">
                <a:ea typeface="ＭＳ Ｐゴシック" panose="020B0600070205080204" pitchFamily="34" charset="-128"/>
              </a:rPr>
              <a:t>If the author cannot be identified use '</a:t>
            </a:r>
            <a:r>
              <a:rPr lang="en-US" altLang="en-US" b="1">
                <a:ea typeface="ＭＳ Ｐゴシック" panose="020B0600070205080204" pitchFamily="34" charset="-128"/>
              </a:rPr>
              <a:t>Anonymous</a:t>
            </a:r>
            <a:r>
              <a:rPr lang="en-US" altLang="en-US">
                <a:ea typeface="ＭＳ Ｐゴシック" panose="020B0600070205080204" pitchFamily="34" charset="-128"/>
              </a:rPr>
              <a:t>' or '</a:t>
            </a:r>
            <a:r>
              <a:rPr lang="en-US" altLang="en-US" b="1">
                <a:ea typeface="ＭＳ Ｐゴシック" panose="020B0600070205080204" pitchFamily="34" charset="-128"/>
              </a:rPr>
              <a:t>Anon</a:t>
            </a:r>
            <a:r>
              <a:rPr lang="en-US" altLang="en-US">
                <a:ea typeface="ＭＳ Ｐゴシック" panose="020B0600070205080204" pitchFamily="34" charset="-128"/>
              </a:rPr>
              <a:t>' and the title of the work and date of publication. The title should be written in italics. Every effort should be made to establish the authorship if you intend to use this work as supporting evidence in an academic submission: </a:t>
            </a:r>
            <a:br>
              <a:rPr lang="en-US" altLang="en-US">
                <a:ea typeface="ＭＳ Ｐゴシック" panose="020B0600070205080204" pitchFamily="34" charset="-128"/>
              </a:rPr>
            </a:br>
            <a:br>
              <a:rPr lang="en-US" altLang="en-US">
                <a:ea typeface="ＭＳ Ｐゴシック" panose="020B0600070205080204" pitchFamily="34" charset="-128"/>
              </a:rPr>
            </a:br>
            <a:r>
              <a:rPr lang="en-US" altLang="en-US" i="1">
                <a:ea typeface="ＭＳ Ｐゴシック" panose="020B0600070205080204" pitchFamily="34" charset="-128"/>
              </a:rPr>
              <a:t>Marketing strategy (Anon., 1999)</a:t>
            </a:r>
          </a:p>
          <a:p>
            <a:endParaRPr lang="en-US" altLang="en-US">
              <a:ea typeface="ＭＳ Ｐゴシック" panose="020B0600070205080204" pitchFamily="34" charset="-128"/>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32CE85AE-CF78-4B45-BDF2-7A1577687697}"/>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No date</a:t>
            </a:r>
          </a:p>
        </p:txBody>
      </p:sp>
      <p:sp>
        <p:nvSpPr>
          <p:cNvPr id="31747" name="Content Placeholder 2">
            <a:extLst>
              <a:ext uri="{FF2B5EF4-FFF2-40B4-BE49-F238E27FC236}">
                <a16:creationId xmlns:a16="http://schemas.microsoft.com/office/drawing/2014/main" id="{9B38D70E-FC19-4A9A-9743-E32E85CCD60E}"/>
              </a:ext>
            </a:extLst>
          </p:cNvPr>
          <p:cNvSpPr>
            <a:spLocks noGrp="1"/>
          </p:cNvSpPr>
          <p:nvPr>
            <p:ph idx="1"/>
          </p:nvPr>
        </p:nvSpPr>
        <p:spPr/>
        <p:txBody>
          <a:bodyPr rtlCol="0">
            <a:normAutofit fontScale="92500" lnSpcReduction="10000"/>
          </a:bodyPr>
          <a:lstStyle/>
          <a:p>
            <a:pPr marL="91440" indent="-91440" fontAlgn="auto">
              <a:buFont typeface="Arial" panose="020B0604020202020204" pitchFamily="34" charset="0"/>
              <a:buNone/>
              <a:defRPr/>
            </a:pPr>
            <a:r>
              <a:rPr lang="en-US" altLang="en-US" sz="2700">
                <a:ea typeface="ＭＳ Ｐゴシック" panose="020B0600070205080204" pitchFamily="34" charset="-128"/>
              </a:rPr>
              <a:t>	The abbreviation </a:t>
            </a:r>
            <a:r>
              <a:rPr lang="en-US" altLang="en-US" sz="2700" b="1">
                <a:ea typeface="ＭＳ Ｐゴシック" panose="020B0600070205080204" pitchFamily="34" charset="-128"/>
              </a:rPr>
              <a:t>n.d.</a:t>
            </a:r>
            <a:r>
              <a:rPr lang="en-US" altLang="en-US" sz="2700">
                <a:ea typeface="ＭＳ Ｐゴシック" panose="020B0600070205080204" pitchFamily="34" charset="-128"/>
              </a:rPr>
              <a:t> is used to denote this: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i="1">
                <a:ea typeface="ＭＳ Ｐゴシック" panose="020B0600070205080204" pitchFamily="34" charset="-128"/>
              </a:rPr>
              <a:t>Smith (n.d.) has written and demonstrated......</a:t>
            </a:r>
          </a:p>
          <a:p>
            <a:pPr marL="91440" indent="-91440" fontAlgn="auto">
              <a:buFont typeface="Arial" panose="020B0604020202020204" pitchFamily="34" charset="0"/>
              <a:buNone/>
              <a:defRPr/>
            </a:pPr>
            <a:br>
              <a:rPr lang="en-US" altLang="en-US" sz="2700">
                <a:ea typeface="ＭＳ Ｐゴシック" panose="020B0600070205080204" pitchFamily="34" charset="-128"/>
              </a:rPr>
            </a:br>
            <a:r>
              <a:rPr lang="en-US" altLang="en-US" sz="2700">
                <a:ea typeface="ＭＳ Ｐゴシック" panose="020B0600070205080204" pitchFamily="34" charset="-128"/>
              </a:rPr>
              <a:t>or indirectly: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i="1">
                <a:ea typeface="ＭＳ Ｐゴシック" panose="020B0600070205080204" pitchFamily="34" charset="-128"/>
              </a:rPr>
              <a:t>Earlier research (Smith, n.d.) demonstrated that......</a:t>
            </a:r>
          </a:p>
          <a:p>
            <a:pPr marL="91440" indent="-91440" fontAlgn="auto">
              <a:buFont typeface="Arial" panose="020B0604020202020204" pitchFamily="34" charset="0"/>
              <a:buNone/>
              <a:defRPr/>
            </a:pPr>
            <a:br>
              <a:rPr lang="en-US" altLang="en-US" sz="2700">
                <a:ea typeface="ＭＳ Ｐゴシック" panose="020B0600070205080204" pitchFamily="34" charset="-128"/>
              </a:rPr>
            </a:br>
            <a:r>
              <a:rPr lang="en-US" altLang="en-US" sz="2700">
                <a:ea typeface="ＭＳ Ｐゴシック" panose="020B0600070205080204" pitchFamily="34" charset="-128"/>
              </a:rPr>
              <a:t>Every effort should be made to establish the year of publication if you intend to use this work as supporting evidence in an academic submission.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45E4BA43-EBC3-4557-8F99-C79B31AA4153}"/>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Page numbers</a:t>
            </a:r>
          </a:p>
        </p:txBody>
      </p:sp>
      <p:sp>
        <p:nvSpPr>
          <p:cNvPr id="32771" name="Content Placeholder 2">
            <a:extLst>
              <a:ext uri="{FF2B5EF4-FFF2-40B4-BE49-F238E27FC236}">
                <a16:creationId xmlns:a16="http://schemas.microsoft.com/office/drawing/2014/main" id="{5DF7277A-ACE3-4548-8D0F-E2C933F688B9}"/>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Including the page numbers of a reference will help readers trace your sources. This is particularly important for quotations and for paraphrasing specific paragraphs in the texts: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i="1">
                <a:ea typeface="ＭＳ Ｐゴシック" panose="020B0600070205080204" pitchFamily="34" charset="-128"/>
              </a:rPr>
              <a:t>Lawrence (1966, p.124) states "we should expect ..."</a:t>
            </a:r>
          </a:p>
          <a:p>
            <a:pPr marL="91440" indent="-91440" fontAlgn="auto">
              <a:lnSpc>
                <a:spcPct val="80000"/>
              </a:lnSpc>
              <a:buFont typeface="Arial" panose="020B0604020202020204" pitchFamily="34" charset="0"/>
              <a:buNone/>
              <a:defRPr/>
            </a:pPr>
            <a:br>
              <a:rPr lang="en-US" altLang="en-US" sz="2500">
                <a:ea typeface="ＭＳ Ｐゴシック" panose="020B0600070205080204" pitchFamily="34" charset="-128"/>
              </a:rPr>
            </a:br>
            <a:r>
              <a:rPr lang="en-US" altLang="en-US" sz="2500">
                <a:ea typeface="ＭＳ Ｐゴシック" panose="020B0600070205080204" pitchFamily="34" charset="-128"/>
              </a:rPr>
              <a:t>or indirectly: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i="1">
                <a:ea typeface="ＭＳ Ｐゴシック" panose="020B0600070205080204" pitchFamily="34" charset="-128"/>
              </a:rPr>
              <a:t>This is to be expected (Lawrence 1966, p.124)...</a:t>
            </a:r>
          </a:p>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a:t>
            </a:r>
          </a:p>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Please note page numbers: preceded with p. for a single page and pp. for a range of pages.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4D457E2F-26A4-44C7-8730-12C3F0A93478}"/>
              </a:ext>
            </a:extLst>
          </p:cNvPr>
          <p:cNvSpPr>
            <a:spLocks noGrp="1"/>
          </p:cNvSpPr>
          <p:nvPr>
            <p:ph type="title"/>
          </p:nvPr>
        </p:nvSpPr>
        <p:spPr/>
        <p:txBody>
          <a:bodyPr/>
          <a:lstStyle/>
          <a:p>
            <a:pPr fontAlgn="auto">
              <a:spcAft>
                <a:spcPts val="0"/>
              </a:spcAft>
              <a:defRPr/>
            </a:pPr>
            <a:r>
              <a:rPr lang="en-US" altLang="en-US" sz="4000">
                <a:solidFill>
                  <a:schemeClr val="tx1">
                    <a:lumMod val="95000"/>
                    <a:lumOff val="5000"/>
                  </a:schemeClr>
                </a:solidFill>
                <a:ea typeface="ＭＳ Ｐゴシック" panose="020B0600070205080204" pitchFamily="34" charset="-128"/>
              </a:rPr>
              <a:t>Quoting portions from published text</a:t>
            </a:r>
          </a:p>
        </p:txBody>
      </p:sp>
      <p:sp>
        <p:nvSpPr>
          <p:cNvPr id="33795" name="Content Placeholder 2">
            <a:extLst>
              <a:ext uri="{FF2B5EF4-FFF2-40B4-BE49-F238E27FC236}">
                <a16:creationId xmlns:a16="http://schemas.microsoft.com/office/drawing/2014/main" id="{F6B09B74-AADA-4E7D-B5FA-AC3729D87319}"/>
              </a:ext>
            </a:extLst>
          </p:cNvPr>
          <p:cNvSpPr>
            <a:spLocks noGrp="1"/>
          </p:cNvSpPr>
          <p:nvPr>
            <p:ph idx="1"/>
          </p:nvPr>
        </p:nvSpPr>
        <p:spPr/>
        <p:txBody>
          <a:bodyPr rtlCol="0">
            <a:normAutofit fontScale="925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If you want to include text from a published work in your essay then the sentence(s) must be included within quotation marks, and may be introduced by such phrases as: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i="1">
                <a:ea typeface="ＭＳ Ｐゴシック" panose="020B0600070205080204" pitchFamily="34" charset="-128"/>
              </a:rPr>
              <a:t>the author states that "............”</a:t>
            </a:r>
          </a:p>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or </a:t>
            </a:r>
            <a:br>
              <a:rPr lang="en-US" altLang="en-US" sz="2500">
                <a:ea typeface="ＭＳ Ｐゴシック" panose="020B0600070205080204" pitchFamily="34" charset="-128"/>
              </a:rPr>
            </a:br>
            <a:r>
              <a:rPr lang="en-US" altLang="en-US" sz="2500" i="1">
                <a:ea typeface="ＭＳ Ｐゴシック" panose="020B0600070205080204" pitchFamily="34" charset="-128"/>
              </a:rPr>
              <a:t>the author writes that "............"</a:t>
            </a:r>
            <a:br>
              <a:rPr lang="en-US" altLang="en-US" sz="2500" i="1">
                <a:ea typeface="ＭＳ Ｐゴシック" panose="020B0600070205080204" pitchFamily="34" charset="-128"/>
              </a:rPr>
            </a:br>
            <a:br>
              <a:rPr lang="en-US" altLang="en-US" sz="2500">
                <a:ea typeface="ＭＳ Ｐゴシック" panose="020B0600070205080204" pitchFamily="34" charset="-128"/>
              </a:rPr>
            </a:br>
            <a:r>
              <a:rPr lang="en-US" altLang="en-US" sz="2500">
                <a:ea typeface="ＭＳ Ｐゴシック" panose="020B0600070205080204" pitchFamily="34" charset="-128"/>
              </a:rPr>
              <a:t>On the topic of professional writing and referencing Cormack and Brown (1994, p.32) have stated...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a:ea typeface="ＭＳ Ｐゴシック" panose="020B0600070205080204" pitchFamily="34" charset="-128"/>
              </a:rPr>
              <a:t>"When writing for a professional readership, writers invariably make reference to already published works..." </a:t>
            </a:r>
          </a:p>
          <a:p>
            <a:pPr marL="91440" indent="-91440" fontAlgn="auto">
              <a:lnSpc>
                <a:spcPct val="80000"/>
              </a:lnSpc>
              <a:defRPr/>
            </a:pPr>
            <a:endParaRPr lang="en-US" altLang="en-US" sz="2500">
              <a:ea typeface="ＭＳ Ｐゴシック" panose="020B0600070205080204" pitchFamily="34" charset="-128"/>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EF4A5D53-4C01-469C-A366-BCE06298ED88}"/>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41987" name="Content Placeholder 2">
            <a:extLst>
              <a:ext uri="{FF2B5EF4-FFF2-40B4-BE49-F238E27FC236}">
                <a16:creationId xmlns:a16="http://schemas.microsoft.com/office/drawing/2014/main" id="{BE7432C4-A24C-4114-ABE8-9B2F7B12956C}"/>
              </a:ext>
            </a:extLst>
          </p:cNvPr>
          <p:cNvSpPr>
            <a:spLocks noGrp="1"/>
          </p:cNvSpPr>
          <p:nvPr>
            <p:ph idx="1"/>
          </p:nvPr>
        </p:nvSpPr>
        <p:spPr/>
        <p:txBody>
          <a:bodyPr/>
          <a:lstStyle/>
          <a:p>
            <a:pPr>
              <a:buFont typeface="Arial" panose="020B0604020202020204" pitchFamily="34" charset="0"/>
              <a:buNone/>
            </a:pPr>
            <a:r>
              <a:rPr lang="en-US" altLang="en-US">
                <a:ea typeface="ＭＳ Ｐゴシック" panose="020B0600070205080204" pitchFamily="34" charset="-128"/>
              </a:rPr>
              <a:t>	In order for a reader to trace the quoted section it is good practice to give the number of the page where the quotation was found. The quotation should also be emphasized (where it is 50 words or more) by indenting it and enclosed in quotation marks. This clearly identifies the quotation as the work of someone else: </a:t>
            </a:r>
            <a:br>
              <a:rPr lang="en-US" altLang="en-US">
                <a:ea typeface="ＭＳ Ｐゴシック" panose="020B0600070205080204" pitchFamily="34" charset="-128"/>
              </a:rPr>
            </a:br>
            <a:endParaRPr lang="en-US" altLang="en-US" i="1">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7A118613-BAB7-4A47-9044-202DBCA53240}"/>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35843" name="Content Placeholder 2">
            <a:extLst>
              <a:ext uri="{FF2B5EF4-FFF2-40B4-BE49-F238E27FC236}">
                <a16:creationId xmlns:a16="http://schemas.microsoft.com/office/drawing/2014/main" id="{1A24D28D-B686-4F9C-9A37-E54150D3E2C6}"/>
              </a:ext>
            </a:extLst>
          </p:cNvPr>
          <p:cNvSpPr>
            <a:spLocks noGrp="1"/>
          </p:cNvSpPr>
          <p:nvPr>
            <p:ph idx="1"/>
          </p:nvPr>
        </p:nvSpPr>
        <p:spPr/>
        <p:txBody>
          <a:bodyPr rtlCol="0">
            <a:normAutofit fontScale="92500"/>
          </a:bodyPr>
          <a:lstStyle/>
          <a:p>
            <a:pPr marL="91440" indent="-91440" fontAlgn="auto">
              <a:lnSpc>
                <a:spcPct val="80000"/>
              </a:lnSpc>
              <a:buFont typeface="Arial" panose="020B0604020202020204" pitchFamily="34" charset="0"/>
              <a:buNone/>
              <a:defRPr/>
            </a:pPr>
            <a:br>
              <a:rPr lang="en-US" altLang="en-US" sz="2500" i="1">
                <a:ea typeface="ＭＳ Ｐゴシック" panose="020B0600070205080204" pitchFamily="34" charset="-128"/>
              </a:rPr>
            </a:br>
            <a:r>
              <a:rPr lang="en-US" altLang="en-US" sz="2500" i="1">
                <a:ea typeface="ＭＳ Ｐゴシック" panose="020B0600070205080204" pitchFamily="34" charset="-128"/>
              </a:rPr>
              <a:t>"Outside the UK, the BBC World Service has provided services by direct broadcasting and re-transmission contracts by sound radio since the inauguration of the BBC Empire Service in December 1932, and more recently by television and online. Though sharing some of the facilities of the domestic services, particularly for news and current affairs output, the World Service has a separate Managing Director, and its operating costs have historically been funded mainly by direct grants from the UK government. These grants were determined independently of the domestic licence fee. A recent spending review has announced plans for the funding for the world service to be drawn from the domestic licence fee". (Jones, 1967, p.27)</a:t>
            </a:r>
            <a:endParaRPr lang="en-US" altLang="en-US" sz="2500">
              <a:ea typeface="ＭＳ Ｐゴシック" panose="020B0600070205080204" pitchFamily="34" charset="-128"/>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7F6BC460-B5A4-4DC9-AAFF-EA6B87053876}"/>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Secondary sources (second-hand)</a:t>
            </a:r>
          </a:p>
        </p:txBody>
      </p:sp>
      <p:sp>
        <p:nvSpPr>
          <p:cNvPr id="36867" name="Content Placeholder 2">
            <a:extLst>
              <a:ext uri="{FF2B5EF4-FFF2-40B4-BE49-F238E27FC236}">
                <a16:creationId xmlns:a16="http://schemas.microsoft.com/office/drawing/2014/main" id="{042249F5-2B3F-4D43-BD32-9FE2DAA0F019}"/>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200">
                <a:ea typeface="ＭＳ Ｐゴシック" panose="020B0600070205080204" pitchFamily="34" charset="-128"/>
              </a:rPr>
              <a:t>	You may come across a summary of another author's work in the source you are reading, which you would like to make reference to in your own document; this is called secondary referencing. </a:t>
            </a:r>
            <a:br>
              <a:rPr lang="en-US" altLang="en-US" sz="2200">
                <a:ea typeface="ＭＳ Ｐゴシック" panose="020B0600070205080204" pitchFamily="34" charset="-128"/>
              </a:rPr>
            </a:br>
            <a:br>
              <a:rPr lang="en-US" altLang="en-US" sz="2200">
                <a:ea typeface="ＭＳ Ｐゴシック" panose="020B0600070205080204" pitchFamily="34" charset="-128"/>
              </a:rPr>
            </a:br>
            <a:r>
              <a:rPr lang="en-US" altLang="en-US" sz="2200">
                <a:ea typeface="ＭＳ Ｐゴシック" panose="020B0600070205080204" pitchFamily="34" charset="-128"/>
              </a:rPr>
              <a:t>A direct reference: </a:t>
            </a:r>
            <a:br>
              <a:rPr lang="en-US" altLang="en-US" sz="2200">
                <a:ea typeface="ＭＳ Ｐゴシック" panose="020B0600070205080204" pitchFamily="34" charset="-128"/>
              </a:rPr>
            </a:br>
            <a:br>
              <a:rPr lang="en-US" altLang="en-US" sz="2200" i="1">
                <a:ea typeface="ＭＳ Ｐゴシック" panose="020B0600070205080204" pitchFamily="34" charset="-128"/>
              </a:rPr>
            </a:br>
            <a:r>
              <a:rPr lang="en-US" altLang="en-US" sz="2200" i="1">
                <a:ea typeface="ＭＳ Ｐゴシック" panose="020B0600070205080204" pitchFamily="34" charset="-128"/>
              </a:rPr>
              <a:t>Research recently carried out in the Greater Manchester area by Brown (1966 cited in Bassett, 1986, p.142) found that ...</a:t>
            </a:r>
            <a:br>
              <a:rPr lang="en-US" altLang="en-US" sz="2200" i="1">
                <a:ea typeface="ＭＳ Ｐゴシック" panose="020B0600070205080204" pitchFamily="34" charset="-128"/>
              </a:rPr>
            </a:br>
            <a:endParaRPr lang="en-US" altLang="en-US" sz="2200" i="1">
              <a:ea typeface="ＭＳ Ｐゴシック" panose="020B0600070205080204" pitchFamily="34" charset="-128"/>
            </a:endParaRPr>
          </a:p>
          <a:p>
            <a:pPr marL="91440" indent="-91440" fontAlgn="auto">
              <a:lnSpc>
                <a:spcPct val="80000"/>
              </a:lnSpc>
              <a:buFont typeface="Arial" panose="020B0604020202020204" pitchFamily="34" charset="0"/>
              <a:buNone/>
              <a:defRPr/>
            </a:pPr>
            <a:br>
              <a:rPr lang="en-US" altLang="en-US" sz="2200">
                <a:ea typeface="ＭＳ Ｐゴシック" panose="020B0600070205080204" pitchFamily="34" charset="-128"/>
              </a:rPr>
            </a:br>
            <a:r>
              <a:rPr lang="en-US" altLang="en-US" sz="2200">
                <a:ea typeface="ＭＳ Ｐゴシック" panose="020B0600070205080204" pitchFamily="34" charset="-128"/>
              </a:rPr>
              <a:t>In this example, Brown is the work which you wish to refer to, but have not read directly for yourself. Bassett is the secondary source, where you found the summary of Brown's work.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C5E69E97-427C-44C4-AC81-2CDE0A4FBBD2}"/>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37891" name="Content Placeholder 2">
            <a:extLst>
              <a:ext uri="{FF2B5EF4-FFF2-40B4-BE49-F238E27FC236}">
                <a16:creationId xmlns:a16="http://schemas.microsoft.com/office/drawing/2014/main" id="{790E6159-3CBC-4C7A-AEE9-BA7985752C82}"/>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Or indirectly: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i="1">
                <a:ea typeface="ＭＳ Ｐゴシック" panose="020B0600070205080204" pitchFamily="34" charset="-128"/>
              </a:rPr>
              <a:t>(Brown, 1966 cited in Bassett, 1986, p.142)</a:t>
            </a:r>
          </a:p>
          <a:p>
            <a:pPr marL="91440" indent="-91440" fontAlgn="auto">
              <a:lnSpc>
                <a:spcPct val="80000"/>
              </a:lnSpc>
              <a:buFont typeface="Arial" panose="020B0604020202020204" pitchFamily="34" charset="0"/>
              <a:buNone/>
              <a:defRPr/>
            </a:pPr>
            <a:br>
              <a:rPr lang="en-US" altLang="en-US" sz="2500">
                <a:ea typeface="ＭＳ Ｐゴシック" panose="020B0600070205080204" pitchFamily="34" charset="-128"/>
              </a:rPr>
            </a:br>
            <a:r>
              <a:rPr lang="en-US" altLang="en-US" sz="2500">
                <a:ea typeface="ＭＳ Ｐゴシック" panose="020B0600070205080204" pitchFamily="34" charset="-128"/>
              </a:rPr>
              <a:t>It is important to realise that Bassett may have taken Brown's ideas forward, and altered their original meaning. If you need to cite a secondary reference it is recommended that, where possible, you read the original source for yourself rather than rely on someone else's interpretation of a work. For this reason it is best to avoid using secondary referencing.</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b="1" i="1">
                <a:ea typeface="ＭＳ Ｐゴシック" panose="020B0600070205080204" pitchFamily="34" charset="-128"/>
              </a:rPr>
              <a:t>The reference list at the end of your document should only contain works that you have read.</a:t>
            </a:r>
            <a:endParaRPr lang="en-US" altLang="en-US" sz="2500" i="1">
              <a:ea typeface="ＭＳ Ｐゴシック" panose="020B0600070205080204" pitchFamily="34" charset="-128"/>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C006F9A3-F34F-4DC4-B8F7-62AA0FC51132}"/>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Table and diagrams</a:t>
            </a:r>
          </a:p>
        </p:txBody>
      </p:sp>
      <p:sp>
        <p:nvSpPr>
          <p:cNvPr id="38915" name="Content Placeholder 2">
            <a:extLst>
              <a:ext uri="{FF2B5EF4-FFF2-40B4-BE49-F238E27FC236}">
                <a16:creationId xmlns:a16="http://schemas.microsoft.com/office/drawing/2014/main" id="{5DE433D8-6D6D-43DE-9679-E29ED627E332}"/>
              </a:ext>
            </a:extLst>
          </p:cNvPr>
          <p:cNvSpPr>
            <a:spLocks noGrp="1"/>
          </p:cNvSpPr>
          <p:nvPr>
            <p:ph idx="1"/>
          </p:nvPr>
        </p:nvSpPr>
        <p:spPr/>
        <p:txBody>
          <a:bodyPr rtlCol="0">
            <a:normAutofit fontScale="92500" lnSpcReduction="10000"/>
          </a:bodyPr>
          <a:lstStyle/>
          <a:p>
            <a:pPr marL="91440" indent="-91440" fontAlgn="auto">
              <a:lnSpc>
                <a:spcPct val="80000"/>
              </a:lnSpc>
              <a:defRPr/>
            </a:pPr>
            <a:r>
              <a:rPr lang="en-US" altLang="en-US" sz="3000">
                <a:ea typeface="ＭＳ Ｐゴシック" panose="020B0600070205080204" pitchFamily="34" charset="-128"/>
              </a:rPr>
              <a:t>When reproducing selected data, or copying an entire table or diagram, a reference must be made to the source. A reference within the text to a table taken from someone else's work, should include the author and page (Smith, 2005, p.33) to enable the reader to identify the data. If the source of the data is not the author's own, but obtained from another source, it becomes a secondary reference and needs to be cited as such: </a:t>
            </a:r>
            <a:br>
              <a:rPr lang="en-US" altLang="en-US" sz="3000">
                <a:ea typeface="ＭＳ Ｐゴシック" panose="020B0600070205080204" pitchFamily="34" charset="-128"/>
              </a:rPr>
            </a:br>
            <a:br>
              <a:rPr lang="en-US" altLang="en-US" sz="3000">
                <a:ea typeface="ＭＳ Ｐゴシック" panose="020B0600070205080204" pitchFamily="34" charset="-128"/>
              </a:rPr>
            </a:br>
            <a:r>
              <a:rPr lang="en-US" altLang="en-US" sz="3000" i="1">
                <a:ea typeface="ＭＳ Ｐゴシック" panose="020B0600070205080204" pitchFamily="34" charset="-128"/>
              </a:rPr>
              <a:t>(United Nations, 1975 cited in Smith, 2005, p.33)</a:t>
            </a:r>
          </a:p>
          <a:p>
            <a:pPr marL="91440" indent="-91440" fontAlgn="auto">
              <a:lnSpc>
                <a:spcPct val="80000"/>
              </a:lnSpc>
              <a:defRPr/>
            </a:pPr>
            <a:endParaRPr lang="en-US" altLang="en-US" sz="3000">
              <a:ea typeface="ＭＳ Ｐゴシック" panose="020B0600070205080204" pitchFamily="34" charset="-128"/>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1840D1A2-4023-4884-8114-2DDD632CC089}"/>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39939" name="Content Placeholder 2">
            <a:extLst>
              <a:ext uri="{FF2B5EF4-FFF2-40B4-BE49-F238E27FC236}">
                <a16:creationId xmlns:a16="http://schemas.microsoft.com/office/drawing/2014/main" id="{FDD2CACB-2637-432B-9153-6BF8EC02B08E}"/>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If the table is reproduced in its entirety, place the citation below the table. Be particularly careful to note the original source of data, as well as the authorship of the document you are using. Full details should be included in the reference list. In the following example, a table is reproduced from page 267 of a book written by Robert Brown which is the 4th edition and published by FT Prentice Hall of Harlow, England in 2005. The title of the book is </a:t>
            </a:r>
            <a:r>
              <a:rPr lang="en-US" altLang="en-US" sz="2700" i="1">
                <a:ea typeface="ＭＳ Ｐゴシック" panose="020B0600070205080204" pitchFamily="34" charset="-128"/>
              </a:rPr>
              <a:t>Management in the media: decision makers.</a:t>
            </a:r>
            <a:br>
              <a:rPr lang="en-US" altLang="en-US" sz="2700">
                <a:ea typeface="ＭＳ Ｐゴシック" panose="020B0600070205080204" pitchFamily="34" charset="-128"/>
              </a:rPr>
            </a:br>
            <a:br>
              <a:rPr lang="en-US" altLang="en-US" sz="2700">
                <a:ea typeface="ＭＳ Ｐゴシック" panose="020B0600070205080204" pitchFamily="34" charset="-128"/>
              </a:rPr>
            </a:br>
            <a:endParaRPr lang="en-US" altLang="en-US" sz="2700">
              <a:ea typeface="ＭＳ Ｐゴシック" panose="020B0600070205080204" pitchFamily="34" charset="-128"/>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3C14E0AC-5395-483B-BB34-8D1ADBEF0110}"/>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48131" name="Content Placeholder 2">
            <a:extLst>
              <a:ext uri="{FF2B5EF4-FFF2-40B4-BE49-F238E27FC236}">
                <a16:creationId xmlns:a16="http://schemas.microsoft.com/office/drawing/2014/main" id="{A6E2AD5B-A3F2-4BD6-AFB8-7D4F7FC705AA}"/>
              </a:ext>
            </a:extLst>
          </p:cNvPr>
          <p:cNvSpPr>
            <a:spLocks noGrp="1"/>
          </p:cNvSpPr>
          <p:nvPr>
            <p:ph idx="1"/>
          </p:nvPr>
        </p:nvSpPr>
        <p:spPr/>
        <p:txBody>
          <a:bodyPr/>
          <a:lstStyle/>
          <a:p>
            <a:pPr>
              <a:buFont typeface="Arial" panose="020B0604020202020204" pitchFamily="34" charset="0"/>
              <a:buNone/>
            </a:pPr>
            <a:r>
              <a:rPr lang="en-US" altLang="en-US">
                <a:ea typeface="ＭＳ Ｐゴシック" panose="020B0600070205080204" pitchFamily="34" charset="-128"/>
              </a:rPr>
              <a:t>	If you wish to reproduce the table in your own work, replicate the whole table</a:t>
            </a:r>
          </a:p>
          <a:p>
            <a:pPr>
              <a:buFont typeface="Arial" panose="020B0604020202020204" pitchFamily="34" charset="0"/>
              <a:buNone/>
            </a:pPr>
            <a:r>
              <a:rPr lang="en-US" altLang="en-US">
                <a:ea typeface="ＭＳ Ｐゴシック" panose="020B0600070205080204" pitchFamily="34" charset="-128"/>
              </a:rPr>
              <a:t>	Add a citation below the table acknowledging where the table was found</a:t>
            </a:r>
          </a:p>
          <a:p>
            <a:endParaRPr lang="en-US" altLang="en-US">
              <a:ea typeface="ＭＳ Ｐゴシック" panose="020B0600070205080204" pitchFamily="34" charset="-128"/>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3" descr="harvard_image2.gif">
            <a:extLst>
              <a:ext uri="{FF2B5EF4-FFF2-40B4-BE49-F238E27FC236}">
                <a16:creationId xmlns:a16="http://schemas.microsoft.com/office/drawing/2014/main" id="{458D04F2-DB42-4A87-B1DC-8E3D92EA796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2000" y="254000"/>
            <a:ext cx="7620000" cy="635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3">
            <a:extLst>
              <a:ext uri="{FF2B5EF4-FFF2-40B4-BE49-F238E27FC236}">
                <a16:creationId xmlns:a16="http://schemas.microsoft.com/office/drawing/2014/main" id="{2A04AB72-3179-40BB-B422-960FC417732F}"/>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43011" name="Content Placeholder 4">
            <a:extLst>
              <a:ext uri="{FF2B5EF4-FFF2-40B4-BE49-F238E27FC236}">
                <a16:creationId xmlns:a16="http://schemas.microsoft.com/office/drawing/2014/main" id="{ED171A29-647D-43EB-A8AE-ED86EDDC93EB}"/>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a:t>
            </a:r>
            <a:r>
              <a:rPr lang="en-US" altLang="en-US" sz="2500" i="1">
                <a:ea typeface="ＭＳ Ｐゴシック" panose="020B0600070205080204" pitchFamily="34" charset="-128"/>
              </a:rPr>
              <a:t>National Statistics Office 1985 cited in Brown, 2005, p.267</a:t>
            </a:r>
          </a:p>
          <a:p>
            <a:pPr marL="91440" indent="-91440" fontAlgn="auto">
              <a:lnSpc>
                <a:spcPct val="80000"/>
              </a:lnSpc>
              <a:buFont typeface="Arial" panose="020B0604020202020204" pitchFamily="34" charset="0"/>
              <a:buNone/>
              <a:defRPr/>
            </a:pPr>
            <a:br>
              <a:rPr lang="en-US" altLang="en-US" sz="2500">
                <a:ea typeface="ＭＳ Ｐゴシック" panose="020B0600070205080204" pitchFamily="34" charset="-128"/>
              </a:rPr>
            </a:br>
            <a:r>
              <a:rPr lang="en-US" altLang="en-US" sz="2500">
                <a:ea typeface="ＭＳ Ｐゴシック" panose="020B0600070205080204" pitchFamily="34" charset="-128"/>
              </a:rPr>
              <a:t>If you wish to quote from a table in your essay (treat as secondary referencing).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i="1">
                <a:ea typeface="ＭＳ Ｐゴシック" panose="020B0600070205080204" pitchFamily="34" charset="-128"/>
              </a:rPr>
              <a:t>... historical figures demonstrate that only sixty percent of households had televisions in Britain by the 1970s (National Statistics Office 1985 cited in Brown, 2005, p. 267). </a:t>
            </a:r>
          </a:p>
          <a:p>
            <a:pPr marL="91440" indent="-91440" fontAlgn="auto">
              <a:lnSpc>
                <a:spcPct val="80000"/>
              </a:lnSpc>
              <a:buFont typeface="Arial" panose="020B0604020202020204" pitchFamily="34" charset="0"/>
              <a:buNone/>
              <a:defRPr/>
            </a:pPr>
            <a:br>
              <a:rPr lang="en-US" altLang="en-US" sz="2500">
                <a:ea typeface="ＭＳ Ｐゴシック" panose="020B0600070205080204" pitchFamily="34" charset="-128"/>
              </a:rPr>
            </a:br>
            <a:r>
              <a:rPr lang="en-US" altLang="en-US" sz="2500">
                <a:ea typeface="ＭＳ Ｐゴシック" panose="020B0600070205080204" pitchFamily="34" charset="-128"/>
              </a:rPr>
              <a:t>Ensure you include details of the book in your reference list:</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i="1">
                <a:ea typeface="ＭＳ Ｐゴシック" panose="020B0600070205080204" pitchFamily="34" charset="-128"/>
              </a:rPr>
              <a:t>Brown, R., 2005. Management in the media: decision makers. 4th ed. Harlow: FT Prentice Hall.</a:t>
            </a:r>
          </a:p>
          <a:p>
            <a:pPr marL="91440" indent="-91440" fontAlgn="auto">
              <a:lnSpc>
                <a:spcPct val="80000"/>
              </a:lnSpc>
              <a:defRPr/>
            </a:pPr>
            <a:endParaRPr lang="en-US" altLang="en-US" sz="2500">
              <a:ea typeface="ＭＳ Ｐゴシック" panose="020B0600070205080204" pitchFamily="34" charset="-128"/>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0A4FCE73-81E3-457A-AC28-A1565333755A}"/>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Websites</a:t>
            </a:r>
          </a:p>
        </p:txBody>
      </p:sp>
      <p:sp>
        <p:nvSpPr>
          <p:cNvPr id="51203" name="Content Placeholder 2">
            <a:extLst>
              <a:ext uri="{FF2B5EF4-FFF2-40B4-BE49-F238E27FC236}">
                <a16:creationId xmlns:a16="http://schemas.microsoft.com/office/drawing/2014/main" id="{430C26D7-1C73-4031-9431-7959D8AD7555}"/>
              </a:ext>
            </a:extLst>
          </p:cNvPr>
          <p:cNvSpPr>
            <a:spLocks noGrp="1"/>
          </p:cNvSpPr>
          <p:nvPr>
            <p:ph idx="1"/>
          </p:nvPr>
        </p:nvSpPr>
        <p:spPr/>
        <p:txBody>
          <a:bodyPr/>
          <a:lstStyle/>
          <a:p>
            <a:pPr>
              <a:buFont typeface="Arial" panose="020B0604020202020204" pitchFamily="34" charset="0"/>
              <a:buNone/>
            </a:pPr>
            <a:r>
              <a:rPr lang="en-US" altLang="en-US">
                <a:ea typeface="ＭＳ Ｐゴシック" panose="020B0600070205080204" pitchFamily="34" charset="-128"/>
              </a:rPr>
              <a:t>	When citing material found on a website, you should identify the authorship of the website. This may be a corporate author, an organisation or a company; a guide to this can be found by looking at the URL or web address. To find the date of publication, reference to this might be found at the bottom of a web page relating to copyright, or from a date headline.</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3" descr="harvard-websites.jpg">
            <a:extLst>
              <a:ext uri="{FF2B5EF4-FFF2-40B4-BE49-F238E27FC236}">
                <a16:creationId xmlns:a16="http://schemas.microsoft.com/office/drawing/2014/main" id="{6DFDE670-1BA9-4018-92D7-1ACED5234D0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85875" y="0"/>
            <a:ext cx="65722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CD6DD932-4653-4C7A-9C1F-162FA54E6DCD}"/>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53251" name="Content Placeholder 2">
            <a:extLst>
              <a:ext uri="{FF2B5EF4-FFF2-40B4-BE49-F238E27FC236}">
                <a16:creationId xmlns:a16="http://schemas.microsoft.com/office/drawing/2014/main" id="{EF83BC1E-E006-4CD1-9532-41DC99C880EB}"/>
              </a:ext>
            </a:extLst>
          </p:cNvPr>
          <p:cNvSpPr>
            <a:spLocks noGrp="1"/>
          </p:cNvSpPr>
          <p:nvPr>
            <p:ph idx="1"/>
          </p:nvPr>
        </p:nvSpPr>
        <p:spPr/>
        <p:txBody>
          <a:bodyPr/>
          <a:lstStyle/>
          <a:p>
            <a:pPr>
              <a:buFont typeface="Arial" panose="020B0604020202020204" pitchFamily="34" charset="0"/>
              <a:buNone/>
            </a:pPr>
            <a:r>
              <a:rPr lang="en-US" altLang="en-US">
                <a:ea typeface="ＭＳ Ｐゴシック" panose="020B0600070205080204" pitchFamily="34" charset="-128"/>
              </a:rPr>
              <a:t>	In this example the authorship would be BBC and the date 2009. </a:t>
            </a:r>
            <a:br>
              <a:rPr lang="en-US" altLang="en-US">
                <a:ea typeface="ＭＳ Ｐゴシック" panose="020B0600070205080204" pitchFamily="34" charset="-128"/>
              </a:rPr>
            </a:br>
            <a:br>
              <a:rPr lang="en-US" altLang="en-US">
                <a:ea typeface="ＭＳ Ｐゴシック" panose="020B0600070205080204" pitchFamily="34" charset="-128"/>
              </a:rPr>
            </a:br>
            <a:r>
              <a:rPr lang="en-US" altLang="en-US" i="1">
                <a:ea typeface="ＭＳ Ｐゴシック" panose="020B0600070205080204" pitchFamily="34" charset="-128"/>
              </a:rPr>
              <a:t>Recent research on meningitis (BBC, 2009) has shown ...</a:t>
            </a:r>
          </a:p>
          <a:p>
            <a:endParaRPr lang="en-US" altLang="en-US">
              <a:ea typeface="ＭＳ Ｐゴシック" panose="020B0600070205080204" pitchFamily="34" charset="-128"/>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a:extLst>
              <a:ext uri="{FF2B5EF4-FFF2-40B4-BE49-F238E27FC236}">
                <a16:creationId xmlns:a16="http://schemas.microsoft.com/office/drawing/2014/main" id="{E76D41A7-1440-4C48-8082-5A35A66DC790}"/>
              </a:ext>
            </a:extLst>
          </p:cNvPr>
          <p:cNvSpPr>
            <a:spLocks noGrp="1"/>
          </p:cNvSpPr>
          <p:nvPr>
            <p:ph type="title"/>
          </p:nvPr>
        </p:nvSpPr>
        <p:spPr/>
        <p:txBody>
          <a:bodyPr/>
          <a:lstStyle/>
          <a:p>
            <a:pPr fontAlgn="auto">
              <a:spcAft>
                <a:spcPts val="0"/>
              </a:spcAft>
              <a:defRPr/>
            </a:pPr>
            <a:r>
              <a:rPr lang="en-US" altLang="en-US" sz="4000">
                <a:solidFill>
                  <a:schemeClr val="tx1">
                    <a:lumMod val="95000"/>
                    <a:lumOff val="5000"/>
                  </a:schemeClr>
                </a:solidFill>
                <a:ea typeface="ＭＳ Ｐゴシック" panose="020B0600070205080204" pitchFamily="34" charset="-128"/>
              </a:rPr>
              <a:t>General guidelines, layout and punctuation</a:t>
            </a:r>
          </a:p>
        </p:txBody>
      </p:sp>
      <p:sp>
        <p:nvSpPr>
          <p:cNvPr id="47107" name="Content Placeholder 2">
            <a:extLst>
              <a:ext uri="{FF2B5EF4-FFF2-40B4-BE49-F238E27FC236}">
                <a16:creationId xmlns:a16="http://schemas.microsoft.com/office/drawing/2014/main" id="{6F1210A2-B76F-46F4-9D96-5A3E74D38E15}"/>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The purpose of a reference list is to enable sources to be easily traced by another reader. Different types of publication require different amounts of information but there are certain common elements such as authorship, year of publication and title.</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a:ea typeface="ＭＳ Ｐゴシック" panose="020B0600070205080204" pitchFamily="34" charset="-128"/>
              </a:rPr>
              <a:t>The Harvard style lays down standards for the order and content of information in the reference. Some variations of presentation are acceptable provided that they are used consistently.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a:ea typeface="ＭＳ Ｐゴシック" panose="020B0600070205080204" pitchFamily="34" charset="-128"/>
              </a:rPr>
              <a:t>All items should be listed alphabetically by author or authorship, regardless of the format, ie. whether books, websites or journal articles etc. Where there are several works from one author or source they should by listed together but in date order, with the earliest work listed first.</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2EF57AB1-8096-4B87-B32D-AB6E1E220D8A}"/>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Book(s) with one author</a:t>
            </a:r>
          </a:p>
        </p:txBody>
      </p:sp>
      <p:sp>
        <p:nvSpPr>
          <p:cNvPr id="48131" name="Content Placeholder 2">
            <a:extLst>
              <a:ext uri="{FF2B5EF4-FFF2-40B4-BE49-F238E27FC236}">
                <a16:creationId xmlns:a16="http://schemas.microsoft.com/office/drawing/2014/main" id="{6E2AEEB0-391D-434B-9F32-58DF6278D9C9}"/>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Use the title page, not the book cover, for the reference details. Only include the edition where it is not the first. A book with no edition statement is most commonly a first edition.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a:ea typeface="ＭＳ Ｐゴシック" panose="020B0600070205080204" pitchFamily="34" charset="-128"/>
              </a:rPr>
              <a:t>The required elements for a book reference are: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i="1">
                <a:ea typeface="ＭＳ Ｐゴシック" panose="020B0600070205080204" pitchFamily="34" charset="-128"/>
              </a:rPr>
              <a:t>Author, Initials., Year. Title of book. Edition. (only include this if not the first edition) Place of publication (this must be a town or city, not a country): Publisher.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a:ea typeface="ＭＳ Ｐゴシック" panose="020B0600070205080204" pitchFamily="34" charset="-128"/>
              </a:rPr>
              <a:t>Reference where 1st edition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i="1">
                <a:ea typeface="ＭＳ Ｐゴシック" panose="020B0600070205080204" pitchFamily="34" charset="-128"/>
              </a:rPr>
              <a:t>Baron, D. P., 2008. Business and the organisation. Chester: Pearson. </a:t>
            </a:r>
            <a:br>
              <a:rPr lang="en-US" altLang="en-US" sz="2500">
                <a:ea typeface="ＭＳ Ｐゴシック" panose="020B0600070205080204" pitchFamily="34" charset="-128"/>
              </a:rPr>
            </a:br>
            <a:endParaRPr lang="en-US" altLang="en-US" sz="2500">
              <a:ea typeface="ＭＳ Ｐゴシック" panose="020B0600070205080204" pitchFamily="34" charset="-128"/>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a:extLst>
              <a:ext uri="{FF2B5EF4-FFF2-40B4-BE49-F238E27FC236}">
                <a16:creationId xmlns:a16="http://schemas.microsoft.com/office/drawing/2014/main" id="{6D669B1C-924A-46E3-A8E1-374691BFE784}"/>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56323" name="Content Placeholder 2">
            <a:extLst>
              <a:ext uri="{FF2B5EF4-FFF2-40B4-BE49-F238E27FC236}">
                <a16:creationId xmlns:a16="http://schemas.microsoft.com/office/drawing/2014/main" id="{1E51B4F8-FE42-4EBF-98A9-EB8F2C80EB8A}"/>
              </a:ext>
            </a:extLst>
          </p:cNvPr>
          <p:cNvSpPr>
            <a:spLocks noGrp="1"/>
          </p:cNvSpPr>
          <p:nvPr>
            <p:ph idx="1"/>
          </p:nvPr>
        </p:nvSpPr>
        <p:spPr/>
        <p:txBody>
          <a:bodyPr/>
          <a:lstStyle/>
          <a:p>
            <a:pPr>
              <a:buFont typeface="Arial" panose="020B0604020202020204" pitchFamily="34" charset="0"/>
              <a:buNone/>
            </a:pPr>
            <a:r>
              <a:rPr lang="en-US" altLang="en-US">
                <a:ea typeface="ＭＳ Ｐゴシック" panose="020B0600070205080204" pitchFamily="34" charset="-128"/>
              </a:rPr>
              <a:t>	Where 3rd edition </a:t>
            </a:r>
            <a:r>
              <a:rPr lang="en-US" altLang="en-US" i="1">
                <a:ea typeface="ＭＳ Ｐゴシック" panose="020B0600070205080204" pitchFamily="34" charset="-128"/>
              </a:rPr>
              <a:t>Redman, P., 2006. Good essay writing: a social sciences guide. 3rd ed. London: Open University in assoc. with Sage.</a:t>
            </a:r>
          </a:p>
          <a:p>
            <a:pPr>
              <a:buFont typeface="Arial" panose="020B0604020202020204" pitchFamily="34" charset="0"/>
              <a:buNone/>
            </a:pPr>
            <a:r>
              <a:rPr lang="en-US" altLang="en-US">
                <a:ea typeface="ＭＳ Ｐゴシック" panose="020B0600070205080204" pitchFamily="34" charset="-128"/>
              </a:rPr>
              <a:t>	An intext reference for the above examples would read: </a:t>
            </a:r>
            <a:br>
              <a:rPr lang="en-US" altLang="en-US">
                <a:ea typeface="ＭＳ Ｐゴシック" panose="020B0600070205080204" pitchFamily="34" charset="-128"/>
              </a:rPr>
            </a:br>
            <a:r>
              <a:rPr lang="en-US" altLang="en-US" i="1">
                <a:ea typeface="ＭＳ Ｐゴシック" panose="020B0600070205080204" pitchFamily="34" charset="-128"/>
              </a:rPr>
              <a:t>Organisations have been found to differ (Baron, 2008) when there is ...</a:t>
            </a:r>
            <a:br>
              <a:rPr lang="en-US" altLang="en-US">
                <a:ea typeface="ＭＳ Ｐゴシック" panose="020B0600070205080204" pitchFamily="34" charset="-128"/>
              </a:rPr>
            </a:br>
            <a:r>
              <a:rPr lang="en-US" altLang="en-US" i="1">
                <a:ea typeface="ＭＳ Ｐゴシック" panose="020B0600070205080204" pitchFamily="34" charset="-128"/>
              </a:rPr>
              <a:t>Leading social scientists such as Redman (2006) have noted ... </a:t>
            </a:r>
          </a:p>
          <a:p>
            <a:pPr>
              <a:buFont typeface="Arial" panose="020B0604020202020204" pitchFamily="34" charset="0"/>
              <a:buNone/>
            </a:pPr>
            <a:r>
              <a:rPr lang="en-US" altLang="en-US">
                <a:ea typeface="ＭＳ Ｐゴシック" panose="020B0600070205080204" pitchFamily="34" charset="-128"/>
              </a:rPr>
              <a:t>	</a:t>
            </a:r>
            <a:r>
              <a:rPr lang="en-US" altLang="en-US" i="1">
                <a:ea typeface="ＭＳ Ｐゴシック" panose="020B0600070205080204" pitchFamily="34" charset="-128"/>
              </a:rPr>
              <a:t>Please note where there is likely to be confusion with UK place names; for USA towns include the State in abbreviated form e.g.</a:t>
            </a:r>
            <a:r>
              <a:rPr lang="en-US" altLang="en-US">
                <a:ea typeface="ＭＳ Ｐゴシック" panose="020B0600070205080204" pitchFamily="34" charset="-128"/>
              </a:rPr>
              <a:t> Birmingham, AL.</a:t>
            </a:r>
          </a:p>
          <a:p>
            <a:endParaRPr lang="en-US" altLang="en-US">
              <a:ea typeface="ＭＳ Ｐゴシック" panose="020B0600070205080204" pitchFamily="34" charset="-128"/>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25337DE6-749B-44B6-BBA2-5CBA9FC3050F}"/>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Book(s) with multiple authors</a:t>
            </a:r>
          </a:p>
        </p:txBody>
      </p:sp>
      <p:sp>
        <p:nvSpPr>
          <p:cNvPr id="50179" name="Content Placeholder 2">
            <a:extLst>
              <a:ext uri="{FF2B5EF4-FFF2-40B4-BE49-F238E27FC236}">
                <a16:creationId xmlns:a16="http://schemas.microsoft.com/office/drawing/2014/main" id="{CF8C02D1-1DAB-4178-90E0-EA1F17677876}"/>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For books with multiple authors, </a:t>
            </a:r>
            <a:r>
              <a:rPr lang="en-US" altLang="en-US" sz="2500" b="1">
                <a:ea typeface="ＭＳ Ｐゴシック" panose="020B0600070205080204" pitchFamily="34" charset="-128"/>
              </a:rPr>
              <a:t>all</a:t>
            </a:r>
            <a:r>
              <a:rPr lang="en-US" altLang="en-US" sz="2500">
                <a:ea typeface="ＭＳ Ｐゴシック" panose="020B0600070205080204" pitchFamily="34" charset="-128"/>
              </a:rPr>
              <a:t> the names should all be included in the order they appear in the document. Use an </a:t>
            </a:r>
            <a:r>
              <a:rPr lang="en-US" altLang="en-US" sz="2500" b="1">
                <a:ea typeface="ＭＳ Ｐゴシック" panose="020B0600070205080204" pitchFamily="34" charset="-128"/>
              </a:rPr>
              <a:t>and</a:t>
            </a:r>
            <a:r>
              <a:rPr lang="en-US" altLang="en-US" sz="2500">
                <a:ea typeface="ＭＳ Ｐゴシック" panose="020B0600070205080204" pitchFamily="34" charset="-128"/>
              </a:rPr>
              <a:t> to link the last two multiple authors.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a:ea typeface="ＭＳ Ｐゴシック" panose="020B0600070205080204" pitchFamily="34" charset="-128"/>
              </a:rPr>
              <a:t>The required elements for a reference are: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i="1">
                <a:ea typeface="ＭＳ Ｐゴシック" panose="020B0600070205080204" pitchFamily="34" charset="-128"/>
              </a:rPr>
              <a:t>Authors, Initials., Year. Title of book. Edition. (only include this if not the first edition) Place: Publisher. </a:t>
            </a:r>
            <a:br>
              <a:rPr lang="en-US" altLang="en-US" sz="2500" i="1">
                <a:ea typeface="ＭＳ Ｐゴシック" panose="020B0600070205080204" pitchFamily="34" charset="-128"/>
              </a:rPr>
            </a:br>
            <a:br>
              <a:rPr lang="en-US" altLang="en-US" sz="2500">
                <a:ea typeface="ＭＳ Ｐゴシック" panose="020B0600070205080204" pitchFamily="34" charset="-128"/>
              </a:rPr>
            </a:br>
            <a:r>
              <a:rPr lang="en-US" altLang="en-US" sz="2500">
                <a:ea typeface="ＭＳ Ｐゴシック" panose="020B0600070205080204" pitchFamily="34" charset="-128"/>
              </a:rPr>
              <a:t>Reference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i="1">
                <a:ea typeface="ＭＳ Ｐゴシック" panose="020B0600070205080204" pitchFamily="34" charset="-128"/>
              </a:rPr>
              <a:t>Adams, R. J.,Weiss, T.D. and Coatie, J.J., 2010. The World Health Organisation, its history and impact. London: Perseus.</a:t>
            </a:r>
            <a:br>
              <a:rPr lang="en-US" altLang="en-US" sz="2500" i="1">
                <a:ea typeface="ＭＳ Ｐゴシック" panose="020B0600070205080204" pitchFamily="34" charset="-128"/>
              </a:rPr>
            </a:br>
            <a:br>
              <a:rPr lang="en-US" altLang="en-US" sz="2500" i="1">
                <a:ea typeface="ＭＳ Ｐゴシック" panose="020B0600070205080204" pitchFamily="34" charset="-128"/>
              </a:rPr>
            </a:br>
            <a:endParaRPr lang="en-US" altLang="en-US" sz="2500" i="1">
              <a:ea typeface="ＭＳ Ｐゴシック" panose="020B0600070205080204" pitchFamily="34" charset="-128"/>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a:extLst>
              <a:ext uri="{FF2B5EF4-FFF2-40B4-BE49-F238E27FC236}">
                <a16:creationId xmlns:a16="http://schemas.microsoft.com/office/drawing/2014/main" id="{6C7F6992-2BBB-4936-8E3B-38FEEC25C2F2}"/>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51203" name="Content Placeholder 2">
            <a:extLst>
              <a:ext uri="{FF2B5EF4-FFF2-40B4-BE49-F238E27FC236}">
                <a16:creationId xmlns:a16="http://schemas.microsoft.com/office/drawing/2014/main" id="{7F15070A-B94C-4C4E-BE83-54A8143E9234}"/>
              </a:ext>
            </a:extLst>
          </p:cNvPr>
          <p:cNvSpPr>
            <a:spLocks noGrp="1"/>
          </p:cNvSpPr>
          <p:nvPr>
            <p:ph idx="1"/>
          </p:nvPr>
        </p:nvSpPr>
        <p:spPr/>
        <p:txBody>
          <a:bodyPr rtlCol="0">
            <a:normAutofit fontScale="92500" lnSpcReduction="10000"/>
          </a:bodyPr>
          <a:lstStyle/>
          <a:p>
            <a:pPr marL="91440" indent="-91440" fontAlgn="auto">
              <a:buFont typeface="Arial" panose="020B0604020202020204" pitchFamily="34" charset="0"/>
              <a:buNone/>
              <a:defRPr/>
            </a:pPr>
            <a:r>
              <a:rPr lang="en-US" altLang="en-US" sz="2700">
                <a:ea typeface="ＭＳ Ｐゴシック" panose="020B0600070205080204" pitchFamily="34" charset="-128"/>
              </a:rPr>
              <a:t>	</a:t>
            </a:r>
            <a:r>
              <a:rPr lang="en-US" altLang="en-US" sz="2700" i="1">
                <a:ea typeface="ＭＳ Ｐゴシック" panose="020B0600070205080204" pitchFamily="34" charset="-128"/>
              </a:rPr>
              <a:t>Barker, R., Kirk, J. and Munday, R.J., 1988. Narrative analysis. 3rd ed. Bloomington: Indiana University Press. </a:t>
            </a:r>
          </a:p>
          <a:p>
            <a:pPr marL="91440" indent="-91440" fontAlgn="auto">
              <a:buFont typeface="Arial" panose="020B0604020202020204" pitchFamily="34" charset="0"/>
              <a:buNone/>
              <a:defRPr/>
            </a:pPr>
            <a:br>
              <a:rPr lang="en-US" altLang="en-US" sz="2700">
                <a:ea typeface="ＭＳ Ｐゴシック" panose="020B0600070205080204" pitchFamily="34" charset="-128"/>
              </a:rPr>
            </a:br>
            <a:r>
              <a:rPr lang="en-US" altLang="en-US" sz="2700">
                <a:ea typeface="ＭＳ Ｐゴシック" panose="020B0600070205080204" pitchFamily="34" charset="-128"/>
              </a:rPr>
              <a:t>An intext reference for the above examples would read: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i="1">
                <a:ea typeface="ＭＳ Ｐゴシック" panose="020B0600070205080204" pitchFamily="34" charset="-128"/>
              </a:rPr>
              <a:t>Leading organisations concerned with health ( Adams,Weiss and Coatie, 2010 ) have proved that... </a:t>
            </a:r>
            <a:br>
              <a:rPr lang="en-US" altLang="en-US" sz="2700" i="1">
                <a:ea typeface="ＭＳ Ｐゴシック" panose="020B0600070205080204" pitchFamily="34" charset="-128"/>
              </a:rPr>
            </a:br>
            <a:br>
              <a:rPr lang="en-US" altLang="en-US" sz="2700" i="1">
                <a:ea typeface="ＭＳ Ｐゴシック" panose="020B0600070205080204" pitchFamily="34" charset="-128"/>
              </a:rPr>
            </a:br>
            <a:r>
              <a:rPr lang="en-US" altLang="en-US" sz="2700" i="1">
                <a:ea typeface="ＭＳ Ｐゴシック" panose="020B0600070205080204" pitchFamily="34" charset="-128"/>
              </a:rPr>
              <a:t>A new theory (Barker, Kirk and Munday, 1988) has challenged traditional thinking... </a:t>
            </a:r>
          </a:p>
          <a:p>
            <a:pPr marL="91440" indent="-91440" fontAlgn="auto">
              <a:defRPr/>
            </a:pPr>
            <a:endParaRPr lang="en-US" altLang="en-US" sz="2700">
              <a:ea typeface="ＭＳ Ｐゴシック" panose="020B0600070205080204" pitchFamily="34" charset="-128"/>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a:extLst>
              <a:ext uri="{FF2B5EF4-FFF2-40B4-BE49-F238E27FC236}">
                <a16:creationId xmlns:a16="http://schemas.microsoft.com/office/drawing/2014/main" id="{D8D9015C-BB51-41E2-A349-5040ECF17868}"/>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Books which are edited</a:t>
            </a:r>
          </a:p>
        </p:txBody>
      </p:sp>
      <p:sp>
        <p:nvSpPr>
          <p:cNvPr id="52227" name="Content Placeholder 2">
            <a:extLst>
              <a:ext uri="{FF2B5EF4-FFF2-40B4-BE49-F238E27FC236}">
                <a16:creationId xmlns:a16="http://schemas.microsoft.com/office/drawing/2014/main" id="{29DDF9CD-BBB8-4D90-B40C-003CD54C4767}"/>
              </a:ext>
            </a:extLst>
          </p:cNvPr>
          <p:cNvSpPr>
            <a:spLocks noGrp="1"/>
          </p:cNvSpPr>
          <p:nvPr>
            <p:ph idx="1"/>
          </p:nvPr>
        </p:nvSpPr>
        <p:spPr/>
        <p:txBody>
          <a:bodyPr rtlCol="0">
            <a:normAutofit fontScale="92500" lnSpcReduction="20000"/>
          </a:bodyPr>
          <a:lstStyle/>
          <a:p>
            <a:pPr marL="91440" indent="-91440" fontAlgn="auto">
              <a:lnSpc>
                <a:spcPct val="80000"/>
              </a:lnSpc>
              <a:defRPr/>
            </a:pPr>
            <a:r>
              <a:rPr lang="en-US" altLang="en-US" sz="2900">
                <a:ea typeface="ＭＳ Ｐゴシック" panose="020B0600070205080204" pitchFamily="34" charset="-128"/>
              </a:rPr>
              <a:t>For books which are edited give the editor(s) surname(s) and initials, followed by </a:t>
            </a:r>
            <a:r>
              <a:rPr lang="en-US" altLang="en-US" sz="2900" b="1">
                <a:ea typeface="ＭＳ Ｐゴシック" panose="020B0600070205080204" pitchFamily="34" charset="-128"/>
              </a:rPr>
              <a:t>ed.</a:t>
            </a:r>
            <a:r>
              <a:rPr lang="en-US" altLang="en-US" sz="2900">
                <a:ea typeface="ＭＳ Ｐゴシック" panose="020B0600070205080204" pitchFamily="34" charset="-128"/>
              </a:rPr>
              <a:t> or </a:t>
            </a:r>
            <a:r>
              <a:rPr lang="en-US" altLang="en-US" sz="2900" b="1">
                <a:ea typeface="ＭＳ Ｐゴシック" panose="020B0600070205080204" pitchFamily="34" charset="-128"/>
              </a:rPr>
              <a:t>eds.</a:t>
            </a:r>
            <a:r>
              <a:rPr lang="en-US" altLang="en-US" sz="2900">
                <a:ea typeface="ＭＳ Ｐゴシック" panose="020B0600070205080204" pitchFamily="34" charset="-128"/>
              </a:rPr>
              <a:t>. </a:t>
            </a:r>
            <a:br>
              <a:rPr lang="en-US" altLang="en-US" sz="2900">
                <a:ea typeface="ＭＳ Ｐゴシック" panose="020B0600070205080204" pitchFamily="34" charset="-128"/>
              </a:rPr>
            </a:br>
            <a:br>
              <a:rPr lang="en-US" altLang="en-US" sz="2900">
                <a:ea typeface="ＭＳ Ｐゴシック" panose="020B0600070205080204" pitchFamily="34" charset="-128"/>
              </a:rPr>
            </a:br>
            <a:r>
              <a:rPr lang="en-US" altLang="en-US" sz="2900">
                <a:ea typeface="ＭＳ Ｐゴシック" panose="020B0600070205080204" pitchFamily="34" charset="-128"/>
              </a:rPr>
              <a:t>The required elements for a reference are: </a:t>
            </a:r>
            <a:br>
              <a:rPr lang="en-US" altLang="en-US" sz="2900">
                <a:ea typeface="ＭＳ Ｐゴシック" panose="020B0600070205080204" pitchFamily="34" charset="-128"/>
              </a:rPr>
            </a:br>
            <a:br>
              <a:rPr lang="en-US" altLang="en-US" sz="2900" i="1">
                <a:ea typeface="ＭＳ Ｐゴシック" panose="020B0600070205080204" pitchFamily="34" charset="-128"/>
              </a:rPr>
            </a:br>
            <a:r>
              <a:rPr lang="en-US" altLang="en-US" sz="2900" i="1">
                <a:ea typeface="ＭＳ Ｐゴシック" panose="020B0600070205080204" pitchFamily="34" charset="-128"/>
              </a:rPr>
              <a:t>Author, Initials., ed., Year. Title of book. Edition. Place: Publisher. </a:t>
            </a:r>
            <a:br>
              <a:rPr lang="en-US" altLang="en-US" sz="2900" i="1">
                <a:ea typeface="ＭＳ Ｐゴシック" panose="020B0600070205080204" pitchFamily="34" charset="-128"/>
              </a:rPr>
            </a:br>
            <a:r>
              <a:rPr lang="en-US" altLang="en-US" sz="2900" i="1">
                <a:ea typeface="ＭＳ Ｐゴシック" panose="020B0600070205080204" pitchFamily="34" charset="-128"/>
              </a:rPr>
              <a:t>Keene, E. ed., 1988. Natural language. Cambridge: University of Cambridge Press. </a:t>
            </a:r>
            <a:br>
              <a:rPr lang="en-US" altLang="en-US" sz="2900" i="1">
                <a:ea typeface="ＭＳ Ｐゴシック" panose="020B0600070205080204" pitchFamily="34" charset="-128"/>
              </a:rPr>
            </a:br>
            <a:r>
              <a:rPr lang="en-US" altLang="en-US" sz="2900" i="1">
                <a:ea typeface="ＭＳ Ｐゴシック" panose="020B0600070205080204" pitchFamily="34" charset="-128"/>
              </a:rPr>
              <a:t>Silverman, D.F. and Propp, K.K. eds., 1990. The active interview. Beverly Hills, CA: Sage. </a:t>
            </a:r>
            <a:br>
              <a:rPr lang="en-US" altLang="en-US" sz="2900" i="1">
                <a:ea typeface="ＭＳ Ｐゴシック" panose="020B0600070205080204" pitchFamily="34" charset="-128"/>
              </a:rPr>
            </a:br>
            <a:r>
              <a:rPr lang="en-US" altLang="en-US" sz="2900" i="1">
                <a:ea typeface="ＭＳ Ｐゴシック" panose="020B0600070205080204" pitchFamily="34" charset="-128"/>
              </a:rPr>
              <a:t>Allouche, Jose. ed., 2006. Corporate social resposibility, Volume 1: concepts, accountability and reporting. Basingstoke: Palgrave Macmillan. </a:t>
            </a:r>
          </a:p>
          <a:p>
            <a:pPr marL="91440" indent="-91440" fontAlgn="auto">
              <a:lnSpc>
                <a:spcPct val="80000"/>
              </a:lnSpc>
              <a:defRPr/>
            </a:pPr>
            <a:endParaRPr lang="en-US" altLang="en-US" sz="2700">
              <a:ea typeface="ＭＳ Ｐゴシック" panose="020B0600070205080204" pitchFamily="34" charset="-128"/>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a:extLst>
              <a:ext uri="{FF2B5EF4-FFF2-40B4-BE49-F238E27FC236}">
                <a16:creationId xmlns:a16="http://schemas.microsoft.com/office/drawing/2014/main" id="{2FF28AE8-781C-4F07-B8F0-E95FC4C12E9C}"/>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Chapters of edited books</a:t>
            </a:r>
          </a:p>
        </p:txBody>
      </p:sp>
      <p:sp>
        <p:nvSpPr>
          <p:cNvPr id="53251" name="Content Placeholder 2">
            <a:extLst>
              <a:ext uri="{FF2B5EF4-FFF2-40B4-BE49-F238E27FC236}">
                <a16:creationId xmlns:a16="http://schemas.microsoft.com/office/drawing/2014/main" id="{ED8F94D0-FB9A-4F8B-AA99-6C2BE228C4B5}"/>
              </a:ext>
            </a:extLst>
          </p:cNvPr>
          <p:cNvSpPr>
            <a:spLocks noGrp="1"/>
          </p:cNvSpPr>
          <p:nvPr>
            <p:ph idx="1"/>
          </p:nvPr>
        </p:nvSpPr>
        <p:spPr/>
        <p:txBody>
          <a:bodyPr rtlCol="0">
            <a:normAutofit fontScale="92500" lnSpcReduction="200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a:t>
            </a:r>
            <a:r>
              <a:rPr lang="en-US" altLang="en-US" sz="2700">
                <a:ea typeface="ＭＳ Ｐゴシック" panose="020B0600070205080204" pitchFamily="34" charset="-128"/>
              </a:rPr>
              <a:t>For chapters of edited books the required elements for a reference are: </a:t>
            </a:r>
            <a:br>
              <a:rPr lang="en-US" altLang="en-US" sz="2700">
                <a:ea typeface="ＭＳ Ｐゴシック" panose="020B0600070205080204" pitchFamily="34" charset="-128"/>
              </a:rPr>
            </a:br>
            <a:r>
              <a:rPr lang="en-US" altLang="en-US" sz="2700" i="1">
                <a:ea typeface="ＭＳ Ｐゴシック" panose="020B0600070205080204" pitchFamily="34" charset="-128"/>
              </a:rPr>
              <a:t>Chapter author(s) surname(s) and initials. Year of chapter. Title of chapter followed by </a:t>
            </a:r>
            <a:r>
              <a:rPr lang="en-US" altLang="en-US" sz="2700" b="1" i="1">
                <a:ea typeface="ＭＳ Ｐゴシック" panose="020B0600070205080204" pitchFamily="34" charset="-128"/>
              </a:rPr>
              <a:t>In</a:t>
            </a:r>
            <a:r>
              <a:rPr lang="en-US" altLang="en-US" sz="2700" i="1">
                <a:ea typeface="ＭＳ Ｐゴシック" panose="020B0600070205080204" pitchFamily="34" charset="-128"/>
              </a:rPr>
              <a:t>: Book editor(s) initials first followed by surnames with ed. or eds. after the last name. Year of book. Title of book. Place of publication: Publisher. Chapter number or first and last page numbers followed by full-stop. </a:t>
            </a:r>
            <a:br>
              <a:rPr lang="en-US" altLang="en-US" sz="2700" i="1">
                <a:ea typeface="ＭＳ Ｐゴシック" panose="020B0600070205080204" pitchFamily="34" charset="-128"/>
              </a:rPr>
            </a:br>
            <a:br>
              <a:rPr lang="en-US" altLang="en-US" sz="2700">
                <a:ea typeface="ＭＳ Ｐゴシック" panose="020B0600070205080204" pitchFamily="34" charset="-128"/>
              </a:rPr>
            </a:br>
            <a:r>
              <a:rPr lang="en-US" altLang="en-US" sz="2700">
                <a:ea typeface="ＭＳ Ｐゴシック" panose="020B0600070205080204" pitchFamily="34" charset="-128"/>
              </a:rPr>
              <a:t>References </a:t>
            </a:r>
            <a:br>
              <a:rPr lang="en-US" altLang="en-US" sz="2700">
                <a:ea typeface="ＭＳ Ｐゴシック" panose="020B0600070205080204" pitchFamily="34" charset="-128"/>
              </a:rPr>
            </a:br>
            <a:r>
              <a:rPr lang="en-US" altLang="en-US" sz="2700" i="1">
                <a:ea typeface="ＭＳ Ｐゴシック" panose="020B0600070205080204" pitchFamily="34" charset="-128"/>
              </a:rPr>
              <a:t>Samson, C., 1970. Problems of information studies in history. In: S. Stone, ed. 1980. Humanities information research. Sheffield: CRUS, pp.44-68. </a:t>
            </a:r>
            <a:br>
              <a:rPr lang="en-US" altLang="en-US" sz="2700" i="1">
                <a:ea typeface="ＭＳ Ｐゴシック" panose="020B0600070205080204" pitchFamily="34" charset="-128"/>
              </a:rPr>
            </a:br>
            <a:br>
              <a:rPr lang="en-US" altLang="en-US" sz="2700">
                <a:ea typeface="ＭＳ Ｐゴシック" panose="020B0600070205080204" pitchFamily="34" charset="-128"/>
              </a:rPr>
            </a:br>
            <a:endParaRPr lang="en-US" altLang="en-US" sz="2700">
              <a:ea typeface="ＭＳ Ｐゴシック" panose="020B0600070205080204" pitchFamily="34" charset="-128"/>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a:extLst>
              <a:ext uri="{FF2B5EF4-FFF2-40B4-BE49-F238E27FC236}">
                <a16:creationId xmlns:a16="http://schemas.microsoft.com/office/drawing/2014/main" id="{A4E8546D-2FE2-4613-867B-FB659D3C6128}"/>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54275" name="Content Placeholder 2">
            <a:extLst>
              <a:ext uri="{FF2B5EF4-FFF2-40B4-BE49-F238E27FC236}">
                <a16:creationId xmlns:a16="http://schemas.microsoft.com/office/drawing/2014/main" id="{F5BEDA09-9C40-4B2F-8F74-88AC625A9F07}"/>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3000" i="1">
                <a:ea typeface="ＭＳ Ｐゴシック" panose="020B0600070205080204" pitchFamily="34" charset="-128"/>
              </a:rPr>
              <a:t>	Smith, J., 1975. A source of information. In: W. Jones, ed. 2000. One hundred and one ways to find information about health. Oxford: Oxford University Press. Ch.2.</a:t>
            </a:r>
          </a:p>
          <a:p>
            <a:pPr marL="91440" indent="-91440" fontAlgn="auto">
              <a:lnSpc>
                <a:spcPct val="80000"/>
              </a:lnSpc>
              <a:buFont typeface="Arial" panose="020B0604020202020204" pitchFamily="34" charset="0"/>
              <a:buNone/>
              <a:defRPr/>
            </a:pPr>
            <a:br>
              <a:rPr lang="en-US" altLang="en-US" sz="3000">
                <a:ea typeface="ＭＳ Ｐゴシック" panose="020B0600070205080204" pitchFamily="34" charset="-128"/>
              </a:rPr>
            </a:br>
            <a:r>
              <a:rPr lang="en-US" altLang="en-US" sz="3000">
                <a:ea typeface="ＭＳ Ｐゴシック" panose="020B0600070205080204" pitchFamily="34" charset="-128"/>
              </a:rPr>
              <a:t>An intext reference for the above example would read: </a:t>
            </a:r>
            <a:br>
              <a:rPr lang="en-US" altLang="en-US" sz="3000">
                <a:ea typeface="ＭＳ Ｐゴシック" panose="020B0600070205080204" pitchFamily="34" charset="-128"/>
              </a:rPr>
            </a:br>
            <a:br>
              <a:rPr lang="en-US" altLang="en-US" sz="3000">
                <a:ea typeface="ＭＳ Ｐゴシック" panose="020B0600070205080204" pitchFamily="34" charset="-128"/>
              </a:rPr>
            </a:br>
            <a:r>
              <a:rPr lang="en-US" altLang="en-US" sz="3000" i="1">
                <a:ea typeface="ＭＳ Ｐゴシック" panose="020B0600070205080204" pitchFamily="34" charset="-128"/>
              </a:rPr>
              <a:t>(Samson, 1970)</a:t>
            </a:r>
            <a:br>
              <a:rPr lang="en-US" altLang="en-US" sz="3000" i="1">
                <a:ea typeface="ＭＳ Ｐゴシック" panose="020B0600070205080204" pitchFamily="34" charset="-128"/>
              </a:rPr>
            </a:br>
            <a:br>
              <a:rPr lang="en-US" altLang="en-US" sz="3000" i="1">
                <a:ea typeface="ＭＳ Ｐゴシック" panose="020B0600070205080204" pitchFamily="34" charset="-128"/>
              </a:rPr>
            </a:br>
            <a:r>
              <a:rPr lang="en-US" altLang="en-US" sz="3000" i="1">
                <a:ea typeface="ＭＳ Ｐゴシック" panose="020B0600070205080204" pitchFamily="34" charset="-128"/>
              </a:rPr>
              <a:t>(Smith, 1975)</a:t>
            </a:r>
          </a:p>
          <a:p>
            <a:pPr marL="91440" indent="-91440" fontAlgn="auto">
              <a:lnSpc>
                <a:spcPct val="80000"/>
              </a:lnSpc>
              <a:defRPr/>
            </a:pPr>
            <a:endParaRPr lang="en-US" altLang="en-US" sz="3000">
              <a:ea typeface="ＭＳ Ｐゴシック" panose="020B0600070205080204" pitchFamily="34" charset="-128"/>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a:extLst>
              <a:ext uri="{FF2B5EF4-FFF2-40B4-BE49-F238E27FC236}">
                <a16:creationId xmlns:a16="http://schemas.microsoft.com/office/drawing/2014/main" id="{C621D1DC-DAD6-4617-B07D-A556B3BD8DF7}"/>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Multiple works by the same author</a:t>
            </a:r>
          </a:p>
        </p:txBody>
      </p:sp>
      <p:sp>
        <p:nvSpPr>
          <p:cNvPr id="55299" name="Content Placeholder 2">
            <a:extLst>
              <a:ext uri="{FF2B5EF4-FFF2-40B4-BE49-F238E27FC236}">
                <a16:creationId xmlns:a16="http://schemas.microsoft.com/office/drawing/2014/main" id="{CAD08397-DEF4-44E1-BFAA-7AD65354FD64}"/>
              </a:ext>
            </a:extLst>
          </p:cNvPr>
          <p:cNvSpPr>
            <a:spLocks noGrp="1"/>
          </p:cNvSpPr>
          <p:nvPr>
            <p:ph idx="1"/>
          </p:nvPr>
        </p:nvSpPr>
        <p:spPr/>
        <p:txBody>
          <a:bodyPr rtlCol="0">
            <a:normAutofit fontScale="92500" lnSpcReduction="10000"/>
          </a:bodyPr>
          <a:lstStyle/>
          <a:p>
            <a:pPr marL="91440" indent="-91440" fontAlgn="auto">
              <a:lnSpc>
                <a:spcPct val="80000"/>
              </a:lnSpc>
              <a:defRPr/>
            </a:pPr>
            <a:r>
              <a:rPr lang="en-US" altLang="en-US" sz="2500">
                <a:ea typeface="ＭＳ Ｐゴシック" panose="020B0600070205080204" pitchFamily="34" charset="-128"/>
              </a:rPr>
              <a:t>Where there are several works by one author and published in the same year they should be differentiated by adding a lower case letter after the date. </a:t>
            </a:r>
            <a:br>
              <a:rPr lang="en-US" altLang="en-US" sz="2500">
                <a:ea typeface="ＭＳ Ｐゴシック" panose="020B0600070205080204" pitchFamily="34" charset="-128"/>
              </a:rPr>
            </a:br>
            <a:r>
              <a:rPr lang="en-US" altLang="en-US" sz="2500" b="1">
                <a:ea typeface="ＭＳ Ｐゴシック" panose="020B0600070205080204" pitchFamily="34" charset="-128"/>
              </a:rPr>
              <a:t>Remember that this must also be consistent with the citations in the text</a:t>
            </a:r>
            <a:r>
              <a:rPr lang="en-US" altLang="en-US" sz="2500">
                <a:ea typeface="ＭＳ Ｐゴシック" panose="020B0600070205080204" pitchFamily="34" charset="-128"/>
              </a:rPr>
              <a:t> </a:t>
            </a:r>
            <a:br>
              <a:rPr lang="en-US" altLang="en-US" sz="2500">
                <a:ea typeface="ＭＳ Ｐゴシック" panose="020B0600070205080204" pitchFamily="34" charset="-128"/>
              </a:rPr>
            </a:br>
            <a:r>
              <a:rPr lang="en-US" altLang="en-US" sz="2500" i="1">
                <a:ea typeface="ＭＳ Ｐゴシック" panose="020B0600070205080204" pitchFamily="34" charset="-128"/>
              </a:rPr>
              <a:t>For multiple works the required elements for a reference are: </a:t>
            </a:r>
            <a:br>
              <a:rPr lang="en-US" altLang="en-US" sz="2500" i="1">
                <a:ea typeface="ＭＳ Ｐゴシック" panose="020B0600070205080204" pitchFamily="34" charset="-128"/>
              </a:rPr>
            </a:br>
            <a:r>
              <a:rPr lang="en-US" altLang="en-US" sz="2500" i="1">
                <a:ea typeface="ＭＳ Ｐゴシック" panose="020B0600070205080204" pitchFamily="34" charset="-128"/>
              </a:rPr>
              <a:t>Author, Initals., Year followed by letter. Title of book. Place: Publisher. </a:t>
            </a:r>
            <a:br>
              <a:rPr lang="en-US" altLang="en-US" sz="2500" i="1">
                <a:ea typeface="ＭＳ Ｐゴシック" panose="020B0600070205080204" pitchFamily="34" charset="-128"/>
              </a:rPr>
            </a:br>
            <a:r>
              <a:rPr lang="en-US" altLang="en-US" sz="2500" i="1">
                <a:ea typeface="ＭＳ Ｐゴシック" panose="020B0600070205080204" pitchFamily="34" charset="-128"/>
              </a:rPr>
              <a:t>Soros, G., 1966a. The road to serfdom. Chicago: University of Chicago Press. </a:t>
            </a:r>
            <a:br>
              <a:rPr lang="en-US" altLang="en-US" sz="2500" i="1">
                <a:ea typeface="ＭＳ Ｐゴシック" panose="020B0600070205080204" pitchFamily="34" charset="-128"/>
              </a:rPr>
            </a:br>
            <a:r>
              <a:rPr lang="en-US" altLang="en-US" sz="2500" i="1">
                <a:ea typeface="ＭＳ Ｐゴシック" panose="020B0600070205080204" pitchFamily="34" charset="-128"/>
              </a:rPr>
              <a:t>Soros, G., 1966b. Beyond the road to serfdom. Chicago: University of Chicago Press. </a:t>
            </a:r>
          </a:p>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Works by the same author should be displayed in the order referenced in your assignment, earliest first (as above). </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a:extLst>
              <a:ext uri="{FF2B5EF4-FFF2-40B4-BE49-F238E27FC236}">
                <a16:creationId xmlns:a16="http://schemas.microsoft.com/office/drawing/2014/main" id="{525A9275-B287-48DC-B378-967B087E119E}"/>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56323" name="Content Placeholder 2">
            <a:extLst>
              <a:ext uri="{FF2B5EF4-FFF2-40B4-BE49-F238E27FC236}">
                <a16:creationId xmlns:a16="http://schemas.microsoft.com/office/drawing/2014/main" id="{1242058A-DF10-4B12-A49C-F783C30036FD}"/>
              </a:ext>
            </a:extLst>
          </p:cNvPr>
          <p:cNvSpPr>
            <a:spLocks noGrp="1"/>
          </p:cNvSpPr>
          <p:nvPr>
            <p:ph idx="1"/>
          </p:nvPr>
        </p:nvSpPr>
        <p:spPr/>
        <p:txBody>
          <a:bodyPr rtlCol="0">
            <a:normAutofit fontScale="92500" lnSpcReduction="20000"/>
          </a:bodyPr>
          <a:lstStyle/>
          <a:p>
            <a:pPr marL="91440" indent="-91440" fontAlgn="auto">
              <a:buFont typeface="Arial" panose="020B0604020202020204" pitchFamily="34" charset="0"/>
              <a:buNone/>
              <a:defRPr/>
            </a:pPr>
            <a:r>
              <a:rPr lang="en-US" altLang="en-US" sz="2700">
                <a:ea typeface="ＭＳ Ｐゴシック" panose="020B0600070205080204" pitchFamily="34" charset="-128"/>
              </a:rPr>
              <a:t>	An intext reference for the above example would read:</a:t>
            </a:r>
            <a:br>
              <a:rPr lang="en-US" altLang="en-US" sz="2700">
                <a:ea typeface="ＭＳ Ｐゴシック" panose="020B0600070205080204" pitchFamily="34" charset="-128"/>
              </a:rPr>
            </a:br>
            <a:r>
              <a:rPr lang="en-US" altLang="en-US" sz="2700">
                <a:ea typeface="ＭＳ Ｐゴシック" panose="020B0600070205080204" pitchFamily="34" charset="-128"/>
              </a:rPr>
              <a:t>(Soros, 1966a) (Soros, 1966b) </a:t>
            </a:r>
          </a:p>
          <a:p>
            <a:pPr marL="91440" indent="-91440" fontAlgn="auto">
              <a:buFont typeface="Arial" panose="020B0604020202020204" pitchFamily="34" charset="0"/>
              <a:buNone/>
              <a:defRPr/>
            </a:pPr>
            <a:r>
              <a:rPr lang="en-US" altLang="en-US" sz="2700">
                <a:ea typeface="ＭＳ Ｐゴシック" panose="020B0600070205080204" pitchFamily="34" charset="-128"/>
              </a:rPr>
              <a:t>	This also applies if there are several authors with the same surname. As an alternative their initials can be included in the citation. </a:t>
            </a:r>
          </a:p>
          <a:p>
            <a:pPr marL="91440" indent="-91440" fontAlgn="auto">
              <a:buFont typeface="Arial" panose="020B0604020202020204" pitchFamily="34" charset="0"/>
              <a:buNone/>
              <a:defRPr/>
            </a:pPr>
            <a:r>
              <a:rPr lang="en-US" altLang="en-US" sz="2700">
                <a:ea typeface="ＭＳ Ｐゴシック" panose="020B0600070205080204" pitchFamily="34" charset="-128"/>
              </a:rPr>
              <a:t>	So for example, if you have sources written by George Soros and also by Manuel Soros, you would list them in alphabetic order: </a:t>
            </a:r>
            <a:br>
              <a:rPr lang="en-US" altLang="en-US" sz="2700">
                <a:ea typeface="ＭＳ Ｐゴシック" panose="020B0600070205080204" pitchFamily="34" charset="-128"/>
              </a:rPr>
            </a:br>
            <a:r>
              <a:rPr lang="en-US" altLang="en-US" sz="2700">
                <a:ea typeface="ＭＳ Ｐゴシック" panose="020B0600070205080204" pitchFamily="34" charset="-128"/>
              </a:rPr>
              <a:t>(Soros, G. 1966a) (Soros, G. 1966b) (Soros, M. 1966)</a:t>
            </a:r>
          </a:p>
          <a:p>
            <a:pPr marL="91440" indent="-91440" fontAlgn="auto">
              <a:buFont typeface="Arial" panose="020B0604020202020204" pitchFamily="34" charset="0"/>
              <a:buNone/>
              <a:defRPr/>
            </a:pPr>
            <a:r>
              <a:rPr lang="en-US" altLang="en-US" sz="2700">
                <a:ea typeface="ＭＳ Ｐゴシック" panose="020B0600070205080204" pitchFamily="34" charset="-128"/>
              </a:rPr>
              <a:t>	Where ther are several works by one author, published in different years, these should be arranged in chronological order, with the earliest date first</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a:extLst>
              <a:ext uri="{FF2B5EF4-FFF2-40B4-BE49-F238E27FC236}">
                <a16:creationId xmlns:a16="http://schemas.microsoft.com/office/drawing/2014/main" id="{DD035911-4997-450E-B5D4-6BDFADD6A016}"/>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Books which have been translated</a:t>
            </a:r>
          </a:p>
        </p:txBody>
      </p:sp>
      <p:sp>
        <p:nvSpPr>
          <p:cNvPr id="57347" name="Content Placeholder 2">
            <a:extLst>
              <a:ext uri="{FF2B5EF4-FFF2-40B4-BE49-F238E27FC236}">
                <a16:creationId xmlns:a16="http://schemas.microsoft.com/office/drawing/2014/main" id="{0543F37D-6CC1-4104-A149-E7CC9ABC66BB}"/>
              </a:ext>
            </a:extLst>
          </p:cNvPr>
          <p:cNvSpPr>
            <a:spLocks noGrp="1"/>
          </p:cNvSpPr>
          <p:nvPr>
            <p:ph idx="1"/>
          </p:nvPr>
        </p:nvSpPr>
        <p:spPr/>
        <p:txBody>
          <a:bodyPr rtlCol="0">
            <a:normAutofit fontScale="92500" lnSpcReduction="10000"/>
          </a:bodyPr>
          <a:lstStyle/>
          <a:p>
            <a:pPr marL="91440" indent="-91440" fontAlgn="auto">
              <a:buFont typeface="Arial" panose="020B0604020202020204" pitchFamily="34" charset="0"/>
              <a:buNone/>
              <a:defRPr/>
            </a:pPr>
            <a:r>
              <a:rPr lang="en-US" altLang="en-US" sz="3000">
                <a:ea typeface="ＭＳ Ｐゴシック" panose="020B0600070205080204" pitchFamily="34" charset="-128"/>
              </a:rPr>
              <a:t>	For works which have been translated the reference should include details of the translator, the suggested elements for such references being: </a:t>
            </a:r>
            <a:br>
              <a:rPr lang="en-US" altLang="en-US" sz="3000">
                <a:ea typeface="ＭＳ Ｐゴシック" panose="020B0600070205080204" pitchFamily="34" charset="-128"/>
              </a:rPr>
            </a:br>
            <a:r>
              <a:rPr lang="en-US" altLang="en-US" sz="3000" i="1">
                <a:ea typeface="ＭＳ Ｐゴシック" panose="020B0600070205080204" pitchFamily="34" charset="-128"/>
              </a:rPr>
              <a:t>Author, Initials., Year. Title of book. Translated from (language) by (name of translator, initials first, then surname) Place of publication: Publisher. </a:t>
            </a:r>
            <a:br>
              <a:rPr lang="en-US" altLang="en-US" sz="3000" i="1">
                <a:ea typeface="ＭＳ Ｐゴシック" panose="020B0600070205080204" pitchFamily="34" charset="-128"/>
              </a:rPr>
            </a:br>
            <a:r>
              <a:rPr lang="en-US" altLang="en-US" sz="3000" i="1">
                <a:ea typeface="ＭＳ Ｐゴシック" panose="020B0600070205080204" pitchFamily="34" charset="-128"/>
              </a:rPr>
              <a:t>Canetti, E., 2001. The voices of Marrakesh: a record of a visit. Translated from German by J.A.Underwood. San Francisco: Arion. </a:t>
            </a:r>
          </a:p>
          <a:p>
            <a:pPr marL="91440" indent="-91440" fontAlgn="auto">
              <a:buFont typeface="Arial" panose="020B0604020202020204" pitchFamily="34" charset="0"/>
              <a:buNone/>
              <a:defRPr/>
            </a:pPr>
            <a:r>
              <a:rPr lang="en-US" altLang="en-US" sz="3000">
                <a:ea typeface="ＭＳ Ｐゴシック" panose="020B0600070205080204" pitchFamily="34" charset="-128"/>
              </a:rPr>
              <a:t>	</a:t>
            </a:r>
          </a:p>
          <a:p>
            <a:pPr marL="91440" indent="-91440" fontAlgn="auto">
              <a:buFont typeface="Arial" panose="020B0604020202020204" pitchFamily="34" charset="0"/>
              <a:buNone/>
              <a:defRPr/>
            </a:pPr>
            <a:endParaRPr lang="en-US" altLang="en-US" sz="3000">
              <a:ea typeface="ＭＳ Ｐゴシック" panose="020B0600070205080204" pitchFamily="34" charset="-128"/>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a:extLst>
              <a:ext uri="{FF2B5EF4-FFF2-40B4-BE49-F238E27FC236}">
                <a16:creationId xmlns:a16="http://schemas.microsoft.com/office/drawing/2014/main" id="{D5800B85-D086-402E-9824-98EB6752DC3B}"/>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58371" name="Content Placeholder 2">
            <a:extLst>
              <a:ext uri="{FF2B5EF4-FFF2-40B4-BE49-F238E27FC236}">
                <a16:creationId xmlns:a16="http://schemas.microsoft.com/office/drawing/2014/main" id="{11340115-1C25-4674-858D-FB8F26E3DAB5}"/>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3000">
                <a:ea typeface="ＭＳ Ｐゴシック" panose="020B0600070205080204" pitchFamily="34" charset="-128"/>
              </a:rPr>
              <a:t>	For major works of historic significance, the date of the original work may be included along with the date of the translation: </a:t>
            </a:r>
            <a:r>
              <a:rPr lang="en-US" altLang="en-US" sz="3000" i="1">
                <a:ea typeface="ＭＳ Ｐゴシック" panose="020B0600070205080204" pitchFamily="34" charset="-128"/>
              </a:rPr>
              <a:t>Kant, I., 1785. Fundamental principles of the metaphysic of morals. Translated by T.K. Abbott., 1988. New York: Prometheus Books.</a:t>
            </a:r>
          </a:p>
          <a:p>
            <a:pPr marL="91440" indent="-91440" fontAlgn="auto">
              <a:lnSpc>
                <a:spcPct val="80000"/>
              </a:lnSpc>
              <a:buFont typeface="Arial" panose="020B0604020202020204" pitchFamily="34" charset="0"/>
              <a:buNone/>
              <a:defRPr/>
            </a:pPr>
            <a:r>
              <a:rPr lang="en-US" altLang="en-US" sz="3000">
                <a:ea typeface="ＭＳ Ｐゴシック" panose="020B0600070205080204" pitchFamily="34" charset="-128"/>
              </a:rPr>
              <a:t>	For works in an another language, reference these in the same manner as an English language work but provide a translation. Students should check with their Faculty the validity of including original language works.</a:t>
            </a:r>
          </a:p>
          <a:p>
            <a:pPr marL="91440" indent="-91440" fontAlgn="auto">
              <a:lnSpc>
                <a:spcPct val="80000"/>
              </a:lnSpc>
              <a:defRPr/>
            </a:pPr>
            <a:endParaRPr lang="en-US" altLang="en-US" sz="3000">
              <a:ea typeface="ＭＳ Ｐゴシック" panose="020B0600070205080204" pitchFamily="34" charset="-128"/>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a:extLst>
              <a:ext uri="{FF2B5EF4-FFF2-40B4-BE49-F238E27FC236}">
                <a16:creationId xmlns:a16="http://schemas.microsoft.com/office/drawing/2014/main" id="{76DFE702-598F-432A-AF96-B32F45099AA3}"/>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E-books and pdfs</a:t>
            </a:r>
          </a:p>
        </p:txBody>
      </p:sp>
      <p:sp>
        <p:nvSpPr>
          <p:cNvPr id="59395" name="Content Placeholder 2">
            <a:extLst>
              <a:ext uri="{FF2B5EF4-FFF2-40B4-BE49-F238E27FC236}">
                <a16:creationId xmlns:a16="http://schemas.microsoft.com/office/drawing/2014/main" id="{7C43A450-7264-43DE-A039-3B70C63AC351}"/>
              </a:ext>
            </a:extLst>
          </p:cNvPr>
          <p:cNvSpPr>
            <a:spLocks noGrp="1"/>
          </p:cNvSpPr>
          <p:nvPr>
            <p:ph idx="1"/>
          </p:nvPr>
        </p:nvSpPr>
        <p:spPr/>
        <p:txBody>
          <a:bodyPr rtlCol="0">
            <a:normAutofit fontScale="92500"/>
          </a:bodyPr>
          <a:lstStyle/>
          <a:p>
            <a:pPr marL="91440" indent="-91440" fontAlgn="auto">
              <a:lnSpc>
                <a:spcPct val="80000"/>
              </a:lnSpc>
              <a:defRPr/>
            </a:pPr>
            <a:r>
              <a:rPr lang="en-US" altLang="en-US" sz="2200">
                <a:ea typeface="ＭＳ Ｐゴシック" panose="020B0600070205080204" pitchFamily="34" charset="-128"/>
              </a:rPr>
              <a:t>For e-books accessed through a password protected database from the University Library the required elements for a reference are: </a:t>
            </a:r>
            <a:br>
              <a:rPr lang="en-US" altLang="en-US" sz="2200">
                <a:ea typeface="ＭＳ Ｐゴシック" panose="020B0600070205080204" pitchFamily="34" charset="-128"/>
              </a:rPr>
            </a:br>
            <a:br>
              <a:rPr lang="en-US" altLang="en-US" sz="2200">
                <a:ea typeface="ＭＳ Ｐゴシック" panose="020B0600070205080204" pitchFamily="34" charset="-128"/>
              </a:rPr>
            </a:br>
            <a:r>
              <a:rPr lang="en-US" altLang="en-US" sz="2200" i="1">
                <a:ea typeface="ＭＳ Ｐゴシック" panose="020B0600070205080204" pitchFamily="34" charset="-128"/>
              </a:rPr>
              <a:t>Author, Initials., Year, Title of book. [e-book] Place of publication: Publisher. Followed by Available through: Swansea Metroplitan University Library website &lt;http://libweb.smu.ac.uk&gt; [Accessed date].</a:t>
            </a:r>
            <a:br>
              <a:rPr lang="en-US" altLang="en-US" sz="2200" i="1">
                <a:ea typeface="ＭＳ Ｐゴシック" panose="020B0600070205080204" pitchFamily="34" charset="-128"/>
              </a:rPr>
            </a:br>
            <a:br>
              <a:rPr lang="en-US" altLang="en-US" sz="2200" i="1">
                <a:ea typeface="ＭＳ Ｐゴシック" panose="020B0600070205080204" pitchFamily="34" charset="-128"/>
              </a:rPr>
            </a:br>
            <a:r>
              <a:rPr lang="en-US" altLang="en-US" sz="2200" i="1">
                <a:ea typeface="ＭＳ Ｐゴシック" panose="020B0600070205080204" pitchFamily="34" charset="-128"/>
              </a:rPr>
              <a:t>Fishman, R., 2005. The rise and fall of suburbia. [e-book] Chester: Castle Press. Available through: Swansea Metropolitan University Library website &lt;http://libweb.smu.ac.uk&gt; [Accessed 5 June 2012]. </a:t>
            </a:r>
            <a:br>
              <a:rPr lang="en-US" altLang="en-US" sz="2200" i="1">
                <a:ea typeface="ＭＳ Ｐゴシック" panose="020B0600070205080204" pitchFamily="34" charset="-128"/>
              </a:rPr>
            </a:br>
            <a:br>
              <a:rPr lang="en-US" altLang="en-US" sz="2200" i="1">
                <a:ea typeface="ＭＳ Ｐゴシック" panose="020B0600070205080204" pitchFamily="34" charset="-128"/>
              </a:rPr>
            </a:br>
            <a:r>
              <a:rPr lang="en-US" altLang="en-US" sz="2200" i="1">
                <a:ea typeface="ＭＳ Ｐゴシック" panose="020B0600070205080204" pitchFamily="34" charset="-128"/>
              </a:rPr>
              <a:t>Carlsen, J. and Charters, S., eds. 2007. Global wine tourism. [e-book] Wallingford: CABI Pub. Available through: Swansea Metropolitan University Library website &lt;www.libweb.smu.ac.uk&gt; [Accessed 9 June 2012].</a:t>
            </a:r>
          </a:p>
          <a:p>
            <a:pPr marL="91440" indent="-91440" fontAlgn="auto">
              <a:lnSpc>
                <a:spcPct val="80000"/>
              </a:lnSpc>
              <a:defRPr/>
            </a:pPr>
            <a:endParaRPr lang="en-US" altLang="en-US" sz="2200">
              <a:ea typeface="ＭＳ Ｐゴシック" panose="020B0600070205080204" pitchFamily="34" charset="-128"/>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a:extLst>
              <a:ext uri="{FF2B5EF4-FFF2-40B4-BE49-F238E27FC236}">
                <a16:creationId xmlns:a16="http://schemas.microsoft.com/office/drawing/2014/main" id="{74083130-4D45-41DB-BF49-382C324382E0}"/>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60419" name="Content Placeholder 2">
            <a:extLst>
              <a:ext uri="{FF2B5EF4-FFF2-40B4-BE49-F238E27FC236}">
                <a16:creationId xmlns:a16="http://schemas.microsoft.com/office/drawing/2014/main" id="{96F02974-4F96-443A-832A-C35C5BF1A598}"/>
              </a:ext>
            </a:extLst>
          </p:cNvPr>
          <p:cNvSpPr>
            <a:spLocks noGrp="1"/>
          </p:cNvSpPr>
          <p:nvPr>
            <p:ph idx="1"/>
          </p:nvPr>
        </p:nvSpPr>
        <p:spPr/>
        <p:txBody>
          <a:bodyPr rtlCol="0">
            <a:normAutofit fontScale="92500" lnSpcReduction="20000"/>
          </a:bodyPr>
          <a:lstStyle/>
          <a:p>
            <a:pPr marL="91440" indent="-91440" fontAlgn="auto">
              <a:lnSpc>
                <a:spcPct val="80000"/>
              </a:lnSpc>
              <a:buFont typeface="Arial" panose="020B0604020202020204" pitchFamily="34" charset="0"/>
              <a:buNone/>
              <a:defRPr/>
            </a:pPr>
            <a:r>
              <a:rPr lang="en-US" altLang="en-US" sz="3000" b="1">
                <a:ea typeface="ＭＳ Ｐゴシック" panose="020B0600070205080204" pitchFamily="34" charset="-128"/>
              </a:rPr>
              <a:t>	For an e-book freely available over the internet e.g. through Google books</a:t>
            </a:r>
            <a:r>
              <a:rPr lang="en-US" altLang="en-US" sz="3000">
                <a:ea typeface="ＭＳ Ｐゴシック" panose="020B0600070205080204" pitchFamily="34" charset="-128"/>
              </a:rPr>
              <a:t> </a:t>
            </a:r>
            <a:br>
              <a:rPr lang="en-US" altLang="en-US" sz="3000">
                <a:ea typeface="ＭＳ Ｐゴシック" panose="020B0600070205080204" pitchFamily="34" charset="-128"/>
              </a:rPr>
            </a:br>
            <a:r>
              <a:rPr lang="en-US" altLang="en-US" sz="3000">
                <a:ea typeface="ＭＳ Ｐゴシック" panose="020B0600070205080204" pitchFamily="34" charset="-128"/>
              </a:rPr>
              <a:t>The required elements for a reference are: </a:t>
            </a:r>
            <a:br>
              <a:rPr lang="en-US" altLang="en-US" sz="3000">
                <a:ea typeface="ＭＳ Ｐゴシック" panose="020B0600070205080204" pitchFamily="34" charset="-128"/>
              </a:rPr>
            </a:br>
            <a:r>
              <a:rPr lang="en-US" altLang="en-US" sz="3000" i="1">
                <a:ea typeface="ＭＳ Ｐゴシック" panose="020B0600070205080204" pitchFamily="34" charset="-128"/>
              </a:rPr>
              <a:t>Author, Initials., Year. Title of book. [e-book] Place of publication (if known): Publisher. Followed by </a:t>
            </a:r>
            <a:r>
              <a:rPr lang="en-US" altLang="en-US" sz="3000" b="1" i="1">
                <a:ea typeface="ＭＳ Ｐゴシック" panose="020B0600070205080204" pitchFamily="34" charset="-128"/>
              </a:rPr>
              <a:t>Available at</a:t>
            </a:r>
            <a:r>
              <a:rPr lang="en-US" altLang="en-US" sz="3000" i="1">
                <a:ea typeface="ＭＳ Ｐゴシック" panose="020B0600070205080204" pitchFamily="34" charset="-128"/>
              </a:rPr>
              <a:t>: e-book source and web address or URL for the e-book [Accessed date]. </a:t>
            </a:r>
            <a:br>
              <a:rPr lang="en-US" altLang="en-US" sz="3000" i="1">
                <a:ea typeface="ＭＳ Ｐゴシック" panose="020B0600070205080204" pitchFamily="34" charset="-128"/>
              </a:rPr>
            </a:br>
            <a:r>
              <a:rPr lang="en-US" altLang="en-US" sz="3000" i="1">
                <a:ea typeface="ＭＳ Ｐゴシック" panose="020B0600070205080204" pitchFamily="34" charset="-128"/>
              </a:rPr>
              <a:t>Cookson, J. and Church, S. eds., 2007. Leisure and the tourist. [e-book] Wallingford: ABS Publishers. Available at: Google Books [Accessed 9 June 2008]. </a:t>
            </a:r>
          </a:p>
          <a:p>
            <a:pPr marL="91440" indent="-91440" fontAlgn="auto">
              <a:lnSpc>
                <a:spcPct val="80000"/>
              </a:lnSpc>
              <a:buFont typeface="Arial" panose="020B0604020202020204" pitchFamily="34" charset="0"/>
              <a:buNone/>
              <a:defRPr/>
            </a:pPr>
            <a:br>
              <a:rPr lang="en-US" altLang="en-US" sz="3000">
                <a:ea typeface="ＭＳ Ｐゴシック" panose="020B0600070205080204" pitchFamily="34" charset="-128"/>
              </a:rPr>
            </a:br>
            <a:endParaRPr lang="en-US" altLang="en-US" sz="3000">
              <a:ea typeface="ＭＳ Ｐゴシック" panose="020B0600070205080204" pitchFamily="34" charset="-128"/>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a:extLst>
              <a:ext uri="{FF2B5EF4-FFF2-40B4-BE49-F238E27FC236}">
                <a16:creationId xmlns:a16="http://schemas.microsoft.com/office/drawing/2014/main" id="{9A480613-B5E4-4CAA-80A6-D9206784BDDA}"/>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61443" name="Content Placeholder 2">
            <a:extLst>
              <a:ext uri="{FF2B5EF4-FFF2-40B4-BE49-F238E27FC236}">
                <a16:creationId xmlns:a16="http://schemas.microsoft.com/office/drawing/2014/main" id="{4BC49C44-85DD-4DD4-8021-6627F08E03AB}"/>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2700" b="1">
                <a:ea typeface="ＭＳ Ｐゴシック" panose="020B0600070205080204" pitchFamily="34" charset="-128"/>
              </a:rPr>
              <a:t>	For an e-book from specific e-readers and other devices such as Kindle, or Nook</a:t>
            </a:r>
            <a:br>
              <a:rPr lang="en-US" altLang="en-US" sz="2700">
                <a:ea typeface="ＭＳ Ｐゴシック" panose="020B0600070205080204" pitchFamily="34" charset="-128"/>
              </a:rPr>
            </a:br>
            <a:r>
              <a:rPr lang="en-US" altLang="en-US" sz="2700" i="1">
                <a:ea typeface="ＭＳ Ｐゴシック" panose="020B0600070205080204" pitchFamily="34" charset="-128"/>
              </a:rPr>
              <a:t>The required elements for a reference are:</a:t>
            </a:r>
            <a:br>
              <a:rPr lang="en-US" altLang="en-US" sz="2700" i="1">
                <a:ea typeface="ＭＳ Ｐゴシック" panose="020B0600070205080204" pitchFamily="34" charset="-128"/>
              </a:rPr>
            </a:br>
            <a:r>
              <a:rPr lang="en-US" altLang="en-US" sz="2700" i="1">
                <a:ea typeface="ＭＳ Ｐゴシック" panose="020B0600070205080204" pitchFamily="34" charset="-128"/>
              </a:rPr>
              <a:t>Author, Initials., Year, Title of book. [e-book type] Place of publication (if known): Publisher. Followed by Available at: e-book source and web address [Accessed date]. </a:t>
            </a:r>
            <a:br>
              <a:rPr lang="en-US" altLang="en-US" sz="2700" i="1">
                <a:ea typeface="ＭＳ Ｐゴシック" panose="020B0600070205080204" pitchFamily="34" charset="-128"/>
              </a:rPr>
            </a:br>
            <a:r>
              <a:rPr lang="en-US" altLang="en-US" sz="2700" i="1">
                <a:ea typeface="ＭＳ Ｐゴシック" panose="020B0600070205080204" pitchFamily="34" charset="-128"/>
              </a:rPr>
              <a:t>Patterson, M. 2012. Lost places in dreams. [Kindle DX version] Transworld Media. Available at: Amazon.co.uk &lt;http:// www.amazon.co.uk&gt; [Accessed 9 June 2012]. </a:t>
            </a:r>
          </a:p>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If you include a quotation from an ebook, without page numbers, you would usually include a reference to a page number on an ebook use the section heading or chapter heading as a guide to locating your quotation.</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a:extLst>
              <a:ext uri="{FF2B5EF4-FFF2-40B4-BE49-F238E27FC236}">
                <a16:creationId xmlns:a16="http://schemas.microsoft.com/office/drawing/2014/main" id="{354FE297-6000-4F73-9859-1AC9C080C505}"/>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Pdf documents</a:t>
            </a:r>
          </a:p>
        </p:txBody>
      </p:sp>
      <p:sp>
        <p:nvSpPr>
          <p:cNvPr id="70659" name="Content Placeholder 2">
            <a:extLst>
              <a:ext uri="{FF2B5EF4-FFF2-40B4-BE49-F238E27FC236}">
                <a16:creationId xmlns:a16="http://schemas.microsoft.com/office/drawing/2014/main" id="{37E127ED-1AC0-480A-BB7E-3C4C3DC6F69D}"/>
              </a:ext>
            </a:extLst>
          </p:cNvPr>
          <p:cNvSpPr>
            <a:spLocks noGrp="1"/>
          </p:cNvSpPr>
          <p:nvPr>
            <p:ph idx="1"/>
          </p:nvPr>
        </p:nvSpPr>
        <p:spPr/>
        <p:txBody>
          <a:bodyPr/>
          <a:lstStyle/>
          <a:p>
            <a:pPr>
              <a:buFont typeface="Arial" panose="020B0604020202020204" pitchFamily="34" charset="0"/>
              <a:buNone/>
            </a:pPr>
            <a:r>
              <a:rPr lang="en-US" altLang="en-US">
                <a:ea typeface="ＭＳ Ｐゴシック" panose="020B0600070205080204" pitchFamily="34" charset="-128"/>
              </a:rPr>
              <a:t>	For a pdf version of, for example, a Government publication or similar which is freely available:</a:t>
            </a:r>
            <a:br>
              <a:rPr lang="en-US" altLang="en-US">
                <a:ea typeface="ＭＳ Ｐゴシック" panose="020B0600070205080204" pitchFamily="34" charset="-128"/>
              </a:rPr>
            </a:br>
            <a:r>
              <a:rPr lang="en-US" altLang="en-US">
                <a:ea typeface="ＭＳ Ｐゴシック" panose="020B0600070205080204" pitchFamily="34" charset="-128"/>
              </a:rPr>
              <a:t>The required elements for a reference are:</a:t>
            </a:r>
            <a:br>
              <a:rPr lang="en-US" altLang="en-US">
                <a:ea typeface="ＭＳ Ｐゴシック" panose="020B0600070205080204" pitchFamily="34" charset="-128"/>
              </a:rPr>
            </a:br>
            <a:r>
              <a:rPr lang="en-US" altLang="en-US" i="1">
                <a:ea typeface="ＭＳ Ｐゴシック" panose="020B0600070205080204" pitchFamily="34" charset="-128"/>
              </a:rPr>
              <a:t>Authorship, Year. Title of documents. [type of medium] Place of publication (if known): Publisher. Followed by Available at: include web address or URL for the actual pdf, where available [Accessed date].</a:t>
            </a:r>
            <a:br>
              <a:rPr lang="en-US" altLang="en-US" i="1">
                <a:ea typeface="ＭＳ Ｐゴシック" panose="020B0600070205080204" pitchFamily="34" charset="-128"/>
              </a:rPr>
            </a:br>
            <a:endParaRPr lang="en-US" altLang="en-US" i="1">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a:extLst>
              <a:ext uri="{FF2B5EF4-FFF2-40B4-BE49-F238E27FC236}">
                <a16:creationId xmlns:a16="http://schemas.microsoft.com/office/drawing/2014/main" id="{BFFDBDA9-EAD3-4E0B-87ED-588635C8569B}"/>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63491" name="Content Placeholder 2">
            <a:extLst>
              <a:ext uri="{FF2B5EF4-FFF2-40B4-BE49-F238E27FC236}">
                <a16:creationId xmlns:a16="http://schemas.microsoft.com/office/drawing/2014/main" id="{9318C508-FFE1-4D5B-A7AA-1D848023812C}"/>
              </a:ext>
            </a:extLst>
          </p:cNvPr>
          <p:cNvSpPr>
            <a:spLocks noGrp="1"/>
          </p:cNvSpPr>
          <p:nvPr>
            <p:ph idx="1"/>
          </p:nvPr>
        </p:nvSpPr>
        <p:spPr/>
        <p:txBody>
          <a:bodyPr rtlCol="0">
            <a:normAutofit fontScale="92500" lnSpcReduction="10000"/>
          </a:bodyPr>
          <a:lstStyle/>
          <a:p>
            <a:pPr marL="91440" indent="-91440" fontAlgn="auto">
              <a:buFont typeface="Arial" panose="020B0604020202020204" pitchFamily="34" charset="0"/>
              <a:buNone/>
              <a:defRPr/>
            </a:pPr>
            <a:r>
              <a:rPr lang="en-US" altLang="en-US" sz="3000" i="1">
                <a:ea typeface="ＭＳ Ｐゴシック" panose="020B0600070205080204" pitchFamily="34" charset="-128"/>
              </a:rPr>
              <a:t>	Bank of England, 2008. Inflation Report [pdf] Available at: &lt;http://www.bankofengland.co.uk/publications/inflationreport/ir08nov.pdf&gt; [Accessed 20 April 2009].</a:t>
            </a:r>
            <a:br>
              <a:rPr lang="en-US" altLang="en-US" sz="3000" i="1">
                <a:ea typeface="ＭＳ Ｐゴシック" panose="020B0600070205080204" pitchFamily="34" charset="-128"/>
              </a:rPr>
            </a:br>
            <a:r>
              <a:rPr lang="en-US" altLang="en-US" sz="3000" i="1">
                <a:ea typeface="ＭＳ Ｐゴシック" panose="020B0600070205080204" pitchFamily="34" charset="-128"/>
              </a:rPr>
              <a:t>Department of Health, 2008. Health inequalities: progress and next steps. [pdf] London: Department of Health. Available at: &lt;http://www.dh.gov.uk/en/Publicationsandstatistics/Publications/PublicationsPolicyAndGuidance/DH_085307&gt; [Accessed 9 June 2008]. </a:t>
            </a:r>
            <a:endParaRPr lang="en-US" altLang="en-US" sz="3000">
              <a:ea typeface="ＭＳ Ｐゴシック" panose="020B0600070205080204" pitchFamily="34" charset="-128"/>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a:extLst>
              <a:ext uri="{FF2B5EF4-FFF2-40B4-BE49-F238E27FC236}">
                <a16:creationId xmlns:a16="http://schemas.microsoft.com/office/drawing/2014/main" id="{52B86ABC-F5FB-4417-926F-F4F5C1BB4710}"/>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Print journal articles</a:t>
            </a:r>
          </a:p>
        </p:txBody>
      </p:sp>
      <p:sp>
        <p:nvSpPr>
          <p:cNvPr id="64515" name="Content Placeholder 2">
            <a:extLst>
              <a:ext uri="{FF2B5EF4-FFF2-40B4-BE49-F238E27FC236}">
                <a16:creationId xmlns:a16="http://schemas.microsoft.com/office/drawing/2014/main" id="{7E556EEC-DDA8-46BA-AB9D-19B38D177DA5}"/>
              </a:ext>
            </a:extLst>
          </p:cNvPr>
          <p:cNvSpPr>
            <a:spLocks noGrp="1"/>
          </p:cNvSpPr>
          <p:nvPr>
            <p:ph idx="1"/>
          </p:nvPr>
        </p:nvSpPr>
        <p:spPr/>
        <p:txBody>
          <a:bodyPr rtlCol="0">
            <a:normAutofit fontScale="925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For journal articles the required elements for a reference are: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i="1">
                <a:ea typeface="ＭＳ Ｐゴシック" panose="020B0600070205080204" pitchFamily="34" charset="-128"/>
              </a:rPr>
              <a:t>Author, Initials., Year. Title of article. Full Title of Journal, Volume number (Issue/Part number), Page number(s). </a:t>
            </a:r>
            <a:br>
              <a:rPr lang="en-US" altLang="en-US" sz="2700" i="1">
                <a:ea typeface="ＭＳ Ｐゴシック" panose="020B0600070205080204" pitchFamily="34" charset="-128"/>
              </a:rPr>
            </a:br>
            <a:r>
              <a:rPr lang="en-US" altLang="en-US" sz="2700" i="1">
                <a:ea typeface="ＭＳ Ｐゴシック" panose="020B0600070205080204" pitchFamily="34" charset="-128"/>
              </a:rPr>
              <a:t>Boughton, J.M., 2012. The Bretton Woods proposal: an brief look. Political Science Quarterly, 42(6), p.564. </a:t>
            </a:r>
            <a:br>
              <a:rPr lang="en-US" altLang="en-US" sz="2700" i="1">
                <a:ea typeface="ＭＳ Ｐゴシック" panose="020B0600070205080204" pitchFamily="34" charset="-128"/>
              </a:rPr>
            </a:br>
            <a:r>
              <a:rPr lang="en-US" altLang="en-US" sz="2700" i="1">
                <a:ea typeface="ＭＳ Ｐゴシック" panose="020B0600070205080204" pitchFamily="34" charset="-128"/>
              </a:rPr>
              <a:t>Cox, C., 2012. What health care assistants know about clean hands. Nursing today, Spring Issue, pp.647-85.</a:t>
            </a:r>
            <a:br>
              <a:rPr lang="en-US" altLang="en-US" sz="2700" i="1">
                <a:ea typeface="ＭＳ Ｐゴシック" panose="020B0600070205080204" pitchFamily="34" charset="-128"/>
              </a:rPr>
            </a:br>
            <a:r>
              <a:rPr lang="en-US" altLang="en-US" sz="2700" i="1">
                <a:ea typeface="ＭＳ Ｐゴシック" panose="020B0600070205080204" pitchFamily="34" charset="-128"/>
              </a:rPr>
              <a:t>Perry, C., 2011. What health care assistants know about clean hands. Nursing Times, 97(22), pp.63-64. </a:t>
            </a:r>
          </a:p>
          <a:p>
            <a:pPr marL="91440" indent="-91440" fontAlgn="auto">
              <a:lnSpc>
                <a:spcPct val="80000"/>
              </a:lnSpc>
              <a:defRPr/>
            </a:pPr>
            <a:endParaRPr lang="en-US" altLang="en-US" sz="2700">
              <a:ea typeface="ＭＳ Ｐゴシック" panose="020B0600070205080204" pitchFamily="34" charset="-128"/>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a:extLst>
              <a:ext uri="{FF2B5EF4-FFF2-40B4-BE49-F238E27FC236}">
                <a16:creationId xmlns:a16="http://schemas.microsoft.com/office/drawing/2014/main" id="{5239A331-C051-4351-A886-2A6671C95408}"/>
              </a:ext>
            </a:extLst>
          </p:cNvPr>
          <p:cNvSpPr>
            <a:spLocks noGrp="1"/>
          </p:cNvSpPr>
          <p:nvPr>
            <p:ph type="title"/>
          </p:nvPr>
        </p:nvSpPr>
        <p:spPr/>
        <p:txBody>
          <a:bodyPr/>
          <a:lstStyle/>
          <a:p>
            <a:pPr fontAlgn="auto">
              <a:spcAft>
                <a:spcPts val="0"/>
              </a:spcAft>
              <a:defRPr/>
            </a:pPr>
            <a:r>
              <a:rPr lang="en-US" altLang="en-US" sz="4000">
                <a:solidFill>
                  <a:schemeClr val="tx1">
                    <a:lumMod val="95000"/>
                    <a:lumOff val="5000"/>
                  </a:schemeClr>
                </a:solidFill>
                <a:ea typeface="ＭＳ Ｐゴシック" panose="020B0600070205080204" pitchFamily="34" charset="-128"/>
              </a:rPr>
              <a:t>Journal articles available from a database</a:t>
            </a:r>
          </a:p>
        </p:txBody>
      </p:sp>
      <p:sp>
        <p:nvSpPr>
          <p:cNvPr id="65539" name="Content Placeholder 2">
            <a:extLst>
              <a:ext uri="{FF2B5EF4-FFF2-40B4-BE49-F238E27FC236}">
                <a16:creationId xmlns:a16="http://schemas.microsoft.com/office/drawing/2014/main" id="{090142BD-6582-4BE2-8502-3A7D9328E39B}"/>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For journal articles from an electronic source accessed through a password protected database from the University Library the required elements for a reference are: </a:t>
            </a:r>
            <a:br>
              <a:rPr lang="en-US" altLang="en-US" sz="2700">
                <a:ea typeface="ＭＳ Ｐゴシック" panose="020B0600070205080204" pitchFamily="34" charset="-128"/>
              </a:rPr>
            </a:br>
            <a:r>
              <a:rPr lang="en-US" altLang="en-US" sz="2700" i="1">
                <a:ea typeface="ＭＳ Ｐゴシック" panose="020B0600070205080204" pitchFamily="34" charset="-128"/>
              </a:rPr>
              <a:t>Author, Initials., Year. Title of article. Full Title of Journal, [type of medium] Volume number (Issue/Part number), Page numbers if available. Available through: Swansea Metropolitan University Library website &lt;http://libweb.smu.ac.uk&gt; [Accessed date] </a:t>
            </a:r>
            <a:br>
              <a:rPr lang="en-US" altLang="en-US" sz="2700" i="1">
                <a:ea typeface="ＭＳ Ｐゴシック" panose="020B0600070205080204" pitchFamily="34" charset="-128"/>
              </a:rPr>
            </a:br>
            <a:r>
              <a:rPr lang="en-US" altLang="en-US" sz="2700" i="1">
                <a:ea typeface="ＭＳ Ｐゴシック" panose="020B0600070205080204" pitchFamily="34" charset="-128"/>
              </a:rPr>
              <a:t>Boughton, J.M., 2012. The Bretton Woods proposal: an in depth look. Political Science Quarterly, [e-journal] 42(6). Available through: Swansea Metropolitan University Library website &lt;http://libweb.smu.ac.uk&gt; [Accessed 12 June 2012].</a:t>
            </a:r>
          </a:p>
          <a:p>
            <a:pPr marL="91440" indent="-91440" fontAlgn="auto">
              <a:lnSpc>
                <a:spcPct val="80000"/>
              </a:lnSpc>
              <a:defRPr/>
            </a:pPr>
            <a:endParaRPr lang="en-US" altLang="en-US" sz="2700">
              <a:ea typeface="ＭＳ Ｐゴシック" panose="020B0600070205080204" pitchFamily="34" charset="-128"/>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a:extLst>
              <a:ext uri="{FF2B5EF4-FFF2-40B4-BE49-F238E27FC236}">
                <a16:creationId xmlns:a16="http://schemas.microsoft.com/office/drawing/2014/main" id="{DB0F6958-FB77-4B44-A5E8-527C00301D37}"/>
              </a:ext>
            </a:extLst>
          </p:cNvPr>
          <p:cNvSpPr>
            <a:spLocks noGrp="1"/>
          </p:cNvSpPr>
          <p:nvPr>
            <p:ph type="title"/>
          </p:nvPr>
        </p:nvSpPr>
        <p:spPr/>
        <p:txBody>
          <a:bodyPr/>
          <a:lstStyle/>
          <a:p>
            <a:pPr fontAlgn="auto">
              <a:spcAft>
                <a:spcPts val="0"/>
              </a:spcAft>
              <a:defRPr/>
            </a:pPr>
            <a:r>
              <a:rPr lang="en-US" altLang="en-US" sz="4000">
                <a:solidFill>
                  <a:schemeClr val="tx1">
                    <a:lumMod val="95000"/>
                    <a:lumOff val="5000"/>
                  </a:schemeClr>
                </a:solidFill>
                <a:ea typeface="ＭＳ Ｐゴシック" panose="020B0600070205080204" pitchFamily="34" charset="-128"/>
              </a:rPr>
              <a:t>Magazine or journal articles available on the Internet</a:t>
            </a:r>
          </a:p>
        </p:txBody>
      </p:sp>
      <p:sp>
        <p:nvSpPr>
          <p:cNvPr id="66563" name="Content Placeholder 2">
            <a:extLst>
              <a:ext uri="{FF2B5EF4-FFF2-40B4-BE49-F238E27FC236}">
                <a16:creationId xmlns:a16="http://schemas.microsoft.com/office/drawing/2014/main" id="{B3D233ED-A869-4E37-A10E-CEFF2B6C3FC8}"/>
              </a:ext>
            </a:extLst>
          </p:cNvPr>
          <p:cNvSpPr>
            <a:spLocks noGrp="1"/>
          </p:cNvSpPr>
          <p:nvPr>
            <p:ph idx="1"/>
          </p:nvPr>
        </p:nvSpPr>
        <p:spPr/>
        <p:txBody>
          <a:bodyPr rtlCol="0">
            <a:normAutofit fontScale="925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For an article from a web based magazine or journal, which is freely available over the web, the required elements for a reference are: </a:t>
            </a:r>
            <a:br>
              <a:rPr lang="en-US" altLang="en-US" sz="2700">
                <a:ea typeface="ＭＳ Ｐゴシック" panose="020B0600070205080204" pitchFamily="34" charset="-128"/>
              </a:rPr>
            </a:br>
            <a:r>
              <a:rPr lang="en-US" altLang="en-US" sz="2700" i="1">
                <a:ea typeface="ＭＳ Ｐゴシック" panose="020B0600070205080204" pitchFamily="34" charset="-128"/>
              </a:rPr>
              <a:t>Authors, Initials., Year . Title of article, Full Title of Magazine, [online] Available at: web address (quote the exact URL for the article) [Accessed date]. </a:t>
            </a:r>
            <a:br>
              <a:rPr lang="en-US" altLang="en-US" sz="2700" i="1">
                <a:ea typeface="ＭＳ Ｐゴシック" panose="020B0600070205080204" pitchFamily="34" charset="-128"/>
              </a:rPr>
            </a:br>
            <a:r>
              <a:rPr lang="en-US" altLang="en-US" sz="2700" i="1">
                <a:ea typeface="ＭＳ Ｐゴシック" panose="020B0600070205080204" pitchFamily="34" charset="-128"/>
              </a:rPr>
              <a:t>Kipper, D. , 2008. Japan's new dawn, Popular Science and Technology, [online] Available at:&lt;http://www.popsci.com/popsci37b144110vgn/html&gt; [Accessed 22 June 2009].</a:t>
            </a:r>
          </a:p>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An intext reference for the above example would read: </a:t>
            </a:r>
            <a:br>
              <a:rPr lang="en-US" altLang="en-US" sz="2700">
                <a:ea typeface="ＭＳ Ｐゴシック" panose="020B0600070205080204" pitchFamily="34" charset="-128"/>
              </a:rPr>
            </a:br>
            <a:r>
              <a:rPr lang="en-US" altLang="en-US" sz="2700" i="1">
                <a:ea typeface="ＭＳ Ｐゴシック" panose="020B0600070205080204" pitchFamily="34" charset="-128"/>
              </a:rPr>
              <a:t>(Kipper, 2008) ...</a:t>
            </a:r>
          </a:p>
          <a:p>
            <a:pPr marL="91440" indent="-91440" fontAlgn="auto">
              <a:lnSpc>
                <a:spcPct val="80000"/>
              </a:lnSpc>
              <a:defRPr/>
            </a:pPr>
            <a:endParaRPr lang="en-US" altLang="en-US" sz="2700">
              <a:ea typeface="ＭＳ Ｐゴシック" panose="020B0600070205080204" pitchFamily="34" charset="-128"/>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a:extLst>
              <a:ext uri="{FF2B5EF4-FFF2-40B4-BE49-F238E27FC236}">
                <a16:creationId xmlns:a16="http://schemas.microsoft.com/office/drawing/2014/main" id="{FBAF264E-4038-48C6-B161-FEC9A0F8DE28}"/>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Journal abstract from a database</a:t>
            </a:r>
          </a:p>
        </p:txBody>
      </p:sp>
      <p:sp>
        <p:nvSpPr>
          <p:cNvPr id="75779" name="Content Placeholder 2">
            <a:extLst>
              <a:ext uri="{FF2B5EF4-FFF2-40B4-BE49-F238E27FC236}">
                <a16:creationId xmlns:a16="http://schemas.microsoft.com/office/drawing/2014/main" id="{6F020EFA-556C-4DAF-851B-7919340E7DE2}"/>
              </a:ext>
            </a:extLst>
          </p:cNvPr>
          <p:cNvSpPr>
            <a:spLocks noGrp="1"/>
          </p:cNvSpPr>
          <p:nvPr>
            <p:ph idx="1"/>
          </p:nvPr>
        </p:nvSpPr>
        <p:spPr/>
        <p:txBody>
          <a:bodyPr/>
          <a:lstStyle/>
          <a:p>
            <a:pPr>
              <a:buFont typeface="Arial" panose="020B0604020202020204" pitchFamily="34" charset="0"/>
              <a:buNone/>
            </a:pPr>
            <a:r>
              <a:rPr lang="en-US" altLang="en-US">
                <a:ea typeface="ＭＳ Ｐゴシック" panose="020B0600070205080204" pitchFamily="34" charset="-128"/>
              </a:rPr>
              <a:t>	For a journal abstract from a database where you have been unable to access the full article, the required elements for a reference are: </a:t>
            </a:r>
            <a:br>
              <a:rPr lang="en-US" altLang="en-US">
                <a:ea typeface="ＭＳ Ｐゴシック" panose="020B0600070205080204" pitchFamily="34" charset="-128"/>
              </a:rPr>
            </a:br>
            <a:r>
              <a:rPr lang="en-US" altLang="en-US" i="1">
                <a:ea typeface="ＭＳ Ｐゴシック" panose="020B0600070205080204" pitchFamily="34" charset="-128"/>
              </a:rPr>
              <a:t>Author, Initials., Year. Title of article. Full Title of Journal, [type of medium] Volume number (Issue/Part number), Page numbers if availalble. Abstract only.</a:t>
            </a:r>
            <a:br>
              <a:rPr lang="en-US" altLang="en-US" i="1">
                <a:ea typeface="ＭＳ Ｐゴシック" panose="020B0600070205080204" pitchFamily="34" charset="-128"/>
              </a:rPr>
            </a:br>
            <a:r>
              <a:rPr lang="en-US" altLang="en-US" i="1">
                <a:ea typeface="ＭＳ Ｐゴシック" panose="020B0600070205080204" pitchFamily="34" charset="-128"/>
              </a:rPr>
              <a:t>Available through: Source [Accessed date]. </a:t>
            </a:r>
            <a:br>
              <a:rPr lang="en-US" altLang="en-US" i="1">
                <a:ea typeface="ＭＳ Ｐゴシック" panose="020B0600070205080204" pitchFamily="34" charset="-128"/>
              </a:rPr>
            </a:br>
            <a:endParaRPr lang="en-US" altLang="en-US" i="1">
              <a:ea typeface="ＭＳ Ｐゴシック" panose="020B0600070205080204" pitchFamily="34" charset="-128"/>
            </a:endParaRPr>
          </a:p>
          <a:p>
            <a:pPr>
              <a:buFont typeface="Arial" panose="020B0604020202020204" pitchFamily="34" charset="0"/>
              <a:buNone/>
            </a:pPr>
            <a:endParaRPr lang="en-US" altLang="en-US" i="1">
              <a:ea typeface="ＭＳ Ｐゴシック" panose="020B0600070205080204" pitchFamily="34" charset="-128"/>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a:extLst>
              <a:ext uri="{FF2B5EF4-FFF2-40B4-BE49-F238E27FC236}">
                <a16:creationId xmlns:a16="http://schemas.microsoft.com/office/drawing/2014/main" id="{69A0A333-C9D8-43A0-AFA4-53A01862EE92}"/>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68611" name="Content Placeholder 2">
            <a:extLst>
              <a:ext uri="{FF2B5EF4-FFF2-40B4-BE49-F238E27FC236}">
                <a16:creationId xmlns:a16="http://schemas.microsoft.com/office/drawing/2014/main" id="{68B1797C-E968-462D-949F-3741AFFD398D}"/>
              </a:ext>
            </a:extLst>
          </p:cNvPr>
          <p:cNvSpPr>
            <a:spLocks noGrp="1"/>
          </p:cNvSpPr>
          <p:nvPr>
            <p:ph idx="1"/>
          </p:nvPr>
        </p:nvSpPr>
        <p:spPr/>
        <p:txBody>
          <a:bodyPr rtlCol="0">
            <a:normAutofit lnSpcReduction="10000"/>
          </a:bodyPr>
          <a:lstStyle/>
          <a:p>
            <a:pPr marL="91440" indent="-91440" fontAlgn="auto">
              <a:buFont typeface="Arial" panose="020B0604020202020204" pitchFamily="34" charset="0"/>
              <a:buNone/>
              <a:defRPr/>
            </a:pPr>
            <a:r>
              <a:rPr lang="en-US" altLang="en-US" sz="3000" i="1">
                <a:ea typeface="ＭＳ Ｐゴシック" panose="020B0600070205080204" pitchFamily="34" charset="-128"/>
              </a:rPr>
              <a:t>	Boughton, J.M., 2002. The Bretton Woods proposal: a brief look. Political Science Quarterly, [e-journal] 42(6). Abstract only. Available through:  Swansea Metropolitan University Library website &lt;http://libweb.anglia.ac.uk&gt; [Accessed 12 June 2005].</a:t>
            </a:r>
          </a:p>
          <a:p>
            <a:pPr marL="91440" indent="-91440" fontAlgn="auto">
              <a:buFont typeface="Arial" panose="020B0604020202020204" pitchFamily="34" charset="0"/>
              <a:buNone/>
              <a:defRPr/>
            </a:pPr>
            <a:r>
              <a:rPr lang="en-US" altLang="en-US" sz="3000" i="1">
                <a:ea typeface="ＭＳ Ｐゴシック" panose="020B0600070205080204" pitchFamily="34" charset="-128"/>
              </a:rPr>
              <a:t>	Every effort should be made to read the article in full if you intend to use this work as supporting evidence in an academic submission.</a:t>
            </a:r>
          </a:p>
          <a:p>
            <a:pPr marL="448056" lvl="2" indent="-137160" fontAlgn="auto">
              <a:defRPr/>
            </a:pPr>
            <a:endParaRPr lang="en-US" altLang="en-US" sz="2200">
              <a:ea typeface="ＭＳ Ｐゴシック" panose="020B0600070205080204" pitchFamily="34" charset="-128"/>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a:extLst>
              <a:ext uri="{FF2B5EF4-FFF2-40B4-BE49-F238E27FC236}">
                <a16:creationId xmlns:a16="http://schemas.microsoft.com/office/drawing/2014/main" id="{5125A6B1-54FB-471D-864C-050759711602}"/>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Newspaper articles</a:t>
            </a:r>
          </a:p>
        </p:txBody>
      </p:sp>
      <p:sp>
        <p:nvSpPr>
          <p:cNvPr id="69635" name="Content Placeholder 2">
            <a:extLst>
              <a:ext uri="{FF2B5EF4-FFF2-40B4-BE49-F238E27FC236}">
                <a16:creationId xmlns:a16="http://schemas.microsoft.com/office/drawing/2014/main" id="{83DF8983-7E76-4AFD-AEC0-746C1DC42993}"/>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3000">
                <a:ea typeface="ＭＳ Ｐゴシック" panose="020B0600070205080204" pitchFamily="34" charset="-128"/>
              </a:rPr>
              <a:t>	For newspaper articles the required elements for a reference are: </a:t>
            </a:r>
            <a:br>
              <a:rPr lang="en-US" altLang="en-US" sz="3000">
                <a:ea typeface="ＭＳ Ｐゴシック" panose="020B0600070205080204" pitchFamily="34" charset="-128"/>
              </a:rPr>
            </a:br>
            <a:r>
              <a:rPr lang="en-US" altLang="en-US" sz="3000" i="1">
                <a:ea typeface="ＭＳ Ｐゴシック" panose="020B0600070205080204" pitchFamily="34" charset="-128"/>
              </a:rPr>
              <a:t>Author, Initials., Year. Title of article or column header. Full Title of Newspaper, Day and month before page numbers and column line. Slapper, G., 2005. Corporate manslaughter: new issues for lawyers.</a:t>
            </a:r>
            <a:br>
              <a:rPr lang="en-US" altLang="en-US" sz="3000" i="1">
                <a:ea typeface="ＭＳ Ｐゴシック" panose="020B0600070205080204" pitchFamily="34" charset="-128"/>
              </a:rPr>
            </a:br>
            <a:r>
              <a:rPr lang="en-US" altLang="en-US" sz="3000" i="1">
                <a:ea typeface="ＭＳ Ｐゴシック" panose="020B0600070205080204" pitchFamily="34" charset="-128"/>
              </a:rPr>
              <a:t>The Times, 3 Sep. p.4b. </a:t>
            </a:r>
          </a:p>
          <a:p>
            <a:pPr marL="91440" indent="-91440" fontAlgn="auto">
              <a:lnSpc>
                <a:spcPct val="80000"/>
              </a:lnSpc>
              <a:buFont typeface="Arial" panose="020B0604020202020204" pitchFamily="34" charset="0"/>
              <a:buNone/>
              <a:defRPr/>
            </a:pPr>
            <a:r>
              <a:rPr lang="en-US" altLang="en-US" sz="3000">
                <a:ea typeface="ＭＳ Ｐゴシック" panose="020B0600070205080204" pitchFamily="34" charset="-128"/>
              </a:rPr>
              <a:t>	(4b this indicates that the article is on the fourth page of the newspaper, and "b" indicates this is the second column of newsprint across the page.)</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a:extLst>
              <a:ext uri="{FF2B5EF4-FFF2-40B4-BE49-F238E27FC236}">
                <a16:creationId xmlns:a16="http://schemas.microsoft.com/office/drawing/2014/main" id="{5BB31A33-CDB3-4C81-8F4C-C164689A97DB}"/>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Online newspaper articles</a:t>
            </a:r>
          </a:p>
        </p:txBody>
      </p:sp>
      <p:sp>
        <p:nvSpPr>
          <p:cNvPr id="70659" name="Content Placeholder 2">
            <a:extLst>
              <a:ext uri="{FF2B5EF4-FFF2-40B4-BE49-F238E27FC236}">
                <a16:creationId xmlns:a16="http://schemas.microsoft.com/office/drawing/2014/main" id="{9D471EF9-88E4-4DBA-A516-0DA58A8F01B4}"/>
              </a:ext>
            </a:extLst>
          </p:cNvPr>
          <p:cNvSpPr>
            <a:spLocks noGrp="1"/>
          </p:cNvSpPr>
          <p:nvPr>
            <p:ph idx="1"/>
          </p:nvPr>
        </p:nvSpPr>
        <p:spPr/>
        <p:txBody>
          <a:bodyPr rtlCol="0">
            <a:normAutofit fontScale="925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For newspaper articles found in online newspapers, the required elements for a reference are: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i="1">
                <a:ea typeface="ＭＳ Ｐゴシック" panose="020B0600070205080204" pitchFamily="34" charset="-128"/>
              </a:rPr>
              <a:t>Author or corporate author, Year. Title of document or page. Name of newspaper, [type of medium] Additional date information. Available at: url [Accessed date]. </a:t>
            </a:r>
            <a:br>
              <a:rPr lang="en-US" altLang="en-US" sz="2500" i="1">
                <a:ea typeface="ＭＳ Ｐゴシック" panose="020B0600070205080204" pitchFamily="34" charset="-128"/>
              </a:rPr>
            </a:br>
            <a:br>
              <a:rPr lang="en-US" altLang="en-US" sz="2500" i="1">
                <a:ea typeface="ＭＳ Ｐゴシック" panose="020B0600070205080204" pitchFamily="34" charset="-128"/>
              </a:rPr>
            </a:br>
            <a:r>
              <a:rPr lang="en-US" altLang="en-US" sz="2500" i="1">
                <a:ea typeface="ＭＳ Ｐゴシック" panose="020B0600070205080204" pitchFamily="34" charset="-128"/>
              </a:rPr>
              <a:t>Chittenden, M., Rogers, L. and Smith, D., 2003. Focus: 'Targetitis ails NHS. Times Online, [online]1 June. Available at: &lt;http://www.timesonline.co.uk/tol/news/uk/scotland/article1138006.ece&gt;</a:t>
            </a:r>
            <a:br>
              <a:rPr lang="en-US" altLang="en-US" sz="2500" i="1">
                <a:ea typeface="ＭＳ Ｐゴシック" panose="020B0600070205080204" pitchFamily="34" charset="-128"/>
              </a:rPr>
            </a:br>
            <a:r>
              <a:rPr lang="en-US" altLang="en-US" sz="2500" i="1">
                <a:ea typeface="ＭＳ Ｐゴシック" panose="020B0600070205080204" pitchFamily="34" charset="-128"/>
              </a:rPr>
              <a:t>[Accessed 17 March 2008]. </a:t>
            </a:r>
            <a:br>
              <a:rPr lang="en-US" altLang="en-US" sz="2500" i="1">
                <a:ea typeface="ＭＳ Ｐゴシック" panose="020B0600070205080204" pitchFamily="34" charset="-128"/>
              </a:rPr>
            </a:br>
            <a:br>
              <a:rPr lang="en-US" altLang="en-US" sz="2500" i="1">
                <a:ea typeface="ＭＳ Ｐゴシック" panose="020B0600070205080204" pitchFamily="34" charset="-128"/>
              </a:rPr>
            </a:br>
            <a:endParaRPr lang="en-US" altLang="en-US" sz="2500" i="1">
              <a:ea typeface="ＭＳ Ｐゴシック" panose="020B0600070205080204" pitchFamily="34" charset="-128"/>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a:extLst>
              <a:ext uri="{FF2B5EF4-FFF2-40B4-BE49-F238E27FC236}">
                <a16:creationId xmlns:a16="http://schemas.microsoft.com/office/drawing/2014/main" id="{7BDF3B26-17A7-49F9-BED8-710A7A9D02FA}"/>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71683" name="Content Placeholder 2">
            <a:extLst>
              <a:ext uri="{FF2B5EF4-FFF2-40B4-BE49-F238E27FC236}">
                <a16:creationId xmlns:a16="http://schemas.microsoft.com/office/drawing/2014/main" id="{7E3EF6AF-FDA9-48BC-A256-DEABDA916ADF}"/>
              </a:ext>
            </a:extLst>
          </p:cNvPr>
          <p:cNvSpPr>
            <a:spLocks noGrp="1"/>
          </p:cNvSpPr>
          <p:nvPr>
            <p:ph idx="1"/>
          </p:nvPr>
        </p:nvSpPr>
        <p:spPr/>
        <p:txBody>
          <a:bodyPr rtlCol="0">
            <a:normAutofit fontScale="92500" lnSpcReduction="200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a:t>
            </a:r>
            <a:r>
              <a:rPr lang="en-US" altLang="en-US" sz="2500" i="1">
                <a:ea typeface="ＭＳ Ｐゴシック" panose="020B0600070205080204" pitchFamily="34" charset="-128"/>
              </a:rPr>
              <a:t>Coney, J., 2009. Is this the start of a new home loan war HSBC vows to lend £1billion to homebuyers with 10% deposits. Daily Mail, [online] (Last updated 9.47 AM on 09th April 2009) Available at: &lt;http://www.dailymail.co.uk/news/article-1168461/Is-start-new-home-loan-war-HSBC-vows-lend-1billion-homebuyers-10-deposits.html&gt;</a:t>
            </a:r>
            <a:br>
              <a:rPr lang="en-US" altLang="en-US" sz="2500" i="1">
                <a:ea typeface="ＭＳ Ｐゴシック" panose="020B0600070205080204" pitchFamily="34" charset="-128"/>
              </a:rPr>
            </a:br>
            <a:r>
              <a:rPr lang="en-US" altLang="en-US" sz="2500" i="1">
                <a:ea typeface="ＭＳ Ｐゴシック" panose="020B0600070205080204" pitchFamily="34" charset="-128"/>
              </a:rPr>
              <a:t>[Accessed on 20 April 2009].</a:t>
            </a:r>
          </a:p>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An intext reference for the above examples would read:</a:t>
            </a:r>
            <a:br>
              <a:rPr lang="en-US" altLang="en-US" sz="2500">
                <a:ea typeface="ＭＳ Ｐゴシック" panose="020B0600070205080204" pitchFamily="34" charset="-128"/>
              </a:rPr>
            </a:br>
            <a:r>
              <a:rPr lang="en-US" altLang="en-US" sz="2500" i="1">
                <a:ea typeface="ＭＳ Ｐゴシック" panose="020B0600070205080204" pitchFamily="34" charset="-128"/>
              </a:rPr>
              <a:t>(Chittenden, et al. 2003)</a:t>
            </a:r>
            <a:br>
              <a:rPr lang="en-US" altLang="en-US" sz="2500" i="1">
                <a:ea typeface="ＭＳ Ｐゴシック" panose="020B0600070205080204" pitchFamily="34" charset="-128"/>
              </a:rPr>
            </a:br>
            <a:r>
              <a:rPr lang="en-US" altLang="en-US" sz="2500" i="1">
                <a:ea typeface="ＭＳ Ｐゴシック" panose="020B0600070205080204" pitchFamily="34" charset="-128"/>
              </a:rPr>
              <a:t>(Coney, 2009) </a:t>
            </a:r>
          </a:p>
          <a:p>
            <a:pPr marL="91440" indent="-91440" fontAlgn="auto">
              <a:lnSpc>
                <a:spcPct val="80000"/>
              </a:lnSpc>
              <a:buFont typeface="Arial" panose="020B0604020202020204" pitchFamily="34" charset="0"/>
              <a:buNone/>
              <a:defRPr/>
            </a:pPr>
            <a:endParaRPr lang="en-US" altLang="en-US" sz="2500">
              <a:ea typeface="ＭＳ Ｐゴシック" panose="020B0600070205080204" pitchFamily="34" charset="-128"/>
            </a:endParaRPr>
          </a:p>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a:t>
            </a:r>
            <a:r>
              <a:rPr lang="en-US" altLang="en-US" sz="2500" b="1">
                <a:ea typeface="ＭＳ Ｐゴシック" panose="020B0600070205080204" pitchFamily="34" charset="-128"/>
              </a:rPr>
              <a:t>It is good practice to keep in your files a copy of the first page of any web pages you use</a:t>
            </a:r>
            <a:endParaRPr lang="en-US" altLang="en-US" sz="2500">
              <a:ea typeface="ＭＳ Ｐゴシック" panose="020B0600070205080204" pitchFamily="34" charset="-128"/>
            </a:endParaRPr>
          </a:p>
          <a:p>
            <a:pPr marL="91440" indent="-91440" fontAlgn="auto">
              <a:lnSpc>
                <a:spcPct val="80000"/>
              </a:lnSpc>
              <a:defRPr/>
            </a:pPr>
            <a:endParaRPr lang="en-US" altLang="en-US" sz="2500">
              <a:ea typeface="ＭＳ Ｐゴシック" panose="020B0600070205080204" pitchFamily="34" charset="-128"/>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a:extLst>
              <a:ext uri="{FF2B5EF4-FFF2-40B4-BE49-F238E27FC236}">
                <a16:creationId xmlns:a16="http://schemas.microsoft.com/office/drawing/2014/main" id="{1D834358-E081-4822-86E8-ED05A3804CF9}"/>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Acts of Parliament</a:t>
            </a:r>
          </a:p>
        </p:txBody>
      </p:sp>
      <p:sp>
        <p:nvSpPr>
          <p:cNvPr id="72707" name="Content Placeholder 2">
            <a:extLst>
              <a:ext uri="{FF2B5EF4-FFF2-40B4-BE49-F238E27FC236}">
                <a16:creationId xmlns:a16="http://schemas.microsoft.com/office/drawing/2014/main" id="{543940AA-9B58-4423-AB26-247AE663C768}"/>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The required elements are:</a:t>
            </a:r>
            <a:br>
              <a:rPr lang="en-US" altLang="en-US" sz="2500">
                <a:ea typeface="ＭＳ Ｐゴシック" panose="020B0600070205080204" pitchFamily="34" charset="-128"/>
              </a:rPr>
            </a:br>
            <a:r>
              <a:rPr lang="en-US" altLang="en-US" sz="2500" i="1">
                <a:ea typeface="ＭＳ Ｐゴシック" panose="020B0600070205080204" pitchFamily="34" charset="-128"/>
              </a:rPr>
              <a:t>Short title (with key words capitalized), which includes the year followed by the chapter number in brackets. Place of publication: Publisher. </a:t>
            </a:r>
            <a:br>
              <a:rPr lang="en-US" altLang="en-US" sz="2500" i="1">
                <a:ea typeface="ＭＳ Ｐゴシック" panose="020B0600070205080204" pitchFamily="34" charset="-128"/>
              </a:rPr>
            </a:br>
            <a:r>
              <a:rPr lang="en-US" altLang="en-US" sz="2500" i="1">
                <a:ea typeface="ＭＳ Ｐゴシック" panose="020B0600070205080204" pitchFamily="34" charset="-128"/>
              </a:rPr>
              <a:t>Higher Education Act 2004. (c.8), London: HMSO. </a:t>
            </a:r>
            <a:br>
              <a:rPr lang="en-US" altLang="en-US" sz="2500">
                <a:ea typeface="ＭＳ Ｐゴシック" panose="020B0600070205080204" pitchFamily="34" charset="-128"/>
              </a:rPr>
            </a:br>
            <a:endParaRPr lang="en-US" altLang="en-US" sz="2500" i="1">
              <a:ea typeface="ＭＳ Ｐゴシック" panose="020B0600070205080204" pitchFamily="34" charset="-128"/>
            </a:endParaRPr>
          </a:p>
          <a:p>
            <a:pPr marL="91440" indent="-91440" fontAlgn="auto">
              <a:lnSpc>
                <a:spcPct val="80000"/>
              </a:lnSpc>
              <a:buFont typeface="Arial" panose="020B0604020202020204" pitchFamily="34" charset="0"/>
              <a:buNone/>
              <a:defRPr/>
            </a:pPr>
            <a:r>
              <a:rPr lang="en-US" altLang="en-US" sz="2500" i="1">
                <a:ea typeface="ＭＳ Ｐゴシック" panose="020B0600070205080204" pitchFamily="34" charset="-128"/>
              </a:rPr>
              <a:t>	</a:t>
            </a:r>
            <a:r>
              <a:rPr lang="en-US" altLang="en-US" sz="2500">
                <a:ea typeface="ＭＳ Ｐゴシック" panose="020B0600070205080204" pitchFamily="34" charset="-128"/>
              </a:rPr>
              <a:t>For Acts prior to 1963, the regal year and parliamentary session are included: </a:t>
            </a:r>
            <a:br>
              <a:rPr lang="en-US" altLang="en-US" sz="2500">
                <a:ea typeface="ＭＳ Ｐゴシック" panose="020B0600070205080204" pitchFamily="34" charset="-128"/>
              </a:rPr>
            </a:br>
            <a:r>
              <a:rPr lang="en-US" altLang="en-US" sz="2500" i="1">
                <a:ea typeface="ＭＳ Ｐゴシック" panose="020B0600070205080204" pitchFamily="34" charset="-128"/>
              </a:rPr>
              <a:t>Road Transport Lighting Act 1957. (5&amp;6 Eliz. 2, c.51), London: HMSO. </a:t>
            </a:r>
          </a:p>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If you need to refer to a specific section and paragraph, include the section, paragraph number and subsection. </a:t>
            </a:r>
            <a:br>
              <a:rPr lang="en-US" altLang="en-US" sz="2500">
                <a:ea typeface="ＭＳ Ｐゴシック" panose="020B0600070205080204" pitchFamily="34" charset="-128"/>
              </a:rPr>
            </a:br>
            <a:r>
              <a:rPr lang="en-US" altLang="en-US" sz="2500" i="1">
                <a:ea typeface="ＭＳ Ｐゴシック" panose="020B0600070205080204" pitchFamily="34" charset="-128"/>
              </a:rPr>
              <a:t>Finance Act 2007. s.45(9)(b).</a:t>
            </a:r>
          </a:p>
          <a:p>
            <a:pPr marL="91440" indent="-91440" fontAlgn="auto">
              <a:lnSpc>
                <a:spcPct val="80000"/>
              </a:lnSpc>
              <a:defRPr/>
            </a:pPr>
            <a:endParaRPr lang="en-US" altLang="en-US" sz="2500">
              <a:ea typeface="ＭＳ Ｐゴシック" panose="020B0600070205080204" pitchFamily="34" charset="-128"/>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a:extLst>
              <a:ext uri="{FF2B5EF4-FFF2-40B4-BE49-F238E27FC236}">
                <a16:creationId xmlns:a16="http://schemas.microsoft.com/office/drawing/2014/main" id="{5CA78DBC-8471-417A-B1D7-5300DA0D5ADE}"/>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Statutory instruments</a:t>
            </a:r>
          </a:p>
        </p:txBody>
      </p:sp>
      <p:sp>
        <p:nvSpPr>
          <p:cNvPr id="81923" name="Content Placeholder 2">
            <a:extLst>
              <a:ext uri="{FF2B5EF4-FFF2-40B4-BE49-F238E27FC236}">
                <a16:creationId xmlns:a16="http://schemas.microsoft.com/office/drawing/2014/main" id="{BA9C745D-09F9-4742-B2DB-18D07EA2CE8A}"/>
              </a:ext>
            </a:extLst>
          </p:cNvPr>
          <p:cNvSpPr>
            <a:spLocks noGrp="1"/>
          </p:cNvSpPr>
          <p:nvPr>
            <p:ph idx="1"/>
          </p:nvPr>
        </p:nvSpPr>
        <p:spPr/>
        <p:txBody>
          <a:bodyPr/>
          <a:lstStyle/>
          <a:p>
            <a:r>
              <a:rPr lang="en-US" altLang="en-US">
                <a:ea typeface="ＭＳ Ｐゴシック" panose="020B0600070205080204" pitchFamily="34" charset="-128"/>
              </a:rPr>
              <a:t>The required elements for a reference are:</a:t>
            </a:r>
            <a:br>
              <a:rPr lang="en-US" altLang="en-US">
                <a:ea typeface="ＭＳ Ｐゴシック" panose="020B0600070205080204" pitchFamily="34" charset="-128"/>
              </a:rPr>
            </a:br>
            <a:br>
              <a:rPr lang="en-US" altLang="en-US">
                <a:ea typeface="ＭＳ Ｐゴシック" panose="020B0600070205080204" pitchFamily="34" charset="-128"/>
              </a:rPr>
            </a:br>
            <a:r>
              <a:rPr lang="en-US" altLang="en-US" i="1">
                <a:ea typeface="ＭＳ Ｐゴシック" panose="020B0600070205080204" pitchFamily="34" charset="-128"/>
              </a:rPr>
              <a:t>Short title (with key words capitalized). Year. the abbreviation 'SI' followed by the year of publication and the SI number. Place of publication: Publisher. </a:t>
            </a:r>
            <a:br>
              <a:rPr lang="en-US" altLang="en-US" i="1">
                <a:ea typeface="ＭＳ Ｐゴシック" panose="020B0600070205080204" pitchFamily="34" charset="-128"/>
              </a:rPr>
            </a:br>
            <a:br>
              <a:rPr lang="en-US" altLang="en-US" i="1">
                <a:ea typeface="ＭＳ Ｐゴシック" panose="020B0600070205080204" pitchFamily="34" charset="-128"/>
              </a:rPr>
            </a:br>
            <a:r>
              <a:rPr lang="en-US" altLang="en-US" i="1">
                <a:ea typeface="ＭＳ Ｐゴシック" panose="020B0600070205080204" pitchFamily="34" charset="-128"/>
              </a:rPr>
              <a:t>Public Offers of Securities Regulations 1995. SI 1995/1537, London: HMSO. </a:t>
            </a:r>
          </a:p>
          <a:p>
            <a:endParaRPr lang="en-US" altLang="en-US">
              <a:ea typeface="ＭＳ Ｐゴシック" panose="020B0600070205080204" pitchFamily="34" charset="-128"/>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a:extLst>
              <a:ext uri="{FF2B5EF4-FFF2-40B4-BE49-F238E27FC236}">
                <a16:creationId xmlns:a16="http://schemas.microsoft.com/office/drawing/2014/main" id="{E0157304-C3D9-4DF0-9448-81A4B1C812A2}"/>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Official publications</a:t>
            </a:r>
          </a:p>
        </p:txBody>
      </p:sp>
      <p:sp>
        <p:nvSpPr>
          <p:cNvPr id="82947" name="Content Placeholder 2">
            <a:extLst>
              <a:ext uri="{FF2B5EF4-FFF2-40B4-BE49-F238E27FC236}">
                <a16:creationId xmlns:a16="http://schemas.microsoft.com/office/drawing/2014/main" id="{4FFB4E1B-DEB4-431C-881F-0E7D23514CE1}"/>
              </a:ext>
            </a:extLst>
          </p:cNvPr>
          <p:cNvSpPr>
            <a:spLocks noGrp="1"/>
          </p:cNvSpPr>
          <p:nvPr>
            <p:ph idx="1"/>
          </p:nvPr>
        </p:nvSpPr>
        <p:spPr/>
        <p:txBody>
          <a:bodyPr/>
          <a:lstStyle/>
          <a:p>
            <a:pPr>
              <a:buFont typeface="Arial" panose="020B0604020202020204" pitchFamily="34" charset="0"/>
              <a:buNone/>
            </a:pPr>
            <a:r>
              <a:rPr lang="en-US" altLang="en-US">
                <a:ea typeface="ＭＳ Ｐゴシック" panose="020B0600070205080204" pitchFamily="34" charset="-128"/>
              </a:rPr>
              <a:t>	The required elements for a reference are:</a:t>
            </a:r>
            <a:br>
              <a:rPr lang="en-US" altLang="en-US">
                <a:ea typeface="ＭＳ Ｐゴシック" panose="020B0600070205080204" pitchFamily="34" charset="-128"/>
              </a:rPr>
            </a:br>
            <a:r>
              <a:rPr lang="en-US" altLang="en-US" i="1">
                <a:ea typeface="ＭＳ Ｐゴシック" panose="020B0600070205080204" pitchFamily="34" charset="-128"/>
              </a:rPr>
              <a:t>Authorship, which may be part of the title. Year. Title, in italics if a separate element, Offically assigned number such as a Command number as it is on the document, within brackets, Place of publication: Publisher. </a:t>
            </a:r>
            <a:br>
              <a:rPr lang="en-US" altLang="en-US" i="1">
                <a:ea typeface="ＭＳ Ｐゴシック" panose="020B0600070205080204" pitchFamily="34" charset="-128"/>
              </a:rPr>
            </a:br>
            <a:r>
              <a:rPr lang="en-US" altLang="en-US" i="1">
                <a:ea typeface="ＭＳ Ｐゴシック" panose="020B0600070205080204" pitchFamily="34" charset="-128"/>
              </a:rPr>
              <a:t>Royal Commission on civil liability and compensation for personal injury, 1978. (Pearson Report) (Cmnd. 7054) London: HMSO. </a:t>
            </a:r>
            <a:br>
              <a:rPr lang="en-US" altLang="en-US" i="1">
                <a:ea typeface="ＭＳ Ｐゴシック" panose="020B0600070205080204" pitchFamily="34" charset="-128"/>
              </a:rPr>
            </a:br>
            <a:endParaRPr lang="en-US" altLang="en-US">
              <a:ea typeface="ＭＳ Ｐゴシック" panose="020B0600070205080204" pitchFamily="34" charset="-128"/>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a:extLst>
              <a:ext uri="{FF2B5EF4-FFF2-40B4-BE49-F238E27FC236}">
                <a16:creationId xmlns:a16="http://schemas.microsoft.com/office/drawing/2014/main" id="{D4F17CAC-541C-4E56-9753-AB690AE2BCBC}"/>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83971" name="Content Placeholder 2">
            <a:extLst>
              <a:ext uri="{FF2B5EF4-FFF2-40B4-BE49-F238E27FC236}">
                <a16:creationId xmlns:a16="http://schemas.microsoft.com/office/drawing/2014/main" id="{F645C147-36E9-4342-A5A4-8E53F8DFA038}"/>
              </a:ext>
            </a:extLst>
          </p:cNvPr>
          <p:cNvSpPr>
            <a:spLocks noGrp="1"/>
          </p:cNvSpPr>
          <p:nvPr>
            <p:ph idx="1"/>
          </p:nvPr>
        </p:nvSpPr>
        <p:spPr/>
        <p:txBody>
          <a:bodyPr/>
          <a:lstStyle/>
          <a:p>
            <a:r>
              <a:rPr lang="en-US" altLang="en-US" i="1">
                <a:ea typeface="ＭＳ Ｐゴシック" panose="020B0600070205080204" pitchFamily="34" charset="-128"/>
              </a:rPr>
              <a:t>Select Committee on nationalised industries (1978-9), 1978. Consumers and the nationalised industries: prelegislative hearings (HC 334, 1978-9) London: HMSO.</a:t>
            </a:r>
            <a:br>
              <a:rPr lang="en-US" altLang="en-US" i="1">
                <a:ea typeface="ＭＳ Ｐゴシック" panose="020B0600070205080204" pitchFamily="34" charset="-128"/>
              </a:rPr>
            </a:br>
            <a:r>
              <a:rPr lang="en-US" altLang="en-US" i="1">
                <a:ea typeface="ＭＳ Ｐゴシック" panose="020B0600070205080204" pitchFamily="34" charset="-128"/>
              </a:rPr>
              <a:t>House of Commons, Home Affairs Committee, 2012. The Work of the Border Force. (HC 523, Sixth Report of Session 2012-13) - Report, Together with Formal Minutes London:TSO (The Stationery Office)</a:t>
            </a:r>
            <a:endParaRPr lang="en-US" altLang="en-US">
              <a:ea typeface="ＭＳ Ｐゴシック" panose="020B0600070205080204" pitchFamily="34" charset="-128"/>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a:extLst>
              <a:ext uri="{FF2B5EF4-FFF2-40B4-BE49-F238E27FC236}">
                <a16:creationId xmlns:a16="http://schemas.microsoft.com/office/drawing/2014/main" id="{BE06B797-B4C0-4FE8-9CE7-53188543F1E2}"/>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Law reports</a:t>
            </a:r>
          </a:p>
        </p:txBody>
      </p:sp>
      <p:sp>
        <p:nvSpPr>
          <p:cNvPr id="76803" name="Content Placeholder 2">
            <a:extLst>
              <a:ext uri="{FF2B5EF4-FFF2-40B4-BE49-F238E27FC236}">
                <a16:creationId xmlns:a16="http://schemas.microsoft.com/office/drawing/2014/main" id="{77BD3D3D-BB8E-45CA-A6A4-3ACA464C0837}"/>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3000">
                <a:ea typeface="ＭＳ Ｐゴシック" panose="020B0600070205080204" pitchFamily="34" charset="-128"/>
              </a:rPr>
              <a:t>	It is recommended that you follow </a:t>
            </a:r>
            <a:r>
              <a:rPr lang="en-US" altLang="en-US" sz="3000" b="1">
                <a:ea typeface="ＭＳ Ｐゴシック" panose="020B0600070205080204" pitchFamily="34" charset="-128"/>
              </a:rPr>
              <a:t>accepted legal citation,</a:t>
            </a:r>
            <a:r>
              <a:rPr lang="en-US" altLang="en-US" sz="3000">
                <a:ea typeface="ＭＳ Ｐゴシック" panose="020B0600070205080204" pitchFamily="34" charset="-128"/>
              </a:rPr>
              <a:t> which is not part of the Harvard system. For this the required elements for a reference are: </a:t>
            </a:r>
            <a:br>
              <a:rPr lang="en-US" altLang="en-US" sz="3000">
                <a:ea typeface="ＭＳ Ｐゴシック" panose="020B0600070205080204" pitchFamily="34" charset="-128"/>
              </a:rPr>
            </a:br>
            <a:r>
              <a:rPr lang="en-US" altLang="en-US" sz="3000" i="1">
                <a:ea typeface="ＭＳ Ｐゴシック" panose="020B0600070205080204" pitchFamily="34" charset="-128"/>
              </a:rPr>
              <a:t>Name of the parties involved in the law case</a:t>
            </a:r>
            <a:r>
              <a:rPr lang="en-US" altLang="en-US" sz="3000">
                <a:ea typeface="ＭＳ Ｐゴシック" panose="020B0600070205080204" pitchFamily="34" charset="-128"/>
              </a:rPr>
              <a:t>, Year of reporting (in square brackets where there is no volume, or round brackets as indicated by the reference you are using) abbreviation for the law reporting series, part number/case number/page reference if available. </a:t>
            </a:r>
            <a:br>
              <a:rPr lang="en-US" altLang="en-US" sz="3000">
                <a:ea typeface="ＭＳ Ｐゴシック" panose="020B0600070205080204" pitchFamily="34" charset="-128"/>
              </a:rPr>
            </a:br>
            <a:endParaRPr lang="en-US" altLang="en-US" sz="3000" i="1">
              <a:ea typeface="ＭＳ Ｐゴシック" panose="020B0600070205080204" pitchFamily="34" charset="-128"/>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a:extLst>
              <a:ext uri="{FF2B5EF4-FFF2-40B4-BE49-F238E27FC236}">
                <a16:creationId xmlns:a16="http://schemas.microsoft.com/office/drawing/2014/main" id="{8C97F49F-EFFA-4618-9BB7-031DA2581C1E}"/>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77827" name="Content Placeholder 2">
            <a:extLst>
              <a:ext uri="{FF2B5EF4-FFF2-40B4-BE49-F238E27FC236}">
                <a16:creationId xmlns:a16="http://schemas.microsoft.com/office/drawing/2014/main" id="{28F30D34-32C1-4912-B919-63C24085F76A}"/>
              </a:ext>
            </a:extLst>
          </p:cNvPr>
          <p:cNvSpPr>
            <a:spLocks noGrp="1"/>
          </p:cNvSpPr>
          <p:nvPr>
            <p:ph idx="1"/>
          </p:nvPr>
        </p:nvSpPr>
        <p:spPr/>
        <p:txBody>
          <a:bodyPr rtlCol="0">
            <a:normAutofit lnSpcReduction="10000"/>
          </a:bodyPr>
          <a:lstStyle/>
          <a:p>
            <a:pPr marL="91440" indent="-91440" fontAlgn="auto">
              <a:buFont typeface="Arial" panose="020B0604020202020204" pitchFamily="34" charset="0"/>
              <a:buNone/>
              <a:defRPr/>
            </a:pPr>
            <a:r>
              <a:rPr lang="en-US" altLang="en-US" sz="3000" i="1">
                <a:ea typeface="ＭＳ Ｐゴシック" panose="020B0600070205080204" pitchFamily="34" charset="-128"/>
              </a:rPr>
              <a:t>	Jones v Lipman [1962] 1 WLR 832. </a:t>
            </a:r>
            <a:br>
              <a:rPr lang="en-US" altLang="en-US" sz="3000" i="1">
                <a:ea typeface="ＭＳ Ｐゴシック" panose="020B0600070205080204" pitchFamily="34" charset="-128"/>
              </a:rPr>
            </a:br>
            <a:r>
              <a:rPr lang="en-US" altLang="en-US" sz="3000" i="1">
                <a:ea typeface="ＭＳ Ｐゴシック" panose="020B0600070205080204" pitchFamily="34" charset="-128"/>
              </a:rPr>
              <a:t>Saidi v France (1994) 17 EHRR 251, p.245. </a:t>
            </a:r>
            <a:br>
              <a:rPr lang="en-US" altLang="en-US" sz="3000" i="1">
                <a:ea typeface="ＭＳ Ｐゴシック" panose="020B0600070205080204" pitchFamily="34" charset="-128"/>
              </a:rPr>
            </a:br>
            <a:r>
              <a:rPr lang="en-US" altLang="en-US" sz="3000" i="1">
                <a:ea typeface="ＭＳ Ｐゴシック" panose="020B0600070205080204" pitchFamily="34" charset="-128"/>
              </a:rPr>
              <a:t>R v White (John Henry) [2005] EWCA Crim 689, 2005 WL 104528. </a:t>
            </a:r>
          </a:p>
          <a:p>
            <a:pPr marL="91440" indent="-91440" fontAlgn="auto">
              <a:buFont typeface="Arial" panose="020B0604020202020204" pitchFamily="34" charset="0"/>
              <a:buNone/>
              <a:defRPr/>
            </a:pPr>
            <a:r>
              <a:rPr lang="en-US" altLang="en-US" sz="3000">
                <a:ea typeface="ＭＳ Ｐゴシック" panose="020B0600070205080204" pitchFamily="34" charset="-128"/>
              </a:rPr>
              <a:t>	In the last example you should only quote the two law reports if you have used them. </a:t>
            </a:r>
            <a:br>
              <a:rPr lang="en-US" altLang="en-US" sz="3000">
                <a:ea typeface="ＭＳ Ｐゴシック" panose="020B0600070205080204" pitchFamily="34" charset="-128"/>
              </a:rPr>
            </a:br>
            <a:r>
              <a:rPr lang="en-US" altLang="en-US" sz="3000">
                <a:ea typeface="ＭＳ Ｐゴシック" panose="020B0600070205080204" pitchFamily="34" charset="-128"/>
              </a:rPr>
              <a:t>An intext reference for the above example would read: </a:t>
            </a:r>
            <a:br>
              <a:rPr lang="en-US" altLang="en-US" sz="3000">
                <a:ea typeface="ＭＳ Ｐゴシック" panose="020B0600070205080204" pitchFamily="34" charset="-128"/>
              </a:rPr>
            </a:br>
            <a:r>
              <a:rPr lang="en-US" altLang="en-US" sz="3000" i="1">
                <a:ea typeface="ＭＳ Ｐゴシック" panose="020B0600070205080204" pitchFamily="34" charset="-128"/>
              </a:rPr>
              <a:t>In the recent case of R v White (John Henry) (2005), the defence noted …</a:t>
            </a:r>
          </a:p>
          <a:p>
            <a:pPr marL="91440" indent="-91440" fontAlgn="auto">
              <a:defRPr/>
            </a:pPr>
            <a:endParaRPr lang="en-US" altLang="en-US" sz="3000">
              <a:ea typeface="ＭＳ Ｐゴシック" panose="020B0600070205080204" pitchFamily="34" charset="-128"/>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a:extLst>
              <a:ext uri="{FF2B5EF4-FFF2-40B4-BE49-F238E27FC236}">
                <a16:creationId xmlns:a16="http://schemas.microsoft.com/office/drawing/2014/main" id="{5A7A32FA-1607-4B28-9283-ECD63DBA35C6}"/>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Annual report(s)</a:t>
            </a:r>
          </a:p>
        </p:txBody>
      </p:sp>
      <p:sp>
        <p:nvSpPr>
          <p:cNvPr id="78851" name="Content Placeholder 2">
            <a:extLst>
              <a:ext uri="{FF2B5EF4-FFF2-40B4-BE49-F238E27FC236}">
                <a16:creationId xmlns:a16="http://schemas.microsoft.com/office/drawing/2014/main" id="{3F45DCCD-CD44-4A02-A4E8-F4E56B5D3594}"/>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The required elements for a reference are: </a:t>
            </a:r>
            <a:br>
              <a:rPr lang="en-US" altLang="en-US" sz="2700">
                <a:ea typeface="ＭＳ Ｐゴシック" panose="020B0600070205080204" pitchFamily="34" charset="-128"/>
              </a:rPr>
            </a:br>
            <a:r>
              <a:rPr lang="en-US" altLang="en-US" sz="2700" i="1">
                <a:ea typeface="ＭＳ Ｐゴシック" panose="020B0600070205080204" pitchFamily="34" charset="-128"/>
              </a:rPr>
              <a:t>Corporate author, Year. Full title of annual report, Place of Publication: Publisher. </a:t>
            </a:r>
            <a:br>
              <a:rPr lang="en-US" altLang="en-US" sz="2700" i="1">
                <a:ea typeface="ＭＳ Ｐゴシック" panose="020B0600070205080204" pitchFamily="34" charset="-128"/>
              </a:rPr>
            </a:br>
            <a:r>
              <a:rPr lang="en-US" altLang="en-US" sz="2700" i="1">
                <a:ea typeface="ＭＳ Ｐゴシック" panose="020B0600070205080204" pitchFamily="34" charset="-128"/>
              </a:rPr>
              <a:t>Marks &amp; Spencer, 2004. The way forward, Annual report 2003-2004, London: Marks &amp; Spencer. </a:t>
            </a:r>
          </a:p>
          <a:p>
            <a:pPr marL="91440" indent="-91440" fontAlgn="auto">
              <a:lnSpc>
                <a:spcPct val="80000"/>
              </a:lnSpc>
              <a:buFont typeface="Arial" panose="020B0604020202020204" pitchFamily="34" charset="0"/>
              <a:buNone/>
              <a:defRPr/>
            </a:pPr>
            <a:r>
              <a:rPr lang="en-US" altLang="en-US" sz="2700" i="1">
                <a:ea typeface="ＭＳ Ｐゴシック" panose="020B0600070205080204" pitchFamily="34" charset="-128"/>
              </a:rPr>
              <a:t>	For an </a:t>
            </a:r>
            <a:r>
              <a:rPr lang="en-US" altLang="en-US" sz="2700" b="1" i="1">
                <a:ea typeface="ＭＳ Ｐゴシック" panose="020B0600070205080204" pitchFamily="34" charset="-128"/>
              </a:rPr>
              <a:t>e-version</a:t>
            </a:r>
            <a:r>
              <a:rPr lang="en-US" altLang="en-US" sz="2700" i="1">
                <a:ea typeface="ＭＳ Ｐゴシック" panose="020B0600070205080204" pitchFamily="34" charset="-128"/>
              </a:rPr>
              <a:t> of an annual report. The required elements for a reference are: </a:t>
            </a:r>
            <a:br>
              <a:rPr lang="en-US" altLang="en-US" sz="2700" i="1">
                <a:ea typeface="ＭＳ Ｐゴシック" panose="020B0600070205080204" pitchFamily="34" charset="-128"/>
              </a:rPr>
            </a:br>
            <a:r>
              <a:rPr lang="en-US" altLang="en-US" sz="2700" i="1">
                <a:ea typeface="ＭＳ Ｐゴシック" panose="020B0600070205080204" pitchFamily="34" charset="-128"/>
              </a:rPr>
              <a:t>Author or corporate author, Year. Title of document or page, [type of medium]</a:t>
            </a:r>
            <a:br>
              <a:rPr lang="en-US" altLang="en-US" sz="2700" i="1">
                <a:ea typeface="ＭＳ Ｐゴシック" panose="020B0600070205080204" pitchFamily="34" charset="-128"/>
              </a:rPr>
            </a:br>
            <a:r>
              <a:rPr lang="en-US" altLang="en-US" sz="2700" i="1">
                <a:ea typeface="ＭＳ Ｐゴシック" panose="020B0600070205080204" pitchFamily="34" charset="-128"/>
              </a:rPr>
              <a:t>Available at: include web site address/URL(Uniform Resource Locator)</a:t>
            </a:r>
            <a:br>
              <a:rPr lang="en-US" altLang="en-US" sz="2700" i="1">
                <a:ea typeface="ＭＳ Ｐゴシック" panose="020B0600070205080204" pitchFamily="34" charset="-128"/>
              </a:rPr>
            </a:br>
            <a:r>
              <a:rPr lang="en-US" altLang="en-US" sz="2700" i="1">
                <a:ea typeface="ＭＳ Ｐゴシック" panose="020B0600070205080204" pitchFamily="34" charset="-128"/>
              </a:rPr>
              <a:t>[Accessed date] </a:t>
            </a:r>
            <a:br>
              <a:rPr lang="en-US" altLang="en-US" sz="2700" i="1">
                <a:ea typeface="ＭＳ Ｐゴシック" panose="020B0600070205080204" pitchFamily="34" charset="-128"/>
              </a:rPr>
            </a:br>
            <a:endParaRPr lang="en-US" altLang="en-US" sz="2700">
              <a:ea typeface="ＭＳ Ｐゴシック" panose="020B0600070205080204" pitchFamily="34" charset="-128"/>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a:extLst>
              <a:ext uri="{FF2B5EF4-FFF2-40B4-BE49-F238E27FC236}">
                <a16:creationId xmlns:a16="http://schemas.microsoft.com/office/drawing/2014/main" id="{CED49543-B3D8-4560-9CA0-FB5171083C11}"/>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88067" name="Content Placeholder 2">
            <a:extLst>
              <a:ext uri="{FF2B5EF4-FFF2-40B4-BE49-F238E27FC236}">
                <a16:creationId xmlns:a16="http://schemas.microsoft.com/office/drawing/2014/main" id="{3BFED877-D1C3-45AF-839C-16FDA4E3A6B3}"/>
              </a:ext>
            </a:extLst>
          </p:cNvPr>
          <p:cNvSpPr>
            <a:spLocks noGrp="1"/>
          </p:cNvSpPr>
          <p:nvPr>
            <p:ph idx="1"/>
          </p:nvPr>
        </p:nvSpPr>
        <p:spPr/>
        <p:txBody>
          <a:bodyPr/>
          <a:lstStyle/>
          <a:p>
            <a:pPr>
              <a:buFont typeface="Arial" panose="020B0604020202020204" pitchFamily="34" charset="0"/>
              <a:buNone/>
            </a:pPr>
            <a:r>
              <a:rPr lang="en-US" altLang="en-US" i="1">
                <a:ea typeface="ＭＳ Ｐゴシック" panose="020B0600070205080204" pitchFamily="34" charset="-128"/>
              </a:rPr>
              <a:t>	Marks &amp; Spencer, 2004. Annual report 2003-2004. [online] </a:t>
            </a:r>
            <a:br>
              <a:rPr lang="en-US" altLang="en-US" i="1">
                <a:ea typeface="ＭＳ Ｐゴシック" panose="020B0600070205080204" pitchFamily="34" charset="-128"/>
              </a:rPr>
            </a:br>
            <a:r>
              <a:rPr lang="en-US" altLang="en-US" i="1">
                <a:ea typeface="ＭＳ Ｐゴシック" panose="020B0600070205080204" pitchFamily="34" charset="-128"/>
              </a:rPr>
              <a:t>Available at: &lt;http://www-marks-and-spencer.co.uk/corporate/</a:t>
            </a:r>
            <a:r>
              <a:rPr lang="en-US" altLang="en-US">
                <a:ea typeface="ＭＳ Ｐゴシック" panose="020B0600070205080204" pitchFamily="34" charset="-128"/>
              </a:rPr>
              <a:t>annual2003/&gt;</a:t>
            </a:r>
            <a:br>
              <a:rPr lang="en-US" altLang="en-US">
                <a:ea typeface="ＭＳ Ｐゴシック" panose="020B0600070205080204" pitchFamily="34" charset="-128"/>
              </a:rPr>
            </a:br>
            <a:r>
              <a:rPr lang="en-US" altLang="en-US">
                <a:ea typeface="ＭＳ Ｐゴシック" panose="020B0600070205080204" pitchFamily="34" charset="-128"/>
              </a:rPr>
              <a:t>[Accessed 4 June 2005]. </a:t>
            </a:r>
          </a:p>
          <a:p>
            <a:pPr>
              <a:buFont typeface="Arial" panose="020B0604020202020204" pitchFamily="34" charset="0"/>
              <a:buNone/>
            </a:pPr>
            <a:r>
              <a:rPr lang="en-US" altLang="en-US">
                <a:ea typeface="ＭＳ Ｐゴシック" panose="020B0600070205080204" pitchFamily="34" charset="-128"/>
              </a:rPr>
              <a:t>	</a:t>
            </a:r>
            <a:r>
              <a:rPr lang="en-US" altLang="en-US" b="1">
                <a:ea typeface="ＭＳ Ｐゴシック" panose="020B0600070205080204" pitchFamily="34" charset="-128"/>
              </a:rPr>
              <a:t>It is good practice to keep in your files a copy of the front page of any website you use containing reference details</a:t>
            </a:r>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8">
            <a:extLst>
              <a:ext uri="{FF2B5EF4-FFF2-40B4-BE49-F238E27FC236}">
                <a16:creationId xmlns:a16="http://schemas.microsoft.com/office/drawing/2014/main" id="{59E9F600-0B02-4FE5-BD88-5A76FDA6EFD3}"/>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Archive material</a:t>
            </a:r>
          </a:p>
        </p:txBody>
      </p:sp>
      <p:sp>
        <p:nvSpPr>
          <p:cNvPr id="80899" name="Content Placeholder 9">
            <a:extLst>
              <a:ext uri="{FF2B5EF4-FFF2-40B4-BE49-F238E27FC236}">
                <a16:creationId xmlns:a16="http://schemas.microsoft.com/office/drawing/2014/main" id="{2E80C958-E9E3-49E6-96FD-E2A4E343687E}"/>
              </a:ext>
            </a:extLst>
          </p:cNvPr>
          <p:cNvSpPr>
            <a:spLocks noGrp="1"/>
          </p:cNvSpPr>
          <p:nvPr>
            <p:ph idx="1"/>
          </p:nvPr>
        </p:nvSpPr>
        <p:spPr/>
        <p:txBody>
          <a:bodyPr rtlCol="0">
            <a:normAutofit fontScale="925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If you have used material from archives or special collections, the required elements for a reference are: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i="1">
                <a:ea typeface="ＭＳ Ｐゴシック" panose="020B0600070205080204" pitchFamily="34" charset="-128"/>
              </a:rPr>
              <a:t>Author, Initials., Year. Title of document. [type of medium] Collection, Document number. Geographical Town/Place: Name of Library/Archive/Repository. </a:t>
            </a:r>
            <a:br>
              <a:rPr lang="en-US" altLang="en-US" sz="2700" i="1">
                <a:ea typeface="ＭＳ Ｐゴシック" panose="020B0600070205080204" pitchFamily="34" charset="-128"/>
              </a:rPr>
            </a:br>
            <a:r>
              <a:rPr lang="en-US" altLang="en-US" sz="2700" i="1">
                <a:ea typeface="ＭＳ Ｐゴシック" panose="020B0600070205080204" pitchFamily="34" charset="-128"/>
              </a:rPr>
              <a:t>Brown, P.S., 1915. An address to the Farmer. [manuscript] Holdbury Collection. 600. London. Holdbury Library. </a:t>
            </a:r>
          </a:p>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An intext reference for the above example would read: </a:t>
            </a:r>
            <a:br>
              <a:rPr lang="en-US" altLang="en-US" sz="2700">
                <a:ea typeface="ＭＳ Ｐゴシック" panose="020B0600070205080204" pitchFamily="34" charset="-128"/>
              </a:rPr>
            </a:br>
            <a:br>
              <a:rPr lang="en-US" altLang="en-US" sz="2700" i="1">
                <a:ea typeface="ＭＳ Ｐゴシック" panose="020B0600070205080204" pitchFamily="34" charset="-128"/>
              </a:rPr>
            </a:br>
            <a:r>
              <a:rPr lang="en-US" altLang="en-US" sz="2700" i="1">
                <a:ea typeface="ＭＳ Ｐゴシック" panose="020B0600070205080204" pitchFamily="34" charset="-128"/>
              </a:rPr>
              <a:t>(Brown, 1915)</a:t>
            </a:r>
          </a:p>
          <a:p>
            <a:pPr marL="91440" indent="-91440" fontAlgn="auto">
              <a:lnSpc>
                <a:spcPct val="80000"/>
              </a:lnSpc>
              <a:defRPr/>
            </a:pPr>
            <a:endParaRPr lang="en-US" altLang="en-US" sz="2700">
              <a:ea typeface="ＭＳ Ｐゴシック" panose="020B0600070205080204" pitchFamily="34" charset="-128"/>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1">
            <a:extLst>
              <a:ext uri="{FF2B5EF4-FFF2-40B4-BE49-F238E27FC236}">
                <a16:creationId xmlns:a16="http://schemas.microsoft.com/office/drawing/2014/main" id="{8B7E5733-6F10-4280-BD07-BA2C8BC5C792}"/>
              </a:ext>
            </a:extLst>
          </p:cNvPr>
          <p:cNvSpPr>
            <a:spLocks noGrp="1"/>
          </p:cNvSpPr>
          <p:nvPr>
            <p:ph type="title"/>
          </p:nvPr>
        </p:nvSpPr>
        <p:spPr/>
        <p:txBody>
          <a:bodyPr/>
          <a:lstStyle/>
          <a:p>
            <a:pPr fontAlgn="auto">
              <a:spcAft>
                <a:spcPts val="0"/>
              </a:spcAft>
              <a:defRPr/>
            </a:pPr>
            <a:r>
              <a:rPr lang="en-US" altLang="en-US" sz="4000">
                <a:solidFill>
                  <a:schemeClr val="tx1">
                    <a:lumMod val="95000"/>
                    <a:lumOff val="5000"/>
                  </a:schemeClr>
                </a:solidFill>
                <a:ea typeface="ＭＳ Ｐゴシック" panose="020B0600070205080204" pitchFamily="34" charset="-128"/>
              </a:rPr>
              <a:t>British standards and International standards</a:t>
            </a:r>
          </a:p>
        </p:txBody>
      </p:sp>
      <p:sp>
        <p:nvSpPr>
          <p:cNvPr id="81923" name="Content Placeholder 2">
            <a:extLst>
              <a:ext uri="{FF2B5EF4-FFF2-40B4-BE49-F238E27FC236}">
                <a16:creationId xmlns:a16="http://schemas.microsoft.com/office/drawing/2014/main" id="{29540AAA-1952-407C-B4C0-FCCB81FFFDC0}"/>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The required elements for a reference are: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a:ea typeface="ＭＳ Ｐゴシック" panose="020B0600070205080204" pitchFamily="34" charset="-128"/>
              </a:rPr>
              <a:t>Corporate author, Year of Publication. </a:t>
            </a:r>
            <a:r>
              <a:rPr lang="en-US" altLang="en-US" sz="2700" i="1">
                <a:ea typeface="ＭＳ Ｐゴシック" panose="020B0600070205080204" pitchFamily="34" charset="-128"/>
              </a:rPr>
              <a:t>Identifying letters and numbers and full title of Standard</a:t>
            </a:r>
            <a:r>
              <a:rPr lang="en-US" altLang="en-US" sz="2700">
                <a:ea typeface="ＭＳ Ｐゴシック" panose="020B0600070205080204" pitchFamily="34" charset="-128"/>
              </a:rPr>
              <a:t>, Place of publication: Publisher.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a:ea typeface="ＭＳ Ｐゴシック" panose="020B0600070205080204" pitchFamily="34" charset="-128"/>
              </a:rPr>
              <a:t>British Standards Institution, 1990. </a:t>
            </a:r>
            <a:r>
              <a:rPr lang="en-US" altLang="en-US" sz="2700" i="1">
                <a:ea typeface="ＭＳ Ｐゴシック" panose="020B0600070205080204" pitchFamily="34" charset="-128"/>
              </a:rPr>
              <a:t>BS 5555:1990 Recommendations for wiring identification</a:t>
            </a:r>
            <a:r>
              <a:rPr lang="en-US" altLang="en-US" sz="2700">
                <a:ea typeface="ＭＳ Ｐゴシック" panose="020B0600070205080204" pitchFamily="34" charset="-128"/>
              </a:rPr>
              <a:t>. Milton Keynes: BSI.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a:ea typeface="ＭＳ Ｐゴシック" panose="020B0600070205080204" pitchFamily="34" charset="-128"/>
              </a:rPr>
              <a:t>International Standards Office, 1998. </a:t>
            </a:r>
            <a:r>
              <a:rPr lang="en-US" altLang="en-US" sz="2700" i="1">
                <a:ea typeface="ＭＳ Ｐゴシック" panose="020B0600070205080204" pitchFamily="34" charset="-128"/>
              </a:rPr>
              <a:t>ISO 690 - 2 Information and documentation: Bibliographical references: Electronic documents.</a:t>
            </a:r>
            <a:r>
              <a:rPr lang="en-US" altLang="en-US" sz="2700">
                <a:ea typeface="ＭＳ Ｐゴシック" panose="020B0600070205080204" pitchFamily="34" charset="-128"/>
              </a:rPr>
              <a:t> Geneva: ISO. </a:t>
            </a:r>
          </a:p>
          <a:p>
            <a:pPr marL="91440" indent="-91440" fontAlgn="auto">
              <a:lnSpc>
                <a:spcPct val="80000"/>
              </a:lnSpc>
              <a:defRPr/>
            </a:pPr>
            <a:endParaRPr lang="en-US" altLang="en-US" sz="2700">
              <a:ea typeface="ＭＳ Ｐゴシック" panose="020B0600070205080204" pitchFamily="34" charset="-128"/>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a:extLst>
              <a:ext uri="{FF2B5EF4-FFF2-40B4-BE49-F238E27FC236}">
                <a16:creationId xmlns:a16="http://schemas.microsoft.com/office/drawing/2014/main" id="{6869784B-EBE2-4F1E-8DCD-B15915BBBA33}"/>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82947" name="Content Placeholder 2">
            <a:extLst>
              <a:ext uri="{FF2B5EF4-FFF2-40B4-BE49-F238E27FC236}">
                <a16:creationId xmlns:a16="http://schemas.microsoft.com/office/drawing/2014/main" id="{05E08EBD-D15A-4A60-86E3-384785535227}"/>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The required elements for an e-version are:</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i="1">
                <a:ea typeface="ＭＳ Ｐゴシック" panose="020B0600070205080204" pitchFamily="34" charset="-128"/>
              </a:rPr>
              <a:t>Corporate author, Year. Identifying letters and numbers and full title of Standard. Place of publication: Publisher [online] Available through Swansea Metropolitan University Library &lt;http://libweb.smu.ac.uk&gt; [Accessed date].</a:t>
            </a:r>
            <a:br>
              <a:rPr lang="en-US" altLang="en-US" sz="2700" i="1">
                <a:ea typeface="ＭＳ Ｐゴシック" panose="020B0600070205080204" pitchFamily="34" charset="-128"/>
              </a:rPr>
            </a:br>
            <a:r>
              <a:rPr lang="en-US" altLang="en-US" sz="2700" i="1">
                <a:ea typeface="ＭＳ Ｐゴシック" panose="020B0600070205080204" pitchFamily="34" charset="-128"/>
              </a:rPr>
              <a:t>British Standards Institution, 2011. BS EN 594:2011 Timber structures. Test methods. Racking strength and stiffness of timber frame wall panels. British Standards Online [online] Available through: Swansea Metropolitan University Library &lt;http://libweb.smu.ac.uk&gt; [Accessed 31 August 2011].</a:t>
            </a:r>
          </a:p>
          <a:p>
            <a:pPr marL="91440" indent="-91440" fontAlgn="auto">
              <a:lnSpc>
                <a:spcPct val="80000"/>
              </a:lnSpc>
              <a:defRPr/>
            </a:pPr>
            <a:endParaRPr lang="en-US" altLang="en-US" sz="2700">
              <a:ea typeface="ＭＳ Ｐゴシック" panose="020B0600070205080204" pitchFamily="34" charset="-128"/>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a:extLst>
              <a:ext uri="{FF2B5EF4-FFF2-40B4-BE49-F238E27FC236}">
                <a16:creationId xmlns:a16="http://schemas.microsoft.com/office/drawing/2014/main" id="{28C3D161-AD24-45C9-A592-D6D05F6D7A83}"/>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Patents</a:t>
            </a:r>
          </a:p>
        </p:txBody>
      </p:sp>
      <p:sp>
        <p:nvSpPr>
          <p:cNvPr id="83971" name="Content Placeholder 2">
            <a:extLst>
              <a:ext uri="{FF2B5EF4-FFF2-40B4-BE49-F238E27FC236}">
                <a16:creationId xmlns:a16="http://schemas.microsoft.com/office/drawing/2014/main" id="{194EE81C-15C6-4D73-8B61-1E164FA29B00}"/>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The required elements for a reference are: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a:ea typeface="ＭＳ Ｐゴシック" panose="020B0600070205080204" pitchFamily="34" charset="-128"/>
              </a:rPr>
              <a:t>Inventor name, Initials., Assignee., Year. </a:t>
            </a:r>
            <a:r>
              <a:rPr lang="en-US" altLang="en-US" sz="2500" i="1">
                <a:ea typeface="ＭＳ Ｐゴシック" panose="020B0600070205080204" pitchFamily="34" charset="-128"/>
              </a:rPr>
              <a:t>Title.</a:t>
            </a:r>
            <a:r>
              <a:rPr lang="en-US" altLang="en-US" sz="2500">
                <a:ea typeface="ＭＳ Ｐゴシック" panose="020B0600070205080204" pitchFamily="34" charset="-128"/>
              </a:rPr>
              <a:t> Place. Patent number (status, if an application).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i="1">
                <a:ea typeface="ＭＳ Ｐゴシック" panose="020B0600070205080204" pitchFamily="34" charset="-128"/>
              </a:rPr>
              <a:t>Example:</a:t>
            </a:r>
            <a:r>
              <a:rPr lang="en-US" altLang="en-US" sz="2500">
                <a:ea typeface="ＭＳ Ｐゴシック" panose="020B0600070205080204" pitchFamily="34" charset="-128"/>
              </a:rPr>
              <a:t>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i="1">
                <a:ea typeface="ＭＳ Ｐゴシック" panose="020B0600070205080204" pitchFamily="34" charset="-128"/>
              </a:rPr>
              <a:t>Graham, C.P., Fonti, L. and Martinez, A.M., American Sugar Co. 1972. Tableting sugar and compositions containing it. U.S. Pat. 3,642,535. </a:t>
            </a:r>
            <a:br>
              <a:rPr lang="en-US" altLang="en-US" sz="2500" i="1">
                <a:ea typeface="ＭＳ Ｐゴシック" panose="020B0600070205080204" pitchFamily="34" charset="-128"/>
              </a:rPr>
            </a:br>
            <a:br>
              <a:rPr lang="en-US" altLang="en-US" sz="2500" i="1">
                <a:ea typeface="ＭＳ Ｐゴシック" panose="020B0600070205080204" pitchFamily="34" charset="-128"/>
              </a:rPr>
            </a:br>
            <a:r>
              <a:rPr lang="en-US" altLang="en-US" sz="2500" i="1">
                <a:ea typeface="ＭＳ Ｐゴシック" panose="020B0600070205080204" pitchFamily="34" charset="-128"/>
              </a:rPr>
              <a:t>Leonard, Y., Super Sports Limited. 2008. Tin can manufacture and method of sealing. Canada. Pat. 12,789,675.</a:t>
            </a:r>
          </a:p>
          <a:p>
            <a:pPr marL="91440" indent="-91440" fontAlgn="auto">
              <a:lnSpc>
                <a:spcPct val="80000"/>
              </a:lnSpc>
              <a:defRPr/>
            </a:pPr>
            <a:endParaRPr lang="en-US" altLang="en-US" sz="2500">
              <a:ea typeface="ＭＳ Ｐゴシック" panose="020B0600070205080204" pitchFamily="34" charset="-128"/>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a:extLst>
              <a:ext uri="{FF2B5EF4-FFF2-40B4-BE49-F238E27FC236}">
                <a16:creationId xmlns:a16="http://schemas.microsoft.com/office/drawing/2014/main" id="{A59EDF37-F0A5-4B5E-9A67-B991C8DF1D63}"/>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Conferences report(s) and paper(s)</a:t>
            </a:r>
          </a:p>
        </p:txBody>
      </p:sp>
      <p:sp>
        <p:nvSpPr>
          <p:cNvPr id="84995" name="Content Placeholder 2">
            <a:extLst>
              <a:ext uri="{FF2B5EF4-FFF2-40B4-BE49-F238E27FC236}">
                <a16:creationId xmlns:a16="http://schemas.microsoft.com/office/drawing/2014/main" id="{09C0B4A5-BA99-4120-A17E-2109FE6496F6}"/>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The required elements for a conference report are:</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i="1">
                <a:ea typeface="ＭＳ Ｐゴシック" panose="020B0600070205080204" pitchFamily="34" charset="-128"/>
              </a:rPr>
              <a:t>Authorship, Year. Full title of conference report. Location, Date. Place of publication: Publisher. </a:t>
            </a:r>
            <a:br>
              <a:rPr lang="en-US" altLang="en-US" sz="2700" i="1">
                <a:ea typeface="ＭＳ Ｐゴシック" panose="020B0600070205080204" pitchFamily="34" charset="-128"/>
              </a:rPr>
            </a:br>
            <a:br>
              <a:rPr lang="en-US" altLang="en-US" sz="2700" i="1">
                <a:ea typeface="ＭＳ Ｐゴシック" panose="020B0600070205080204" pitchFamily="34" charset="-128"/>
              </a:rPr>
            </a:br>
            <a:r>
              <a:rPr lang="en-US" altLang="en-US" sz="2700" i="1">
                <a:ea typeface="ＭＳ Ｐゴシック" panose="020B0600070205080204" pitchFamily="34" charset="-128"/>
              </a:rPr>
              <a:t>UNDESA (United Nations Department of Economic and Social Affairs), 2005. 6th Global forum on reinventing government: towards participatory and transparent governance. Seoul, Republic of Korea 24-27 May 2005. New York: United Nations. </a:t>
            </a:r>
            <a:br>
              <a:rPr lang="en-US" altLang="en-US" sz="2700">
                <a:ea typeface="ＭＳ Ｐゴシック" panose="020B0600070205080204" pitchFamily="34" charset="-128"/>
              </a:rPr>
            </a:br>
            <a:br>
              <a:rPr lang="en-US" altLang="en-US" sz="2700">
                <a:ea typeface="ＭＳ Ｐゴシック" panose="020B0600070205080204" pitchFamily="34" charset="-128"/>
              </a:rPr>
            </a:br>
            <a:endParaRPr lang="en-US" altLang="en-US" sz="2700">
              <a:ea typeface="ＭＳ Ｐゴシック" panose="020B0600070205080204" pitchFamily="34" charset="-128"/>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itle 1">
            <a:extLst>
              <a:ext uri="{FF2B5EF4-FFF2-40B4-BE49-F238E27FC236}">
                <a16:creationId xmlns:a16="http://schemas.microsoft.com/office/drawing/2014/main" id="{B5C86401-315A-4FA9-9DAF-69069D04EDF8}"/>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86019" name="Content Placeholder 2">
            <a:extLst>
              <a:ext uri="{FF2B5EF4-FFF2-40B4-BE49-F238E27FC236}">
                <a16:creationId xmlns:a16="http://schemas.microsoft.com/office/drawing/2014/main" id="{3CDDEBA2-B252-4A05-92D6-A70AA46C18DF}"/>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The required elements for a conference paper are: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i="1">
                <a:ea typeface="ＭＳ Ｐゴシック" panose="020B0600070205080204" pitchFamily="34" charset="-128"/>
              </a:rPr>
              <a:t>Author, Initials., Year. Full title of conference paper. In: followed by editor or name of organisation, Full title of conference. Location, Date. Place of publication: Publisher.</a:t>
            </a:r>
            <a:br>
              <a:rPr lang="en-US" altLang="en-US" sz="2700" i="1">
                <a:ea typeface="ＭＳ Ｐゴシック" panose="020B0600070205080204" pitchFamily="34" charset="-128"/>
              </a:rPr>
            </a:br>
            <a:br>
              <a:rPr lang="en-US" altLang="en-US" sz="2700" i="1">
                <a:ea typeface="ＭＳ Ｐゴシック" panose="020B0600070205080204" pitchFamily="34" charset="-128"/>
              </a:rPr>
            </a:br>
            <a:r>
              <a:rPr lang="en-US" altLang="en-US" sz="2700" i="1">
                <a:ea typeface="ＭＳ Ｐゴシック" panose="020B0600070205080204" pitchFamily="34" charset="-128"/>
              </a:rPr>
              <a:t>Brown, J., 2005. Evaluating surveys of transparent governance. In: UNDESA (United Nations Department of Economic and Social Affairs), 6th Global forum on reinventing government: towards participatory and transparent governance. Seoul, Republic of Korea 24-27 May 2005. New York: United Nations. </a:t>
            </a:r>
          </a:p>
          <a:p>
            <a:pPr marL="91440" indent="-91440" fontAlgn="auto">
              <a:lnSpc>
                <a:spcPct val="80000"/>
              </a:lnSpc>
              <a:defRPr/>
            </a:pPr>
            <a:endParaRPr lang="en-US" altLang="en-US" sz="2700">
              <a:ea typeface="ＭＳ Ｐゴシック" panose="020B0600070205080204" pitchFamily="34" charset="-128"/>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a:extLst>
              <a:ext uri="{FF2B5EF4-FFF2-40B4-BE49-F238E27FC236}">
                <a16:creationId xmlns:a16="http://schemas.microsoft.com/office/drawing/2014/main" id="{23947025-EA30-4491-BD63-0321F84749CF}"/>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Report(s) by organisation(s)</a:t>
            </a:r>
          </a:p>
        </p:txBody>
      </p:sp>
      <p:sp>
        <p:nvSpPr>
          <p:cNvPr id="95235" name="Content Placeholder 2">
            <a:extLst>
              <a:ext uri="{FF2B5EF4-FFF2-40B4-BE49-F238E27FC236}">
                <a16:creationId xmlns:a16="http://schemas.microsoft.com/office/drawing/2014/main" id="{E3062437-757E-4B51-8F11-57E41196AEEA}"/>
              </a:ext>
            </a:extLst>
          </p:cNvPr>
          <p:cNvSpPr>
            <a:spLocks noGrp="1"/>
          </p:cNvSpPr>
          <p:nvPr>
            <p:ph idx="1"/>
          </p:nvPr>
        </p:nvSpPr>
        <p:spPr/>
        <p:txBody>
          <a:bodyPr/>
          <a:lstStyle/>
          <a:p>
            <a:pPr>
              <a:buFont typeface="Arial" panose="020B0604020202020204" pitchFamily="34" charset="0"/>
              <a:buNone/>
            </a:pPr>
            <a:r>
              <a:rPr lang="en-US" altLang="en-US" sz="3000">
                <a:ea typeface="ＭＳ Ｐゴシック" panose="020B0600070205080204" pitchFamily="34" charset="-128"/>
              </a:rPr>
              <a:t>	The required elements for a reference are:</a:t>
            </a:r>
          </a:p>
          <a:p>
            <a:pPr>
              <a:buFont typeface="Arial" panose="020B0604020202020204" pitchFamily="34" charset="0"/>
              <a:buNone/>
            </a:pPr>
            <a:r>
              <a:rPr lang="en-US" altLang="en-US" sz="3000">
                <a:ea typeface="ＭＳ Ｐゴシック" panose="020B0600070205080204" pitchFamily="34" charset="-128"/>
              </a:rPr>
              <a:t>	</a:t>
            </a:r>
            <a:r>
              <a:rPr lang="en-US" altLang="en-US" sz="3000" i="1">
                <a:ea typeface="ＭＳ Ｐゴシック" panose="020B0600070205080204" pitchFamily="34" charset="-128"/>
              </a:rPr>
              <a:t>Authorship/Organisation, Year. Full title of report. Place: Publisher:</a:t>
            </a:r>
            <a:br>
              <a:rPr lang="en-US" altLang="en-US" sz="3000" i="1">
                <a:ea typeface="ＭＳ Ｐゴシック" panose="020B0600070205080204" pitchFamily="34" charset="-128"/>
              </a:rPr>
            </a:br>
            <a:r>
              <a:rPr lang="en-US" altLang="en-US" sz="3000" i="1">
                <a:ea typeface="ＭＳ Ｐゴシック" panose="020B0600070205080204" pitchFamily="34" charset="-128"/>
              </a:rPr>
              <a:t>Department of Health, 2001. National service framework for older people. London: Department of Health. </a:t>
            </a:r>
            <a:br>
              <a:rPr lang="en-US" altLang="en-US" sz="3000" i="1">
                <a:ea typeface="ＭＳ Ｐゴシック" panose="020B0600070205080204" pitchFamily="34" charset="-128"/>
              </a:rPr>
            </a:br>
            <a:r>
              <a:rPr lang="en-US" altLang="en-US" sz="3000" i="1">
                <a:ea typeface="ＭＳ Ｐゴシック" panose="020B0600070205080204" pitchFamily="34" charset="-128"/>
              </a:rPr>
              <a:t>Coulter, A. and Collins, A., 2011. Making shared decision-making a reality: no decision about me, without me. London: The King's Fund. </a:t>
            </a:r>
          </a:p>
          <a:p>
            <a:pPr>
              <a:buFont typeface="Arial" panose="020B0604020202020204" pitchFamily="34" charset="0"/>
              <a:buNone/>
            </a:pPr>
            <a:endParaRPr lang="en-US" altLang="en-US" sz="3000">
              <a:ea typeface="ＭＳ Ｐゴシック" panose="020B0600070205080204" pitchFamily="34" charset="-128"/>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a:extLst>
              <a:ext uri="{FF2B5EF4-FFF2-40B4-BE49-F238E27FC236}">
                <a16:creationId xmlns:a16="http://schemas.microsoft.com/office/drawing/2014/main" id="{D1188FC9-E926-4EC8-A698-A9F70E4CBA43}"/>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88067" name="Content Placeholder 2">
            <a:extLst>
              <a:ext uri="{FF2B5EF4-FFF2-40B4-BE49-F238E27FC236}">
                <a16:creationId xmlns:a16="http://schemas.microsoft.com/office/drawing/2014/main" id="{4089FEDC-656B-4244-82B1-376A1FD30DE7}"/>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3000">
                <a:ea typeface="ＭＳ Ｐゴシック" panose="020B0600070205080204" pitchFamily="34" charset="-128"/>
              </a:rPr>
              <a:t>	The required elements for an e-version are:</a:t>
            </a:r>
            <a:br>
              <a:rPr lang="en-US" altLang="en-US" sz="3000">
                <a:ea typeface="ＭＳ Ｐゴシック" panose="020B0600070205080204" pitchFamily="34" charset="-128"/>
              </a:rPr>
            </a:br>
            <a:br>
              <a:rPr lang="en-US" altLang="en-US" sz="3000">
                <a:ea typeface="ＭＳ Ｐゴシック" panose="020B0600070205080204" pitchFamily="34" charset="-128"/>
              </a:rPr>
            </a:br>
            <a:r>
              <a:rPr lang="en-US" altLang="en-US" sz="3000" i="1">
                <a:ea typeface="ＭＳ Ｐゴシック" panose="020B0600070205080204" pitchFamily="34" charset="-128"/>
              </a:rPr>
              <a:t>Authorship/Organisation, Year. Full title of report. [type of medium] Place: Publisher: Available at: include web address/URL [Accessed on date]. </a:t>
            </a:r>
            <a:br>
              <a:rPr lang="en-US" altLang="en-US" sz="3000" i="1">
                <a:ea typeface="ＭＳ Ｐゴシック" panose="020B0600070205080204" pitchFamily="34" charset="-128"/>
              </a:rPr>
            </a:br>
            <a:r>
              <a:rPr lang="en-US" altLang="en-US" sz="3000" i="1">
                <a:ea typeface="ＭＳ Ｐゴシック" panose="020B0600070205080204" pitchFamily="34" charset="-128"/>
              </a:rPr>
              <a:t>Department of Health, 2001. National service framework for older people. [pdf] London: Department of Health. Available at: &lt;http://www.dh.gov.uk/prod_consum_dh/groups/dh_digitalassets/@dh/@en/documents/digitalasset/dh_4071283.pdf&gt; [Accessed 12 September 2011]. </a:t>
            </a:r>
            <a:br>
              <a:rPr lang="en-US" altLang="en-US" sz="3000" i="1">
                <a:ea typeface="ＭＳ Ｐゴシック" panose="020B0600070205080204" pitchFamily="34" charset="-128"/>
              </a:rPr>
            </a:br>
            <a:endParaRPr lang="en-US" altLang="en-US" sz="3000" i="1">
              <a:ea typeface="ＭＳ Ｐゴシック" panose="020B0600070205080204" pitchFamily="34" charset="-128"/>
            </a:endParaRPr>
          </a:p>
          <a:p>
            <a:pPr marL="91440" indent="-91440" fontAlgn="auto">
              <a:lnSpc>
                <a:spcPct val="80000"/>
              </a:lnSpc>
              <a:defRPr/>
            </a:pPr>
            <a:endParaRPr lang="en-US" altLang="en-US" sz="3000">
              <a:ea typeface="ＭＳ Ｐゴシック" panose="020B0600070205080204" pitchFamily="34" charset="-128"/>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a:extLst>
              <a:ext uri="{FF2B5EF4-FFF2-40B4-BE49-F238E27FC236}">
                <a16:creationId xmlns:a16="http://schemas.microsoft.com/office/drawing/2014/main" id="{F56A682F-2A77-4C4A-A9E9-CD568E8A9B25}"/>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97283" name="Content Placeholder 2">
            <a:extLst>
              <a:ext uri="{FF2B5EF4-FFF2-40B4-BE49-F238E27FC236}">
                <a16:creationId xmlns:a16="http://schemas.microsoft.com/office/drawing/2014/main" id="{47047B80-D6F6-4650-A99F-40CFBAED6839}"/>
              </a:ext>
            </a:extLst>
          </p:cNvPr>
          <p:cNvSpPr>
            <a:spLocks noGrp="1"/>
          </p:cNvSpPr>
          <p:nvPr>
            <p:ph idx="1"/>
          </p:nvPr>
        </p:nvSpPr>
        <p:spPr/>
        <p:txBody>
          <a:bodyPr/>
          <a:lstStyle/>
          <a:p>
            <a:r>
              <a:rPr lang="en-US" altLang="en-US" i="1">
                <a:ea typeface="ＭＳ Ｐゴシック" panose="020B0600070205080204" pitchFamily="34" charset="-128"/>
              </a:rPr>
              <a:t>Coulter, A. and Collins, A., 2011. Making shared decision-making a reality: no decision about me, without me. [pdf] London: The King's Fund. Available at: &lt;http://www.kingsfund.org.uk/publications/nhs_decisionmaking.html&gt; [Accessed 12 September 2011]. </a:t>
            </a:r>
            <a:endParaRPr lang="en-US" altLang="en-US">
              <a:ea typeface="ＭＳ Ｐゴシック" panose="020B0600070205080204" pitchFamily="34" charset="-128"/>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a:extLst>
              <a:ext uri="{FF2B5EF4-FFF2-40B4-BE49-F238E27FC236}">
                <a16:creationId xmlns:a16="http://schemas.microsoft.com/office/drawing/2014/main" id="{B8AF33CE-20CB-413A-A3C1-26D91E384E02}"/>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Dissertations and theses</a:t>
            </a:r>
          </a:p>
        </p:txBody>
      </p:sp>
      <p:sp>
        <p:nvSpPr>
          <p:cNvPr id="90115" name="Content Placeholder 2">
            <a:extLst>
              <a:ext uri="{FF2B5EF4-FFF2-40B4-BE49-F238E27FC236}">
                <a16:creationId xmlns:a16="http://schemas.microsoft.com/office/drawing/2014/main" id="{949BE285-2D32-4D79-9627-B5B8E6B058BA}"/>
              </a:ext>
            </a:extLst>
          </p:cNvPr>
          <p:cNvSpPr>
            <a:spLocks noGrp="1"/>
          </p:cNvSpPr>
          <p:nvPr>
            <p:ph idx="1"/>
          </p:nvPr>
        </p:nvSpPr>
        <p:spPr/>
        <p:txBody>
          <a:bodyPr rtlCol="0">
            <a:normAutofit fontScale="92500"/>
          </a:bodyPr>
          <a:lstStyle/>
          <a:p>
            <a:pPr marL="91440" indent="-91440" fontAlgn="auto">
              <a:defRPr/>
            </a:pPr>
            <a:r>
              <a:rPr lang="en-US" altLang="en-US" sz="2700">
                <a:ea typeface="ＭＳ Ｐゴシック" panose="020B0600070205080204" pitchFamily="34" charset="-128"/>
              </a:rPr>
              <a:t>The required elements for a reference are: </a:t>
            </a:r>
            <a:br>
              <a:rPr lang="en-US" altLang="en-US" sz="2700">
                <a:ea typeface="ＭＳ Ｐゴシック" panose="020B0600070205080204" pitchFamily="34" charset="-128"/>
              </a:rPr>
            </a:br>
            <a:r>
              <a:rPr lang="en-US" altLang="en-US" sz="2700">
                <a:ea typeface="ＭＳ Ｐゴシック" panose="020B0600070205080204" pitchFamily="34" charset="-128"/>
              </a:rPr>
              <a:t>Author, Initials., Year of publication. </a:t>
            </a:r>
            <a:r>
              <a:rPr lang="en-US" altLang="en-US" sz="2700" i="1">
                <a:ea typeface="ＭＳ Ｐゴシック" panose="020B0600070205080204" pitchFamily="34" charset="-128"/>
              </a:rPr>
              <a:t>Title of dissertation</a:t>
            </a:r>
            <a:r>
              <a:rPr lang="en-US" altLang="en-US" sz="2700">
                <a:ea typeface="ＭＳ Ｐゴシック" panose="020B0600070205080204" pitchFamily="34" charset="-128"/>
              </a:rPr>
              <a:t>. Level. Official name of University.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a:ea typeface="ＭＳ Ｐゴシック" panose="020B0600070205080204" pitchFamily="34" charset="-128"/>
              </a:rPr>
              <a:t>Jawad, C. 2006.  A Critical Analysis of Responsible Gambling Websites. Swansea Metropolitan University.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a:ea typeface="ＭＳ Ｐゴシック" panose="020B0600070205080204" pitchFamily="34" charset="-128"/>
              </a:rPr>
              <a:t>Fisher, C. W., 2008. </a:t>
            </a:r>
            <a:r>
              <a:rPr lang="en-US" altLang="en-US" sz="2700" i="1">
                <a:ea typeface="ＭＳ Ｐゴシック" panose="020B0600070205080204" pitchFamily="34" charset="-128"/>
              </a:rPr>
              <a:t>The legacy of leadership - a study of leadership influence within a single organisation</a:t>
            </a:r>
            <a:r>
              <a:rPr lang="en-US" altLang="en-US" sz="2700">
                <a:ea typeface="ＭＳ Ｐゴシック" panose="020B0600070205080204" pitchFamily="34" charset="-128"/>
              </a:rPr>
              <a:t>. DEd. University of Sheffield. Available at: &lt;uk.bl.ethos.489114&gt; [Accessed 30.07.2012].</a:t>
            </a:r>
          </a:p>
          <a:p>
            <a:pPr marL="91440" indent="-91440" fontAlgn="auto">
              <a:defRPr/>
            </a:pPr>
            <a:endParaRPr lang="en-US" altLang="en-US" sz="2700">
              <a:ea typeface="ＭＳ Ｐゴシック" panose="020B0600070205080204" pitchFamily="34" charset="-128"/>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a:extLst>
              <a:ext uri="{FF2B5EF4-FFF2-40B4-BE49-F238E27FC236}">
                <a16:creationId xmlns:a16="http://schemas.microsoft.com/office/drawing/2014/main" id="{55188FDD-9220-4671-8FD4-5BBD1289B51B}"/>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European Union documents</a:t>
            </a:r>
          </a:p>
        </p:txBody>
      </p:sp>
      <p:sp>
        <p:nvSpPr>
          <p:cNvPr id="91139" name="Content Placeholder 2">
            <a:extLst>
              <a:ext uri="{FF2B5EF4-FFF2-40B4-BE49-F238E27FC236}">
                <a16:creationId xmlns:a16="http://schemas.microsoft.com/office/drawing/2014/main" id="{57C4C3EF-C846-4BD3-9955-2DEB8DAA6895}"/>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Following EU conventions, examples of various EU documents are given below: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a:ea typeface="ＭＳ Ｐゴシック" panose="020B0600070205080204" pitchFamily="34" charset="-128"/>
              </a:rPr>
              <a:t>The required elements for a reference are: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a:ea typeface="ＭＳ Ｐゴシック" panose="020B0600070205080204" pitchFamily="34" charset="-128"/>
              </a:rPr>
              <a:t>The name of the Institution where the document originates (e.g. Commission) Form (eg Directive or Decision) Year/Legislation number/ Initials of Institution followed by the date it was passed if known, followed by the title, all in italics. </a:t>
            </a:r>
            <a:br>
              <a:rPr lang="en-US" altLang="en-US" sz="2700">
                <a:ea typeface="ＭＳ Ｐゴシック" panose="020B0600070205080204" pitchFamily="34" charset="-128"/>
              </a:rPr>
            </a:br>
            <a:br>
              <a:rPr lang="en-US" altLang="en-US" sz="2700">
                <a:ea typeface="ＭＳ Ｐゴシック" panose="020B0600070205080204" pitchFamily="34" charset="-128"/>
              </a:rPr>
            </a:br>
            <a:endParaRPr lang="en-US" altLang="en-US" sz="2700">
              <a:ea typeface="ＭＳ Ｐゴシック" panose="020B0600070205080204" pitchFamily="34" charset="-128"/>
            </a:endParaRPr>
          </a:p>
          <a:p>
            <a:pPr marL="91440" indent="-91440" fontAlgn="auto">
              <a:lnSpc>
                <a:spcPct val="80000"/>
              </a:lnSpc>
              <a:defRPr/>
            </a:pPr>
            <a:endParaRPr lang="en-US" altLang="en-US" sz="2700">
              <a:ea typeface="ＭＳ Ｐゴシック" panose="020B0600070205080204" pitchFamily="34" charset="-128"/>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itle 1">
            <a:extLst>
              <a:ext uri="{FF2B5EF4-FFF2-40B4-BE49-F238E27FC236}">
                <a16:creationId xmlns:a16="http://schemas.microsoft.com/office/drawing/2014/main" id="{2D161451-94C1-46B5-A326-15423512F46E}"/>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92163" name="Content Placeholder 2">
            <a:extLst>
              <a:ext uri="{FF2B5EF4-FFF2-40B4-BE49-F238E27FC236}">
                <a16:creationId xmlns:a16="http://schemas.microsoft.com/office/drawing/2014/main" id="{F2CD1FEE-46A0-4AE8-BE60-180428D9D98E}"/>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500" i="1">
                <a:ea typeface="ＭＳ Ｐゴシック" panose="020B0600070205080204" pitchFamily="34" charset="-128"/>
              </a:rPr>
              <a:t>	Council Directive 2001/29 /EC of 22 May 2001 on the harmonisation of certain aspects of copyright and related rights in the information society. </a:t>
            </a:r>
            <a:br>
              <a:rPr lang="en-US" altLang="en-US" sz="2500" i="1">
                <a:ea typeface="ＭＳ Ｐゴシック" panose="020B0600070205080204" pitchFamily="34" charset="-128"/>
              </a:rPr>
            </a:br>
            <a:r>
              <a:rPr lang="en-US" altLang="en-US" sz="2500" i="1">
                <a:ea typeface="ＭＳ Ｐゴシック" panose="020B0600070205080204" pitchFamily="34" charset="-128"/>
              </a:rPr>
              <a:t>Commission Decision 93/42/EEC of 21 December 1992 concerning additional guarantees relating to infectious bovine rhinotracheitis for bovines destined for Denmark. </a:t>
            </a:r>
            <a:br>
              <a:rPr lang="en-US" altLang="en-US" sz="2500" i="1">
                <a:ea typeface="ＭＳ Ｐゴシック" panose="020B0600070205080204" pitchFamily="34" charset="-128"/>
              </a:rPr>
            </a:br>
            <a:r>
              <a:rPr lang="en-US" altLang="en-US" sz="2500" i="1">
                <a:ea typeface="ＭＳ Ｐゴシック" panose="020B0600070205080204" pitchFamily="34" charset="-128"/>
              </a:rPr>
              <a:t>EU Regulation 1408/71</a:t>
            </a:r>
            <a:br>
              <a:rPr lang="en-US" altLang="en-US" sz="2500" i="1">
                <a:ea typeface="ＭＳ Ｐゴシック" panose="020B0600070205080204" pitchFamily="34" charset="-128"/>
              </a:rPr>
            </a:br>
            <a:r>
              <a:rPr lang="en-US" altLang="en-US" sz="2500" i="1">
                <a:ea typeface="ＭＳ Ｐゴシック" panose="020B0600070205080204" pitchFamily="34" charset="-128"/>
              </a:rPr>
              <a:t>REGULATION (EEC) No 1408/71 OF THE COUNCIL of 14 June 1971 on the application of social security schemes to employed persons and their families moving within the Community. </a:t>
            </a:r>
            <a:br>
              <a:rPr lang="en-US" altLang="en-US" sz="2500" i="1">
                <a:ea typeface="ＭＳ Ｐゴシック" panose="020B0600070205080204" pitchFamily="34" charset="-128"/>
              </a:rPr>
            </a:br>
            <a:r>
              <a:rPr lang="en-US" altLang="en-US" sz="2500" i="1">
                <a:ea typeface="ＭＳ Ｐゴシック" panose="020B0600070205080204" pitchFamily="34" charset="-128"/>
              </a:rPr>
              <a:t>Council Regulation (EEC) 1612/68[5] of 15 October 1968 on freedom of movement for workers within the Community.</a:t>
            </a:r>
            <a:r>
              <a:rPr lang="en-US" altLang="en-US" sz="2500">
                <a:ea typeface="ＭＳ Ｐゴシック" panose="020B0600070205080204" pitchFamily="34" charset="-128"/>
              </a:rPr>
              <a:t> </a:t>
            </a: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a:extLst>
              <a:ext uri="{FF2B5EF4-FFF2-40B4-BE49-F238E27FC236}">
                <a16:creationId xmlns:a16="http://schemas.microsoft.com/office/drawing/2014/main" id="{C8D0F197-7CDE-4863-A479-C0BB9E0F5EC5}"/>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Course material and lecture notes</a:t>
            </a:r>
          </a:p>
        </p:txBody>
      </p:sp>
      <p:sp>
        <p:nvSpPr>
          <p:cNvPr id="93187" name="Content Placeholder 2">
            <a:extLst>
              <a:ext uri="{FF2B5EF4-FFF2-40B4-BE49-F238E27FC236}">
                <a16:creationId xmlns:a16="http://schemas.microsoft.com/office/drawing/2014/main" id="{AC0605C6-C4C9-4189-9FD7-1CB39FACAACE}"/>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3000">
                <a:ea typeface="ＭＳ Ｐゴシック" panose="020B0600070205080204" pitchFamily="34" charset="-128"/>
              </a:rPr>
              <a:t>	It is important to check with the lecturer who has given the lecture that they are in agreement with course material being included in any Reference List. If they are in agreement, and if it is not a publicly available document, it is important to provide a copy in the Appendix of your work. The citation to the course material in your Reference List should then also refer to the Appendix. </a:t>
            </a:r>
            <a:br>
              <a:rPr lang="en-US" altLang="en-US" sz="3000">
                <a:ea typeface="ＭＳ Ｐゴシック" panose="020B0600070205080204" pitchFamily="34" charset="-128"/>
              </a:rPr>
            </a:br>
            <a:br>
              <a:rPr lang="en-US" altLang="en-US" sz="3000">
                <a:ea typeface="ＭＳ Ｐゴシック" panose="020B0600070205080204" pitchFamily="34" charset="-128"/>
              </a:rPr>
            </a:br>
            <a:r>
              <a:rPr lang="en-US" altLang="en-US" sz="3000">
                <a:ea typeface="ＭＳ Ｐゴシック" panose="020B0600070205080204" pitchFamily="34" charset="-128"/>
              </a:rPr>
              <a:t>It would also be advisable to follow up any sources mentioned in your lecture and read these for yourself. </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a:extLst>
              <a:ext uri="{FF2B5EF4-FFF2-40B4-BE49-F238E27FC236}">
                <a16:creationId xmlns:a16="http://schemas.microsoft.com/office/drawing/2014/main" id="{6B862CE3-9329-47E7-8D8A-DC9290D71365}"/>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Print version</a:t>
            </a:r>
          </a:p>
        </p:txBody>
      </p:sp>
      <p:sp>
        <p:nvSpPr>
          <p:cNvPr id="94211" name="Content Placeholder 2">
            <a:extLst>
              <a:ext uri="{FF2B5EF4-FFF2-40B4-BE49-F238E27FC236}">
                <a16:creationId xmlns:a16="http://schemas.microsoft.com/office/drawing/2014/main" id="{B48C8CBA-FBC4-48A9-A9A6-AC4AB2D609D0}"/>
              </a:ext>
            </a:extLst>
          </p:cNvPr>
          <p:cNvSpPr>
            <a:spLocks noGrp="1"/>
          </p:cNvSpPr>
          <p:nvPr>
            <p:ph idx="1"/>
          </p:nvPr>
        </p:nvSpPr>
        <p:spPr/>
        <p:txBody>
          <a:bodyPr rtlCol="0">
            <a:normAutofit fontScale="92500" lnSpcReduction="10000"/>
          </a:bodyPr>
          <a:lstStyle/>
          <a:p>
            <a:pPr marL="91440" indent="-91440" fontAlgn="auto">
              <a:buFont typeface="Arial" panose="020B0604020202020204" pitchFamily="34" charset="0"/>
              <a:buNone/>
              <a:defRPr/>
            </a:pPr>
            <a:r>
              <a:rPr lang="en-US" altLang="en-US" sz="2700">
                <a:ea typeface="ＭＳ Ｐゴシック" panose="020B0600070205080204" pitchFamily="34" charset="-128"/>
              </a:rPr>
              <a:t>	The required elements for a reference are: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i="1">
                <a:ea typeface="ＭＳ Ｐゴシック" panose="020B0600070205080204" pitchFamily="34" charset="-128"/>
              </a:rPr>
              <a:t>Lecturer/Author, Initials., Year. Title of item, Module Code Module title. HE Institution, unpublished. </a:t>
            </a:r>
            <a:br>
              <a:rPr lang="en-US" altLang="en-US" sz="2700" i="1">
                <a:ea typeface="ＭＳ Ｐゴシック" panose="020B0600070205080204" pitchFamily="34" charset="-128"/>
              </a:rPr>
            </a:br>
            <a:br>
              <a:rPr lang="en-US" altLang="en-US" sz="2700" i="1">
                <a:ea typeface="ＭＳ Ｐゴシック" panose="020B0600070205080204" pitchFamily="34" charset="-128"/>
              </a:rPr>
            </a:br>
            <a:r>
              <a:rPr lang="en-US" altLang="en-US" sz="2700" i="1">
                <a:ea typeface="ＭＳ Ｐゴシック" panose="020B0600070205080204" pitchFamily="34" charset="-128"/>
              </a:rPr>
              <a:t>Williams, B., 2008. Guide to project management, BD45001S Management.  Swansea Metropolitan University, unpublished.</a:t>
            </a:r>
          </a:p>
          <a:p>
            <a:pPr marL="91440" indent="-91440" fontAlgn="auto">
              <a:buFont typeface="Arial" panose="020B0604020202020204" pitchFamily="34" charset="0"/>
              <a:buNone/>
              <a:defRPr/>
            </a:pPr>
            <a:r>
              <a:rPr lang="en-US" altLang="en-US" sz="2700">
                <a:ea typeface="ＭＳ Ｐゴシック" panose="020B0600070205080204" pitchFamily="34" charset="-128"/>
              </a:rPr>
              <a:t>	An intext reference for the above example would read: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i="1">
                <a:ea typeface="ＭＳ Ｐゴシック" panose="020B0600070205080204" pitchFamily="34" charset="-128"/>
              </a:rPr>
              <a:t>(Williams, 2008) </a:t>
            </a:r>
          </a:p>
          <a:p>
            <a:pPr marL="91440" indent="-91440" fontAlgn="auto">
              <a:defRPr/>
            </a:pPr>
            <a:endParaRPr lang="en-US" altLang="en-US" sz="2700">
              <a:ea typeface="ＭＳ Ｐゴシック" panose="020B0600070205080204" pitchFamily="34" charset="-128"/>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a:extLst>
              <a:ext uri="{FF2B5EF4-FFF2-40B4-BE49-F238E27FC236}">
                <a16:creationId xmlns:a16="http://schemas.microsoft.com/office/drawing/2014/main" id="{C41BD1B9-B308-41DA-A72C-03656F5A10DF}"/>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Electronic</a:t>
            </a:r>
          </a:p>
        </p:txBody>
      </p:sp>
      <p:sp>
        <p:nvSpPr>
          <p:cNvPr id="95235" name="Content Placeholder 2">
            <a:extLst>
              <a:ext uri="{FF2B5EF4-FFF2-40B4-BE49-F238E27FC236}">
                <a16:creationId xmlns:a16="http://schemas.microsoft.com/office/drawing/2014/main" id="{9A0C7228-7BF4-4C84-B5FD-1CE0ED8B81BE}"/>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3000">
                <a:ea typeface="ＭＳ Ｐゴシック" panose="020B0600070205080204" pitchFamily="34" charset="-128"/>
              </a:rPr>
              <a:t>	The required elements for a reference are: </a:t>
            </a:r>
            <a:br>
              <a:rPr lang="en-US" altLang="en-US" sz="3000">
                <a:ea typeface="ＭＳ Ｐゴシック" panose="020B0600070205080204" pitchFamily="34" charset="-128"/>
              </a:rPr>
            </a:br>
            <a:br>
              <a:rPr lang="en-US" altLang="en-US" sz="3000">
                <a:ea typeface="ＭＳ Ｐゴシック" panose="020B0600070205080204" pitchFamily="34" charset="-128"/>
              </a:rPr>
            </a:br>
            <a:r>
              <a:rPr lang="en-US" altLang="en-US" sz="3000" i="1">
                <a:ea typeface="ＭＳ Ｐゴシック" panose="020B0600070205080204" pitchFamily="34" charset="-128"/>
              </a:rPr>
              <a:t>Lecturer/Author, Initials., Year. Title of item, Module Code Module Title [online via internal VLE], HE Institution. Available at: web address if available over the internet, otherwise indicate if available throughMoodle,  WebCT, SharePoint or other virtual learning environment address.</a:t>
            </a:r>
            <a:br>
              <a:rPr lang="en-US" altLang="en-US" sz="3000" i="1">
                <a:ea typeface="ＭＳ Ｐゴシック" panose="020B0600070205080204" pitchFamily="34" charset="-128"/>
              </a:rPr>
            </a:br>
            <a:r>
              <a:rPr lang="en-US" altLang="en-US" sz="3000" i="1">
                <a:ea typeface="ＭＳ Ｐゴシック" panose="020B0600070205080204" pitchFamily="34" charset="-128"/>
              </a:rPr>
              <a:t>[Accessed date]. </a:t>
            </a:r>
            <a:br>
              <a:rPr lang="en-US" altLang="en-US" sz="3000" i="1">
                <a:ea typeface="ＭＳ Ｐゴシック" panose="020B0600070205080204" pitchFamily="34" charset="-128"/>
              </a:rPr>
            </a:br>
            <a:br>
              <a:rPr lang="en-US" altLang="en-US" sz="3000">
                <a:ea typeface="ＭＳ Ｐゴシック" panose="020B0600070205080204" pitchFamily="34" charset="-128"/>
              </a:rPr>
            </a:br>
            <a:endParaRPr lang="en-US" altLang="en-US" sz="3000">
              <a:ea typeface="ＭＳ Ｐゴシック" panose="020B0600070205080204" pitchFamily="34" charset="-128"/>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le 1">
            <a:extLst>
              <a:ext uri="{FF2B5EF4-FFF2-40B4-BE49-F238E27FC236}">
                <a16:creationId xmlns:a16="http://schemas.microsoft.com/office/drawing/2014/main" id="{AECA1FB2-2E22-4968-9496-E7ED3BB6CFBB}"/>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96259" name="Content Placeholder 2">
            <a:extLst>
              <a:ext uri="{FF2B5EF4-FFF2-40B4-BE49-F238E27FC236}">
                <a16:creationId xmlns:a16="http://schemas.microsoft.com/office/drawing/2014/main" id="{DF9C5839-19B8-41F4-BE29-0B9683AF378D}"/>
              </a:ext>
            </a:extLst>
          </p:cNvPr>
          <p:cNvSpPr>
            <a:spLocks noGrp="1"/>
          </p:cNvSpPr>
          <p:nvPr>
            <p:ph idx="1"/>
          </p:nvPr>
        </p:nvSpPr>
        <p:spPr/>
        <p:txBody>
          <a:bodyPr rtlCol="0">
            <a:normAutofit fontScale="925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a:t>
            </a:r>
            <a:r>
              <a:rPr lang="en-US" altLang="en-US" sz="2700" i="1">
                <a:ea typeface="ＭＳ Ｐゴシック" panose="020B0600070205080204" pitchFamily="34" charset="-128"/>
              </a:rPr>
              <a:t>Williams, B., 2008. Guide to project management, BD45001S Management. [online via internal VLE]  Swansea Metropolitan University Available at: &lt;J:\AIBS\AIBS Admin\ASSESSMENT MATERIAL\ASSESSMENT MATERIAL 2009-10\IBS &amp; MARKETING &amp; MA ARTS\IBS Sem 2 2009-10 Approved Material\Sem 2&gt; [Accessed Date 13 June 2008]. </a:t>
            </a:r>
          </a:p>
          <a:p>
            <a:pPr marL="91440" indent="-91440" fontAlgn="auto">
              <a:lnSpc>
                <a:spcPct val="80000"/>
              </a:lnSpc>
              <a:buFont typeface="Arial" panose="020B0604020202020204" pitchFamily="34" charset="0"/>
              <a:buNone/>
              <a:defRPr/>
            </a:pPr>
            <a:br>
              <a:rPr lang="en-US" altLang="en-US" sz="2700">
                <a:ea typeface="ＭＳ Ｐゴシック" panose="020B0600070205080204" pitchFamily="34" charset="-128"/>
              </a:rPr>
            </a:br>
            <a:r>
              <a:rPr lang="en-US" altLang="en-US" sz="2700">
                <a:ea typeface="ＭＳ Ｐゴシック" panose="020B0600070205080204" pitchFamily="34" charset="-128"/>
              </a:rPr>
              <a:t>An intext reference for the above examples would read: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i="1">
                <a:ea typeface="ＭＳ Ｐゴシック" panose="020B0600070205080204" pitchFamily="34" charset="-128"/>
              </a:rPr>
              <a:t>(Williams, 2008) ... </a:t>
            </a:r>
          </a:p>
          <a:p>
            <a:pPr marL="91440" indent="-91440" fontAlgn="auto">
              <a:lnSpc>
                <a:spcPct val="80000"/>
              </a:lnSpc>
              <a:defRPr/>
            </a:pPr>
            <a:endParaRPr lang="en-US" altLang="en-US" sz="2700">
              <a:ea typeface="ＭＳ Ｐゴシック" panose="020B0600070205080204" pitchFamily="34" charset="-128"/>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itle 1">
            <a:extLst>
              <a:ext uri="{FF2B5EF4-FFF2-40B4-BE49-F238E27FC236}">
                <a16:creationId xmlns:a16="http://schemas.microsoft.com/office/drawing/2014/main" id="{467E7B2B-5799-4B30-A18D-E939AFC0724D}"/>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Interviews</a:t>
            </a:r>
          </a:p>
        </p:txBody>
      </p:sp>
      <p:sp>
        <p:nvSpPr>
          <p:cNvPr id="97283" name="Content Placeholder 2">
            <a:extLst>
              <a:ext uri="{FF2B5EF4-FFF2-40B4-BE49-F238E27FC236}">
                <a16:creationId xmlns:a16="http://schemas.microsoft.com/office/drawing/2014/main" id="{E740E811-6685-444B-A4DE-D9430BA0E4FA}"/>
              </a:ext>
            </a:extLst>
          </p:cNvPr>
          <p:cNvSpPr>
            <a:spLocks noGrp="1"/>
          </p:cNvSpPr>
          <p:nvPr>
            <p:ph idx="1"/>
          </p:nvPr>
        </p:nvSpPr>
        <p:spPr/>
        <p:txBody>
          <a:bodyPr rtlCol="0">
            <a:normAutofit fontScale="85000" lnSpcReduction="100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Where you have conducted an interview - using a primary source. You are recommended to check with your Faculty Office for detailed guidance on what you may include.</a:t>
            </a:r>
            <a:br>
              <a:rPr lang="en-US" altLang="en-US" sz="2700">
                <a:ea typeface="ＭＳ Ｐゴシック" panose="020B0600070205080204" pitchFamily="34" charset="-128"/>
              </a:rPr>
            </a:br>
            <a:r>
              <a:rPr lang="en-US" altLang="en-US" sz="2700">
                <a:ea typeface="ＭＳ Ｐゴシック" panose="020B0600070205080204" pitchFamily="34" charset="-128"/>
              </a:rPr>
              <a:t>Where you are conducting the interview, it is important to check with the person being interviewed that they will be in agreement with a transcript of the interview being made available. Since this will not be a publicly available document, it may be included as a transcript within an Appendix in your piece of work.</a:t>
            </a:r>
            <a:br>
              <a:rPr lang="en-US" altLang="en-US" sz="2700">
                <a:ea typeface="ＭＳ Ｐゴシック" panose="020B0600070205080204" pitchFamily="34" charset="-128"/>
              </a:rPr>
            </a:br>
            <a:r>
              <a:rPr lang="en-US" altLang="en-US" sz="2700">
                <a:ea typeface="ＭＳ Ｐゴシック" panose="020B0600070205080204" pitchFamily="34" charset="-128"/>
              </a:rPr>
              <a:t>The citation for this interview should refer to the Appendix.</a:t>
            </a:r>
            <a:br>
              <a:rPr lang="en-US" altLang="en-US" sz="2700">
                <a:ea typeface="ＭＳ Ｐゴシック" panose="020B0600070205080204" pitchFamily="34" charset="-128"/>
              </a:rPr>
            </a:br>
            <a:r>
              <a:rPr lang="en-US" altLang="en-US" sz="2700" i="1">
                <a:ea typeface="ＭＳ Ｐゴシック" panose="020B0600070205080204" pitchFamily="34" charset="-128"/>
              </a:rPr>
              <a:t>In an interview (Appendix A) the findings of the report were reviewed and White agreed with ... </a:t>
            </a:r>
          </a:p>
          <a:p>
            <a:pPr marL="91440" indent="-91440" fontAlgn="auto">
              <a:lnSpc>
                <a:spcPct val="80000"/>
              </a:lnSpc>
              <a:buFont typeface="Arial" panose="020B0604020202020204" pitchFamily="34" charset="0"/>
              <a:buNone/>
              <a:defRPr/>
            </a:pPr>
            <a:br>
              <a:rPr lang="en-US" altLang="en-US" sz="2700">
                <a:ea typeface="ＭＳ Ｐゴシック" panose="020B0600070205080204" pitchFamily="34" charset="-128"/>
              </a:rPr>
            </a:br>
            <a:br>
              <a:rPr lang="en-US" altLang="en-US" sz="2700">
                <a:ea typeface="ＭＳ Ｐゴシック" panose="020B0600070205080204" pitchFamily="34" charset="-128"/>
              </a:rPr>
            </a:br>
            <a:endParaRPr lang="en-US" altLang="en-US" sz="2700">
              <a:ea typeface="ＭＳ Ｐゴシック" panose="020B0600070205080204" pitchFamily="34" charset="-128"/>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itle 1">
            <a:extLst>
              <a:ext uri="{FF2B5EF4-FFF2-40B4-BE49-F238E27FC236}">
                <a16:creationId xmlns:a16="http://schemas.microsoft.com/office/drawing/2014/main" id="{86773F63-58BC-4AEF-9858-612610AD8CE7}"/>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98307" name="Content Placeholder 2">
            <a:extLst>
              <a:ext uri="{FF2B5EF4-FFF2-40B4-BE49-F238E27FC236}">
                <a16:creationId xmlns:a16="http://schemas.microsoft.com/office/drawing/2014/main" id="{3EFF8C47-F358-4224-A561-990EF55B1857}"/>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In the Appendix you should include details such as:</a:t>
            </a:r>
            <a:br>
              <a:rPr lang="en-US" altLang="en-US" sz="2700">
                <a:ea typeface="ＭＳ Ｐゴシック" panose="020B0600070205080204" pitchFamily="34" charset="-128"/>
              </a:rPr>
            </a:br>
            <a:r>
              <a:rPr lang="en-US" altLang="en-US" sz="2700">
                <a:ea typeface="ＭＳ Ｐゴシック" panose="020B0600070205080204" pitchFamily="34" charset="-128"/>
              </a:rPr>
              <a:t>Interviewee's name. Year of interview. Title of interview.. Interviewed by ...name. [type of medium/format] Location and exact date of interview . Together with the transcript.</a:t>
            </a:r>
            <a:br>
              <a:rPr lang="en-US" altLang="en-US" sz="2700">
                <a:ea typeface="ＭＳ Ｐゴシック" panose="020B0600070205080204" pitchFamily="34" charset="-128"/>
              </a:rPr>
            </a:br>
            <a:r>
              <a:rPr lang="en-US" altLang="en-US" sz="2700" b="1">
                <a:ea typeface="ＭＳ Ｐゴシック" panose="020B0600070205080204" pitchFamily="34" charset="-128"/>
              </a:rPr>
              <a:t>Where you are using an interview from a source such as a television programme</a:t>
            </a:r>
            <a:r>
              <a:rPr lang="en-US" altLang="en-US" sz="2700">
                <a:ea typeface="ＭＳ Ｐゴシック" panose="020B0600070205080204" pitchFamily="34" charset="-128"/>
              </a:rPr>
              <a:t> </a:t>
            </a:r>
            <a:br>
              <a:rPr lang="en-US" altLang="en-US" sz="2700">
                <a:ea typeface="ＭＳ Ｐゴシック" panose="020B0600070205080204" pitchFamily="34" charset="-128"/>
              </a:rPr>
            </a:br>
            <a:r>
              <a:rPr lang="en-US" altLang="en-US" sz="2700">
                <a:ea typeface="ＭＳ Ｐゴシック" panose="020B0600070205080204" pitchFamily="34" charset="-128"/>
              </a:rPr>
              <a:t>The suggested elements for a reference are:</a:t>
            </a:r>
            <a:br>
              <a:rPr lang="en-US" altLang="en-US" sz="2700">
                <a:ea typeface="ＭＳ Ｐゴシック" panose="020B0600070205080204" pitchFamily="34" charset="-128"/>
              </a:rPr>
            </a:br>
            <a:r>
              <a:rPr lang="en-US" altLang="en-US" sz="2700" i="1">
                <a:ea typeface="ＭＳ Ｐゴシック" panose="020B0600070205080204" pitchFamily="34" charset="-128"/>
              </a:rPr>
              <a:t>Interviewee name, Initials., Year of Interview. Title of Interview (or Interview on ..name of programme) Interviewed by ...name. [type of medium/format] Name of Channel, Date of transmission, time of transmission.</a:t>
            </a:r>
            <a:br>
              <a:rPr lang="en-US" altLang="en-US" sz="2700" i="1">
                <a:ea typeface="ＭＳ Ｐゴシック" panose="020B0600070205080204" pitchFamily="34" charset="-128"/>
              </a:rPr>
            </a:br>
            <a:endParaRPr lang="en-US" altLang="en-US" sz="2700">
              <a:ea typeface="ＭＳ Ｐゴシック" panose="020B0600070205080204" pitchFamily="34" charset="-128"/>
            </a:endParaRPr>
          </a:p>
          <a:p>
            <a:pPr marL="91440" indent="-91440" fontAlgn="auto">
              <a:lnSpc>
                <a:spcPct val="80000"/>
              </a:lnSpc>
              <a:defRPr/>
            </a:pPr>
            <a:endParaRPr lang="en-US" altLang="en-US" sz="2700">
              <a:ea typeface="ＭＳ Ｐゴシック" panose="020B0600070205080204" pitchFamily="34" charset="-128"/>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itle 1">
            <a:extLst>
              <a:ext uri="{FF2B5EF4-FFF2-40B4-BE49-F238E27FC236}">
                <a16:creationId xmlns:a16="http://schemas.microsoft.com/office/drawing/2014/main" id="{2900832A-7269-4ED9-966D-B3B8B8A6F4F4}"/>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107523" name="Content Placeholder 2">
            <a:extLst>
              <a:ext uri="{FF2B5EF4-FFF2-40B4-BE49-F238E27FC236}">
                <a16:creationId xmlns:a16="http://schemas.microsoft.com/office/drawing/2014/main" id="{6C84B111-00A0-4051-AC30-CDA1D8470B61}"/>
              </a:ext>
            </a:extLst>
          </p:cNvPr>
          <p:cNvSpPr>
            <a:spLocks noGrp="1"/>
          </p:cNvSpPr>
          <p:nvPr>
            <p:ph idx="1"/>
          </p:nvPr>
        </p:nvSpPr>
        <p:spPr/>
        <p:txBody>
          <a:bodyPr/>
          <a:lstStyle/>
          <a:p>
            <a:pPr>
              <a:buFont typeface="Arial" panose="020B0604020202020204" pitchFamily="34" charset="0"/>
              <a:buNone/>
            </a:pPr>
            <a:r>
              <a:rPr lang="en-US" altLang="en-US" i="1">
                <a:ea typeface="ＭＳ Ｐゴシック" panose="020B0600070205080204" pitchFamily="34" charset="-128"/>
              </a:rPr>
              <a:t>	Ahern, B., 1999. Interview on Morning Ireland Interviewed by... John Boyd [radio] RTE Radio 1, 15 February 1999, 08:30. </a:t>
            </a:r>
          </a:p>
          <a:p>
            <a:pPr>
              <a:buFont typeface="Arial" panose="020B0604020202020204" pitchFamily="34" charset="0"/>
              <a:buNone/>
            </a:pPr>
            <a:r>
              <a:rPr lang="en-US" altLang="en-US">
                <a:ea typeface="ＭＳ Ｐゴシック" panose="020B0600070205080204" pitchFamily="34" charset="-128"/>
              </a:rPr>
              <a:t>	An intext reference for the above examples would read:</a:t>
            </a:r>
            <a:br>
              <a:rPr lang="en-US" altLang="en-US">
                <a:ea typeface="ＭＳ Ｐゴシック" panose="020B0600070205080204" pitchFamily="34" charset="-128"/>
              </a:rPr>
            </a:br>
            <a:r>
              <a:rPr lang="en-US" altLang="en-US" i="1">
                <a:ea typeface="ＭＳ Ｐゴシック" panose="020B0600070205080204" pitchFamily="34" charset="-128"/>
              </a:rPr>
              <a:t>(Ahern, 1999) </a:t>
            </a:r>
          </a:p>
          <a:p>
            <a:endParaRPr lang="en-US" altLang="en-US">
              <a:ea typeface="ＭＳ Ｐゴシック" panose="020B0600070205080204" pitchFamily="34" charset="-128"/>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id="{D797C6F0-701F-482B-8F60-123A7B8E16D0}"/>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Press release(s)</a:t>
            </a:r>
          </a:p>
        </p:txBody>
      </p:sp>
      <p:sp>
        <p:nvSpPr>
          <p:cNvPr id="100355" name="Content Placeholder 2">
            <a:extLst>
              <a:ext uri="{FF2B5EF4-FFF2-40B4-BE49-F238E27FC236}">
                <a16:creationId xmlns:a16="http://schemas.microsoft.com/office/drawing/2014/main" id="{A44A2ED3-C8CC-41E0-AE1F-2C13E4EEFC2E}"/>
              </a:ext>
            </a:extLst>
          </p:cNvPr>
          <p:cNvSpPr>
            <a:spLocks noGrp="1"/>
          </p:cNvSpPr>
          <p:nvPr>
            <p:ph idx="1"/>
          </p:nvPr>
        </p:nvSpPr>
        <p:spPr/>
        <p:txBody>
          <a:bodyPr rtlCol="0">
            <a:normAutofit fontScale="92500"/>
          </a:bodyPr>
          <a:lstStyle/>
          <a:p>
            <a:pPr marL="91440" indent="-91440" fontAlgn="auto">
              <a:buFont typeface="Arial" panose="020B0604020202020204" pitchFamily="34" charset="0"/>
              <a:buNone/>
              <a:defRPr/>
            </a:pPr>
            <a:r>
              <a:rPr lang="en-US" altLang="en-US" sz="2700">
                <a:ea typeface="ＭＳ Ｐゴシック" panose="020B0600070205080204" pitchFamily="34" charset="-128"/>
              </a:rPr>
              <a:t>	These may be print or electronic. </a:t>
            </a:r>
            <a:br>
              <a:rPr lang="en-US" altLang="en-US" sz="2700">
                <a:ea typeface="ＭＳ Ｐゴシック" panose="020B0600070205080204" pitchFamily="34" charset="-128"/>
              </a:rPr>
            </a:br>
            <a:r>
              <a:rPr lang="en-US" altLang="en-US" sz="2700">
                <a:ea typeface="ＭＳ Ｐゴシック" panose="020B0600070205080204" pitchFamily="34" charset="-128"/>
              </a:rPr>
              <a:t>For a print press release:</a:t>
            </a:r>
            <a:br>
              <a:rPr lang="en-US" altLang="en-US" sz="2700">
                <a:ea typeface="ＭＳ Ｐゴシック" panose="020B0600070205080204" pitchFamily="34" charset="-128"/>
              </a:rPr>
            </a:br>
            <a:r>
              <a:rPr lang="en-US" altLang="en-US" sz="2700" i="1">
                <a:ea typeface="ＭＳ Ｐゴシック" panose="020B0600070205080204" pitchFamily="34" charset="-128"/>
              </a:rPr>
              <a:t>Corporate author of press release, Year. Title. Press release, date. </a:t>
            </a:r>
            <a:br>
              <a:rPr lang="en-US" altLang="en-US" sz="2700" i="1">
                <a:ea typeface="ＭＳ Ｐゴシック" panose="020B0600070205080204" pitchFamily="34" charset="-128"/>
              </a:rPr>
            </a:br>
            <a:r>
              <a:rPr lang="en-US" altLang="en-US" sz="2700" i="1">
                <a:ea typeface="ＭＳ Ｐゴシック" panose="020B0600070205080204" pitchFamily="34" charset="-128"/>
              </a:rPr>
              <a:t>RCN, 2009. RCN praises health care staff as infections continue to fall. Press release, 18 June 2009.</a:t>
            </a:r>
          </a:p>
          <a:p>
            <a:pPr marL="91440" indent="-91440" fontAlgn="auto">
              <a:buFont typeface="Arial" panose="020B0604020202020204" pitchFamily="34" charset="0"/>
              <a:buNone/>
              <a:defRPr/>
            </a:pPr>
            <a:r>
              <a:rPr lang="en-US" altLang="en-US" sz="2700">
                <a:ea typeface="ＭＳ Ｐゴシック" panose="020B0600070205080204" pitchFamily="34" charset="-128"/>
              </a:rPr>
              <a:t>	For an Electronic Press release: </a:t>
            </a:r>
            <a:br>
              <a:rPr lang="en-US" altLang="en-US" sz="2700">
                <a:ea typeface="ＭＳ Ｐゴシック" panose="020B0600070205080204" pitchFamily="34" charset="-128"/>
              </a:rPr>
            </a:br>
            <a:r>
              <a:rPr lang="en-US" altLang="en-US" sz="2700" i="1">
                <a:ea typeface="ＭＳ Ｐゴシック" panose="020B0600070205080204" pitchFamily="34" charset="-128"/>
              </a:rPr>
              <a:t>Corporate author of press release, Year. Title. [press release] date. Available at: web address [Accessed date]. </a:t>
            </a:r>
            <a:br>
              <a:rPr lang="en-US" altLang="en-US" sz="2700">
                <a:ea typeface="ＭＳ Ｐゴシック" panose="020B0600070205080204" pitchFamily="34" charset="-128"/>
              </a:rPr>
            </a:br>
            <a:endParaRPr lang="en-US" altLang="en-US" sz="2700">
              <a:ea typeface="ＭＳ Ｐゴシック" panose="020B0600070205080204" pitchFamily="34" charset="-128"/>
            </a:endParaRP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itle 1">
            <a:extLst>
              <a:ext uri="{FF2B5EF4-FFF2-40B4-BE49-F238E27FC236}">
                <a16:creationId xmlns:a16="http://schemas.microsoft.com/office/drawing/2014/main" id="{3D4CA0A4-0D22-4B31-A3DE-35CCB777914E}"/>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101379" name="Content Placeholder 2">
            <a:extLst>
              <a:ext uri="{FF2B5EF4-FFF2-40B4-BE49-F238E27FC236}">
                <a16:creationId xmlns:a16="http://schemas.microsoft.com/office/drawing/2014/main" id="{6D087658-F0A8-42D6-9A66-471901D6662C}"/>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a:t>
            </a:r>
            <a:r>
              <a:rPr lang="en-US" altLang="en-US" sz="2700" i="1">
                <a:ea typeface="ＭＳ Ｐゴシック" panose="020B0600070205080204" pitchFamily="34" charset="-128"/>
              </a:rPr>
              <a:t>RCN, 2009. RCN praises health care staff as infections continue to fall. [press release] 18 June 2009. Available at: &lt;http://www.rcn.org.uk/newsevents/news/article/uk/rcn_praises_health_care_staff_as_infections_continue_to_fall&gt; [Accessed 23 June 2009].</a:t>
            </a:r>
            <a:br>
              <a:rPr lang="en-US" altLang="en-US" sz="2700" i="1">
                <a:ea typeface="ＭＳ Ｐゴシック" panose="020B0600070205080204" pitchFamily="34" charset="-128"/>
              </a:rPr>
            </a:br>
            <a:br>
              <a:rPr lang="en-US" altLang="en-US" sz="2700" i="1">
                <a:ea typeface="ＭＳ Ｐゴシック" panose="020B0600070205080204" pitchFamily="34" charset="-128"/>
              </a:rPr>
            </a:br>
            <a:r>
              <a:rPr lang="en-US" altLang="en-US" sz="2700" i="1">
                <a:ea typeface="ＭＳ Ｐゴシック" panose="020B0600070205080204" pitchFamily="34" charset="-128"/>
              </a:rPr>
              <a:t>Department of Health, 2011. Act F.A.S.T. campaign relaunched to save more lives. [press release] 28 February 2011. Available at: &lt; http://www.dh.gov.uk/en/MediaCentre/Pressreleases/DH_124696&gt; [Accessed 15 April 2012]. </a:t>
            </a:r>
          </a:p>
          <a:p>
            <a:pPr marL="91440" indent="-91440" fontAlgn="auto">
              <a:lnSpc>
                <a:spcPct val="80000"/>
              </a:lnSpc>
              <a:defRPr/>
            </a:pPr>
            <a:endParaRPr lang="en-US" altLang="en-US" sz="2700">
              <a:ea typeface="ＭＳ Ｐゴシック" panose="020B0600070205080204" pitchFamily="34" charset="-128"/>
            </a:endParaRPr>
          </a:p>
          <a:p>
            <a:pPr marL="91440" indent="-91440" fontAlgn="auto">
              <a:lnSpc>
                <a:spcPct val="80000"/>
              </a:lnSpc>
              <a:defRPr/>
            </a:pPr>
            <a:endParaRPr lang="en-US" altLang="en-US" sz="2700">
              <a:ea typeface="ＭＳ Ｐゴシック" panose="020B0600070205080204" pitchFamily="34" charset="-128"/>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itle 1">
            <a:extLst>
              <a:ext uri="{FF2B5EF4-FFF2-40B4-BE49-F238E27FC236}">
                <a16:creationId xmlns:a16="http://schemas.microsoft.com/office/drawing/2014/main" id="{0AF141B7-17F0-40F8-A879-DD39E913E973}"/>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Reference from a dictionary</a:t>
            </a:r>
          </a:p>
        </p:txBody>
      </p:sp>
      <p:sp>
        <p:nvSpPr>
          <p:cNvPr id="102403" name="Content Placeholder 2">
            <a:extLst>
              <a:ext uri="{FF2B5EF4-FFF2-40B4-BE49-F238E27FC236}">
                <a16:creationId xmlns:a16="http://schemas.microsoft.com/office/drawing/2014/main" id="{4ADDFDE3-0D66-49B8-841A-C03C14ABE21D}"/>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When you are quoting a definition from a dictionary, use the publisher as the author.</a:t>
            </a:r>
            <a:br>
              <a:rPr lang="en-US" altLang="en-US" sz="2500">
                <a:ea typeface="ＭＳ Ｐゴシック" panose="020B0600070205080204" pitchFamily="34" charset="-128"/>
              </a:rPr>
            </a:br>
            <a:r>
              <a:rPr lang="en-US" altLang="en-US" sz="2500">
                <a:ea typeface="ＭＳ Ｐゴシック" panose="020B0600070205080204" pitchFamily="34" charset="-128"/>
              </a:rPr>
              <a:t>The required elements for a citation are: </a:t>
            </a:r>
            <a:br>
              <a:rPr lang="en-US" altLang="en-US" sz="2500">
                <a:ea typeface="ＭＳ Ｐゴシック" panose="020B0600070205080204" pitchFamily="34" charset="-128"/>
              </a:rPr>
            </a:br>
            <a:r>
              <a:rPr lang="en-US" altLang="en-US" sz="2500" i="1">
                <a:ea typeface="ＭＳ Ｐゴシック" panose="020B0600070205080204" pitchFamily="34" charset="-128"/>
              </a:rPr>
              <a:t>(Publishership , Year)(Chambers, 2010)</a:t>
            </a:r>
          </a:p>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For the reference</a:t>
            </a:r>
            <a:br>
              <a:rPr lang="en-US" altLang="en-US" sz="2500">
                <a:ea typeface="ＭＳ Ｐゴシック" panose="020B0600070205080204" pitchFamily="34" charset="-128"/>
              </a:rPr>
            </a:br>
            <a:r>
              <a:rPr lang="en-US" altLang="en-US" sz="2500">
                <a:ea typeface="ＭＳ Ｐゴシック" panose="020B0600070205080204" pitchFamily="34" charset="-128"/>
              </a:rPr>
              <a:t>The suggested elements for a reference are:</a:t>
            </a:r>
          </a:p>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a:t>
            </a:r>
            <a:r>
              <a:rPr lang="en-US" altLang="en-US" sz="2500" i="1">
                <a:ea typeface="ＭＳ Ｐゴシック" panose="020B0600070205080204" pitchFamily="34" charset="-128"/>
              </a:rPr>
              <a:t>Dictionary publisher, Year. Full title of dictionary. Place of Publication: Publisher.</a:t>
            </a:r>
            <a:br>
              <a:rPr lang="en-US" altLang="en-US" sz="2500" i="1">
                <a:ea typeface="ＭＳ Ｐゴシック" panose="020B0600070205080204" pitchFamily="34" charset="-128"/>
              </a:rPr>
            </a:br>
            <a:r>
              <a:rPr lang="en-US" altLang="en-US" sz="2500" i="1">
                <a:ea typeface="ＭＳ Ｐゴシック" panose="020B0600070205080204" pitchFamily="34" charset="-128"/>
              </a:rPr>
              <a:t>Chambers, 2010. Chambers paperback dictionary thesaurus. London: Champers Harpers Publishers Ltd.</a:t>
            </a:r>
            <a:br>
              <a:rPr lang="en-US" altLang="en-US" sz="2500" i="1">
                <a:ea typeface="ＭＳ Ｐゴシック" panose="020B0600070205080204" pitchFamily="34" charset="-128"/>
              </a:rPr>
            </a:br>
            <a:r>
              <a:rPr lang="en-US" altLang="en-US" sz="2500" i="1">
                <a:ea typeface="ＭＳ Ｐゴシック" panose="020B0600070205080204" pitchFamily="34" charset="-128"/>
              </a:rPr>
              <a:t>Encyclopaedia Britannica, 2012. Encyclopaedia Britannica Online. [online] London: Encyclopedia Britannica (UK) Avaialble through: [Accessed 12 June 2011]. </a:t>
            </a:r>
          </a:p>
          <a:p>
            <a:pPr marL="91440" indent="-91440" fontAlgn="auto">
              <a:lnSpc>
                <a:spcPct val="80000"/>
              </a:lnSpc>
              <a:defRPr/>
            </a:pPr>
            <a:endParaRPr lang="en-US" altLang="en-US" sz="2500">
              <a:ea typeface="ＭＳ Ｐゴシック" panose="020B0600070205080204" pitchFamily="34" charset="-128"/>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a:extLst>
              <a:ext uri="{FF2B5EF4-FFF2-40B4-BE49-F238E27FC236}">
                <a16:creationId xmlns:a16="http://schemas.microsoft.com/office/drawing/2014/main" id="{D4344138-D02D-4BEC-BD82-892615867A3B}"/>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Websites</a:t>
            </a:r>
          </a:p>
        </p:txBody>
      </p:sp>
      <p:sp>
        <p:nvSpPr>
          <p:cNvPr id="103427" name="Content Placeholder 2">
            <a:extLst>
              <a:ext uri="{FF2B5EF4-FFF2-40B4-BE49-F238E27FC236}">
                <a16:creationId xmlns:a16="http://schemas.microsoft.com/office/drawing/2014/main" id="{32DFE140-8FA5-4B84-B6C3-33490D20D2B4}"/>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For websites found on the worldwide web the required elements for a reference are:</a:t>
            </a:r>
            <a:br>
              <a:rPr lang="en-US" altLang="en-US" sz="2700">
                <a:ea typeface="ＭＳ Ｐゴシック" panose="020B0600070205080204" pitchFamily="34" charset="-128"/>
              </a:rPr>
            </a:br>
            <a:r>
              <a:rPr lang="en-US" altLang="en-US" sz="2700" i="1">
                <a:ea typeface="ＭＳ Ｐゴシック" panose="020B0600070205080204" pitchFamily="34" charset="-128"/>
              </a:rPr>
              <a:t>Authorship or Source, Year. Title of web document or web page. [type of medium] (date of update if available) Available at: include web site address/URL (Uniform Resource Locator) [Accessed date]. </a:t>
            </a:r>
            <a:br>
              <a:rPr lang="en-US" altLang="en-US" sz="2700">
                <a:ea typeface="ＭＳ Ｐゴシック" panose="020B0600070205080204" pitchFamily="34" charset="-128"/>
              </a:rPr>
            </a:br>
            <a:r>
              <a:rPr lang="en-US" altLang="en-US" sz="2700">
                <a:ea typeface="ＭＳ Ｐゴシック" panose="020B0600070205080204" pitchFamily="34" charset="-128"/>
              </a:rPr>
              <a:t>If the URL appears to be exceedingly long, provide routing details which enable the reader to access the particular page via the site's homepage. You may be taken to a particular page as a result of a search you performed, or be directed from a link to another place on a website. </a:t>
            </a: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Title 1">
            <a:extLst>
              <a:ext uri="{FF2B5EF4-FFF2-40B4-BE49-F238E27FC236}">
                <a16:creationId xmlns:a16="http://schemas.microsoft.com/office/drawing/2014/main" id="{DED2BD78-7614-4F6D-B4D6-83F019BD8B58}"/>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104451" name="Content Placeholder 2">
            <a:extLst>
              <a:ext uri="{FF2B5EF4-FFF2-40B4-BE49-F238E27FC236}">
                <a16:creationId xmlns:a16="http://schemas.microsoft.com/office/drawing/2014/main" id="{D23E3145-DE25-4BED-89DC-AFD849E93F70}"/>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3000">
                <a:ea typeface="ＭＳ Ｐゴシック" panose="020B0600070205080204" pitchFamily="34" charset="-128"/>
              </a:rPr>
              <a:t>	The resultant URLs may include specific data about your method of accessing that page that is not available to your reader. If this is the case use the homepage (from which the reference can be found). </a:t>
            </a:r>
            <a:br>
              <a:rPr lang="en-US" altLang="en-US" sz="3000">
                <a:ea typeface="ＭＳ Ｐゴシック" panose="020B0600070205080204" pitchFamily="34" charset="-128"/>
              </a:rPr>
            </a:br>
            <a:r>
              <a:rPr lang="en-US" altLang="en-US" sz="3000" i="1">
                <a:ea typeface="ＭＳ Ｐゴシック" panose="020B0600070205080204" pitchFamily="34" charset="-128"/>
              </a:rPr>
              <a:t>NHS Evidence, 2003. National Library of Guidelines. [online] Available at: &lt;http://www.library.nhs.uk/guidelinesFinder&gt; [Accessed 10 October 2009 ]. </a:t>
            </a:r>
            <a:br>
              <a:rPr lang="en-US" altLang="en-US" sz="3000">
                <a:ea typeface="ＭＳ Ｐゴシック" panose="020B0600070205080204" pitchFamily="34" charset="-128"/>
              </a:rPr>
            </a:br>
            <a:r>
              <a:rPr lang="en-US" altLang="en-US" sz="3000" b="1">
                <a:ea typeface="ＭＳ Ｐゴシック" panose="020B0600070205080204" pitchFamily="34" charset="-128"/>
              </a:rPr>
              <a:t>It is good practice to keep a copy of the front page of any website you use</a:t>
            </a:r>
            <a:endParaRPr lang="en-US" altLang="en-US" sz="3000">
              <a:ea typeface="ＭＳ Ｐゴシック" panose="020B0600070205080204" pitchFamily="34" charset="-128"/>
            </a:endParaRPr>
          </a:p>
          <a:p>
            <a:pPr marL="91440" indent="-91440" fontAlgn="auto">
              <a:lnSpc>
                <a:spcPct val="80000"/>
              </a:lnSpc>
              <a:buFont typeface="Arial" panose="020B0604020202020204" pitchFamily="34" charset="0"/>
              <a:buNone/>
              <a:defRPr/>
            </a:pPr>
            <a:endParaRPr lang="en-US" altLang="en-US" sz="3000">
              <a:ea typeface="ＭＳ Ｐゴシック" panose="020B0600070205080204" pitchFamily="34" charset="-128"/>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a:extLst>
              <a:ext uri="{FF2B5EF4-FFF2-40B4-BE49-F238E27FC236}">
                <a16:creationId xmlns:a16="http://schemas.microsoft.com/office/drawing/2014/main" id="{4B30569B-F9C4-47C8-84E5-2CD8B0628B75}"/>
              </a:ext>
            </a:extLst>
          </p:cNvPr>
          <p:cNvSpPr>
            <a:spLocks noGrp="1"/>
          </p:cNvSpPr>
          <p:nvPr>
            <p:ph type="title"/>
          </p:nvPr>
        </p:nvSpPr>
        <p:spPr/>
        <p:txBody>
          <a:bodyPr/>
          <a:lstStyle/>
          <a:p>
            <a:pPr fontAlgn="auto">
              <a:spcAft>
                <a:spcPts val="0"/>
              </a:spcAft>
              <a:defRPr/>
            </a:pPr>
            <a:r>
              <a:rPr lang="en-US" altLang="en-US" sz="4000">
                <a:solidFill>
                  <a:schemeClr val="tx1">
                    <a:lumMod val="95000"/>
                    <a:lumOff val="5000"/>
                  </a:schemeClr>
                </a:solidFill>
                <a:ea typeface="ＭＳ Ｐゴシック" panose="020B0600070205080204" pitchFamily="34" charset="-128"/>
              </a:rPr>
              <a:t>Publications available from websites</a:t>
            </a:r>
          </a:p>
        </p:txBody>
      </p:sp>
      <p:sp>
        <p:nvSpPr>
          <p:cNvPr id="105475" name="Content Placeholder 2">
            <a:extLst>
              <a:ext uri="{FF2B5EF4-FFF2-40B4-BE49-F238E27FC236}">
                <a16:creationId xmlns:a16="http://schemas.microsoft.com/office/drawing/2014/main" id="{F2D2B5E3-2248-4938-91CF-C478A6B346E1}"/>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2200">
                <a:ea typeface="ＭＳ Ｐゴシック" panose="020B0600070205080204" pitchFamily="34" charset="-128"/>
              </a:rPr>
              <a:t>	For publications found on the internet the required elements for a reference are: </a:t>
            </a:r>
            <a:br>
              <a:rPr lang="en-US" altLang="en-US" sz="2200">
                <a:ea typeface="ＭＳ Ｐゴシック" panose="020B0600070205080204" pitchFamily="34" charset="-128"/>
              </a:rPr>
            </a:br>
            <a:br>
              <a:rPr lang="en-US" altLang="en-US" sz="2200">
                <a:ea typeface="ＭＳ Ｐゴシック" panose="020B0600070205080204" pitchFamily="34" charset="-128"/>
              </a:rPr>
            </a:br>
            <a:r>
              <a:rPr lang="en-US" altLang="en-US" sz="2200" i="1">
                <a:ea typeface="ＭＳ Ｐゴシック" panose="020B0600070205080204" pitchFamily="34" charset="-128"/>
              </a:rPr>
              <a:t>Author or corporate author, Year. Title of document. [type of medium] Place: Producer/Publisher. Available at: include web site address/URL(Uniform Resource Locator) [Accessed date]. </a:t>
            </a:r>
          </a:p>
          <a:p>
            <a:pPr marL="91440" indent="-91440" fontAlgn="auto">
              <a:lnSpc>
                <a:spcPct val="80000"/>
              </a:lnSpc>
              <a:buFont typeface="Arial" panose="020B0604020202020204" pitchFamily="34" charset="0"/>
              <a:buNone/>
              <a:defRPr/>
            </a:pPr>
            <a:r>
              <a:rPr lang="en-US" altLang="en-US" sz="2200" i="1">
                <a:ea typeface="ＭＳ Ｐゴシック" panose="020B0600070205080204" pitchFamily="34" charset="-128"/>
              </a:rPr>
              <a:t>	Boots Group Plc., 2003. Corporate social responsibility. [online] Boots Group Plc. Available at: &lt;http://www.Boots-Plc.Com/Information/Info.Asp?Level1id=447&amp;Level 2id=0&gt; [Accessed 23 July 2005]. </a:t>
            </a:r>
            <a:br>
              <a:rPr lang="en-US" altLang="en-US" sz="2200" i="1">
                <a:ea typeface="ＭＳ Ｐゴシック" panose="020B0600070205080204" pitchFamily="34" charset="-128"/>
              </a:rPr>
            </a:br>
            <a:r>
              <a:rPr lang="en-US" altLang="en-US" sz="2200" i="1">
                <a:ea typeface="ＭＳ Ｐゴシック" panose="020B0600070205080204" pitchFamily="34" charset="-128"/>
              </a:rPr>
              <a:t>Defoe, D., 1999. The fortunes and the misfortunes of the famous Moll Flanders. [online] Champaign, Illinois: Project Gutenberg. Available at: &lt;http://www.gutenberg.org/etext/370&gt; [Accessed 18 November 2005]. </a:t>
            </a:r>
            <a:br>
              <a:rPr lang="en-US" altLang="en-US" sz="2200" i="1">
                <a:ea typeface="ＭＳ Ｐゴシック" panose="020B0600070205080204" pitchFamily="34" charset="-128"/>
              </a:rPr>
            </a:br>
            <a:br>
              <a:rPr lang="en-US" altLang="en-US" sz="2200">
                <a:ea typeface="ＭＳ Ｐゴシック" panose="020B0600070205080204" pitchFamily="34" charset="-128"/>
              </a:rPr>
            </a:br>
            <a:endParaRPr lang="en-US" altLang="en-US" sz="2200">
              <a:ea typeface="ＭＳ Ｐゴシック" panose="020B0600070205080204" pitchFamily="34" charset="-128"/>
            </a:endParaRP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itle 1">
            <a:extLst>
              <a:ext uri="{FF2B5EF4-FFF2-40B4-BE49-F238E27FC236}">
                <a16:creationId xmlns:a16="http://schemas.microsoft.com/office/drawing/2014/main" id="{52A9E806-5157-49D5-9B21-559458D5F629}"/>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106499" name="Content Placeholder 2">
            <a:extLst>
              <a:ext uri="{FF2B5EF4-FFF2-40B4-BE49-F238E27FC236}">
                <a16:creationId xmlns:a16="http://schemas.microsoft.com/office/drawing/2014/main" id="{57C01FC1-3CC3-4869-ACC7-B4CE642514BB}"/>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a:t>
            </a:r>
            <a:r>
              <a:rPr lang="en-US" altLang="en-US" sz="2500" i="1">
                <a:ea typeface="ＭＳ Ｐゴシック" panose="020B0600070205080204" pitchFamily="34" charset="-128"/>
              </a:rPr>
              <a:t>Independent Inquiry into Access to Healthcare for People with Learning Disabilities. n.d. Healthcare for all. [online] Available at: &lt;http://www.iahpld.org.uk/Healthcare_easy_final.pdf&gt; [Accessed 10 April 2009]. </a:t>
            </a:r>
            <a:br>
              <a:rPr lang="en-US" altLang="en-US" sz="2500" i="1">
                <a:ea typeface="ＭＳ Ｐゴシック" panose="020B0600070205080204" pitchFamily="34" charset="-128"/>
              </a:rPr>
            </a:br>
            <a:br>
              <a:rPr lang="en-US" altLang="en-US" sz="2500" i="1">
                <a:ea typeface="ＭＳ Ｐゴシック" panose="020B0600070205080204" pitchFamily="34" charset="-128"/>
              </a:rPr>
            </a:br>
            <a:r>
              <a:rPr lang="en-US" altLang="en-US" sz="2500" i="1">
                <a:ea typeface="ＭＳ Ｐゴシック" panose="020B0600070205080204" pitchFamily="34" charset="-128"/>
              </a:rPr>
              <a:t>Scottish Intercollegiate Guidelines, 2001. Hypertension in the elderly. (SIGN publication 20) [online] Edinburgh : SIGN (Published 2001) Available at: &lt;http://www.sign.ac.uk/pdf/sign49.pdf&gt; [Accessed 17 March 2005]. </a:t>
            </a:r>
          </a:p>
          <a:p>
            <a:pPr marL="91440" indent="-91440" fontAlgn="auto">
              <a:lnSpc>
                <a:spcPct val="80000"/>
              </a:lnSpc>
              <a:buFont typeface="Arial" panose="020B0604020202020204" pitchFamily="34" charset="0"/>
              <a:buNone/>
              <a:defRPr/>
            </a:pPr>
            <a:endParaRPr lang="en-US" altLang="en-US" sz="2500">
              <a:ea typeface="ＭＳ Ｐゴシック" panose="020B0600070205080204" pitchFamily="34" charset="-128"/>
            </a:endParaRPr>
          </a:p>
          <a:p>
            <a:pPr marL="91440" indent="-91440" fontAlgn="auto">
              <a:lnSpc>
                <a:spcPct val="80000"/>
              </a:lnSpc>
              <a:buFont typeface="Arial" panose="020B0604020202020204" pitchFamily="34" charset="0"/>
              <a:buNone/>
              <a:defRPr/>
            </a:pPr>
            <a:r>
              <a:rPr lang="en-US" altLang="en-US" sz="2500" b="1">
                <a:ea typeface="ＭＳ Ｐゴシック" panose="020B0600070205080204" pitchFamily="34" charset="-128"/>
              </a:rPr>
              <a:t>	It is good practice to keep in your files a copy of the first page of any web pages you use</a:t>
            </a:r>
            <a:endParaRPr lang="en-US" altLang="en-US" sz="2500">
              <a:ea typeface="ＭＳ Ｐゴシック" panose="020B0600070205080204" pitchFamily="34" charset="-128"/>
            </a:endParaRPr>
          </a:p>
          <a:p>
            <a:pPr marL="91440" indent="-91440" fontAlgn="auto">
              <a:lnSpc>
                <a:spcPct val="80000"/>
              </a:lnSpc>
              <a:defRPr/>
            </a:pPr>
            <a:endParaRPr lang="en-US" altLang="en-US" sz="2500">
              <a:ea typeface="ＭＳ Ｐゴシック" panose="020B0600070205080204" pitchFamily="34" charset="-128"/>
            </a:endParaRP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itle 1">
            <a:extLst>
              <a:ext uri="{FF2B5EF4-FFF2-40B4-BE49-F238E27FC236}">
                <a16:creationId xmlns:a16="http://schemas.microsoft.com/office/drawing/2014/main" id="{6CA616B0-B66A-4038-8A0E-51B29DD61678}"/>
              </a:ext>
            </a:extLst>
          </p:cNvPr>
          <p:cNvSpPr>
            <a:spLocks noGrp="1"/>
          </p:cNvSpPr>
          <p:nvPr>
            <p:ph type="title"/>
          </p:nvPr>
        </p:nvSpPr>
        <p:spPr/>
        <p:txBody>
          <a:bodyPr/>
          <a:lstStyle/>
          <a:p>
            <a:pPr fontAlgn="auto">
              <a:spcAft>
                <a:spcPts val="0"/>
              </a:spcAft>
              <a:defRPr/>
            </a:pPr>
            <a:r>
              <a:rPr lang="en-US" altLang="en-US" sz="4000">
                <a:solidFill>
                  <a:schemeClr val="tx1">
                    <a:lumMod val="95000"/>
                    <a:lumOff val="5000"/>
                  </a:schemeClr>
                </a:solidFill>
                <a:ea typeface="ＭＳ Ｐゴシック" panose="020B0600070205080204" pitchFamily="34" charset="-128"/>
              </a:rPr>
              <a:t>Email correspondence and discussion lists</a:t>
            </a:r>
          </a:p>
        </p:txBody>
      </p:sp>
      <p:sp>
        <p:nvSpPr>
          <p:cNvPr id="107523" name="Content Placeholder 2">
            <a:extLst>
              <a:ext uri="{FF2B5EF4-FFF2-40B4-BE49-F238E27FC236}">
                <a16:creationId xmlns:a16="http://schemas.microsoft.com/office/drawing/2014/main" id="{B96B8FE7-9312-4E17-81CB-FBA45020CD71}"/>
              </a:ext>
            </a:extLst>
          </p:cNvPr>
          <p:cNvSpPr>
            <a:spLocks noGrp="1"/>
          </p:cNvSpPr>
          <p:nvPr>
            <p:ph idx="1"/>
          </p:nvPr>
        </p:nvSpPr>
        <p:spPr/>
        <p:txBody>
          <a:bodyPr rtlCol="0">
            <a:normAutofit fontScale="92500" lnSpcReduction="20000"/>
          </a:bodyPr>
          <a:lstStyle/>
          <a:p>
            <a:pPr marL="91440" indent="-91440" fontAlgn="auto">
              <a:lnSpc>
                <a:spcPct val="80000"/>
              </a:lnSpc>
              <a:buFont typeface="Arial" panose="020B0604020202020204" pitchFamily="34" charset="0"/>
              <a:buNone/>
              <a:defRPr/>
            </a:pPr>
            <a:r>
              <a:rPr lang="en-US" altLang="en-US" sz="2700" b="1">
                <a:ea typeface="ＭＳ Ｐゴシック" panose="020B0600070205080204" pitchFamily="34" charset="-128"/>
              </a:rPr>
              <a:t>	Particular care needs to be taken if you are quoting from these as they may include personal email addresses and be from a restricted source.</a:t>
            </a:r>
            <a:br>
              <a:rPr lang="en-US" altLang="en-US" sz="2700" b="1">
                <a:ea typeface="ＭＳ Ｐゴシック" panose="020B0600070205080204" pitchFamily="34" charset="-128"/>
              </a:rPr>
            </a:br>
            <a:r>
              <a:rPr lang="en-US" altLang="en-US" sz="2700" b="1">
                <a:ea typeface="ＭＳ Ｐゴシック" panose="020B0600070205080204" pitchFamily="34" charset="-128"/>
              </a:rPr>
              <a:t>Permission should be sought before these sources are quoted.</a:t>
            </a:r>
            <a:r>
              <a:rPr lang="en-US" altLang="en-US" sz="2700">
                <a:ea typeface="ＭＳ Ｐゴシック" panose="020B0600070205080204" pitchFamily="34" charset="-128"/>
              </a:rPr>
              <a:t>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a:ea typeface="ＭＳ Ｐゴシック" panose="020B0600070205080204" pitchFamily="34" charset="-128"/>
              </a:rPr>
              <a:t>For email correspondence or discussion lists the suggested elements for a reference are: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a:ea typeface="ＭＳ Ｐゴシック" panose="020B0600070205080204" pitchFamily="34" charset="-128"/>
              </a:rPr>
              <a:t>Name of sender and email address, Year. </a:t>
            </a:r>
            <a:r>
              <a:rPr lang="en-US" altLang="en-US" sz="2700" i="1">
                <a:ea typeface="ＭＳ Ｐゴシック" panose="020B0600070205080204" pitchFamily="34" charset="-128"/>
              </a:rPr>
              <a:t>Message or subject title from posting line.</a:t>
            </a:r>
            <a:r>
              <a:rPr lang="en-US" altLang="en-US" sz="2700">
                <a:ea typeface="ＭＳ Ｐゴシック" panose="020B0600070205080204" pitchFamily="34" charset="-128"/>
              </a:rPr>
              <a:t> [type of medium] Recipient's name and email address. Date sent: Including time. Available at: URL (e.g. details of where message is archived). [Accessed date]. </a:t>
            </a:r>
            <a:br>
              <a:rPr lang="en-US" altLang="en-US" sz="2700">
                <a:ea typeface="ＭＳ Ｐゴシック" panose="020B0600070205080204" pitchFamily="34" charset="-128"/>
              </a:rPr>
            </a:br>
            <a:endParaRPr lang="en-US" altLang="en-US" sz="2700">
              <a:ea typeface="ＭＳ Ｐゴシック" panose="020B0600070205080204" pitchFamily="34" charset="-128"/>
            </a:endParaRP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itle 1">
            <a:extLst>
              <a:ext uri="{FF2B5EF4-FFF2-40B4-BE49-F238E27FC236}">
                <a16:creationId xmlns:a16="http://schemas.microsoft.com/office/drawing/2014/main" id="{46441199-7813-4977-A13D-A0B6B198C427}"/>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108547" name="Content Placeholder 2">
            <a:extLst>
              <a:ext uri="{FF2B5EF4-FFF2-40B4-BE49-F238E27FC236}">
                <a16:creationId xmlns:a16="http://schemas.microsoft.com/office/drawing/2014/main" id="{6460BB45-AA5E-4E4F-AD0A-789A0FC61FD7}"/>
              </a:ext>
            </a:extLst>
          </p:cNvPr>
          <p:cNvSpPr>
            <a:spLocks noGrp="1"/>
          </p:cNvSpPr>
          <p:nvPr>
            <p:ph idx="1"/>
          </p:nvPr>
        </p:nvSpPr>
        <p:spPr/>
        <p:txBody>
          <a:bodyPr rtlCol="0">
            <a:normAutofit lnSpcReduction="10000"/>
          </a:bodyPr>
          <a:lstStyle/>
          <a:p>
            <a:pPr marL="91440" indent="-91440" fontAlgn="auto">
              <a:buFont typeface="Arial" panose="020B0604020202020204" pitchFamily="34" charset="0"/>
              <a:buNone/>
              <a:defRPr/>
            </a:pPr>
            <a:r>
              <a:rPr lang="en-US" altLang="en-US" sz="3000">
                <a:ea typeface="ＭＳ Ｐゴシック" panose="020B0600070205080204" pitchFamily="34" charset="-128"/>
              </a:rPr>
              <a:t>	</a:t>
            </a:r>
            <a:r>
              <a:rPr lang="en-US" altLang="en-US" sz="3000" i="1">
                <a:ea typeface="ＭＳ Ｐゴシック" panose="020B0600070205080204" pitchFamily="34" charset="-128"/>
              </a:rPr>
              <a:t>Jones, P., jones@jones.com, 2005. Mobile phone developments. [email] Message to R G. Schmit (r.g.schmit@syy.ac.uk). Sent Monday 7 June 2005, 08:13. Available at: &lt;http://gog.defer.com/2004_07_01_defer_archive.html&gt; [Accessed 7 July 2005]. </a:t>
            </a:r>
          </a:p>
          <a:p>
            <a:pPr marL="91440" indent="-91440" fontAlgn="auto">
              <a:buFont typeface="Arial" panose="020B0604020202020204" pitchFamily="34" charset="0"/>
              <a:buNone/>
              <a:defRPr/>
            </a:pPr>
            <a:br>
              <a:rPr lang="en-US" altLang="en-US" sz="3000">
                <a:ea typeface="ＭＳ Ｐゴシック" panose="020B0600070205080204" pitchFamily="34" charset="-128"/>
              </a:rPr>
            </a:br>
            <a:r>
              <a:rPr lang="en-US" altLang="en-US" sz="3000" b="1">
                <a:ea typeface="ＭＳ Ｐゴシック" panose="020B0600070205080204" pitchFamily="34" charset="-128"/>
              </a:rPr>
              <a:t>Copies of such correspondence should be kept, as these may need to be submitted as an appendix in an academic submission</a:t>
            </a:r>
            <a:endParaRPr lang="en-US" altLang="en-US" sz="3000">
              <a:ea typeface="ＭＳ Ｐゴシック" panose="020B0600070205080204" pitchFamily="34" charset="-128"/>
            </a:endParaRPr>
          </a:p>
          <a:p>
            <a:pPr marL="91440" indent="-91440" fontAlgn="auto">
              <a:defRPr/>
            </a:pPr>
            <a:endParaRPr lang="en-US" altLang="en-US" sz="3000">
              <a:ea typeface="ＭＳ Ｐゴシック" panose="020B0600070205080204" pitchFamily="34" charset="-128"/>
            </a:endParaRP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itle 1">
            <a:extLst>
              <a:ext uri="{FF2B5EF4-FFF2-40B4-BE49-F238E27FC236}">
                <a16:creationId xmlns:a16="http://schemas.microsoft.com/office/drawing/2014/main" id="{3E878DDC-4A86-45B7-BAE0-2BFA6F5F9C46}"/>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Blogs</a:t>
            </a:r>
          </a:p>
        </p:txBody>
      </p:sp>
      <p:sp>
        <p:nvSpPr>
          <p:cNvPr id="109571" name="Content Placeholder 2">
            <a:extLst>
              <a:ext uri="{FF2B5EF4-FFF2-40B4-BE49-F238E27FC236}">
                <a16:creationId xmlns:a16="http://schemas.microsoft.com/office/drawing/2014/main" id="{2C040D89-C5C2-49B0-A29C-7B915AA296C6}"/>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The required elements for a reference are: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i="1">
                <a:ea typeface="ＭＳ Ｐゴシック" panose="020B0600070205080204" pitchFamily="34" charset="-128"/>
              </a:rPr>
              <a:t>Author/User name, Year. Title of individual blog entry. Blog title, [medium] Blog posting date. Available at: include web site address/URL (Uniform Resource Locator) [Accessed date]. </a:t>
            </a:r>
            <a:br>
              <a:rPr lang="en-US" altLang="en-US" sz="2700" i="1">
                <a:ea typeface="ＭＳ Ｐゴシック" panose="020B0600070205080204" pitchFamily="34" charset="-128"/>
              </a:rPr>
            </a:br>
            <a:r>
              <a:rPr lang="en-US" altLang="en-US" sz="2700" i="1">
                <a:ea typeface="ＭＳ Ｐゴシック" panose="020B0600070205080204" pitchFamily="34" charset="-128"/>
              </a:rPr>
              <a:t>Whitton, Felix., 2009. Conservationists are not making themselves heard. Guardian.co.uk Science blog, [blog] 18 June. Available at: &lt;http://www.guardian.co.uk/science/blog/2009/jun/18/conservation-extinction-open-ground&gt; [Accessed 23 June 2009]. </a:t>
            </a:r>
          </a:p>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a:t>
            </a:r>
            <a:r>
              <a:rPr lang="en-US" altLang="en-US" sz="2700" i="1">
                <a:ea typeface="ＭＳ Ｐゴシック" panose="020B0600070205080204" pitchFamily="34" charset="-128"/>
              </a:rPr>
              <a:t>Blog comments</a:t>
            </a:r>
            <a:r>
              <a:rPr lang="en-US" altLang="en-US" sz="2700">
                <a:ea typeface="ＭＳ Ｐゴシック" panose="020B0600070205080204" pitchFamily="34" charset="-128"/>
              </a:rPr>
              <a:t> </a:t>
            </a:r>
            <a:br>
              <a:rPr lang="en-US" altLang="en-US" sz="2700">
                <a:ea typeface="ＭＳ Ｐゴシック" panose="020B0600070205080204" pitchFamily="34" charset="-128"/>
              </a:rPr>
            </a:br>
            <a:r>
              <a:rPr lang="en-US" altLang="en-US" sz="2700">
                <a:ea typeface="ＭＳ Ｐゴシック" panose="020B0600070205080204" pitchFamily="34" charset="-128"/>
              </a:rPr>
              <a:t>The required elements for a reference are: </a:t>
            </a: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itle 1">
            <a:extLst>
              <a:ext uri="{FF2B5EF4-FFF2-40B4-BE49-F238E27FC236}">
                <a16:creationId xmlns:a16="http://schemas.microsoft.com/office/drawing/2014/main" id="{81DB3EBB-EE60-46B2-A9CA-163B28F67178}"/>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110595" name="Content Placeholder 2">
            <a:extLst>
              <a:ext uri="{FF2B5EF4-FFF2-40B4-BE49-F238E27FC236}">
                <a16:creationId xmlns:a16="http://schemas.microsoft.com/office/drawing/2014/main" id="{C97960D9-C7B0-4892-BE5C-EB713BF9CC14}"/>
              </a:ext>
            </a:extLst>
          </p:cNvPr>
          <p:cNvSpPr>
            <a:spLocks noGrp="1"/>
          </p:cNvSpPr>
          <p:nvPr>
            <p:ph idx="1"/>
          </p:nvPr>
        </p:nvSpPr>
        <p:spPr/>
        <p:txBody>
          <a:bodyPr rtlCol="0">
            <a:normAutofit fontScale="925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Comment Author, Year. Title of individual blog entry. </a:t>
            </a:r>
            <a:r>
              <a:rPr lang="en-US" altLang="en-US" sz="2500" i="1">
                <a:ea typeface="ＭＳ Ｐゴシック" panose="020B0600070205080204" pitchFamily="34" charset="-128"/>
              </a:rPr>
              <a:t>Blog title,</a:t>
            </a:r>
            <a:r>
              <a:rPr lang="en-US" altLang="en-US" sz="2500">
                <a:ea typeface="ＭＳ Ｐゴシック" panose="020B0600070205080204" pitchFamily="34" charset="-128"/>
              </a:rPr>
              <a:t> [medium] Comment posting date. Available at: include web site address/URL (Uniform Resource Locator) [Accessed date].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i="1">
                <a:ea typeface="ＭＳ Ｐゴシック" panose="020B0600070205080204" pitchFamily="34" charset="-128"/>
              </a:rPr>
              <a:t>DGeezer, 2009. Conservationists are not making themselves heard. Guardian.co.uk Science blog, [blog] 18 June, Available at: &lt;http://www.guardian.co.uk/science/blog/2009/jun/18/conservation-extinction-open-ground&gt; [Accessed 23 June 2009]. </a:t>
            </a:r>
          </a:p>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An in text reference for the above examples would read: </a:t>
            </a:r>
            <a:br>
              <a:rPr lang="en-US" altLang="en-US" sz="2500">
                <a:ea typeface="ＭＳ Ｐゴシック" panose="020B0600070205080204" pitchFamily="34" charset="-128"/>
              </a:rPr>
            </a:br>
            <a:r>
              <a:rPr lang="en-US" altLang="en-US" sz="2500" i="1">
                <a:ea typeface="ＭＳ Ｐゴシック" panose="020B0600070205080204" pitchFamily="34" charset="-128"/>
              </a:rPr>
              <a:t>(Whitton, 2009)</a:t>
            </a:r>
            <a:br>
              <a:rPr lang="en-US" altLang="en-US" sz="2500" i="1">
                <a:ea typeface="ＭＳ Ｐゴシック" panose="020B0600070205080204" pitchFamily="34" charset="-128"/>
              </a:rPr>
            </a:br>
            <a:r>
              <a:rPr lang="en-US" altLang="en-US" sz="2500" i="1">
                <a:ea typeface="ＭＳ Ｐゴシック" panose="020B0600070205080204" pitchFamily="34" charset="-128"/>
              </a:rPr>
              <a:t>(DGeezer, 2009)</a:t>
            </a:r>
          </a:p>
          <a:p>
            <a:pPr marL="91440" indent="-91440" fontAlgn="auto">
              <a:lnSpc>
                <a:spcPct val="80000"/>
              </a:lnSpc>
              <a:defRPr/>
            </a:pPr>
            <a:endParaRPr lang="en-US" altLang="en-US" sz="2500">
              <a:ea typeface="ＭＳ Ｐゴシック" panose="020B0600070205080204" pitchFamily="34" charset="-128"/>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itle 1">
            <a:extLst>
              <a:ext uri="{FF2B5EF4-FFF2-40B4-BE49-F238E27FC236}">
                <a16:creationId xmlns:a16="http://schemas.microsoft.com/office/drawing/2014/main" id="{F9067976-E05C-43E6-A725-989F0DF130AA}"/>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Mailing list(s)</a:t>
            </a:r>
          </a:p>
        </p:txBody>
      </p:sp>
      <p:sp>
        <p:nvSpPr>
          <p:cNvPr id="111619" name="Content Placeholder 2">
            <a:extLst>
              <a:ext uri="{FF2B5EF4-FFF2-40B4-BE49-F238E27FC236}">
                <a16:creationId xmlns:a16="http://schemas.microsoft.com/office/drawing/2014/main" id="{F17348CE-4414-47AA-959A-C44654D965D4}"/>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3000">
                <a:ea typeface="ＭＳ Ｐゴシック" panose="020B0600070205080204" pitchFamily="34" charset="-128"/>
              </a:rPr>
              <a:t>	The required elements for a reference are: </a:t>
            </a:r>
            <a:br>
              <a:rPr lang="en-US" altLang="en-US" sz="3000">
                <a:ea typeface="ＭＳ Ｐゴシック" panose="020B0600070205080204" pitchFamily="34" charset="-128"/>
              </a:rPr>
            </a:br>
            <a:br>
              <a:rPr lang="en-US" altLang="en-US" sz="3000">
                <a:ea typeface="ＭＳ Ｐゴシック" panose="020B0600070205080204" pitchFamily="34" charset="-128"/>
              </a:rPr>
            </a:br>
            <a:r>
              <a:rPr lang="en-US" altLang="en-US" sz="3000" i="1">
                <a:ea typeface="ＭＳ Ｐゴシック" panose="020B0600070205080204" pitchFamily="34" charset="-128"/>
              </a:rPr>
              <a:t>Author, Initial., Year. Subject line, Title of Mailing List. [online] date of message. Available at: include web site address/URL (Uniform Resource Locator) [Accessed date]. </a:t>
            </a:r>
            <a:br>
              <a:rPr lang="en-US" altLang="en-US" sz="3000" i="1">
                <a:ea typeface="ＭＳ Ｐゴシック" panose="020B0600070205080204" pitchFamily="34" charset="-128"/>
              </a:rPr>
            </a:br>
            <a:br>
              <a:rPr lang="en-US" altLang="en-US" sz="3000" i="1">
                <a:ea typeface="ＭＳ Ｐゴシック" panose="020B0600070205080204" pitchFamily="34" charset="-128"/>
              </a:rPr>
            </a:br>
            <a:r>
              <a:rPr lang="en-US" altLang="en-US" sz="3000" i="1">
                <a:ea typeface="ＭＳ Ｐゴシック" panose="020B0600070205080204" pitchFamily="34" charset="-128"/>
              </a:rPr>
              <a:t>Murrey, T., 2009. Sharing good practice, Forum for International Students. [online] 23 June 2009. Available at : &lt;http://www.internationalstudentforum.com&gt; [Accessed 23 June 2009].</a:t>
            </a:r>
          </a:p>
          <a:p>
            <a:pPr marL="91440" indent="-91440" fontAlgn="auto">
              <a:lnSpc>
                <a:spcPct val="80000"/>
              </a:lnSpc>
              <a:defRPr/>
            </a:pPr>
            <a:endParaRPr lang="en-US" altLang="en-US" sz="3000">
              <a:ea typeface="ＭＳ Ｐゴシック" panose="020B0600070205080204" pitchFamily="34" charset="-128"/>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Title 1">
            <a:extLst>
              <a:ext uri="{FF2B5EF4-FFF2-40B4-BE49-F238E27FC236}">
                <a16:creationId xmlns:a16="http://schemas.microsoft.com/office/drawing/2014/main" id="{E9DABF8F-F73E-41D4-A48A-2826D3E504B9}"/>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DVD, Film and Video</a:t>
            </a:r>
          </a:p>
        </p:txBody>
      </p:sp>
      <p:sp>
        <p:nvSpPr>
          <p:cNvPr id="112643" name="Content Placeholder 2">
            <a:extLst>
              <a:ext uri="{FF2B5EF4-FFF2-40B4-BE49-F238E27FC236}">
                <a16:creationId xmlns:a16="http://schemas.microsoft.com/office/drawing/2014/main" id="{89907505-0DE9-417E-8E03-4FA99BE93921}"/>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3000">
                <a:ea typeface="ＭＳ Ｐゴシック" panose="020B0600070205080204" pitchFamily="34" charset="-128"/>
              </a:rPr>
              <a:t>	The required elements for a reference are: </a:t>
            </a:r>
            <a:br>
              <a:rPr lang="en-US" altLang="en-US" sz="3000">
                <a:ea typeface="ＭＳ Ｐゴシック" panose="020B0600070205080204" pitchFamily="34" charset="-128"/>
              </a:rPr>
            </a:br>
            <a:r>
              <a:rPr lang="en-US" altLang="en-US" sz="3000" i="1">
                <a:ea typeface="ＭＳ Ｐゴシック" panose="020B0600070205080204" pitchFamily="34" charset="-128"/>
              </a:rPr>
              <a:t>Full title of DVD or video. Year of release. [type of medium] Director. (if relevant) Country of origin: Film studio or maker. (Other relevant details). </a:t>
            </a:r>
            <a:br>
              <a:rPr lang="en-US" altLang="en-US" sz="3000" i="1">
                <a:ea typeface="ＭＳ Ｐゴシック" panose="020B0600070205080204" pitchFamily="34" charset="-128"/>
              </a:rPr>
            </a:br>
            <a:r>
              <a:rPr lang="en-US" altLang="en-US" sz="3000" i="1">
                <a:ea typeface="ＭＳ Ｐゴシック" panose="020B0600070205080204" pitchFamily="34" charset="-128"/>
              </a:rPr>
              <a:t>Great films from the 80s: a selection of clips from Warner Brothers top films from the 1980s. 2005 [DVD] New York: Warner Brothers. </a:t>
            </a:r>
            <a:br>
              <a:rPr lang="en-US" altLang="en-US" sz="3000" i="1">
                <a:ea typeface="ＭＳ Ｐゴシック" panose="020B0600070205080204" pitchFamily="34" charset="-128"/>
              </a:rPr>
            </a:br>
            <a:r>
              <a:rPr lang="en-US" altLang="en-US" sz="3000" i="1">
                <a:ea typeface="ＭＳ Ｐゴシック" panose="020B0600070205080204" pitchFamily="34" charset="-128"/>
              </a:rPr>
              <a:t>Health for all children 3: the video., 2004. [video] London: Child Growth Foundation. (Narrated by D.B.M. Hall). </a:t>
            </a:r>
          </a:p>
          <a:p>
            <a:pPr marL="91440" indent="-91440" fontAlgn="auto">
              <a:lnSpc>
                <a:spcPct val="80000"/>
              </a:lnSpc>
              <a:buFont typeface="Arial" panose="020B0604020202020204" pitchFamily="34" charset="0"/>
              <a:buNone/>
              <a:defRPr/>
            </a:pPr>
            <a:r>
              <a:rPr lang="en-US" altLang="en-US" sz="3000">
                <a:ea typeface="ＭＳ Ｐゴシック" panose="020B0600070205080204" pitchFamily="34" charset="-128"/>
              </a:rPr>
              <a:t>	</a:t>
            </a:r>
            <a:endParaRPr lang="en-US" altLang="en-US" sz="3000" i="1">
              <a:ea typeface="ＭＳ Ｐゴシック" panose="020B0600070205080204" pitchFamily="34" charset="-128"/>
            </a:endParaRPr>
          </a:p>
          <a:p>
            <a:pPr marL="91440" indent="-91440" fontAlgn="auto">
              <a:lnSpc>
                <a:spcPct val="80000"/>
              </a:lnSpc>
              <a:defRPr/>
            </a:pPr>
            <a:endParaRPr lang="en-US" altLang="en-US" sz="3000">
              <a:ea typeface="ＭＳ Ｐゴシック" panose="020B0600070205080204" pitchFamily="34" charset="-128"/>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itle 1">
            <a:extLst>
              <a:ext uri="{FF2B5EF4-FFF2-40B4-BE49-F238E27FC236}">
                <a16:creationId xmlns:a16="http://schemas.microsoft.com/office/drawing/2014/main" id="{CCCEEC0A-EE8E-460F-927C-872E92CB0D22}"/>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121859" name="Content Placeholder 2">
            <a:extLst>
              <a:ext uri="{FF2B5EF4-FFF2-40B4-BE49-F238E27FC236}">
                <a16:creationId xmlns:a16="http://schemas.microsoft.com/office/drawing/2014/main" id="{71A5E100-6E99-4535-90B0-2EC79CF08789}"/>
              </a:ext>
            </a:extLst>
          </p:cNvPr>
          <p:cNvSpPr>
            <a:spLocks noGrp="1"/>
          </p:cNvSpPr>
          <p:nvPr>
            <p:ph idx="1"/>
          </p:nvPr>
        </p:nvSpPr>
        <p:spPr/>
        <p:txBody>
          <a:bodyPr/>
          <a:lstStyle/>
          <a:p>
            <a:pPr>
              <a:buFont typeface="Arial" panose="020B0604020202020204" pitchFamily="34" charset="0"/>
              <a:buNone/>
            </a:pPr>
            <a:r>
              <a:rPr lang="en-US" altLang="en-US" i="1">
                <a:ea typeface="ＭＳ Ｐゴシック" panose="020B0600070205080204" pitchFamily="34" charset="-128"/>
              </a:rPr>
              <a:t>	Ahern, B., 1999. Interview on Morning Ireland Interviewed by... John Boyd [radio] RTE Radio 1, 15 February 1999, 08:30. </a:t>
            </a:r>
          </a:p>
          <a:p>
            <a:pPr>
              <a:buFont typeface="Arial" panose="020B0604020202020204" pitchFamily="34" charset="0"/>
              <a:buNone/>
            </a:pPr>
            <a:r>
              <a:rPr lang="en-US" altLang="en-US">
                <a:ea typeface="ＭＳ Ｐゴシック" panose="020B0600070205080204" pitchFamily="34" charset="-128"/>
              </a:rPr>
              <a:t>	An intext reference for the above examples would read:</a:t>
            </a:r>
            <a:br>
              <a:rPr lang="en-US" altLang="en-US">
                <a:ea typeface="ＭＳ Ｐゴシック" panose="020B0600070205080204" pitchFamily="34" charset="-128"/>
              </a:rPr>
            </a:br>
            <a:r>
              <a:rPr lang="en-US" altLang="en-US" i="1">
                <a:ea typeface="ＭＳ Ｐゴシック" panose="020B0600070205080204" pitchFamily="34" charset="-128"/>
              </a:rPr>
              <a:t>(Ahern, 1999) </a:t>
            </a:r>
          </a:p>
          <a:p>
            <a:endParaRPr lang="en-US" altLang="en-US">
              <a:ea typeface="ＭＳ Ｐゴシック" panose="020B0600070205080204" pitchFamily="34" charset="-128"/>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Title 1">
            <a:extLst>
              <a:ext uri="{FF2B5EF4-FFF2-40B4-BE49-F238E27FC236}">
                <a16:creationId xmlns:a16="http://schemas.microsoft.com/office/drawing/2014/main" id="{EDD3B779-0241-4AD0-8775-39E3E4621232}"/>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Broadcast(s)</a:t>
            </a:r>
          </a:p>
        </p:txBody>
      </p:sp>
      <p:sp>
        <p:nvSpPr>
          <p:cNvPr id="114691" name="Content Placeholder 2">
            <a:extLst>
              <a:ext uri="{FF2B5EF4-FFF2-40B4-BE49-F238E27FC236}">
                <a16:creationId xmlns:a16="http://schemas.microsoft.com/office/drawing/2014/main" id="{DCE60E6B-8B45-41C7-B829-ACCF6A1FB11E}"/>
              </a:ext>
            </a:extLst>
          </p:cNvPr>
          <p:cNvSpPr>
            <a:spLocks noGrp="1"/>
          </p:cNvSpPr>
          <p:nvPr>
            <p:ph idx="1"/>
          </p:nvPr>
        </p:nvSpPr>
        <p:spPr/>
        <p:txBody>
          <a:bodyPr rtlCol="0">
            <a:normAutofit fontScale="925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For a broadcast the suggested elements should include: </a:t>
            </a:r>
            <a:br>
              <a:rPr lang="en-US" altLang="en-US" sz="2700">
                <a:ea typeface="ＭＳ Ｐゴシック" panose="020B0600070205080204" pitchFamily="34" charset="-128"/>
              </a:rPr>
            </a:br>
            <a:r>
              <a:rPr lang="en-US" altLang="en-US" sz="2700" i="1">
                <a:ea typeface="ＭＳ Ｐゴシック" panose="020B0600070205080204" pitchFamily="34" charset="-128"/>
              </a:rPr>
              <a:t>Series title and episode name and number if relevant, Year of broadcast. [type of medium] Broadcasting organisation and Channel, date and time of transmission. </a:t>
            </a:r>
            <a:br>
              <a:rPr lang="en-US" altLang="en-US" sz="2700" i="1">
                <a:ea typeface="ＭＳ Ｐゴシック" panose="020B0600070205080204" pitchFamily="34" charset="-128"/>
              </a:rPr>
            </a:br>
            <a:br>
              <a:rPr lang="en-US" altLang="en-US" sz="2700" i="1">
                <a:ea typeface="ＭＳ Ｐゴシック" panose="020B0600070205080204" pitchFamily="34" charset="-128"/>
              </a:rPr>
            </a:br>
            <a:r>
              <a:rPr lang="en-US" altLang="en-US" sz="2700" i="1">
                <a:ea typeface="ＭＳ Ｐゴシック" panose="020B0600070205080204" pitchFamily="34" charset="-128"/>
              </a:rPr>
              <a:t>Little Britain, 2006. [TV programme] BBC, BBC2, 30 January 2006 20.00.</a:t>
            </a:r>
          </a:p>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For a broadcast obtained through Box of Broadcasts</a:t>
            </a:r>
            <a:br>
              <a:rPr lang="en-US" altLang="en-US" sz="2700">
                <a:ea typeface="ＭＳ Ｐゴシック" panose="020B0600070205080204" pitchFamily="34" charset="-128"/>
              </a:rPr>
            </a:br>
            <a:r>
              <a:rPr lang="en-US" altLang="en-US" sz="2700">
                <a:ea typeface="ＭＳ Ｐゴシック" panose="020B0600070205080204" pitchFamily="34" charset="-128"/>
              </a:rPr>
              <a:t>Little Britain, 2006. [TV programme recording] BBC, BBC2, 30 January 2006 20.00. Available through: Box of Broadcasts database [Accessed 12 August 2011].</a:t>
            </a:r>
          </a:p>
          <a:p>
            <a:pPr marL="91440" indent="-91440" fontAlgn="auto">
              <a:lnSpc>
                <a:spcPct val="80000"/>
              </a:lnSpc>
              <a:defRPr/>
            </a:pPr>
            <a:endParaRPr lang="en-US" altLang="en-US" sz="2700">
              <a:ea typeface="ＭＳ Ｐゴシック" panose="020B0600070205080204" pitchFamily="34" charset="-128"/>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a:extLst>
              <a:ext uri="{FF2B5EF4-FFF2-40B4-BE49-F238E27FC236}">
                <a16:creationId xmlns:a16="http://schemas.microsoft.com/office/drawing/2014/main" id="{BE10C6FB-A889-45B4-AC8C-7F826227B0E5}"/>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Pictures, images and photographs</a:t>
            </a:r>
          </a:p>
        </p:txBody>
      </p:sp>
      <p:sp>
        <p:nvSpPr>
          <p:cNvPr id="115715" name="Content Placeholder 2">
            <a:extLst>
              <a:ext uri="{FF2B5EF4-FFF2-40B4-BE49-F238E27FC236}">
                <a16:creationId xmlns:a16="http://schemas.microsoft.com/office/drawing/2014/main" id="{F077871A-A842-4B53-BBBC-5463F5732878}"/>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The suggested elements for a reference are: </a:t>
            </a:r>
          </a:p>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a:t>
            </a:r>
            <a:r>
              <a:rPr lang="en-US" altLang="en-US" sz="2700" i="1">
                <a:ea typeface="ＭＳ Ｐゴシック" panose="020B0600070205080204" pitchFamily="34" charset="-128"/>
              </a:rPr>
              <a:t>Artist/Photographer's name (if known), Year of production. Title of image. [type of medium] Collection Details as available (Collection, Document number, Geographical Town/Place: Name of Library/Archive/Repository). </a:t>
            </a:r>
            <a:br>
              <a:rPr lang="en-US" altLang="en-US" sz="2700" i="1">
                <a:ea typeface="ＭＳ Ｐゴシック" panose="020B0600070205080204" pitchFamily="34" charset="-128"/>
              </a:rPr>
            </a:br>
            <a:br>
              <a:rPr lang="en-US" altLang="en-US" sz="2700" i="1">
                <a:ea typeface="ＭＳ Ｐゴシック" panose="020B0600070205080204" pitchFamily="34" charset="-128"/>
              </a:rPr>
            </a:br>
            <a:r>
              <a:rPr lang="en-US" altLang="en-US" sz="2700" i="1">
                <a:ea typeface="ＭＳ Ｐゴシック" panose="020B0600070205080204" pitchFamily="34" charset="-128"/>
              </a:rPr>
              <a:t>Beaton,C., 1956. Marilyn Monroe. [photograph] (Marilyn Monroe's own private collection). </a:t>
            </a:r>
            <a:br>
              <a:rPr lang="en-US" altLang="en-US" sz="2700" i="1">
                <a:ea typeface="ＭＳ Ｐゴシック" panose="020B0600070205080204" pitchFamily="34" charset="-128"/>
              </a:rPr>
            </a:br>
            <a:r>
              <a:rPr lang="en-US" altLang="en-US" sz="2700" i="1">
                <a:ea typeface="ＭＳ Ｐゴシック" panose="020B0600070205080204" pitchFamily="34" charset="-128"/>
              </a:rPr>
              <a:t>Beaton,C., 1944. China 1944: A mother resting her head on her sick child's pillow in the Canadian Mission Hospital in Chengtu. [photograph] (London: Imperial War Museum Collection). </a:t>
            </a:r>
          </a:p>
          <a:p>
            <a:pPr marL="91440" indent="-91440" fontAlgn="auto">
              <a:lnSpc>
                <a:spcPct val="80000"/>
              </a:lnSpc>
              <a:buFont typeface="Arial" panose="020B0604020202020204" pitchFamily="34" charset="0"/>
              <a:buNone/>
              <a:defRPr/>
            </a:pPr>
            <a:endParaRPr lang="en-US" altLang="en-US" sz="2700" i="1">
              <a:ea typeface="ＭＳ Ｐゴシック" panose="020B0600070205080204" pitchFamily="34" charset="-128"/>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Title 1">
            <a:extLst>
              <a:ext uri="{FF2B5EF4-FFF2-40B4-BE49-F238E27FC236}">
                <a16:creationId xmlns:a16="http://schemas.microsoft.com/office/drawing/2014/main" id="{2DE5257E-72F2-48C2-94D1-6AECAB97993E}"/>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116739" name="Content Placeholder 2">
            <a:extLst>
              <a:ext uri="{FF2B5EF4-FFF2-40B4-BE49-F238E27FC236}">
                <a16:creationId xmlns:a16="http://schemas.microsoft.com/office/drawing/2014/main" id="{130AA752-695B-4316-A167-6670CF8D5FA7}"/>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For an electronic reference the suggested elements are: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i="1">
                <a:ea typeface="ＭＳ Ｐゴシック" panose="020B0600070205080204" pitchFamily="34" charset="-128"/>
              </a:rPr>
              <a:t>Artist/Photographer's name, Year of production. Title of image. [type of medium] Available at: include web site address/URL(Uniform Resource Locator) and additional details of access, such as the routing from the homepage of the source.[Accessed date]. </a:t>
            </a:r>
            <a:br>
              <a:rPr lang="en-US" altLang="en-US" sz="2700" i="1">
                <a:ea typeface="ＭＳ Ｐゴシック" panose="020B0600070205080204" pitchFamily="34" charset="-128"/>
              </a:rPr>
            </a:br>
            <a:br>
              <a:rPr lang="en-US" altLang="en-US" sz="2700" i="1">
                <a:ea typeface="ＭＳ Ｐゴシック" panose="020B0600070205080204" pitchFamily="34" charset="-128"/>
              </a:rPr>
            </a:br>
            <a:r>
              <a:rPr lang="en-US" altLang="en-US" sz="2700" i="1">
                <a:ea typeface="ＭＳ Ｐゴシック" panose="020B0600070205080204" pitchFamily="34" charset="-128"/>
              </a:rPr>
              <a:t>Dean, R, 2008 Tales from Topographic Oceans. [electronic print] Available at: &lt;http://rogerdean.com/store/product_info.php?cPath=4&amp;products_id=88&gt; [Accessed 18 June 2008].</a:t>
            </a:r>
          </a:p>
          <a:p>
            <a:pPr marL="91440" indent="-91440" fontAlgn="auto">
              <a:lnSpc>
                <a:spcPct val="80000"/>
              </a:lnSpc>
              <a:defRPr/>
            </a:pPr>
            <a:endParaRPr lang="en-US" altLang="en-US" sz="2700">
              <a:ea typeface="ＭＳ Ｐゴシック" panose="020B0600070205080204" pitchFamily="34" charset="-128"/>
            </a:endParaRP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Title 1">
            <a:extLst>
              <a:ext uri="{FF2B5EF4-FFF2-40B4-BE49-F238E27FC236}">
                <a16:creationId xmlns:a16="http://schemas.microsoft.com/office/drawing/2014/main" id="{3E04F22D-8294-491B-A745-502FEF94A8B9}"/>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Electronic image(s)</a:t>
            </a:r>
          </a:p>
        </p:txBody>
      </p:sp>
      <p:sp>
        <p:nvSpPr>
          <p:cNvPr id="125955" name="Content Placeholder 2">
            <a:extLst>
              <a:ext uri="{FF2B5EF4-FFF2-40B4-BE49-F238E27FC236}">
                <a16:creationId xmlns:a16="http://schemas.microsoft.com/office/drawing/2014/main" id="{93385957-529F-40E7-AB74-80C0967EB42E}"/>
              </a:ext>
            </a:extLst>
          </p:cNvPr>
          <p:cNvSpPr>
            <a:spLocks noGrp="1"/>
          </p:cNvSpPr>
          <p:nvPr>
            <p:ph idx="1"/>
          </p:nvPr>
        </p:nvSpPr>
        <p:spPr/>
        <p:txBody>
          <a:bodyPr/>
          <a:lstStyle/>
          <a:p>
            <a:pPr>
              <a:buFont typeface="Arial" panose="020B0604020202020204" pitchFamily="34" charset="0"/>
              <a:buNone/>
            </a:pPr>
            <a:r>
              <a:rPr lang="en-US" altLang="en-US">
                <a:ea typeface="ＭＳ Ｐゴシック" panose="020B0600070205080204" pitchFamily="34" charset="-128"/>
              </a:rPr>
              <a:t>	For images found on the internet the required elements for a reference are:</a:t>
            </a:r>
            <a:br>
              <a:rPr lang="en-US" altLang="en-US">
                <a:ea typeface="ＭＳ Ｐゴシック" panose="020B0600070205080204" pitchFamily="34" charset="-128"/>
              </a:rPr>
            </a:br>
            <a:r>
              <a:rPr lang="en-US" altLang="en-US" i="1">
                <a:ea typeface="ＭＳ Ｐゴシック" panose="020B0600070205080204" pitchFamily="34" charset="-128"/>
              </a:rPr>
              <a:t>Author, Year (image created). Title of work. [type of medium] Available at: include web site address/URL (Uniform Resource Locator) [Accessed date]. </a:t>
            </a:r>
            <a:br>
              <a:rPr lang="en-US" altLang="en-US" i="1">
                <a:ea typeface="ＭＳ Ｐゴシック" panose="020B0600070205080204" pitchFamily="34" charset="-128"/>
              </a:rPr>
            </a:br>
            <a:r>
              <a:rPr lang="en-US" altLang="en-US">
                <a:ea typeface="ＭＳ Ｐゴシック" panose="020B0600070205080204" pitchFamily="34" charset="-128"/>
              </a:rPr>
              <a:t>Where the author is not known, begin the reference with the </a:t>
            </a:r>
            <a:r>
              <a:rPr lang="en-US" altLang="en-US" i="1">
                <a:ea typeface="ＭＳ Ｐゴシック" panose="020B0600070205080204" pitchFamily="34" charset="-128"/>
              </a:rPr>
              <a:t>title of the work.</a:t>
            </a:r>
            <a:r>
              <a:rPr lang="en-US" altLang="en-US">
                <a:ea typeface="ＭＳ Ｐゴシック" panose="020B0600070205080204" pitchFamily="34" charset="-128"/>
              </a:rPr>
              <a:t> </a:t>
            </a:r>
            <a:br>
              <a:rPr lang="en-US" altLang="en-US">
                <a:ea typeface="ＭＳ Ｐゴシック" panose="020B0600070205080204" pitchFamily="34" charset="-128"/>
              </a:rPr>
            </a:br>
            <a:endParaRPr lang="en-US" altLang="en-US" i="1">
              <a:ea typeface="ＭＳ Ｐゴシック" panose="020B0600070205080204" pitchFamily="34" charset="-128"/>
            </a:endParaRP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Title 1">
            <a:extLst>
              <a:ext uri="{FF2B5EF4-FFF2-40B4-BE49-F238E27FC236}">
                <a16:creationId xmlns:a16="http://schemas.microsoft.com/office/drawing/2014/main" id="{7E8D7A96-E838-4365-88A1-EB3FC2A92DD8}"/>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118787" name="Content Placeholder 2">
            <a:extLst>
              <a:ext uri="{FF2B5EF4-FFF2-40B4-BE49-F238E27FC236}">
                <a16:creationId xmlns:a16="http://schemas.microsoft.com/office/drawing/2014/main" id="{51AB5F82-284C-4EB1-838F-15DF22A577AD}"/>
              </a:ext>
            </a:extLst>
          </p:cNvPr>
          <p:cNvSpPr>
            <a:spLocks noGrp="1"/>
          </p:cNvSpPr>
          <p:nvPr>
            <p:ph idx="1"/>
          </p:nvPr>
        </p:nvSpPr>
        <p:spPr/>
        <p:txBody>
          <a:bodyPr rtlCol="0">
            <a:normAutofit lnSpcReduction="10000"/>
          </a:bodyPr>
          <a:lstStyle/>
          <a:p>
            <a:pPr marL="91440" indent="-91440" fontAlgn="auto">
              <a:lnSpc>
                <a:spcPct val="80000"/>
              </a:lnSpc>
              <a:defRPr/>
            </a:pPr>
            <a:r>
              <a:rPr lang="en-US" altLang="en-US" sz="3000" i="1">
                <a:ea typeface="ＭＳ Ｐゴシック" panose="020B0600070205080204" pitchFamily="34" charset="-128"/>
              </a:rPr>
              <a:t>Where none of the usual details are known, (such as author, date, or image title) try to find the filename of the image (for example by right clicking and looking at the properties of the file). If none of the above is available begin the reference with the subject and title of the work. </a:t>
            </a:r>
            <a:br>
              <a:rPr lang="en-US" altLang="en-US" sz="3000" i="1">
                <a:ea typeface="ＭＳ Ｐゴシック" panose="020B0600070205080204" pitchFamily="34" charset="-128"/>
              </a:rPr>
            </a:br>
            <a:r>
              <a:rPr lang="en-US" altLang="en-US" sz="3000" i="1">
                <a:ea typeface="ＭＳ Ｐゴシック" panose="020B0600070205080204" pitchFamily="34" charset="-128"/>
              </a:rPr>
              <a:t>[Child placing gauze over knee wound] n.d. [image online] Available at: &lt; http://www.dadpal.com/2009/12/wounds-care-help-and-wound-vac-therapy.html&gt; [Accessed 01 June 2010]. </a:t>
            </a:r>
            <a:br>
              <a:rPr lang="en-US" altLang="en-US" sz="3000" i="1">
                <a:ea typeface="ＭＳ Ｐゴシック" panose="020B0600070205080204" pitchFamily="34" charset="-128"/>
              </a:rPr>
            </a:br>
            <a:endParaRPr lang="en-US" altLang="en-US" sz="3000">
              <a:ea typeface="ＭＳ Ｐゴシック" panose="020B0600070205080204" pitchFamily="34" charset="-128"/>
            </a:endParaRP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Title 1">
            <a:extLst>
              <a:ext uri="{FF2B5EF4-FFF2-40B4-BE49-F238E27FC236}">
                <a16:creationId xmlns:a16="http://schemas.microsoft.com/office/drawing/2014/main" id="{F262D648-5F94-4489-923F-B52DAB25CC7D}"/>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119811" name="Content Placeholder 2">
            <a:extLst>
              <a:ext uri="{FF2B5EF4-FFF2-40B4-BE49-F238E27FC236}">
                <a16:creationId xmlns:a16="http://schemas.microsoft.com/office/drawing/2014/main" id="{0B77F5D1-D356-45CF-8792-3A313828DD91}"/>
              </a:ext>
            </a:extLst>
          </p:cNvPr>
          <p:cNvSpPr>
            <a:spLocks noGrp="1"/>
          </p:cNvSpPr>
          <p:nvPr>
            <p:ph idx="1"/>
          </p:nvPr>
        </p:nvSpPr>
        <p:spPr/>
        <p:txBody>
          <a:bodyPr rtlCol="0">
            <a:normAutofit fontScale="92500" lnSpcReduction="100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a:t>
            </a:r>
            <a:r>
              <a:rPr lang="en-US" altLang="en-US" sz="2500" i="1">
                <a:ea typeface="ＭＳ Ｐゴシック" panose="020B0600070205080204" pitchFamily="34" charset="-128"/>
              </a:rPr>
              <a:t>[Nimbus 1 returned sharp cloud cover photos, plus night time infra red pictures] n.d. [image online] Available at: &lt;http://rammb.cira.colostate.edu/dev/hillger/Nimbus-1_image.jpg&gt; [Accessed 13 November 2008]. </a:t>
            </a:r>
            <a:br>
              <a:rPr lang="en-US" altLang="en-US" sz="2500" i="1">
                <a:ea typeface="ＭＳ Ｐゴシック" panose="020B0600070205080204" pitchFamily="34" charset="-128"/>
              </a:rPr>
            </a:br>
            <a:r>
              <a:rPr lang="en-US" altLang="en-US" sz="2500" i="1">
                <a:ea typeface="ＭＳ Ｐゴシック" panose="020B0600070205080204" pitchFamily="34" charset="-128"/>
              </a:rPr>
              <a:t>Pepsi, 2009. Pepsi can designs. [image online] Available at: [Accessed 19 June 2009].</a:t>
            </a:r>
          </a:p>
          <a:p>
            <a:pPr marL="91440" indent="-91440" fontAlgn="auto">
              <a:lnSpc>
                <a:spcPct val="80000"/>
              </a:lnSpc>
              <a:buFont typeface="Arial" panose="020B0604020202020204" pitchFamily="34" charset="0"/>
              <a:buNone/>
              <a:defRPr/>
            </a:pPr>
            <a:r>
              <a:rPr lang="en-US" altLang="en-US" sz="2500" i="1">
                <a:ea typeface="ＭＳ Ｐゴシック" panose="020B0600070205080204" pitchFamily="34" charset="-128"/>
              </a:rPr>
              <a:t>	Van Vechten, C. 1934. Man Ray. [photograph] Available at: [Accessed 04 October 2009]. </a:t>
            </a:r>
          </a:p>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An in text reference for the above examples would read:</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i="1">
                <a:ea typeface="ＭＳ Ｐゴシック" panose="020B0600070205080204" pitchFamily="34" charset="-128"/>
              </a:rPr>
              <a:t>(Child placing gauze, n.d.)</a:t>
            </a:r>
            <a:br>
              <a:rPr lang="en-US" altLang="en-US" sz="2500" i="1">
                <a:ea typeface="ＭＳ Ｐゴシック" panose="020B0600070205080204" pitchFamily="34" charset="-128"/>
              </a:rPr>
            </a:br>
            <a:r>
              <a:rPr lang="en-US" altLang="en-US" sz="2500" i="1">
                <a:ea typeface="ＭＳ Ｐゴシック" panose="020B0600070205080204" pitchFamily="34" charset="-128"/>
              </a:rPr>
              <a:t>(Nimbus 1, n.d.)</a:t>
            </a:r>
            <a:br>
              <a:rPr lang="en-US" altLang="en-US" sz="2500" i="1">
                <a:ea typeface="ＭＳ Ｐゴシック" panose="020B0600070205080204" pitchFamily="34" charset="-128"/>
              </a:rPr>
            </a:br>
            <a:r>
              <a:rPr lang="en-US" altLang="en-US" sz="2500" i="1">
                <a:ea typeface="ＭＳ Ｐゴシック" panose="020B0600070205080204" pitchFamily="34" charset="-128"/>
              </a:rPr>
              <a:t>(Pepsi, 2009)</a:t>
            </a:r>
            <a:br>
              <a:rPr lang="en-US" altLang="en-US" sz="2500" i="1">
                <a:ea typeface="ＭＳ Ｐゴシック" panose="020B0600070205080204" pitchFamily="34" charset="-128"/>
              </a:rPr>
            </a:br>
            <a:r>
              <a:rPr lang="en-US" altLang="en-US" sz="2500" i="1">
                <a:ea typeface="ＭＳ Ｐゴシック" panose="020B0600070205080204" pitchFamily="34" charset="-128"/>
              </a:rPr>
              <a:t>(Van Vechten, 1934)</a:t>
            </a:r>
          </a:p>
          <a:p>
            <a:pPr marL="91440" indent="-91440" fontAlgn="auto">
              <a:lnSpc>
                <a:spcPct val="80000"/>
              </a:lnSpc>
              <a:defRPr/>
            </a:pPr>
            <a:endParaRPr lang="en-US" altLang="en-US" sz="2500">
              <a:ea typeface="ＭＳ Ｐゴシック" panose="020B0600070205080204" pitchFamily="34" charset="-128"/>
            </a:endParaRP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itle 1">
            <a:extLst>
              <a:ext uri="{FF2B5EF4-FFF2-40B4-BE49-F238E27FC236}">
                <a16:creationId xmlns:a16="http://schemas.microsoft.com/office/drawing/2014/main" id="{964B1DD8-C26E-4E84-97A5-6807597AF2E8}"/>
              </a:ext>
            </a:extLst>
          </p:cNvPr>
          <p:cNvSpPr>
            <a:spLocks noGrp="1"/>
          </p:cNvSpPr>
          <p:nvPr>
            <p:ph type="title"/>
          </p:nvPr>
        </p:nvSpPr>
        <p:spPr/>
        <p:txBody>
          <a:bodyPr/>
          <a:lstStyle/>
          <a:p>
            <a:pPr fontAlgn="auto">
              <a:spcAft>
                <a:spcPts val="0"/>
              </a:spcAft>
              <a:defRPr/>
            </a:pPr>
            <a:r>
              <a:rPr lang="en-US" altLang="en-US" sz="4000">
                <a:solidFill>
                  <a:schemeClr val="tx1">
                    <a:lumMod val="95000"/>
                    <a:lumOff val="5000"/>
                  </a:schemeClr>
                </a:solidFill>
                <a:ea typeface="ＭＳ Ｐゴシック" panose="020B0600070205080204" pitchFamily="34" charset="-128"/>
              </a:rPr>
              <a:t>Podcast and archives tv programme(s)</a:t>
            </a:r>
          </a:p>
        </p:txBody>
      </p:sp>
      <p:sp>
        <p:nvSpPr>
          <p:cNvPr id="120835" name="Content Placeholder 2">
            <a:extLst>
              <a:ext uri="{FF2B5EF4-FFF2-40B4-BE49-F238E27FC236}">
                <a16:creationId xmlns:a16="http://schemas.microsoft.com/office/drawing/2014/main" id="{BF24399A-E59F-4EE3-AA2A-ED6EDD1B3308}"/>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3000">
                <a:ea typeface="ＭＳ Ｐゴシック" panose="020B0600070205080204" pitchFamily="34" charset="-128"/>
              </a:rPr>
              <a:t>	The required elements for a reference are: </a:t>
            </a:r>
            <a:br>
              <a:rPr lang="en-US" altLang="en-US" sz="3000">
                <a:ea typeface="ＭＳ Ｐゴシック" panose="020B0600070205080204" pitchFamily="34" charset="-128"/>
              </a:rPr>
            </a:br>
            <a:r>
              <a:rPr lang="en-US" altLang="en-US" sz="3000" i="1">
                <a:ea typeface="ＭＳ Ｐゴシック" panose="020B0600070205080204" pitchFamily="34" charset="-128"/>
              </a:rPr>
              <a:t>Broadcaster/Author, Year. Programme title, Series Title. (if relevant) [type of medium] date of transmission. Available at: include web site address/URL (Uniform Resource Locator) [Accessed date]. </a:t>
            </a:r>
            <a:br>
              <a:rPr lang="en-US" altLang="en-US" sz="3000" i="1">
                <a:ea typeface="ＭＳ Ｐゴシック" panose="020B0600070205080204" pitchFamily="34" charset="-128"/>
              </a:rPr>
            </a:br>
            <a:r>
              <a:rPr lang="en-US" altLang="en-US" sz="3000" i="1">
                <a:ea typeface="ＭＳ Ｐゴシック" panose="020B0600070205080204" pitchFamily="34" charset="-128"/>
              </a:rPr>
              <a:t>National Gallery, 2008. Episode Seventeen (March 2008), The National Gallery Monthly Podcast. [podcast] March 2008. Available at: &lt; http://www.nationalgallery.org.uk/podcasts&gt; [Accessed 23 June 2009].</a:t>
            </a:r>
          </a:p>
          <a:p>
            <a:pPr marL="91440" indent="-91440" fontAlgn="auto">
              <a:lnSpc>
                <a:spcPct val="80000"/>
              </a:lnSpc>
              <a:buFont typeface="Arial" panose="020B0604020202020204" pitchFamily="34" charset="0"/>
              <a:buNone/>
              <a:defRPr/>
            </a:pPr>
            <a:endParaRPr lang="en-US" altLang="en-US" sz="3000">
              <a:ea typeface="ＭＳ Ｐゴシック" panose="020B0600070205080204" pitchFamily="34" charset="-128"/>
            </a:endParaRP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Title 1">
            <a:extLst>
              <a:ext uri="{FF2B5EF4-FFF2-40B4-BE49-F238E27FC236}">
                <a16:creationId xmlns:a16="http://schemas.microsoft.com/office/drawing/2014/main" id="{E681C9C2-42F3-4B22-A86A-3F15A07DB1C4}"/>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YouTube</a:t>
            </a:r>
          </a:p>
        </p:txBody>
      </p:sp>
      <p:sp>
        <p:nvSpPr>
          <p:cNvPr id="121859" name="Content Placeholder 2">
            <a:extLst>
              <a:ext uri="{FF2B5EF4-FFF2-40B4-BE49-F238E27FC236}">
                <a16:creationId xmlns:a16="http://schemas.microsoft.com/office/drawing/2014/main" id="{4FADEC18-1FED-49B8-9663-F2030CF36028}"/>
              </a:ext>
            </a:extLst>
          </p:cNvPr>
          <p:cNvSpPr>
            <a:spLocks noGrp="1"/>
          </p:cNvSpPr>
          <p:nvPr>
            <p:ph idx="1"/>
          </p:nvPr>
        </p:nvSpPr>
        <p:spPr/>
        <p:txBody>
          <a:bodyPr rtlCol="0">
            <a:normAutofit fontScale="925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The required elements for a reference are: </a:t>
            </a:r>
            <a:br>
              <a:rPr lang="en-US" altLang="en-US" sz="2500">
                <a:ea typeface="ＭＳ Ｐゴシック" panose="020B0600070205080204" pitchFamily="34" charset="-128"/>
              </a:rPr>
            </a:br>
            <a:r>
              <a:rPr lang="en-US" altLang="en-US" sz="2500" i="1">
                <a:ea typeface="ＭＳ Ｐゴシック" panose="020B0600070205080204" pitchFamily="34" charset="-128"/>
              </a:rPr>
              <a:t>Screen name of contributor,Year. Video Title, Series Title. (if relevant) [type of medium] Available at: include web site address/URL (Uniform Resource Locator) [Accessed date]. </a:t>
            </a:r>
            <a:br>
              <a:rPr lang="en-US" altLang="en-US" sz="2500" i="1">
                <a:ea typeface="ＭＳ Ｐゴシック" panose="020B0600070205080204" pitchFamily="34" charset="-128"/>
              </a:rPr>
            </a:br>
            <a:r>
              <a:rPr lang="en-US" altLang="en-US" sz="2500" i="1">
                <a:ea typeface="ＭＳ Ｐゴシック" panose="020B0600070205080204" pitchFamily="34" charset="-128"/>
              </a:rPr>
              <a:t>Mrgeorged, 2009. Top Gear The Stig revealed Full. [video online] Available at:&lt;http://www.youtube.com/watch#!v=eTapK5dRaw4&gt; [Accessed 23 June 2009].</a:t>
            </a:r>
            <a:br>
              <a:rPr lang="en-US" altLang="en-US" sz="2500" i="1">
                <a:ea typeface="ＭＳ Ｐゴシック" panose="020B0600070205080204" pitchFamily="34" charset="-128"/>
              </a:rPr>
            </a:br>
            <a:r>
              <a:rPr lang="en-US" altLang="en-US" sz="2500" i="1">
                <a:ea typeface="ＭＳ Ｐゴシック" panose="020B0600070205080204" pitchFamily="34" charset="-128"/>
              </a:rPr>
              <a:t>Defra, 2007. Sustainable development: the bigger picture. [video online] Available at: [Accessed 23 June 2012]. </a:t>
            </a:r>
          </a:p>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An in text reference for the above example would read: </a:t>
            </a:r>
            <a:br>
              <a:rPr lang="en-US" altLang="en-US" sz="2500">
                <a:ea typeface="ＭＳ Ｐゴシック" panose="020B0600070205080204" pitchFamily="34" charset="-128"/>
              </a:rPr>
            </a:br>
            <a:r>
              <a:rPr lang="en-US" altLang="en-US" sz="2500" i="1">
                <a:ea typeface="ＭＳ Ｐゴシック" panose="020B0600070205080204" pitchFamily="34" charset="-128"/>
              </a:rPr>
              <a:t>The principle research states "The need for substainable development..." (Defra 2007) </a:t>
            </a:r>
          </a:p>
          <a:p>
            <a:pPr marL="91440" indent="-91440" fontAlgn="auto">
              <a:lnSpc>
                <a:spcPct val="80000"/>
              </a:lnSpc>
              <a:defRPr/>
            </a:pPr>
            <a:endParaRPr lang="en-US" altLang="en-US" sz="2500">
              <a:ea typeface="ＭＳ Ｐゴシック" panose="020B0600070205080204" pitchFamily="34" charset="-128"/>
            </a:endParaRP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Title 1">
            <a:extLst>
              <a:ext uri="{FF2B5EF4-FFF2-40B4-BE49-F238E27FC236}">
                <a16:creationId xmlns:a16="http://schemas.microsoft.com/office/drawing/2014/main" id="{249F7C92-9123-4B59-990E-EDFCB02989F0}"/>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Unpublished works</a:t>
            </a:r>
          </a:p>
        </p:txBody>
      </p:sp>
      <p:sp>
        <p:nvSpPr>
          <p:cNvPr id="122883" name="Content Placeholder 2">
            <a:extLst>
              <a:ext uri="{FF2B5EF4-FFF2-40B4-BE49-F238E27FC236}">
                <a16:creationId xmlns:a16="http://schemas.microsoft.com/office/drawing/2014/main" id="{4C0037E5-BF91-4490-99F2-20B53E637E29}"/>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700">
                <a:ea typeface="ＭＳ Ｐゴシック" panose="020B0600070205080204" pitchFamily="34" charset="-128"/>
              </a:rPr>
              <a:t>	You may occasionally have access to a document before it is published and may therefore not be able to provide full details: </a:t>
            </a:r>
            <a:br>
              <a:rPr lang="en-US" altLang="en-US" sz="2700">
                <a:ea typeface="ＭＳ Ｐゴシック" panose="020B0600070205080204" pitchFamily="34" charset="-128"/>
              </a:rPr>
            </a:br>
            <a:br>
              <a:rPr lang="en-US" altLang="en-US" sz="2700">
                <a:ea typeface="ＭＳ Ｐゴシック" panose="020B0600070205080204" pitchFamily="34" charset="-128"/>
              </a:rPr>
            </a:br>
            <a:r>
              <a:rPr lang="en-US" altLang="en-US" sz="2700" i="1">
                <a:ea typeface="ＭＳ Ｐゴシック" panose="020B0600070205080204" pitchFamily="34" charset="-128"/>
              </a:rPr>
              <a:t>Pattison, J., (in press) A new book that I have written. London: Vanity Press. </a:t>
            </a:r>
            <a:br>
              <a:rPr lang="en-US" altLang="en-US" sz="2700" i="1">
                <a:ea typeface="ＭＳ Ｐゴシック" panose="020B0600070205080204" pitchFamily="34" charset="-128"/>
              </a:rPr>
            </a:br>
            <a:br>
              <a:rPr lang="en-US" altLang="en-US" sz="2700" i="1">
                <a:ea typeface="ＭＳ Ｐゴシック" panose="020B0600070205080204" pitchFamily="34" charset="-128"/>
              </a:rPr>
            </a:br>
            <a:r>
              <a:rPr lang="en-US" altLang="en-US" sz="2700" i="1">
                <a:ea typeface="ＭＳ Ｐゴシック" panose="020B0600070205080204" pitchFamily="34" charset="-128"/>
              </a:rPr>
              <a:t>Woolley, E. and Muncey, T., (in press) Demons or diamonds: a study to ascertain the range of attitudes present in health professionals to children. Journal of Adolescent Psychiatric Nursing. (Accepted for publication December 2012). </a:t>
            </a:r>
          </a:p>
          <a:p>
            <a:pPr marL="91440" indent="-91440" fontAlgn="auto">
              <a:lnSpc>
                <a:spcPct val="80000"/>
              </a:lnSpc>
              <a:defRPr/>
            </a:pPr>
            <a:endParaRPr lang="en-US" altLang="en-US" sz="2700">
              <a:ea typeface="ＭＳ Ｐゴシック" panose="020B0600070205080204" pitchFamily="34" charset="-128"/>
            </a:endParaRP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Title 1">
            <a:extLst>
              <a:ext uri="{FF2B5EF4-FFF2-40B4-BE49-F238E27FC236}">
                <a16:creationId xmlns:a16="http://schemas.microsoft.com/office/drawing/2014/main" id="{86B4D4BE-DDC2-456B-A92C-CFC9DE8FF3A1}"/>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Informal or in-house publications</a:t>
            </a:r>
          </a:p>
        </p:txBody>
      </p:sp>
      <p:sp>
        <p:nvSpPr>
          <p:cNvPr id="132099" name="Content Placeholder 2">
            <a:extLst>
              <a:ext uri="{FF2B5EF4-FFF2-40B4-BE49-F238E27FC236}">
                <a16:creationId xmlns:a16="http://schemas.microsoft.com/office/drawing/2014/main" id="{81D9888D-389E-4E0F-827D-78AB85BA8403}"/>
              </a:ext>
            </a:extLst>
          </p:cNvPr>
          <p:cNvSpPr>
            <a:spLocks noGrp="1"/>
          </p:cNvSpPr>
          <p:nvPr>
            <p:ph idx="1"/>
          </p:nvPr>
        </p:nvSpPr>
        <p:spPr/>
        <p:txBody>
          <a:bodyPr/>
          <a:lstStyle/>
          <a:p>
            <a:pPr>
              <a:buFont typeface="Arial" panose="020B0604020202020204" pitchFamily="34" charset="0"/>
              <a:buNone/>
            </a:pPr>
            <a:r>
              <a:rPr lang="en-US" altLang="en-US">
                <a:ea typeface="ＭＳ Ｐゴシック" panose="020B0600070205080204" pitchFamily="34" charset="-128"/>
              </a:rPr>
              <a:t>	For informal publications, such as class handouts and leaflets, provide what details you can: </a:t>
            </a:r>
            <a:br>
              <a:rPr lang="en-US" altLang="en-US">
                <a:ea typeface="ＭＳ Ｐゴシック" panose="020B0600070205080204" pitchFamily="34" charset="-128"/>
              </a:rPr>
            </a:br>
            <a:br>
              <a:rPr lang="en-US" altLang="en-US">
                <a:ea typeface="ＭＳ Ｐゴシック" panose="020B0600070205080204" pitchFamily="34" charset="-128"/>
              </a:rPr>
            </a:br>
            <a:r>
              <a:rPr lang="en-US" altLang="en-US" i="1">
                <a:ea typeface="ＭＳ Ｐゴシック" panose="020B0600070205080204" pitchFamily="34" charset="-128"/>
              </a:rPr>
              <a:t> Swansea Metropolitan University, 2007. Using the Owen Library. [leaflet] August 2007 ed. Cambridge:  Swansea Metropolitan University.</a:t>
            </a: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Title 1">
            <a:extLst>
              <a:ext uri="{FF2B5EF4-FFF2-40B4-BE49-F238E27FC236}">
                <a16:creationId xmlns:a16="http://schemas.microsoft.com/office/drawing/2014/main" id="{10AD8423-4813-4F81-962B-00E62F56E55A}"/>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Personal communication(s)</a:t>
            </a:r>
          </a:p>
        </p:txBody>
      </p:sp>
      <p:sp>
        <p:nvSpPr>
          <p:cNvPr id="124931" name="Content Placeholder 2">
            <a:extLst>
              <a:ext uri="{FF2B5EF4-FFF2-40B4-BE49-F238E27FC236}">
                <a16:creationId xmlns:a16="http://schemas.microsoft.com/office/drawing/2014/main" id="{5507E190-6E9C-4C4A-95BE-04C451F1D8D2}"/>
              </a:ext>
            </a:extLst>
          </p:cNvPr>
          <p:cNvSpPr>
            <a:spLocks noGrp="1"/>
          </p:cNvSpPr>
          <p:nvPr>
            <p:ph idx="1"/>
          </p:nvPr>
        </p:nvSpPr>
        <p:spPr/>
        <p:txBody>
          <a:bodyPr rtlCol="0">
            <a:normAutofit lnSpcReduction="10000"/>
          </a:bodyPr>
          <a:lstStyle/>
          <a:p>
            <a:pPr marL="91440" indent="-91440" fontAlgn="auto">
              <a:lnSpc>
                <a:spcPct val="80000"/>
              </a:lnSpc>
              <a:buFont typeface="Arial" panose="020B0604020202020204" pitchFamily="34" charset="0"/>
              <a:buNone/>
              <a:defRPr/>
            </a:pPr>
            <a:r>
              <a:rPr lang="en-US" altLang="en-US" sz="2500">
                <a:ea typeface="ＭＳ Ｐゴシック" panose="020B0600070205080204" pitchFamily="34" charset="-128"/>
              </a:rPr>
              <a:t>	Where you refer to a more informal personal communication, e.g. letter, email, phone call or conversation, provide as much detail as possible and note the nature of the communication. </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a:ea typeface="ＭＳ Ｐゴシック" panose="020B0600070205080204" pitchFamily="34" charset="-128"/>
              </a:rPr>
              <a:t>Permission should be sought before these sources are quoted, and a copy retained for reference.</a:t>
            </a:r>
            <a:br>
              <a:rPr lang="en-US" altLang="en-US" sz="2500">
                <a:ea typeface="ＭＳ Ｐゴシック" panose="020B0600070205080204" pitchFamily="34" charset="-128"/>
              </a:rPr>
            </a:br>
            <a:br>
              <a:rPr lang="en-US" altLang="en-US" sz="2500">
                <a:ea typeface="ＭＳ Ｐゴシック" panose="020B0600070205080204" pitchFamily="34" charset="-128"/>
              </a:rPr>
            </a:br>
            <a:r>
              <a:rPr lang="en-US" altLang="en-US" sz="2500" i="1">
                <a:ea typeface="ＭＳ Ｐゴシック" panose="020B0600070205080204" pitchFamily="34" charset="-128"/>
              </a:rPr>
              <a:t>Hindle, E., 2000. Introducing Cow &amp; Gate Omneo Comfort: an infant milk for digestive comfort. [letter] (Personal communication, 2 June 2000). </a:t>
            </a:r>
            <a:br>
              <a:rPr lang="en-US" altLang="en-US" sz="2500" i="1">
                <a:ea typeface="ＭＳ Ｐゴシック" panose="020B0600070205080204" pitchFamily="34" charset="-128"/>
              </a:rPr>
            </a:br>
            <a:br>
              <a:rPr lang="en-US" altLang="en-US" sz="2500" i="1">
                <a:ea typeface="ＭＳ Ｐゴシック" panose="020B0600070205080204" pitchFamily="34" charset="-128"/>
              </a:rPr>
            </a:br>
            <a:r>
              <a:rPr lang="en-US" altLang="en-US" sz="2500" i="1">
                <a:ea typeface="ＭＳ Ｐゴシック" panose="020B0600070205080204" pitchFamily="34" charset="-128"/>
              </a:rPr>
              <a:t>Griffiths, S., 2013. Discussion on gym membership. [letter] (Personal communication, 11 February 2013). </a:t>
            </a:r>
          </a:p>
          <a:p>
            <a:pPr marL="91440" indent="-91440" fontAlgn="auto">
              <a:lnSpc>
                <a:spcPct val="80000"/>
              </a:lnSpc>
              <a:defRPr/>
            </a:pPr>
            <a:endParaRPr lang="en-US" altLang="en-US" sz="2500">
              <a:ea typeface="ＭＳ Ｐゴシック" panose="020B0600070205080204" pitchFamily="34" charset="-128"/>
            </a:endParaRP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Title 1">
            <a:extLst>
              <a:ext uri="{FF2B5EF4-FFF2-40B4-BE49-F238E27FC236}">
                <a16:creationId xmlns:a16="http://schemas.microsoft.com/office/drawing/2014/main" id="{21155EBE-6E3B-441D-83F7-71F9CA3D0389}"/>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References with missing details</a:t>
            </a:r>
          </a:p>
        </p:txBody>
      </p:sp>
      <p:sp>
        <p:nvSpPr>
          <p:cNvPr id="125955" name="Content Placeholder 2">
            <a:extLst>
              <a:ext uri="{FF2B5EF4-FFF2-40B4-BE49-F238E27FC236}">
                <a16:creationId xmlns:a16="http://schemas.microsoft.com/office/drawing/2014/main" id="{353B24AA-95D3-4599-90D8-74BC24CEA255}"/>
              </a:ext>
            </a:extLst>
          </p:cNvPr>
          <p:cNvSpPr>
            <a:spLocks noGrp="1"/>
          </p:cNvSpPr>
          <p:nvPr>
            <p:ph idx="1"/>
          </p:nvPr>
        </p:nvSpPr>
        <p:spPr/>
        <p:txBody>
          <a:bodyPr rtlCol="0">
            <a:normAutofit fontScale="92500"/>
          </a:bodyPr>
          <a:lstStyle/>
          <a:p>
            <a:pPr marL="91440" indent="-91440" fontAlgn="auto">
              <a:lnSpc>
                <a:spcPct val="80000"/>
              </a:lnSpc>
              <a:buFont typeface="Arial" panose="020B0604020202020204" pitchFamily="34" charset="0"/>
              <a:buNone/>
              <a:defRPr/>
            </a:pPr>
            <a:r>
              <a:rPr lang="en-US" altLang="en-US" sz="3000">
                <a:ea typeface="ＭＳ Ｐゴシック" panose="020B0600070205080204" pitchFamily="34" charset="-128"/>
              </a:rPr>
              <a:t>	Anonauthor anonymous or not identifiable s.l.no place of publication (Latin: sine loco) s.n.no named publisher (Latin: sine nomine) n.d.no date </a:t>
            </a:r>
            <a:br>
              <a:rPr lang="en-US" altLang="en-US" sz="3000">
                <a:ea typeface="ＭＳ Ｐゴシック" panose="020B0600070205080204" pitchFamily="34" charset="-128"/>
              </a:rPr>
            </a:br>
            <a:br>
              <a:rPr lang="en-US" altLang="en-US" sz="3000">
                <a:ea typeface="ＭＳ Ｐゴシック" panose="020B0600070205080204" pitchFamily="34" charset="-128"/>
              </a:rPr>
            </a:br>
            <a:r>
              <a:rPr lang="en-US" altLang="en-US" sz="3000">
                <a:ea typeface="ＭＳ Ｐゴシック" panose="020B0600070205080204" pitchFamily="34" charset="-128"/>
              </a:rPr>
              <a:t>Information such as place and publisher not found on the document, but traced from other sources, should be placed in square brackets. </a:t>
            </a:r>
            <a:br>
              <a:rPr lang="en-US" altLang="en-US" sz="3000">
                <a:ea typeface="ＭＳ Ｐゴシック" panose="020B0600070205080204" pitchFamily="34" charset="-128"/>
              </a:rPr>
            </a:br>
            <a:br>
              <a:rPr lang="en-US" altLang="en-US" sz="3000">
                <a:ea typeface="ＭＳ Ｐゴシック" panose="020B0600070205080204" pitchFamily="34" charset="-128"/>
              </a:rPr>
            </a:br>
            <a:r>
              <a:rPr lang="en-US" altLang="en-US" sz="3000" b="1">
                <a:ea typeface="ＭＳ Ｐゴシック" panose="020B0600070205080204" pitchFamily="34" charset="-128"/>
              </a:rPr>
              <a:t>You should, however be very cautious about using as supporting evidence material where you cannot identify the author, date or source.</a:t>
            </a:r>
            <a:endParaRPr lang="en-US" altLang="en-US" sz="3000">
              <a:ea typeface="ＭＳ Ｐゴシック" panose="020B0600070205080204" pitchFamily="34" charset="-128"/>
            </a:endParaRP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itle 1">
            <a:extLst>
              <a:ext uri="{FF2B5EF4-FFF2-40B4-BE49-F238E27FC236}">
                <a16:creationId xmlns:a16="http://schemas.microsoft.com/office/drawing/2014/main" id="{005F09F0-B53B-4AE5-BED5-24163ECF1ACC}"/>
              </a:ext>
            </a:extLst>
          </p:cNvPr>
          <p:cNvSpPr>
            <a:spLocks noGrp="1"/>
          </p:cNvSpPr>
          <p:nvPr>
            <p:ph type="title"/>
          </p:nvPr>
        </p:nvSpPr>
        <p:spPr/>
        <p:txBody>
          <a:bodyPr/>
          <a:lstStyle/>
          <a:p>
            <a:pPr fontAlgn="auto">
              <a:spcAft>
                <a:spcPts val="0"/>
              </a:spcAft>
              <a:defRPr/>
            </a:pPr>
            <a:r>
              <a:rPr lang="en-US" altLang="en-US">
                <a:solidFill>
                  <a:schemeClr val="tx1">
                    <a:lumMod val="95000"/>
                    <a:lumOff val="5000"/>
                  </a:schemeClr>
                </a:solidFill>
                <a:ea typeface="ＭＳ Ｐゴシック" panose="020B0600070205080204" pitchFamily="34" charset="-128"/>
              </a:rPr>
              <a:t>Continued</a:t>
            </a:r>
          </a:p>
        </p:txBody>
      </p:sp>
      <p:sp>
        <p:nvSpPr>
          <p:cNvPr id="126979" name="Content Placeholder 2">
            <a:extLst>
              <a:ext uri="{FF2B5EF4-FFF2-40B4-BE49-F238E27FC236}">
                <a16:creationId xmlns:a16="http://schemas.microsoft.com/office/drawing/2014/main" id="{1BA76D09-8A4A-4FD2-BC61-9CD04868DB09}"/>
              </a:ext>
            </a:extLst>
          </p:cNvPr>
          <p:cNvSpPr>
            <a:spLocks noGrp="1"/>
          </p:cNvSpPr>
          <p:nvPr>
            <p:ph idx="1"/>
          </p:nvPr>
        </p:nvSpPr>
        <p:spPr/>
        <p:txBody>
          <a:bodyPr rtlCol="0">
            <a:normAutofit fontScale="92500"/>
          </a:bodyPr>
          <a:lstStyle/>
          <a:p>
            <a:pPr marL="91440" indent="-91440" fontAlgn="auto">
              <a:lnSpc>
                <a:spcPct val="80000"/>
              </a:lnSpc>
              <a:buFont typeface="Arial" panose="020B0604020202020204" pitchFamily="34" charset="0"/>
              <a:buNone/>
              <a:defRPr/>
            </a:pPr>
            <a:r>
              <a:rPr lang="en-US" altLang="en-US" sz="3000">
                <a:ea typeface="ＭＳ Ｐゴシック" panose="020B0600070205080204" pitchFamily="34" charset="-128"/>
              </a:rPr>
              <a:t>	Anonauthor anonymous or not identifiable s.l.no place of publication (Latin: sine loco) s.n.no named publisher (Latin: sine nomine) n.d.no date </a:t>
            </a:r>
            <a:br>
              <a:rPr lang="en-US" altLang="en-US" sz="3000">
                <a:ea typeface="ＭＳ Ｐゴシック" panose="020B0600070205080204" pitchFamily="34" charset="-128"/>
              </a:rPr>
            </a:br>
            <a:br>
              <a:rPr lang="en-US" altLang="en-US" sz="3000">
                <a:ea typeface="ＭＳ Ｐゴシック" panose="020B0600070205080204" pitchFamily="34" charset="-128"/>
              </a:rPr>
            </a:br>
            <a:r>
              <a:rPr lang="en-US" altLang="en-US" sz="3000">
                <a:ea typeface="ＭＳ Ｐゴシック" panose="020B0600070205080204" pitchFamily="34" charset="-128"/>
              </a:rPr>
              <a:t>Information such as place and publisher not found on the document, but traced from other sources, should be placed in square brackets. </a:t>
            </a:r>
            <a:br>
              <a:rPr lang="en-US" altLang="en-US" sz="3000">
                <a:ea typeface="ＭＳ Ｐゴシック" panose="020B0600070205080204" pitchFamily="34" charset="-128"/>
              </a:rPr>
            </a:br>
            <a:br>
              <a:rPr lang="en-US" altLang="en-US" sz="3000">
                <a:ea typeface="ＭＳ Ｐゴシック" panose="020B0600070205080204" pitchFamily="34" charset="-128"/>
              </a:rPr>
            </a:br>
            <a:r>
              <a:rPr lang="en-US" altLang="en-US" sz="3000" b="1">
                <a:ea typeface="ＭＳ Ｐゴシック" panose="020B0600070205080204" pitchFamily="34" charset="-128"/>
              </a:rPr>
              <a:t>You should, however be very cautious about using as supporting evidence material where you cannot identify the author, date or source.</a:t>
            </a:r>
            <a:endParaRPr lang="en-US" altLang="en-US" sz="3000">
              <a:ea typeface="ＭＳ Ｐゴシック" panose="020B0600070205080204" pitchFamily="34" charset="-128"/>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173</TotalTime>
  <Words>1028</Words>
  <Application>Microsoft Office PowerPoint</Application>
  <PresentationFormat>On-screen Show (4:3)</PresentationFormat>
  <Paragraphs>344</Paragraphs>
  <Slides>123</Slides>
  <Notes>2</Notes>
  <HiddenSlides>0</HiddenSlides>
  <MMClips>0</MMClips>
  <ScaleCrop>false</ScaleCrop>
  <HeadingPairs>
    <vt:vector size="4" baseType="variant">
      <vt:variant>
        <vt:lpstr>Theme</vt:lpstr>
      </vt:variant>
      <vt:variant>
        <vt:i4>1</vt:i4>
      </vt:variant>
      <vt:variant>
        <vt:lpstr>Slide Titles</vt:lpstr>
      </vt:variant>
      <vt:variant>
        <vt:i4>123</vt:i4>
      </vt:variant>
    </vt:vector>
  </HeadingPairs>
  <TitlesOfParts>
    <vt:vector size="124" baseType="lpstr">
      <vt:lpstr>Integral</vt:lpstr>
      <vt:lpstr> Referencing</vt:lpstr>
      <vt:lpstr>How to reference in Word</vt:lpstr>
      <vt:lpstr>Why do I need to provide references in my work? </vt:lpstr>
      <vt:lpstr>How do I provide references in my work? </vt:lpstr>
      <vt:lpstr>Academic Honesty</vt:lpstr>
      <vt:lpstr>Continued</vt:lpstr>
      <vt:lpstr>Harvard Referencing</vt:lpstr>
      <vt:lpstr>Continued</vt:lpstr>
      <vt:lpstr>Reference list or bibliography</vt:lpstr>
      <vt:lpstr>Continued</vt:lpstr>
      <vt:lpstr>Introduction to referencing</vt:lpstr>
      <vt:lpstr>Citing References in Text – some useful expressions</vt:lpstr>
      <vt:lpstr>Continued</vt:lpstr>
      <vt:lpstr>Continued</vt:lpstr>
      <vt:lpstr>Continued</vt:lpstr>
      <vt:lpstr>Author’s name cited in the text</vt:lpstr>
      <vt:lpstr>Author’s name not cited directly in the text</vt:lpstr>
      <vt:lpstr>More than one author cited directly in the text</vt:lpstr>
      <vt:lpstr>More than one author not cited directly in the text</vt:lpstr>
      <vt:lpstr>2 or 3 authors of a work</vt:lpstr>
      <vt:lpstr>Continued</vt:lpstr>
      <vt:lpstr>4 or more authors of a work</vt:lpstr>
      <vt:lpstr>Several works by one author in different years</vt:lpstr>
      <vt:lpstr>Several works by one author in the same year</vt:lpstr>
      <vt:lpstr>Chapter authors in edited works</vt:lpstr>
      <vt:lpstr>Corporate authors</vt:lpstr>
      <vt:lpstr>Continued</vt:lpstr>
      <vt:lpstr>Continued</vt:lpstr>
      <vt:lpstr>No author</vt:lpstr>
      <vt:lpstr>No date</vt:lpstr>
      <vt:lpstr>Page numbers</vt:lpstr>
      <vt:lpstr>Quoting portions from published text</vt:lpstr>
      <vt:lpstr>Continued</vt:lpstr>
      <vt:lpstr>Continued</vt:lpstr>
      <vt:lpstr>Secondary sources (second-hand)</vt:lpstr>
      <vt:lpstr>Continued</vt:lpstr>
      <vt:lpstr>Table and diagrams</vt:lpstr>
      <vt:lpstr>Continued</vt:lpstr>
      <vt:lpstr>Continued</vt:lpstr>
      <vt:lpstr>PowerPoint Presentation</vt:lpstr>
      <vt:lpstr>Continued</vt:lpstr>
      <vt:lpstr>Websites</vt:lpstr>
      <vt:lpstr>PowerPoint Presentation</vt:lpstr>
      <vt:lpstr>Continued</vt:lpstr>
      <vt:lpstr>General guidelines, layout and punctuation</vt:lpstr>
      <vt:lpstr>Book(s) with one author</vt:lpstr>
      <vt:lpstr>Continued</vt:lpstr>
      <vt:lpstr>Book(s) with multiple authors</vt:lpstr>
      <vt:lpstr>Continued</vt:lpstr>
      <vt:lpstr>Books which are edited</vt:lpstr>
      <vt:lpstr>Chapters of edited books</vt:lpstr>
      <vt:lpstr>Continued</vt:lpstr>
      <vt:lpstr>Multiple works by the same author</vt:lpstr>
      <vt:lpstr>Continued</vt:lpstr>
      <vt:lpstr>Books which have been translated</vt:lpstr>
      <vt:lpstr>Continued</vt:lpstr>
      <vt:lpstr>E-books and pdfs</vt:lpstr>
      <vt:lpstr>Continued</vt:lpstr>
      <vt:lpstr>Continued</vt:lpstr>
      <vt:lpstr>Pdf documents</vt:lpstr>
      <vt:lpstr>Continued</vt:lpstr>
      <vt:lpstr>Print journal articles</vt:lpstr>
      <vt:lpstr>Journal articles available from a database</vt:lpstr>
      <vt:lpstr>Magazine or journal articles available on the Internet</vt:lpstr>
      <vt:lpstr>Journal abstract from a database</vt:lpstr>
      <vt:lpstr>Continued</vt:lpstr>
      <vt:lpstr>Newspaper articles</vt:lpstr>
      <vt:lpstr>Online newspaper articles</vt:lpstr>
      <vt:lpstr>Continued</vt:lpstr>
      <vt:lpstr>Acts of Parliament</vt:lpstr>
      <vt:lpstr>Statutory instruments</vt:lpstr>
      <vt:lpstr>Official publications</vt:lpstr>
      <vt:lpstr>Continued</vt:lpstr>
      <vt:lpstr>Law reports</vt:lpstr>
      <vt:lpstr>Continued</vt:lpstr>
      <vt:lpstr>Annual report(s)</vt:lpstr>
      <vt:lpstr>Continued</vt:lpstr>
      <vt:lpstr>Archive material</vt:lpstr>
      <vt:lpstr>British standards and International standards</vt:lpstr>
      <vt:lpstr>Continued</vt:lpstr>
      <vt:lpstr>Patents</vt:lpstr>
      <vt:lpstr>Conferences report(s) and paper(s)</vt:lpstr>
      <vt:lpstr>Continued</vt:lpstr>
      <vt:lpstr>Report(s) by organisation(s)</vt:lpstr>
      <vt:lpstr>Continued</vt:lpstr>
      <vt:lpstr>Continued</vt:lpstr>
      <vt:lpstr>Dissertations and theses</vt:lpstr>
      <vt:lpstr>European Union documents</vt:lpstr>
      <vt:lpstr>Continued</vt:lpstr>
      <vt:lpstr>Course material and lecture notes</vt:lpstr>
      <vt:lpstr>Print version</vt:lpstr>
      <vt:lpstr>Electronic</vt:lpstr>
      <vt:lpstr>Continued</vt:lpstr>
      <vt:lpstr>Interviews</vt:lpstr>
      <vt:lpstr>Continued</vt:lpstr>
      <vt:lpstr>Continued</vt:lpstr>
      <vt:lpstr>Press release(s)</vt:lpstr>
      <vt:lpstr>Continued</vt:lpstr>
      <vt:lpstr>Reference from a dictionary</vt:lpstr>
      <vt:lpstr>Websites</vt:lpstr>
      <vt:lpstr>Continued</vt:lpstr>
      <vt:lpstr>Publications available from websites</vt:lpstr>
      <vt:lpstr>Continued</vt:lpstr>
      <vt:lpstr>Email correspondence and discussion lists</vt:lpstr>
      <vt:lpstr>Continued</vt:lpstr>
      <vt:lpstr>Blogs</vt:lpstr>
      <vt:lpstr>Continued</vt:lpstr>
      <vt:lpstr>Mailing list(s)</vt:lpstr>
      <vt:lpstr>DVD, Film and Video</vt:lpstr>
      <vt:lpstr>Continued</vt:lpstr>
      <vt:lpstr>Broadcast(s)</vt:lpstr>
      <vt:lpstr>Pictures, images and photographs</vt:lpstr>
      <vt:lpstr>Continued</vt:lpstr>
      <vt:lpstr>Electronic image(s)</vt:lpstr>
      <vt:lpstr>Continued</vt:lpstr>
      <vt:lpstr>Continued</vt:lpstr>
      <vt:lpstr>Podcast and archives tv programme(s)</vt:lpstr>
      <vt:lpstr>YouTube</vt:lpstr>
      <vt:lpstr>Unpublished works</vt:lpstr>
      <vt:lpstr>Informal or in-house publications</vt:lpstr>
      <vt:lpstr>Personal communication(s)</vt:lpstr>
      <vt:lpstr>References with missing details</vt:lpstr>
      <vt:lpstr>Continued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Referencing</dc:title>
  <dc:creator>Caroline Jawad</dc:creator>
  <cp:lastModifiedBy>Caroline Jawad</cp:lastModifiedBy>
  <cp:revision>13</cp:revision>
  <dcterms:created xsi:type="dcterms:W3CDTF">2013-02-12T18:08:45Z</dcterms:created>
  <dcterms:modified xsi:type="dcterms:W3CDTF">2018-01-02T22:20:22Z</dcterms:modified>
</cp:coreProperties>
</file>