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58" r:id="rId5"/>
    <p:sldId id="259" r:id="rId6"/>
    <p:sldId id="271" r:id="rId7"/>
    <p:sldId id="260" r:id="rId8"/>
    <p:sldId id="272" r:id="rId9"/>
    <p:sldId id="270" r:id="rId10"/>
    <p:sldId id="261" r:id="rId11"/>
    <p:sldId id="266" r:id="rId12"/>
    <p:sldId id="267" r:id="rId13"/>
    <p:sldId id="268" r:id="rId14"/>
    <p:sldId id="269" r:id="rId15"/>
    <p:sldId id="263"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74" d="100"/>
          <a:sy n="74" d="100"/>
        </p:scale>
        <p:origin x="3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47B20-61FB-47C7-AA13-717C34E6A82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DC8E28B-A459-4B1C-9E2E-8FAAB027E303}">
      <dgm:prSet/>
      <dgm:spPr/>
      <dgm:t>
        <a:bodyPr/>
        <a:lstStyle/>
        <a:p>
          <a:r>
            <a:rPr lang="en-US" dirty="0" err="1"/>
            <a:t>Organisational</a:t>
          </a:r>
          <a:r>
            <a:rPr lang="en-US" dirty="0"/>
            <a:t> Objectives of ASDA</a:t>
          </a:r>
        </a:p>
      </dgm:t>
    </dgm:pt>
    <dgm:pt modelId="{1EE5102D-A035-4CE6-BB8F-EB6F79376A63}" type="parTrans" cxnId="{9B8FF8CF-E406-4037-A593-C9E5BAB0D8A5}">
      <dgm:prSet/>
      <dgm:spPr/>
      <dgm:t>
        <a:bodyPr/>
        <a:lstStyle/>
        <a:p>
          <a:endParaRPr lang="en-US"/>
        </a:p>
      </dgm:t>
    </dgm:pt>
    <dgm:pt modelId="{481C6D1A-750A-44D4-B18A-C91DB106D7A6}" type="sibTrans" cxnId="{9B8FF8CF-E406-4037-A593-C9E5BAB0D8A5}">
      <dgm:prSet/>
      <dgm:spPr/>
      <dgm:t>
        <a:bodyPr/>
        <a:lstStyle/>
        <a:p>
          <a:endParaRPr lang="en-US"/>
        </a:p>
      </dgm:t>
    </dgm:pt>
    <dgm:pt modelId="{815AC1BB-6AD7-4E6B-9E7C-A72FEF697537}">
      <dgm:prSet/>
      <dgm:spPr/>
      <dgm:t>
        <a:bodyPr/>
        <a:lstStyle/>
        <a:p>
          <a:r>
            <a:rPr lang="en-US"/>
            <a:t>Planning</a:t>
          </a:r>
        </a:p>
      </dgm:t>
    </dgm:pt>
    <dgm:pt modelId="{EA165292-CB5C-4A30-86D6-53E846DA6CD8}" type="parTrans" cxnId="{4A0F09A6-2043-44C7-B729-EBFD9469602F}">
      <dgm:prSet/>
      <dgm:spPr/>
      <dgm:t>
        <a:bodyPr/>
        <a:lstStyle/>
        <a:p>
          <a:endParaRPr lang="en-US"/>
        </a:p>
      </dgm:t>
    </dgm:pt>
    <dgm:pt modelId="{43190FEB-800F-41D0-A0E9-8390514BA944}" type="sibTrans" cxnId="{4A0F09A6-2043-44C7-B729-EBFD9469602F}">
      <dgm:prSet/>
      <dgm:spPr/>
      <dgm:t>
        <a:bodyPr/>
        <a:lstStyle/>
        <a:p>
          <a:endParaRPr lang="en-US"/>
        </a:p>
      </dgm:t>
    </dgm:pt>
    <dgm:pt modelId="{23828667-DDDA-4E07-997B-E60B65BDA2F8}">
      <dgm:prSet/>
      <dgm:spPr/>
      <dgm:t>
        <a:bodyPr/>
        <a:lstStyle/>
        <a:p>
          <a:r>
            <a:rPr lang="en-US"/>
            <a:t>Recruitment </a:t>
          </a:r>
        </a:p>
      </dgm:t>
    </dgm:pt>
    <dgm:pt modelId="{12A0E5D4-AE31-4F6B-B7B5-65F020F325B3}" type="parTrans" cxnId="{C3808536-9235-4904-AAF5-533E156D0FE1}">
      <dgm:prSet/>
      <dgm:spPr/>
      <dgm:t>
        <a:bodyPr/>
        <a:lstStyle/>
        <a:p>
          <a:endParaRPr lang="en-US"/>
        </a:p>
      </dgm:t>
    </dgm:pt>
    <dgm:pt modelId="{0445818F-36B3-4197-A370-668565A3AAE2}" type="sibTrans" cxnId="{C3808536-9235-4904-AAF5-533E156D0FE1}">
      <dgm:prSet/>
      <dgm:spPr/>
      <dgm:t>
        <a:bodyPr/>
        <a:lstStyle/>
        <a:p>
          <a:endParaRPr lang="en-US"/>
        </a:p>
      </dgm:t>
    </dgm:pt>
    <dgm:pt modelId="{3996F43A-BF7F-468B-95FE-0A63CDE4BCE3}">
      <dgm:prSet/>
      <dgm:spPr/>
      <dgm:t>
        <a:bodyPr/>
        <a:lstStyle/>
        <a:p>
          <a:r>
            <a:rPr lang="en-US"/>
            <a:t>Selection</a:t>
          </a:r>
        </a:p>
      </dgm:t>
    </dgm:pt>
    <dgm:pt modelId="{3E1229B1-F1B5-4534-8974-4BA01036F21C}" type="parTrans" cxnId="{A18DA40C-C800-4FB0-8428-5FB9C2A5EAFB}">
      <dgm:prSet/>
      <dgm:spPr/>
      <dgm:t>
        <a:bodyPr/>
        <a:lstStyle/>
        <a:p>
          <a:endParaRPr lang="en-US"/>
        </a:p>
      </dgm:t>
    </dgm:pt>
    <dgm:pt modelId="{15D0C95E-4953-4FEB-91FF-E886B4AFE079}" type="sibTrans" cxnId="{A18DA40C-C800-4FB0-8428-5FB9C2A5EAFB}">
      <dgm:prSet/>
      <dgm:spPr/>
      <dgm:t>
        <a:bodyPr/>
        <a:lstStyle/>
        <a:p>
          <a:endParaRPr lang="en-US"/>
        </a:p>
      </dgm:t>
    </dgm:pt>
    <dgm:pt modelId="{9F31D749-4DB4-47BE-B5E0-0A4112ED42C3}">
      <dgm:prSet/>
      <dgm:spPr/>
      <dgm:t>
        <a:bodyPr/>
        <a:lstStyle/>
        <a:p>
          <a:r>
            <a:rPr lang="en-US"/>
            <a:t>External Factor Affect Recruit related to COVID-19</a:t>
          </a:r>
        </a:p>
      </dgm:t>
    </dgm:pt>
    <dgm:pt modelId="{DAF344D0-E2F3-41EB-9EBC-4BFB8D166176}" type="parTrans" cxnId="{4BB8A223-5621-4622-8DB7-3B630761002F}">
      <dgm:prSet/>
      <dgm:spPr/>
      <dgm:t>
        <a:bodyPr/>
        <a:lstStyle/>
        <a:p>
          <a:endParaRPr lang="en-US"/>
        </a:p>
      </dgm:t>
    </dgm:pt>
    <dgm:pt modelId="{7ABB003E-1FB2-4A1E-972D-C5114100909B}" type="sibTrans" cxnId="{4BB8A223-5621-4622-8DB7-3B630761002F}">
      <dgm:prSet/>
      <dgm:spPr/>
      <dgm:t>
        <a:bodyPr/>
        <a:lstStyle/>
        <a:p>
          <a:endParaRPr lang="en-US"/>
        </a:p>
      </dgm:t>
    </dgm:pt>
    <dgm:pt modelId="{75E44A58-C421-47D3-9D38-3B61C76569D6}">
      <dgm:prSet/>
      <dgm:spPr/>
      <dgm:t>
        <a:bodyPr/>
        <a:lstStyle/>
        <a:p>
          <a:r>
            <a:rPr lang="en-US" dirty="0"/>
            <a:t>Introduction</a:t>
          </a:r>
        </a:p>
      </dgm:t>
    </dgm:pt>
    <dgm:pt modelId="{1A50A299-C5D0-4AA1-8CB9-FE1E2CD68F24}" type="parTrans" cxnId="{C88A113F-1938-49B5-9351-AE75FB28B6E6}">
      <dgm:prSet/>
      <dgm:spPr/>
    </dgm:pt>
    <dgm:pt modelId="{183C209F-C074-4115-AC4B-F4DA2832809D}" type="sibTrans" cxnId="{C88A113F-1938-49B5-9351-AE75FB28B6E6}">
      <dgm:prSet/>
      <dgm:spPr/>
    </dgm:pt>
    <dgm:pt modelId="{189E954D-BC7E-4F02-8A35-AA03AFA28A65}" type="pres">
      <dgm:prSet presAssocID="{6C547B20-61FB-47C7-AA13-717C34E6A82A}" presName="linear" presStyleCnt="0">
        <dgm:presLayoutVars>
          <dgm:animLvl val="lvl"/>
          <dgm:resizeHandles val="exact"/>
        </dgm:presLayoutVars>
      </dgm:prSet>
      <dgm:spPr/>
    </dgm:pt>
    <dgm:pt modelId="{3CA70341-6856-4F13-9CE9-156773C12C9F}" type="pres">
      <dgm:prSet presAssocID="{75E44A58-C421-47D3-9D38-3B61C76569D6}" presName="parentText" presStyleLbl="node1" presStyleIdx="0" presStyleCnt="6">
        <dgm:presLayoutVars>
          <dgm:chMax val="0"/>
          <dgm:bulletEnabled val="1"/>
        </dgm:presLayoutVars>
      </dgm:prSet>
      <dgm:spPr/>
    </dgm:pt>
    <dgm:pt modelId="{9DAF833C-FDA3-4279-B21F-0E4BB3731CB1}" type="pres">
      <dgm:prSet presAssocID="{183C209F-C074-4115-AC4B-F4DA2832809D}" presName="spacer" presStyleCnt="0"/>
      <dgm:spPr/>
    </dgm:pt>
    <dgm:pt modelId="{E11AD831-70D0-47F5-B9DF-C71D22774090}" type="pres">
      <dgm:prSet presAssocID="{9DC8E28B-A459-4B1C-9E2E-8FAAB027E303}" presName="parentText" presStyleLbl="node1" presStyleIdx="1" presStyleCnt="6">
        <dgm:presLayoutVars>
          <dgm:chMax val="0"/>
          <dgm:bulletEnabled val="1"/>
        </dgm:presLayoutVars>
      </dgm:prSet>
      <dgm:spPr/>
    </dgm:pt>
    <dgm:pt modelId="{F7224DE7-42BA-4366-83DE-889C2ACACB66}" type="pres">
      <dgm:prSet presAssocID="{481C6D1A-750A-44D4-B18A-C91DB106D7A6}" presName="spacer" presStyleCnt="0"/>
      <dgm:spPr/>
    </dgm:pt>
    <dgm:pt modelId="{602B1DA8-EAD1-4CCB-BA25-ADF2D370683C}" type="pres">
      <dgm:prSet presAssocID="{815AC1BB-6AD7-4E6B-9E7C-A72FEF697537}" presName="parentText" presStyleLbl="node1" presStyleIdx="2" presStyleCnt="6">
        <dgm:presLayoutVars>
          <dgm:chMax val="0"/>
          <dgm:bulletEnabled val="1"/>
        </dgm:presLayoutVars>
      </dgm:prSet>
      <dgm:spPr/>
    </dgm:pt>
    <dgm:pt modelId="{3F438D40-780E-497D-BB40-7159AE67AB92}" type="pres">
      <dgm:prSet presAssocID="{43190FEB-800F-41D0-A0E9-8390514BA944}" presName="spacer" presStyleCnt="0"/>
      <dgm:spPr/>
    </dgm:pt>
    <dgm:pt modelId="{D085E339-FC25-49A2-8CEC-82FAD1CE5F91}" type="pres">
      <dgm:prSet presAssocID="{23828667-DDDA-4E07-997B-E60B65BDA2F8}" presName="parentText" presStyleLbl="node1" presStyleIdx="3" presStyleCnt="6">
        <dgm:presLayoutVars>
          <dgm:chMax val="0"/>
          <dgm:bulletEnabled val="1"/>
        </dgm:presLayoutVars>
      </dgm:prSet>
      <dgm:spPr/>
    </dgm:pt>
    <dgm:pt modelId="{403E89E1-463A-40EB-8BEA-071716674234}" type="pres">
      <dgm:prSet presAssocID="{0445818F-36B3-4197-A370-668565A3AAE2}" presName="spacer" presStyleCnt="0"/>
      <dgm:spPr/>
    </dgm:pt>
    <dgm:pt modelId="{0DFF22E3-1648-46DC-BD42-7E58596DB1F1}" type="pres">
      <dgm:prSet presAssocID="{3996F43A-BF7F-468B-95FE-0A63CDE4BCE3}" presName="parentText" presStyleLbl="node1" presStyleIdx="4" presStyleCnt="6">
        <dgm:presLayoutVars>
          <dgm:chMax val="0"/>
          <dgm:bulletEnabled val="1"/>
        </dgm:presLayoutVars>
      </dgm:prSet>
      <dgm:spPr/>
    </dgm:pt>
    <dgm:pt modelId="{96B14BA3-B601-4003-B6BB-3DD64DE7EEFF}" type="pres">
      <dgm:prSet presAssocID="{15D0C95E-4953-4FEB-91FF-E886B4AFE079}" presName="spacer" presStyleCnt="0"/>
      <dgm:spPr/>
    </dgm:pt>
    <dgm:pt modelId="{2B63A67E-A381-4583-B31C-7E51B2E26D89}" type="pres">
      <dgm:prSet presAssocID="{9F31D749-4DB4-47BE-B5E0-0A4112ED42C3}" presName="parentText" presStyleLbl="node1" presStyleIdx="5" presStyleCnt="6">
        <dgm:presLayoutVars>
          <dgm:chMax val="0"/>
          <dgm:bulletEnabled val="1"/>
        </dgm:presLayoutVars>
      </dgm:prSet>
      <dgm:spPr/>
    </dgm:pt>
  </dgm:ptLst>
  <dgm:cxnLst>
    <dgm:cxn modelId="{A18DA40C-C800-4FB0-8428-5FB9C2A5EAFB}" srcId="{6C547B20-61FB-47C7-AA13-717C34E6A82A}" destId="{3996F43A-BF7F-468B-95FE-0A63CDE4BCE3}" srcOrd="4" destOrd="0" parTransId="{3E1229B1-F1B5-4534-8974-4BA01036F21C}" sibTransId="{15D0C95E-4953-4FEB-91FF-E886B4AFE079}"/>
    <dgm:cxn modelId="{609D3D1D-1D4A-460B-8EB3-CF968DF3D23A}" type="presOf" srcId="{75E44A58-C421-47D3-9D38-3B61C76569D6}" destId="{3CA70341-6856-4F13-9CE9-156773C12C9F}" srcOrd="0" destOrd="0" presId="urn:microsoft.com/office/officeart/2005/8/layout/vList2"/>
    <dgm:cxn modelId="{4BB8A223-5621-4622-8DB7-3B630761002F}" srcId="{6C547B20-61FB-47C7-AA13-717C34E6A82A}" destId="{9F31D749-4DB4-47BE-B5E0-0A4112ED42C3}" srcOrd="5" destOrd="0" parTransId="{DAF344D0-E2F3-41EB-9EBC-4BFB8D166176}" sibTransId="{7ABB003E-1FB2-4A1E-972D-C5114100909B}"/>
    <dgm:cxn modelId="{793A7435-8D3F-458C-984C-95F3D786AA76}" type="presOf" srcId="{3996F43A-BF7F-468B-95FE-0A63CDE4BCE3}" destId="{0DFF22E3-1648-46DC-BD42-7E58596DB1F1}" srcOrd="0" destOrd="0" presId="urn:microsoft.com/office/officeart/2005/8/layout/vList2"/>
    <dgm:cxn modelId="{C3808536-9235-4904-AAF5-533E156D0FE1}" srcId="{6C547B20-61FB-47C7-AA13-717C34E6A82A}" destId="{23828667-DDDA-4E07-997B-E60B65BDA2F8}" srcOrd="3" destOrd="0" parTransId="{12A0E5D4-AE31-4F6B-B7B5-65F020F325B3}" sibTransId="{0445818F-36B3-4197-A370-668565A3AAE2}"/>
    <dgm:cxn modelId="{4D3D5A3A-04DC-470F-8A1C-A55913980168}" type="presOf" srcId="{9F31D749-4DB4-47BE-B5E0-0A4112ED42C3}" destId="{2B63A67E-A381-4583-B31C-7E51B2E26D89}" srcOrd="0" destOrd="0" presId="urn:microsoft.com/office/officeart/2005/8/layout/vList2"/>
    <dgm:cxn modelId="{C88A113F-1938-49B5-9351-AE75FB28B6E6}" srcId="{6C547B20-61FB-47C7-AA13-717C34E6A82A}" destId="{75E44A58-C421-47D3-9D38-3B61C76569D6}" srcOrd="0" destOrd="0" parTransId="{1A50A299-C5D0-4AA1-8CB9-FE1E2CD68F24}" sibTransId="{183C209F-C074-4115-AC4B-F4DA2832809D}"/>
    <dgm:cxn modelId="{50E51A42-D0B2-4D77-AEAB-EFD711F6841E}" type="presOf" srcId="{23828667-DDDA-4E07-997B-E60B65BDA2F8}" destId="{D085E339-FC25-49A2-8CEC-82FAD1CE5F91}" srcOrd="0" destOrd="0" presId="urn:microsoft.com/office/officeart/2005/8/layout/vList2"/>
    <dgm:cxn modelId="{4A0F09A6-2043-44C7-B729-EBFD9469602F}" srcId="{6C547B20-61FB-47C7-AA13-717C34E6A82A}" destId="{815AC1BB-6AD7-4E6B-9E7C-A72FEF697537}" srcOrd="2" destOrd="0" parTransId="{EA165292-CB5C-4A30-86D6-53E846DA6CD8}" sibTransId="{43190FEB-800F-41D0-A0E9-8390514BA944}"/>
    <dgm:cxn modelId="{085437C7-EC59-4F4B-8FD0-D04A23D885E5}" type="presOf" srcId="{815AC1BB-6AD7-4E6B-9E7C-A72FEF697537}" destId="{602B1DA8-EAD1-4CCB-BA25-ADF2D370683C}" srcOrd="0" destOrd="0" presId="urn:microsoft.com/office/officeart/2005/8/layout/vList2"/>
    <dgm:cxn modelId="{9B8FF8CF-E406-4037-A593-C9E5BAB0D8A5}" srcId="{6C547B20-61FB-47C7-AA13-717C34E6A82A}" destId="{9DC8E28B-A459-4B1C-9E2E-8FAAB027E303}" srcOrd="1" destOrd="0" parTransId="{1EE5102D-A035-4CE6-BB8F-EB6F79376A63}" sibTransId="{481C6D1A-750A-44D4-B18A-C91DB106D7A6}"/>
    <dgm:cxn modelId="{710300FD-87EB-403E-8A6C-636CB0973523}" type="presOf" srcId="{6C547B20-61FB-47C7-AA13-717C34E6A82A}" destId="{189E954D-BC7E-4F02-8A35-AA03AFA28A65}" srcOrd="0" destOrd="0" presId="urn:microsoft.com/office/officeart/2005/8/layout/vList2"/>
    <dgm:cxn modelId="{FEA11DFE-E22B-464E-B495-04D3E652CCDA}" type="presOf" srcId="{9DC8E28B-A459-4B1C-9E2E-8FAAB027E303}" destId="{E11AD831-70D0-47F5-B9DF-C71D22774090}" srcOrd="0" destOrd="0" presId="urn:microsoft.com/office/officeart/2005/8/layout/vList2"/>
    <dgm:cxn modelId="{BECF28D1-1009-4924-9B1E-23642FE08042}" type="presParOf" srcId="{189E954D-BC7E-4F02-8A35-AA03AFA28A65}" destId="{3CA70341-6856-4F13-9CE9-156773C12C9F}" srcOrd="0" destOrd="0" presId="urn:microsoft.com/office/officeart/2005/8/layout/vList2"/>
    <dgm:cxn modelId="{708D639F-CA68-4921-8811-B435C4E0FBD1}" type="presParOf" srcId="{189E954D-BC7E-4F02-8A35-AA03AFA28A65}" destId="{9DAF833C-FDA3-4279-B21F-0E4BB3731CB1}" srcOrd="1" destOrd="0" presId="urn:microsoft.com/office/officeart/2005/8/layout/vList2"/>
    <dgm:cxn modelId="{91FDFBD6-5965-4D3A-871F-01A340DBE25E}" type="presParOf" srcId="{189E954D-BC7E-4F02-8A35-AA03AFA28A65}" destId="{E11AD831-70D0-47F5-B9DF-C71D22774090}" srcOrd="2" destOrd="0" presId="urn:microsoft.com/office/officeart/2005/8/layout/vList2"/>
    <dgm:cxn modelId="{6626434C-BDDE-4E50-9949-1801B6548145}" type="presParOf" srcId="{189E954D-BC7E-4F02-8A35-AA03AFA28A65}" destId="{F7224DE7-42BA-4366-83DE-889C2ACACB66}" srcOrd="3" destOrd="0" presId="urn:microsoft.com/office/officeart/2005/8/layout/vList2"/>
    <dgm:cxn modelId="{55B852FC-546F-4C22-9CBA-2911AE5BFA12}" type="presParOf" srcId="{189E954D-BC7E-4F02-8A35-AA03AFA28A65}" destId="{602B1DA8-EAD1-4CCB-BA25-ADF2D370683C}" srcOrd="4" destOrd="0" presId="urn:microsoft.com/office/officeart/2005/8/layout/vList2"/>
    <dgm:cxn modelId="{6AA333AC-34CC-465F-B050-837ED364405A}" type="presParOf" srcId="{189E954D-BC7E-4F02-8A35-AA03AFA28A65}" destId="{3F438D40-780E-497D-BB40-7159AE67AB92}" srcOrd="5" destOrd="0" presId="urn:microsoft.com/office/officeart/2005/8/layout/vList2"/>
    <dgm:cxn modelId="{8E5A57AC-B363-4982-8DB0-6395EA6F7097}" type="presParOf" srcId="{189E954D-BC7E-4F02-8A35-AA03AFA28A65}" destId="{D085E339-FC25-49A2-8CEC-82FAD1CE5F91}" srcOrd="6" destOrd="0" presId="urn:microsoft.com/office/officeart/2005/8/layout/vList2"/>
    <dgm:cxn modelId="{FA37B749-05DC-4B1C-8273-0300C3CD478F}" type="presParOf" srcId="{189E954D-BC7E-4F02-8A35-AA03AFA28A65}" destId="{403E89E1-463A-40EB-8BEA-071716674234}" srcOrd="7" destOrd="0" presId="urn:microsoft.com/office/officeart/2005/8/layout/vList2"/>
    <dgm:cxn modelId="{24CF3009-B1D9-421D-86B7-A874477666CF}" type="presParOf" srcId="{189E954D-BC7E-4F02-8A35-AA03AFA28A65}" destId="{0DFF22E3-1648-46DC-BD42-7E58596DB1F1}" srcOrd="8" destOrd="0" presId="urn:microsoft.com/office/officeart/2005/8/layout/vList2"/>
    <dgm:cxn modelId="{E30C7941-2E40-4350-9CB5-8D087E9B40F0}" type="presParOf" srcId="{189E954D-BC7E-4F02-8A35-AA03AFA28A65}" destId="{96B14BA3-B601-4003-B6BB-3DD64DE7EEFF}" srcOrd="9" destOrd="0" presId="urn:microsoft.com/office/officeart/2005/8/layout/vList2"/>
    <dgm:cxn modelId="{048A65FB-98AF-483B-8E0D-86FF330EB556}" type="presParOf" srcId="{189E954D-BC7E-4F02-8A35-AA03AFA28A65}" destId="{2B63A67E-A381-4583-B31C-7E51B2E26D8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303662-2C03-42D7-A089-A171DBDFE7C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23F01C1-C2AD-4774-A6D1-AABBD0D0C285}">
      <dgm:prSet/>
      <dgm:spPr/>
      <dgm:t>
        <a:bodyPr/>
        <a:lstStyle/>
        <a:p>
          <a:r>
            <a:rPr lang="en-US"/>
            <a:t>The presentation outlines the organizational objectives within resourcing activities (planning, recruitment and selection) that the HR is responsible for.</a:t>
          </a:r>
        </a:p>
      </dgm:t>
    </dgm:pt>
    <dgm:pt modelId="{E87013E3-4B4E-4626-B893-B3528B239E1E}" type="parTrans" cxnId="{498723EE-8D1F-493A-9091-ECB77CE76D26}">
      <dgm:prSet/>
      <dgm:spPr/>
      <dgm:t>
        <a:bodyPr/>
        <a:lstStyle/>
        <a:p>
          <a:endParaRPr lang="en-US"/>
        </a:p>
      </dgm:t>
    </dgm:pt>
    <dgm:pt modelId="{16A11A27-6548-4978-A35D-084FC2A88B8D}" type="sibTrans" cxnId="{498723EE-8D1F-493A-9091-ECB77CE76D26}">
      <dgm:prSet/>
      <dgm:spPr/>
      <dgm:t>
        <a:bodyPr/>
        <a:lstStyle/>
        <a:p>
          <a:endParaRPr lang="en-US"/>
        </a:p>
      </dgm:t>
    </dgm:pt>
    <dgm:pt modelId="{B0974915-C0EF-4B4F-9D4D-B63758622E85}">
      <dgm:prSet/>
      <dgm:spPr/>
      <dgm:t>
        <a:bodyPr/>
        <a:lstStyle/>
        <a:p>
          <a:r>
            <a:rPr lang="en-US"/>
            <a:t>The company selected for this presentation is ASDA.</a:t>
          </a:r>
        </a:p>
      </dgm:t>
    </dgm:pt>
    <dgm:pt modelId="{4052EEFA-4186-40B2-84A7-00BCE8FCB305}" type="parTrans" cxnId="{DAAD8152-0B14-4016-AC7F-0A2A7C519F84}">
      <dgm:prSet/>
      <dgm:spPr/>
      <dgm:t>
        <a:bodyPr/>
        <a:lstStyle/>
        <a:p>
          <a:endParaRPr lang="en-US"/>
        </a:p>
      </dgm:t>
    </dgm:pt>
    <dgm:pt modelId="{4777AA0B-A6DC-43B9-9244-9E71886AD72E}" type="sibTrans" cxnId="{DAAD8152-0B14-4016-AC7F-0A2A7C519F84}">
      <dgm:prSet/>
      <dgm:spPr/>
      <dgm:t>
        <a:bodyPr/>
        <a:lstStyle/>
        <a:p>
          <a:endParaRPr lang="en-US"/>
        </a:p>
      </dgm:t>
    </dgm:pt>
    <dgm:pt modelId="{93759292-265C-4B02-A3B6-283B7EEE92BF}">
      <dgm:prSet/>
      <dgm:spPr/>
      <dgm:t>
        <a:bodyPr/>
        <a:lstStyle/>
        <a:p>
          <a:r>
            <a:rPr lang="en-US"/>
            <a:t>The presentation also highlights the external factors of HRM process of ASDA that could relate with COVID-19.</a:t>
          </a:r>
        </a:p>
      </dgm:t>
    </dgm:pt>
    <dgm:pt modelId="{E8564FF7-268F-465A-A6C0-A5D122E55FB7}" type="parTrans" cxnId="{98E95E3C-41A0-4AAB-8515-AC1E33A2C5EE}">
      <dgm:prSet/>
      <dgm:spPr/>
      <dgm:t>
        <a:bodyPr/>
        <a:lstStyle/>
        <a:p>
          <a:endParaRPr lang="en-US"/>
        </a:p>
      </dgm:t>
    </dgm:pt>
    <dgm:pt modelId="{CD015CB8-2C3F-4139-8BD8-F18FBF35D0D7}" type="sibTrans" cxnId="{98E95E3C-41A0-4AAB-8515-AC1E33A2C5EE}">
      <dgm:prSet/>
      <dgm:spPr/>
      <dgm:t>
        <a:bodyPr/>
        <a:lstStyle/>
        <a:p>
          <a:endParaRPr lang="en-US"/>
        </a:p>
      </dgm:t>
    </dgm:pt>
    <dgm:pt modelId="{7E017091-92DC-4468-B348-25EF3A4DB956}" type="pres">
      <dgm:prSet presAssocID="{E6303662-2C03-42D7-A089-A171DBDFE7C5}" presName="linear" presStyleCnt="0">
        <dgm:presLayoutVars>
          <dgm:animLvl val="lvl"/>
          <dgm:resizeHandles val="exact"/>
        </dgm:presLayoutVars>
      </dgm:prSet>
      <dgm:spPr/>
    </dgm:pt>
    <dgm:pt modelId="{0719FF47-4B96-422D-AA57-72A44868BD5E}" type="pres">
      <dgm:prSet presAssocID="{023F01C1-C2AD-4774-A6D1-AABBD0D0C285}" presName="parentText" presStyleLbl="node1" presStyleIdx="0" presStyleCnt="3">
        <dgm:presLayoutVars>
          <dgm:chMax val="0"/>
          <dgm:bulletEnabled val="1"/>
        </dgm:presLayoutVars>
      </dgm:prSet>
      <dgm:spPr/>
    </dgm:pt>
    <dgm:pt modelId="{251B3F56-260E-4406-8819-7F730A47A5FE}" type="pres">
      <dgm:prSet presAssocID="{16A11A27-6548-4978-A35D-084FC2A88B8D}" presName="spacer" presStyleCnt="0"/>
      <dgm:spPr/>
    </dgm:pt>
    <dgm:pt modelId="{FA277FC4-958D-4573-8DA3-6D8DED21F3ED}" type="pres">
      <dgm:prSet presAssocID="{B0974915-C0EF-4B4F-9D4D-B63758622E85}" presName="parentText" presStyleLbl="node1" presStyleIdx="1" presStyleCnt="3">
        <dgm:presLayoutVars>
          <dgm:chMax val="0"/>
          <dgm:bulletEnabled val="1"/>
        </dgm:presLayoutVars>
      </dgm:prSet>
      <dgm:spPr/>
    </dgm:pt>
    <dgm:pt modelId="{81670EE0-AD0D-42E9-8F78-E295EE90594B}" type="pres">
      <dgm:prSet presAssocID="{4777AA0B-A6DC-43B9-9244-9E71886AD72E}" presName="spacer" presStyleCnt="0"/>
      <dgm:spPr/>
    </dgm:pt>
    <dgm:pt modelId="{054A55EC-61BE-4C62-9F8B-5EA4B907E5E9}" type="pres">
      <dgm:prSet presAssocID="{93759292-265C-4B02-A3B6-283B7EEE92BF}" presName="parentText" presStyleLbl="node1" presStyleIdx="2" presStyleCnt="3">
        <dgm:presLayoutVars>
          <dgm:chMax val="0"/>
          <dgm:bulletEnabled val="1"/>
        </dgm:presLayoutVars>
      </dgm:prSet>
      <dgm:spPr/>
    </dgm:pt>
  </dgm:ptLst>
  <dgm:cxnLst>
    <dgm:cxn modelId="{31417706-6570-4BF4-A0AD-414348A7BB67}" type="presOf" srcId="{E6303662-2C03-42D7-A089-A171DBDFE7C5}" destId="{7E017091-92DC-4468-B348-25EF3A4DB956}" srcOrd="0" destOrd="0" presId="urn:microsoft.com/office/officeart/2005/8/layout/vList2"/>
    <dgm:cxn modelId="{5A486107-A9EF-4A90-9595-E695088437E4}" type="presOf" srcId="{B0974915-C0EF-4B4F-9D4D-B63758622E85}" destId="{FA277FC4-958D-4573-8DA3-6D8DED21F3ED}" srcOrd="0" destOrd="0" presId="urn:microsoft.com/office/officeart/2005/8/layout/vList2"/>
    <dgm:cxn modelId="{98E95E3C-41A0-4AAB-8515-AC1E33A2C5EE}" srcId="{E6303662-2C03-42D7-A089-A171DBDFE7C5}" destId="{93759292-265C-4B02-A3B6-283B7EEE92BF}" srcOrd="2" destOrd="0" parTransId="{E8564FF7-268F-465A-A6C0-A5D122E55FB7}" sibTransId="{CD015CB8-2C3F-4139-8BD8-F18FBF35D0D7}"/>
    <dgm:cxn modelId="{DAAD8152-0B14-4016-AC7F-0A2A7C519F84}" srcId="{E6303662-2C03-42D7-A089-A171DBDFE7C5}" destId="{B0974915-C0EF-4B4F-9D4D-B63758622E85}" srcOrd="1" destOrd="0" parTransId="{4052EEFA-4186-40B2-84A7-00BCE8FCB305}" sibTransId="{4777AA0B-A6DC-43B9-9244-9E71886AD72E}"/>
    <dgm:cxn modelId="{608C0792-D857-4788-B7A6-B781E3828E8E}" type="presOf" srcId="{023F01C1-C2AD-4774-A6D1-AABBD0D0C285}" destId="{0719FF47-4B96-422D-AA57-72A44868BD5E}" srcOrd="0" destOrd="0" presId="urn:microsoft.com/office/officeart/2005/8/layout/vList2"/>
    <dgm:cxn modelId="{B062AFD2-2543-4812-98E7-D93D75F04EAE}" type="presOf" srcId="{93759292-265C-4B02-A3B6-283B7EEE92BF}" destId="{054A55EC-61BE-4C62-9F8B-5EA4B907E5E9}" srcOrd="0" destOrd="0" presId="urn:microsoft.com/office/officeart/2005/8/layout/vList2"/>
    <dgm:cxn modelId="{498723EE-8D1F-493A-9091-ECB77CE76D26}" srcId="{E6303662-2C03-42D7-A089-A171DBDFE7C5}" destId="{023F01C1-C2AD-4774-A6D1-AABBD0D0C285}" srcOrd="0" destOrd="0" parTransId="{E87013E3-4B4E-4626-B893-B3528B239E1E}" sibTransId="{16A11A27-6548-4978-A35D-084FC2A88B8D}"/>
    <dgm:cxn modelId="{0E227A80-23AB-4E45-869E-7855AD55EBFF}" type="presParOf" srcId="{7E017091-92DC-4468-B348-25EF3A4DB956}" destId="{0719FF47-4B96-422D-AA57-72A44868BD5E}" srcOrd="0" destOrd="0" presId="urn:microsoft.com/office/officeart/2005/8/layout/vList2"/>
    <dgm:cxn modelId="{1C0D509B-5F3B-45AA-BF4B-A89D042069C5}" type="presParOf" srcId="{7E017091-92DC-4468-B348-25EF3A4DB956}" destId="{251B3F56-260E-4406-8819-7F730A47A5FE}" srcOrd="1" destOrd="0" presId="urn:microsoft.com/office/officeart/2005/8/layout/vList2"/>
    <dgm:cxn modelId="{5FF9A75F-53BB-4FF2-B87A-47DC7213C483}" type="presParOf" srcId="{7E017091-92DC-4468-B348-25EF3A4DB956}" destId="{FA277FC4-958D-4573-8DA3-6D8DED21F3ED}" srcOrd="2" destOrd="0" presId="urn:microsoft.com/office/officeart/2005/8/layout/vList2"/>
    <dgm:cxn modelId="{7A454FAD-F7E2-4743-97CD-C4E8995F9C35}" type="presParOf" srcId="{7E017091-92DC-4468-B348-25EF3A4DB956}" destId="{81670EE0-AD0D-42E9-8F78-E295EE90594B}" srcOrd="3" destOrd="0" presId="urn:microsoft.com/office/officeart/2005/8/layout/vList2"/>
    <dgm:cxn modelId="{1980D2AF-9213-4281-9DD8-4D0D98844A36}" type="presParOf" srcId="{7E017091-92DC-4468-B348-25EF3A4DB956}" destId="{054A55EC-61BE-4C62-9F8B-5EA4B907E5E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1443E2-AB92-401D-B697-7EA3B93154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7AC1AEE-D64B-4F78-8817-C840EE655ADE}">
      <dgm:prSet/>
      <dgm:spPr/>
      <dgm:t>
        <a:bodyPr/>
        <a:lstStyle/>
        <a:p>
          <a:r>
            <a:rPr lang="en-US" dirty="0"/>
            <a:t>Human resource planning is crucial in the growth of a business. It aids ASDA in recruiting resources and achieving the organization's goals. The key factors for workforce planning are as follows:</a:t>
          </a:r>
        </a:p>
      </dgm:t>
    </dgm:pt>
    <dgm:pt modelId="{E50458A0-65B2-46FE-B86C-F9D49FD00D3C}" type="parTrans" cxnId="{82586857-9219-4F7C-BB7A-7BF549E564FA}">
      <dgm:prSet/>
      <dgm:spPr/>
      <dgm:t>
        <a:bodyPr/>
        <a:lstStyle/>
        <a:p>
          <a:endParaRPr lang="en-US"/>
        </a:p>
      </dgm:t>
    </dgm:pt>
    <dgm:pt modelId="{8EDE870E-ED61-426F-8377-5FA721E72E45}" type="sibTrans" cxnId="{82586857-9219-4F7C-BB7A-7BF549E564FA}">
      <dgm:prSet/>
      <dgm:spPr/>
      <dgm:t>
        <a:bodyPr/>
        <a:lstStyle/>
        <a:p>
          <a:endParaRPr lang="en-US"/>
        </a:p>
      </dgm:t>
    </dgm:pt>
    <dgm:pt modelId="{F335CC66-F760-40BF-BC42-06F1592E79BC}">
      <dgm:prSet/>
      <dgm:spPr/>
      <dgm:t>
        <a:bodyPr/>
        <a:lstStyle/>
        <a:p>
          <a:r>
            <a:rPr lang="en-GB" b="1"/>
            <a:t>Future manpower needs</a:t>
          </a:r>
          <a:endParaRPr lang="en-US"/>
        </a:p>
      </dgm:t>
    </dgm:pt>
    <dgm:pt modelId="{C34832CA-9CBF-4A87-98CC-B8A6A970ADC3}" type="parTrans" cxnId="{E1479B9C-1157-4E44-8927-CE31361605A7}">
      <dgm:prSet/>
      <dgm:spPr/>
      <dgm:t>
        <a:bodyPr/>
        <a:lstStyle/>
        <a:p>
          <a:endParaRPr lang="en-US"/>
        </a:p>
      </dgm:t>
    </dgm:pt>
    <dgm:pt modelId="{C001D8CF-3E9B-4069-9B7B-CE599A516941}" type="sibTrans" cxnId="{E1479B9C-1157-4E44-8927-CE31361605A7}">
      <dgm:prSet/>
      <dgm:spPr/>
      <dgm:t>
        <a:bodyPr/>
        <a:lstStyle/>
        <a:p>
          <a:endParaRPr lang="en-US"/>
        </a:p>
      </dgm:t>
    </dgm:pt>
    <dgm:pt modelId="{601F7E1E-E55E-44FB-98F4-D0AB7CDE32A2}">
      <dgm:prSet/>
      <dgm:spPr/>
      <dgm:t>
        <a:bodyPr/>
        <a:lstStyle/>
        <a:p>
          <a:r>
            <a:rPr lang="en-US" dirty="0"/>
            <a:t>HRM guarantees that trained staff is always accessible for the organization's seamless functioning. Its primary concern is the future availability of people to carry out </a:t>
          </a:r>
          <a:r>
            <a:rPr lang="en-US" dirty="0" err="1"/>
            <a:t>organisational</a:t>
          </a:r>
          <a:r>
            <a:rPr lang="en-US" dirty="0"/>
            <a:t> functions (Jain and Sharma, 2019).</a:t>
          </a:r>
        </a:p>
      </dgm:t>
    </dgm:pt>
    <dgm:pt modelId="{ABC9BB55-4904-4988-9164-3BB7C841EC17}" type="parTrans" cxnId="{8EC2B827-460B-4F81-A7EC-6CDD650DC9CB}">
      <dgm:prSet/>
      <dgm:spPr/>
      <dgm:t>
        <a:bodyPr/>
        <a:lstStyle/>
        <a:p>
          <a:endParaRPr lang="en-US"/>
        </a:p>
      </dgm:t>
    </dgm:pt>
    <dgm:pt modelId="{C8E872BB-F015-40DB-A52F-8B13E98A3F5F}" type="sibTrans" cxnId="{8EC2B827-460B-4F81-A7EC-6CDD650DC9CB}">
      <dgm:prSet/>
      <dgm:spPr/>
      <dgm:t>
        <a:bodyPr/>
        <a:lstStyle/>
        <a:p>
          <a:endParaRPr lang="en-US"/>
        </a:p>
      </dgm:t>
    </dgm:pt>
    <dgm:pt modelId="{8050763F-EF6B-4693-8793-DA56FA6B43C8}">
      <dgm:prSet/>
      <dgm:spPr/>
      <dgm:t>
        <a:bodyPr/>
        <a:lstStyle/>
        <a:p>
          <a:r>
            <a:rPr lang="en-GB" b="1"/>
            <a:t>Recruitment of Talented personnel</a:t>
          </a:r>
          <a:endParaRPr lang="en-US"/>
        </a:p>
      </dgm:t>
    </dgm:pt>
    <dgm:pt modelId="{50FCD5E6-72AF-4D29-8B50-2EEDA2E65210}" type="parTrans" cxnId="{94A9E11F-C933-4D51-A74F-1C03BA5F3A9A}">
      <dgm:prSet/>
      <dgm:spPr/>
      <dgm:t>
        <a:bodyPr/>
        <a:lstStyle/>
        <a:p>
          <a:endParaRPr lang="en-US"/>
        </a:p>
      </dgm:t>
    </dgm:pt>
    <dgm:pt modelId="{7DD1D5FE-A2F4-49BE-8926-7732DE9F5AF8}" type="sibTrans" cxnId="{94A9E11F-C933-4D51-A74F-1C03BA5F3A9A}">
      <dgm:prSet/>
      <dgm:spPr/>
      <dgm:t>
        <a:bodyPr/>
        <a:lstStyle/>
        <a:p>
          <a:endParaRPr lang="en-US"/>
        </a:p>
      </dgm:t>
    </dgm:pt>
    <dgm:pt modelId="{DE52D3BA-E1AF-42CC-9CA9-F03BAE478F58}">
      <dgm:prSet/>
      <dgm:spPr/>
      <dgm:t>
        <a:bodyPr/>
        <a:lstStyle/>
        <a:p>
          <a:r>
            <a:rPr lang="en-US"/>
            <a:t>ASDA is always in need of skilled employees for their job, thus HR plans for and recruits new employees. It ascertains the human resource requirements and retrieves the existing HR level of inventory </a:t>
          </a:r>
          <a:r>
            <a:rPr lang="en-GB"/>
            <a:t>(Bratton.et.al, 2012)</a:t>
          </a:r>
          <a:endParaRPr lang="en-US"/>
        </a:p>
      </dgm:t>
    </dgm:pt>
    <dgm:pt modelId="{5AD4ED40-1783-4147-9CA0-E4E2734A69D0}" type="parTrans" cxnId="{3CB46EAE-461B-4AD8-A95D-9E0A9A5CC3D1}">
      <dgm:prSet/>
      <dgm:spPr/>
      <dgm:t>
        <a:bodyPr/>
        <a:lstStyle/>
        <a:p>
          <a:endParaRPr lang="en-US"/>
        </a:p>
      </dgm:t>
    </dgm:pt>
    <dgm:pt modelId="{FDBA685D-5F12-430F-8F32-B0B9D5B61687}" type="sibTrans" cxnId="{3CB46EAE-461B-4AD8-A95D-9E0A9A5CC3D1}">
      <dgm:prSet/>
      <dgm:spPr/>
      <dgm:t>
        <a:bodyPr/>
        <a:lstStyle/>
        <a:p>
          <a:endParaRPr lang="en-US"/>
        </a:p>
      </dgm:t>
    </dgm:pt>
    <dgm:pt modelId="{E26922C3-3DF6-45F0-812C-BBC127F4CC58}" type="pres">
      <dgm:prSet presAssocID="{281443E2-AB92-401D-B697-7EA3B9315413}" presName="linear" presStyleCnt="0">
        <dgm:presLayoutVars>
          <dgm:animLvl val="lvl"/>
          <dgm:resizeHandles val="exact"/>
        </dgm:presLayoutVars>
      </dgm:prSet>
      <dgm:spPr/>
    </dgm:pt>
    <dgm:pt modelId="{DA88A6C5-E245-4213-A433-A2BB6DAD31A9}" type="pres">
      <dgm:prSet presAssocID="{C7AC1AEE-D64B-4F78-8817-C840EE655ADE}" presName="parentText" presStyleLbl="node1" presStyleIdx="0" presStyleCnt="3">
        <dgm:presLayoutVars>
          <dgm:chMax val="0"/>
          <dgm:bulletEnabled val="1"/>
        </dgm:presLayoutVars>
      </dgm:prSet>
      <dgm:spPr/>
    </dgm:pt>
    <dgm:pt modelId="{AB10A934-3F82-43E6-8F87-89612CEEE9C6}" type="pres">
      <dgm:prSet presAssocID="{8EDE870E-ED61-426F-8377-5FA721E72E45}" presName="spacer" presStyleCnt="0"/>
      <dgm:spPr/>
    </dgm:pt>
    <dgm:pt modelId="{1D79907C-752A-4086-8971-53802105B4E7}" type="pres">
      <dgm:prSet presAssocID="{F335CC66-F760-40BF-BC42-06F1592E79BC}" presName="parentText" presStyleLbl="node1" presStyleIdx="1" presStyleCnt="3">
        <dgm:presLayoutVars>
          <dgm:chMax val="0"/>
          <dgm:bulletEnabled val="1"/>
        </dgm:presLayoutVars>
      </dgm:prSet>
      <dgm:spPr/>
    </dgm:pt>
    <dgm:pt modelId="{4C79D4AE-DF3A-44FF-8A36-1FA68879C1CA}" type="pres">
      <dgm:prSet presAssocID="{F335CC66-F760-40BF-BC42-06F1592E79BC}" presName="childText" presStyleLbl="revTx" presStyleIdx="0" presStyleCnt="2">
        <dgm:presLayoutVars>
          <dgm:bulletEnabled val="1"/>
        </dgm:presLayoutVars>
      </dgm:prSet>
      <dgm:spPr/>
    </dgm:pt>
    <dgm:pt modelId="{371386AC-C821-443C-BA89-53E33E50B820}" type="pres">
      <dgm:prSet presAssocID="{8050763F-EF6B-4693-8793-DA56FA6B43C8}" presName="parentText" presStyleLbl="node1" presStyleIdx="2" presStyleCnt="3">
        <dgm:presLayoutVars>
          <dgm:chMax val="0"/>
          <dgm:bulletEnabled val="1"/>
        </dgm:presLayoutVars>
      </dgm:prSet>
      <dgm:spPr/>
    </dgm:pt>
    <dgm:pt modelId="{6F19863E-8C4E-46A2-8FDE-58E3A6BDA872}" type="pres">
      <dgm:prSet presAssocID="{8050763F-EF6B-4693-8793-DA56FA6B43C8}" presName="childText" presStyleLbl="revTx" presStyleIdx="1" presStyleCnt="2">
        <dgm:presLayoutVars>
          <dgm:bulletEnabled val="1"/>
        </dgm:presLayoutVars>
      </dgm:prSet>
      <dgm:spPr/>
    </dgm:pt>
  </dgm:ptLst>
  <dgm:cxnLst>
    <dgm:cxn modelId="{94A9E11F-C933-4D51-A74F-1C03BA5F3A9A}" srcId="{281443E2-AB92-401D-B697-7EA3B9315413}" destId="{8050763F-EF6B-4693-8793-DA56FA6B43C8}" srcOrd="2" destOrd="0" parTransId="{50FCD5E6-72AF-4D29-8B50-2EEDA2E65210}" sibTransId="{7DD1D5FE-A2F4-49BE-8926-7732DE9F5AF8}"/>
    <dgm:cxn modelId="{8EC2B827-460B-4F81-A7EC-6CDD650DC9CB}" srcId="{F335CC66-F760-40BF-BC42-06F1592E79BC}" destId="{601F7E1E-E55E-44FB-98F4-D0AB7CDE32A2}" srcOrd="0" destOrd="0" parTransId="{ABC9BB55-4904-4988-9164-3BB7C841EC17}" sibTransId="{C8E872BB-F015-40DB-A52F-8B13E98A3F5F}"/>
    <dgm:cxn modelId="{A4C62F4E-31D3-417C-8395-B11E6BF91070}" type="presOf" srcId="{DE52D3BA-E1AF-42CC-9CA9-F03BAE478F58}" destId="{6F19863E-8C4E-46A2-8FDE-58E3A6BDA872}" srcOrd="0" destOrd="0" presId="urn:microsoft.com/office/officeart/2005/8/layout/vList2"/>
    <dgm:cxn modelId="{82586857-9219-4F7C-BB7A-7BF549E564FA}" srcId="{281443E2-AB92-401D-B697-7EA3B9315413}" destId="{C7AC1AEE-D64B-4F78-8817-C840EE655ADE}" srcOrd="0" destOrd="0" parTransId="{E50458A0-65B2-46FE-B86C-F9D49FD00D3C}" sibTransId="{8EDE870E-ED61-426F-8377-5FA721E72E45}"/>
    <dgm:cxn modelId="{D21CF183-01BB-404D-8AF1-850E8372E18C}" type="presOf" srcId="{281443E2-AB92-401D-B697-7EA3B9315413}" destId="{E26922C3-3DF6-45F0-812C-BBC127F4CC58}" srcOrd="0" destOrd="0" presId="urn:microsoft.com/office/officeart/2005/8/layout/vList2"/>
    <dgm:cxn modelId="{E1479B9C-1157-4E44-8927-CE31361605A7}" srcId="{281443E2-AB92-401D-B697-7EA3B9315413}" destId="{F335CC66-F760-40BF-BC42-06F1592E79BC}" srcOrd="1" destOrd="0" parTransId="{C34832CA-9CBF-4A87-98CC-B8A6A970ADC3}" sibTransId="{C001D8CF-3E9B-4069-9B7B-CE599A516941}"/>
    <dgm:cxn modelId="{3CB46EAE-461B-4AD8-A95D-9E0A9A5CC3D1}" srcId="{8050763F-EF6B-4693-8793-DA56FA6B43C8}" destId="{DE52D3BA-E1AF-42CC-9CA9-F03BAE478F58}" srcOrd="0" destOrd="0" parTransId="{5AD4ED40-1783-4147-9CA0-E4E2734A69D0}" sibTransId="{FDBA685D-5F12-430F-8F32-B0B9D5B61687}"/>
    <dgm:cxn modelId="{BB0448B9-9DE1-4D60-B415-C5FC1B34B1AD}" type="presOf" srcId="{8050763F-EF6B-4693-8793-DA56FA6B43C8}" destId="{371386AC-C821-443C-BA89-53E33E50B820}" srcOrd="0" destOrd="0" presId="urn:microsoft.com/office/officeart/2005/8/layout/vList2"/>
    <dgm:cxn modelId="{BD9277CF-28D6-46FF-A647-922A8FE31ED0}" type="presOf" srcId="{C7AC1AEE-D64B-4F78-8817-C840EE655ADE}" destId="{DA88A6C5-E245-4213-A433-A2BB6DAD31A9}" srcOrd="0" destOrd="0" presId="urn:microsoft.com/office/officeart/2005/8/layout/vList2"/>
    <dgm:cxn modelId="{73FB92DE-A06F-46AE-A91C-E040EB447AB0}" type="presOf" srcId="{601F7E1E-E55E-44FB-98F4-D0AB7CDE32A2}" destId="{4C79D4AE-DF3A-44FF-8A36-1FA68879C1CA}" srcOrd="0" destOrd="0" presId="urn:microsoft.com/office/officeart/2005/8/layout/vList2"/>
    <dgm:cxn modelId="{5B3345E2-5AA2-499B-B6AE-5F69D0DB4776}" type="presOf" srcId="{F335CC66-F760-40BF-BC42-06F1592E79BC}" destId="{1D79907C-752A-4086-8971-53802105B4E7}" srcOrd="0" destOrd="0" presId="urn:microsoft.com/office/officeart/2005/8/layout/vList2"/>
    <dgm:cxn modelId="{0C261409-1E44-4BD8-BCB9-B9D16D2E3D9F}" type="presParOf" srcId="{E26922C3-3DF6-45F0-812C-BBC127F4CC58}" destId="{DA88A6C5-E245-4213-A433-A2BB6DAD31A9}" srcOrd="0" destOrd="0" presId="urn:microsoft.com/office/officeart/2005/8/layout/vList2"/>
    <dgm:cxn modelId="{7E1EB1E2-B112-44C7-936C-4A8EE7CD1632}" type="presParOf" srcId="{E26922C3-3DF6-45F0-812C-BBC127F4CC58}" destId="{AB10A934-3F82-43E6-8F87-89612CEEE9C6}" srcOrd="1" destOrd="0" presId="urn:microsoft.com/office/officeart/2005/8/layout/vList2"/>
    <dgm:cxn modelId="{F43F0B11-6A11-4454-A11C-A5532E993BD8}" type="presParOf" srcId="{E26922C3-3DF6-45F0-812C-BBC127F4CC58}" destId="{1D79907C-752A-4086-8971-53802105B4E7}" srcOrd="2" destOrd="0" presId="urn:microsoft.com/office/officeart/2005/8/layout/vList2"/>
    <dgm:cxn modelId="{3C88D4EB-08C5-40F3-AA5F-AAE5350DDF45}" type="presParOf" srcId="{E26922C3-3DF6-45F0-812C-BBC127F4CC58}" destId="{4C79D4AE-DF3A-44FF-8A36-1FA68879C1CA}" srcOrd="3" destOrd="0" presId="urn:microsoft.com/office/officeart/2005/8/layout/vList2"/>
    <dgm:cxn modelId="{CB416CFB-127A-4D40-8D82-20A8EBEF5055}" type="presParOf" srcId="{E26922C3-3DF6-45F0-812C-BBC127F4CC58}" destId="{371386AC-C821-443C-BA89-53E33E50B820}" srcOrd="4" destOrd="0" presId="urn:microsoft.com/office/officeart/2005/8/layout/vList2"/>
    <dgm:cxn modelId="{9FD7254E-EFD4-46D9-BD7D-81027531288A}" type="presParOf" srcId="{E26922C3-3DF6-45F0-812C-BBC127F4CC58}" destId="{6F19863E-8C4E-46A2-8FDE-58E3A6BDA872}"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F308F3-B9B6-4286-A9DF-D6787B9A5987}"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072F75DD-4834-4E9D-AFB4-0DAFEDCE6A6B}">
      <dgm:prSet/>
      <dgm:spPr/>
      <dgm:t>
        <a:bodyPr/>
        <a:lstStyle/>
        <a:p>
          <a:r>
            <a:rPr lang="en-GB" b="1"/>
            <a:t>Development of Human Resources</a:t>
          </a:r>
          <a:endParaRPr lang="en-US"/>
        </a:p>
      </dgm:t>
    </dgm:pt>
    <dgm:pt modelId="{279D6663-4BD3-4FA4-8CCB-9CC31584438E}" type="parTrans" cxnId="{C997CE13-2A90-427A-9266-E682ABFA3BF2}">
      <dgm:prSet/>
      <dgm:spPr/>
      <dgm:t>
        <a:bodyPr/>
        <a:lstStyle/>
        <a:p>
          <a:endParaRPr lang="en-US"/>
        </a:p>
      </dgm:t>
    </dgm:pt>
    <dgm:pt modelId="{D5B6ABB7-AA6D-4944-9C39-2E7934F9DB17}" type="sibTrans" cxnId="{C997CE13-2A90-427A-9266-E682ABFA3BF2}">
      <dgm:prSet/>
      <dgm:spPr/>
      <dgm:t>
        <a:bodyPr/>
        <a:lstStyle/>
        <a:p>
          <a:endParaRPr lang="en-US"/>
        </a:p>
      </dgm:t>
    </dgm:pt>
    <dgm:pt modelId="{AD6B2819-89C4-4945-9DF8-74F5F876E036}">
      <dgm:prSet/>
      <dgm:spPr/>
      <dgm:t>
        <a:bodyPr/>
        <a:lstStyle/>
        <a:p>
          <a:r>
            <a:rPr lang="en-US" dirty="0"/>
            <a:t>HR arranges numerous training </a:t>
          </a:r>
          <a:r>
            <a:rPr lang="en-US" dirty="0" err="1"/>
            <a:t>programmes</a:t>
          </a:r>
          <a:r>
            <a:rPr lang="en-US" dirty="0"/>
            <a:t> connected to human resource development; it is an essential aspect of human resource planning. The HR planner determines the skills required for various career tiers.</a:t>
          </a:r>
        </a:p>
      </dgm:t>
    </dgm:pt>
    <dgm:pt modelId="{03AAC2C2-5090-469E-8267-4B67B1E1AA5C}" type="parTrans" cxnId="{C8A3EBAE-6C15-4FD3-A568-1152FFB2391B}">
      <dgm:prSet/>
      <dgm:spPr/>
      <dgm:t>
        <a:bodyPr/>
        <a:lstStyle/>
        <a:p>
          <a:endParaRPr lang="en-US"/>
        </a:p>
      </dgm:t>
    </dgm:pt>
    <dgm:pt modelId="{2AE8F210-14FF-47CB-B056-F565856DF035}" type="sibTrans" cxnId="{C8A3EBAE-6C15-4FD3-A568-1152FFB2391B}">
      <dgm:prSet/>
      <dgm:spPr/>
      <dgm:t>
        <a:bodyPr/>
        <a:lstStyle/>
        <a:p>
          <a:endParaRPr lang="en-US"/>
        </a:p>
      </dgm:t>
    </dgm:pt>
    <dgm:pt modelId="{B6AC6C4A-12AE-4207-B624-C300846820C7}">
      <dgm:prSet/>
      <dgm:spPr/>
      <dgm:t>
        <a:bodyPr/>
        <a:lstStyle/>
        <a:p>
          <a:r>
            <a:rPr lang="en-GB" b="1"/>
            <a:t>Proper utilization of human resources</a:t>
          </a:r>
          <a:endParaRPr lang="en-US"/>
        </a:p>
      </dgm:t>
    </dgm:pt>
    <dgm:pt modelId="{4547604B-3197-46A1-818B-51EB1A5C85AB}" type="parTrans" cxnId="{9B6B7813-1C11-47D6-B913-F40F69F583AE}">
      <dgm:prSet/>
      <dgm:spPr/>
      <dgm:t>
        <a:bodyPr/>
        <a:lstStyle/>
        <a:p>
          <a:endParaRPr lang="en-US"/>
        </a:p>
      </dgm:t>
    </dgm:pt>
    <dgm:pt modelId="{78FBB08C-458E-4432-AB25-315044227267}" type="sibTrans" cxnId="{9B6B7813-1C11-47D6-B913-F40F69F583AE}">
      <dgm:prSet/>
      <dgm:spPr/>
      <dgm:t>
        <a:bodyPr/>
        <a:lstStyle/>
        <a:p>
          <a:endParaRPr lang="en-US"/>
        </a:p>
      </dgm:t>
    </dgm:pt>
    <dgm:pt modelId="{D1657D59-E060-4995-AC20-11C145337AEF}">
      <dgm:prSet/>
      <dgm:spPr/>
      <dgm:t>
        <a:bodyPr/>
        <a:lstStyle/>
        <a:p>
          <a:r>
            <a:rPr lang="en-US" dirty="0"/>
            <a:t>Human resource planning guarantees that an company's human resources are utilized correctly and efficiently. It helps in the identification and selection of skilled people management.</a:t>
          </a:r>
        </a:p>
      </dgm:t>
    </dgm:pt>
    <dgm:pt modelId="{22D57225-4D57-478E-A470-7F6F405467E8}" type="parTrans" cxnId="{B431422D-56A4-464E-ABC2-E2339E7234DD}">
      <dgm:prSet/>
      <dgm:spPr/>
      <dgm:t>
        <a:bodyPr/>
        <a:lstStyle/>
        <a:p>
          <a:endParaRPr lang="en-US"/>
        </a:p>
      </dgm:t>
    </dgm:pt>
    <dgm:pt modelId="{2E8B18B0-E96B-4ADE-AEF9-40503B834074}" type="sibTrans" cxnId="{B431422D-56A4-464E-ABC2-E2339E7234DD}">
      <dgm:prSet/>
      <dgm:spPr/>
      <dgm:t>
        <a:bodyPr/>
        <a:lstStyle/>
        <a:p>
          <a:endParaRPr lang="en-US"/>
        </a:p>
      </dgm:t>
    </dgm:pt>
    <dgm:pt modelId="{3A8584DA-129A-44D7-9D13-88463C7E6C8E}">
      <dgm:prSet/>
      <dgm:spPr/>
      <dgm:t>
        <a:bodyPr/>
        <a:lstStyle/>
        <a:p>
          <a:r>
            <a:rPr lang="en-GB" b="1" dirty="0"/>
            <a:t>Ambiguity reduction</a:t>
          </a:r>
          <a:endParaRPr lang="en-US" dirty="0"/>
        </a:p>
      </dgm:t>
    </dgm:pt>
    <dgm:pt modelId="{072D08C1-9D46-44D4-9460-EC2842DE411F}" type="parTrans" cxnId="{59638CE9-1F64-4267-B544-15E6856B09E0}">
      <dgm:prSet/>
      <dgm:spPr/>
      <dgm:t>
        <a:bodyPr/>
        <a:lstStyle/>
        <a:p>
          <a:endParaRPr lang="en-US"/>
        </a:p>
      </dgm:t>
    </dgm:pt>
    <dgm:pt modelId="{2EE88151-7348-4107-9506-A62648AFB858}" type="sibTrans" cxnId="{59638CE9-1F64-4267-B544-15E6856B09E0}">
      <dgm:prSet/>
      <dgm:spPr/>
      <dgm:t>
        <a:bodyPr/>
        <a:lstStyle/>
        <a:p>
          <a:endParaRPr lang="en-US"/>
        </a:p>
      </dgm:t>
    </dgm:pt>
    <dgm:pt modelId="{8E8A84AD-A3C1-48DD-9161-714DBFBCBCBE}">
      <dgm:prSet/>
      <dgm:spPr/>
      <dgm:t>
        <a:bodyPr/>
        <a:lstStyle/>
        <a:p>
          <a:r>
            <a:rPr lang="en-US" dirty="0"/>
            <a:t>Uncertainties in the company are reduced as a result of appropriate HR planning. Because everything has been arranged in ahead, there are relatively few possibilities</a:t>
          </a:r>
          <a:r>
            <a:rPr lang="en-GB" dirty="0"/>
            <a:t>. (</a:t>
          </a:r>
          <a:r>
            <a:rPr lang="en-GB" dirty="0" err="1"/>
            <a:t>Fahed-Sreih</a:t>
          </a:r>
          <a:r>
            <a:rPr lang="en-GB" dirty="0"/>
            <a:t>, 2018)</a:t>
          </a:r>
          <a:endParaRPr lang="en-US" dirty="0"/>
        </a:p>
      </dgm:t>
    </dgm:pt>
    <dgm:pt modelId="{3826F1F1-EAC8-42AC-8D80-F927935B5AD7}" type="parTrans" cxnId="{5361E61E-F726-47B5-A774-81DCACC4A476}">
      <dgm:prSet/>
      <dgm:spPr/>
      <dgm:t>
        <a:bodyPr/>
        <a:lstStyle/>
        <a:p>
          <a:endParaRPr lang="en-US"/>
        </a:p>
      </dgm:t>
    </dgm:pt>
    <dgm:pt modelId="{C8EFFCC6-B331-496A-B98F-85E260947EE8}" type="sibTrans" cxnId="{5361E61E-F726-47B5-A774-81DCACC4A476}">
      <dgm:prSet/>
      <dgm:spPr/>
      <dgm:t>
        <a:bodyPr/>
        <a:lstStyle/>
        <a:p>
          <a:endParaRPr lang="en-US"/>
        </a:p>
      </dgm:t>
    </dgm:pt>
    <dgm:pt modelId="{49507085-F991-4AFB-B60E-EA4683064B94}">
      <dgm:prSet/>
      <dgm:spPr/>
      <dgm:t>
        <a:bodyPr/>
        <a:lstStyle/>
        <a:p>
          <a:r>
            <a:rPr lang="en-GB" b="1"/>
            <a:t>Supply forecasting</a:t>
          </a:r>
          <a:endParaRPr lang="en-US"/>
        </a:p>
      </dgm:t>
    </dgm:pt>
    <dgm:pt modelId="{081D1ECF-04E6-4A52-94FF-E16A24AF1267}" type="parTrans" cxnId="{8942E191-AB9D-46D7-A3AF-86773ADEE851}">
      <dgm:prSet/>
      <dgm:spPr/>
      <dgm:t>
        <a:bodyPr/>
        <a:lstStyle/>
        <a:p>
          <a:endParaRPr lang="en-US"/>
        </a:p>
      </dgm:t>
    </dgm:pt>
    <dgm:pt modelId="{375C8688-F2E9-4BEF-ABAD-B646E76EF720}" type="sibTrans" cxnId="{8942E191-AB9D-46D7-A3AF-86773ADEE851}">
      <dgm:prSet/>
      <dgm:spPr/>
      <dgm:t>
        <a:bodyPr/>
        <a:lstStyle/>
        <a:p>
          <a:endParaRPr lang="en-US"/>
        </a:p>
      </dgm:t>
    </dgm:pt>
    <dgm:pt modelId="{97D43AF2-9A5E-4D96-92F8-1989F1F0D108}">
      <dgm:prSet/>
      <dgm:spPr/>
      <dgm:t>
        <a:bodyPr/>
        <a:lstStyle/>
        <a:p>
          <a:r>
            <a:rPr lang="en-US"/>
            <a:t>A prediction of the organisation's strategy is created in anticipation as a result of adequate planning. It forecasts future workforce requirements and works appropriately.</a:t>
          </a:r>
        </a:p>
      </dgm:t>
    </dgm:pt>
    <dgm:pt modelId="{D864D9E0-18A9-4971-BD65-D450ACFCDC5D}" type="parTrans" cxnId="{D6EBBF99-A0BA-4A3A-BAAF-24F90E967285}">
      <dgm:prSet/>
      <dgm:spPr/>
      <dgm:t>
        <a:bodyPr/>
        <a:lstStyle/>
        <a:p>
          <a:endParaRPr lang="en-US"/>
        </a:p>
      </dgm:t>
    </dgm:pt>
    <dgm:pt modelId="{BA6EB807-D874-4E7D-9195-FB0F9F444491}" type="sibTrans" cxnId="{D6EBBF99-A0BA-4A3A-BAAF-24F90E967285}">
      <dgm:prSet/>
      <dgm:spPr/>
      <dgm:t>
        <a:bodyPr/>
        <a:lstStyle/>
        <a:p>
          <a:endParaRPr lang="en-US"/>
        </a:p>
      </dgm:t>
    </dgm:pt>
    <dgm:pt modelId="{BD1CAFC9-E797-4CE2-A696-3EA501F619E0}" type="pres">
      <dgm:prSet presAssocID="{17F308F3-B9B6-4286-A9DF-D6787B9A5987}" presName="linear" presStyleCnt="0">
        <dgm:presLayoutVars>
          <dgm:dir/>
          <dgm:animLvl val="lvl"/>
          <dgm:resizeHandles val="exact"/>
        </dgm:presLayoutVars>
      </dgm:prSet>
      <dgm:spPr/>
    </dgm:pt>
    <dgm:pt modelId="{B7FA97BB-EF06-4D23-9806-57FDF9A3554F}" type="pres">
      <dgm:prSet presAssocID="{072F75DD-4834-4E9D-AFB4-0DAFEDCE6A6B}" presName="parentLin" presStyleCnt="0"/>
      <dgm:spPr/>
    </dgm:pt>
    <dgm:pt modelId="{D557D666-ECD7-409C-B7DC-5B1D4008CF5B}" type="pres">
      <dgm:prSet presAssocID="{072F75DD-4834-4E9D-AFB4-0DAFEDCE6A6B}" presName="parentLeftMargin" presStyleLbl="node1" presStyleIdx="0" presStyleCnt="4"/>
      <dgm:spPr/>
    </dgm:pt>
    <dgm:pt modelId="{AFF1FFF3-DB3B-4AE4-867B-02C833ED4009}" type="pres">
      <dgm:prSet presAssocID="{072F75DD-4834-4E9D-AFB4-0DAFEDCE6A6B}" presName="parentText" presStyleLbl="node1" presStyleIdx="0" presStyleCnt="4">
        <dgm:presLayoutVars>
          <dgm:chMax val="0"/>
          <dgm:bulletEnabled val="1"/>
        </dgm:presLayoutVars>
      </dgm:prSet>
      <dgm:spPr/>
    </dgm:pt>
    <dgm:pt modelId="{E79EB9C2-1C4B-4888-8BD9-CCBC6866C331}" type="pres">
      <dgm:prSet presAssocID="{072F75DD-4834-4E9D-AFB4-0DAFEDCE6A6B}" presName="negativeSpace" presStyleCnt="0"/>
      <dgm:spPr/>
    </dgm:pt>
    <dgm:pt modelId="{EE53DCF1-3C8B-4669-8814-99CC00905B6E}" type="pres">
      <dgm:prSet presAssocID="{072F75DD-4834-4E9D-AFB4-0DAFEDCE6A6B}" presName="childText" presStyleLbl="conFgAcc1" presStyleIdx="0" presStyleCnt="4">
        <dgm:presLayoutVars>
          <dgm:bulletEnabled val="1"/>
        </dgm:presLayoutVars>
      </dgm:prSet>
      <dgm:spPr/>
    </dgm:pt>
    <dgm:pt modelId="{00E230EA-222A-414A-A814-4A8BB538D953}" type="pres">
      <dgm:prSet presAssocID="{D5B6ABB7-AA6D-4944-9C39-2E7934F9DB17}" presName="spaceBetweenRectangles" presStyleCnt="0"/>
      <dgm:spPr/>
    </dgm:pt>
    <dgm:pt modelId="{032914CF-6037-4FE6-BA22-81F68288760D}" type="pres">
      <dgm:prSet presAssocID="{B6AC6C4A-12AE-4207-B624-C300846820C7}" presName="parentLin" presStyleCnt="0"/>
      <dgm:spPr/>
    </dgm:pt>
    <dgm:pt modelId="{57CCF209-80A1-4AE7-BD65-780FA1615F97}" type="pres">
      <dgm:prSet presAssocID="{B6AC6C4A-12AE-4207-B624-C300846820C7}" presName="parentLeftMargin" presStyleLbl="node1" presStyleIdx="0" presStyleCnt="4"/>
      <dgm:spPr/>
    </dgm:pt>
    <dgm:pt modelId="{2E9B4DF2-591C-418A-98C4-69CBA3AB6E55}" type="pres">
      <dgm:prSet presAssocID="{B6AC6C4A-12AE-4207-B624-C300846820C7}" presName="parentText" presStyleLbl="node1" presStyleIdx="1" presStyleCnt="4">
        <dgm:presLayoutVars>
          <dgm:chMax val="0"/>
          <dgm:bulletEnabled val="1"/>
        </dgm:presLayoutVars>
      </dgm:prSet>
      <dgm:spPr/>
    </dgm:pt>
    <dgm:pt modelId="{4E1C9C2E-848B-49F9-873D-3E73850F8F40}" type="pres">
      <dgm:prSet presAssocID="{B6AC6C4A-12AE-4207-B624-C300846820C7}" presName="negativeSpace" presStyleCnt="0"/>
      <dgm:spPr/>
    </dgm:pt>
    <dgm:pt modelId="{69B8A7D6-E5F9-45B7-87FD-F9F80E3E7E09}" type="pres">
      <dgm:prSet presAssocID="{B6AC6C4A-12AE-4207-B624-C300846820C7}" presName="childText" presStyleLbl="conFgAcc1" presStyleIdx="1" presStyleCnt="4">
        <dgm:presLayoutVars>
          <dgm:bulletEnabled val="1"/>
        </dgm:presLayoutVars>
      </dgm:prSet>
      <dgm:spPr/>
    </dgm:pt>
    <dgm:pt modelId="{5D51CFAA-BE73-416D-88B4-A76D34407F7E}" type="pres">
      <dgm:prSet presAssocID="{78FBB08C-458E-4432-AB25-315044227267}" presName="spaceBetweenRectangles" presStyleCnt="0"/>
      <dgm:spPr/>
    </dgm:pt>
    <dgm:pt modelId="{9CB93C37-AF50-4126-821E-98A0D2C2AD7E}" type="pres">
      <dgm:prSet presAssocID="{3A8584DA-129A-44D7-9D13-88463C7E6C8E}" presName="parentLin" presStyleCnt="0"/>
      <dgm:spPr/>
    </dgm:pt>
    <dgm:pt modelId="{51CBF47A-340F-4A64-9540-9CC1E5C4A8D2}" type="pres">
      <dgm:prSet presAssocID="{3A8584DA-129A-44D7-9D13-88463C7E6C8E}" presName="parentLeftMargin" presStyleLbl="node1" presStyleIdx="1" presStyleCnt="4"/>
      <dgm:spPr/>
    </dgm:pt>
    <dgm:pt modelId="{E85FA12E-5084-49CE-AFB9-0E10CD5989EE}" type="pres">
      <dgm:prSet presAssocID="{3A8584DA-129A-44D7-9D13-88463C7E6C8E}" presName="parentText" presStyleLbl="node1" presStyleIdx="2" presStyleCnt="4">
        <dgm:presLayoutVars>
          <dgm:chMax val="0"/>
          <dgm:bulletEnabled val="1"/>
        </dgm:presLayoutVars>
      </dgm:prSet>
      <dgm:spPr/>
    </dgm:pt>
    <dgm:pt modelId="{B04DEFB8-759D-420B-AD74-259684DE1D82}" type="pres">
      <dgm:prSet presAssocID="{3A8584DA-129A-44D7-9D13-88463C7E6C8E}" presName="negativeSpace" presStyleCnt="0"/>
      <dgm:spPr/>
    </dgm:pt>
    <dgm:pt modelId="{4B41DD20-570B-4285-BB26-876C4BC5816B}" type="pres">
      <dgm:prSet presAssocID="{3A8584DA-129A-44D7-9D13-88463C7E6C8E}" presName="childText" presStyleLbl="conFgAcc1" presStyleIdx="2" presStyleCnt="4">
        <dgm:presLayoutVars>
          <dgm:bulletEnabled val="1"/>
        </dgm:presLayoutVars>
      </dgm:prSet>
      <dgm:spPr/>
    </dgm:pt>
    <dgm:pt modelId="{D518354D-1E10-48BB-BE58-92F64B0B17A7}" type="pres">
      <dgm:prSet presAssocID="{2EE88151-7348-4107-9506-A62648AFB858}" presName="spaceBetweenRectangles" presStyleCnt="0"/>
      <dgm:spPr/>
    </dgm:pt>
    <dgm:pt modelId="{FEA88D9A-E79D-4560-9D23-EED9301FDE26}" type="pres">
      <dgm:prSet presAssocID="{49507085-F991-4AFB-B60E-EA4683064B94}" presName="parentLin" presStyleCnt="0"/>
      <dgm:spPr/>
    </dgm:pt>
    <dgm:pt modelId="{8E0DABEE-D6AB-4647-ABCF-5EC701683061}" type="pres">
      <dgm:prSet presAssocID="{49507085-F991-4AFB-B60E-EA4683064B94}" presName="parentLeftMargin" presStyleLbl="node1" presStyleIdx="2" presStyleCnt="4"/>
      <dgm:spPr/>
    </dgm:pt>
    <dgm:pt modelId="{EE1B4D76-D99E-4F8D-A59E-112E3A29D6AC}" type="pres">
      <dgm:prSet presAssocID="{49507085-F991-4AFB-B60E-EA4683064B94}" presName="parentText" presStyleLbl="node1" presStyleIdx="3" presStyleCnt="4">
        <dgm:presLayoutVars>
          <dgm:chMax val="0"/>
          <dgm:bulletEnabled val="1"/>
        </dgm:presLayoutVars>
      </dgm:prSet>
      <dgm:spPr/>
    </dgm:pt>
    <dgm:pt modelId="{F8D32E70-FE6C-4FDA-8145-D646CC7691F4}" type="pres">
      <dgm:prSet presAssocID="{49507085-F991-4AFB-B60E-EA4683064B94}" presName="negativeSpace" presStyleCnt="0"/>
      <dgm:spPr/>
    </dgm:pt>
    <dgm:pt modelId="{13ABD679-45AE-42D7-9804-EA485B0A741B}" type="pres">
      <dgm:prSet presAssocID="{49507085-F991-4AFB-B60E-EA4683064B94}" presName="childText" presStyleLbl="conFgAcc1" presStyleIdx="3" presStyleCnt="4">
        <dgm:presLayoutVars>
          <dgm:bulletEnabled val="1"/>
        </dgm:presLayoutVars>
      </dgm:prSet>
      <dgm:spPr/>
    </dgm:pt>
  </dgm:ptLst>
  <dgm:cxnLst>
    <dgm:cxn modelId="{69EC440C-77BA-48F6-BFE8-2FC3D4B57BEC}" type="presOf" srcId="{49507085-F991-4AFB-B60E-EA4683064B94}" destId="{8E0DABEE-D6AB-4647-ABCF-5EC701683061}" srcOrd="0" destOrd="0" presId="urn:microsoft.com/office/officeart/2005/8/layout/list1"/>
    <dgm:cxn modelId="{9B6B7813-1C11-47D6-B913-F40F69F583AE}" srcId="{17F308F3-B9B6-4286-A9DF-D6787B9A5987}" destId="{B6AC6C4A-12AE-4207-B624-C300846820C7}" srcOrd="1" destOrd="0" parTransId="{4547604B-3197-46A1-818B-51EB1A5C85AB}" sibTransId="{78FBB08C-458E-4432-AB25-315044227267}"/>
    <dgm:cxn modelId="{C997CE13-2A90-427A-9266-E682ABFA3BF2}" srcId="{17F308F3-B9B6-4286-A9DF-D6787B9A5987}" destId="{072F75DD-4834-4E9D-AFB4-0DAFEDCE6A6B}" srcOrd="0" destOrd="0" parTransId="{279D6663-4BD3-4FA4-8CCB-9CC31584438E}" sibTransId="{D5B6ABB7-AA6D-4944-9C39-2E7934F9DB17}"/>
    <dgm:cxn modelId="{ECE5EA17-B9ED-42D7-8838-52D16425355A}" type="presOf" srcId="{8E8A84AD-A3C1-48DD-9161-714DBFBCBCBE}" destId="{4B41DD20-570B-4285-BB26-876C4BC5816B}" srcOrd="0" destOrd="0" presId="urn:microsoft.com/office/officeart/2005/8/layout/list1"/>
    <dgm:cxn modelId="{5361E61E-F726-47B5-A774-81DCACC4A476}" srcId="{3A8584DA-129A-44D7-9D13-88463C7E6C8E}" destId="{8E8A84AD-A3C1-48DD-9161-714DBFBCBCBE}" srcOrd="0" destOrd="0" parTransId="{3826F1F1-EAC8-42AC-8D80-F927935B5AD7}" sibTransId="{C8EFFCC6-B331-496A-B98F-85E260947EE8}"/>
    <dgm:cxn modelId="{497A7422-3F4C-463A-A361-021C34EB7453}" type="presOf" srcId="{AD6B2819-89C4-4945-9DF8-74F5F876E036}" destId="{EE53DCF1-3C8B-4669-8814-99CC00905B6E}" srcOrd="0" destOrd="0" presId="urn:microsoft.com/office/officeart/2005/8/layout/list1"/>
    <dgm:cxn modelId="{B431422D-56A4-464E-ABC2-E2339E7234DD}" srcId="{B6AC6C4A-12AE-4207-B624-C300846820C7}" destId="{D1657D59-E060-4995-AC20-11C145337AEF}" srcOrd="0" destOrd="0" parTransId="{22D57225-4D57-478E-A470-7F6F405467E8}" sibTransId="{2E8B18B0-E96B-4ADE-AEF9-40503B834074}"/>
    <dgm:cxn modelId="{72C12A37-043E-49E7-9899-A5AE02AE9E39}" type="presOf" srcId="{3A8584DA-129A-44D7-9D13-88463C7E6C8E}" destId="{E85FA12E-5084-49CE-AFB9-0E10CD5989EE}" srcOrd="1" destOrd="0" presId="urn:microsoft.com/office/officeart/2005/8/layout/list1"/>
    <dgm:cxn modelId="{C8C52B37-538D-4CC8-828E-F7B1AADF688D}" type="presOf" srcId="{97D43AF2-9A5E-4D96-92F8-1989F1F0D108}" destId="{13ABD679-45AE-42D7-9804-EA485B0A741B}" srcOrd="0" destOrd="0" presId="urn:microsoft.com/office/officeart/2005/8/layout/list1"/>
    <dgm:cxn modelId="{9242F539-197D-4378-87CF-5AA8A6471438}" type="presOf" srcId="{D1657D59-E060-4995-AC20-11C145337AEF}" destId="{69B8A7D6-E5F9-45B7-87FD-F9F80E3E7E09}" srcOrd="0" destOrd="0" presId="urn:microsoft.com/office/officeart/2005/8/layout/list1"/>
    <dgm:cxn modelId="{A08F495B-9EB2-4D6E-828B-FAC915A7D479}" type="presOf" srcId="{49507085-F991-4AFB-B60E-EA4683064B94}" destId="{EE1B4D76-D99E-4F8D-A59E-112E3A29D6AC}" srcOrd="1" destOrd="0" presId="urn:microsoft.com/office/officeart/2005/8/layout/list1"/>
    <dgm:cxn modelId="{6542BA6D-72C6-45A6-8B0F-7F04B821D004}" type="presOf" srcId="{17F308F3-B9B6-4286-A9DF-D6787B9A5987}" destId="{BD1CAFC9-E797-4CE2-A696-3EA501F619E0}" srcOrd="0" destOrd="0" presId="urn:microsoft.com/office/officeart/2005/8/layout/list1"/>
    <dgm:cxn modelId="{CE26B176-39D0-45E4-91AD-44A87D0141A2}" type="presOf" srcId="{3A8584DA-129A-44D7-9D13-88463C7E6C8E}" destId="{51CBF47A-340F-4A64-9540-9CC1E5C4A8D2}" srcOrd="0" destOrd="0" presId="urn:microsoft.com/office/officeart/2005/8/layout/list1"/>
    <dgm:cxn modelId="{8942E191-AB9D-46D7-A3AF-86773ADEE851}" srcId="{17F308F3-B9B6-4286-A9DF-D6787B9A5987}" destId="{49507085-F991-4AFB-B60E-EA4683064B94}" srcOrd="3" destOrd="0" parTransId="{081D1ECF-04E6-4A52-94FF-E16A24AF1267}" sibTransId="{375C8688-F2E9-4BEF-ABAD-B646E76EF720}"/>
    <dgm:cxn modelId="{D6EBBF99-A0BA-4A3A-BAAF-24F90E967285}" srcId="{49507085-F991-4AFB-B60E-EA4683064B94}" destId="{97D43AF2-9A5E-4D96-92F8-1989F1F0D108}" srcOrd="0" destOrd="0" parTransId="{D864D9E0-18A9-4971-BD65-D450ACFCDC5D}" sibTransId="{BA6EB807-D874-4E7D-9195-FB0F9F444491}"/>
    <dgm:cxn modelId="{CFE278AA-C81F-4BDB-8CFA-4E66B06ACD99}" type="presOf" srcId="{B6AC6C4A-12AE-4207-B624-C300846820C7}" destId="{57CCF209-80A1-4AE7-BD65-780FA1615F97}" srcOrd="0" destOrd="0" presId="urn:microsoft.com/office/officeart/2005/8/layout/list1"/>
    <dgm:cxn modelId="{C8A3EBAE-6C15-4FD3-A568-1152FFB2391B}" srcId="{072F75DD-4834-4E9D-AFB4-0DAFEDCE6A6B}" destId="{AD6B2819-89C4-4945-9DF8-74F5F876E036}" srcOrd="0" destOrd="0" parTransId="{03AAC2C2-5090-469E-8267-4B67B1E1AA5C}" sibTransId="{2AE8F210-14FF-47CB-B056-F565856DF035}"/>
    <dgm:cxn modelId="{CA2AD3AF-E65D-465D-BF09-194B0AC193AD}" type="presOf" srcId="{072F75DD-4834-4E9D-AFB4-0DAFEDCE6A6B}" destId="{AFF1FFF3-DB3B-4AE4-867B-02C833ED4009}" srcOrd="1" destOrd="0" presId="urn:microsoft.com/office/officeart/2005/8/layout/list1"/>
    <dgm:cxn modelId="{C895C1CB-433B-40F2-BC08-55379D8A8433}" type="presOf" srcId="{B6AC6C4A-12AE-4207-B624-C300846820C7}" destId="{2E9B4DF2-591C-418A-98C4-69CBA3AB6E55}" srcOrd="1" destOrd="0" presId="urn:microsoft.com/office/officeart/2005/8/layout/list1"/>
    <dgm:cxn modelId="{66FE28DA-8F26-455D-9C4C-9CA3DDBC55C9}" type="presOf" srcId="{072F75DD-4834-4E9D-AFB4-0DAFEDCE6A6B}" destId="{D557D666-ECD7-409C-B7DC-5B1D4008CF5B}" srcOrd="0" destOrd="0" presId="urn:microsoft.com/office/officeart/2005/8/layout/list1"/>
    <dgm:cxn modelId="{59638CE9-1F64-4267-B544-15E6856B09E0}" srcId="{17F308F3-B9B6-4286-A9DF-D6787B9A5987}" destId="{3A8584DA-129A-44D7-9D13-88463C7E6C8E}" srcOrd="2" destOrd="0" parTransId="{072D08C1-9D46-44D4-9460-EC2842DE411F}" sibTransId="{2EE88151-7348-4107-9506-A62648AFB858}"/>
    <dgm:cxn modelId="{23487575-DA2D-49DA-B2D3-6AF0FE46317A}" type="presParOf" srcId="{BD1CAFC9-E797-4CE2-A696-3EA501F619E0}" destId="{B7FA97BB-EF06-4D23-9806-57FDF9A3554F}" srcOrd="0" destOrd="0" presId="urn:microsoft.com/office/officeart/2005/8/layout/list1"/>
    <dgm:cxn modelId="{8F1DC20A-636E-4DBF-B95A-43ADAC22460A}" type="presParOf" srcId="{B7FA97BB-EF06-4D23-9806-57FDF9A3554F}" destId="{D557D666-ECD7-409C-B7DC-5B1D4008CF5B}" srcOrd="0" destOrd="0" presId="urn:microsoft.com/office/officeart/2005/8/layout/list1"/>
    <dgm:cxn modelId="{6B01ECB9-D420-4D2E-B1DF-48825624B76B}" type="presParOf" srcId="{B7FA97BB-EF06-4D23-9806-57FDF9A3554F}" destId="{AFF1FFF3-DB3B-4AE4-867B-02C833ED4009}" srcOrd="1" destOrd="0" presId="urn:microsoft.com/office/officeart/2005/8/layout/list1"/>
    <dgm:cxn modelId="{83B3B53C-427D-486C-986C-25D8E8DA63AB}" type="presParOf" srcId="{BD1CAFC9-E797-4CE2-A696-3EA501F619E0}" destId="{E79EB9C2-1C4B-4888-8BD9-CCBC6866C331}" srcOrd="1" destOrd="0" presId="urn:microsoft.com/office/officeart/2005/8/layout/list1"/>
    <dgm:cxn modelId="{0F675D89-1DBF-4930-8098-6C29CF635E59}" type="presParOf" srcId="{BD1CAFC9-E797-4CE2-A696-3EA501F619E0}" destId="{EE53DCF1-3C8B-4669-8814-99CC00905B6E}" srcOrd="2" destOrd="0" presId="urn:microsoft.com/office/officeart/2005/8/layout/list1"/>
    <dgm:cxn modelId="{84BDD1E5-08A3-4A6A-A418-E3BCE2A16E93}" type="presParOf" srcId="{BD1CAFC9-E797-4CE2-A696-3EA501F619E0}" destId="{00E230EA-222A-414A-A814-4A8BB538D953}" srcOrd="3" destOrd="0" presId="urn:microsoft.com/office/officeart/2005/8/layout/list1"/>
    <dgm:cxn modelId="{B071C9E5-3707-483D-99CD-84B7CB6C9D35}" type="presParOf" srcId="{BD1CAFC9-E797-4CE2-A696-3EA501F619E0}" destId="{032914CF-6037-4FE6-BA22-81F68288760D}" srcOrd="4" destOrd="0" presId="urn:microsoft.com/office/officeart/2005/8/layout/list1"/>
    <dgm:cxn modelId="{4B4559A4-27E2-499C-B27F-A3E6B2DA1A75}" type="presParOf" srcId="{032914CF-6037-4FE6-BA22-81F68288760D}" destId="{57CCF209-80A1-4AE7-BD65-780FA1615F97}" srcOrd="0" destOrd="0" presId="urn:microsoft.com/office/officeart/2005/8/layout/list1"/>
    <dgm:cxn modelId="{9C88F205-5097-4564-BEC6-FDB1312F0C3D}" type="presParOf" srcId="{032914CF-6037-4FE6-BA22-81F68288760D}" destId="{2E9B4DF2-591C-418A-98C4-69CBA3AB6E55}" srcOrd="1" destOrd="0" presId="urn:microsoft.com/office/officeart/2005/8/layout/list1"/>
    <dgm:cxn modelId="{463A141E-E247-4C30-BAE7-C3B03EEEAD6E}" type="presParOf" srcId="{BD1CAFC9-E797-4CE2-A696-3EA501F619E0}" destId="{4E1C9C2E-848B-49F9-873D-3E73850F8F40}" srcOrd="5" destOrd="0" presId="urn:microsoft.com/office/officeart/2005/8/layout/list1"/>
    <dgm:cxn modelId="{32D93F8C-73FD-4CF8-ABE6-ED30D15DCAAD}" type="presParOf" srcId="{BD1CAFC9-E797-4CE2-A696-3EA501F619E0}" destId="{69B8A7D6-E5F9-45B7-87FD-F9F80E3E7E09}" srcOrd="6" destOrd="0" presId="urn:microsoft.com/office/officeart/2005/8/layout/list1"/>
    <dgm:cxn modelId="{9AF31887-0C1C-4614-8975-4630D3DC9408}" type="presParOf" srcId="{BD1CAFC9-E797-4CE2-A696-3EA501F619E0}" destId="{5D51CFAA-BE73-416D-88B4-A76D34407F7E}" srcOrd="7" destOrd="0" presId="urn:microsoft.com/office/officeart/2005/8/layout/list1"/>
    <dgm:cxn modelId="{9685FCE1-72E0-4F46-9C6D-7BA8E78B4A94}" type="presParOf" srcId="{BD1CAFC9-E797-4CE2-A696-3EA501F619E0}" destId="{9CB93C37-AF50-4126-821E-98A0D2C2AD7E}" srcOrd="8" destOrd="0" presId="urn:microsoft.com/office/officeart/2005/8/layout/list1"/>
    <dgm:cxn modelId="{B69F4F8A-17C2-47BB-950A-57B632AC92D4}" type="presParOf" srcId="{9CB93C37-AF50-4126-821E-98A0D2C2AD7E}" destId="{51CBF47A-340F-4A64-9540-9CC1E5C4A8D2}" srcOrd="0" destOrd="0" presId="urn:microsoft.com/office/officeart/2005/8/layout/list1"/>
    <dgm:cxn modelId="{BB1B86F6-0966-4232-9614-D9B07115C070}" type="presParOf" srcId="{9CB93C37-AF50-4126-821E-98A0D2C2AD7E}" destId="{E85FA12E-5084-49CE-AFB9-0E10CD5989EE}" srcOrd="1" destOrd="0" presId="urn:microsoft.com/office/officeart/2005/8/layout/list1"/>
    <dgm:cxn modelId="{00B81BBB-BBF3-4A2C-A00D-EC20F90DEE0B}" type="presParOf" srcId="{BD1CAFC9-E797-4CE2-A696-3EA501F619E0}" destId="{B04DEFB8-759D-420B-AD74-259684DE1D82}" srcOrd="9" destOrd="0" presId="urn:microsoft.com/office/officeart/2005/8/layout/list1"/>
    <dgm:cxn modelId="{F51EF9D3-2C37-4942-862A-B0C996C3C180}" type="presParOf" srcId="{BD1CAFC9-E797-4CE2-A696-3EA501F619E0}" destId="{4B41DD20-570B-4285-BB26-876C4BC5816B}" srcOrd="10" destOrd="0" presId="urn:microsoft.com/office/officeart/2005/8/layout/list1"/>
    <dgm:cxn modelId="{EFE5776C-3C06-4300-B222-ABD961A831A2}" type="presParOf" srcId="{BD1CAFC9-E797-4CE2-A696-3EA501F619E0}" destId="{D518354D-1E10-48BB-BE58-92F64B0B17A7}" srcOrd="11" destOrd="0" presId="urn:microsoft.com/office/officeart/2005/8/layout/list1"/>
    <dgm:cxn modelId="{124D0F54-8CF8-4629-A84E-A26A652FFBD7}" type="presParOf" srcId="{BD1CAFC9-E797-4CE2-A696-3EA501F619E0}" destId="{FEA88D9A-E79D-4560-9D23-EED9301FDE26}" srcOrd="12" destOrd="0" presId="urn:microsoft.com/office/officeart/2005/8/layout/list1"/>
    <dgm:cxn modelId="{55773DFD-92F4-473E-8DB3-BDA626CBC0B5}" type="presParOf" srcId="{FEA88D9A-E79D-4560-9D23-EED9301FDE26}" destId="{8E0DABEE-D6AB-4647-ABCF-5EC701683061}" srcOrd="0" destOrd="0" presId="urn:microsoft.com/office/officeart/2005/8/layout/list1"/>
    <dgm:cxn modelId="{2BA8E0B7-B6F1-46CE-A879-2B652F74D394}" type="presParOf" srcId="{FEA88D9A-E79D-4560-9D23-EED9301FDE26}" destId="{EE1B4D76-D99E-4F8D-A59E-112E3A29D6AC}" srcOrd="1" destOrd="0" presId="urn:microsoft.com/office/officeart/2005/8/layout/list1"/>
    <dgm:cxn modelId="{8C3BFAE0-6AFB-4474-8BDB-9FA7AAB7D96D}" type="presParOf" srcId="{BD1CAFC9-E797-4CE2-A696-3EA501F619E0}" destId="{F8D32E70-FE6C-4FDA-8145-D646CC7691F4}" srcOrd="13" destOrd="0" presId="urn:microsoft.com/office/officeart/2005/8/layout/list1"/>
    <dgm:cxn modelId="{B63B4081-6F9B-4430-B44A-CD3DF3948692}" type="presParOf" srcId="{BD1CAFC9-E797-4CE2-A696-3EA501F619E0}" destId="{13ABD679-45AE-42D7-9804-EA485B0A741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70341-6856-4F13-9CE9-156773C12C9F}">
      <dsp:nvSpPr>
        <dsp:cNvPr id="0" name=""/>
        <dsp:cNvSpPr/>
      </dsp:nvSpPr>
      <dsp:spPr>
        <a:xfrm>
          <a:off x="0" y="931778"/>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Introduction</a:t>
          </a:r>
        </a:p>
      </dsp:txBody>
      <dsp:txXfrm>
        <a:off x="26930" y="958708"/>
        <a:ext cx="6209780" cy="497795"/>
      </dsp:txXfrm>
    </dsp:sp>
    <dsp:sp modelId="{E11AD831-70D0-47F5-B9DF-C71D22774090}">
      <dsp:nvSpPr>
        <dsp:cNvPr id="0" name=""/>
        <dsp:cNvSpPr/>
      </dsp:nvSpPr>
      <dsp:spPr>
        <a:xfrm>
          <a:off x="0" y="1549673"/>
          <a:ext cx="6263640" cy="55165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err="1"/>
            <a:t>Organisational</a:t>
          </a:r>
          <a:r>
            <a:rPr lang="en-US" sz="2300" kern="1200" dirty="0"/>
            <a:t> Objectives of ASDA</a:t>
          </a:r>
        </a:p>
      </dsp:txBody>
      <dsp:txXfrm>
        <a:off x="26930" y="1576603"/>
        <a:ext cx="6209780" cy="497795"/>
      </dsp:txXfrm>
    </dsp:sp>
    <dsp:sp modelId="{602B1DA8-EAD1-4CCB-BA25-ADF2D370683C}">
      <dsp:nvSpPr>
        <dsp:cNvPr id="0" name=""/>
        <dsp:cNvSpPr/>
      </dsp:nvSpPr>
      <dsp:spPr>
        <a:xfrm>
          <a:off x="0" y="2167568"/>
          <a:ext cx="6263640" cy="55165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Planning</a:t>
          </a:r>
        </a:p>
      </dsp:txBody>
      <dsp:txXfrm>
        <a:off x="26930" y="2194498"/>
        <a:ext cx="6209780" cy="497795"/>
      </dsp:txXfrm>
    </dsp:sp>
    <dsp:sp modelId="{D085E339-FC25-49A2-8CEC-82FAD1CE5F91}">
      <dsp:nvSpPr>
        <dsp:cNvPr id="0" name=""/>
        <dsp:cNvSpPr/>
      </dsp:nvSpPr>
      <dsp:spPr>
        <a:xfrm>
          <a:off x="0" y="2785464"/>
          <a:ext cx="6263640" cy="55165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Recruitment </a:t>
          </a:r>
        </a:p>
      </dsp:txBody>
      <dsp:txXfrm>
        <a:off x="26930" y="2812394"/>
        <a:ext cx="6209780" cy="497795"/>
      </dsp:txXfrm>
    </dsp:sp>
    <dsp:sp modelId="{0DFF22E3-1648-46DC-BD42-7E58596DB1F1}">
      <dsp:nvSpPr>
        <dsp:cNvPr id="0" name=""/>
        <dsp:cNvSpPr/>
      </dsp:nvSpPr>
      <dsp:spPr>
        <a:xfrm>
          <a:off x="0" y="3403358"/>
          <a:ext cx="6263640" cy="55165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Selection</a:t>
          </a:r>
        </a:p>
      </dsp:txBody>
      <dsp:txXfrm>
        <a:off x="26930" y="3430288"/>
        <a:ext cx="6209780" cy="497795"/>
      </dsp:txXfrm>
    </dsp:sp>
    <dsp:sp modelId="{2B63A67E-A381-4583-B31C-7E51B2E26D89}">
      <dsp:nvSpPr>
        <dsp:cNvPr id="0" name=""/>
        <dsp:cNvSpPr/>
      </dsp:nvSpPr>
      <dsp:spPr>
        <a:xfrm>
          <a:off x="0" y="4021254"/>
          <a:ext cx="626364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External Factor Affect Recruit related to COVID-19</a:t>
          </a:r>
        </a:p>
      </dsp:txBody>
      <dsp:txXfrm>
        <a:off x="26930" y="4048184"/>
        <a:ext cx="6209780"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9FF47-4B96-422D-AA57-72A44868BD5E}">
      <dsp:nvSpPr>
        <dsp:cNvPr id="0" name=""/>
        <dsp:cNvSpPr/>
      </dsp:nvSpPr>
      <dsp:spPr>
        <a:xfrm>
          <a:off x="0" y="38227"/>
          <a:ext cx="4828172" cy="18181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presentation outlines the organizational objectives within resourcing activities (planning, recruitment and selection) that the HR is responsible for.</a:t>
          </a:r>
        </a:p>
      </dsp:txBody>
      <dsp:txXfrm>
        <a:off x="88756" y="126983"/>
        <a:ext cx="4650660" cy="1640667"/>
      </dsp:txXfrm>
    </dsp:sp>
    <dsp:sp modelId="{FA277FC4-958D-4573-8DA3-6D8DED21F3ED}">
      <dsp:nvSpPr>
        <dsp:cNvPr id="0" name=""/>
        <dsp:cNvSpPr/>
      </dsp:nvSpPr>
      <dsp:spPr>
        <a:xfrm>
          <a:off x="0" y="1916887"/>
          <a:ext cx="4828172" cy="181817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company selected for this presentation is ASDA.</a:t>
          </a:r>
        </a:p>
      </dsp:txBody>
      <dsp:txXfrm>
        <a:off x="88756" y="2005643"/>
        <a:ext cx="4650660" cy="1640667"/>
      </dsp:txXfrm>
    </dsp:sp>
    <dsp:sp modelId="{054A55EC-61BE-4C62-9F8B-5EA4B907E5E9}">
      <dsp:nvSpPr>
        <dsp:cNvPr id="0" name=""/>
        <dsp:cNvSpPr/>
      </dsp:nvSpPr>
      <dsp:spPr>
        <a:xfrm>
          <a:off x="0" y="3795547"/>
          <a:ext cx="4828172" cy="18181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presentation also highlights the external factors of HRM process of ASDA that could relate with COVID-19.</a:t>
          </a:r>
        </a:p>
      </dsp:txBody>
      <dsp:txXfrm>
        <a:off x="88756" y="3884303"/>
        <a:ext cx="4650660" cy="1640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8A6C5-E245-4213-A433-A2BB6DAD31A9}">
      <dsp:nvSpPr>
        <dsp:cNvPr id="0" name=""/>
        <dsp:cNvSpPr/>
      </dsp:nvSpPr>
      <dsp:spPr>
        <a:xfrm>
          <a:off x="0" y="3429"/>
          <a:ext cx="6586489" cy="879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Human resource planning is crucial in the growth of a business. It aids ASDA in recruiting resources and achieving the organization's goals. The key factors for workforce planning are as follows:</a:t>
          </a:r>
        </a:p>
      </dsp:txBody>
      <dsp:txXfrm>
        <a:off x="42950" y="46379"/>
        <a:ext cx="6500589" cy="793940"/>
      </dsp:txXfrm>
    </dsp:sp>
    <dsp:sp modelId="{1D79907C-752A-4086-8971-53802105B4E7}">
      <dsp:nvSpPr>
        <dsp:cNvPr id="0" name=""/>
        <dsp:cNvSpPr/>
      </dsp:nvSpPr>
      <dsp:spPr>
        <a:xfrm>
          <a:off x="0" y="929349"/>
          <a:ext cx="6586489" cy="8798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Future manpower needs</a:t>
          </a:r>
          <a:endParaRPr lang="en-US" sz="1600" kern="1200"/>
        </a:p>
      </dsp:txBody>
      <dsp:txXfrm>
        <a:off x="42950" y="972299"/>
        <a:ext cx="6500589" cy="793940"/>
      </dsp:txXfrm>
    </dsp:sp>
    <dsp:sp modelId="{4C79D4AE-DF3A-44FF-8A36-1FA68879C1CA}">
      <dsp:nvSpPr>
        <dsp:cNvPr id="0" name=""/>
        <dsp:cNvSpPr/>
      </dsp:nvSpPr>
      <dsp:spPr>
        <a:xfrm>
          <a:off x="0" y="1809189"/>
          <a:ext cx="6586489" cy="546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12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HRM guarantees that trained staff is always accessible for the organization's seamless functioning. Its primary concern is the future availability of people to carry out </a:t>
          </a:r>
          <a:r>
            <a:rPr lang="en-US" sz="1200" kern="1200" dirty="0" err="1"/>
            <a:t>organisational</a:t>
          </a:r>
          <a:r>
            <a:rPr lang="en-US" sz="1200" kern="1200" dirty="0"/>
            <a:t> functions (Jain and Sharma, 2019).</a:t>
          </a:r>
        </a:p>
      </dsp:txBody>
      <dsp:txXfrm>
        <a:off x="0" y="1809189"/>
        <a:ext cx="6586489" cy="546480"/>
      </dsp:txXfrm>
    </dsp:sp>
    <dsp:sp modelId="{371386AC-C821-443C-BA89-53E33E50B820}">
      <dsp:nvSpPr>
        <dsp:cNvPr id="0" name=""/>
        <dsp:cNvSpPr/>
      </dsp:nvSpPr>
      <dsp:spPr>
        <a:xfrm>
          <a:off x="0" y="2355669"/>
          <a:ext cx="6586489" cy="879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Recruitment of Talented personnel</a:t>
          </a:r>
          <a:endParaRPr lang="en-US" sz="1600" kern="1200"/>
        </a:p>
      </dsp:txBody>
      <dsp:txXfrm>
        <a:off x="42950" y="2398619"/>
        <a:ext cx="6500589" cy="793940"/>
      </dsp:txXfrm>
    </dsp:sp>
    <dsp:sp modelId="{6F19863E-8C4E-46A2-8FDE-58E3A6BDA872}">
      <dsp:nvSpPr>
        <dsp:cNvPr id="0" name=""/>
        <dsp:cNvSpPr/>
      </dsp:nvSpPr>
      <dsp:spPr>
        <a:xfrm>
          <a:off x="0" y="3235509"/>
          <a:ext cx="6586489" cy="546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12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a:t>ASDA is always in need of skilled employees for their job, thus HR plans for and recruits new employees. It ascertains the human resource requirements and retrieves the existing HR level of inventory </a:t>
          </a:r>
          <a:r>
            <a:rPr lang="en-GB" sz="1200" kern="1200"/>
            <a:t>(Bratton.et.al, 2012)</a:t>
          </a:r>
          <a:endParaRPr lang="en-US" sz="1200" kern="1200"/>
        </a:p>
      </dsp:txBody>
      <dsp:txXfrm>
        <a:off x="0" y="3235509"/>
        <a:ext cx="6586489" cy="5464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3DCF1-3C8B-4669-8814-99CC00905B6E}">
      <dsp:nvSpPr>
        <dsp:cNvPr id="0" name=""/>
        <dsp:cNvSpPr/>
      </dsp:nvSpPr>
      <dsp:spPr>
        <a:xfrm>
          <a:off x="0" y="348578"/>
          <a:ext cx="6263640" cy="11907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91592" rIns="48612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HR arranges numerous training </a:t>
          </a:r>
          <a:r>
            <a:rPr lang="en-US" sz="1400" kern="1200" dirty="0" err="1"/>
            <a:t>programmes</a:t>
          </a:r>
          <a:r>
            <a:rPr lang="en-US" sz="1400" kern="1200" dirty="0"/>
            <a:t> connected to human resource development; it is an essential aspect of human resource planning. The HR planner determines the skills required for various career tiers.</a:t>
          </a:r>
        </a:p>
      </dsp:txBody>
      <dsp:txXfrm>
        <a:off x="0" y="348578"/>
        <a:ext cx="6263640" cy="1190700"/>
      </dsp:txXfrm>
    </dsp:sp>
    <dsp:sp modelId="{AFF1FFF3-DB3B-4AE4-867B-02C833ED4009}">
      <dsp:nvSpPr>
        <dsp:cNvPr id="0" name=""/>
        <dsp:cNvSpPr/>
      </dsp:nvSpPr>
      <dsp:spPr>
        <a:xfrm>
          <a:off x="313182" y="141938"/>
          <a:ext cx="4384548" cy="413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22300">
            <a:lnSpc>
              <a:spcPct val="90000"/>
            </a:lnSpc>
            <a:spcBef>
              <a:spcPct val="0"/>
            </a:spcBef>
            <a:spcAft>
              <a:spcPct val="35000"/>
            </a:spcAft>
            <a:buNone/>
          </a:pPr>
          <a:r>
            <a:rPr lang="en-GB" sz="1400" b="1" kern="1200"/>
            <a:t>Development of Human Resources</a:t>
          </a:r>
          <a:endParaRPr lang="en-US" sz="1400" kern="1200"/>
        </a:p>
      </dsp:txBody>
      <dsp:txXfrm>
        <a:off x="333357" y="162113"/>
        <a:ext cx="4344198" cy="372930"/>
      </dsp:txXfrm>
    </dsp:sp>
    <dsp:sp modelId="{69B8A7D6-E5F9-45B7-87FD-F9F80E3E7E09}">
      <dsp:nvSpPr>
        <dsp:cNvPr id="0" name=""/>
        <dsp:cNvSpPr/>
      </dsp:nvSpPr>
      <dsp:spPr>
        <a:xfrm>
          <a:off x="0" y="1821519"/>
          <a:ext cx="6263640" cy="99225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91592" rIns="48612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Human resource planning guarantees that an company's human resources are utilized correctly and efficiently. It helps in the identification and selection of skilled people management.</a:t>
          </a:r>
        </a:p>
      </dsp:txBody>
      <dsp:txXfrm>
        <a:off x="0" y="1821519"/>
        <a:ext cx="6263640" cy="992250"/>
      </dsp:txXfrm>
    </dsp:sp>
    <dsp:sp modelId="{2E9B4DF2-591C-418A-98C4-69CBA3AB6E55}">
      <dsp:nvSpPr>
        <dsp:cNvPr id="0" name=""/>
        <dsp:cNvSpPr/>
      </dsp:nvSpPr>
      <dsp:spPr>
        <a:xfrm>
          <a:off x="313182" y="1614878"/>
          <a:ext cx="4384548" cy="4132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22300">
            <a:lnSpc>
              <a:spcPct val="90000"/>
            </a:lnSpc>
            <a:spcBef>
              <a:spcPct val="0"/>
            </a:spcBef>
            <a:spcAft>
              <a:spcPct val="35000"/>
            </a:spcAft>
            <a:buNone/>
          </a:pPr>
          <a:r>
            <a:rPr lang="en-GB" sz="1400" b="1" kern="1200"/>
            <a:t>Proper utilization of human resources</a:t>
          </a:r>
          <a:endParaRPr lang="en-US" sz="1400" kern="1200"/>
        </a:p>
      </dsp:txBody>
      <dsp:txXfrm>
        <a:off x="333357" y="1635053"/>
        <a:ext cx="4344198" cy="372930"/>
      </dsp:txXfrm>
    </dsp:sp>
    <dsp:sp modelId="{4B41DD20-570B-4285-BB26-876C4BC5816B}">
      <dsp:nvSpPr>
        <dsp:cNvPr id="0" name=""/>
        <dsp:cNvSpPr/>
      </dsp:nvSpPr>
      <dsp:spPr>
        <a:xfrm>
          <a:off x="0" y="3096008"/>
          <a:ext cx="6263640" cy="99225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91592" rIns="48612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t>Uncertainties in the company are reduced as a result of appropriate HR planning. Because everything has been arranged in ahead, there are relatively few possibilities</a:t>
          </a:r>
          <a:r>
            <a:rPr lang="en-GB" sz="1400" kern="1200" dirty="0"/>
            <a:t>. (</a:t>
          </a:r>
          <a:r>
            <a:rPr lang="en-GB" sz="1400" kern="1200" dirty="0" err="1"/>
            <a:t>Fahed-Sreih</a:t>
          </a:r>
          <a:r>
            <a:rPr lang="en-GB" sz="1400" kern="1200" dirty="0"/>
            <a:t>, 2018)</a:t>
          </a:r>
          <a:endParaRPr lang="en-US" sz="1400" kern="1200" dirty="0"/>
        </a:p>
      </dsp:txBody>
      <dsp:txXfrm>
        <a:off x="0" y="3096008"/>
        <a:ext cx="6263640" cy="992250"/>
      </dsp:txXfrm>
    </dsp:sp>
    <dsp:sp modelId="{E85FA12E-5084-49CE-AFB9-0E10CD5989EE}">
      <dsp:nvSpPr>
        <dsp:cNvPr id="0" name=""/>
        <dsp:cNvSpPr/>
      </dsp:nvSpPr>
      <dsp:spPr>
        <a:xfrm>
          <a:off x="313182" y="2889368"/>
          <a:ext cx="4384548" cy="4132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22300">
            <a:lnSpc>
              <a:spcPct val="90000"/>
            </a:lnSpc>
            <a:spcBef>
              <a:spcPct val="0"/>
            </a:spcBef>
            <a:spcAft>
              <a:spcPct val="35000"/>
            </a:spcAft>
            <a:buNone/>
          </a:pPr>
          <a:r>
            <a:rPr lang="en-GB" sz="1400" b="1" kern="1200" dirty="0"/>
            <a:t>Ambiguity reduction</a:t>
          </a:r>
          <a:endParaRPr lang="en-US" sz="1400" kern="1200" dirty="0"/>
        </a:p>
      </dsp:txBody>
      <dsp:txXfrm>
        <a:off x="333357" y="2909543"/>
        <a:ext cx="4344198" cy="372930"/>
      </dsp:txXfrm>
    </dsp:sp>
    <dsp:sp modelId="{13ABD679-45AE-42D7-9804-EA485B0A741B}">
      <dsp:nvSpPr>
        <dsp:cNvPr id="0" name=""/>
        <dsp:cNvSpPr/>
      </dsp:nvSpPr>
      <dsp:spPr>
        <a:xfrm>
          <a:off x="0" y="4370499"/>
          <a:ext cx="6263640" cy="99225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91592" rIns="48612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a:t>A prediction of the organisation's strategy is created in anticipation as a result of adequate planning. It forecasts future workforce requirements and works appropriately.</a:t>
          </a:r>
        </a:p>
      </dsp:txBody>
      <dsp:txXfrm>
        <a:off x="0" y="4370499"/>
        <a:ext cx="6263640" cy="992250"/>
      </dsp:txXfrm>
    </dsp:sp>
    <dsp:sp modelId="{EE1B4D76-D99E-4F8D-A59E-112E3A29D6AC}">
      <dsp:nvSpPr>
        <dsp:cNvPr id="0" name=""/>
        <dsp:cNvSpPr/>
      </dsp:nvSpPr>
      <dsp:spPr>
        <a:xfrm>
          <a:off x="313182" y="4163858"/>
          <a:ext cx="4384548" cy="413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22300">
            <a:lnSpc>
              <a:spcPct val="90000"/>
            </a:lnSpc>
            <a:spcBef>
              <a:spcPct val="0"/>
            </a:spcBef>
            <a:spcAft>
              <a:spcPct val="35000"/>
            </a:spcAft>
            <a:buNone/>
          </a:pPr>
          <a:r>
            <a:rPr lang="en-GB" sz="1400" b="1" kern="1200"/>
            <a:t>Supply forecasting</a:t>
          </a:r>
          <a:endParaRPr lang="en-US" sz="1400" kern="1200"/>
        </a:p>
      </dsp:txBody>
      <dsp:txXfrm>
        <a:off x="333357" y="4184033"/>
        <a:ext cx="4344198"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03360-00B2-4C53-8EE9-31FD80DC77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6FE4A2-A1D8-4B20-89E6-986B0EF7EB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AC1013-0D15-4331-AB48-9BCFB7E84BFB}"/>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5" name="Footer Placeholder 4">
            <a:extLst>
              <a:ext uri="{FF2B5EF4-FFF2-40B4-BE49-F238E27FC236}">
                <a16:creationId xmlns:a16="http://schemas.microsoft.com/office/drawing/2014/main" id="{9EA5677D-DF54-4AD3-937B-BECE5272C8A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9C600-BA0A-4376-97AA-9C9D94A9C55E}"/>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2625637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8AF56-B095-4813-AB5B-814F0C30A8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72DADA-221D-4BF0-A6D6-29253DC2E6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C68F6E-E9CC-4C6C-B18F-09582F15F9B2}"/>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5" name="Footer Placeholder 4">
            <a:extLst>
              <a:ext uri="{FF2B5EF4-FFF2-40B4-BE49-F238E27FC236}">
                <a16:creationId xmlns:a16="http://schemas.microsoft.com/office/drawing/2014/main" id="{3ED20601-B2CF-41CD-BF40-373F4A3944E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B448B6-FE6C-4901-BC46-5782A88D9BA5}"/>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3188624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9FD7-5966-4704-8FDD-0035365DCE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6928A3-7395-441A-9193-5E9103B8F2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629417-EBE9-4767-80B8-A17A667111A6}"/>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5" name="Footer Placeholder 4">
            <a:extLst>
              <a:ext uri="{FF2B5EF4-FFF2-40B4-BE49-F238E27FC236}">
                <a16:creationId xmlns:a16="http://schemas.microsoft.com/office/drawing/2014/main" id="{839B7003-9E68-4B1D-8787-553F4BA2C34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B5A36ED-6E84-4A8D-B22C-24E0C1812641}"/>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1668925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1ABE-E3C5-479A-8FF8-A6387BF2A5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FBFFC3-448A-47EF-AD81-1AF425D652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150D44-0785-4DC2-B8AE-D35B21F25A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FF7286-2467-4E51-ACC5-D98CF740780A}"/>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6" name="Footer Placeholder 5">
            <a:extLst>
              <a:ext uri="{FF2B5EF4-FFF2-40B4-BE49-F238E27FC236}">
                <a16:creationId xmlns:a16="http://schemas.microsoft.com/office/drawing/2014/main" id="{4BAAF59D-7A03-4319-BCE6-5E6A1D2D02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FA359C2-DC9A-4A63-B8A0-AA2A943DF584}"/>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2241470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BA60A-E11C-47E9-904D-96D7621F36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D6034A-5853-465E-BBBE-4B340548A6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1C044C-32AD-43B5-A141-D755E5B008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3752AD-3E3A-4CA6-BDA7-192DC609BF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FE4DEB-5645-436F-AD88-584B5A2C84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F3E05A-AD22-46DD-B4B2-329236065A3D}"/>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8" name="Footer Placeholder 7">
            <a:extLst>
              <a:ext uri="{FF2B5EF4-FFF2-40B4-BE49-F238E27FC236}">
                <a16:creationId xmlns:a16="http://schemas.microsoft.com/office/drawing/2014/main" id="{82D2EDED-55B9-40E6-BDA0-621F56AABE9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3CAC9CE-FAF0-466D-8D2E-4558593BF472}"/>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2022519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F28DB-0628-404B-ADB2-2EEE64F7AA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49B84E-2256-4779-A280-3644DC721EA0}"/>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4" name="Footer Placeholder 3">
            <a:extLst>
              <a:ext uri="{FF2B5EF4-FFF2-40B4-BE49-F238E27FC236}">
                <a16:creationId xmlns:a16="http://schemas.microsoft.com/office/drawing/2014/main" id="{822305A6-A214-403D-AD60-95D081C39A2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476774B-8808-426D-9A36-17C7D4875916}"/>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538860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184DCC-026F-47D2-954C-3A02A0F84F13}"/>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3" name="Footer Placeholder 2">
            <a:extLst>
              <a:ext uri="{FF2B5EF4-FFF2-40B4-BE49-F238E27FC236}">
                <a16:creationId xmlns:a16="http://schemas.microsoft.com/office/drawing/2014/main" id="{5D28AFED-EDFC-4A93-9031-7F9CC7E432B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CFC0323-7204-4705-8ABC-F11A980A2CFB}"/>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3047554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3E1AB-EA03-414F-AFFD-3F49DED82F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5828B1-FA14-4DFC-A436-D695321973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25B961-99D2-4449-B8FA-12D19023E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396D42-396A-45D2-A486-7B64EE63D4E2}"/>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6" name="Footer Placeholder 5">
            <a:extLst>
              <a:ext uri="{FF2B5EF4-FFF2-40B4-BE49-F238E27FC236}">
                <a16:creationId xmlns:a16="http://schemas.microsoft.com/office/drawing/2014/main" id="{63FFED3F-3875-48BA-869A-5DF6C8CB70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F86475B-FB6D-4C9C-BC39-83288D7E8CDD}"/>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1925456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BE19E-0E17-46A1-91C7-9113DF5E91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899777-5613-4BD5-B043-B74E4540A4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8CD1987-E7C8-4FF5-8542-935FF387DF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CBBAA9-4B9F-4203-9C29-3B1CC97BCD2A}"/>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6" name="Footer Placeholder 5">
            <a:extLst>
              <a:ext uri="{FF2B5EF4-FFF2-40B4-BE49-F238E27FC236}">
                <a16:creationId xmlns:a16="http://schemas.microsoft.com/office/drawing/2014/main" id="{BDF6B4A3-A6C3-4706-9169-3E7F89050B7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E99F35F-60B0-43F6-B562-3EB82FD5ECB6}"/>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2431903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BC2EA-E3E1-4E41-A6C0-AFC5225ABD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A90238-A50D-410F-BA0F-40354CA682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76577-63AF-4505-AA19-8AF97F8B1F70}"/>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5" name="Footer Placeholder 4">
            <a:extLst>
              <a:ext uri="{FF2B5EF4-FFF2-40B4-BE49-F238E27FC236}">
                <a16:creationId xmlns:a16="http://schemas.microsoft.com/office/drawing/2014/main" id="{FF1B1466-3A17-4425-926C-352A3EC3D7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E3D13E8-779F-4F9E-A58D-4ED2E1B64D2E}"/>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1546802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088D1C-7D06-4D55-ACF7-B69E173A45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B10FF0-A240-49D7-84C4-14A0D45D8F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D98D3-5CC0-4001-AD6F-52D60D9B31FE}"/>
              </a:ext>
            </a:extLst>
          </p:cNvPr>
          <p:cNvSpPr>
            <a:spLocks noGrp="1"/>
          </p:cNvSpPr>
          <p:nvPr>
            <p:ph type="dt" sz="half" idx="10"/>
          </p:nvPr>
        </p:nvSpPr>
        <p:spPr/>
        <p:txBody>
          <a:bodyPr/>
          <a:lstStyle/>
          <a:p>
            <a:fld id="{A16F8C74-D4F3-4009-81A5-9E105621786A}" type="datetimeFigureOut">
              <a:rPr lang="en-GB" smtClean="0"/>
              <a:t>19/01/2022</a:t>
            </a:fld>
            <a:endParaRPr lang="en-GB" dirty="0"/>
          </a:p>
        </p:txBody>
      </p:sp>
      <p:sp>
        <p:nvSpPr>
          <p:cNvPr id="5" name="Footer Placeholder 4">
            <a:extLst>
              <a:ext uri="{FF2B5EF4-FFF2-40B4-BE49-F238E27FC236}">
                <a16:creationId xmlns:a16="http://schemas.microsoft.com/office/drawing/2014/main" id="{5E7EB90A-D24C-4C23-9F46-58D6DB2B75F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4F77A0-A7D3-48CE-9354-C85E788A5D0C}"/>
              </a:ext>
            </a:extLst>
          </p:cNvPr>
          <p:cNvSpPr>
            <a:spLocks noGrp="1"/>
          </p:cNvSpPr>
          <p:nvPr>
            <p:ph type="sldNum" sz="quarter" idx="12"/>
          </p:nvPr>
        </p:nvSpPr>
        <p:spPr/>
        <p:txBody>
          <a:bodyPr/>
          <a:lstStyle/>
          <a:p>
            <a:fld id="{94639332-1D71-432E-9DF0-6C95B9768D01}" type="slidenum">
              <a:rPr lang="en-GB" smtClean="0"/>
              <a:t>‹#›</a:t>
            </a:fld>
            <a:endParaRPr lang="en-GB" dirty="0"/>
          </a:p>
        </p:txBody>
      </p:sp>
    </p:spTree>
    <p:extLst>
      <p:ext uri="{BB962C8B-B14F-4D97-AF65-F5344CB8AC3E}">
        <p14:creationId xmlns:p14="http://schemas.microsoft.com/office/powerpoint/2010/main" val="2867195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7A301C-0102-4687-BE9C-21B96BDA8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8CD0E-1AAC-435D-A5DF-FAA2F673C0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8F08F2-8EC3-4643-A119-5FA6DE818B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6F8C74-D4F3-4009-81A5-9E105621786A}" type="datetimeFigureOut">
              <a:rPr lang="en-GB" smtClean="0"/>
              <a:t>19/01/2022</a:t>
            </a:fld>
            <a:endParaRPr lang="en-GB" dirty="0"/>
          </a:p>
        </p:txBody>
      </p:sp>
      <p:sp>
        <p:nvSpPr>
          <p:cNvPr id="5" name="Footer Placeholder 4">
            <a:extLst>
              <a:ext uri="{FF2B5EF4-FFF2-40B4-BE49-F238E27FC236}">
                <a16:creationId xmlns:a16="http://schemas.microsoft.com/office/drawing/2014/main" id="{CF64B35B-4834-4D73-9B5C-FB5A11EB3F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9601CB5-6C4F-47FF-8526-4934242CFE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639332-1D71-432E-9DF0-6C95B9768D01}" type="slidenum">
              <a:rPr lang="en-GB" smtClean="0"/>
              <a:t>‹#›</a:t>
            </a:fld>
            <a:endParaRPr lang="en-GB" dirty="0"/>
          </a:p>
        </p:txBody>
      </p:sp>
    </p:spTree>
    <p:extLst>
      <p:ext uri="{BB962C8B-B14F-4D97-AF65-F5344CB8AC3E}">
        <p14:creationId xmlns:p14="http://schemas.microsoft.com/office/powerpoint/2010/main" val="438429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weforum.org/agenda/2020/05/workers-thrive-covid-19-skill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lo.org/global/about-the-ilo/newsroom/news/WCMS_740893/lang&#8211;en/index.htm" TargetMode="External"/><Relationship Id="rId2" Type="http://schemas.openxmlformats.org/officeDocument/2006/relationships/hyperlink" Target="https://hbr.org/2020/06/lessons-from-chinese-companies-response-to-covid-19" TargetMode="External"/><Relationship Id="rId1" Type="http://schemas.openxmlformats.org/officeDocument/2006/relationships/slideLayout" Target="../slideLayouts/slideLayout2.xml"/><Relationship Id="rId4" Type="http://schemas.openxmlformats.org/officeDocument/2006/relationships/hyperlink" Target="https://hbr.org/2020/04/3-tips-to-avoid-wfh-burn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996413C-53D0-4F97-84F9-13ED2FFE3B87}"/>
              </a:ext>
            </a:extLst>
          </p:cNvPr>
          <p:cNvSpPr>
            <a:spLocks noGrp="1"/>
          </p:cNvSpPr>
          <p:nvPr>
            <p:ph type="title"/>
          </p:nvPr>
        </p:nvSpPr>
        <p:spPr>
          <a:xfrm>
            <a:off x="1301261" y="590062"/>
            <a:ext cx="5409655" cy="2838938"/>
          </a:xfrm>
        </p:spPr>
        <p:txBody>
          <a:bodyPr vert="horz" lIns="91440" tIns="45720" rIns="91440" bIns="45720" rtlCol="0" anchor="b">
            <a:normAutofit/>
          </a:bodyPr>
          <a:lstStyle/>
          <a:p>
            <a:r>
              <a:rPr lang="en-US" sz="5600" kern="1200">
                <a:solidFill>
                  <a:srgbClr val="FFFFFF"/>
                </a:solidFill>
                <a:latin typeface="+mj-lt"/>
                <a:ea typeface="+mj-ea"/>
                <a:cs typeface="+mj-cs"/>
              </a:rPr>
              <a:t>LCBB5004 Assessment 1</a:t>
            </a:r>
          </a:p>
        </p:txBody>
      </p:sp>
      <p:sp>
        <p:nvSpPr>
          <p:cNvPr id="3" name="Subtitle 2">
            <a:extLst>
              <a:ext uri="{FF2B5EF4-FFF2-40B4-BE49-F238E27FC236}">
                <a16:creationId xmlns:a16="http://schemas.microsoft.com/office/drawing/2014/main" id="{B8247353-4B2B-4C3C-A653-B921AAE36B54}"/>
              </a:ext>
            </a:extLst>
          </p:cNvPr>
          <p:cNvSpPr>
            <a:spLocks noGrp="1"/>
          </p:cNvSpPr>
          <p:nvPr>
            <p:ph type="subTitle" idx="4294967295"/>
          </p:nvPr>
        </p:nvSpPr>
        <p:spPr>
          <a:xfrm>
            <a:off x="5642044" y="4698614"/>
            <a:ext cx="5088650" cy="1198120"/>
          </a:xfrm>
        </p:spPr>
        <p:txBody>
          <a:bodyPr vert="horz" lIns="91440" tIns="45720" rIns="91440" bIns="45720" rtlCol="0">
            <a:normAutofit/>
          </a:bodyPr>
          <a:lstStyle/>
          <a:p>
            <a:pPr marL="0" indent="0" algn="r">
              <a:buNone/>
            </a:pPr>
            <a:r>
              <a:rPr lang="en-US" sz="2000" b="1" kern="1200" dirty="0">
                <a:solidFill>
                  <a:srgbClr val="FFFFFF"/>
                </a:solidFill>
                <a:latin typeface="+mn-lt"/>
                <a:ea typeface="+mn-ea"/>
                <a:cs typeface="+mn-cs"/>
              </a:rPr>
              <a:t>Managing People</a:t>
            </a:r>
            <a:r>
              <a:rPr lang="ro-RO" sz="2000" b="1" kern="1200" dirty="0">
                <a:solidFill>
                  <a:srgbClr val="FFFFFF"/>
                </a:solidFill>
                <a:latin typeface="+mn-lt"/>
                <a:ea typeface="+mn-ea"/>
                <a:cs typeface="+mn-cs"/>
              </a:rPr>
              <a:t>/NICOLETA OIAGA</a:t>
            </a:r>
            <a:endParaRPr lang="en-US" sz="2000" b="1" kern="1200" dirty="0">
              <a:solidFill>
                <a:srgbClr val="FFFFFF"/>
              </a:solidFill>
              <a:latin typeface="+mn-lt"/>
              <a:ea typeface="+mn-ea"/>
              <a:cs typeface="+mn-cs"/>
            </a:endParaRPr>
          </a:p>
        </p:txBody>
      </p:sp>
      <p:sp>
        <p:nvSpPr>
          <p:cNvPr id="6"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1"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877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B1219-0EC0-4353-907A-26C82856306F}"/>
              </a:ext>
            </a:extLst>
          </p:cNvPr>
          <p:cNvSpPr>
            <a:spLocks noGrp="1"/>
          </p:cNvSpPr>
          <p:nvPr>
            <p:ph type="title"/>
          </p:nvPr>
        </p:nvSpPr>
        <p:spPr>
          <a:xfrm>
            <a:off x="524741" y="620392"/>
            <a:ext cx="3808268" cy="5504688"/>
          </a:xfrm>
        </p:spPr>
        <p:txBody>
          <a:bodyPr>
            <a:normAutofit/>
          </a:bodyPr>
          <a:lstStyle/>
          <a:p>
            <a:r>
              <a:rPr lang="en-US" sz="5600">
                <a:solidFill>
                  <a:schemeClr val="accent5"/>
                </a:solidFill>
              </a:rPr>
              <a:t>Presentation Outline</a:t>
            </a:r>
            <a:endParaRPr lang="en-GB" sz="5600">
              <a:solidFill>
                <a:schemeClr val="accent5"/>
              </a:solidFill>
            </a:endParaRPr>
          </a:p>
        </p:txBody>
      </p:sp>
      <p:graphicFrame>
        <p:nvGraphicFramePr>
          <p:cNvPr id="5" name="Content Placeholder 2">
            <a:extLst>
              <a:ext uri="{FF2B5EF4-FFF2-40B4-BE49-F238E27FC236}">
                <a16:creationId xmlns:a16="http://schemas.microsoft.com/office/drawing/2014/main" id="{990131E8-2BFE-4037-93EE-9C2C5C5A46CE}"/>
              </a:ext>
            </a:extLst>
          </p:cNvPr>
          <p:cNvGraphicFramePr>
            <a:graphicFrameLocks noGrp="1"/>
          </p:cNvGraphicFramePr>
          <p:nvPr>
            <p:ph idx="1"/>
            <p:extLst>
              <p:ext uri="{D42A27DB-BD31-4B8C-83A1-F6EECF244321}">
                <p14:modId xmlns:p14="http://schemas.microsoft.com/office/powerpoint/2010/main" val="8099944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8033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6D8D2FC-5C07-4B2E-BF1F-86FD004A2A20}"/>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Introduction</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887A2926-9A41-4912-A6D2-2CAFFD11C5E5}"/>
              </a:ext>
            </a:extLst>
          </p:cNvPr>
          <p:cNvGraphicFramePr>
            <a:graphicFrameLocks noGrp="1"/>
          </p:cNvGraphicFramePr>
          <p:nvPr>
            <p:ph idx="1"/>
            <p:extLst>
              <p:ext uri="{D42A27DB-BD31-4B8C-83A1-F6EECF244321}">
                <p14:modId xmlns:p14="http://schemas.microsoft.com/office/powerpoint/2010/main" val="1543410619"/>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631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7A37D-70C8-4114-A94C-492121BCED17}"/>
              </a:ext>
            </a:extLst>
          </p:cNvPr>
          <p:cNvSpPr>
            <a:spLocks noGrp="1"/>
          </p:cNvSpPr>
          <p:nvPr>
            <p:ph type="title"/>
          </p:nvPr>
        </p:nvSpPr>
        <p:spPr>
          <a:xfrm>
            <a:off x="1271588" y="662400"/>
            <a:ext cx="10055721" cy="1325563"/>
          </a:xfrm>
        </p:spPr>
        <p:txBody>
          <a:bodyPr anchor="t">
            <a:normAutofit/>
          </a:bodyPr>
          <a:lstStyle/>
          <a:p>
            <a:r>
              <a:rPr lang="en-US" dirty="0"/>
              <a:t>Organisational Objectives</a:t>
            </a:r>
            <a:endParaRPr lang="en-GB" dirty="0"/>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D70154E8-DAAB-4464-8B6D-344242582087}"/>
              </a:ext>
            </a:extLst>
          </p:cNvPr>
          <p:cNvSpPr>
            <a:spLocks noGrp="1"/>
          </p:cNvSpPr>
          <p:nvPr>
            <p:ph idx="1"/>
          </p:nvPr>
        </p:nvSpPr>
        <p:spPr>
          <a:xfrm>
            <a:off x="1251678" y="2286001"/>
            <a:ext cx="10089112" cy="3909599"/>
          </a:xfrm>
        </p:spPr>
        <p:txBody>
          <a:bodyPr>
            <a:normAutofit/>
          </a:bodyPr>
          <a:lstStyle/>
          <a:p>
            <a:pPr algn="just"/>
            <a:r>
              <a:rPr lang="en-US" sz="2000" dirty="0">
                <a:solidFill>
                  <a:schemeClr val="tx1">
                    <a:alpha val="60000"/>
                  </a:schemeClr>
                </a:solidFill>
              </a:rPr>
              <a:t>As one of the largest retailers in the United Kingdom, Asda offers a wide range of opportunities. Living Asda's colleague initiates implies that everyone is treated fairly and given the opportunity to advance in their careers. Asda has the same employment goal: to hire coworkers who share the same ideals and viewpoints as the </a:t>
            </a:r>
            <a:r>
              <a:rPr lang="en-US" sz="2000" dirty="0" err="1">
                <a:solidFill>
                  <a:schemeClr val="tx1">
                    <a:alpha val="60000"/>
                  </a:schemeClr>
                </a:solidFill>
              </a:rPr>
              <a:t>organisation</a:t>
            </a:r>
            <a:r>
              <a:rPr lang="en-US" sz="2000" dirty="0">
                <a:solidFill>
                  <a:schemeClr val="tx1">
                    <a:alpha val="60000"/>
                  </a:schemeClr>
                </a:solidFill>
              </a:rPr>
              <a:t>. Because of its many business agreements, Asda stands out for its capacity to cope with a wide range of responsibilities (al Habibi, 2019). Asda's HR department is concerned with hiring the finest individuals for the firm who can provide the greatest service to consumers. They are also concerned about the employee's issue, demand, remuneration, and so on, so that they may concentrate fully on their task.</a:t>
            </a:r>
            <a:endParaRPr lang="en-GB" sz="2000" dirty="0">
              <a:solidFill>
                <a:schemeClr val="tx1">
                  <a:alpha val="60000"/>
                </a:schemeClr>
              </a:solidFill>
            </a:endParaRPr>
          </a:p>
        </p:txBody>
      </p:sp>
    </p:spTree>
    <p:extLst>
      <p:ext uri="{BB962C8B-B14F-4D97-AF65-F5344CB8AC3E}">
        <p14:creationId xmlns:p14="http://schemas.microsoft.com/office/powerpoint/2010/main" val="1297567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78E1-C662-4022-93A6-A18D0B49D67D}"/>
              </a:ext>
            </a:extLst>
          </p:cNvPr>
          <p:cNvSpPr>
            <a:spLocks noGrp="1"/>
          </p:cNvSpPr>
          <p:nvPr>
            <p:ph type="title"/>
          </p:nvPr>
        </p:nvSpPr>
        <p:spPr>
          <a:xfrm>
            <a:off x="4965430" y="629266"/>
            <a:ext cx="6586491" cy="1676603"/>
          </a:xfrm>
        </p:spPr>
        <p:txBody>
          <a:bodyPr>
            <a:normAutofit/>
          </a:bodyPr>
          <a:lstStyle/>
          <a:p>
            <a:r>
              <a:rPr lang="en-US" sz="5400"/>
              <a:t>Planning at ASDA</a:t>
            </a:r>
            <a:endParaRPr lang="en-GB" sz="5400"/>
          </a:p>
        </p:txBody>
      </p:sp>
      <p:pic>
        <p:nvPicPr>
          <p:cNvPr id="15" name="Picture 14">
            <a:extLst>
              <a:ext uri="{FF2B5EF4-FFF2-40B4-BE49-F238E27FC236}">
                <a16:creationId xmlns:a16="http://schemas.microsoft.com/office/drawing/2014/main" id="{37019336-E692-4A5D-926C-516A14FD09EB}"/>
              </a:ext>
            </a:extLst>
          </p:cNvPr>
          <p:cNvPicPr>
            <a:picLocks noChangeAspect="1"/>
          </p:cNvPicPr>
          <p:nvPr/>
        </p:nvPicPr>
        <p:blipFill rotWithShape="1">
          <a:blip r:embed="rId2"/>
          <a:srcRect l="31390" r="23490" b="-1"/>
          <a:stretch/>
        </p:blipFill>
        <p:spPr>
          <a:xfrm>
            <a:off x="20" y="10"/>
            <a:ext cx="4635571" cy="6857990"/>
          </a:xfrm>
          <a:prstGeom prst="rect">
            <a:avLst/>
          </a:prstGeom>
          <a:effectLst/>
        </p:spPr>
      </p:pic>
      <p:graphicFrame>
        <p:nvGraphicFramePr>
          <p:cNvPr id="14" name="Content Placeholder 2">
            <a:extLst>
              <a:ext uri="{FF2B5EF4-FFF2-40B4-BE49-F238E27FC236}">
                <a16:creationId xmlns:a16="http://schemas.microsoft.com/office/drawing/2014/main" id="{394A5478-1A17-44A1-8694-EE997A643E87}"/>
              </a:ext>
            </a:extLst>
          </p:cNvPr>
          <p:cNvGraphicFramePr>
            <a:graphicFrameLocks noGrp="1"/>
          </p:cNvGraphicFramePr>
          <p:nvPr>
            <p:ph idx="1"/>
            <p:extLst>
              <p:ext uri="{D42A27DB-BD31-4B8C-83A1-F6EECF244321}">
                <p14:modId xmlns:p14="http://schemas.microsoft.com/office/powerpoint/2010/main" val="393562442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3685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29B5-2DF1-44AA-846D-D928D486EB9D}"/>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Planning at ASDA</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2BBB9E41-4352-4B54-AC8E-5CA0EFCB84A6}"/>
              </a:ext>
            </a:extLst>
          </p:cNvPr>
          <p:cNvGraphicFramePr>
            <a:graphicFrameLocks noGrp="1"/>
          </p:cNvGraphicFramePr>
          <p:nvPr>
            <p:ph idx="1"/>
            <p:extLst>
              <p:ext uri="{D42A27DB-BD31-4B8C-83A1-F6EECF244321}">
                <p14:modId xmlns:p14="http://schemas.microsoft.com/office/powerpoint/2010/main" val="216056464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602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ADD28-F254-4E8A-9A1A-ED9F22A515E3}"/>
              </a:ext>
            </a:extLst>
          </p:cNvPr>
          <p:cNvSpPr>
            <a:spLocks noGrp="1"/>
          </p:cNvSpPr>
          <p:nvPr>
            <p:ph type="title"/>
          </p:nvPr>
        </p:nvSpPr>
        <p:spPr>
          <a:xfrm>
            <a:off x="1245072" y="1289765"/>
            <a:ext cx="3651101" cy="4270963"/>
          </a:xfrm>
        </p:spPr>
        <p:txBody>
          <a:bodyPr anchor="ctr">
            <a:normAutofit/>
          </a:bodyPr>
          <a:lstStyle/>
          <a:p>
            <a:pPr algn="ctr"/>
            <a:r>
              <a:rPr lang="en-US" sz="5200">
                <a:solidFill>
                  <a:srgbClr val="FFFFFF"/>
                </a:solidFill>
              </a:rPr>
              <a:t>Recruitment at ASDA</a:t>
            </a: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8768C52-8565-4ECE-B976-B8126FA8C0D1}"/>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Asda promotes job opportunities on its dedicated careers page. When hiring, the goal is to attract and retain exceptional colleagues who are the best fit for the position. Asda's online recruiting approach has increased the speed and effectiveness of recruitment. Asda also uses social media outlets such as LinkedIn, as well as recruiting businesses like as Remploy, to reach the widest possible pool of potential employees.</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9365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9D56B-9C1D-4BBC-88AD-D7FAA7ABB5CF}"/>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Selection at ASDA</a:t>
            </a:r>
            <a:endParaRPr lang="en-GB"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205BA30-0C9F-4C6A-A9F6-AE16F015347C}"/>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Upon receiving submissions, Asda's HR staff selects individuals for interviews or testing centres. Following selection, the final step in the hiring process is to provide appropriate training. At Asda, each new employee is assigned to a training programme tailored to their specific role.</a:t>
            </a:r>
            <a:endParaRPr lang="en-GB" sz="2000">
              <a:solidFill>
                <a:schemeClr val="tx1">
                  <a:alpha val="80000"/>
                </a:schemeClr>
              </a:solidFill>
            </a:endParaRP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8886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EC7279-7EE0-49DD-98A3-95DF1DC82A90}"/>
              </a:ext>
            </a:extLst>
          </p:cNvPr>
          <p:cNvSpPr>
            <a:spLocks noGrp="1"/>
          </p:cNvSpPr>
          <p:nvPr>
            <p:ph type="title"/>
          </p:nvPr>
        </p:nvSpPr>
        <p:spPr>
          <a:xfrm>
            <a:off x="6978316" y="1431042"/>
            <a:ext cx="4055899" cy="3995916"/>
          </a:xfrm>
        </p:spPr>
        <p:txBody>
          <a:bodyPr anchor="ctr">
            <a:normAutofit/>
          </a:bodyPr>
          <a:lstStyle/>
          <a:p>
            <a:r>
              <a:rPr lang="en-US">
                <a:solidFill>
                  <a:schemeClr val="tx1">
                    <a:lumMod val="95000"/>
                    <a:lumOff val="5000"/>
                  </a:schemeClr>
                </a:solidFill>
              </a:rPr>
              <a:t>Evaluation of Recruitment and Selection Techniques</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195EB565-4A06-4D37-ABCB-5C6AD1A2FADB}"/>
              </a:ext>
            </a:extLst>
          </p:cNvPr>
          <p:cNvSpPr>
            <a:spLocks noGrp="1"/>
          </p:cNvSpPr>
          <p:nvPr>
            <p:ph idx="1"/>
          </p:nvPr>
        </p:nvSpPr>
        <p:spPr>
          <a:xfrm>
            <a:off x="1463040" y="1431042"/>
            <a:ext cx="3927826" cy="3995916"/>
          </a:xfrm>
        </p:spPr>
        <p:txBody>
          <a:bodyPr anchor="ctr">
            <a:normAutofit/>
          </a:bodyPr>
          <a:lstStyle/>
          <a:p>
            <a:r>
              <a:rPr lang="en-US" sz="1700">
                <a:solidFill>
                  <a:schemeClr val="tx1">
                    <a:lumMod val="85000"/>
                    <a:lumOff val="15000"/>
                  </a:schemeClr>
                </a:solidFill>
              </a:rPr>
              <a:t>However, Asda has a welcoming set of values that are vital to its organizational culture, and as previously said, the importance of finding the proper people who will be able to operate within this culture is the most significant part of the five steps. This is because choosing persons that are frequently client focused and esteem colleagues can retain the need for additional planning, as well as keep a variety of troubles. Asda's ability to fill 80 percent of roles internally demonstrates that they are identifying and engaging the ideal people for their corporate structure.</a:t>
            </a:r>
            <a:endParaRPr lang="en-GB" sz="1700">
              <a:solidFill>
                <a:schemeClr val="tx1">
                  <a:lumMod val="85000"/>
                  <a:lumOff val="15000"/>
                </a:schemeClr>
              </a:solidFill>
            </a:endParaRPr>
          </a:p>
        </p:txBody>
      </p:sp>
    </p:spTree>
    <p:extLst>
      <p:ext uri="{BB962C8B-B14F-4D97-AF65-F5344CB8AC3E}">
        <p14:creationId xmlns:p14="http://schemas.microsoft.com/office/powerpoint/2010/main" val="1863713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7"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5542577-267E-4C75-B337-DBFA451475DC}"/>
              </a:ext>
            </a:extLst>
          </p:cNvPr>
          <p:cNvSpPr>
            <a:spLocks noGrp="1"/>
          </p:cNvSpPr>
          <p:nvPr>
            <p:ph type="title"/>
          </p:nvPr>
        </p:nvSpPr>
        <p:spPr>
          <a:xfrm>
            <a:off x="1251677" y="619125"/>
            <a:ext cx="2652413" cy="5619749"/>
          </a:xfrm>
        </p:spPr>
        <p:txBody>
          <a:bodyPr anchor="ctr">
            <a:normAutofit/>
          </a:bodyPr>
          <a:lstStyle/>
          <a:p>
            <a:r>
              <a:rPr lang="en-US">
                <a:solidFill>
                  <a:srgbClr val="000000"/>
                </a:solidFill>
              </a:rPr>
              <a:t>External Factors- Covid-19 Pandemic</a:t>
            </a:r>
            <a:endParaRPr lang="en-GB">
              <a:solidFill>
                <a:srgbClr val="000000"/>
              </a:solidFill>
            </a:endParaRP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5D0A788C-78BF-47B3-8A11-25B1EB696848}"/>
              </a:ext>
            </a:extLst>
          </p:cNvPr>
          <p:cNvSpPr>
            <a:spLocks noGrp="1"/>
          </p:cNvSpPr>
          <p:nvPr>
            <p:ph idx="1"/>
          </p:nvPr>
        </p:nvSpPr>
        <p:spPr>
          <a:xfrm>
            <a:off x="4916250" y="619125"/>
            <a:ext cx="6508987" cy="5619750"/>
          </a:xfrm>
        </p:spPr>
        <p:txBody>
          <a:bodyPr anchor="ctr">
            <a:normAutofit/>
          </a:bodyPr>
          <a:lstStyle/>
          <a:p>
            <a:r>
              <a:rPr lang="en-US" sz="1600" b="1" i="0" dirty="0">
                <a:solidFill>
                  <a:schemeClr val="tx1">
                    <a:alpha val="60000"/>
                  </a:schemeClr>
                </a:solidFill>
                <a:effectLst/>
              </a:rPr>
              <a:t>Political Factors:</a:t>
            </a:r>
          </a:p>
          <a:p>
            <a:pPr lvl="1"/>
            <a:r>
              <a:rPr lang="en-US" sz="1600" dirty="0">
                <a:solidFill>
                  <a:schemeClr val="tx1">
                    <a:alpha val="60000"/>
                  </a:schemeClr>
                </a:solidFill>
              </a:rPr>
              <a:t>According to Donovan (2019), t</a:t>
            </a:r>
            <a:r>
              <a:rPr lang="en-US" sz="1600" b="0" i="0" dirty="0">
                <a:solidFill>
                  <a:schemeClr val="tx1">
                    <a:alpha val="60000"/>
                  </a:schemeClr>
                </a:solidFill>
                <a:effectLst/>
              </a:rPr>
              <a:t>o create a flexible culture, an </a:t>
            </a:r>
            <a:r>
              <a:rPr lang="en-US" sz="1600" b="0" i="0" dirty="0" err="1">
                <a:solidFill>
                  <a:schemeClr val="tx1">
                    <a:alpha val="60000"/>
                  </a:schemeClr>
                </a:solidFill>
                <a:effectLst/>
              </a:rPr>
              <a:t>organisation</a:t>
            </a:r>
            <a:r>
              <a:rPr lang="en-US" sz="1600" b="0" i="0" dirty="0">
                <a:solidFill>
                  <a:schemeClr val="tx1">
                    <a:alpha val="60000"/>
                  </a:schemeClr>
                </a:solidFill>
                <a:effectLst/>
              </a:rPr>
              <a:t> should allow for innovation and adaptability without a specific policy guide, while still considering the requirements of each worker.</a:t>
            </a:r>
          </a:p>
          <a:p>
            <a:r>
              <a:rPr lang="en-US" sz="1600" b="1" i="0" dirty="0">
                <a:solidFill>
                  <a:schemeClr val="tx1">
                    <a:alpha val="60000"/>
                  </a:schemeClr>
                </a:solidFill>
                <a:effectLst/>
              </a:rPr>
              <a:t>Economic Factors:</a:t>
            </a:r>
          </a:p>
          <a:p>
            <a:pPr lvl="1"/>
            <a:r>
              <a:rPr lang="en-US" sz="1600" b="0" i="0" dirty="0">
                <a:solidFill>
                  <a:schemeClr val="tx1">
                    <a:alpha val="60000"/>
                  </a:schemeClr>
                </a:solidFill>
                <a:effectLst/>
              </a:rPr>
              <a:t>The economic impact of the worldwide pandemic involves a hastening of digitalization processes. Companies must now use digital channels to provide employees with access to positions as soon as possible (Carnevale and </a:t>
            </a:r>
            <a:r>
              <a:rPr lang="en-US" sz="1600" b="0" i="0" dirty="0" err="1">
                <a:solidFill>
                  <a:schemeClr val="tx1">
                    <a:alpha val="60000"/>
                  </a:schemeClr>
                </a:solidFill>
                <a:effectLst/>
              </a:rPr>
              <a:t>Hatak</a:t>
            </a:r>
            <a:r>
              <a:rPr lang="en-US" sz="1600" b="0" i="0" dirty="0">
                <a:solidFill>
                  <a:schemeClr val="tx1">
                    <a:alpha val="60000"/>
                  </a:schemeClr>
                </a:solidFill>
                <a:effectLst/>
              </a:rPr>
              <a:t>, 2020). Human Resource Management is critical in assisting </a:t>
            </a:r>
            <a:r>
              <a:rPr lang="en-US" sz="1600" b="0" i="0" dirty="0" err="1">
                <a:solidFill>
                  <a:schemeClr val="tx1">
                    <a:alpha val="60000"/>
                  </a:schemeClr>
                </a:solidFill>
                <a:effectLst/>
              </a:rPr>
              <a:t>organisations</a:t>
            </a:r>
            <a:r>
              <a:rPr lang="en-US" sz="1600" b="0" i="0" dirty="0">
                <a:solidFill>
                  <a:schemeClr val="tx1">
                    <a:alpha val="60000"/>
                  </a:schemeClr>
                </a:solidFill>
                <a:effectLst/>
              </a:rPr>
              <a:t> in navigating the enormous changes brought about by the global quarantine (Sheppard, 2020). Furthermore, rising unemployment as a result of the recession puts further strain on the population. According to the International </a:t>
            </a:r>
            <a:r>
              <a:rPr lang="en-US" sz="1600" b="0" i="0" dirty="0" err="1">
                <a:solidFill>
                  <a:schemeClr val="tx1">
                    <a:alpha val="60000"/>
                  </a:schemeClr>
                </a:solidFill>
                <a:effectLst/>
              </a:rPr>
              <a:t>Labour</a:t>
            </a:r>
            <a:r>
              <a:rPr lang="en-US" sz="1600" b="0" i="0" dirty="0">
                <a:solidFill>
                  <a:schemeClr val="tx1">
                    <a:alpha val="60000"/>
                  </a:schemeClr>
                </a:solidFill>
                <a:effectLst/>
              </a:rPr>
              <a:t> Organization (ILO</a:t>
            </a:r>
            <a:r>
              <a:rPr lang="en-US" sz="1600" dirty="0">
                <a:solidFill>
                  <a:schemeClr val="tx1">
                    <a:alpha val="60000"/>
                  </a:schemeClr>
                </a:solidFill>
              </a:rPr>
              <a:t>, </a:t>
            </a:r>
            <a:r>
              <a:rPr lang="en-US" sz="1600" b="0" i="0" dirty="0">
                <a:solidFill>
                  <a:schemeClr val="tx1">
                    <a:alpha val="60000"/>
                  </a:schemeClr>
                </a:solidFill>
                <a:effectLst/>
              </a:rPr>
              <a:t>2020), 195 million full-time workers would be let off globally this year. As a result, employees must develop new skills that will boost their employment in the virtual world (</a:t>
            </a:r>
            <a:r>
              <a:rPr lang="en-US" sz="1600" b="0" i="0" dirty="0" err="1">
                <a:solidFill>
                  <a:schemeClr val="tx1">
                    <a:alpha val="60000"/>
                  </a:schemeClr>
                </a:solidFill>
                <a:effectLst/>
              </a:rPr>
              <a:t>Narayandas</a:t>
            </a:r>
            <a:r>
              <a:rPr lang="en-US" sz="1600" b="0" i="0" dirty="0">
                <a:solidFill>
                  <a:schemeClr val="tx1">
                    <a:alpha val="60000"/>
                  </a:schemeClr>
                </a:solidFill>
                <a:effectLst/>
              </a:rPr>
              <a:t>, </a:t>
            </a:r>
            <a:r>
              <a:rPr lang="en-US" sz="1600" b="0" i="0" dirty="0" err="1">
                <a:solidFill>
                  <a:schemeClr val="tx1">
                    <a:alpha val="60000"/>
                  </a:schemeClr>
                </a:solidFill>
                <a:effectLst/>
              </a:rPr>
              <a:t>Hebbar</a:t>
            </a:r>
            <a:r>
              <a:rPr lang="en-US" sz="1600" b="0" i="0" dirty="0">
                <a:solidFill>
                  <a:schemeClr val="tx1">
                    <a:alpha val="60000"/>
                  </a:schemeClr>
                </a:solidFill>
                <a:effectLst/>
              </a:rPr>
              <a:t>, and </a:t>
            </a:r>
            <a:r>
              <a:rPr lang="en-US" sz="1600" b="0" i="0" dirty="0" err="1">
                <a:solidFill>
                  <a:schemeClr val="tx1">
                    <a:alpha val="60000"/>
                  </a:schemeClr>
                </a:solidFill>
                <a:effectLst/>
              </a:rPr>
              <a:t>Liangliang</a:t>
            </a:r>
            <a:r>
              <a:rPr lang="en-US" sz="1600" b="0" i="0" dirty="0">
                <a:solidFill>
                  <a:schemeClr val="tx1">
                    <a:alpha val="60000"/>
                  </a:schemeClr>
                </a:solidFill>
                <a:effectLst/>
              </a:rPr>
              <a:t>, 2020). In this context, human resource managers should devise ways to enable employees to use innovative technology and upgrade their digital abilities. Furthermore, lifetime learning and skill development are still crucial, although training sessions are now held online (Parry and Battista, 2019).</a:t>
            </a:r>
          </a:p>
          <a:p>
            <a:endParaRPr lang="en-GB" sz="1600" dirty="0">
              <a:solidFill>
                <a:schemeClr val="tx1">
                  <a:alpha val="60000"/>
                </a:schemeClr>
              </a:solidFill>
            </a:endParaRPr>
          </a:p>
        </p:txBody>
      </p:sp>
    </p:spTree>
    <p:extLst>
      <p:ext uri="{BB962C8B-B14F-4D97-AF65-F5344CB8AC3E}">
        <p14:creationId xmlns:p14="http://schemas.microsoft.com/office/powerpoint/2010/main" val="1071504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C4CB7-E26D-41D4-9EE3-178C4A2F21C7}"/>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External Factors- Covid-19 Pandemic</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EE8DBF-BB4F-45E6-B9FD-41C478B1B17E}"/>
              </a:ext>
            </a:extLst>
          </p:cNvPr>
          <p:cNvSpPr>
            <a:spLocks noGrp="1"/>
          </p:cNvSpPr>
          <p:nvPr>
            <p:ph idx="1"/>
          </p:nvPr>
        </p:nvSpPr>
        <p:spPr>
          <a:xfrm>
            <a:off x="1155548" y="2217343"/>
            <a:ext cx="9880893" cy="3959619"/>
          </a:xfrm>
        </p:spPr>
        <p:txBody>
          <a:bodyPr>
            <a:normAutofit/>
          </a:bodyPr>
          <a:lstStyle/>
          <a:p>
            <a:r>
              <a:rPr lang="en-US" sz="2200" b="1" i="0" dirty="0">
                <a:effectLst/>
              </a:rPr>
              <a:t>Social Factors: </a:t>
            </a:r>
          </a:p>
          <a:p>
            <a:pPr lvl="1"/>
            <a:r>
              <a:rPr lang="en-US" sz="2200" b="0" i="0" dirty="0">
                <a:effectLst/>
              </a:rPr>
              <a:t>HRM is critical in aiding employees in overcoming obstacles brought on by unanticipated variations in the office. Furthermore, digital and collective skills of the employees are essential for the transfer to virtual work (Carnevale and </a:t>
            </a:r>
            <a:r>
              <a:rPr lang="en-US" sz="2200" b="0" i="0" dirty="0" err="1">
                <a:effectLst/>
              </a:rPr>
              <a:t>Hatak</a:t>
            </a:r>
            <a:r>
              <a:rPr lang="en-US" sz="2200" b="0" i="0" dirty="0">
                <a:effectLst/>
              </a:rPr>
              <a:t>, 2020). Human resource managers must handle with the pressure that comes with the lack of boundaries between work and family as remote working at home becomes more popular (Singer-</a:t>
            </a:r>
            <a:r>
              <a:rPr lang="en-US" sz="2200" b="0" i="0" dirty="0" err="1">
                <a:effectLst/>
              </a:rPr>
              <a:t>Velush</a:t>
            </a:r>
            <a:r>
              <a:rPr lang="en-US" sz="2200" b="0" i="0" dirty="0">
                <a:effectLst/>
              </a:rPr>
              <a:t> et al., 2020). As a result of reduced engagement during the pandemic, employees' mental wellbeing suffers (</a:t>
            </a:r>
            <a:r>
              <a:rPr lang="en-US" sz="2200" b="0" i="0" dirty="0" err="1">
                <a:effectLst/>
              </a:rPr>
              <a:t>Giurge</a:t>
            </a:r>
            <a:r>
              <a:rPr lang="en-US" sz="2200" b="0" i="0" dirty="0">
                <a:effectLst/>
              </a:rPr>
              <a:t> and </a:t>
            </a:r>
            <a:r>
              <a:rPr lang="en-US" sz="2200" b="0" i="0" dirty="0" err="1">
                <a:effectLst/>
              </a:rPr>
              <a:t>Bohns</a:t>
            </a:r>
            <a:r>
              <a:rPr lang="en-US" sz="2200" b="0" i="0" dirty="0">
                <a:effectLst/>
              </a:rPr>
              <a:t>, 2020). As a result, in order to maintain employees engaged and effective, HR managers must adapt to this encounter by creating online meetings or online relationships.</a:t>
            </a:r>
            <a:endParaRPr lang="en-GB" sz="2200" dirty="0"/>
          </a:p>
        </p:txBody>
      </p:sp>
    </p:spTree>
    <p:extLst>
      <p:ext uri="{BB962C8B-B14F-4D97-AF65-F5344CB8AC3E}">
        <p14:creationId xmlns:p14="http://schemas.microsoft.com/office/powerpoint/2010/main" val="2849349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0E630-BF6A-4295-8CFC-7D7199892BD7}"/>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External Factors- Covid-19 Pandemic</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1C744A-DCDC-4CFC-AD51-6CB843C131EC}"/>
              </a:ext>
            </a:extLst>
          </p:cNvPr>
          <p:cNvSpPr>
            <a:spLocks noGrp="1"/>
          </p:cNvSpPr>
          <p:nvPr>
            <p:ph idx="1"/>
          </p:nvPr>
        </p:nvSpPr>
        <p:spPr>
          <a:xfrm>
            <a:off x="1155548" y="2217343"/>
            <a:ext cx="9880893" cy="3959619"/>
          </a:xfrm>
        </p:spPr>
        <p:txBody>
          <a:bodyPr>
            <a:normAutofit/>
          </a:bodyPr>
          <a:lstStyle/>
          <a:p>
            <a:r>
              <a:rPr lang="en-US" sz="2400" b="1" dirty="0"/>
              <a:t>Technological Factors:</a:t>
            </a:r>
            <a:endParaRPr lang="en-US" sz="2400" b="1" i="0" dirty="0">
              <a:effectLst/>
            </a:endParaRPr>
          </a:p>
          <a:p>
            <a:pPr lvl="1"/>
            <a:r>
              <a:rPr lang="en-US" dirty="0"/>
              <a:t>Businesses must ready themselves for more shocks and insecurity. They should establish new businesses by </a:t>
            </a:r>
            <a:r>
              <a:rPr lang="en-US" dirty="0" err="1"/>
              <a:t>utilising</a:t>
            </a:r>
            <a:r>
              <a:rPr lang="en-US" dirty="0"/>
              <a:t> framework technology. </a:t>
            </a:r>
            <a:r>
              <a:rPr lang="en-US" b="0" i="0" dirty="0">
                <a:effectLst/>
              </a:rPr>
              <a:t>Employees' </a:t>
            </a:r>
            <a:r>
              <a:rPr lang="en-US" b="0" i="0" dirty="0" err="1">
                <a:effectLst/>
              </a:rPr>
              <a:t>behaviours</a:t>
            </a:r>
            <a:r>
              <a:rPr lang="en-US" b="0" i="0" dirty="0">
                <a:effectLst/>
              </a:rPr>
              <a:t> are more difficult to regulate and monitor when they operate remotely. Managers have discovered a viable answer in the use of online dashboards and digital data for measuring effort and effectiveness (Sheppard, 2020).</a:t>
            </a:r>
            <a:endParaRPr lang="en-GB" dirty="0"/>
          </a:p>
        </p:txBody>
      </p:sp>
    </p:spTree>
    <p:extLst>
      <p:ext uri="{BB962C8B-B14F-4D97-AF65-F5344CB8AC3E}">
        <p14:creationId xmlns:p14="http://schemas.microsoft.com/office/powerpoint/2010/main" val="1250866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147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308F92C-B4C5-4E1D-908B-EC6C04B3A1D5}"/>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kern="1200">
                <a:solidFill>
                  <a:srgbClr val="FFFFFF"/>
                </a:solidFill>
                <a:latin typeface="+mj-lt"/>
                <a:ea typeface="+mj-ea"/>
                <a:cs typeface="+mj-cs"/>
              </a:rPr>
              <a:t>Source: </a:t>
            </a:r>
            <a:r>
              <a:rPr lang="en-US" sz="2600" b="0" i="0" kern="1200">
                <a:solidFill>
                  <a:srgbClr val="FFFFFF"/>
                </a:solidFill>
                <a:effectLst/>
                <a:latin typeface="+mj-lt"/>
                <a:ea typeface="+mj-ea"/>
                <a:cs typeface="+mj-cs"/>
              </a:rPr>
              <a:t>Gigauri, I., 2020. </a:t>
            </a:r>
            <a:endParaRPr lang="en-US" sz="26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A9671448-254F-49BF-BABD-97E70EA2FF9E}"/>
              </a:ext>
            </a:extLst>
          </p:cNvPr>
          <p:cNvPicPr>
            <a:picLocks noChangeAspect="1"/>
          </p:cNvPicPr>
          <p:nvPr/>
        </p:nvPicPr>
        <p:blipFill rotWithShape="1">
          <a:blip r:embed="rId2"/>
          <a:srcRect r="8832" b="3"/>
          <a:stretch/>
        </p:blipFill>
        <p:spPr>
          <a:xfrm>
            <a:off x="4213979" y="961812"/>
            <a:ext cx="6837440" cy="4930987"/>
          </a:xfrm>
          <a:prstGeom prst="rect">
            <a:avLst/>
          </a:prstGeom>
        </p:spPr>
      </p:pic>
    </p:spTree>
    <p:extLst>
      <p:ext uri="{BB962C8B-B14F-4D97-AF65-F5344CB8AC3E}">
        <p14:creationId xmlns:p14="http://schemas.microsoft.com/office/powerpoint/2010/main" val="375388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2396-6649-4F6C-ADCA-8161E1DE14C2}"/>
              </a:ext>
            </a:extLst>
          </p:cNvPr>
          <p:cNvSpPr>
            <a:spLocks noGrp="1"/>
          </p:cNvSpPr>
          <p:nvPr>
            <p:ph type="title"/>
          </p:nvPr>
        </p:nvSpPr>
        <p:spPr>
          <a:xfrm>
            <a:off x="4965430" y="629268"/>
            <a:ext cx="6586491" cy="1286160"/>
          </a:xfrm>
        </p:spPr>
        <p:txBody>
          <a:bodyPr anchor="b">
            <a:normAutofit/>
          </a:bodyPr>
          <a:lstStyle/>
          <a:p>
            <a:r>
              <a:rPr lang="en-US"/>
              <a:t>Conclusion</a:t>
            </a:r>
            <a:endParaRPr lang="en-GB" dirty="0"/>
          </a:p>
        </p:txBody>
      </p:sp>
      <p:sp>
        <p:nvSpPr>
          <p:cNvPr id="3" name="Content Placeholder 2">
            <a:extLst>
              <a:ext uri="{FF2B5EF4-FFF2-40B4-BE49-F238E27FC236}">
                <a16:creationId xmlns:a16="http://schemas.microsoft.com/office/drawing/2014/main" id="{3466A9E0-3235-4AE4-A74D-FC88979B3EA9}"/>
              </a:ext>
            </a:extLst>
          </p:cNvPr>
          <p:cNvSpPr>
            <a:spLocks noGrp="1"/>
          </p:cNvSpPr>
          <p:nvPr>
            <p:ph idx="1"/>
          </p:nvPr>
        </p:nvSpPr>
        <p:spPr>
          <a:xfrm>
            <a:off x="4965431" y="2438400"/>
            <a:ext cx="6586489" cy="3785419"/>
          </a:xfrm>
        </p:spPr>
        <p:txBody>
          <a:bodyPr>
            <a:normAutofit/>
          </a:bodyPr>
          <a:lstStyle/>
          <a:p>
            <a:r>
              <a:rPr lang="en-US" sz="1400" dirty="0"/>
              <a:t>Organizations want more developed personnel with appropriate data, but more significantly, exceptional capabilities that can adapt rapidly to the environment, absorb new features, are responsive to developments, can learn, and display creative innovative skills. </a:t>
            </a:r>
            <a:r>
              <a:rPr lang="en-US" sz="1400"/>
              <a:t>Furthermore, the worker must place an emphasis on mindfulness. Companies </a:t>
            </a:r>
            <a:r>
              <a:rPr lang="en-US" sz="1400" dirty="0"/>
              <a:t>must increase their human resources, simply open resources and capabilities, establish flexible systems, incorporate new technology, and develop workflow sustainable models.</a:t>
            </a:r>
          </a:p>
          <a:p>
            <a:r>
              <a:rPr lang="en-US" sz="1400" dirty="0"/>
              <a:t>Executive management and human resource management should work together to build conflict strategies that </a:t>
            </a:r>
            <a:r>
              <a:rPr lang="en-US" sz="1400" dirty="0" err="1"/>
              <a:t>emphasise</a:t>
            </a:r>
            <a:r>
              <a:rPr lang="en-US" sz="1400" dirty="0"/>
              <a:t> innovation and flexibility. Creating 'what if' scenarios may be useful for a firm in planning for future dangers. Furthermore, during an outbreak, </a:t>
            </a:r>
            <a:r>
              <a:rPr lang="en-US" sz="1400" dirty="0" err="1"/>
              <a:t>organisational</a:t>
            </a:r>
            <a:r>
              <a:rPr lang="en-US" sz="1400" dirty="0"/>
              <a:t> culture is crucial. As a consequence, HRM must keep constant interaction and a tight working relationship. When HR leadership encourages, interacts, informs, and evaluates employee recommendations, the </a:t>
            </a:r>
            <a:r>
              <a:rPr lang="en-US" sz="1400" dirty="0" err="1"/>
              <a:t>organisation</a:t>
            </a:r>
            <a:r>
              <a:rPr lang="en-US" sz="1400" dirty="0"/>
              <a:t> may be ready to surpass the crisis's obstacles more quickly.</a:t>
            </a:r>
          </a:p>
          <a:p>
            <a:r>
              <a:rPr lang="en-US" sz="1400" dirty="0"/>
              <a:t>Furthermore, remote working is no longer unthinkable for many firms, and HR professionals are increasingly convinced that hosting training and conferences, as well as recruitment and training, can be carried out online.</a:t>
            </a:r>
            <a:endParaRPr lang="en-GB" sz="1400" dirty="0"/>
          </a:p>
        </p:txBody>
      </p:sp>
      <p:pic>
        <p:nvPicPr>
          <p:cNvPr id="5" name="Picture 4" descr="Light bulb on yellow background with sketched light beams and cord">
            <a:extLst>
              <a:ext uri="{FF2B5EF4-FFF2-40B4-BE49-F238E27FC236}">
                <a16:creationId xmlns:a16="http://schemas.microsoft.com/office/drawing/2014/main" id="{D35C1E8F-4EFD-498D-9E42-C2C40C30FF67}"/>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342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562ED-FBB0-40C1-9A60-A856AE4134D9}"/>
              </a:ext>
            </a:extLst>
          </p:cNvPr>
          <p:cNvSpPr>
            <a:spLocks noGrp="1"/>
          </p:cNvSpPr>
          <p:nvPr>
            <p:ph type="title"/>
          </p:nvPr>
        </p:nvSpPr>
        <p:spPr>
          <a:xfrm>
            <a:off x="1653363" y="365760"/>
            <a:ext cx="9367203" cy="1188720"/>
          </a:xfrm>
        </p:spPr>
        <p:txBody>
          <a:bodyPr>
            <a:normAutofit/>
          </a:bodyPr>
          <a:lstStyle/>
          <a:p>
            <a:r>
              <a:rPr lang="en-US" dirty="0"/>
              <a:t>References</a:t>
            </a:r>
            <a:endParaRPr lang="en-GB"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B4971F7-BB18-4906-B7F1-0AA9F57200BC}"/>
              </a:ext>
            </a:extLst>
          </p:cNvPr>
          <p:cNvSpPr>
            <a:spLocks noGrp="1"/>
          </p:cNvSpPr>
          <p:nvPr>
            <p:ph idx="1"/>
          </p:nvPr>
        </p:nvSpPr>
        <p:spPr>
          <a:xfrm>
            <a:off x="1653363" y="2176272"/>
            <a:ext cx="9367204" cy="4041648"/>
          </a:xfrm>
        </p:spPr>
        <p:txBody>
          <a:bodyPr anchor="t">
            <a:normAutofit lnSpcReduction="10000"/>
          </a:bodyPr>
          <a:lstStyle/>
          <a:p>
            <a:r>
              <a:rPr lang="en-US" sz="2000" b="0" i="0" dirty="0">
                <a:effectLst/>
              </a:rPr>
              <a:t>Gigauri, I., 2020. Influence of Covid-19 Crisis on Human Resource Management and Companies’ Response: The Expert Study. </a:t>
            </a:r>
            <a:r>
              <a:rPr lang="en-US" sz="2000" b="0" i="1" dirty="0">
                <a:effectLst/>
              </a:rPr>
              <a:t>International Journal of Management Science and Business Administration, 6(6),</a:t>
            </a:r>
            <a:r>
              <a:rPr lang="en-US" sz="2000" b="0" i="0" dirty="0">
                <a:effectLst/>
              </a:rPr>
              <a:t> pp.15-24.</a:t>
            </a:r>
          </a:p>
          <a:p>
            <a:r>
              <a:rPr lang="en-US" sz="2000" b="0" i="0" dirty="0">
                <a:effectLst/>
              </a:rPr>
              <a:t>Donovan, A., 2019. </a:t>
            </a:r>
            <a:r>
              <a:rPr lang="en-US" sz="2000" b="0" i="1" dirty="0">
                <a:effectLst/>
              </a:rPr>
              <a:t>What PwC Learned from Its Policy of Flexible Work for Everyone</a:t>
            </a:r>
            <a:r>
              <a:rPr lang="en-US" sz="2000" b="0" i="0" dirty="0">
                <a:effectLst/>
              </a:rPr>
              <a:t>. [online] Harvard Business Review. Available at: https://hbr.org/2019/01/what-pwc-learned-from-its-policy-of-flexible-work-for-everyone. </a:t>
            </a:r>
          </a:p>
          <a:p>
            <a:r>
              <a:rPr lang="en-US" sz="2000" b="0" i="0" dirty="0">
                <a:effectLst/>
              </a:rPr>
              <a:t>Carnevale, J. B., and </a:t>
            </a:r>
            <a:r>
              <a:rPr lang="en-US" sz="2000" b="0" i="0" dirty="0" err="1">
                <a:effectLst/>
              </a:rPr>
              <a:t>Hatak</a:t>
            </a:r>
            <a:r>
              <a:rPr lang="en-US" sz="2000" b="0" i="0" dirty="0">
                <a:effectLst/>
              </a:rPr>
              <a:t>, I., 2020. Employee Adjustment and Well-Being in the Era of COVID-19: Implications for Human Resource Management. Journal of Business Research(116), 183-187.</a:t>
            </a:r>
          </a:p>
          <a:p>
            <a:r>
              <a:rPr lang="en-US" sz="2000" b="0" i="0" dirty="0">
                <a:effectLst/>
              </a:rPr>
              <a:t>Sheppard, B., 2020. </a:t>
            </a:r>
            <a:r>
              <a:rPr lang="en-US" sz="2000" b="0" i="1" dirty="0">
                <a:effectLst/>
              </a:rPr>
              <a:t>A 4-step guide to thriving in the post-COVID-19 workplace</a:t>
            </a:r>
            <a:r>
              <a:rPr lang="en-US" sz="2000" b="0" i="0" dirty="0">
                <a:effectLst/>
              </a:rPr>
              <a:t>. [online] World Economic Forum. Available at: </a:t>
            </a:r>
            <a:r>
              <a:rPr lang="en-US" sz="2000" b="0" i="0" dirty="0">
                <a:effectLst/>
                <a:hlinkClick r:id="rId2"/>
              </a:rPr>
              <a:t>https://www.weforum.org/agenda/2020/05/workers-thrive-covid-19-skills/</a:t>
            </a:r>
            <a:r>
              <a:rPr lang="en-US" sz="2000" b="0" i="0" dirty="0">
                <a:effectLst/>
              </a:rPr>
              <a:t>.</a:t>
            </a:r>
          </a:p>
          <a:p>
            <a:r>
              <a:rPr lang="en-US" sz="2000" dirty="0"/>
              <a:t>al Habibi, B., 2019. HR practices of Marks &amp; Spencer, Selfridges, Primark, and Sainsbury’s (Doctoral dissertation, University of Science &amp; Technology).</a:t>
            </a:r>
          </a:p>
          <a:p>
            <a:endParaRPr lang="en-GB" sz="2000" dirty="0"/>
          </a:p>
        </p:txBody>
      </p:sp>
    </p:spTree>
    <p:extLst>
      <p:ext uri="{BB962C8B-B14F-4D97-AF65-F5344CB8AC3E}">
        <p14:creationId xmlns:p14="http://schemas.microsoft.com/office/powerpoint/2010/main" val="4255617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B2361-5855-47AE-BE9C-C2F726ABB325}"/>
              </a:ext>
            </a:extLst>
          </p:cNvPr>
          <p:cNvSpPr>
            <a:spLocks noGrp="1"/>
          </p:cNvSpPr>
          <p:nvPr>
            <p:ph type="title"/>
          </p:nvPr>
        </p:nvSpPr>
        <p:spPr>
          <a:xfrm>
            <a:off x="1653363" y="365760"/>
            <a:ext cx="9367203" cy="1188720"/>
          </a:xfrm>
        </p:spPr>
        <p:txBody>
          <a:bodyPr>
            <a:normAutofit/>
          </a:bodyPr>
          <a:lstStyle/>
          <a:p>
            <a:r>
              <a:rPr lang="en-US" dirty="0"/>
              <a:t>References</a:t>
            </a:r>
            <a:endParaRPr lang="en-GB"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22B12BA-9CE6-4F1D-AED1-29769CAA560E}"/>
              </a:ext>
            </a:extLst>
          </p:cNvPr>
          <p:cNvSpPr>
            <a:spLocks noGrp="1"/>
          </p:cNvSpPr>
          <p:nvPr>
            <p:ph idx="1"/>
          </p:nvPr>
        </p:nvSpPr>
        <p:spPr>
          <a:xfrm>
            <a:off x="1653363" y="2176272"/>
            <a:ext cx="9367204" cy="4041648"/>
          </a:xfrm>
        </p:spPr>
        <p:txBody>
          <a:bodyPr anchor="t">
            <a:normAutofit lnSpcReduction="10000"/>
          </a:bodyPr>
          <a:lstStyle/>
          <a:p>
            <a:r>
              <a:rPr lang="en-US" sz="2000" b="0" i="0" dirty="0" err="1">
                <a:effectLst/>
              </a:rPr>
              <a:t>Narayandas</a:t>
            </a:r>
            <a:r>
              <a:rPr lang="en-US" sz="2000" b="0" i="0" dirty="0">
                <a:effectLst/>
              </a:rPr>
              <a:t>, D., </a:t>
            </a:r>
            <a:r>
              <a:rPr lang="en-US" sz="2000" b="0" i="0" dirty="0" err="1">
                <a:effectLst/>
              </a:rPr>
              <a:t>Hebbar</a:t>
            </a:r>
            <a:r>
              <a:rPr lang="en-US" sz="2000" b="0" i="0" dirty="0">
                <a:effectLst/>
              </a:rPr>
              <a:t>, V., and </a:t>
            </a:r>
            <a:r>
              <a:rPr lang="en-US" sz="2000" b="0" i="0" dirty="0" err="1">
                <a:effectLst/>
              </a:rPr>
              <a:t>Liangliang</a:t>
            </a:r>
            <a:r>
              <a:rPr lang="en-US" sz="2000" b="0" i="0" dirty="0">
                <a:effectLst/>
              </a:rPr>
              <a:t>, L., 2020. Lessons from Chinese Companies’ Response to Covid-19. Harvard Business Review: </a:t>
            </a:r>
            <a:r>
              <a:rPr lang="en-US" sz="2000" b="0" i="0" dirty="0">
                <a:effectLst/>
                <a:hlinkClick r:id="rId2">
                  <a:extLst>
                    <a:ext uri="{A12FA001-AC4F-418D-AE19-62706E023703}">
                      <ahyp:hlinkClr xmlns:ahyp="http://schemas.microsoft.com/office/drawing/2018/hyperlinkcolor" val="tx"/>
                    </a:ext>
                  </a:extLst>
                </a:hlinkClick>
              </a:rPr>
              <a:t>https://hbr.org/2020/06/lessons-from-chinese-companies-response-to-covid-19</a:t>
            </a:r>
            <a:endParaRPr lang="en-US" sz="2000" b="0" i="0" dirty="0">
              <a:effectLst/>
            </a:endParaRPr>
          </a:p>
          <a:p>
            <a:r>
              <a:rPr lang="en-US" sz="2000" b="0" i="0" dirty="0">
                <a:effectLst/>
              </a:rPr>
              <a:t>Singer-</a:t>
            </a:r>
            <a:r>
              <a:rPr lang="en-US" sz="2000" b="0" i="0" dirty="0" err="1">
                <a:effectLst/>
              </a:rPr>
              <a:t>Velush</a:t>
            </a:r>
            <a:r>
              <a:rPr lang="en-US" sz="2000" b="0" i="0" dirty="0">
                <a:effectLst/>
              </a:rPr>
              <a:t>, N., Sherman, K., and Anderson, E., 2020. Microsoft Analyzed Data On Its Newly Remote Workforce . Harvard Business Review: https://hbr.org/2020/07/microsoft-analyzed-data-on-its-newly-remote-workforce</a:t>
            </a:r>
          </a:p>
          <a:p>
            <a:r>
              <a:rPr lang="en-US" sz="2000" b="0" i="0" dirty="0">
                <a:effectLst/>
              </a:rPr>
              <a:t>(2020). International </a:t>
            </a:r>
            <a:r>
              <a:rPr lang="en-US" sz="2000" b="0" i="0" dirty="0" err="1">
                <a:effectLst/>
              </a:rPr>
              <a:t>Labour</a:t>
            </a:r>
            <a:r>
              <a:rPr lang="en-US" sz="2000" b="0" i="0" dirty="0">
                <a:effectLst/>
              </a:rPr>
              <a:t> </a:t>
            </a:r>
            <a:r>
              <a:rPr lang="en-US" sz="2000" b="0" i="0" dirty="0" err="1">
                <a:effectLst/>
              </a:rPr>
              <a:t>Organisation</a:t>
            </a:r>
            <a:r>
              <a:rPr lang="en-US" sz="2000" b="0" i="0" dirty="0">
                <a:effectLst/>
              </a:rPr>
              <a:t> . COVID-19 Causes Devastating Losses In Working Hours And Employment: </a:t>
            </a:r>
            <a:r>
              <a:rPr lang="en-US" sz="2000" b="0" i="0" dirty="0">
                <a:effectLst/>
                <a:hlinkClick r:id="rId3">
                  <a:extLst>
                    <a:ext uri="{A12FA001-AC4F-418D-AE19-62706E023703}">
                      <ahyp:hlinkClr xmlns:ahyp="http://schemas.microsoft.com/office/drawing/2018/hyperlinkcolor" val="tx"/>
                    </a:ext>
                  </a:extLst>
                </a:hlinkClick>
              </a:rPr>
              <a:t>https://www.ilo.org/global/about-the-</a:t>
            </a:r>
            <a:r>
              <a:rPr lang="en-US" sz="2000" b="0" i="0" dirty="0" err="1">
                <a:effectLst/>
                <a:hlinkClick r:id="rId3">
                  <a:extLst>
                    <a:ext uri="{A12FA001-AC4F-418D-AE19-62706E023703}">
                      <ahyp:hlinkClr xmlns:ahyp="http://schemas.microsoft.com/office/drawing/2018/hyperlinkcolor" val="tx"/>
                    </a:ext>
                  </a:extLst>
                </a:hlinkClick>
              </a:rPr>
              <a:t>ilo</a:t>
            </a:r>
            <a:r>
              <a:rPr lang="en-US" sz="2000" b="0" i="0" dirty="0">
                <a:effectLst/>
                <a:hlinkClick r:id="rId3">
                  <a:extLst>
                    <a:ext uri="{A12FA001-AC4F-418D-AE19-62706E023703}">
                      <ahyp:hlinkClr xmlns:ahyp="http://schemas.microsoft.com/office/drawing/2018/hyperlinkcolor" val="tx"/>
                    </a:ext>
                  </a:extLst>
                </a:hlinkClick>
              </a:rPr>
              <a:t>/newsroom/news/WCMS_740893/lang–</a:t>
            </a:r>
            <a:r>
              <a:rPr lang="en-US" sz="2000" b="0" i="0" dirty="0" err="1">
                <a:effectLst/>
                <a:hlinkClick r:id="rId3">
                  <a:extLst>
                    <a:ext uri="{A12FA001-AC4F-418D-AE19-62706E023703}">
                      <ahyp:hlinkClr xmlns:ahyp="http://schemas.microsoft.com/office/drawing/2018/hyperlinkcolor" val="tx"/>
                    </a:ext>
                  </a:extLst>
                </a:hlinkClick>
              </a:rPr>
              <a:t>en</a:t>
            </a:r>
            <a:r>
              <a:rPr lang="en-US" sz="2000" b="0" i="0" dirty="0">
                <a:effectLst/>
                <a:hlinkClick r:id="rId3">
                  <a:extLst>
                    <a:ext uri="{A12FA001-AC4F-418D-AE19-62706E023703}">
                      <ahyp:hlinkClr xmlns:ahyp="http://schemas.microsoft.com/office/drawing/2018/hyperlinkcolor" val="tx"/>
                    </a:ext>
                  </a:extLst>
                </a:hlinkClick>
              </a:rPr>
              <a:t>/index.htm</a:t>
            </a:r>
            <a:endParaRPr lang="en-US" sz="2000" b="0" i="0" dirty="0">
              <a:effectLst/>
            </a:endParaRPr>
          </a:p>
          <a:p>
            <a:r>
              <a:rPr lang="en-US" sz="2000" b="0" i="0" dirty="0" err="1">
                <a:effectLst/>
              </a:rPr>
              <a:t>Giurge</a:t>
            </a:r>
            <a:r>
              <a:rPr lang="en-US" sz="2000" b="0" i="0" dirty="0">
                <a:effectLst/>
              </a:rPr>
              <a:t>, L. M., and </a:t>
            </a:r>
            <a:r>
              <a:rPr lang="en-US" sz="2000" b="0" i="0" dirty="0" err="1">
                <a:effectLst/>
              </a:rPr>
              <a:t>Bohns</a:t>
            </a:r>
            <a:r>
              <a:rPr lang="en-US" sz="2000" b="0" i="0" dirty="0">
                <a:effectLst/>
              </a:rPr>
              <a:t>, V. K. (2020, April 3). Harvard Business Review. 3 Tips to Avoid WFH Burnout: </a:t>
            </a:r>
            <a:r>
              <a:rPr lang="en-US" sz="2000" b="0" i="0" dirty="0">
                <a:effectLst/>
                <a:hlinkClick r:id="rId4"/>
              </a:rPr>
              <a:t>https://hbr.org/2020/04/3-tips-to-avoid-wfh-burnout</a:t>
            </a:r>
            <a:endParaRPr lang="en-US" sz="2000" b="0" i="0" dirty="0">
              <a:effectLst/>
            </a:endParaRPr>
          </a:p>
          <a:p>
            <a:r>
              <a:rPr lang="en-US" sz="1400" b="0" i="0" dirty="0">
                <a:solidFill>
                  <a:srgbClr val="222222"/>
                </a:solidFill>
                <a:effectLst/>
                <a:latin typeface="Arial" panose="020B0604020202020204" pitchFamily="34" charset="0"/>
              </a:rPr>
              <a:t>Jain, T.K. and Sharma, A., 2019. Impact of Training and development on Employee Performance in Retail Sector: A Review paper. </a:t>
            </a:r>
            <a:r>
              <a:rPr lang="en-US" sz="1400" b="0" i="1" dirty="0">
                <a:solidFill>
                  <a:srgbClr val="222222"/>
                </a:solidFill>
                <a:effectLst/>
                <a:latin typeface="Arial" panose="020B0604020202020204" pitchFamily="34" charset="0"/>
              </a:rPr>
              <a:t>Available at SSRN 3316856</a:t>
            </a:r>
            <a:r>
              <a:rPr lang="en-US" sz="1400" b="0" i="0" dirty="0">
                <a:solidFill>
                  <a:srgbClr val="222222"/>
                </a:solidFill>
                <a:effectLst/>
                <a:latin typeface="Arial" panose="020B0604020202020204" pitchFamily="34" charset="0"/>
              </a:rPr>
              <a:t>.</a:t>
            </a:r>
          </a:p>
          <a:p>
            <a:r>
              <a:rPr lang="en-US" sz="1400" b="0" i="0" dirty="0" err="1">
                <a:solidFill>
                  <a:srgbClr val="222222"/>
                </a:solidFill>
                <a:effectLst/>
                <a:latin typeface="Arial" panose="020B0604020202020204" pitchFamily="34" charset="0"/>
              </a:rPr>
              <a:t>Fahed-Sreih</a:t>
            </a:r>
            <a:r>
              <a:rPr lang="en-US" sz="1400" b="0" i="0" dirty="0">
                <a:solidFill>
                  <a:srgbClr val="222222"/>
                </a:solidFill>
                <a:effectLst/>
                <a:latin typeface="Arial" panose="020B0604020202020204" pitchFamily="34" charset="0"/>
              </a:rPr>
              <a:t>, J. ed., 2018. </a:t>
            </a:r>
            <a:r>
              <a:rPr lang="en-US" sz="1400" b="0" i="1" dirty="0">
                <a:solidFill>
                  <a:srgbClr val="222222"/>
                </a:solidFill>
                <a:effectLst/>
                <a:latin typeface="Arial" panose="020B0604020202020204" pitchFamily="34" charset="0"/>
              </a:rPr>
              <a:t>Human Resource Planning for the 21st Century</a:t>
            </a:r>
            <a:r>
              <a:rPr lang="en-US" sz="1400" b="0" i="0" dirty="0">
                <a:solidFill>
                  <a:srgbClr val="222222"/>
                </a:solidFill>
                <a:effectLst/>
                <a:latin typeface="Arial" panose="020B0604020202020204" pitchFamily="34" charset="0"/>
              </a:rPr>
              <a:t>. </a:t>
            </a:r>
            <a:r>
              <a:rPr lang="en-US" sz="1400" b="0" i="0" dirty="0" err="1">
                <a:solidFill>
                  <a:srgbClr val="222222"/>
                </a:solidFill>
                <a:effectLst/>
                <a:latin typeface="Arial" panose="020B0604020202020204" pitchFamily="34" charset="0"/>
              </a:rPr>
              <a:t>BoD</a:t>
            </a:r>
            <a:r>
              <a:rPr lang="en-US" sz="1400" b="0" i="0" dirty="0">
                <a:solidFill>
                  <a:srgbClr val="222222"/>
                </a:solidFill>
                <a:effectLst/>
                <a:latin typeface="Arial" panose="020B0604020202020204" pitchFamily="34" charset="0"/>
              </a:rPr>
              <a:t>–Books on Demand.</a:t>
            </a:r>
            <a:endParaRPr lang="en-US" sz="2000" b="0" i="0" dirty="0">
              <a:effectLst/>
            </a:endParaRPr>
          </a:p>
          <a:p>
            <a:endParaRPr lang="en-US" sz="2000" b="0" i="0" dirty="0">
              <a:effectLst/>
            </a:endParaRPr>
          </a:p>
          <a:p>
            <a:endParaRPr lang="en-US" sz="2000" b="0" i="0" dirty="0">
              <a:effectLst/>
            </a:endParaRPr>
          </a:p>
          <a:p>
            <a:endParaRPr lang="en-GB" sz="2000" dirty="0"/>
          </a:p>
        </p:txBody>
      </p:sp>
    </p:spTree>
    <p:extLst>
      <p:ext uri="{BB962C8B-B14F-4D97-AF65-F5344CB8AC3E}">
        <p14:creationId xmlns:p14="http://schemas.microsoft.com/office/powerpoint/2010/main" val="4027319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415</TotalTime>
  <Words>1739</Words>
  <Application>Microsoft Office PowerPoint</Application>
  <PresentationFormat>Widescreen</PresentationFormat>
  <Paragraphs>66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LCBB5004 Assessment 1</vt:lpstr>
      <vt:lpstr>Presentation Outline</vt:lpstr>
      <vt:lpstr>Introduction</vt:lpstr>
      <vt:lpstr>Organisational Objectives</vt:lpstr>
      <vt:lpstr>Planning at ASDA</vt:lpstr>
      <vt:lpstr>Planning at ASDA</vt:lpstr>
      <vt:lpstr>Recruitment at ASDA</vt:lpstr>
      <vt:lpstr>Selection at ASDA</vt:lpstr>
      <vt:lpstr>Evaluation of Recruitment and Selection Techniques</vt:lpstr>
      <vt:lpstr>External Factors- Covid-19 Pandemic</vt:lpstr>
      <vt:lpstr>External Factors- Covid-19 Pandemic</vt:lpstr>
      <vt:lpstr>External Factors- Covid-19 Pandemic</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Mahnoor</dc:creator>
  <cp:lastModifiedBy>Nicoleta Raluca Oiaga (1913093)</cp:lastModifiedBy>
  <cp:revision>10</cp:revision>
  <dcterms:created xsi:type="dcterms:W3CDTF">2022-01-17T15:36:22Z</dcterms:created>
  <dcterms:modified xsi:type="dcterms:W3CDTF">2022-01-19T02:49:37Z</dcterms:modified>
</cp:coreProperties>
</file>