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</p:sldMasterIdLst>
  <p:notesMasterIdLst>
    <p:notesMasterId r:id="rId50"/>
  </p:notesMasterIdLst>
  <p:sldIdLst>
    <p:sldId id="256" r:id="rId7"/>
    <p:sldId id="294" r:id="rId8"/>
    <p:sldId id="309" r:id="rId9"/>
    <p:sldId id="274" r:id="rId10"/>
    <p:sldId id="275" r:id="rId11"/>
    <p:sldId id="276" r:id="rId12"/>
    <p:sldId id="277" r:id="rId13"/>
    <p:sldId id="419" r:id="rId14"/>
    <p:sldId id="420" r:id="rId15"/>
    <p:sldId id="421" r:id="rId16"/>
    <p:sldId id="422" r:id="rId17"/>
    <p:sldId id="260" r:id="rId18"/>
    <p:sldId id="258" r:id="rId19"/>
    <p:sldId id="430" r:id="rId20"/>
    <p:sldId id="431" r:id="rId21"/>
    <p:sldId id="432" r:id="rId22"/>
    <p:sldId id="263" r:id="rId23"/>
    <p:sldId id="416" r:id="rId24"/>
    <p:sldId id="415" r:id="rId25"/>
    <p:sldId id="259" r:id="rId26"/>
    <p:sldId id="261" r:id="rId27"/>
    <p:sldId id="264" r:id="rId28"/>
    <p:sldId id="266" r:id="rId29"/>
    <p:sldId id="286" r:id="rId30"/>
    <p:sldId id="267" r:id="rId31"/>
    <p:sldId id="284" r:id="rId32"/>
    <p:sldId id="265" r:id="rId33"/>
    <p:sldId id="268" r:id="rId34"/>
    <p:sldId id="270" r:id="rId35"/>
    <p:sldId id="272" r:id="rId36"/>
    <p:sldId id="287" r:id="rId37"/>
    <p:sldId id="291" r:id="rId38"/>
    <p:sldId id="293" r:id="rId39"/>
    <p:sldId id="273" r:id="rId40"/>
    <p:sldId id="271" r:id="rId41"/>
    <p:sldId id="278" r:id="rId42"/>
    <p:sldId id="279" r:id="rId43"/>
    <p:sldId id="280" r:id="rId44"/>
    <p:sldId id="281" r:id="rId45"/>
    <p:sldId id="283" r:id="rId46"/>
    <p:sldId id="302" r:id="rId47"/>
    <p:sldId id="262" r:id="rId48"/>
    <p:sldId id="300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4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756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slide" Target="slides/slide35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8" Type="http://schemas.openxmlformats.org/officeDocument/2006/relationships/slide" Target="slides/slide2.xml"/><Relationship Id="rId5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287587-55A4-4CF1-81B1-CE7B0A0A5762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D87C3E-40E6-4A5E-A214-0620A04C68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5749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D87C3E-40E6-4A5E-A214-0620A04C682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4070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53252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4D5B388D-1FC1-41B7-B7E2-C23BFDAE7D98}" type="slidenum">
              <a:rPr lang="en-GB" sz="1200"/>
              <a:pPr algn="r"/>
              <a:t>23</a:t>
            </a:fld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5624644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53252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4D5B388D-1FC1-41B7-B7E2-C23BFDAE7D98}" type="slidenum">
              <a:rPr lang="en-GB" sz="1200">
                <a:solidFill>
                  <a:prstClr val="black"/>
                </a:solidFill>
              </a:rPr>
              <a:pPr algn="r"/>
              <a:t>24</a:t>
            </a:fld>
            <a:endParaRPr lang="en-GB" sz="12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2786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55300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4B3652B3-35A3-4DDB-9A4F-5FA2CAB4953A}" type="slidenum">
              <a:rPr lang="en-GB" sz="1200"/>
              <a:pPr algn="r"/>
              <a:t>26</a:t>
            </a:fld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38018020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4896F2B-1B85-4717-9702-D68B2D1D8FA0}" type="slidenum">
              <a:rPr lang="en-US" smtClean="0"/>
              <a:pPr/>
              <a:t>32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099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4896F2B-1B85-4717-9702-D68B2D1D8FA0}" type="slidenum">
              <a:rPr lang="en-US" smtClean="0">
                <a:solidFill>
                  <a:prstClr val="black"/>
                </a:solidFill>
              </a:rPr>
              <a:pPr/>
              <a:t>33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6915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407DF0-1461-41A9-A472-4E50AE8CEAA0}" type="datetime1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496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7098-3D8F-4223-9D47-F79097C629AD}" type="datetime1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913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1123E-AA9B-4E1A-924B-5D090BFC8BB8}" type="datetime1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972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0ACA5-4825-46AA-8918-19BF1F4FCFE5}" type="datetime1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065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2FD1C-BA46-4CA9-8730-6237AA2544E5}" type="datetime1">
              <a:rPr lang="en-GB" smtClean="0"/>
              <a:t>25/03/2021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019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9C6E6-59F1-4AD6-A134-02AAE32B45A6}" type="datetime1">
              <a:rPr lang="en-GB" smtClean="0"/>
              <a:t>25/03/2021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8960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965DBA-916A-4B2D-97D9-AFD446486EE6}" type="datetime1">
              <a:rPr lang="en-GB" smtClean="0"/>
              <a:t>25/03/2021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2478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A2C93-E612-481A-AA91-DC9B6D1A0DD4}" type="datetime1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320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67B6F-2702-47A1-8645-1612B4EE85D2}" type="datetime1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378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DF4C6-8CE1-485C-B4FB-57D387692711}" type="datetime1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215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F5ECF-8AE2-4FE9-9177-BE0342C9BE76}" type="datetime1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4034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FEDD2-15B8-4C84-A8F0-3A602B4CE0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F8E0AA-6094-4C18-89C6-3B06C474F6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7DFC68-408A-470D-B50E-6AD00FA0D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2ACA-8AC7-4AD2-8D7E-AB595C898EC0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C1A204-C52E-44BF-96C5-F6F90B5C9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AF12C8-CA04-419D-AF59-A3216F4D2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1833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35976-9B07-498A-AE2C-A39D6927B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6E3EB-9EC0-4CE5-9CFC-ABF2A6FF95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DA3A7-2465-4FC5-B5C6-E5B78D3C4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2ACA-8AC7-4AD2-8D7E-AB595C898EC0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E9A083-1FAD-4D5A-A066-D917A1E98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3FB22B-23B1-4EBD-B9D8-22C970D31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5108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E5329-100C-46C9-9898-14A5AD407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620DD6-1D74-4D12-AC42-17C5955003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4C000E-371C-475A-95B6-2A91A81B9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2ACA-8AC7-4AD2-8D7E-AB595C898EC0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D80AE2-5CE1-4EA7-B2CD-87CD4DA7D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A16B5-DCD2-46E3-BDBB-FC3D416EF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0537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163BA-EBE8-4C6F-A0BA-11B3ECA53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85724-502D-496F-86F6-04068ABDDF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DC2BDB-F5ED-4C13-B1E0-85246942DA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659541-2B6E-4DAA-B6F5-47110D4ED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2ACA-8AC7-4AD2-8D7E-AB595C898EC0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C9A9BB-514F-4678-BB02-D00741DFA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E2DBD1-5318-4BA0-929A-F2FE51724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9977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E20A9-C942-4C0D-AB09-D6447CE26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7C9BE1-DCC7-49EE-9D51-2107AA5606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475DA7-D4E9-4B61-8023-77435D6FF9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FD3BED-8BEF-46A8-AA19-9BC6E8C07D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7CB72E-FB61-46C7-AF4A-D0AECAEE5A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E50BE2-6955-4731-9A45-2F783FFB2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2ACA-8AC7-4AD2-8D7E-AB595C898EC0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424764-6A78-4803-B00B-F60125F73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E300B6-E245-4006-B9BD-C36BC9D88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9599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FF7C0-97E5-4FDD-AA24-0D784103F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A37D83-08F9-41EB-91A8-DB6916E224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2ACA-8AC7-4AD2-8D7E-AB595C898EC0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9BA4FD-C969-497B-B669-1DDF3C4D7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3B7C91-BE4A-4CB3-908B-98F77B064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3016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17B4BC-EE17-4066-B68C-218AC27FC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2ACA-8AC7-4AD2-8D7E-AB595C898EC0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375797-0BFD-4419-9D5D-8CD8CAAD8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B2192A-6EA2-4DC2-9FB1-3AA82D9EC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3955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C4F3B-8C3C-4930-8BC8-A387D8BFA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F6D67-1642-4F65-8FCA-C2FFC82953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59F86A-D0E0-4AC4-A950-18C5624669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A7EB0B-A5EC-431F-A160-1F088E0139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2ACA-8AC7-4AD2-8D7E-AB595C898EC0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87C76-6F64-4230-BE8F-4C93AB2538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13D1E-871F-499A-9AE0-5DC3651F5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7633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D5D13-5D79-452F-8A6F-A0894CFC5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F8EF70-1CE6-489E-9131-B5429B00275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B0926E-1109-404A-98F2-0EC379D915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70650E-FC6C-4B85-8F3D-A743FF8127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2ACA-8AC7-4AD2-8D7E-AB595C898EC0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DEBB6A-6FFB-4600-96E2-8DFC487845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B0110C-2025-4BE2-A0FE-F47EDB47D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8131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285B1-10B0-4DBD-BAA1-F74F50B62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BB998F-0C76-4F79-9E10-44B5548DA3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7015ED-0F6E-4B0F-AB21-A15F98C81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2ACA-8AC7-4AD2-8D7E-AB595C898EC0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541AD8-1B20-4354-B09D-8F8C4DCC1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482ECF-38FE-499C-9F71-F27A56D81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6571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92DDAAE-7EE8-4855-B74A-7D213FD7C1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A473C8-A78B-4251-81F1-1F7FC2E90F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ABB23C-4FD9-4526-ACDC-91579C3BD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62ACA-8AC7-4AD2-8D7E-AB595C898EC0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8ABF31-E96A-478E-B202-3E7358805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458D1-20D5-4201-9240-FEDF5AA43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36976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36322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76243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827716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40709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921887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585766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183239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581422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325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57239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82673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075F1-9248-4A3F-9869-39734F52FD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2D97C9-ECE5-438F-9E2C-866D5DE786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137265-CBEB-4923-9E84-B6E63D6DED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A80042-311D-453D-B7FD-F6674E2E4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1D5393-5D3E-4E10-A13C-0FB3745ED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0695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4213A-38BD-4EB7-BF7A-79E374B7F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AD3EB-5F1B-45EE-8BA3-E43CD047C6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799559-1367-4F49-B5AB-7515EDC69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C736BA-EDAC-4616-9C9F-707244CB8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A13EEC-C59D-49A1-973E-BC7B0F2FC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07046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B4736-6B5D-4748-8D00-5380E096E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0AA2CB-3F99-4EB2-93FB-9EC31A58B7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25B50-2D98-490D-8C1D-7039CBEB7D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92F9F6-37A3-4150-B6ED-CC9C4FA1CA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DE0C5E-9239-420A-A7E3-E9A500CE5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0138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250CD-717E-4F35-BC7B-35F622EAD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51FBD-6A92-4E5A-B365-5933D0DE96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306105-5E52-4233-A85F-004030C78E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F75A23-21C6-4B30-A42D-93B39936C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61BAA5-BC7E-452C-994B-CAF608124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E500C8-576A-4F0D-B4C8-BF138B790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80428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60039-4C78-494E-B425-290A0E0F2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8C630D-7946-48B3-9FC8-5AF019241E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DDD0EA-111F-4D9C-A8C4-30C7D8DA5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CEE399-DA7E-4223-87D2-FA8221B8F2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AA0FDF-BF47-48D9-B887-66D64FD23C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16DAB0-10E9-4E0C-AD89-590EA936C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6302F1-80F0-4586-B78D-42F8807C7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E69C92-6A86-43A5-A6B9-83CE26102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33743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836FC-B690-4E30-8C3A-E58E01132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8368E-7676-49D5-AD7C-F0D852D23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02D940-6FE7-4F5F-A751-F332A18ABD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B03AC1-05EB-4AEE-AE70-AA2B1C24B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09106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63FBD0-9591-4BD1-B729-90F1C62B7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1F7DF0-3F61-49D0-A429-67D6EDCC9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3A93AD-671D-4F03-8CCB-B5524B271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19669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9CB98-C705-42CB-88C0-0829C73E2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0780F-B372-4504-B7D5-3DC2ED719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6EBE3F-B414-4F3F-9D69-7ED68291D1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79193E-F5AD-42A9-A102-86546DC9E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6305FF-A0FD-4B26-BD22-B332A783B8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223445-845F-4157-A11A-1F11B63F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94810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7F761-B546-413A-BFAE-5251C944D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68FBD5-901C-4CE1-B3C4-B1618D3864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C08F39-848F-48AC-AE6F-EFDCED747E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9B324-6622-4511-A919-72DDCEED3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C340B4-787F-4CFE-9938-ED68FF6E7D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D252F5-20F7-48FB-B5DE-75181E879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9717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5E415-43E7-4298-9206-2642F0318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8FB19B-4368-4463-BDFE-9803BBC8EA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181A0D-E7CE-4C10-A5CD-D20439217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7AFE9C-8C97-4C1C-859D-BDEE39532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00F6B9-A9C8-49EC-AE44-C716C0C20E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72647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150E60-4900-46C5-A6CC-911DDE44D47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7BC584-D9F8-4884-8E47-030C326BE5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A6F722-EA49-4882-B257-C0232F68EC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363B4-04A4-4B8D-BD4B-5DDC759F1F3B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0AF9F1-7E92-40F0-9606-646868059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35A2D0-A7CF-44AC-B355-55FB2E6B5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4046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B8B9-5630-4AEB-9903-EA7D671AEEDE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F55F6-17E7-4158-9FC3-33CB3BC7A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65615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B8B9-5630-4AEB-9903-EA7D671AEEDE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F55F6-17E7-4158-9FC3-33CB3BC7A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86779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B8B9-5630-4AEB-9903-EA7D671AEEDE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F55F6-17E7-4158-9FC3-33CB3BC7A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69943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B8B9-5630-4AEB-9903-EA7D671AEEDE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F55F6-17E7-4158-9FC3-33CB3BC7A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98806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B8B9-5630-4AEB-9903-EA7D671AEEDE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F55F6-17E7-4158-9FC3-33CB3BC7A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29402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B8B9-5630-4AEB-9903-EA7D671AEEDE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F55F6-17E7-4158-9FC3-33CB3BC7A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7691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B8B9-5630-4AEB-9903-EA7D671AEEDE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F55F6-17E7-4158-9FC3-33CB3BC7A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27747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B8B9-5630-4AEB-9903-EA7D671AEEDE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F55F6-17E7-4158-9FC3-33CB3BC7A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46300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B8B9-5630-4AEB-9903-EA7D671AEEDE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F55F6-17E7-4158-9FC3-33CB3BC7A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01664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B8B9-5630-4AEB-9903-EA7D671AEEDE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F55F6-17E7-4158-9FC3-33CB3BC7A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76418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B8B9-5630-4AEB-9903-EA7D671AEEDE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F55F6-17E7-4158-9FC3-33CB3BC7A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08814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5019" y="4953000"/>
            <a:ext cx="12197020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 sz="1800">
                <a:solidFill>
                  <a:prstClr val="black"/>
                </a:solidFill>
              </a:endParaRPr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 sz="1800">
                <a:solidFill>
                  <a:prstClr val="black"/>
                </a:solidFill>
              </a:endParaRPr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/>
              <a:endParaRPr lang="en-US" sz="1800">
                <a:solidFill>
                  <a:prstClr val="white"/>
                </a:solidFill>
              </a:endParaRPr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F58C160-005C-4CF2-8321-9007BFCB40D8}" type="datetime1">
              <a:rPr lang="en-US" smtClean="0"/>
              <a:pPr/>
              <a:t>3/25/2021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>
              <a:solidFill>
                <a:srgbClr val="2DA2BF">
                  <a:tint val="2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293861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8B30-A4CA-4663-BFDC-25983D8321E9}" type="datetime1">
              <a:rPr lang="en-US" smtClean="0">
                <a:solidFill>
                  <a:prstClr val="black"/>
                </a:solidFill>
              </a:rPr>
              <a:pPr/>
              <a:t>3/25/2021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8172155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8AB4B-D31C-4196-9E88-02A7E2C283AC}" type="datetime1">
              <a:rPr lang="en-US" smtClean="0">
                <a:solidFill>
                  <a:prstClr val="white"/>
                </a:solidFill>
              </a:rPr>
              <a:pPr/>
              <a:t>3/25/2021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Chevron 6"/>
          <p:cNvSpPr/>
          <p:nvPr/>
        </p:nvSpPr>
        <p:spPr>
          <a:xfrm>
            <a:off x="4848907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Chevron 7"/>
          <p:cNvSpPr/>
          <p:nvPr/>
        </p:nvSpPr>
        <p:spPr>
          <a:xfrm>
            <a:off x="4600352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75666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DF46E-53C0-495C-9D3F-BED59470CA24}" type="datetime1">
              <a:rPr lang="en-US" smtClean="0">
                <a:solidFill>
                  <a:prstClr val="white"/>
                </a:solidFill>
              </a:rPr>
              <a:pPr/>
              <a:t>3/25/2021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914406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D6461-3688-441B-A394-0DEFD689F53B}" type="datetime1">
              <a:rPr lang="en-US" smtClean="0">
                <a:solidFill>
                  <a:prstClr val="black"/>
                </a:solidFill>
              </a:rPr>
              <a:pPr/>
              <a:t>3/25/2021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4398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DC9F-7471-4D68-9EA6-45E4038992AD}" type="datetime1">
              <a:rPr lang="en-US" smtClean="0">
                <a:solidFill>
                  <a:prstClr val="white"/>
                </a:solidFill>
              </a:rPr>
              <a:pPr/>
              <a:t>3/25/2021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660057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223CE-7D67-4E0B-9912-8F7AB2D23F84}" type="datetime1">
              <a:rPr lang="en-US" smtClean="0">
                <a:solidFill>
                  <a:prstClr val="black"/>
                </a:solidFill>
              </a:rPr>
              <a:pPr/>
              <a:t>3/25/2021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734699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969376" y="6407944"/>
            <a:ext cx="2560320" cy="365760"/>
          </a:xfrm>
        </p:spPr>
        <p:txBody>
          <a:bodyPr/>
          <a:lstStyle/>
          <a:p>
            <a:fld id="{04FE3BA8-2AD1-4C3F-963D-94E15E9428FD}" type="datetime1">
              <a:rPr lang="en-US" smtClean="0">
                <a:solidFill>
                  <a:prstClr val="black"/>
                </a:solidFill>
              </a:rPr>
              <a:pPr/>
              <a:t>3/25/2021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1605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EC94457-88B0-4A59-89FD-C0A974E69F4B}" type="datetime1">
              <a:rPr lang="en-US" smtClean="0">
                <a:solidFill>
                  <a:prstClr val="white"/>
                </a:solidFill>
              </a:rPr>
              <a:pPr/>
              <a:t>3/25/2021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313424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>
                <a:solidFill>
                  <a:prstClr val="white"/>
                </a:solidFill>
              </a:rPr>
              <a:pPr/>
              <a:t>‹#›</a:t>
            </a:fld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11" name="Straight Connector 10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11552149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3" name="Chevron 12"/>
          <p:cNvSpPr/>
          <p:nvPr/>
        </p:nvSpPr>
        <p:spPr>
          <a:xfrm>
            <a:off x="11303595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06535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57F0D-89B6-43B1-9734-3FBEF492FB50}" type="datetime1">
              <a:rPr lang="en-US" smtClean="0">
                <a:solidFill>
                  <a:prstClr val="black"/>
                </a:solidFill>
              </a:rPr>
              <a:pPr/>
              <a:t>3/25/2021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746513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CC735-FE23-48D2-B375-4B0D2162C688}" type="datetime1">
              <a:rPr lang="en-US" smtClean="0">
                <a:solidFill>
                  <a:prstClr val="black"/>
                </a:solidFill>
              </a:rPr>
              <a:pPr/>
              <a:t>3/25/2021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0054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75212E-4734-42B0-824A-08BC79F09F6F}" type="datetime1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0E1087-B2CA-4FD5-830B-0ACDF9C4A1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962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424087-CF40-4EB8-B9C5-126249E58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947AED-3488-48F8-89E4-5DC2413832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3C9294-49B1-44CD-B61B-75937D8B7A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162ACA-8AC7-4AD2-8D7E-AB595C898EC0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72C448-78E8-4FEA-A6A0-AB6FEDAA5F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60BB33-1461-49DB-9B19-32C4FD1A84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EF3AEB-938C-47C6-B146-9A4D32834A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102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44FD5B-87FA-4685-AB01-8CF7873249A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DE8BE3-B5A5-48F3-ABB1-742B48302E3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4189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C8D02C-4092-4178-AAB0-7F43A0C37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53C127-3B2B-4925-881C-8A91F07A7D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A4BDB5-DB59-43D1-AB45-D7BBE9AACC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F363B4-04A4-4B8D-BD4B-5DDC759F1F3B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06101F-F60F-434F-B406-7E5C048C9F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C23D5-66F8-44C0-A3B0-3E00D6B6DD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4928A6-3C7A-48D4-B20C-BDE5DB254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912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C8B8B9-5630-4AEB-9903-EA7D671AEEDE}" type="datetimeFigureOut">
              <a:rPr lang="en-GB" smtClean="0"/>
              <a:t>25/03/2021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BF55F6-17E7-4158-9FC3-33CB3BC7AE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945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sz="1800">
              <a:solidFill>
                <a:prstClr val="black"/>
              </a:solidFill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sz="1800">
              <a:solidFill>
                <a:prstClr val="black"/>
              </a:solidFill>
            </a:endParaRPr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609600" y="1481329"/>
            <a:ext cx="10972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8969376" y="6407944"/>
            <a:ext cx="256032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0A3B4A4-2B10-40C4-9271-83BC16F6C657}" type="datetime1">
              <a:rPr lang="en-US" smtClean="0">
                <a:solidFill>
                  <a:prstClr val="black"/>
                </a:solidFill>
              </a:rPr>
              <a:pPr/>
              <a:t>3/25/2021</a:t>
            </a:fld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5840097" y="6407945"/>
            <a:ext cx="313424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11529696" y="6407945"/>
            <a:ext cx="48768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>
                <a:solidFill>
                  <a:prstClr val="black"/>
                </a:solidFill>
              </a:rPr>
              <a:pPr/>
              <a:t>‹#›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3987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annica.com/topic/political-science" TargetMode="External"/><Relationship Id="rId2" Type="http://schemas.openxmlformats.org/officeDocument/2006/relationships/hyperlink" Target="https://www.britannica.com/topic/political-system" TargetMode="Externa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forum.org/agenda/2016/12/charts-that-show-young-people-losing-faith-in-democracy/" TargetMode="External"/><Relationship Id="rId2" Type="http://schemas.openxmlformats.org/officeDocument/2006/relationships/hyperlink" Target="https://www.theguardian.com/education/2012/apr/16/improbable-research-politicians-random-selectio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guardian.com/commentisfree/2017/jan/09/citizens-juries-democratic-utopia-politi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1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6382" y="165370"/>
            <a:ext cx="8124052" cy="509243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09022" y="4799376"/>
            <a:ext cx="9144000" cy="1739536"/>
          </a:xfrm>
          <a:solidFill>
            <a:srgbClr val="FFC000"/>
          </a:solidFill>
          <a:ln w="76200"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Management: </a:t>
            </a:r>
            <a:br>
              <a:rPr lang="en-GB" dirty="0"/>
            </a:br>
            <a:r>
              <a:rPr lang="en-GB" dirty="0"/>
              <a:t>Theories </a:t>
            </a:r>
            <a:r>
              <a:rPr lang="en-GB"/>
              <a:t>and Practice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00693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285999"/>
            <a:ext cx="5181600" cy="3890963"/>
          </a:xfrm>
        </p:spPr>
        <p:txBody>
          <a:bodyPr>
            <a:normAutofit/>
          </a:bodyPr>
          <a:lstStyle/>
          <a:p>
            <a:r>
              <a:rPr lang="en-GB" sz="4000" dirty="0"/>
              <a:t>To provide an overview of the development of management theory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2689933"/>
            <a:ext cx="5181600" cy="3487029"/>
          </a:xfrm>
        </p:spPr>
        <p:txBody>
          <a:bodyPr>
            <a:normAutofit/>
          </a:bodyPr>
          <a:lstStyle/>
          <a:p>
            <a:r>
              <a:rPr lang="en-GB" sz="3200" dirty="0"/>
              <a:t>To clarify the essence of key approaches</a:t>
            </a:r>
          </a:p>
          <a:p>
            <a:r>
              <a:rPr lang="en-GB" sz="3200" dirty="0"/>
              <a:t>Theory and Practice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130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344F1E9-40F0-4EA5-8BD7-3D3298EB12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63" y="0"/>
            <a:ext cx="5583307" cy="685800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D4C730BC-786F-45B8-9EAF-C17F70C0C050}"/>
              </a:ext>
            </a:extLst>
          </p:cNvPr>
          <p:cNvSpPr/>
          <p:nvPr/>
        </p:nvSpPr>
        <p:spPr>
          <a:xfrm>
            <a:off x="9170633" y="3044873"/>
            <a:ext cx="2024108" cy="9272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Communities</a:t>
            </a:r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7ACCEC38-5A08-43EA-B03D-23C48C05E7E0}"/>
              </a:ext>
            </a:extLst>
          </p:cNvPr>
          <p:cNvSpPr/>
          <p:nvPr/>
        </p:nvSpPr>
        <p:spPr>
          <a:xfrm rot="16200000">
            <a:off x="7448082" y="2797253"/>
            <a:ext cx="523783" cy="153796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97DECFFC-947F-4B2B-AC3F-8D914CF40619}"/>
              </a:ext>
            </a:extLst>
          </p:cNvPr>
          <p:cNvSpPr/>
          <p:nvPr/>
        </p:nvSpPr>
        <p:spPr>
          <a:xfrm rot="17470007">
            <a:off x="7531509" y="1960238"/>
            <a:ext cx="523783" cy="162534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B6CCBCD4-F999-458B-8B09-96572F5F70F8}"/>
              </a:ext>
            </a:extLst>
          </p:cNvPr>
          <p:cNvSpPr/>
          <p:nvPr/>
        </p:nvSpPr>
        <p:spPr>
          <a:xfrm rot="15196931">
            <a:off x="7581906" y="3538462"/>
            <a:ext cx="523783" cy="151749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427CC1A2-93B2-4FF7-9C58-2B9C0CC149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290" y="208879"/>
            <a:ext cx="3783107" cy="2269864"/>
          </a:xfrm>
          <a:prstGeom prst="rect">
            <a:avLst/>
          </a:prstGeom>
        </p:spPr>
      </p:pic>
      <p:pic>
        <p:nvPicPr>
          <p:cNvPr id="20" name="Picture 19" descr="A group of people sitting on a couch&#10;&#10;Description automatically generated with low confidence">
            <a:extLst>
              <a:ext uri="{FF2B5EF4-FFF2-40B4-BE49-F238E27FC236}">
                <a16:creationId xmlns:a16="http://schemas.microsoft.com/office/drawing/2014/main" id="{2B6BFFD7-9665-4364-A438-DC9DAD3F3DF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8281" y="4154496"/>
            <a:ext cx="3254116" cy="2703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231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01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979" y="11986"/>
            <a:ext cx="10772079" cy="6867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979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0" y="236034"/>
            <a:ext cx="5267325" cy="3352800"/>
            <a:chOff x="0" y="236034"/>
            <a:chExt cx="5267325" cy="3352800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236034"/>
              <a:ext cx="5267325" cy="3352800"/>
            </a:xfrm>
            <a:prstGeom prst="rect">
              <a:avLst/>
            </a:prstGeom>
          </p:spPr>
        </p:pic>
        <p:sp>
          <p:nvSpPr>
            <p:cNvPr id="5" name="Rectangle 4"/>
            <p:cNvSpPr/>
            <p:nvPr/>
          </p:nvSpPr>
          <p:spPr>
            <a:xfrm>
              <a:off x="973873" y="628909"/>
              <a:ext cx="742537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1860</a:t>
              </a:r>
            </a:p>
          </p:txBody>
        </p:sp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0537" y="457200"/>
            <a:ext cx="8401463" cy="520622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430967"/>
            <a:ext cx="7851719" cy="4427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948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Similarities and difference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differences are stark – each succeeding generation lives in a place which somehow keeps its identity but changes so dramatically</a:t>
            </a:r>
          </a:p>
          <a:p>
            <a:r>
              <a:rPr lang="en-GB" dirty="0"/>
              <a:t>Change is a constant</a:t>
            </a:r>
          </a:p>
          <a:p>
            <a:r>
              <a:rPr lang="en-GB" dirty="0"/>
              <a:t>Swansea has always had a structure which allocated power to specific people to make the big decisions</a:t>
            </a:r>
          </a:p>
          <a:p>
            <a:r>
              <a:rPr lang="en-GB" dirty="0"/>
              <a:t>We have always had the wealthier people, alongside the poorer people</a:t>
            </a:r>
          </a:p>
          <a:p>
            <a:r>
              <a:rPr lang="en-GB" dirty="0"/>
              <a:t>Political structures are a significant aspect of the structure of the city and public services hold a central importance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1279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sosceles Triangle 3"/>
          <p:cNvSpPr/>
          <p:nvPr/>
        </p:nvSpPr>
        <p:spPr>
          <a:xfrm>
            <a:off x="8321040" y="1798320"/>
            <a:ext cx="3703320" cy="334060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 CEO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Directors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10,000 staff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Isosceles Triangle 4"/>
          <p:cNvSpPr/>
          <p:nvPr/>
        </p:nvSpPr>
        <p:spPr>
          <a:xfrm>
            <a:off x="5316474" y="2524506"/>
            <a:ext cx="1929384" cy="188823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Leader &amp; Cabinet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Isosceles Triangle 5"/>
          <p:cNvSpPr/>
          <p:nvPr/>
        </p:nvSpPr>
        <p:spPr>
          <a:xfrm>
            <a:off x="960120" y="1798320"/>
            <a:ext cx="3511296" cy="334060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72 Councillors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304544" y="525107"/>
            <a:ext cx="2834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Democratically elected members – the Council</a:t>
            </a:r>
          </a:p>
        </p:txBody>
      </p:sp>
      <p:sp>
        <p:nvSpPr>
          <p:cNvPr id="8" name="Left Arrow 7"/>
          <p:cNvSpPr/>
          <p:nvPr/>
        </p:nvSpPr>
        <p:spPr>
          <a:xfrm rot="10800000">
            <a:off x="6975348" y="2450592"/>
            <a:ext cx="2351532" cy="4572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Left Arrow 9"/>
          <p:cNvSpPr/>
          <p:nvPr/>
        </p:nvSpPr>
        <p:spPr>
          <a:xfrm rot="10800000">
            <a:off x="3381756" y="2450592"/>
            <a:ext cx="2433828" cy="4572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653272" y="525107"/>
            <a:ext cx="2834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Paid service – officers of the C&amp;C Swansea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869942" y="987945"/>
            <a:ext cx="2834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Authority is delegated to the staff led by CEO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3846" y="4748974"/>
            <a:ext cx="2857500" cy="189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721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/>
      <p:bldP spid="8" grpId="0" animBg="1"/>
      <p:bldP spid="10" grpId="0" animBg="1"/>
      <p:bldP spid="11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C85143-2851-4567-B3D4-6F473961DA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" y="216671"/>
            <a:ext cx="11049000" cy="6229350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F6871675-2EC1-4781-98C7-69698F14C830}"/>
              </a:ext>
            </a:extLst>
          </p:cNvPr>
          <p:cNvSpPr/>
          <p:nvPr/>
        </p:nvSpPr>
        <p:spPr>
          <a:xfrm>
            <a:off x="9610531" y="1825625"/>
            <a:ext cx="891752" cy="961963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019B3BA-99BA-4382-8AC3-D26B8F1B6655}"/>
              </a:ext>
            </a:extLst>
          </p:cNvPr>
          <p:cNvSpPr/>
          <p:nvPr/>
        </p:nvSpPr>
        <p:spPr>
          <a:xfrm>
            <a:off x="3262998" y="2844445"/>
            <a:ext cx="891752" cy="961963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AF5EA44-27F7-4D51-9330-DB7BC7A97422}"/>
              </a:ext>
            </a:extLst>
          </p:cNvPr>
          <p:cNvSpPr/>
          <p:nvPr/>
        </p:nvSpPr>
        <p:spPr>
          <a:xfrm>
            <a:off x="3789292" y="1882482"/>
            <a:ext cx="891752" cy="961963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A67CEF0-701C-4C2E-AF35-FA53A3C8A815}"/>
              </a:ext>
            </a:extLst>
          </p:cNvPr>
          <p:cNvSpPr/>
          <p:nvPr/>
        </p:nvSpPr>
        <p:spPr>
          <a:xfrm>
            <a:off x="3166823" y="600141"/>
            <a:ext cx="987927" cy="102447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3031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Thompson&amp; Strickland (2001; p7)</a:t>
            </a:r>
            <a:br>
              <a:rPr lang="en-GB" dirty="0"/>
            </a:br>
            <a:r>
              <a:rPr lang="en-GB" dirty="0"/>
              <a:t>5 Tasks of Strategic Management</a:t>
            </a:r>
          </a:p>
        </p:txBody>
      </p:sp>
      <p:sp>
        <p:nvSpPr>
          <p:cNvPr id="5" name="Right Arrow 4"/>
          <p:cNvSpPr/>
          <p:nvPr/>
        </p:nvSpPr>
        <p:spPr>
          <a:xfrm>
            <a:off x="2598419" y="1600201"/>
            <a:ext cx="6995160" cy="4525963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</p:sp>
      <p:sp>
        <p:nvSpPr>
          <p:cNvPr id="6" name="Freeform 5"/>
          <p:cNvSpPr/>
          <p:nvPr/>
        </p:nvSpPr>
        <p:spPr>
          <a:xfrm>
            <a:off x="1807807" y="2957988"/>
            <a:ext cx="1581224" cy="1810385"/>
          </a:xfrm>
          <a:custGeom>
            <a:avLst/>
            <a:gdLst>
              <a:gd name="connsiteX0" fmla="*/ 0 w 1581224"/>
              <a:gd name="connsiteY0" fmla="*/ 263543 h 1810385"/>
              <a:gd name="connsiteX1" fmla="*/ 263543 w 1581224"/>
              <a:gd name="connsiteY1" fmla="*/ 0 h 1810385"/>
              <a:gd name="connsiteX2" fmla="*/ 1317681 w 1581224"/>
              <a:gd name="connsiteY2" fmla="*/ 0 h 1810385"/>
              <a:gd name="connsiteX3" fmla="*/ 1581224 w 1581224"/>
              <a:gd name="connsiteY3" fmla="*/ 263543 h 1810385"/>
              <a:gd name="connsiteX4" fmla="*/ 1581224 w 1581224"/>
              <a:gd name="connsiteY4" fmla="*/ 1546842 h 1810385"/>
              <a:gd name="connsiteX5" fmla="*/ 1317681 w 1581224"/>
              <a:gd name="connsiteY5" fmla="*/ 1810385 h 1810385"/>
              <a:gd name="connsiteX6" fmla="*/ 263543 w 1581224"/>
              <a:gd name="connsiteY6" fmla="*/ 1810385 h 1810385"/>
              <a:gd name="connsiteX7" fmla="*/ 0 w 1581224"/>
              <a:gd name="connsiteY7" fmla="*/ 1546842 h 1810385"/>
              <a:gd name="connsiteX8" fmla="*/ 0 w 1581224"/>
              <a:gd name="connsiteY8" fmla="*/ 263543 h 18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1224" h="1810385">
                <a:moveTo>
                  <a:pt x="0" y="263543"/>
                </a:moveTo>
                <a:cubicBezTo>
                  <a:pt x="0" y="117992"/>
                  <a:pt x="117992" y="0"/>
                  <a:pt x="263543" y="0"/>
                </a:cubicBezTo>
                <a:lnTo>
                  <a:pt x="1317681" y="0"/>
                </a:lnTo>
                <a:cubicBezTo>
                  <a:pt x="1463232" y="0"/>
                  <a:pt x="1581224" y="117992"/>
                  <a:pt x="1581224" y="263543"/>
                </a:cubicBezTo>
                <a:lnTo>
                  <a:pt x="1581224" y="1546842"/>
                </a:lnTo>
                <a:cubicBezTo>
                  <a:pt x="1581224" y="1692393"/>
                  <a:pt x="1463232" y="1810385"/>
                  <a:pt x="1317681" y="1810385"/>
                </a:cubicBezTo>
                <a:lnTo>
                  <a:pt x="263543" y="1810385"/>
                </a:lnTo>
                <a:cubicBezTo>
                  <a:pt x="117992" y="1810385"/>
                  <a:pt x="0" y="1692393"/>
                  <a:pt x="0" y="1546842"/>
                </a:cubicBezTo>
                <a:lnTo>
                  <a:pt x="0" y="263543"/>
                </a:lnTo>
                <a:close/>
              </a:path>
            </a:pathLst>
          </a:cu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spcFirstLastPara="0" vert="horz" wrap="square" lIns="161009" tIns="161009" rIns="161009" bIns="161009" numCol="1" spcCol="1270" anchor="ctr" anchorCtr="0">
            <a:noAutofit/>
          </a:bodyPr>
          <a:lstStyle/>
          <a:p>
            <a:pPr marL="0" marR="0" lvl="0" indent="0" algn="ctr" defTabSz="9779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Develop strategic vision</a:t>
            </a:r>
          </a:p>
        </p:txBody>
      </p:sp>
      <p:sp>
        <p:nvSpPr>
          <p:cNvPr id="7" name="Freeform 6"/>
          <p:cNvSpPr/>
          <p:nvPr/>
        </p:nvSpPr>
        <p:spPr>
          <a:xfrm>
            <a:off x="3505200" y="2957986"/>
            <a:ext cx="1752600" cy="1810385"/>
          </a:xfrm>
          <a:custGeom>
            <a:avLst/>
            <a:gdLst>
              <a:gd name="connsiteX0" fmla="*/ 0 w 1581224"/>
              <a:gd name="connsiteY0" fmla="*/ 263543 h 1810385"/>
              <a:gd name="connsiteX1" fmla="*/ 263543 w 1581224"/>
              <a:gd name="connsiteY1" fmla="*/ 0 h 1810385"/>
              <a:gd name="connsiteX2" fmla="*/ 1317681 w 1581224"/>
              <a:gd name="connsiteY2" fmla="*/ 0 h 1810385"/>
              <a:gd name="connsiteX3" fmla="*/ 1581224 w 1581224"/>
              <a:gd name="connsiteY3" fmla="*/ 263543 h 1810385"/>
              <a:gd name="connsiteX4" fmla="*/ 1581224 w 1581224"/>
              <a:gd name="connsiteY4" fmla="*/ 1546842 h 1810385"/>
              <a:gd name="connsiteX5" fmla="*/ 1317681 w 1581224"/>
              <a:gd name="connsiteY5" fmla="*/ 1810385 h 1810385"/>
              <a:gd name="connsiteX6" fmla="*/ 263543 w 1581224"/>
              <a:gd name="connsiteY6" fmla="*/ 1810385 h 1810385"/>
              <a:gd name="connsiteX7" fmla="*/ 0 w 1581224"/>
              <a:gd name="connsiteY7" fmla="*/ 1546842 h 1810385"/>
              <a:gd name="connsiteX8" fmla="*/ 0 w 1581224"/>
              <a:gd name="connsiteY8" fmla="*/ 263543 h 18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1224" h="1810385">
                <a:moveTo>
                  <a:pt x="0" y="263543"/>
                </a:moveTo>
                <a:cubicBezTo>
                  <a:pt x="0" y="117992"/>
                  <a:pt x="117992" y="0"/>
                  <a:pt x="263543" y="0"/>
                </a:cubicBezTo>
                <a:lnTo>
                  <a:pt x="1317681" y="0"/>
                </a:lnTo>
                <a:cubicBezTo>
                  <a:pt x="1463232" y="0"/>
                  <a:pt x="1581224" y="117992"/>
                  <a:pt x="1581224" y="263543"/>
                </a:cubicBezTo>
                <a:lnTo>
                  <a:pt x="1581224" y="1546842"/>
                </a:lnTo>
                <a:cubicBezTo>
                  <a:pt x="1581224" y="1692393"/>
                  <a:pt x="1463232" y="1810385"/>
                  <a:pt x="1317681" y="1810385"/>
                </a:cubicBezTo>
                <a:lnTo>
                  <a:pt x="263543" y="1810385"/>
                </a:lnTo>
                <a:cubicBezTo>
                  <a:pt x="117992" y="1810385"/>
                  <a:pt x="0" y="1692393"/>
                  <a:pt x="0" y="1546842"/>
                </a:cubicBezTo>
                <a:lnTo>
                  <a:pt x="0" y="263543"/>
                </a:lnTo>
                <a:close/>
              </a:path>
            </a:pathLst>
          </a:cu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spcFirstLastPara="0" vert="horz" wrap="square" lIns="161009" tIns="161009" rIns="161009" bIns="161009" numCol="1" spcCol="1270" anchor="ctr" anchorCtr="0">
            <a:noAutofit/>
          </a:bodyPr>
          <a:lstStyle/>
          <a:p>
            <a:pPr marL="0" marR="0" lvl="0" indent="0" algn="ctr" defTabSz="9779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Set Objectives</a:t>
            </a:r>
          </a:p>
        </p:txBody>
      </p:sp>
      <p:sp>
        <p:nvSpPr>
          <p:cNvPr id="8" name="Freeform 7"/>
          <p:cNvSpPr/>
          <p:nvPr/>
        </p:nvSpPr>
        <p:spPr>
          <a:xfrm>
            <a:off x="5305386" y="2957989"/>
            <a:ext cx="1781214" cy="1810385"/>
          </a:xfrm>
          <a:custGeom>
            <a:avLst/>
            <a:gdLst>
              <a:gd name="connsiteX0" fmla="*/ 0 w 1581224"/>
              <a:gd name="connsiteY0" fmla="*/ 263543 h 1810385"/>
              <a:gd name="connsiteX1" fmla="*/ 263543 w 1581224"/>
              <a:gd name="connsiteY1" fmla="*/ 0 h 1810385"/>
              <a:gd name="connsiteX2" fmla="*/ 1317681 w 1581224"/>
              <a:gd name="connsiteY2" fmla="*/ 0 h 1810385"/>
              <a:gd name="connsiteX3" fmla="*/ 1581224 w 1581224"/>
              <a:gd name="connsiteY3" fmla="*/ 263543 h 1810385"/>
              <a:gd name="connsiteX4" fmla="*/ 1581224 w 1581224"/>
              <a:gd name="connsiteY4" fmla="*/ 1546842 h 1810385"/>
              <a:gd name="connsiteX5" fmla="*/ 1317681 w 1581224"/>
              <a:gd name="connsiteY5" fmla="*/ 1810385 h 1810385"/>
              <a:gd name="connsiteX6" fmla="*/ 263543 w 1581224"/>
              <a:gd name="connsiteY6" fmla="*/ 1810385 h 1810385"/>
              <a:gd name="connsiteX7" fmla="*/ 0 w 1581224"/>
              <a:gd name="connsiteY7" fmla="*/ 1546842 h 1810385"/>
              <a:gd name="connsiteX8" fmla="*/ 0 w 1581224"/>
              <a:gd name="connsiteY8" fmla="*/ 263543 h 18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1224" h="1810385">
                <a:moveTo>
                  <a:pt x="0" y="263543"/>
                </a:moveTo>
                <a:cubicBezTo>
                  <a:pt x="0" y="117992"/>
                  <a:pt x="117992" y="0"/>
                  <a:pt x="263543" y="0"/>
                </a:cubicBezTo>
                <a:lnTo>
                  <a:pt x="1317681" y="0"/>
                </a:lnTo>
                <a:cubicBezTo>
                  <a:pt x="1463232" y="0"/>
                  <a:pt x="1581224" y="117992"/>
                  <a:pt x="1581224" y="263543"/>
                </a:cubicBezTo>
                <a:lnTo>
                  <a:pt x="1581224" y="1546842"/>
                </a:lnTo>
                <a:cubicBezTo>
                  <a:pt x="1581224" y="1692393"/>
                  <a:pt x="1463232" y="1810385"/>
                  <a:pt x="1317681" y="1810385"/>
                </a:cubicBezTo>
                <a:lnTo>
                  <a:pt x="263543" y="1810385"/>
                </a:lnTo>
                <a:cubicBezTo>
                  <a:pt x="117992" y="1810385"/>
                  <a:pt x="0" y="1692393"/>
                  <a:pt x="0" y="1546842"/>
                </a:cubicBezTo>
                <a:lnTo>
                  <a:pt x="0" y="263543"/>
                </a:lnTo>
                <a:close/>
              </a:path>
            </a:pathLst>
          </a:cu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spcFirstLastPara="0" vert="horz" wrap="square" lIns="161009" tIns="161009" rIns="161009" bIns="161009" numCol="1" spcCol="1270" anchor="ctr" anchorCtr="0">
            <a:noAutofit/>
          </a:bodyPr>
          <a:lstStyle/>
          <a:p>
            <a:pPr marL="0" marR="0" lvl="0" indent="0" algn="ctr" defTabSz="9779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Create a Strategy to Achieve Objectives</a:t>
            </a:r>
          </a:p>
        </p:txBody>
      </p:sp>
      <p:sp>
        <p:nvSpPr>
          <p:cNvPr id="9" name="Freeform 8"/>
          <p:cNvSpPr/>
          <p:nvPr/>
        </p:nvSpPr>
        <p:spPr>
          <a:xfrm>
            <a:off x="7162800" y="2957987"/>
            <a:ext cx="1676400" cy="1810385"/>
          </a:xfrm>
          <a:custGeom>
            <a:avLst/>
            <a:gdLst>
              <a:gd name="connsiteX0" fmla="*/ 0 w 1581224"/>
              <a:gd name="connsiteY0" fmla="*/ 263543 h 1810385"/>
              <a:gd name="connsiteX1" fmla="*/ 263543 w 1581224"/>
              <a:gd name="connsiteY1" fmla="*/ 0 h 1810385"/>
              <a:gd name="connsiteX2" fmla="*/ 1317681 w 1581224"/>
              <a:gd name="connsiteY2" fmla="*/ 0 h 1810385"/>
              <a:gd name="connsiteX3" fmla="*/ 1581224 w 1581224"/>
              <a:gd name="connsiteY3" fmla="*/ 263543 h 1810385"/>
              <a:gd name="connsiteX4" fmla="*/ 1581224 w 1581224"/>
              <a:gd name="connsiteY4" fmla="*/ 1546842 h 1810385"/>
              <a:gd name="connsiteX5" fmla="*/ 1317681 w 1581224"/>
              <a:gd name="connsiteY5" fmla="*/ 1810385 h 1810385"/>
              <a:gd name="connsiteX6" fmla="*/ 263543 w 1581224"/>
              <a:gd name="connsiteY6" fmla="*/ 1810385 h 1810385"/>
              <a:gd name="connsiteX7" fmla="*/ 0 w 1581224"/>
              <a:gd name="connsiteY7" fmla="*/ 1546842 h 1810385"/>
              <a:gd name="connsiteX8" fmla="*/ 0 w 1581224"/>
              <a:gd name="connsiteY8" fmla="*/ 263543 h 18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1224" h="1810385">
                <a:moveTo>
                  <a:pt x="0" y="263543"/>
                </a:moveTo>
                <a:cubicBezTo>
                  <a:pt x="0" y="117992"/>
                  <a:pt x="117992" y="0"/>
                  <a:pt x="263543" y="0"/>
                </a:cubicBezTo>
                <a:lnTo>
                  <a:pt x="1317681" y="0"/>
                </a:lnTo>
                <a:cubicBezTo>
                  <a:pt x="1463232" y="0"/>
                  <a:pt x="1581224" y="117992"/>
                  <a:pt x="1581224" y="263543"/>
                </a:cubicBezTo>
                <a:lnTo>
                  <a:pt x="1581224" y="1546842"/>
                </a:lnTo>
                <a:cubicBezTo>
                  <a:pt x="1581224" y="1692393"/>
                  <a:pt x="1463232" y="1810385"/>
                  <a:pt x="1317681" y="1810385"/>
                </a:cubicBezTo>
                <a:lnTo>
                  <a:pt x="263543" y="1810385"/>
                </a:lnTo>
                <a:cubicBezTo>
                  <a:pt x="117992" y="1810385"/>
                  <a:pt x="0" y="1692393"/>
                  <a:pt x="0" y="1546842"/>
                </a:cubicBezTo>
                <a:lnTo>
                  <a:pt x="0" y="263543"/>
                </a:lnTo>
                <a:close/>
              </a:path>
            </a:pathLst>
          </a:cu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161009" tIns="161009" rIns="161009" bIns="161009" numCol="1" spcCol="1270" anchor="ctr" anchorCtr="0">
            <a:noAutofit/>
          </a:bodyPr>
          <a:lstStyle/>
          <a:p>
            <a:pPr marL="0" marR="0" lvl="0" indent="0" algn="ctr" defTabSz="9779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Implement and Execute</a:t>
            </a:r>
          </a:p>
        </p:txBody>
      </p:sp>
      <p:sp>
        <p:nvSpPr>
          <p:cNvPr id="10" name="Freeform 9"/>
          <p:cNvSpPr/>
          <p:nvPr/>
        </p:nvSpPr>
        <p:spPr>
          <a:xfrm>
            <a:off x="8915400" y="2957989"/>
            <a:ext cx="1581224" cy="1810385"/>
          </a:xfrm>
          <a:custGeom>
            <a:avLst/>
            <a:gdLst>
              <a:gd name="connsiteX0" fmla="*/ 0 w 1581224"/>
              <a:gd name="connsiteY0" fmla="*/ 263543 h 1810385"/>
              <a:gd name="connsiteX1" fmla="*/ 263543 w 1581224"/>
              <a:gd name="connsiteY1" fmla="*/ 0 h 1810385"/>
              <a:gd name="connsiteX2" fmla="*/ 1317681 w 1581224"/>
              <a:gd name="connsiteY2" fmla="*/ 0 h 1810385"/>
              <a:gd name="connsiteX3" fmla="*/ 1581224 w 1581224"/>
              <a:gd name="connsiteY3" fmla="*/ 263543 h 1810385"/>
              <a:gd name="connsiteX4" fmla="*/ 1581224 w 1581224"/>
              <a:gd name="connsiteY4" fmla="*/ 1546842 h 1810385"/>
              <a:gd name="connsiteX5" fmla="*/ 1317681 w 1581224"/>
              <a:gd name="connsiteY5" fmla="*/ 1810385 h 1810385"/>
              <a:gd name="connsiteX6" fmla="*/ 263543 w 1581224"/>
              <a:gd name="connsiteY6" fmla="*/ 1810385 h 1810385"/>
              <a:gd name="connsiteX7" fmla="*/ 0 w 1581224"/>
              <a:gd name="connsiteY7" fmla="*/ 1546842 h 1810385"/>
              <a:gd name="connsiteX8" fmla="*/ 0 w 1581224"/>
              <a:gd name="connsiteY8" fmla="*/ 263543 h 18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81224" h="1810385">
                <a:moveTo>
                  <a:pt x="0" y="263543"/>
                </a:moveTo>
                <a:cubicBezTo>
                  <a:pt x="0" y="117992"/>
                  <a:pt x="117992" y="0"/>
                  <a:pt x="263543" y="0"/>
                </a:cubicBezTo>
                <a:lnTo>
                  <a:pt x="1317681" y="0"/>
                </a:lnTo>
                <a:cubicBezTo>
                  <a:pt x="1463232" y="0"/>
                  <a:pt x="1581224" y="117992"/>
                  <a:pt x="1581224" y="263543"/>
                </a:cubicBezTo>
                <a:lnTo>
                  <a:pt x="1581224" y="1546842"/>
                </a:lnTo>
                <a:cubicBezTo>
                  <a:pt x="1581224" y="1692393"/>
                  <a:pt x="1463232" y="1810385"/>
                  <a:pt x="1317681" y="1810385"/>
                </a:cubicBezTo>
                <a:lnTo>
                  <a:pt x="263543" y="1810385"/>
                </a:lnTo>
                <a:cubicBezTo>
                  <a:pt x="117992" y="1810385"/>
                  <a:pt x="0" y="1692393"/>
                  <a:pt x="0" y="1546842"/>
                </a:cubicBezTo>
                <a:lnTo>
                  <a:pt x="0" y="263543"/>
                </a:lnTo>
                <a:close/>
              </a:path>
            </a:pathLst>
          </a:cu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spcFirstLastPara="0" vert="horz" wrap="square" lIns="161009" tIns="161009" rIns="161009" bIns="161009" numCol="1" spcCol="1270" anchor="ctr" anchorCtr="0">
            <a:noAutofit/>
          </a:bodyPr>
          <a:lstStyle/>
          <a:p>
            <a:pPr marL="0" marR="0" lvl="0" indent="0" algn="ctr" defTabSz="9779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Evaluate. Monitor and Amend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0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51507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9161" y="173045"/>
            <a:ext cx="8372010" cy="6684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2598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BF11C-B325-45CC-97B1-06A7A237C8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412" y="419878"/>
            <a:ext cx="6091368" cy="6344815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3200" dirty="0"/>
              <a:t>Foreword</a:t>
            </a:r>
          </a:p>
          <a:p>
            <a:pPr marL="0" indent="0">
              <a:buNone/>
            </a:pPr>
            <a:r>
              <a:rPr lang="en-US" sz="3200" dirty="0"/>
              <a:t>1. Introduction – Review of the Corporate Plan and Well-Being Objectives</a:t>
            </a:r>
          </a:p>
          <a:p>
            <a:pPr marL="0" indent="0">
              <a:buNone/>
            </a:pPr>
            <a:r>
              <a:rPr lang="en-GB" sz="3200" dirty="0"/>
              <a:t>2. Corporate Plan Refresh 2018/22</a:t>
            </a:r>
          </a:p>
          <a:p>
            <a:pPr marL="0" indent="0">
              <a:buNone/>
            </a:pPr>
            <a:r>
              <a:rPr lang="en-US" sz="3200" dirty="0"/>
              <a:t>3. Summary of Well-Being Statement</a:t>
            </a:r>
          </a:p>
          <a:p>
            <a:pPr marL="0" indent="0">
              <a:buNone/>
            </a:pPr>
            <a:r>
              <a:rPr lang="en-GB" sz="3200" dirty="0"/>
              <a:t>4. Our well-being objectives</a:t>
            </a:r>
          </a:p>
          <a:p>
            <a:pPr marL="0" indent="0">
              <a:buNone/>
            </a:pPr>
            <a:r>
              <a:rPr lang="en-US" sz="3200" dirty="0"/>
              <a:t>5. Monitoring Delivery – keeping performance under review</a:t>
            </a:r>
          </a:p>
          <a:p>
            <a:pPr marL="0" indent="0">
              <a:buNone/>
            </a:pPr>
            <a:r>
              <a:rPr lang="en-US" sz="3200" dirty="0"/>
              <a:t>6. Next Stages – what we plan to do next</a:t>
            </a:r>
            <a:endParaRPr lang="en-GB" sz="3200" dirty="0"/>
          </a:p>
        </p:txBody>
      </p:sp>
      <p:sp>
        <p:nvSpPr>
          <p:cNvPr id="13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DAD795-212B-4655-9E5B-33B2C5703E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216" r="14700" b="-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FD0814C-DD7D-4540-94E2-30C9B302665E}"/>
              </a:ext>
            </a:extLst>
          </p:cNvPr>
          <p:cNvSpPr txBox="1"/>
          <p:nvPr/>
        </p:nvSpPr>
        <p:spPr>
          <a:xfrm>
            <a:off x="9638522" y="5980922"/>
            <a:ext cx="23326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Frank Austin</a:t>
            </a:r>
          </a:p>
        </p:txBody>
      </p:sp>
    </p:spTree>
    <p:extLst>
      <p:ext uri="{BB962C8B-B14F-4D97-AF65-F5344CB8AC3E}">
        <p14:creationId xmlns:p14="http://schemas.microsoft.com/office/powerpoint/2010/main" val="40632784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0A77C-9D27-425C-91C6-AF49172AA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The challenges ahead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CBAA5-4395-4CAA-95EC-D780A9D3B8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096" y="1600200"/>
            <a:ext cx="11109960" cy="48097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Swansea faces a number of challenges in the years ahead, which include:</a:t>
            </a:r>
          </a:p>
          <a:p>
            <a:r>
              <a:rPr lang="en-GB" b="1" dirty="0"/>
              <a:t>Population changes </a:t>
            </a:r>
            <a:r>
              <a:rPr lang="en-GB" dirty="0"/>
              <a:t>– a growing, ageing and more diverse Swansea.</a:t>
            </a:r>
          </a:p>
          <a:p>
            <a:r>
              <a:rPr lang="en-GB" b="1" dirty="0"/>
              <a:t>Economic changes </a:t>
            </a:r>
            <a:r>
              <a:rPr lang="en-GB" dirty="0"/>
              <a:t>– attracting investment, high quality jobs and new technology into Swansea while addressing the skills gap.</a:t>
            </a:r>
          </a:p>
          <a:p>
            <a:r>
              <a:rPr lang="en-GB" b="1" dirty="0"/>
              <a:t>Climate change </a:t>
            </a:r>
            <a:r>
              <a:rPr lang="en-GB" dirty="0"/>
              <a:t>– risks from flooding, air and water quality, dangers to ecosystems and biodiversity and energy security.</a:t>
            </a:r>
          </a:p>
          <a:p>
            <a:r>
              <a:rPr lang="en-GB" b="1" dirty="0"/>
              <a:t>Social and cultural changes </a:t>
            </a:r>
            <a:r>
              <a:rPr lang="en-GB" dirty="0"/>
              <a:t>– addressing inequalities in health, education, employment and life chances.</a:t>
            </a:r>
          </a:p>
        </p:txBody>
      </p:sp>
    </p:spTree>
    <p:extLst>
      <p:ext uri="{BB962C8B-B14F-4D97-AF65-F5344CB8AC3E}">
        <p14:creationId xmlns:p14="http://schemas.microsoft.com/office/powerpoint/2010/main" val="3928225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AC3B144E-B073-45BA-A6FE-4E875C2CB4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0401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Our values</a:t>
            </a:r>
          </a:p>
        </p:txBody>
      </p:sp>
      <p:sp>
        <p:nvSpPr>
          <p:cNvPr id="7" name="Rectangle 6"/>
          <p:cNvSpPr/>
          <p:nvPr/>
        </p:nvSpPr>
        <p:spPr>
          <a:xfrm>
            <a:off x="1073620" y="2028366"/>
            <a:ext cx="3264664" cy="769441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People Focus</a:t>
            </a:r>
          </a:p>
        </p:txBody>
      </p:sp>
      <p:sp>
        <p:nvSpPr>
          <p:cNvPr id="8" name="Rectangle 7"/>
          <p:cNvSpPr/>
          <p:nvPr/>
        </p:nvSpPr>
        <p:spPr>
          <a:xfrm>
            <a:off x="6147682" y="4803262"/>
            <a:ext cx="4350636" cy="769441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Working Together</a:t>
            </a:r>
          </a:p>
        </p:txBody>
      </p:sp>
      <p:sp>
        <p:nvSpPr>
          <p:cNvPr id="9" name="Rectangle 8"/>
          <p:cNvSpPr/>
          <p:nvPr/>
        </p:nvSpPr>
        <p:spPr>
          <a:xfrm>
            <a:off x="4163419" y="3429000"/>
            <a:ext cx="2713816" cy="769441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Innovation</a:t>
            </a:r>
          </a:p>
        </p:txBody>
      </p:sp>
    </p:spTree>
    <p:extLst>
      <p:ext uri="{BB962C8B-B14F-4D97-AF65-F5344CB8AC3E}">
        <p14:creationId xmlns:p14="http://schemas.microsoft.com/office/powerpoint/2010/main" val="1670630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Our principles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271015" y="1937403"/>
            <a:ext cx="3383279" cy="769441"/>
          </a:xfrm>
          <a:prstGeom prst="rect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Sustainability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058604" y="3421081"/>
            <a:ext cx="3438143" cy="769441"/>
          </a:xfrm>
          <a:prstGeom prst="rect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Prevention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721905" y="4843805"/>
            <a:ext cx="3438142" cy="769441"/>
          </a:xfrm>
          <a:prstGeom prst="rect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Partnership</a:t>
            </a:r>
          </a:p>
        </p:txBody>
      </p:sp>
    </p:spTree>
    <p:extLst>
      <p:ext uri="{BB962C8B-B14F-4D97-AF65-F5344CB8AC3E}">
        <p14:creationId xmlns:p14="http://schemas.microsoft.com/office/powerpoint/2010/main" val="413403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0160" y="1027906"/>
            <a:ext cx="6263640" cy="548068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Delivery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4803648" cy="4566031"/>
          </a:xfrm>
        </p:spPr>
        <p:txBody>
          <a:bodyPr>
            <a:normAutofit/>
          </a:bodyPr>
          <a:lstStyle/>
          <a:p>
            <a:r>
              <a:rPr lang="en-GB" sz="3200" dirty="0"/>
              <a:t>We know where we want to go but how are we going to get there</a:t>
            </a:r>
          </a:p>
          <a:p>
            <a:endParaRPr lang="en-GB" sz="3200" dirty="0"/>
          </a:p>
          <a:p>
            <a:r>
              <a:rPr lang="en-GB" sz="3200" dirty="0"/>
              <a:t>Remember my contention: glossy strategy is meaningless without practical, grassroots action</a:t>
            </a:r>
          </a:p>
        </p:txBody>
      </p:sp>
    </p:spTree>
    <p:extLst>
      <p:ext uri="{BB962C8B-B14F-4D97-AF65-F5344CB8AC3E}">
        <p14:creationId xmlns:p14="http://schemas.microsoft.com/office/powerpoint/2010/main" val="2558811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DA051-881E-49C1-81F7-E374BE4DC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8F65A-6AB0-4C0C-9361-2D17664CC7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ED305C-FA45-4D13-B526-C54D34225B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8725" y="9525"/>
            <a:ext cx="9734550" cy="683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3296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37D4D5B-7C8B-4B7C-BD17-5DF749548E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1039" y="0"/>
            <a:ext cx="7482487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FBA7B32-52CE-4D07-B832-3D7FD09C3CE0}"/>
              </a:ext>
            </a:extLst>
          </p:cNvPr>
          <p:cNvSpPr txBox="1"/>
          <p:nvPr/>
        </p:nvSpPr>
        <p:spPr>
          <a:xfrm>
            <a:off x="383912" y="1895383"/>
            <a:ext cx="391505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£18 billion for Wales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£10.7 billion for one UK department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32,000 staff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9D5120-F98C-4363-ADCE-7EF32FFCED97}"/>
              </a:ext>
            </a:extLst>
          </p:cNvPr>
          <p:cNvSpPr/>
          <p:nvPr/>
        </p:nvSpPr>
        <p:spPr>
          <a:xfrm>
            <a:off x="4216893" y="0"/>
            <a:ext cx="7776839" cy="26366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5DE006F-4F14-4ED2-BCC7-055416DB9001}"/>
              </a:ext>
            </a:extLst>
          </p:cNvPr>
          <p:cNvSpPr/>
          <p:nvPr/>
        </p:nvSpPr>
        <p:spPr>
          <a:xfrm>
            <a:off x="4216893" y="2636668"/>
            <a:ext cx="7776839" cy="22460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8E8DBAE-7A52-4271-875F-042869493E37}"/>
              </a:ext>
            </a:extLst>
          </p:cNvPr>
          <p:cNvSpPr/>
          <p:nvPr/>
        </p:nvSpPr>
        <p:spPr>
          <a:xfrm>
            <a:off x="4216892" y="4882718"/>
            <a:ext cx="7776839" cy="20433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10188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Applying a business concept to public services?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54225"/>
            <a:ext cx="10515600" cy="908431"/>
          </a:xfrm>
        </p:spPr>
        <p:txBody>
          <a:bodyPr>
            <a:normAutofit/>
          </a:bodyPr>
          <a:lstStyle/>
          <a:p>
            <a:r>
              <a:rPr lang="en-GB" sz="3600" dirty="0"/>
              <a:t>Should the ends justify the means?</a:t>
            </a:r>
          </a:p>
          <a:p>
            <a:pPr marL="0" indent="0">
              <a:buNone/>
            </a:pPr>
            <a:endParaRPr lang="en-GB" sz="3600" dirty="0"/>
          </a:p>
        </p:txBody>
      </p:sp>
      <p:sp>
        <p:nvSpPr>
          <p:cNvPr id="4" name="Rectangle 3"/>
          <p:cNvSpPr/>
          <p:nvPr/>
        </p:nvSpPr>
        <p:spPr>
          <a:xfrm>
            <a:off x="838200" y="3065240"/>
            <a:ext cx="10811256" cy="2862322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3600" dirty="0"/>
              <a:t>‘You read a book from beginning to end. You run a business the opposite way. You start with the end, and then you do everything you must to reach it.’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Harold </a:t>
            </a:r>
            <a:r>
              <a:rPr lang="en-GB" sz="3600" dirty="0" err="1"/>
              <a:t>Geneen</a:t>
            </a:r>
            <a:r>
              <a:rPr lang="en-GB" sz="3600" dirty="0"/>
              <a:t>, CEO of IT&amp;T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1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The ethics of leading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7571" y="1904998"/>
            <a:ext cx="5693229" cy="4102610"/>
          </a:xfrm>
        </p:spPr>
        <p:txBody>
          <a:bodyPr>
            <a:noAutofit/>
          </a:bodyPr>
          <a:lstStyle/>
          <a:p>
            <a:r>
              <a:rPr lang="en-GB" sz="3600" dirty="0"/>
              <a:t>Barbara Kellerman (2004): leadership is not a moral concept </a:t>
            </a:r>
          </a:p>
          <a:p>
            <a:r>
              <a:rPr lang="en-GB" sz="3600" dirty="0"/>
              <a:t>Leaders are not necessarily good people</a:t>
            </a:r>
          </a:p>
          <a:p>
            <a:r>
              <a:rPr lang="en-GB" sz="3600" dirty="0"/>
              <a:t>They are like everyone else:</a:t>
            </a:r>
            <a:endParaRPr lang="en-GB" sz="36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21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757416" y="1904998"/>
            <a:ext cx="4690872" cy="3785652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endParaRPr lang="en-GB" sz="4000" dirty="0"/>
          </a:p>
          <a:p>
            <a:pPr algn="ctr"/>
            <a:r>
              <a:rPr lang="en-GB" sz="4000" dirty="0"/>
              <a:t>‘Trustworthy and deceitful, cowardly and brave, greedy and generous’</a:t>
            </a:r>
          </a:p>
          <a:p>
            <a:pPr algn="ctr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221564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3520" y="118238"/>
            <a:ext cx="10515600" cy="656166"/>
          </a:xfrm>
        </p:spPr>
        <p:txBody>
          <a:bodyPr>
            <a:normAutofit fontScale="90000"/>
          </a:bodyPr>
          <a:lstStyle/>
          <a:p>
            <a:pPr algn="r"/>
            <a:r>
              <a:rPr lang="en-GB" dirty="0"/>
              <a:t>Fayol’s functions of management</a:t>
            </a:r>
          </a:p>
        </p:txBody>
      </p:sp>
      <p:sp>
        <p:nvSpPr>
          <p:cNvPr id="5" name="Rectangle 4"/>
          <p:cNvSpPr/>
          <p:nvPr/>
        </p:nvSpPr>
        <p:spPr>
          <a:xfrm>
            <a:off x="193548" y="921406"/>
            <a:ext cx="7909560" cy="11073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To forecast and plan</a:t>
            </a:r>
          </a:p>
        </p:txBody>
      </p:sp>
      <p:sp>
        <p:nvSpPr>
          <p:cNvPr id="7" name="Rectangle 6"/>
          <p:cNvSpPr/>
          <p:nvPr/>
        </p:nvSpPr>
        <p:spPr>
          <a:xfrm>
            <a:off x="838200" y="2069989"/>
            <a:ext cx="7909560" cy="11073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To organise</a:t>
            </a:r>
          </a:p>
        </p:txBody>
      </p:sp>
      <p:sp>
        <p:nvSpPr>
          <p:cNvPr id="8" name="Rectangle 7"/>
          <p:cNvSpPr/>
          <p:nvPr/>
        </p:nvSpPr>
        <p:spPr>
          <a:xfrm>
            <a:off x="1493520" y="3213844"/>
            <a:ext cx="7909560" cy="11073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To command</a:t>
            </a:r>
          </a:p>
        </p:txBody>
      </p:sp>
      <p:sp>
        <p:nvSpPr>
          <p:cNvPr id="9" name="Rectangle 8"/>
          <p:cNvSpPr/>
          <p:nvPr/>
        </p:nvSpPr>
        <p:spPr>
          <a:xfrm>
            <a:off x="2141220" y="4357699"/>
            <a:ext cx="7909560" cy="11073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To co-ordinate</a:t>
            </a:r>
          </a:p>
        </p:txBody>
      </p:sp>
      <p:sp>
        <p:nvSpPr>
          <p:cNvPr id="10" name="Rectangle 9"/>
          <p:cNvSpPr/>
          <p:nvPr/>
        </p:nvSpPr>
        <p:spPr>
          <a:xfrm>
            <a:off x="2859024" y="5501554"/>
            <a:ext cx="7909560" cy="11073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/>
              <a:t>To control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22</a:t>
            </a:fld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1B42765-2D4A-4639-A0A0-2B286BB2C2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5505" y="1310926"/>
            <a:ext cx="1885950" cy="261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357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216787"/>
          </a:xfrm>
        </p:spPr>
        <p:txBody>
          <a:bodyPr>
            <a:normAutofit/>
          </a:bodyPr>
          <a:lstStyle/>
          <a:p>
            <a:pPr eaLnBrk="1" hangingPunct="1"/>
            <a:r>
              <a:rPr lang="en-GB" sz="4000" dirty="0"/>
              <a:t>Fayol’s Principles of Management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45818"/>
            <a:ext cx="11140440" cy="501218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600" b="1" dirty="0"/>
              <a:t>Division of work </a:t>
            </a:r>
            <a:r>
              <a:rPr lang="en-GB" sz="3600" dirty="0"/>
              <a:t>– more work same effort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b="1" dirty="0"/>
              <a:t>Authority and responsibility </a:t>
            </a:r>
            <a:r>
              <a:rPr lang="en-GB" sz="3600" dirty="0"/>
              <a:t>– positions of authority come with responsibility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b="1" dirty="0"/>
              <a:t>Discipline</a:t>
            </a:r>
            <a:r>
              <a:rPr lang="en-GB" sz="3600" dirty="0"/>
              <a:t> – order with penalties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b="1" dirty="0"/>
              <a:t>Unity of command </a:t>
            </a:r>
            <a:r>
              <a:rPr lang="en-GB" sz="3600" dirty="0"/>
              <a:t>– one line manager, otherwise authority is undermined and discipline, order and stability threatened.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309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25347"/>
          </a:xfrm>
        </p:spPr>
        <p:txBody>
          <a:bodyPr>
            <a:normAutofit/>
          </a:bodyPr>
          <a:lstStyle/>
          <a:p>
            <a:pPr eaLnBrk="1" hangingPunct="1"/>
            <a:r>
              <a:rPr lang="en-GB" sz="4000" dirty="0"/>
              <a:t>Fayol’s Principles of Management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45818"/>
            <a:ext cx="11140440" cy="501218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4"/>
            </a:pPr>
            <a:r>
              <a:rPr lang="en-GB" sz="3600" b="1" dirty="0"/>
              <a:t>Unity of direction </a:t>
            </a:r>
            <a:r>
              <a:rPr lang="en-GB" sz="3600" dirty="0"/>
              <a:t>– one head, one plan for any group of activities with the same objective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sz="3600" b="1" dirty="0"/>
              <a:t>Subordination of individual interest to general interest </a:t>
            </a:r>
            <a:r>
              <a:rPr lang="en-GB" sz="3600" dirty="0"/>
              <a:t>– the organisation comes first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sz="3600" b="1" dirty="0"/>
              <a:t>Remuneration of personnel </a:t>
            </a:r>
            <a:r>
              <a:rPr lang="en-GB" sz="3600" dirty="0"/>
              <a:t>– keep employer and employee happy where possible.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sz="3600" b="1" dirty="0"/>
              <a:t>Centralisation</a:t>
            </a:r>
            <a:r>
              <a:rPr lang="en-GB" sz="3600" dirty="0"/>
              <a:t> – always present. Question of proportion</a:t>
            </a:r>
          </a:p>
          <a:p>
            <a:pPr marL="514350" indent="-514350">
              <a:buFont typeface="+mj-lt"/>
              <a:buAutoNum type="arabicPeriod" startAt="4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87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97331"/>
          </a:xfrm>
        </p:spPr>
        <p:txBody>
          <a:bodyPr/>
          <a:lstStyle/>
          <a:p>
            <a:r>
              <a:rPr lang="en-GB" dirty="0"/>
              <a:t>Fayol’s Principles of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45920"/>
            <a:ext cx="11177016" cy="527608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7"/>
            </a:pPr>
            <a:r>
              <a:rPr lang="en-GB" sz="3200" b="1" dirty="0"/>
              <a:t>Scalar chain </a:t>
            </a:r>
            <a:r>
              <a:rPr lang="en-GB" sz="3200" dirty="0"/>
              <a:t>– chair of superiors, line management system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3200" b="1" dirty="0"/>
              <a:t>Order</a:t>
            </a:r>
            <a:r>
              <a:rPr lang="en-GB" sz="3200" dirty="0"/>
              <a:t> – material order avoids loss (stock control, inventories), social order puts all staff in a specific place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3200" b="1" dirty="0"/>
              <a:t>Equity</a:t>
            </a:r>
            <a:r>
              <a:rPr lang="en-GB" sz="3200" dirty="0"/>
              <a:t> – fairness and equality at all levels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3200" b="1" dirty="0"/>
              <a:t>Stability of tenure of personnel </a:t>
            </a:r>
            <a:r>
              <a:rPr lang="en-GB" sz="3200" dirty="0"/>
              <a:t>– good support, efficient HRM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3200" b="1" dirty="0"/>
              <a:t>Initiative</a:t>
            </a:r>
            <a:r>
              <a:rPr lang="en-GB" sz="3200" dirty="0"/>
              <a:t> – source of strength for the organisation but must keep respect for authority and discipline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3200" b="1" dirty="0"/>
              <a:t>Esprit de corps </a:t>
            </a:r>
            <a:r>
              <a:rPr lang="en-GB" sz="3200" dirty="0"/>
              <a:t>– harmony and unity, morale, goodwill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118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69651" y="1965960"/>
            <a:ext cx="2967909" cy="2715768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/>
              <a:t>Moorcroft’s 10 ‘New’ Principles</a:t>
            </a:r>
            <a:br>
              <a:rPr lang="en-GB" sz="4000" dirty="0"/>
            </a:br>
            <a:endParaRPr lang="en-GB" sz="4000" dirty="0"/>
          </a:p>
        </p:txBody>
      </p:sp>
      <p:graphicFrame>
        <p:nvGraphicFramePr>
          <p:cNvPr id="33854" name="Group 62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230737491"/>
              </p:ext>
            </p:extLst>
          </p:nvPr>
        </p:nvGraphicFramePr>
        <p:xfrm>
          <a:off x="3547288" y="577977"/>
          <a:ext cx="8202752" cy="5491733"/>
        </p:xfrm>
        <a:graphic>
          <a:graphicData uri="http://schemas.openxmlformats.org/drawingml/2006/table">
            <a:tbl>
              <a:tblPr>
                <a:tableStyleId>{37CE84F3-28C3-443E-9E96-99CF82512B78}</a:tableStyleId>
              </a:tblPr>
              <a:tblGrid>
                <a:gridCol w="82027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852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1 Manage information through people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2 Change is constant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3 Technology is the future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4 Relationships matter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05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5 Investment in training and development is important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6 Measure only against the best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7 The market is global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8 Unity of direction is important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9 Equity is expected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45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en-GB" sz="28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10 Initiative is important</a:t>
                      </a: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26</a:t>
            </a:fld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369651" y="6356350"/>
            <a:ext cx="1149011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/>
              <a:t>Moorcroft R (2000) Managing in the 21st Century. The British Journal of Administrative Management. January/ February. P 10</a:t>
            </a:r>
          </a:p>
        </p:txBody>
      </p:sp>
      <p:sp>
        <p:nvSpPr>
          <p:cNvPr id="4" name="Rectangle 3"/>
          <p:cNvSpPr/>
          <p:nvPr/>
        </p:nvSpPr>
        <p:spPr>
          <a:xfrm>
            <a:off x="3639312" y="1197864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657308" y="1706101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20148" y="2245169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657308" y="2738184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3628416" y="3292475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3620148" y="3922684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3632340" y="4449063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620148" y="4939158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657308" y="5557646"/>
            <a:ext cx="7982712" cy="512064"/>
          </a:xfrm>
          <a:prstGeom prst="rect">
            <a:avLst/>
          </a:prstGeom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965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FW TAYLOR</a:t>
            </a:r>
            <a:br>
              <a:rPr lang="en-GB" dirty="0"/>
            </a:br>
            <a:r>
              <a:rPr lang="en-GB" dirty="0"/>
              <a:t>1856–1915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3030" y="1825625"/>
            <a:ext cx="6770914" cy="4895850"/>
          </a:xfrm>
        </p:spPr>
        <p:txBody>
          <a:bodyPr>
            <a:normAutofit/>
          </a:bodyPr>
          <a:lstStyle/>
          <a:p>
            <a:r>
              <a:rPr lang="en-GB" dirty="0"/>
              <a:t>Scientific management = ‘the management of initiative and incentive’</a:t>
            </a:r>
          </a:p>
          <a:p>
            <a:r>
              <a:rPr lang="en-GB" dirty="0"/>
              <a:t>Workers saw managers as enemies = power struggle</a:t>
            </a:r>
          </a:p>
          <a:p>
            <a:r>
              <a:rPr lang="en-GB" dirty="0"/>
              <a:t>How to get more output from the workers?</a:t>
            </a:r>
          </a:p>
          <a:p>
            <a:r>
              <a:rPr lang="en-GB" dirty="0"/>
              <a:t>Piece-rates and bonuses</a:t>
            </a:r>
          </a:p>
          <a:p>
            <a:r>
              <a:rPr lang="en-GB" dirty="0"/>
              <a:t>FWT sought to replace ‘opinions’ with ‘facts in the workplace</a:t>
            </a:r>
          </a:p>
          <a:p>
            <a:r>
              <a:rPr lang="en-GB" dirty="0"/>
              <a:t>‘Soldiering’ – natural instinct to take it easy – workers self interest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832135" y="452130"/>
            <a:ext cx="8116824" cy="1015663"/>
          </a:xfrm>
          <a:prstGeom prst="rect">
            <a:avLst/>
          </a:prstGeom>
          <a:solidFill>
            <a:srgbClr val="FFFF00"/>
          </a:solidFill>
          <a:ln w="254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GB" sz="2000" i="1" dirty="0"/>
              <a:t>You are not supposed to think. There are other people paid for thinking</a:t>
            </a:r>
          </a:p>
          <a:p>
            <a:r>
              <a:rPr lang="en-GB" sz="2000" i="1" dirty="0"/>
              <a:t>around here</a:t>
            </a:r>
          </a:p>
          <a:p>
            <a:r>
              <a:rPr lang="en-GB" sz="2000" i="1" dirty="0"/>
              <a:t>In the past man has been first; in the future the system must be first.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27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4097" y="1801091"/>
            <a:ext cx="4442732" cy="4442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875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FW TAYLOR</a:t>
            </a:r>
            <a:br>
              <a:rPr lang="en-GB" dirty="0"/>
            </a:br>
            <a:r>
              <a:rPr lang="en-GB" dirty="0"/>
              <a:t>1856–1915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1076432" cy="461175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dirty="0"/>
              <a:t>The management task involved the need to: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Develop a science for each operation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Determine time and method for each job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Match workers to suitable jobs – train to be as good as he could be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Organise efficiently to remove all responsibility from the worker apart from performance of the job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Agree to be governed by the science and surrender arbitrary power over the workers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3502" y="365125"/>
            <a:ext cx="2200275" cy="2543175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804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MAX WEBER,</a:t>
            </a:r>
            <a:br>
              <a:rPr lang="en-GB" dirty="0"/>
            </a:br>
            <a:r>
              <a:rPr lang="en-GB" dirty="0"/>
              <a:t>1864–1920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Bureaucratic organisation as the most frequently found type of rational legal authority</a:t>
            </a:r>
          </a:p>
          <a:p>
            <a:r>
              <a:rPr lang="en-GB" sz="3600" dirty="0"/>
              <a:t>Bureaucracy had replaced other forms of authority – for example, charismatic (based on personal qualities) and traditional (based on respect for tradition and the past)</a:t>
            </a:r>
          </a:p>
          <a:p>
            <a:r>
              <a:rPr lang="en-GB" sz="3600" dirty="0"/>
              <a:t>Weber likened bureaucratisation and rationalisation to an iron cage that threaten the human spirit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16291" y="0"/>
            <a:ext cx="1875709" cy="2569464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517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Weber’s characteristics of bureaucracy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01368"/>
            <a:ext cx="11204448" cy="49011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➜ Official functions bounded by rules.</a:t>
            </a:r>
          </a:p>
          <a:p>
            <a:pPr marL="0" indent="0">
              <a:buNone/>
            </a:pPr>
            <a:r>
              <a:rPr lang="en-GB" sz="3600" dirty="0"/>
              <a:t>➜ Specialisation – a clear division of labour and an understanding of what is expected, with job holders having the necessary authority.</a:t>
            </a:r>
          </a:p>
          <a:p>
            <a:pPr marL="0" indent="0">
              <a:buNone/>
            </a:pPr>
            <a:r>
              <a:rPr lang="en-GB" sz="3600" dirty="0"/>
              <a:t>➜ A clearly defined hierarchy.</a:t>
            </a:r>
          </a:p>
          <a:p>
            <a:pPr marL="0" indent="0">
              <a:buNone/>
            </a:pPr>
            <a:r>
              <a:rPr lang="en-GB" sz="3600" dirty="0"/>
              <a:t>➜ Stable and comprehensive rules.</a:t>
            </a:r>
          </a:p>
          <a:p>
            <a:pPr marL="0" indent="0">
              <a:buNone/>
            </a:pPr>
            <a:r>
              <a:rPr lang="en-GB" sz="3600" dirty="0"/>
              <a:t>➜ Impersonality – equality of treatment.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743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Weber’s characteristics of bureaucracy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01952"/>
            <a:ext cx="11204448" cy="48005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➜ Impersonality – equality of treatment.</a:t>
            </a:r>
          </a:p>
          <a:p>
            <a:pPr marL="0" indent="0">
              <a:buNone/>
            </a:pPr>
            <a:r>
              <a:rPr lang="en-GB" sz="3600" dirty="0"/>
              <a:t>➜ Selection on the basis of qualification, not favouritism.</a:t>
            </a:r>
          </a:p>
          <a:p>
            <a:pPr marL="0" indent="0">
              <a:buNone/>
            </a:pPr>
            <a:r>
              <a:rPr lang="en-GB" sz="3600" dirty="0"/>
              <a:t>➜ Full-time paid officials.</a:t>
            </a:r>
          </a:p>
          <a:p>
            <a:pPr marL="0" indent="0">
              <a:buNone/>
            </a:pPr>
            <a:r>
              <a:rPr lang="en-GB" sz="3600" dirty="0"/>
              <a:t>➜ A career structure.</a:t>
            </a:r>
          </a:p>
          <a:p>
            <a:pPr marL="0" indent="0">
              <a:buNone/>
            </a:pPr>
            <a:r>
              <a:rPr lang="en-GB" sz="3600" dirty="0"/>
              <a:t>➜ Officials detached from ownership of organisation – lessening the possibility of bribery or corruption.</a:t>
            </a:r>
          </a:p>
          <a:p>
            <a:pPr marL="0" indent="0">
              <a:buNone/>
            </a:pPr>
            <a:r>
              <a:rPr lang="en-GB" sz="3600" dirty="0"/>
              <a:t>➜ Systematic discipline and control of 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59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2055811"/>
            <a:ext cx="7524565" cy="4540298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sz="3200" dirty="0"/>
              <a:t>What does ‘organisation’ mean?</a:t>
            </a:r>
          </a:p>
          <a:p>
            <a:pPr eaLnBrk="1" hangingPunct="1"/>
            <a:r>
              <a:rPr lang="en-GB" sz="3200" dirty="0"/>
              <a:t>Precise and definitive approach which claims ‘organisation’ is a necessary and universal</a:t>
            </a:r>
          </a:p>
          <a:p>
            <a:pPr eaLnBrk="1" hangingPunct="1"/>
            <a:r>
              <a:rPr lang="en-GB" sz="3200" dirty="0"/>
              <a:t>Cavemen and co-operation</a:t>
            </a:r>
          </a:p>
          <a:p>
            <a:pPr eaLnBrk="1" hangingPunct="1"/>
            <a:r>
              <a:rPr lang="en-GB" sz="3200" dirty="0"/>
              <a:t>Aims and objectives are only the ‘physics’ of an organisation</a:t>
            </a:r>
          </a:p>
          <a:p>
            <a:pPr eaLnBrk="1" hangingPunct="1"/>
            <a:r>
              <a:rPr lang="en-GB" sz="3200" dirty="0"/>
              <a:t>Organisation means order and orderly procedure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6B865C-CEC4-4C57-90E2-2A10EC390390}" type="slidenum">
              <a:rPr lang="en-GB" smtClean="0"/>
              <a:pPr>
                <a:defRPr/>
              </a:pPr>
              <a:t>32</a:t>
            </a:fld>
            <a:endParaRPr lang="en-GB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JD Mooney 1884 - 1957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2664" y="1504973"/>
            <a:ext cx="3353303" cy="3848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3704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2237363"/>
            <a:ext cx="6759102" cy="3939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Definition: “organisation is the form of every human association for the attainment of a common purpose.” </a:t>
            </a:r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(Pollard, p41)</a:t>
            </a:r>
          </a:p>
          <a:p>
            <a:pPr marL="0" indent="0" eaLnBrk="1" hangingPunct="1">
              <a:buNone/>
            </a:pPr>
            <a:endParaRPr lang="en-GB" sz="32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6B865C-CEC4-4C57-90E2-2A10EC39039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681037"/>
            <a:ext cx="10515600" cy="1325563"/>
          </a:xfrm>
        </p:spPr>
        <p:txBody>
          <a:bodyPr/>
          <a:lstStyle/>
          <a:p>
            <a:pPr eaLnBrk="1" hangingPunct="1"/>
            <a:r>
              <a:rPr lang="en-GB" dirty="0"/>
              <a:t>JD Mooney 1884 - 1957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9391" y="1587025"/>
            <a:ext cx="3414409" cy="3918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28228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MARY PARKER FOLLETT,</a:t>
            </a:r>
            <a:br>
              <a:rPr lang="en-GB" dirty="0"/>
            </a:br>
            <a:r>
              <a:rPr lang="en-GB" dirty="0"/>
              <a:t>1868–1933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Ahead of her time with her focus on democracy and co-operation, community, experience and the group</a:t>
            </a:r>
          </a:p>
          <a:p>
            <a:r>
              <a:rPr lang="en-GB" sz="3200" dirty="0"/>
              <a:t>‘Power with’ rather than ‘power over’ others</a:t>
            </a:r>
          </a:p>
          <a:p>
            <a:r>
              <a:rPr lang="en-GB" sz="3200" dirty="0"/>
              <a:t>Industry (organisations) are too broad and complex to be led from the top alone</a:t>
            </a:r>
          </a:p>
          <a:p>
            <a:r>
              <a:rPr lang="en-GB" sz="3200" dirty="0"/>
              <a:t>Organisations should permit interweaving all along the line</a:t>
            </a:r>
          </a:p>
          <a:p>
            <a:r>
              <a:rPr lang="en-GB" sz="3200" dirty="0"/>
              <a:t>Above everything else we must learn to co-operate</a:t>
            </a:r>
          </a:p>
          <a:p>
            <a:r>
              <a:rPr lang="en-GB" sz="3200" dirty="0"/>
              <a:t>The difference between competition and joint effort is the difference between a short and a long view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8168" y="165893"/>
            <a:ext cx="1602486" cy="2339113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13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PETER DRUCKER,</a:t>
            </a:r>
            <a:br>
              <a:rPr lang="en-GB" dirty="0"/>
            </a:br>
            <a:r>
              <a:rPr lang="en-GB" dirty="0"/>
              <a:t>1909 - 2005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1224098" cy="4672452"/>
          </a:xfrm>
        </p:spPr>
        <p:txBody>
          <a:bodyPr/>
          <a:lstStyle/>
          <a:p>
            <a:pPr marL="109728" lvl="0" indent="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None/>
            </a:pPr>
            <a:r>
              <a:rPr lang="en-GB" sz="3200" dirty="0">
                <a:solidFill>
                  <a:prstClr val="black"/>
                </a:solidFill>
                <a:latin typeface="Lucida Sans Unicode"/>
              </a:rPr>
              <a:t>Created management as a discipline with 5 basic management principles:</a:t>
            </a:r>
          </a:p>
          <a:p>
            <a:pPr marL="109728" lvl="0" indent="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None/>
            </a:pPr>
            <a:endParaRPr lang="en-GB" sz="3200" dirty="0">
              <a:solidFill>
                <a:prstClr val="black"/>
              </a:solidFill>
              <a:latin typeface="Lucida Sans Unicode"/>
            </a:endParaRPr>
          </a:p>
          <a:p>
            <a:pPr marL="624078" lvl="0" indent="-51435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3200" dirty="0">
                <a:solidFill>
                  <a:prstClr val="black"/>
                </a:solidFill>
                <a:latin typeface="Lucida Sans Unicode"/>
              </a:rPr>
              <a:t>Setting objectives</a:t>
            </a:r>
          </a:p>
          <a:p>
            <a:pPr marL="624078" lvl="0" indent="-51435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3200" dirty="0">
                <a:solidFill>
                  <a:prstClr val="black"/>
                </a:solidFill>
                <a:latin typeface="Lucida Sans Unicode"/>
              </a:rPr>
              <a:t>Organising</a:t>
            </a:r>
          </a:p>
          <a:p>
            <a:pPr marL="624078" lvl="0" indent="-51435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3200" dirty="0">
                <a:solidFill>
                  <a:prstClr val="black"/>
                </a:solidFill>
                <a:latin typeface="Lucida Sans Unicode"/>
              </a:rPr>
              <a:t>Motivating and communicating</a:t>
            </a:r>
          </a:p>
          <a:p>
            <a:pPr marL="624078" lvl="0" indent="-51435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3200" dirty="0">
                <a:solidFill>
                  <a:prstClr val="black"/>
                </a:solidFill>
                <a:latin typeface="Lucida Sans Unicode"/>
              </a:rPr>
              <a:t>Establishing measures of performance</a:t>
            </a:r>
          </a:p>
          <a:p>
            <a:pPr marL="624078" lvl="0" indent="-51435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+mj-lt"/>
              <a:buAutoNum type="arabicPeriod"/>
            </a:pPr>
            <a:r>
              <a:rPr lang="en-GB" sz="3200" dirty="0">
                <a:solidFill>
                  <a:prstClr val="black"/>
                </a:solidFill>
                <a:latin typeface="Lucida Sans Unicode"/>
              </a:rPr>
              <a:t>Developing people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0298" y="2706242"/>
            <a:ext cx="3239262" cy="2094723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76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HENRY MINTZBERG</a:t>
            </a:r>
            <a:br>
              <a:rPr lang="en-GB" dirty="0"/>
            </a:br>
            <a:r>
              <a:rPr lang="en-GB" dirty="0"/>
              <a:t>b.1939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980906" cy="4486275"/>
          </a:xfrm>
        </p:spPr>
        <p:txBody>
          <a:bodyPr>
            <a:noAutofit/>
          </a:bodyPr>
          <a:lstStyle/>
          <a:p>
            <a:r>
              <a:rPr lang="en-GB" sz="3200" dirty="0" err="1"/>
              <a:t>Mintzberg</a:t>
            </a:r>
            <a:r>
              <a:rPr lang="en-GB" sz="3200" dirty="0"/>
              <a:t> found that managers’ work occurs in very short episodes, is highly fragmented, frequently interrupted and brief in duration.</a:t>
            </a:r>
          </a:p>
          <a:p>
            <a:r>
              <a:rPr lang="en-GB" sz="3200" dirty="0"/>
              <a:t>Managers are not systematic, reflective planners, but prefer activities that are current, specific, well-defined and non-routine. </a:t>
            </a:r>
          </a:p>
          <a:p>
            <a:r>
              <a:rPr lang="en-GB" sz="3200" dirty="0"/>
              <a:t>The complexity of organisations means that managers are driven to brevity, fragmentation and superficiality.</a:t>
            </a:r>
          </a:p>
          <a:p>
            <a:r>
              <a:rPr lang="en-GB" sz="3200" dirty="0"/>
              <a:t>Managers use a ‘bounded rationality’ model of decision making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06228" y="0"/>
            <a:ext cx="1768729" cy="1768729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72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2994498" cy="5452015"/>
          </a:xfrm>
        </p:spPr>
        <p:txBody>
          <a:bodyPr>
            <a:normAutofit/>
          </a:bodyPr>
          <a:lstStyle/>
          <a:p>
            <a:r>
              <a:rPr lang="en-GB" dirty="0" err="1"/>
              <a:t>Mintzberg’s</a:t>
            </a:r>
            <a:r>
              <a:rPr lang="en-GB" dirty="0"/>
              <a:t> ‘bounded rationality’</a:t>
            </a:r>
            <a:br>
              <a:rPr lang="en-GB" dirty="0"/>
            </a:br>
            <a:br>
              <a:rPr lang="en-GB" dirty="0"/>
            </a:br>
            <a:r>
              <a:rPr lang="en-GB" sz="2000" dirty="0"/>
              <a:t>Open University Business School as cited in Robinson (2005)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8813" y="0"/>
            <a:ext cx="7543801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789906" y="1935804"/>
            <a:ext cx="1721796" cy="10992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789906" y="3529519"/>
            <a:ext cx="1721796" cy="10992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789906" y="5123234"/>
            <a:ext cx="1721796" cy="10992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4792493" y="3771089"/>
            <a:ext cx="1335933" cy="6744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013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PETER SENGE</a:t>
            </a:r>
            <a:br>
              <a:rPr lang="en-GB" dirty="0"/>
            </a:br>
            <a:r>
              <a:rPr lang="en-GB" dirty="0"/>
              <a:t>b.1947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 an environment of rapid change only those organisations that have the flexibility and skills to adapt will survive</a:t>
            </a:r>
          </a:p>
          <a:p>
            <a:endParaRPr lang="en-GB" sz="3600" dirty="0"/>
          </a:p>
          <a:p>
            <a:r>
              <a:rPr lang="en-GB" sz="3600" dirty="0"/>
              <a:t>To outperform the competition, organisations must gain the commitment of all employees, no matter what their level, and nurture their capacity to learn.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3620" y="105791"/>
            <a:ext cx="2129028" cy="2154374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978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basic disciplines for the learning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1039272" cy="459463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Systems thinking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– fundamental to the learning organisation philosophy is the ability to see the whole, rather than focusing on the parts.</a:t>
            </a:r>
          </a:p>
          <a:p>
            <a:pPr marL="514350" indent="-514350">
              <a:buAutoNum type="arabicPeriod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Personal mastery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– the proficiency to live in ‘a continual learning mode’, which brings self confidence to the individual, who is not afraid to admit ignorance and the need to grow.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12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basic disciplines for the learning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1156004" cy="470163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GB" sz="32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Mental models </a:t>
            </a:r>
            <a:r>
              <a:rPr lang="en-GB" sz="32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– deeply ingrained assumptions, generalisations or even pictures and images that influence how we understand the world and how we take action.</a:t>
            </a:r>
          </a:p>
          <a:p>
            <a:pPr marL="514350" indent="-514350">
              <a:buFont typeface="+mj-lt"/>
              <a:buAutoNum type="arabicPeriod" startAt="3"/>
            </a:pPr>
            <a:endParaRPr lang="en-GB" sz="3200" b="0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 startAt="3"/>
            </a:pPr>
            <a:r>
              <a:rPr lang="en-GB" sz="32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Building shared vision </a:t>
            </a:r>
            <a:r>
              <a:rPr lang="en-GB" sz="32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– a genuine vision that encourages people to excel and learn because they want to.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348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basic disciplines for the learning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9808" y="2185416"/>
            <a:ext cx="4919472" cy="43418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5. Team learning </a:t>
            </a:r>
            <a:r>
              <a:rPr lang="en-GB" sz="32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– because</a:t>
            </a:r>
            <a:r>
              <a:rPr lang="en-GB" sz="3200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people need to be able to act</a:t>
            </a:r>
            <a:r>
              <a:rPr lang="en-GB" sz="3200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together and learn from</a:t>
            </a:r>
            <a:r>
              <a:rPr lang="en-GB" sz="3200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each other in order to</a:t>
            </a:r>
            <a:r>
              <a:rPr lang="en-GB" sz="3200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achieve maximum</a:t>
            </a:r>
            <a:r>
              <a:rPr lang="en-GB" sz="3200" b="0" i="0" u="none" strike="noStrik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creativity and innovation.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41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280" y="2185416"/>
            <a:ext cx="6496431" cy="3057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75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502229"/>
            <a:ext cx="10765971" cy="4674734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/>
              <a:t>Argyris</a:t>
            </a:r>
            <a:r>
              <a:rPr lang="en-GB" dirty="0"/>
              <a:t> C (1976) ‘Increasing Leadership Effectiveness’, John Wiley and Sons Ltd.</a:t>
            </a:r>
          </a:p>
          <a:p>
            <a:r>
              <a:rPr lang="en-GB" dirty="0" err="1">
                <a:solidFill>
                  <a:prstClr val="black"/>
                </a:solidFill>
              </a:rPr>
              <a:t>Heslop</a:t>
            </a:r>
            <a:r>
              <a:rPr lang="en-GB" dirty="0">
                <a:solidFill>
                  <a:prstClr val="black"/>
                </a:solidFill>
              </a:rPr>
              <a:t>, D (2016) ‘Political System,’ an article for the Encyclopaedia available at </a:t>
            </a:r>
            <a:r>
              <a:rPr lang="en-GB" dirty="0">
                <a:solidFill>
                  <a:prstClr val="black"/>
                </a:solidFill>
                <a:hlinkClick r:id="rId2"/>
              </a:rPr>
              <a:t>https://www.britannica.com/topic/political-system</a:t>
            </a:r>
            <a:r>
              <a:rPr lang="en-GB" dirty="0">
                <a:solidFill>
                  <a:prstClr val="black"/>
                </a:solidFill>
              </a:rPr>
              <a:t> </a:t>
            </a:r>
            <a:endParaRPr lang="en-GB" dirty="0"/>
          </a:p>
          <a:p>
            <a:r>
              <a:rPr lang="en-GB" dirty="0"/>
              <a:t>Kellerman B (2004) ‘Leadership: warts and all’, Harvard Business Review, January, pp. 40–45.</a:t>
            </a:r>
          </a:p>
          <a:p>
            <a:r>
              <a:rPr lang="en-GB" dirty="0" err="1"/>
              <a:t>Luthans</a:t>
            </a:r>
            <a:r>
              <a:rPr lang="en-GB" dirty="0"/>
              <a:t> F(1988) ‘Successful versus effective real managers’, Academy of Management Executive, </a:t>
            </a:r>
            <a:r>
              <a:rPr lang="en-GB" dirty="0" err="1"/>
              <a:t>vol</a:t>
            </a:r>
            <a:r>
              <a:rPr lang="en-GB" dirty="0"/>
              <a:t> II, no. 2.</a:t>
            </a:r>
          </a:p>
          <a:p>
            <a:r>
              <a:rPr lang="en-GB" dirty="0"/>
              <a:t>Pollard (1978) Developments in Management Thought.</a:t>
            </a:r>
          </a:p>
          <a:p>
            <a:pPr lvl="0"/>
            <a:r>
              <a:rPr lang="en-GB" sz="2600" dirty="0" err="1">
                <a:solidFill>
                  <a:prstClr val="black"/>
                </a:solidFill>
              </a:rPr>
              <a:t>Roskin</a:t>
            </a:r>
            <a:r>
              <a:rPr lang="en-GB" sz="2600" dirty="0">
                <a:solidFill>
                  <a:prstClr val="black"/>
                </a:solidFill>
              </a:rPr>
              <a:t>, MG (2009) ‘Political Science’, an article for the Encyclopaedia available at </a:t>
            </a:r>
            <a:r>
              <a:rPr lang="en-GB" sz="2600" dirty="0">
                <a:solidFill>
                  <a:prstClr val="black"/>
                </a:solidFill>
                <a:hlinkClick r:id="rId3"/>
              </a:rPr>
              <a:t>https://www.britannica.com/topic/political-science</a:t>
            </a:r>
            <a:r>
              <a:rPr lang="en-GB" sz="2600" dirty="0">
                <a:solidFill>
                  <a:prstClr val="black"/>
                </a:solidFill>
              </a:rPr>
              <a:t> </a:t>
            </a:r>
            <a:endParaRPr lang="en-GB" dirty="0"/>
          </a:p>
          <a:p>
            <a:r>
              <a:rPr lang="en-GB" dirty="0"/>
              <a:t>Robinson D (2005) Management Theorists – Thinkers for the 21st Century: a three part series. Training Journal, January, February and March 2005.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E1087-B2CA-4FD5-830B-0ACDF9C4A1F8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39370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Abrahams, M (2012) Improbable research: why random selection of MPs may be the best, available at </a:t>
            </a:r>
            <a:r>
              <a:rPr lang="en-GB" dirty="0">
                <a:hlinkClick r:id="rId2"/>
              </a:rPr>
              <a:t>https://www.theguardian.com/education/2012/apr/16/improbable-research-politicians-random-selection</a:t>
            </a:r>
            <a:r>
              <a:rPr lang="en-GB" dirty="0"/>
              <a:t> </a:t>
            </a:r>
          </a:p>
          <a:p>
            <a:r>
              <a:rPr lang="en-GB" dirty="0" err="1"/>
              <a:t>Gray</a:t>
            </a:r>
            <a:r>
              <a:rPr lang="en-GB" dirty="0"/>
              <a:t>, A (2016) The troubling charts that show young people are losing faith in democracy, available at </a:t>
            </a:r>
            <a:r>
              <a:rPr lang="en-GB" dirty="0">
                <a:hlinkClick r:id="rId3"/>
              </a:rPr>
              <a:t>https://www.weforum.org/agenda/2016/12/charts-that-show-young-people-losing-faith-in-democracy/</a:t>
            </a:r>
            <a:r>
              <a:rPr lang="en-GB" dirty="0"/>
              <a:t> </a:t>
            </a:r>
          </a:p>
          <a:p>
            <a:r>
              <a:rPr lang="en-GB" dirty="0"/>
              <a:t>Williams Z, (2016) Our democracy is broken: here’s a utopian idea for fixing it, Guardian online 9</a:t>
            </a:r>
            <a:r>
              <a:rPr lang="en-GB" baseline="30000" dirty="0"/>
              <a:t>th</a:t>
            </a:r>
            <a:r>
              <a:rPr lang="en-GB" dirty="0"/>
              <a:t> January 2017 available at </a:t>
            </a:r>
            <a:r>
              <a:rPr lang="en-GB" dirty="0">
                <a:hlinkClick r:id="rId4"/>
              </a:rPr>
              <a:t>https://www.theguardian.com/commentisfree/2017/jan/09/citizens-juries-democratic-utopia-politics</a:t>
            </a:r>
            <a:r>
              <a:rPr lang="en-GB" dirty="0"/>
              <a:t>,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43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2780028"/>
      </p:ext>
    </p:extLst>
  </p:cSld>
  <p:clrMapOvr>
    <a:masterClrMapping/>
  </p:clrMapOvr>
</p:sld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1_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4134</TotalTime>
  <Words>1881</Words>
  <Application>Microsoft Office PowerPoint</Application>
  <PresentationFormat>Widescreen</PresentationFormat>
  <Paragraphs>233</Paragraphs>
  <Slides>43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43</vt:i4>
      </vt:variant>
    </vt:vector>
  </HeadingPairs>
  <TitlesOfParts>
    <vt:vector size="56" baseType="lpstr">
      <vt:lpstr>Arial</vt:lpstr>
      <vt:lpstr>Calibri</vt:lpstr>
      <vt:lpstr>Calibri Light</vt:lpstr>
      <vt:lpstr>Lucida Sans Unicode</vt:lpstr>
      <vt:lpstr>Verdana</vt:lpstr>
      <vt:lpstr>Wingdings 2</vt:lpstr>
      <vt:lpstr>Wingdings 3</vt:lpstr>
      <vt:lpstr>Office Theme</vt:lpstr>
      <vt:lpstr>1_Office Theme</vt:lpstr>
      <vt:lpstr>2_Office Theme</vt:lpstr>
      <vt:lpstr>3_Office Theme</vt:lpstr>
      <vt:lpstr>4_Office Theme</vt:lpstr>
      <vt:lpstr>1_Concourse</vt:lpstr>
      <vt:lpstr>Management:  Theories and Practice</vt:lpstr>
      <vt:lpstr>Aims and objective</vt:lpstr>
      <vt:lpstr>PowerPoint Presentation</vt:lpstr>
      <vt:lpstr>PowerPoint Presentation</vt:lpstr>
      <vt:lpstr>PowerPoint Presentation</vt:lpstr>
      <vt:lpstr>PowerPoint Presentation</vt:lpstr>
      <vt:lpstr>Similarities and difference</vt:lpstr>
      <vt:lpstr>PowerPoint Presentation</vt:lpstr>
      <vt:lpstr>PowerPoint Presentation</vt:lpstr>
      <vt:lpstr>Thompson&amp; Strickland (2001; p7) 5 Tasks of Strategic Management</vt:lpstr>
      <vt:lpstr>PowerPoint Presentation</vt:lpstr>
      <vt:lpstr>PowerPoint Presentation</vt:lpstr>
      <vt:lpstr>The challenges ahead</vt:lpstr>
      <vt:lpstr>PowerPoint Presentation</vt:lpstr>
      <vt:lpstr>Our values</vt:lpstr>
      <vt:lpstr>Our principles</vt:lpstr>
      <vt:lpstr>Delivery steps</vt:lpstr>
      <vt:lpstr>PowerPoint Presentation</vt:lpstr>
      <vt:lpstr>PowerPoint Presentation</vt:lpstr>
      <vt:lpstr>Applying a business concept to public services?</vt:lpstr>
      <vt:lpstr>The ethics of leading …</vt:lpstr>
      <vt:lpstr>Fayol’s functions of management</vt:lpstr>
      <vt:lpstr>Fayol’s Principles of Management</vt:lpstr>
      <vt:lpstr>Fayol’s Principles of Management</vt:lpstr>
      <vt:lpstr>Fayol’s Principles of Management</vt:lpstr>
      <vt:lpstr>Moorcroft’s 10 ‘New’ Principles </vt:lpstr>
      <vt:lpstr>FW TAYLOR 1856–1915</vt:lpstr>
      <vt:lpstr>FW TAYLOR 1856–1915</vt:lpstr>
      <vt:lpstr>MAX WEBER, 1864–1920</vt:lpstr>
      <vt:lpstr>Weber’s characteristics of bureaucracy</vt:lpstr>
      <vt:lpstr>Weber’s characteristics of bureaucracy</vt:lpstr>
      <vt:lpstr>JD Mooney 1884 - 1957</vt:lpstr>
      <vt:lpstr>JD Mooney 1884 - 1957</vt:lpstr>
      <vt:lpstr>MARY PARKER FOLLETT, 1868–1933</vt:lpstr>
      <vt:lpstr>PETER DRUCKER, 1909 - 2005</vt:lpstr>
      <vt:lpstr>HENRY MINTZBERG b.1939</vt:lpstr>
      <vt:lpstr>Mintzberg’s ‘bounded rationality’  Open University Business School as cited in Robinson (2005)</vt:lpstr>
      <vt:lpstr>PETER SENGE b.1947</vt:lpstr>
      <vt:lpstr>5 basic disciplines for the learning organisation</vt:lpstr>
      <vt:lpstr>5 basic disciplines for the learning organisation</vt:lpstr>
      <vt:lpstr>5 basic disciplines for the learning organisation</vt:lpstr>
      <vt:lpstr>References</vt:lpstr>
      <vt:lpstr>Further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Theorists</dc:title>
  <dc:creator>Mike Durke</dc:creator>
  <cp:lastModifiedBy>Mike Durke</cp:lastModifiedBy>
  <cp:revision>40</cp:revision>
  <dcterms:created xsi:type="dcterms:W3CDTF">2016-02-01T15:15:18Z</dcterms:created>
  <dcterms:modified xsi:type="dcterms:W3CDTF">2021-03-25T18:14:06Z</dcterms:modified>
</cp:coreProperties>
</file>