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handoutMasterIdLst>
    <p:handoutMasterId r:id="rId42"/>
  </p:handoutMasterIdLst>
  <p:sldIdLst>
    <p:sldId id="256" r:id="rId2"/>
    <p:sldId id="295" r:id="rId3"/>
    <p:sldId id="297" r:id="rId4"/>
    <p:sldId id="300" r:id="rId5"/>
    <p:sldId id="257" r:id="rId6"/>
    <p:sldId id="298" r:id="rId7"/>
    <p:sldId id="258" r:id="rId8"/>
    <p:sldId id="259" r:id="rId9"/>
    <p:sldId id="260" r:id="rId10"/>
    <p:sldId id="261" r:id="rId11"/>
    <p:sldId id="262" r:id="rId12"/>
    <p:sldId id="263" r:id="rId13"/>
    <p:sldId id="264" r:id="rId14"/>
    <p:sldId id="293" r:id="rId15"/>
    <p:sldId id="265" r:id="rId16"/>
    <p:sldId id="294" r:id="rId17"/>
    <p:sldId id="301" r:id="rId18"/>
    <p:sldId id="266" r:id="rId19"/>
    <p:sldId id="267" r:id="rId20"/>
    <p:sldId id="268" r:id="rId21"/>
    <p:sldId id="269" r:id="rId22"/>
    <p:sldId id="270" r:id="rId23"/>
    <p:sldId id="271" r:id="rId24"/>
    <p:sldId id="303" r:id="rId25"/>
    <p:sldId id="273" r:id="rId26"/>
    <p:sldId id="274" r:id="rId27"/>
    <p:sldId id="275" r:id="rId28"/>
    <p:sldId id="304" r:id="rId29"/>
    <p:sldId id="306" r:id="rId30"/>
    <p:sldId id="307" r:id="rId31"/>
    <p:sldId id="308" r:id="rId32"/>
    <p:sldId id="305" r:id="rId33"/>
    <p:sldId id="283" r:id="rId34"/>
    <p:sldId id="299" r:id="rId35"/>
    <p:sldId id="285" r:id="rId36"/>
    <p:sldId id="287" r:id="rId37"/>
    <p:sldId id="288" r:id="rId38"/>
    <p:sldId id="289" r:id="rId39"/>
    <p:sldId id="290" r:id="rId40"/>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40" y="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Arial" panose="020B0604020202020204" pitchFamily="34" charset="0"/>
              </a:defRPr>
            </a:lvl1pPr>
          </a:lstStyle>
          <a:p>
            <a:pPr>
              <a:defRPr/>
            </a:pPr>
            <a:endParaRPr lang="en-GB" altLang="en-US"/>
          </a:p>
        </p:txBody>
      </p:sp>
      <p:sp>
        <p:nvSpPr>
          <p:cNvPr id="6041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Arial" panose="020B0604020202020204" pitchFamily="34" charset="0"/>
              </a:defRPr>
            </a:lvl1pPr>
          </a:lstStyle>
          <a:p>
            <a:pPr>
              <a:defRPr/>
            </a:pPr>
            <a:fld id="{C4935271-19D3-4FDC-B69F-B5F87E0B0D40}" type="datetimeFigureOut">
              <a:rPr lang="en-GB" altLang="en-US"/>
              <a:pPr>
                <a:defRPr/>
              </a:pPr>
              <a:t>12/11/2016</a:t>
            </a:fld>
            <a:endParaRPr lang="en-GB" altLang="en-US"/>
          </a:p>
        </p:txBody>
      </p:sp>
      <p:sp>
        <p:nvSpPr>
          <p:cNvPr id="6042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Arial" panose="020B0604020202020204" pitchFamily="34" charset="0"/>
              </a:defRPr>
            </a:lvl1pPr>
          </a:lstStyle>
          <a:p>
            <a:pPr>
              <a:defRPr/>
            </a:pPr>
            <a:endParaRPr lang="en-GB" altLang="en-US"/>
          </a:p>
        </p:txBody>
      </p:sp>
      <p:sp>
        <p:nvSpPr>
          <p:cNvPr id="6042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18AD5B5F-B21A-4DFA-A9FD-B3AB2BEBCEBE}" type="slidenum">
              <a:rPr lang="en-GB" altLang="en-US"/>
              <a:pPr/>
              <a:t>‹#›</a:t>
            </a:fld>
            <a:endParaRPr lang="en-GB" altLang="en-US"/>
          </a:p>
        </p:txBody>
      </p:sp>
    </p:spTree>
    <p:extLst>
      <p:ext uri="{BB962C8B-B14F-4D97-AF65-F5344CB8AC3E}">
        <p14:creationId xmlns:p14="http://schemas.microsoft.com/office/powerpoint/2010/main" val="58711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8F09A40A-8836-4112-A5B9-2243E26E6D42}" type="slidenum">
              <a:rPr lang="en-GB" altLang="en-US"/>
              <a:pPr/>
              <a:t>‹#›</a:t>
            </a:fld>
            <a:endParaRPr lang="en-GB" altLang="en-US"/>
          </a:p>
        </p:txBody>
      </p:sp>
    </p:spTree>
    <p:extLst>
      <p:ext uri="{BB962C8B-B14F-4D97-AF65-F5344CB8AC3E}">
        <p14:creationId xmlns:p14="http://schemas.microsoft.com/office/powerpoint/2010/main" val="2182673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752475"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effectLst>
                <a:innerShdw blurRad="63500" dist="50800" dir="18900000">
                  <a:prstClr val="black">
                    <a:alpha val="50000"/>
                  </a:prstClr>
                </a:innerShdw>
              </a:effectLst>
            </a:endParaRPr>
          </a:p>
        </p:txBody>
      </p:sp>
      <p:grpSp>
        <p:nvGrpSpPr>
          <p:cNvPr id="5" name="Group 4"/>
          <p:cNvGrpSpPr/>
          <p:nvPr/>
        </p:nvGrpSpPr>
        <p:grpSpPr>
          <a:xfrm>
            <a:off x="7467600" y="209550"/>
            <a:ext cx="657226" cy="431800"/>
            <a:chOff x="7467600" y="209550"/>
            <a:chExt cx="657226" cy="431800"/>
          </a:xfrm>
          <a:solidFill>
            <a:schemeClr val="tx2">
              <a:lumMod val="60000"/>
              <a:lumOff val="40000"/>
            </a:schemeClr>
          </a:solidFill>
        </p:grpSpPr>
        <p:sp>
          <p:nvSpPr>
            <p:cNvPr id="6" name="Freeform 5"/>
            <p:cNvSpPr>
              <a:spLocks/>
            </p:cNvSpPr>
            <p:nvPr/>
          </p:nvSpPr>
          <p:spPr bwMode="auto">
            <a:xfrm>
              <a:off x="7467600"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a:lstStyle/>
            <a:p>
              <a:pPr eaLnBrk="1" hangingPunct="1">
                <a:defRPr/>
              </a:pPr>
              <a:endParaRPr lang="en-US">
                <a:latin typeface="Arial" panose="020B0604020202020204" pitchFamily="34" charset="0"/>
              </a:endParaRPr>
            </a:p>
          </p:txBody>
        </p:sp>
        <p:sp>
          <p:nvSpPr>
            <p:cNvPr id="7" name="Freeform 5"/>
            <p:cNvSpPr>
              <a:spLocks/>
            </p:cNvSpPr>
            <p:nvPr/>
          </p:nvSpPr>
          <p:spPr bwMode="auto">
            <a:xfrm>
              <a:off x="7677151"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a:lstStyle/>
            <a:p>
              <a:pPr eaLnBrk="1" hangingPunct="1">
                <a:defRPr/>
              </a:pPr>
              <a:endParaRPr lang="en-US">
                <a:latin typeface="Arial" panose="020B0604020202020204" pitchFamily="34" charset="0"/>
              </a:endParaRPr>
            </a:p>
          </p:txBody>
        </p:sp>
        <p:sp>
          <p:nvSpPr>
            <p:cNvPr id="8" name="Freeform 5"/>
            <p:cNvSpPr>
              <a:spLocks/>
            </p:cNvSpPr>
            <p:nvPr/>
          </p:nvSpPr>
          <p:spPr bwMode="auto">
            <a:xfrm>
              <a:off x="7881939"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a:lstStyle/>
            <a:p>
              <a:pPr eaLnBrk="1" hangingPunct="1">
                <a:defRPr/>
              </a:pPr>
              <a:endParaRPr lang="en-US">
                <a:latin typeface="Arial" panose="020B0604020202020204" pitchFamily="34" charset="0"/>
              </a:endParaRPr>
            </a:p>
          </p:txBody>
        </p:sp>
      </p:grpSp>
      <p:sp>
        <p:nvSpPr>
          <p:cNvPr id="2" name="Title 1"/>
          <p:cNvSpPr>
            <a:spLocks noGrp="1"/>
          </p:cNvSpPr>
          <p:nvPr>
            <p:ph type="ctrTitle"/>
          </p:nvPr>
        </p:nvSpPr>
        <p:spPr>
          <a:xfrm>
            <a:off x="1216152" y="1267485"/>
            <a:ext cx="7235981" cy="5133316"/>
          </a:xfrm>
        </p:spPr>
        <p:txBody>
          <a:bodyPr/>
          <a:lstStyle>
            <a:lvl1pPr>
              <a:defRPr sz="11500"/>
            </a:lvl1pPr>
          </a:lstStyle>
          <a:p>
            <a:r>
              <a:rPr lang="en-US"/>
              <a:t>Click to edit Master title style</a:t>
            </a:r>
            <a:endParaRPr lang="en-US" dirty="0"/>
          </a:p>
        </p:txBody>
      </p:sp>
      <p:sp>
        <p:nvSpPr>
          <p:cNvPr id="3" name="Subtitle 2"/>
          <p:cNvSpPr>
            <a:spLocks noGrp="1"/>
          </p:cNvSpPr>
          <p:nvPr>
            <p:ph type="subTitle" idx="1"/>
          </p:nvPr>
        </p:nvSpPr>
        <p:spPr>
          <a:xfrm>
            <a:off x="1216151" y="201702"/>
            <a:ext cx="6189583" cy="949569"/>
          </a:xfrm>
        </p:spPr>
        <p:txBody>
          <a:bodyPr>
            <a:normAutofit/>
          </a:bodyPr>
          <a:lstStyle>
            <a:lvl1pPr marL="0" indent="0" algn="r">
              <a:buNone/>
              <a:defRPr sz="2400">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9" name="Date Placeholder 3"/>
          <p:cNvSpPr>
            <a:spLocks noGrp="1"/>
          </p:cNvSpPr>
          <p:nvPr>
            <p:ph type="dt" sz="half" idx="10"/>
          </p:nvPr>
        </p:nvSpPr>
        <p:spPr/>
        <p:txBody>
          <a:bodyPr/>
          <a:lstStyle>
            <a:lvl1pPr>
              <a:defRPr/>
            </a:lvl1pPr>
          </a:lstStyle>
          <a:p>
            <a:pPr>
              <a:defRPr/>
            </a:pPr>
            <a:endParaRPr lang="en-GB"/>
          </a:p>
        </p:txBody>
      </p:sp>
      <p:sp>
        <p:nvSpPr>
          <p:cNvPr id="10" name="Footer Placeholder 4"/>
          <p:cNvSpPr>
            <a:spLocks noGrp="1"/>
          </p:cNvSpPr>
          <p:nvPr>
            <p:ph type="ftr" sz="quarter" idx="11"/>
          </p:nvPr>
        </p:nvSpPr>
        <p:spPr/>
        <p:txBody>
          <a:bodyPr/>
          <a:lstStyle>
            <a:lvl1pPr>
              <a:defRPr/>
            </a:lvl1pPr>
          </a:lstStyle>
          <a:p>
            <a:pPr>
              <a:defRPr/>
            </a:pPr>
            <a:endParaRPr lang="en-GB"/>
          </a:p>
        </p:txBody>
      </p:sp>
      <p:sp>
        <p:nvSpPr>
          <p:cNvPr id="11" name="Slide Number Placeholder 5"/>
          <p:cNvSpPr>
            <a:spLocks noGrp="1"/>
          </p:cNvSpPr>
          <p:nvPr>
            <p:ph type="sldNum" sz="quarter" idx="12"/>
          </p:nvPr>
        </p:nvSpPr>
        <p:spPr>
          <a:xfrm>
            <a:off x="8150225" y="236538"/>
            <a:ext cx="785813" cy="365125"/>
          </a:xfrm>
        </p:spPr>
        <p:txBody>
          <a:bodyPr/>
          <a:lstStyle>
            <a:lvl1pPr>
              <a:defRPr sz="1400"/>
            </a:lvl1pPr>
          </a:lstStyle>
          <a:p>
            <a:fld id="{D5359163-4337-4226-8546-86FFC9164AD9}" type="slidenum">
              <a:rPr lang="en-GB" altLang="en-US"/>
              <a:pPr/>
              <a:t>‹#›</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257800"/>
            <a:ext cx="7239000" cy="1143000"/>
          </a:xfrm>
        </p:spPr>
        <p:txBody>
          <a:bodyPr/>
          <a:lstStyle>
            <a:lvl1pPr algn="l">
              <a:defRPr sz="7200" baseline="0">
                <a:ln w="12700">
                  <a:solidFill>
                    <a:schemeClr val="tx2"/>
                  </a:solidFill>
                </a:ln>
              </a:defRPr>
            </a:lvl1pPr>
          </a:lstStyle>
          <a:p>
            <a:r>
              <a:rPr lang="en-US"/>
              <a:t>Click to edit Master title style</a:t>
            </a:r>
            <a:endParaRPr lang="en-US" dirty="0"/>
          </a:p>
        </p:txBody>
      </p:sp>
      <p:sp>
        <p:nvSpPr>
          <p:cNvPr id="3" name="Content Placeholder 2"/>
          <p:cNvSpPr>
            <a:spLocks noGrp="1"/>
          </p:cNvSpPr>
          <p:nvPr>
            <p:ph idx="1"/>
          </p:nvPr>
        </p:nvSpPr>
        <p:spPr>
          <a:xfrm>
            <a:off x="1219200" y="838200"/>
            <a:ext cx="7467600" cy="4419600"/>
          </a:xfrm>
        </p:spPr>
        <p:txBody>
          <a:bodyPr>
            <a:normAutofit/>
          </a:bodyPr>
          <a:lstStyle>
            <a:lvl1pPr>
              <a:defRPr sz="2800"/>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4"/>
          <p:cNvSpPr>
            <a:spLocks noGrp="1"/>
          </p:cNvSpPr>
          <p:nvPr>
            <p:ph type="ftr" sz="quarter" idx="10"/>
          </p:nvPr>
        </p:nvSpPr>
        <p:spPr/>
        <p:txBody>
          <a:bodyPr/>
          <a:lstStyle>
            <a:lvl1pPr>
              <a:defRPr/>
            </a:lvl1pPr>
          </a:lstStyle>
          <a:p>
            <a:pPr>
              <a:defRPr/>
            </a:pPr>
            <a:endParaRPr lang="en-GB"/>
          </a:p>
        </p:txBody>
      </p:sp>
      <p:sp>
        <p:nvSpPr>
          <p:cNvPr id="5" name="Slide Number Placeholder 5"/>
          <p:cNvSpPr>
            <a:spLocks noGrp="1"/>
          </p:cNvSpPr>
          <p:nvPr>
            <p:ph type="sldNum" sz="quarter" idx="11"/>
          </p:nvPr>
        </p:nvSpPr>
        <p:spPr/>
        <p:txBody>
          <a:bodyPr/>
          <a:lstStyle>
            <a:lvl1pPr>
              <a:defRPr/>
            </a:lvl1pPr>
          </a:lstStyle>
          <a:p>
            <a:fld id="{8BB46A70-9D52-4A6D-AD21-24880573E34D}" type="slidenum">
              <a:rPr lang="en-GB" altLang="en-US"/>
              <a:pPr/>
              <a:t>‹#›</a:t>
            </a:fld>
            <a:endParaRPr lang="en-GB" altLang="en-US"/>
          </a:p>
        </p:txBody>
      </p:sp>
      <p:sp>
        <p:nvSpPr>
          <p:cNvPr id="6" name="Date Placeholder 3"/>
          <p:cNvSpPr>
            <a:spLocks noGrp="1"/>
          </p:cNvSpPr>
          <p:nvPr>
            <p:ph type="dt" sz="half" idx="12"/>
          </p:nvPr>
        </p:nvSpPr>
        <p:spPr/>
        <p:txBody>
          <a:bodyPr/>
          <a:lstStyle>
            <a:lvl1pPr>
              <a:defRPr/>
            </a:lvl1pPr>
          </a:lstStyle>
          <a:p>
            <a:pPr>
              <a:defRPr/>
            </a:pP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199" y="4484080"/>
            <a:ext cx="7239001" cy="762000"/>
          </a:xfrm>
        </p:spPr>
        <p:txBody>
          <a:bodyPr bIns="0"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3" name="Title 1"/>
          <p:cNvSpPr>
            <a:spLocks noGrp="1"/>
          </p:cNvSpPr>
          <p:nvPr>
            <p:ph type="title"/>
          </p:nvPr>
        </p:nvSpPr>
        <p:spPr>
          <a:xfrm>
            <a:off x="1219200" y="5257800"/>
            <a:ext cx="7239000" cy="1143000"/>
          </a:xfrm>
        </p:spPr>
        <p:txBody>
          <a:bodyPr/>
          <a:lstStyle>
            <a:lvl1pPr algn="l">
              <a:defRPr sz="7200" baseline="0">
                <a:ln w="12700">
                  <a:solidFill>
                    <a:schemeClr val="tx2"/>
                  </a:solidFill>
                </a:ln>
              </a:defRPr>
            </a:lvl1pPr>
          </a:lstStyle>
          <a:p>
            <a:r>
              <a:rPr lang="en-US"/>
              <a:t>Click to edit Master title style</a:t>
            </a:r>
            <a:endParaRPr lang="en-US" dirty="0"/>
          </a:p>
        </p:txBody>
      </p:sp>
      <p:sp>
        <p:nvSpPr>
          <p:cNvPr id="4" name="Footer Placeholder 4"/>
          <p:cNvSpPr>
            <a:spLocks noGrp="1"/>
          </p:cNvSpPr>
          <p:nvPr>
            <p:ph type="ftr" sz="quarter" idx="10"/>
          </p:nvPr>
        </p:nvSpPr>
        <p:spPr/>
        <p:txBody>
          <a:bodyPr/>
          <a:lstStyle>
            <a:lvl1pPr>
              <a:defRPr/>
            </a:lvl1pPr>
          </a:lstStyle>
          <a:p>
            <a:pPr>
              <a:defRPr/>
            </a:pPr>
            <a:endParaRPr lang="en-GB"/>
          </a:p>
        </p:txBody>
      </p:sp>
      <p:sp>
        <p:nvSpPr>
          <p:cNvPr id="5" name="Slide Number Placeholder 5"/>
          <p:cNvSpPr>
            <a:spLocks noGrp="1"/>
          </p:cNvSpPr>
          <p:nvPr>
            <p:ph type="sldNum" sz="quarter" idx="11"/>
          </p:nvPr>
        </p:nvSpPr>
        <p:spPr/>
        <p:txBody>
          <a:bodyPr/>
          <a:lstStyle>
            <a:lvl1pPr>
              <a:defRPr/>
            </a:lvl1pPr>
          </a:lstStyle>
          <a:p>
            <a:fld id="{873D95EA-BD4B-4F00-92FC-B7B807312F9D}" type="slidenum">
              <a:rPr lang="en-GB" altLang="en-US"/>
              <a:pPr/>
              <a:t>‹#›</a:t>
            </a:fld>
            <a:endParaRPr lang="en-GB" altLang="en-US"/>
          </a:p>
        </p:txBody>
      </p:sp>
      <p:sp>
        <p:nvSpPr>
          <p:cNvPr id="6" name="Date Placeholder 3"/>
          <p:cNvSpPr>
            <a:spLocks noGrp="1"/>
          </p:cNvSpPr>
          <p:nvPr>
            <p:ph type="dt" sz="half" idx="12"/>
          </p:nvPr>
        </p:nvSpPr>
        <p:spPr/>
        <p:txBody>
          <a:bodyPr/>
          <a:lstStyle>
            <a:lvl1pPr>
              <a:defRPr/>
            </a:lvl1pPr>
          </a:lstStyle>
          <a:p>
            <a:pPr>
              <a:defRPr/>
            </a:pPr>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8"/>
          <p:cNvSpPr>
            <a:spLocks noGrp="1"/>
          </p:cNvSpPr>
          <p:nvPr>
            <p:ph sz="quarter" idx="13"/>
          </p:nvPr>
        </p:nvSpPr>
        <p:spPr>
          <a:xfrm>
            <a:off x="1216152" y="841248"/>
            <a:ext cx="3730752" cy="43891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5102352" y="841248"/>
            <a:ext cx="3730752" cy="43891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GB"/>
          </a:p>
        </p:txBody>
      </p:sp>
      <p:sp>
        <p:nvSpPr>
          <p:cNvPr id="6" name="Slide Number Placeholder 5"/>
          <p:cNvSpPr>
            <a:spLocks noGrp="1"/>
          </p:cNvSpPr>
          <p:nvPr>
            <p:ph type="sldNum" sz="quarter" idx="16"/>
          </p:nvPr>
        </p:nvSpPr>
        <p:spPr/>
        <p:txBody>
          <a:bodyPr/>
          <a:lstStyle>
            <a:lvl1pPr>
              <a:defRPr/>
            </a:lvl1pPr>
          </a:lstStyle>
          <a:p>
            <a:fld id="{D06A9B0A-6938-4313-8A9A-3A97D111C375}" type="slidenum">
              <a:rPr lang="en-GB" altLang="en-US"/>
              <a:pPr/>
              <a:t>‹#›</a:t>
            </a:fld>
            <a:endParaRPr lang="en-GB" altLang="en-US"/>
          </a:p>
        </p:txBody>
      </p:sp>
      <p:sp>
        <p:nvSpPr>
          <p:cNvPr id="7" name="Date Placeholder 3"/>
          <p:cNvSpPr>
            <a:spLocks noGrp="1"/>
          </p:cNvSpPr>
          <p:nvPr>
            <p:ph type="dt" sz="half" idx="17"/>
          </p:nvPr>
        </p:nvSpPr>
        <p:spPr/>
        <p:txBody>
          <a:bodyPr/>
          <a:lstStyle>
            <a:lvl1pPr>
              <a:defRPr/>
            </a:lvl1pPr>
          </a:lstStyle>
          <a:p>
            <a:pPr>
              <a:defRPr/>
            </a:pP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19200" y="841248"/>
            <a:ext cx="3733800" cy="533400"/>
          </a:xfrm>
        </p:spPr>
        <p:txBody>
          <a:bodyPr>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5105400" y="841248"/>
            <a:ext cx="3735267" cy="533400"/>
          </a:xfrm>
        </p:spPr>
        <p:txBody>
          <a:bodyPr>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1216152" y="1380744"/>
            <a:ext cx="3730752" cy="3840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14"/>
          </p:nvPr>
        </p:nvSpPr>
        <p:spPr>
          <a:xfrm>
            <a:off x="5102352" y="1380743"/>
            <a:ext cx="3730752" cy="3840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p:cNvSpPr>
            <a:spLocks noGrp="1"/>
          </p:cNvSpPr>
          <p:nvPr>
            <p:ph type="ftr" sz="quarter" idx="15"/>
          </p:nvPr>
        </p:nvSpPr>
        <p:spPr/>
        <p:txBody>
          <a:bodyPr/>
          <a:lstStyle>
            <a:lvl1pPr>
              <a:defRPr/>
            </a:lvl1pPr>
          </a:lstStyle>
          <a:p>
            <a:pPr>
              <a:defRPr/>
            </a:pPr>
            <a:endParaRPr lang="en-GB"/>
          </a:p>
        </p:txBody>
      </p:sp>
      <p:sp>
        <p:nvSpPr>
          <p:cNvPr id="8" name="Slide Number Placeholder 5"/>
          <p:cNvSpPr>
            <a:spLocks noGrp="1"/>
          </p:cNvSpPr>
          <p:nvPr>
            <p:ph type="sldNum" sz="quarter" idx="16"/>
          </p:nvPr>
        </p:nvSpPr>
        <p:spPr/>
        <p:txBody>
          <a:bodyPr/>
          <a:lstStyle>
            <a:lvl1pPr>
              <a:defRPr/>
            </a:lvl1pPr>
          </a:lstStyle>
          <a:p>
            <a:fld id="{68E62659-80E1-4CB5-BA00-E4A6D3471A70}" type="slidenum">
              <a:rPr lang="en-GB" altLang="en-US"/>
              <a:pPr/>
              <a:t>‹#›</a:t>
            </a:fld>
            <a:endParaRPr lang="en-GB" altLang="en-US"/>
          </a:p>
        </p:txBody>
      </p:sp>
      <p:sp>
        <p:nvSpPr>
          <p:cNvPr id="9" name="Date Placeholder 3"/>
          <p:cNvSpPr>
            <a:spLocks noGrp="1"/>
          </p:cNvSpPr>
          <p:nvPr>
            <p:ph type="dt" sz="half" idx="17"/>
          </p:nvPr>
        </p:nvSpPr>
        <p:spPr/>
        <p:txBody>
          <a:bodyPr/>
          <a:lstStyle>
            <a:lvl1pPr>
              <a:defRPr/>
            </a:lvl1pPr>
          </a:lstStyle>
          <a:p>
            <a:pPr>
              <a:defRPr/>
            </a:pP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Footer Placeholder 4"/>
          <p:cNvSpPr>
            <a:spLocks noGrp="1"/>
          </p:cNvSpPr>
          <p:nvPr>
            <p:ph type="ftr" sz="quarter" idx="10"/>
          </p:nvPr>
        </p:nvSpPr>
        <p:spPr/>
        <p:txBody>
          <a:bodyPr/>
          <a:lstStyle>
            <a:lvl1pPr>
              <a:defRPr/>
            </a:lvl1pPr>
          </a:lstStyle>
          <a:p>
            <a:pPr>
              <a:defRPr/>
            </a:pPr>
            <a:endParaRPr lang="en-GB"/>
          </a:p>
        </p:txBody>
      </p:sp>
      <p:sp>
        <p:nvSpPr>
          <p:cNvPr id="4" name="Slide Number Placeholder 5"/>
          <p:cNvSpPr>
            <a:spLocks noGrp="1"/>
          </p:cNvSpPr>
          <p:nvPr>
            <p:ph type="sldNum" sz="quarter" idx="11"/>
          </p:nvPr>
        </p:nvSpPr>
        <p:spPr/>
        <p:txBody>
          <a:bodyPr/>
          <a:lstStyle>
            <a:lvl1pPr>
              <a:defRPr/>
            </a:lvl1pPr>
          </a:lstStyle>
          <a:p>
            <a:fld id="{8443FB29-C43E-4414-BD03-C328E86CAD70}" type="slidenum">
              <a:rPr lang="en-GB" altLang="en-US"/>
              <a:pPr/>
              <a:t>‹#›</a:t>
            </a:fld>
            <a:endParaRPr lang="en-GB" altLang="en-US"/>
          </a:p>
        </p:txBody>
      </p:sp>
      <p:sp>
        <p:nvSpPr>
          <p:cNvPr id="5" name="Date Placeholder 3"/>
          <p:cNvSpPr>
            <a:spLocks noGrp="1"/>
          </p:cNvSpPr>
          <p:nvPr>
            <p:ph type="dt" sz="half" idx="12"/>
          </p:nvPr>
        </p:nvSpPr>
        <p:spPr/>
        <p:txBody>
          <a:bodyPr/>
          <a:lstStyle>
            <a:lvl1pPr>
              <a:defRPr/>
            </a:lvl1pPr>
          </a:lstStyle>
          <a:p>
            <a:pPr>
              <a:defRPr/>
            </a:pP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p:txBody>
          <a:bodyPr/>
          <a:lstStyle>
            <a:lvl1pPr>
              <a:defRPr/>
            </a:lvl1pPr>
          </a:lstStyle>
          <a:p>
            <a:pPr>
              <a:defRPr/>
            </a:pPr>
            <a:endParaRPr lang="en-GB"/>
          </a:p>
        </p:txBody>
      </p:sp>
      <p:sp>
        <p:nvSpPr>
          <p:cNvPr id="3" name="Slide Number Placeholder 5"/>
          <p:cNvSpPr>
            <a:spLocks noGrp="1"/>
          </p:cNvSpPr>
          <p:nvPr>
            <p:ph type="sldNum" sz="quarter" idx="11"/>
          </p:nvPr>
        </p:nvSpPr>
        <p:spPr/>
        <p:txBody>
          <a:bodyPr/>
          <a:lstStyle>
            <a:lvl1pPr>
              <a:defRPr/>
            </a:lvl1pPr>
          </a:lstStyle>
          <a:p>
            <a:fld id="{0A1E63EC-4C2A-4B77-A93E-EBEAE20B3A52}" type="slidenum">
              <a:rPr lang="en-GB" altLang="en-US"/>
              <a:pPr/>
              <a:t>‹#›</a:t>
            </a:fld>
            <a:endParaRPr lang="en-GB" altLang="en-US"/>
          </a:p>
        </p:txBody>
      </p:sp>
      <p:sp>
        <p:nvSpPr>
          <p:cNvPr id="4" name="Date Placeholder 3"/>
          <p:cNvSpPr>
            <a:spLocks noGrp="1"/>
          </p:cNvSpPr>
          <p:nvPr>
            <p:ph type="dt" sz="half" idx="12"/>
          </p:nvPr>
        </p:nvSpPr>
        <p:spPr/>
        <p:txBody>
          <a:bodyPr/>
          <a:lstStyle>
            <a:lvl1pPr>
              <a:defRPr/>
            </a:lvl1pPr>
          </a:lstStyle>
          <a:p>
            <a:pPr>
              <a:defRPr/>
            </a:pPr>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00" y="395287"/>
            <a:ext cx="3008313" cy="1162050"/>
          </a:xfrm>
        </p:spPr>
        <p:txBody>
          <a:bodyPr/>
          <a:lstStyle>
            <a:lvl1pPr algn="l">
              <a:defRPr sz="2000" b="1">
                <a:ln>
                  <a:noFill/>
                </a:ln>
                <a:solidFill>
                  <a:srgbClr val="FF7605"/>
                </a:solidFill>
                <a:effectLst/>
              </a:defRPr>
            </a:lvl1pPr>
          </a:lstStyle>
          <a:p>
            <a:r>
              <a:rPr lang="en-US"/>
              <a:t>Click to edit Master title style</a:t>
            </a:r>
            <a:endParaRPr lang="en-US" dirty="0"/>
          </a:p>
        </p:txBody>
      </p:sp>
      <p:sp>
        <p:nvSpPr>
          <p:cNvPr id="4" name="Text Placeholder 3"/>
          <p:cNvSpPr>
            <a:spLocks noGrp="1"/>
          </p:cNvSpPr>
          <p:nvPr>
            <p:ph type="body" sz="half" idx="2"/>
          </p:nvPr>
        </p:nvSpPr>
        <p:spPr>
          <a:xfrm>
            <a:off x="5715000" y="1557337"/>
            <a:ext cx="3008313" cy="4386263"/>
          </a:xfrm>
        </p:spPr>
        <p:txBody>
          <a:bodyPr/>
          <a:lstStyle>
            <a:lvl1pPr marL="0" indent="0">
              <a:buNone/>
              <a:defRPr sz="140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Content Placeholder 13"/>
          <p:cNvSpPr>
            <a:spLocks noGrp="1"/>
          </p:cNvSpPr>
          <p:nvPr>
            <p:ph sz="quarter" idx="13"/>
          </p:nvPr>
        </p:nvSpPr>
        <p:spPr>
          <a:xfrm>
            <a:off x="914400" y="381000"/>
            <a:ext cx="4800600" cy="594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4"/>
          </p:nvPr>
        </p:nvSpPr>
        <p:spPr/>
        <p:txBody>
          <a:bodyPr/>
          <a:lstStyle>
            <a:lvl1pPr>
              <a:defRPr/>
            </a:lvl1pPr>
          </a:lstStyle>
          <a:p>
            <a:pPr>
              <a:defRPr/>
            </a:pPr>
            <a:endParaRPr lang="en-GB"/>
          </a:p>
        </p:txBody>
      </p:sp>
      <p:sp>
        <p:nvSpPr>
          <p:cNvPr id="6" name="Slide Number Placeholder 5"/>
          <p:cNvSpPr>
            <a:spLocks noGrp="1"/>
          </p:cNvSpPr>
          <p:nvPr>
            <p:ph type="sldNum" sz="quarter" idx="15"/>
          </p:nvPr>
        </p:nvSpPr>
        <p:spPr/>
        <p:txBody>
          <a:bodyPr/>
          <a:lstStyle>
            <a:lvl1pPr>
              <a:defRPr/>
            </a:lvl1pPr>
          </a:lstStyle>
          <a:p>
            <a:fld id="{94B5A5C2-74AE-4C60-AA18-35128CD16307}" type="slidenum">
              <a:rPr lang="en-GB" altLang="en-US"/>
              <a:pPr/>
              <a:t>‹#›</a:t>
            </a:fld>
            <a:endParaRPr lang="en-GB" altLang="en-US"/>
          </a:p>
        </p:txBody>
      </p:sp>
      <p:sp>
        <p:nvSpPr>
          <p:cNvPr id="7" name="Date Placeholder 3"/>
          <p:cNvSpPr>
            <a:spLocks noGrp="1"/>
          </p:cNvSpPr>
          <p:nvPr>
            <p:ph type="dt" sz="half" idx="16"/>
          </p:nvPr>
        </p:nvSpPr>
        <p:spPr/>
        <p:txBody>
          <a:bodyPr/>
          <a:lstStyle>
            <a:lvl1pPr>
              <a:defRPr/>
            </a:lvl1pPr>
          </a:lstStyle>
          <a:p>
            <a:pPr>
              <a:defRPr/>
            </a:pPr>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624754"/>
            <a:ext cx="5486400" cy="404446"/>
          </a:xfrm>
        </p:spPr>
        <p:txBody>
          <a:bodyPr bIns="0"/>
          <a:lstStyle>
            <a:lvl1pPr algn="l">
              <a:defRPr sz="2000" b="1">
                <a:ln w="12700">
                  <a:noFill/>
                </a:ln>
                <a:solidFill>
                  <a:schemeClr val="tx1"/>
                </a:solidFill>
                <a:effectLst/>
              </a:defRPr>
            </a:lvl1pPr>
          </a:lstStyle>
          <a:p>
            <a:r>
              <a:rPr lang="en-US"/>
              <a:t>Click to edit Master title style</a:t>
            </a:r>
            <a:endParaRPr lang="en-US" dirty="0"/>
          </a:p>
        </p:txBody>
      </p:sp>
      <p:sp>
        <p:nvSpPr>
          <p:cNvPr id="3" name="Picture Placeholder 2"/>
          <p:cNvSpPr>
            <a:spLocks noGrp="1"/>
          </p:cNvSpPr>
          <p:nvPr>
            <p:ph type="pic" idx="1"/>
          </p:nvPr>
        </p:nvSpPr>
        <p:spPr>
          <a:xfrm>
            <a:off x="1323975" y="381000"/>
            <a:ext cx="5867400" cy="408146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219200" y="5029200"/>
            <a:ext cx="4038600" cy="1371600"/>
          </a:xfrm>
        </p:spPr>
        <p:txBody>
          <a:bodyPr/>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pPr>
              <a:defRPr/>
            </a:pPr>
            <a:endParaRPr lang="en-GB"/>
          </a:p>
        </p:txBody>
      </p:sp>
      <p:sp>
        <p:nvSpPr>
          <p:cNvPr id="6" name="Slide Number Placeholder 5"/>
          <p:cNvSpPr>
            <a:spLocks noGrp="1"/>
          </p:cNvSpPr>
          <p:nvPr>
            <p:ph type="sldNum" sz="quarter" idx="11"/>
          </p:nvPr>
        </p:nvSpPr>
        <p:spPr/>
        <p:txBody>
          <a:bodyPr/>
          <a:lstStyle>
            <a:lvl1pPr>
              <a:defRPr/>
            </a:lvl1pPr>
          </a:lstStyle>
          <a:p>
            <a:fld id="{93C4BF39-7D6E-46EA-883B-208FB34BEC04}" type="slidenum">
              <a:rPr lang="en-GB" altLang="en-US"/>
              <a:pPr/>
              <a:t>‹#›</a:t>
            </a:fld>
            <a:endParaRPr lang="en-GB" altLang="en-US"/>
          </a:p>
        </p:txBody>
      </p:sp>
      <p:sp>
        <p:nvSpPr>
          <p:cNvPr id="7" name="Date Placeholder 3"/>
          <p:cNvSpPr>
            <a:spLocks noGrp="1"/>
          </p:cNvSpPr>
          <p:nvPr>
            <p:ph type="dt" sz="half" idx="12"/>
          </p:nvPr>
        </p:nvSpPr>
        <p:spPr/>
        <p:txBody>
          <a:bodyPr/>
          <a:lstStyle>
            <a:lvl1pPr>
              <a:defRPr/>
            </a:lvl1pPr>
          </a:lstStyle>
          <a:p>
            <a:pPr>
              <a:defRPr/>
            </a:pPr>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p:cNvSpPr>
            <a:spLocks noGrp="1"/>
          </p:cNvSpPr>
          <p:nvPr>
            <p:ph type="ftr" sz="quarter" idx="10"/>
          </p:nvPr>
        </p:nvSpPr>
        <p:spPr/>
        <p:txBody>
          <a:bodyPr/>
          <a:lstStyle>
            <a:lvl1pPr>
              <a:defRPr/>
            </a:lvl1pPr>
          </a:lstStyle>
          <a:p>
            <a:pPr>
              <a:defRPr/>
            </a:pPr>
            <a:endParaRPr lang="en-GB"/>
          </a:p>
        </p:txBody>
      </p:sp>
      <p:sp>
        <p:nvSpPr>
          <p:cNvPr id="5" name="Slide Number Placeholder 5"/>
          <p:cNvSpPr>
            <a:spLocks noGrp="1"/>
          </p:cNvSpPr>
          <p:nvPr>
            <p:ph type="sldNum" sz="quarter" idx="11"/>
          </p:nvPr>
        </p:nvSpPr>
        <p:spPr/>
        <p:txBody>
          <a:bodyPr/>
          <a:lstStyle>
            <a:lvl1pPr>
              <a:defRPr/>
            </a:lvl1pPr>
          </a:lstStyle>
          <a:p>
            <a:fld id="{CEB6B217-CB65-4DDF-B4C5-6FAA4725EAF4}" type="slidenum">
              <a:rPr lang="en-GB" altLang="en-US"/>
              <a:pPr/>
              <a:t>‹#›</a:t>
            </a:fld>
            <a:endParaRPr lang="en-GB" altLang="en-US"/>
          </a:p>
        </p:txBody>
      </p:sp>
      <p:sp>
        <p:nvSpPr>
          <p:cNvPr id="6" name="Date Placeholder 3"/>
          <p:cNvSpPr>
            <a:spLocks noGrp="1"/>
          </p:cNvSpPr>
          <p:nvPr>
            <p:ph type="dt" sz="half" idx="12"/>
          </p:nvPr>
        </p:nvSpPr>
        <p:spPr/>
        <p:txBody>
          <a:bodyPr/>
          <a:lstStyle>
            <a:lvl1pPr>
              <a:defRPr/>
            </a:lvl1pPr>
          </a:lstStyle>
          <a:p>
            <a:pPr>
              <a:defRPr/>
            </a:pP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p:cNvSpPr>
            <a:spLocks noGrp="1"/>
          </p:cNvSpPr>
          <p:nvPr>
            <p:ph type="ftr" sz="quarter" idx="10"/>
          </p:nvPr>
        </p:nvSpPr>
        <p:spPr/>
        <p:txBody>
          <a:bodyPr/>
          <a:lstStyle>
            <a:lvl1pPr>
              <a:defRPr/>
            </a:lvl1pPr>
          </a:lstStyle>
          <a:p>
            <a:pPr>
              <a:defRPr/>
            </a:pPr>
            <a:endParaRPr lang="en-GB"/>
          </a:p>
        </p:txBody>
      </p:sp>
      <p:sp>
        <p:nvSpPr>
          <p:cNvPr id="5" name="Slide Number Placeholder 5"/>
          <p:cNvSpPr>
            <a:spLocks noGrp="1"/>
          </p:cNvSpPr>
          <p:nvPr>
            <p:ph type="sldNum" sz="quarter" idx="11"/>
          </p:nvPr>
        </p:nvSpPr>
        <p:spPr/>
        <p:txBody>
          <a:bodyPr/>
          <a:lstStyle>
            <a:lvl1pPr>
              <a:defRPr/>
            </a:lvl1pPr>
          </a:lstStyle>
          <a:p>
            <a:fld id="{B5E71202-EF71-4EEF-AC69-B2B3BD4BEE33}" type="slidenum">
              <a:rPr lang="en-GB" altLang="en-US"/>
              <a:pPr/>
              <a:t>‹#›</a:t>
            </a:fld>
            <a:endParaRPr lang="en-GB" altLang="en-US"/>
          </a:p>
        </p:txBody>
      </p:sp>
      <p:sp>
        <p:nvSpPr>
          <p:cNvPr id="6" name="Date Placeholder 3"/>
          <p:cNvSpPr>
            <a:spLocks noGrp="1"/>
          </p:cNvSpPr>
          <p:nvPr>
            <p:ph type="dt" sz="half" idx="12"/>
          </p:nvPr>
        </p:nvSpPr>
        <p:spPr/>
        <p:txBody>
          <a:bodyPr/>
          <a:lstStyle>
            <a:lvl1pPr>
              <a:defRPr/>
            </a:lvl1pPr>
          </a:lstStyle>
          <a:p>
            <a:pPr>
              <a:defRPr/>
            </a:pP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2" name="Rectangle 11"/>
          <p:cNvSpPr/>
          <p:nvPr/>
        </p:nvSpPr>
        <p:spPr>
          <a:xfrm>
            <a:off x="0" y="0"/>
            <a:ext cx="228600" cy="6858000"/>
          </a:xfrm>
          <a:prstGeom prst="rect">
            <a:avLst/>
          </a:prstGeom>
          <a:gradFill>
            <a:gsLst>
              <a:gs pos="0">
                <a:schemeClr val="accent1"/>
              </a:gs>
              <a:gs pos="52000">
                <a:schemeClr val="accent6">
                  <a:lumMod val="75000"/>
                </a:schemeClr>
              </a:gs>
              <a:gs pos="100000">
                <a:schemeClr val="accent6">
                  <a:lumMod val="50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effectLst>
                <a:innerShdw blurRad="63500" dist="50800" dir="18900000">
                  <a:prstClr val="black">
                    <a:alpha val="50000"/>
                  </a:prstClr>
                </a:innerShdw>
              </a:effectLst>
            </a:endParaRPr>
          </a:p>
        </p:txBody>
      </p:sp>
      <p:sp>
        <p:nvSpPr>
          <p:cNvPr id="13" name="Rectangle 12"/>
          <p:cNvSpPr/>
          <p:nvPr/>
        </p:nvSpPr>
        <p:spPr>
          <a:xfrm>
            <a:off x="0" y="0"/>
            <a:ext cx="228600"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effectLst>
                <a:innerShdw blurRad="63500" dist="50800" dir="18900000">
                  <a:prstClr val="black">
                    <a:alpha val="50000"/>
                  </a:prstClr>
                </a:innerShdw>
              </a:effectLst>
            </a:endParaRPr>
          </a:p>
        </p:txBody>
      </p:sp>
      <p:sp>
        <p:nvSpPr>
          <p:cNvPr id="2" name="Title Placeholder 1"/>
          <p:cNvSpPr>
            <a:spLocks noGrp="1"/>
          </p:cNvSpPr>
          <p:nvPr>
            <p:ph type="title"/>
          </p:nvPr>
        </p:nvSpPr>
        <p:spPr>
          <a:xfrm>
            <a:off x="1219200" y="5257800"/>
            <a:ext cx="7239000" cy="1143000"/>
          </a:xfrm>
          <a:prstGeom prst="rect">
            <a:avLst/>
          </a:prstGeom>
        </p:spPr>
        <p:txBody>
          <a:bodyPr vert="horz" lIns="91440" tIns="45720" rIns="91440" bIns="45720" rtlCol="0" anchor="b">
            <a:noAutofit/>
          </a:bodyPr>
          <a:lstStyle/>
          <a:p>
            <a:endParaRPr lang="en-US" dirty="0"/>
          </a:p>
        </p:txBody>
      </p:sp>
      <p:sp>
        <p:nvSpPr>
          <p:cNvPr id="1033" name="Text Placeholder 2"/>
          <p:cNvSpPr>
            <a:spLocks noGrp="1"/>
          </p:cNvSpPr>
          <p:nvPr>
            <p:ph type="body" idx="1"/>
          </p:nvPr>
        </p:nvSpPr>
        <p:spPr bwMode="auto">
          <a:xfrm>
            <a:off x="1219200" y="838200"/>
            <a:ext cx="7467600" cy="4419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p:cNvSpPr>
            <a:spLocks noGrp="1"/>
          </p:cNvSpPr>
          <p:nvPr>
            <p:ph type="ftr" sz="quarter" idx="3"/>
          </p:nvPr>
        </p:nvSpPr>
        <p:spPr>
          <a:xfrm>
            <a:off x="1258888" y="6553200"/>
            <a:ext cx="7162800" cy="228600"/>
          </a:xfrm>
          <a:prstGeom prst="rect">
            <a:avLst/>
          </a:prstGeom>
        </p:spPr>
        <p:txBody>
          <a:bodyPr vert="horz" lIns="91440" tIns="45720" rIns="91440" bIns="45720" rtlCol="0" anchor="ctr"/>
          <a:lstStyle>
            <a:lvl1pPr algn="l" eaLnBrk="1" hangingPunct="1">
              <a:defRPr sz="1200">
                <a:solidFill>
                  <a:schemeClr val="tx1">
                    <a:lumMod val="60000"/>
                    <a:lumOff val="40000"/>
                  </a:schemeClr>
                </a:solidFill>
                <a:latin typeface="Arial" panose="020B0604020202020204" pitchFamily="34" charset="0"/>
              </a:defRPr>
            </a:lvl1pPr>
          </a:lstStyle>
          <a:p>
            <a:pPr>
              <a:defRPr/>
            </a:pPr>
            <a:endParaRPr lang="en-GB"/>
          </a:p>
        </p:txBody>
      </p:sp>
      <p:sp>
        <p:nvSpPr>
          <p:cNvPr id="6" name="Slide Number Placeholder 5"/>
          <p:cNvSpPr>
            <a:spLocks noGrp="1"/>
          </p:cNvSpPr>
          <p:nvPr>
            <p:ph type="sldNum" sz="quarter" idx="4"/>
          </p:nvPr>
        </p:nvSpPr>
        <p:spPr>
          <a:xfrm>
            <a:off x="8686800" y="5740400"/>
            <a:ext cx="3810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A79D99"/>
                </a:solidFill>
              </a:defRPr>
            </a:lvl1pPr>
          </a:lstStyle>
          <a:p>
            <a:fld id="{81E6A140-D3A7-453E-938E-AAD4E1172A24}" type="slidenum">
              <a:rPr lang="en-GB" altLang="en-US"/>
              <a:pPr/>
              <a:t>‹#›</a:t>
            </a:fld>
            <a:endParaRPr lang="en-GB" altLang="en-US"/>
          </a:p>
        </p:txBody>
      </p:sp>
      <p:sp>
        <p:nvSpPr>
          <p:cNvPr id="16" name="Freeform 5"/>
          <p:cNvSpPr>
            <a:spLocks/>
          </p:cNvSpPr>
          <p:nvPr/>
        </p:nvSpPr>
        <p:spPr bwMode="auto">
          <a:xfrm>
            <a:off x="8453438" y="571500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solidFill>
            <a:schemeClr val="tx2">
              <a:lumMod val="60000"/>
              <a:lumOff val="40000"/>
            </a:schemeClr>
          </a:solidFill>
          <a:ln w="9525">
            <a:noFill/>
            <a:round/>
            <a:headEnd/>
            <a:tailEnd/>
          </a:ln>
        </p:spPr>
        <p:txBody>
          <a:bodyPr/>
          <a:lstStyle/>
          <a:p>
            <a:pPr eaLnBrk="1" hangingPunct="1">
              <a:defRPr/>
            </a:pPr>
            <a:endParaRPr lang="en-US">
              <a:latin typeface="Arial" panose="020B0604020202020204" pitchFamily="34" charset="0"/>
            </a:endParaRPr>
          </a:p>
        </p:txBody>
      </p:sp>
      <p:sp>
        <p:nvSpPr>
          <p:cNvPr id="4" name="Date Placeholder 3"/>
          <p:cNvSpPr>
            <a:spLocks noGrp="1"/>
          </p:cNvSpPr>
          <p:nvPr>
            <p:ph type="dt" sz="half" idx="2"/>
          </p:nvPr>
        </p:nvSpPr>
        <p:spPr>
          <a:xfrm rot="16200000">
            <a:off x="-1198563" y="4821238"/>
            <a:ext cx="2625725" cy="228600"/>
          </a:xfrm>
          <a:prstGeom prst="rect">
            <a:avLst/>
          </a:prstGeom>
        </p:spPr>
        <p:txBody>
          <a:bodyPr vert="horz" lIns="91440" tIns="45720" rIns="91440" bIns="45720" rtlCol="0" anchor="ctr"/>
          <a:lstStyle>
            <a:lvl1pPr algn="l" eaLnBrk="1" hangingPunct="1">
              <a:defRPr sz="1200">
                <a:solidFill>
                  <a:srgbClr val="FFFFFF"/>
                </a:solidFill>
                <a:latin typeface="Arial" panose="020B0604020202020204" pitchFamily="34" charset="0"/>
              </a:defRPr>
            </a:lvl1pPr>
          </a:lstStyle>
          <a:p>
            <a:pPr>
              <a:defRPr/>
            </a:pPr>
            <a:endParaRPr lang="en-GB"/>
          </a:p>
        </p:txBody>
      </p:sp>
    </p:spTree>
  </p:cSld>
  <p:clrMap bg1="lt1" tx1="dk1" bg2="lt2" tx2="dk2" accent1="accent1" accent2="accent2" accent3="accent3" accent4="accent4" accent5="accent5" accent6="accent6" hlink="hlink" folHlink="folHlink"/>
  <p:sldLayoutIdLst>
    <p:sldLayoutId id="2147483695"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500"/>
                                  </p:stCondLst>
                                  <p:childTnLst>
                                    <p:animEffect transition="out" filter="fade">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par>
                          <p:cTn id="8" fill="hold" nodeType="afterGroup">
                            <p:stCondLst>
                              <p:cond delay="2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rtl="0" eaLnBrk="0" fontAlgn="base" hangingPunct="0">
        <a:spcBef>
          <a:spcPct val="0"/>
        </a:spcBef>
        <a:spcAft>
          <a:spcPct val="0"/>
        </a:spcAft>
        <a:defRPr sz="72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anose="020F0502020204030204" pitchFamily="34" charset="0"/>
        </a:defRPr>
      </a:lvl2pPr>
      <a:lvl3pPr algn="l" rtl="0" eaLnBrk="0" fontAlgn="base" hangingPunct="0">
        <a:spcBef>
          <a:spcPct val="0"/>
        </a:spcBef>
        <a:spcAft>
          <a:spcPct val="0"/>
        </a:spcAft>
        <a:defRPr sz="7200" b="1">
          <a:solidFill>
            <a:schemeClr val="bg1"/>
          </a:solidFill>
          <a:latin typeface="Calibri" panose="020F0502020204030204" pitchFamily="34" charset="0"/>
        </a:defRPr>
      </a:lvl3pPr>
      <a:lvl4pPr algn="l" rtl="0" eaLnBrk="0" fontAlgn="base" hangingPunct="0">
        <a:spcBef>
          <a:spcPct val="0"/>
        </a:spcBef>
        <a:spcAft>
          <a:spcPct val="0"/>
        </a:spcAft>
        <a:defRPr sz="7200" b="1">
          <a:solidFill>
            <a:schemeClr val="bg1"/>
          </a:solidFill>
          <a:latin typeface="Calibri" panose="020F0502020204030204" pitchFamily="34" charset="0"/>
        </a:defRPr>
      </a:lvl4pPr>
      <a:lvl5pPr algn="l" rtl="0" eaLnBrk="0" fontAlgn="base" hangingPunct="0">
        <a:spcBef>
          <a:spcPct val="0"/>
        </a:spcBef>
        <a:spcAft>
          <a:spcPct val="0"/>
        </a:spcAft>
        <a:defRPr sz="7200" b="1">
          <a:solidFill>
            <a:schemeClr val="bg1"/>
          </a:solidFill>
          <a:latin typeface="Calibri" panose="020F0502020204030204" pitchFamily="34" charset="0"/>
        </a:defRPr>
      </a:lvl5pPr>
      <a:lvl6pPr marL="457200" algn="l" rtl="0" fontAlgn="base">
        <a:spcBef>
          <a:spcPct val="0"/>
        </a:spcBef>
        <a:spcAft>
          <a:spcPct val="0"/>
        </a:spcAft>
        <a:defRPr sz="7200" b="1">
          <a:solidFill>
            <a:schemeClr val="bg1"/>
          </a:solidFill>
          <a:latin typeface="Calibri" panose="020F0502020204030204" pitchFamily="34" charset="0"/>
        </a:defRPr>
      </a:lvl6pPr>
      <a:lvl7pPr marL="914400" algn="l" rtl="0" fontAlgn="base">
        <a:spcBef>
          <a:spcPct val="0"/>
        </a:spcBef>
        <a:spcAft>
          <a:spcPct val="0"/>
        </a:spcAft>
        <a:defRPr sz="7200" b="1">
          <a:solidFill>
            <a:schemeClr val="bg1"/>
          </a:solidFill>
          <a:latin typeface="Calibri" panose="020F0502020204030204" pitchFamily="34" charset="0"/>
        </a:defRPr>
      </a:lvl7pPr>
      <a:lvl8pPr marL="1371600" algn="l" rtl="0" fontAlgn="base">
        <a:spcBef>
          <a:spcPct val="0"/>
        </a:spcBef>
        <a:spcAft>
          <a:spcPct val="0"/>
        </a:spcAft>
        <a:defRPr sz="7200" b="1">
          <a:solidFill>
            <a:schemeClr val="bg1"/>
          </a:solidFill>
          <a:latin typeface="Calibri" panose="020F0502020204030204" pitchFamily="34" charset="0"/>
        </a:defRPr>
      </a:lvl8pPr>
      <a:lvl9pPr marL="1828800" algn="l" rtl="0" fontAlgn="base">
        <a:spcBef>
          <a:spcPct val="0"/>
        </a:spcBef>
        <a:spcAft>
          <a:spcPct val="0"/>
        </a:spcAft>
        <a:defRPr sz="7200" b="1">
          <a:solidFill>
            <a:schemeClr val="bg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2800" kern="1200">
          <a:solidFill>
            <a:schemeClr val="tx2"/>
          </a:solidFill>
          <a:latin typeface="+mn-lt"/>
          <a:ea typeface="+mn-ea"/>
          <a:cs typeface="+mn-cs"/>
        </a:defRPr>
      </a:lvl1pPr>
      <a:lvl2pPr marL="742950" indent="-285750" algn="l" rtl="0" eaLnBrk="0" fontAlgn="base" hangingPunct="0">
        <a:spcBef>
          <a:spcPct val="20000"/>
        </a:spcBef>
        <a:spcAft>
          <a:spcPct val="0"/>
        </a:spcAft>
        <a:buFont typeface="Arial" charset="0"/>
        <a:buChar char="˃"/>
        <a:defRPr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Calibri" pitchFamily="34" charset="0"/>
        <a:buChar char="+"/>
        <a:defRPr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hyperlink" Target="http://www.legislation.gov.uk/ukpga/1989/41/contents"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legislation.gov.uk/ukpga/2000/14/part/V" TargetMode="External"/><Relationship Id="rId2" Type="http://schemas.openxmlformats.org/officeDocument/2006/relationships/hyperlink" Target="http://www.legislation.gov.uk/wsi/2000/3121/contents/made" TargetMode="External"/><Relationship Id="rId1" Type="http://schemas.openxmlformats.org/officeDocument/2006/relationships/slideLayout" Target="../slideLayouts/slideLayout2.xml"/><Relationship Id="rId4" Type="http://schemas.openxmlformats.org/officeDocument/2006/relationships/hyperlink" Target="http://www.legislation.gov.uk/ukpga/2004/31/contents"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www.ohchr.org/EN/ProfessionalInterest/Pages/CRC.aspx" TargetMode="External"/><Relationship Id="rId2" Type="http://schemas.openxmlformats.org/officeDocument/2006/relationships/hyperlink" Target="http://www.legislation.gov.uk/wsi/2006/1705/contents/made" TargetMode="External"/><Relationship Id="rId1" Type="http://schemas.openxmlformats.org/officeDocument/2006/relationships/slideLayout" Target="../slideLayouts/slideLayout2.xml"/><Relationship Id="rId4" Type="http://schemas.openxmlformats.org/officeDocument/2006/relationships/hyperlink" Target="http://www.legislation.gov.uk/mwa/2011/2/contents/enacted"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www.legislation.gov.uk/ukpga/2012/9/contents/enacted" TargetMode="External"/><Relationship Id="rId2" Type="http://schemas.openxmlformats.org/officeDocument/2006/relationships/hyperlink" Target="http://wales.gov.uk/docs/dhss/consultation/120312consultationen.pdf"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fontAlgn="auto" hangingPunct="1">
              <a:spcAft>
                <a:spcPts val="0"/>
              </a:spcAft>
              <a:defRPr/>
            </a:pPr>
            <a:r>
              <a:rPr lang="en-GB" altLang="en-US" sz="10000" dirty="0"/>
              <a:t>Safeguarding children</a:t>
            </a:r>
          </a:p>
        </p:txBody>
      </p:sp>
      <p:sp>
        <p:nvSpPr>
          <p:cNvPr id="2051" name="Rectangle 3"/>
          <p:cNvSpPr>
            <a:spLocks noGrp="1" noChangeArrowheads="1"/>
          </p:cNvSpPr>
          <p:nvPr>
            <p:ph type="subTitle" idx="1"/>
          </p:nvPr>
        </p:nvSpPr>
        <p:spPr>
          <a:xfrm>
            <a:off x="1216025" y="201613"/>
            <a:ext cx="6189663" cy="949325"/>
          </a:xfrm>
        </p:spPr>
        <p:txBody>
          <a:bodyPr rtlCol="0"/>
          <a:lstStyle/>
          <a:p>
            <a:pPr eaLnBrk="1" fontAlgn="auto" hangingPunct="1">
              <a:spcAft>
                <a:spcPts val="0"/>
              </a:spcAft>
              <a:buFont typeface="Arial" panose="020B0604020202020204" pitchFamily="34" charset="0"/>
              <a:buNone/>
              <a:defRPr/>
            </a:pPr>
            <a:r>
              <a:rPr lang="en-GB" altLang="en-US"/>
              <a:t>An Introduction.</a:t>
            </a:r>
          </a:p>
          <a:p>
            <a:pPr eaLnBrk="1" fontAlgn="auto" hangingPunct="1">
              <a:spcAft>
                <a:spcPts val="0"/>
              </a:spcAft>
              <a:buFont typeface="Arial" panose="020B0604020202020204" pitchFamily="34" charset="0"/>
              <a:buNone/>
              <a:defRPr/>
            </a:pPr>
            <a:endParaRPr lang="en-GB"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fontAlgn="auto" hangingPunct="1">
              <a:spcAft>
                <a:spcPts val="0"/>
              </a:spcAft>
              <a:defRPr/>
            </a:pPr>
            <a:r>
              <a:rPr lang="en-GB" altLang="en-US" dirty="0"/>
              <a:t>Aims of Today:</a:t>
            </a:r>
          </a:p>
        </p:txBody>
      </p:sp>
      <p:sp>
        <p:nvSpPr>
          <p:cNvPr id="6147" name="Rectangle 3"/>
          <p:cNvSpPr>
            <a:spLocks noGrp="1" noChangeArrowheads="1"/>
          </p:cNvSpPr>
          <p:nvPr>
            <p:ph idx="1"/>
          </p:nvPr>
        </p:nvSpPr>
        <p:spPr/>
        <p:txBody>
          <a:bodyPr/>
          <a:lstStyle/>
          <a:p>
            <a:pPr algn="ctr" eaLnBrk="1" hangingPunct="1">
              <a:buFontTx/>
              <a:buNone/>
            </a:pPr>
            <a:r>
              <a:rPr lang="en-GB" altLang="en-US" b="1"/>
              <a:t>To raise awareness of: </a:t>
            </a:r>
          </a:p>
          <a:p>
            <a:pPr eaLnBrk="1" hangingPunct="1"/>
            <a:r>
              <a:rPr lang="en-GB" altLang="en-US"/>
              <a:t>Issues in safeguarding children and young people.</a:t>
            </a:r>
          </a:p>
          <a:p>
            <a:pPr eaLnBrk="1" hangingPunct="1"/>
            <a:r>
              <a:rPr lang="en-GB" altLang="en-US"/>
              <a:t>Types and indicators of abuse</a:t>
            </a:r>
          </a:p>
          <a:p>
            <a:pPr eaLnBrk="1" hangingPunct="1"/>
            <a:r>
              <a:rPr lang="en-GB" altLang="en-US"/>
              <a:t>Each individual’s roles and responsibilities relating to policies and procedures.</a:t>
            </a:r>
          </a:p>
          <a:p>
            <a:pPr eaLnBrk="1" hangingPunct="1"/>
            <a:endParaRPr lang="en-GB"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fontAlgn="auto" hangingPunct="1">
              <a:spcAft>
                <a:spcPts val="0"/>
              </a:spcAft>
              <a:defRPr/>
            </a:pPr>
            <a:r>
              <a:rPr lang="en-GB" altLang="en-US"/>
              <a:t>What is safeguarding?</a:t>
            </a:r>
          </a:p>
        </p:txBody>
      </p:sp>
      <p:sp>
        <p:nvSpPr>
          <p:cNvPr id="7171" name="Rectangle 3"/>
          <p:cNvSpPr>
            <a:spLocks noGrp="1" noChangeArrowheads="1"/>
          </p:cNvSpPr>
          <p:nvPr>
            <p:ph idx="1"/>
          </p:nvPr>
        </p:nvSpPr>
        <p:spPr/>
        <p:txBody>
          <a:bodyPr/>
          <a:lstStyle/>
          <a:p>
            <a:pPr algn="ctr" eaLnBrk="1" hangingPunct="1">
              <a:lnSpc>
                <a:spcPct val="90000"/>
              </a:lnSpc>
              <a:buFontTx/>
              <a:buNone/>
            </a:pPr>
            <a:r>
              <a:rPr lang="en-GB" altLang="en-US"/>
              <a:t>“The process of protecting children from abuse or neglect, preventing impairment of their health and development and ensuring they are growing up in circumstances consistent with the provision of safe and effective care that enables children to have optimum life chances and enter adulthood successfully.”</a:t>
            </a:r>
          </a:p>
          <a:p>
            <a:pPr eaLnBrk="1" hangingPunct="1">
              <a:lnSpc>
                <a:spcPct val="90000"/>
              </a:lnSpc>
              <a:buFontTx/>
              <a:buNone/>
            </a:pPr>
            <a:r>
              <a:rPr lang="en-GB" altLang="en-US"/>
              <a:t>(</a:t>
            </a:r>
            <a:r>
              <a:rPr lang="en-GB" altLang="en-US" sz="1600"/>
              <a:t>Government Definition 2003, 2008)</a:t>
            </a:r>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Question</a:t>
            </a:r>
          </a:p>
        </p:txBody>
      </p:sp>
      <p:sp>
        <p:nvSpPr>
          <p:cNvPr id="8195" name="Content Placeholder 2"/>
          <p:cNvSpPr>
            <a:spLocks noGrp="1"/>
          </p:cNvSpPr>
          <p:nvPr>
            <p:ph idx="1"/>
          </p:nvPr>
        </p:nvSpPr>
        <p:spPr/>
        <p:txBody>
          <a:bodyPr/>
          <a:lstStyle/>
          <a:p>
            <a:pPr eaLnBrk="1" hangingPunct="1"/>
            <a:r>
              <a:rPr lang="en-GB" altLang="en-US"/>
              <a:t>What, then, are we protecting children from?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fontAlgn="auto" hangingPunct="1">
              <a:spcAft>
                <a:spcPts val="0"/>
              </a:spcAft>
              <a:defRPr/>
            </a:pPr>
            <a:r>
              <a:rPr lang="en-GB" altLang="en-US" dirty="0"/>
              <a:t>Safeguarding Children Includes:</a:t>
            </a:r>
          </a:p>
        </p:txBody>
      </p:sp>
      <p:sp>
        <p:nvSpPr>
          <p:cNvPr id="9219" name="Rectangle 3"/>
          <p:cNvSpPr>
            <a:spLocks noGrp="1" noChangeArrowheads="1"/>
          </p:cNvSpPr>
          <p:nvPr>
            <p:ph idx="1"/>
          </p:nvPr>
        </p:nvSpPr>
        <p:spPr>
          <a:xfrm>
            <a:off x="1187450" y="333375"/>
            <a:ext cx="7467600" cy="4419600"/>
          </a:xfrm>
        </p:spPr>
        <p:txBody>
          <a:bodyPr/>
          <a:lstStyle/>
          <a:p>
            <a:pPr lvl="4" eaLnBrk="1" hangingPunct="1">
              <a:lnSpc>
                <a:spcPct val="90000"/>
              </a:lnSpc>
              <a:buFontTx/>
              <a:buNone/>
            </a:pPr>
            <a:r>
              <a:rPr lang="en-GB" altLang="en-US" sz="3200" b="1"/>
              <a:t>Protection from: </a:t>
            </a:r>
          </a:p>
          <a:p>
            <a:pPr lvl="4" eaLnBrk="1" hangingPunct="1">
              <a:lnSpc>
                <a:spcPct val="90000"/>
              </a:lnSpc>
              <a:buFontTx/>
              <a:buNone/>
            </a:pPr>
            <a:r>
              <a:rPr lang="en-GB" altLang="en-US" sz="2800"/>
              <a:t>Injury</a:t>
            </a:r>
          </a:p>
          <a:p>
            <a:pPr lvl="4" eaLnBrk="1" hangingPunct="1">
              <a:lnSpc>
                <a:spcPct val="90000"/>
              </a:lnSpc>
              <a:buFontTx/>
              <a:buNone/>
            </a:pPr>
            <a:r>
              <a:rPr lang="en-GB" altLang="en-US" sz="2800"/>
              <a:t>Accident</a:t>
            </a:r>
          </a:p>
          <a:p>
            <a:pPr lvl="4" eaLnBrk="1" hangingPunct="1">
              <a:lnSpc>
                <a:spcPct val="90000"/>
              </a:lnSpc>
              <a:buFontTx/>
              <a:buNone/>
            </a:pPr>
            <a:r>
              <a:rPr lang="en-GB" altLang="en-US" sz="2800"/>
              <a:t>Illness</a:t>
            </a:r>
          </a:p>
          <a:p>
            <a:pPr lvl="4" eaLnBrk="1" hangingPunct="1">
              <a:lnSpc>
                <a:spcPct val="90000"/>
              </a:lnSpc>
              <a:buFontTx/>
              <a:buNone/>
            </a:pPr>
            <a:r>
              <a:rPr lang="en-GB" altLang="en-US" sz="2800"/>
              <a:t>Bullying</a:t>
            </a:r>
          </a:p>
          <a:p>
            <a:pPr lvl="4" eaLnBrk="1" hangingPunct="1">
              <a:lnSpc>
                <a:spcPct val="90000"/>
              </a:lnSpc>
              <a:buFontTx/>
              <a:buNone/>
            </a:pPr>
            <a:r>
              <a:rPr lang="en-GB" altLang="en-US" sz="2800"/>
              <a:t>Discrimination</a:t>
            </a:r>
          </a:p>
          <a:p>
            <a:pPr lvl="4" eaLnBrk="1" hangingPunct="1">
              <a:lnSpc>
                <a:spcPct val="90000"/>
              </a:lnSpc>
              <a:buFontTx/>
              <a:buNone/>
            </a:pPr>
            <a:r>
              <a:rPr lang="en-GB" altLang="en-US" sz="2800"/>
              <a:t>Abuse</a:t>
            </a:r>
          </a:p>
          <a:p>
            <a:pPr lvl="4" eaLnBrk="1" hangingPunct="1">
              <a:lnSpc>
                <a:spcPct val="90000"/>
              </a:lnSpc>
              <a:buFontTx/>
              <a:buNone/>
            </a:pPr>
            <a:r>
              <a:rPr lang="en-GB" altLang="en-US" sz="2800"/>
              <a:t>Seeing others suffer</a:t>
            </a:r>
          </a:p>
          <a:p>
            <a:pPr lvl="4" eaLnBrk="1" hangingPunct="1">
              <a:lnSpc>
                <a:spcPct val="90000"/>
              </a:lnSpc>
              <a:buFontTx/>
              <a:buNone/>
            </a:pPr>
            <a:r>
              <a:rPr lang="en-GB" altLang="en-US" sz="2800"/>
              <a:t>				</a:t>
            </a:r>
          </a:p>
          <a:p>
            <a:pPr eaLnBrk="1" hangingPunct="1">
              <a:lnSpc>
                <a:spcPct val="90000"/>
              </a:lnSpc>
              <a:buFontTx/>
              <a:buNone/>
            </a:pPr>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fontAlgn="auto" hangingPunct="1">
              <a:spcAft>
                <a:spcPts val="0"/>
              </a:spcAft>
              <a:defRPr/>
            </a:pPr>
            <a:r>
              <a:rPr lang="en-GB" altLang="en-US"/>
              <a:t>What is Significant Harm?</a:t>
            </a:r>
          </a:p>
        </p:txBody>
      </p:sp>
      <p:sp>
        <p:nvSpPr>
          <p:cNvPr id="10243" name="Rectangle 3"/>
          <p:cNvSpPr>
            <a:spLocks noGrp="1" noChangeArrowheads="1"/>
          </p:cNvSpPr>
          <p:nvPr>
            <p:ph idx="1"/>
          </p:nvPr>
        </p:nvSpPr>
        <p:spPr/>
        <p:txBody>
          <a:bodyPr/>
          <a:lstStyle/>
          <a:p>
            <a:pPr eaLnBrk="1" hangingPunct="1">
              <a:lnSpc>
                <a:spcPct val="90000"/>
              </a:lnSpc>
            </a:pPr>
            <a:r>
              <a:rPr lang="en-GB" altLang="en-US" b="1"/>
              <a:t>Harm</a:t>
            </a:r>
            <a:r>
              <a:rPr lang="en-GB" altLang="en-US"/>
              <a:t> means ill treatment or the impairment of health or development.</a:t>
            </a:r>
          </a:p>
          <a:p>
            <a:pPr eaLnBrk="1" hangingPunct="1">
              <a:lnSpc>
                <a:spcPct val="90000"/>
              </a:lnSpc>
            </a:pPr>
            <a:r>
              <a:rPr lang="en-GB" altLang="en-US" b="1"/>
              <a:t>Significant</a:t>
            </a:r>
            <a:r>
              <a:rPr lang="en-GB" altLang="en-US"/>
              <a:t> is determined by comparison with that which could be reasonable expected of a similar child – age/gender</a:t>
            </a:r>
          </a:p>
          <a:p>
            <a:pPr eaLnBrk="1" hangingPunct="1">
              <a:lnSpc>
                <a:spcPct val="90000"/>
              </a:lnSpc>
            </a:pPr>
            <a:r>
              <a:rPr lang="en-GB" altLang="en-US"/>
              <a:t>No absolute criteria in judging what constitutes significant harm – can be a single traumatic event or an accumulation of events.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fontAlgn="auto" hangingPunct="1">
              <a:spcAft>
                <a:spcPts val="0"/>
              </a:spcAft>
              <a:defRPr/>
            </a:pPr>
            <a:r>
              <a:rPr lang="en-GB" altLang="en-US" sz="4000" dirty="0"/>
              <a:t>UN Convention on the Rights of the Child:</a:t>
            </a:r>
          </a:p>
        </p:txBody>
      </p:sp>
      <p:sp>
        <p:nvSpPr>
          <p:cNvPr id="11267" name="Rectangle 3"/>
          <p:cNvSpPr>
            <a:spLocks noGrp="1" noChangeArrowheads="1"/>
          </p:cNvSpPr>
          <p:nvPr>
            <p:ph idx="1"/>
          </p:nvPr>
        </p:nvSpPr>
        <p:spPr/>
        <p:txBody>
          <a:bodyPr/>
          <a:lstStyle/>
          <a:p>
            <a:pPr eaLnBrk="1" hangingPunct="1"/>
            <a:r>
              <a:rPr lang="en-GB" altLang="en-US"/>
              <a:t>To grow up in an atmosphere of happiness, love and understanding</a:t>
            </a:r>
          </a:p>
          <a:p>
            <a:pPr eaLnBrk="1" hangingPunct="1"/>
            <a:r>
              <a:rPr lang="en-GB" altLang="en-US"/>
              <a:t>To be as healthy as possible.</a:t>
            </a:r>
          </a:p>
          <a:p>
            <a:pPr eaLnBrk="1" hangingPunct="1"/>
            <a:r>
              <a:rPr lang="en-GB" altLang="en-US"/>
              <a:t>To grow and develop to the best of their ability.</a:t>
            </a:r>
          </a:p>
          <a:p>
            <a:pPr eaLnBrk="1" hangingPunct="1"/>
            <a:r>
              <a:rPr lang="en-GB" altLang="en-US"/>
              <a:t>To live in a safe environment.</a:t>
            </a:r>
          </a:p>
          <a:p>
            <a:pPr eaLnBrk="1" hangingPunct="1"/>
            <a:endParaRPr lang="en-GB" altLang="en-US"/>
          </a:p>
          <a:p>
            <a:pPr eaLnBrk="1" hangingPunct="1"/>
            <a:r>
              <a:rPr lang="en-GB" altLang="en-US" b="1"/>
              <a:t>How can these be measured?</a:t>
            </a:r>
          </a:p>
          <a:p>
            <a:pPr eaLnBrk="1" hangingPunct="1"/>
            <a:r>
              <a:rPr lang="en-GB" altLang="en-US" b="1"/>
              <a:t>How can professionals help ensure each?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fontAlgn="auto" hangingPunct="1">
              <a:spcAft>
                <a:spcPts val="0"/>
              </a:spcAft>
              <a:defRPr/>
            </a:pPr>
            <a:r>
              <a:rPr lang="en-GB" altLang="en-US"/>
              <a:t>Some Facts:</a:t>
            </a:r>
          </a:p>
        </p:txBody>
      </p:sp>
      <p:sp>
        <p:nvSpPr>
          <p:cNvPr id="12291" name="Rectangle 3"/>
          <p:cNvSpPr>
            <a:spLocks noGrp="1" noChangeArrowheads="1"/>
          </p:cNvSpPr>
          <p:nvPr>
            <p:ph idx="1"/>
          </p:nvPr>
        </p:nvSpPr>
        <p:spPr/>
        <p:txBody>
          <a:bodyPr/>
          <a:lstStyle/>
          <a:p>
            <a:pPr eaLnBrk="1" hangingPunct="1"/>
            <a:r>
              <a:rPr lang="en-GB" altLang="en-US"/>
              <a:t>Figures from an NCPCC study looking at the childhood experiences of 2869 18 to 24 year olds implied that in a full Double Decker bus of around 70 children:</a:t>
            </a:r>
          </a:p>
          <a:p>
            <a:pPr eaLnBrk="1" hangingPunct="1"/>
            <a:r>
              <a:rPr lang="en-GB" altLang="en-US" sz="2000"/>
              <a:t>7 are likely to be going home to families which they do not experience as loving or close.</a:t>
            </a:r>
          </a:p>
          <a:p>
            <a:pPr eaLnBrk="1" hangingPunct="1"/>
            <a:r>
              <a:rPr lang="en-GB" altLang="en-US" sz="2000"/>
              <a:t>10 may be shouldering a “double shift” burden of housework or caring for parents.</a:t>
            </a:r>
          </a:p>
          <a:p>
            <a:pPr eaLnBrk="1" hangingPunct="1"/>
            <a:r>
              <a:rPr lang="en-GB" altLang="en-US" sz="2000"/>
              <a:t>2 or 3 will be going home in fear of frequent violence between their parents.</a:t>
            </a:r>
          </a:p>
          <a:p>
            <a:pPr eaLnBrk="1" hangingPunct="1"/>
            <a:r>
              <a:rPr lang="en-GB" altLang="en-US" sz="2000"/>
              <a:t>2 or 3 will be returning home to a life of regular beatings.</a:t>
            </a:r>
          </a:p>
          <a:p>
            <a:pPr eaLnBrk="1" hangingPunct="1"/>
            <a:endParaRPr lang="en-GB" altLang="en-US"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fontAlgn="auto" hangingPunct="1">
              <a:spcAft>
                <a:spcPts val="0"/>
              </a:spcAft>
              <a:defRPr/>
            </a:pPr>
            <a:r>
              <a:rPr lang="en-GB" altLang="en-US"/>
              <a:t>Local Impact:</a:t>
            </a:r>
          </a:p>
        </p:txBody>
      </p:sp>
      <p:sp>
        <p:nvSpPr>
          <p:cNvPr id="13315" name="Rectangle 3"/>
          <p:cNvSpPr>
            <a:spLocks noGrp="1" noChangeArrowheads="1"/>
          </p:cNvSpPr>
          <p:nvPr>
            <p:ph idx="1"/>
          </p:nvPr>
        </p:nvSpPr>
        <p:spPr/>
        <p:txBody>
          <a:bodyPr/>
          <a:lstStyle/>
          <a:p>
            <a:pPr eaLnBrk="1" hangingPunct="1">
              <a:lnSpc>
                <a:spcPct val="90000"/>
              </a:lnSpc>
            </a:pPr>
            <a:r>
              <a:rPr lang="en-GB" altLang="en-US" sz="2400"/>
              <a:t>Each week 1 child will die as a result or cruelty or neglect.</a:t>
            </a:r>
          </a:p>
          <a:p>
            <a:pPr eaLnBrk="1" hangingPunct="1">
              <a:lnSpc>
                <a:spcPct val="90000"/>
              </a:lnSpc>
            </a:pPr>
            <a:r>
              <a:rPr lang="en-GB" altLang="en-US" sz="2400"/>
              <a:t>In Wales, in 2009/10 research by NSPCC show 1198 sex crimes were reported against children. – 3 children a day</a:t>
            </a:r>
          </a:p>
          <a:p>
            <a:pPr eaLnBrk="1" hangingPunct="1">
              <a:lnSpc>
                <a:spcPct val="90000"/>
              </a:lnSpc>
            </a:pPr>
            <a:r>
              <a:rPr lang="en-GB" altLang="en-US" sz="2400"/>
              <a:t>Across England &amp; Wales 23,390 sexual crimes were reported.</a:t>
            </a:r>
          </a:p>
          <a:p>
            <a:pPr eaLnBrk="1" hangingPunct="1">
              <a:lnSpc>
                <a:spcPct val="90000"/>
              </a:lnSpc>
            </a:pPr>
            <a:r>
              <a:rPr lang="en-GB" altLang="en-US" sz="2400"/>
              <a:t>In Wales more than 243 suspects were under the age of 18.</a:t>
            </a:r>
          </a:p>
          <a:p>
            <a:pPr eaLnBrk="1" hangingPunct="1">
              <a:lnSpc>
                <a:spcPct val="90000"/>
              </a:lnSpc>
            </a:pPr>
            <a:r>
              <a:rPr lang="en-GB" altLang="en-US" sz="2400"/>
              <a:t>It is estimated that each year in the UK 350,000 children will live in an environment considered to be “low in warmth and high criticism”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fontAlgn="auto" hangingPunct="1">
              <a:spcAft>
                <a:spcPts val="0"/>
              </a:spcAft>
              <a:defRPr/>
            </a:pPr>
            <a:r>
              <a:rPr lang="en-GB" altLang="en-US"/>
              <a:t>Main Types of Abuse</a:t>
            </a:r>
          </a:p>
        </p:txBody>
      </p:sp>
      <p:sp>
        <p:nvSpPr>
          <p:cNvPr id="14339" name="Rectangle 3"/>
          <p:cNvSpPr>
            <a:spLocks noGrp="1" noChangeArrowheads="1"/>
          </p:cNvSpPr>
          <p:nvPr>
            <p:ph idx="1"/>
          </p:nvPr>
        </p:nvSpPr>
        <p:spPr/>
        <p:txBody>
          <a:bodyPr/>
          <a:lstStyle/>
          <a:p>
            <a:pPr eaLnBrk="1" hangingPunct="1"/>
            <a:r>
              <a:rPr lang="en-GB" altLang="en-US"/>
              <a:t>Physical</a:t>
            </a:r>
          </a:p>
          <a:p>
            <a:pPr eaLnBrk="1" hangingPunct="1"/>
            <a:endParaRPr lang="en-GB" altLang="en-US"/>
          </a:p>
          <a:p>
            <a:pPr eaLnBrk="1" hangingPunct="1"/>
            <a:r>
              <a:rPr lang="en-GB" altLang="en-US"/>
              <a:t>Sexual</a:t>
            </a:r>
          </a:p>
          <a:p>
            <a:pPr eaLnBrk="1" hangingPunct="1"/>
            <a:endParaRPr lang="en-GB" altLang="en-US"/>
          </a:p>
          <a:p>
            <a:pPr eaLnBrk="1" hangingPunct="1"/>
            <a:r>
              <a:rPr lang="en-GB" altLang="en-US"/>
              <a:t>Neglect</a:t>
            </a:r>
          </a:p>
          <a:p>
            <a:pPr eaLnBrk="1" hangingPunct="1"/>
            <a:endParaRPr lang="en-GB" altLang="en-US"/>
          </a:p>
          <a:p>
            <a:pPr eaLnBrk="1" hangingPunct="1"/>
            <a:r>
              <a:rPr lang="en-GB" altLang="en-US"/>
              <a:t>Emotional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fontAlgn="auto" hangingPunct="1">
              <a:spcAft>
                <a:spcPts val="0"/>
              </a:spcAft>
              <a:defRPr/>
            </a:pPr>
            <a:r>
              <a:rPr lang="en-GB" altLang="en-US" sz="4000"/>
              <a:t>What is Abuse and Neglect?</a:t>
            </a:r>
            <a:br>
              <a:rPr lang="en-GB" altLang="en-US" sz="4000"/>
            </a:br>
            <a:endParaRPr lang="en-GB" altLang="en-US" sz="4000"/>
          </a:p>
        </p:txBody>
      </p:sp>
      <p:sp>
        <p:nvSpPr>
          <p:cNvPr id="15363" name="Rectangle 3"/>
          <p:cNvSpPr>
            <a:spLocks noGrp="1" noChangeArrowheads="1"/>
          </p:cNvSpPr>
          <p:nvPr>
            <p:ph idx="1"/>
          </p:nvPr>
        </p:nvSpPr>
        <p:spPr/>
        <p:txBody>
          <a:bodyPr/>
          <a:lstStyle/>
          <a:p>
            <a:pPr eaLnBrk="1" hangingPunct="1">
              <a:lnSpc>
                <a:spcPct val="90000"/>
              </a:lnSpc>
            </a:pPr>
            <a:r>
              <a:rPr lang="en-GB" altLang="en-US"/>
              <a:t>A person may abuse or neglect a child by inflicting harm or failing to prevent harm.  Children and young people may be abused in a family or in an institution or community setting: by those known to them or, more rarely, by a stranger.</a:t>
            </a:r>
          </a:p>
          <a:p>
            <a:pPr eaLnBrk="1" hangingPunct="1">
              <a:lnSpc>
                <a:spcPct val="90000"/>
              </a:lnSpc>
              <a:buFontTx/>
              <a:buNone/>
            </a:pPr>
            <a:r>
              <a:rPr lang="en-GB" altLang="en-US"/>
              <a:t>4 – 6 children killed every year by a stranger</a:t>
            </a:r>
          </a:p>
          <a:p>
            <a:pPr eaLnBrk="1" hangingPunct="1">
              <a:lnSpc>
                <a:spcPct val="90000"/>
              </a:lnSpc>
              <a:buFontTx/>
              <a:buNone/>
            </a:pPr>
            <a:r>
              <a:rPr lang="en-GB" altLang="en-US"/>
              <a:t>1 – 2 children per week killed within their own family.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fontAlgn="auto" hangingPunct="1">
              <a:spcAft>
                <a:spcPts val="0"/>
              </a:spcAft>
              <a:defRPr/>
            </a:pPr>
            <a:r>
              <a:rPr lang="en-GB" altLang="en-US"/>
              <a:t>Physical Abuse:</a:t>
            </a:r>
          </a:p>
        </p:txBody>
      </p:sp>
      <p:sp>
        <p:nvSpPr>
          <p:cNvPr id="9219" name="Rectangle 3"/>
          <p:cNvSpPr>
            <a:spLocks noGrp="1" noChangeArrowheads="1"/>
          </p:cNvSpPr>
          <p:nvPr>
            <p:ph sz="quarter" idx="13"/>
          </p:nvPr>
        </p:nvSpPr>
        <p:spPr/>
        <p:txBody>
          <a:bodyPr rtlCol="0">
            <a:normAutofit lnSpcReduction="10000"/>
          </a:bodyPr>
          <a:lstStyle/>
          <a:p>
            <a:pPr eaLnBrk="1" fontAlgn="auto" hangingPunct="1">
              <a:spcAft>
                <a:spcPts val="0"/>
              </a:spcAft>
              <a:buFont typeface="Arial" panose="020B0604020202020204" pitchFamily="34" charset="0"/>
              <a:buChar char="»"/>
              <a:defRPr/>
            </a:pPr>
            <a:r>
              <a:rPr lang="en-GB" altLang="en-US" dirty="0"/>
              <a:t>Hitting		</a:t>
            </a:r>
          </a:p>
          <a:p>
            <a:pPr eaLnBrk="1" fontAlgn="auto" hangingPunct="1">
              <a:spcAft>
                <a:spcPts val="0"/>
              </a:spcAft>
              <a:buFont typeface="Arial" panose="020B0604020202020204" pitchFamily="34" charset="0"/>
              <a:buChar char="»"/>
              <a:defRPr/>
            </a:pPr>
            <a:r>
              <a:rPr lang="en-GB" altLang="en-US" dirty="0"/>
              <a:t>Kicking</a:t>
            </a:r>
          </a:p>
          <a:p>
            <a:pPr eaLnBrk="1" fontAlgn="auto" hangingPunct="1">
              <a:spcAft>
                <a:spcPts val="0"/>
              </a:spcAft>
              <a:buFont typeface="Arial" panose="020B0604020202020204" pitchFamily="34" charset="0"/>
              <a:buChar char="»"/>
              <a:defRPr/>
            </a:pPr>
            <a:r>
              <a:rPr lang="en-GB" altLang="en-US" dirty="0"/>
              <a:t>Drowning 		</a:t>
            </a:r>
          </a:p>
          <a:p>
            <a:pPr eaLnBrk="1" fontAlgn="auto" hangingPunct="1">
              <a:spcAft>
                <a:spcPts val="0"/>
              </a:spcAft>
              <a:buFont typeface="Arial" panose="020B0604020202020204" pitchFamily="34" charset="0"/>
              <a:buChar char="»"/>
              <a:defRPr/>
            </a:pPr>
            <a:r>
              <a:rPr lang="en-GB" altLang="en-US" dirty="0"/>
              <a:t>Shaking		</a:t>
            </a:r>
          </a:p>
          <a:p>
            <a:pPr eaLnBrk="1" fontAlgn="auto" hangingPunct="1">
              <a:spcAft>
                <a:spcPts val="0"/>
              </a:spcAft>
              <a:buFont typeface="Arial" panose="020B0604020202020204" pitchFamily="34" charset="0"/>
              <a:buChar char="»"/>
              <a:defRPr/>
            </a:pPr>
            <a:r>
              <a:rPr lang="en-GB" altLang="en-US" dirty="0"/>
              <a:t>Punching		</a:t>
            </a:r>
          </a:p>
          <a:p>
            <a:pPr eaLnBrk="1" fontAlgn="auto" hangingPunct="1">
              <a:spcAft>
                <a:spcPts val="0"/>
              </a:spcAft>
              <a:buFont typeface="Arial" panose="020B0604020202020204" pitchFamily="34" charset="0"/>
              <a:buChar char="»"/>
              <a:defRPr/>
            </a:pPr>
            <a:r>
              <a:rPr lang="en-GB" altLang="en-US" dirty="0"/>
              <a:t>Beating		</a:t>
            </a:r>
          </a:p>
          <a:p>
            <a:pPr eaLnBrk="1" fontAlgn="auto" hangingPunct="1">
              <a:spcAft>
                <a:spcPts val="0"/>
              </a:spcAft>
              <a:buFont typeface="Arial" panose="020B0604020202020204" pitchFamily="34" charset="0"/>
              <a:buChar char="»"/>
              <a:defRPr/>
            </a:pPr>
            <a:r>
              <a:rPr lang="en-GB" altLang="en-US" dirty="0"/>
              <a:t>Pushing</a:t>
            </a:r>
          </a:p>
          <a:p>
            <a:pPr eaLnBrk="1" fontAlgn="auto" hangingPunct="1">
              <a:spcAft>
                <a:spcPts val="0"/>
              </a:spcAft>
              <a:buFont typeface="Arial" panose="020B0604020202020204" pitchFamily="34" charset="0"/>
              <a:buChar char="»"/>
              <a:defRPr/>
            </a:pPr>
            <a:r>
              <a:rPr lang="en-GB" altLang="en-US" dirty="0"/>
              <a:t>Burning</a:t>
            </a:r>
          </a:p>
          <a:p>
            <a:pPr eaLnBrk="1" fontAlgn="auto" hangingPunct="1">
              <a:spcAft>
                <a:spcPts val="0"/>
              </a:spcAft>
              <a:buFont typeface="Arial" panose="020B0604020202020204" pitchFamily="34" charset="0"/>
              <a:buChar char="»"/>
              <a:defRPr/>
            </a:pPr>
            <a:r>
              <a:rPr lang="en-GB" altLang="en-US" dirty="0"/>
              <a:t>Poisoning</a:t>
            </a:r>
          </a:p>
          <a:p>
            <a:pPr eaLnBrk="1" fontAlgn="auto" hangingPunct="1">
              <a:spcAft>
                <a:spcPts val="0"/>
              </a:spcAft>
              <a:buFont typeface="Arial" panose="020B0604020202020204" pitchFamily="34" charset="0"/>
              <a:buChar char="»"/>
              <a:defRPr/>
            </a:pPr>
            <a:endParaRPr lang="en-GB" altLang="en-US" dirty="0"/>
          </a:p>
          <a:p>
            <a:pPr eaLnBrk="1" fontAlgn="auto" hangingPunct="1">
              <a:spcAft>
                <a:spcPts val="0"/>
              </a:spcAft>
              <a:buFont typeface="Arial" panose="020B0604020202020204" pitchFamily="34" charset="0"/>
              <a:buChar char="»"/>
              <a:defRPr/>
            </a:pPr>
            <a:endParaRPr lang="en-GB" altLang="en-US" dirty="0"/>
          </a:p>
        </p:txBody>
      </p:sp>
      <p:sp>
        <p:nvSpPr>
          <p:cNvPr id="4" name="Content Placeholder 3"/>
          <p:cNvSpPr>
            <a:spLocks noGrp="1"/>
          </p:cNvSpPr>
          <p:nvPr>
            <p:ph sz="quarter" idx="14"/>
          </p:nvPr>
        </p:nvSpPr>
        <p:spPr/>
        <p:txBody>
          <a:bodyPr/>
          <a:lstStyle/>
          <a:p>
            <a:r>
              <a:rPr lang="en-GB" altLang="en-US" dirty="0"/>
              <a:t>Suffocating</a:t>
            </a:r>
          </a:p>
          <a:p>
            <a:r>
              <a:rPr lang="en-GB" altLang="en-US" dirty="0"/>
              <a:t>Fabricated &amp; induced illness</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fontAlgn="auto" hangingPunct="1">
              <a:spcAft>
                <a:spcPts val="0"/>
              </a:spcAft>
              <a:defRPr/>
            </a:pPr>
            <a:r>
              <a:rPr lang="en-GB" altLang="en-US" dirty="0"/>
              <a:t>Physical signs of Abuse:</a:t>
            </a:r>
          </a:p>
        </p:txBody>
      </p:sp>
      <p:sp>
        <p:nvSpPr>
          <p:cNvPr id="17411" name="Rectangle 4"/>
          <p:cNvSpPr>
            <a:spLocks noGrp="1" noChangeArrowheads="1"/>
          </p:cNvSpPr>
          <p:nvPr>
            <p:ph sz="quarter" idx="13"/>
          </p:nvPr>
        </p:nvSpPr>
        <p:spPr>
          <a:xfrm>
            <a:off x="1187450" y="260350"/>
            <a:ext cx="3730625" cy="4389438"/>
          </a:xfrm>
        </p:spPr>
        <p:txBody>
          <a:bodyPr/>
          <a:lstStyle/>
          <a:p>
            <a:pPr eaLnBrk="1" hangingPunct="1">
              <a:buFontTx/>
              <a:buNone/>
            </a:pPr>
            <a:r>
              <a:rPr lang="en-GB" altLang="en-US" sz="2400"/>
              <a:t>Signs:</a:t>
            </a:r>
          </a:p>
          <a:p>
            <a:pPr eaLnBrk="1" hangingPunct="1">
              <a:buFontTx/>
              <a:buNone/>
            </a:pPr>
            <a:r>
              <a:rPr lang="en-GB" altLang="en-US" sz="2400"/>
              <a:t>Bruises</a:t>
            </a:r>
          </a:p>
          <a:p>
            <a:pPr eaLnBrk="1" hangingPunct="1">
              <a:buFontTx/>
              <a:buNone/>
            </a:pPr>
            <a:r>
              <a:rPr lang="en-GB" altLang="en-US" sz="2400"/>
              <a:t>Cuts</a:t>
            </a:r>
          </a:p>
          <a:p>
            <a:pPr eaLnBrk="1" hangingPunct="1">
              <a:buFontTx/>
              <a:buNone/>
            </a:pPr>
            <a:r>
              <a:rPr lang="en-GB" altLang="en-US" sz="2400"/>
              <a:t>Grazes</a:t>
            </a:r>
          </a:p>
          <a:p>
            <a:pPr eaLnBrk="1" hangingPunct="1">
              <a:buFontTx/>
              <a:buNone/>
            </a:pPr>
            <a:r>
              <a:rPr lang="en-GB" altLang="en-US" sz="2400"/>
              <a:t>Burns</a:t>
            </a:r>
          </a:p>
          <a:p>
            <a:pPr eaLnBrk="1" hangingPunct="1">
              <a:buFontTx/>
              <a:buNone/>
            </a:pPr>
            <a:r>
              <a:rPr lang="en-GB" altLang="en-US" sz="2400"/>
              <a:t>Scalds</a:t>
            </a:r>
          </a:p>
          <a:p>
            <a:pPr eaLnBrk="1" hangingPunct="1">
              <a:buFontTx/>
              <a:buNone/>
            </a:pPr>
            <a:r>
              <a:rPr lang="en-GB" altLang="en-US" sz="2400"/>
              <a:t>Pinch Marks</a:t>
            </a:r>
          </a:p>
          <a:p>
            <a:pPr eaLnBrk="1" hangingPunct="1">
              <a:buFontTx/>
              <a:buNone/>
            </a:pPr>
            <a:r>
              <a:rPr lang="en-GB" altLang="en-US" sz="2400"/>
              <a:t>Grasp Marks</a:t>
            </a:r>
          </a:p>
          <a:p>
            <a:pPr eaLnBrk="1" hangingPunct="1">
              <a:buFontTx/>
              <a:buNone/>
            </a:pPr>
            <a:r>
              <a:rPr lang="en-GB" altLang="en-US" sz="2400"/>
              <a:t>Belt or buckle marks</a:t>
            </a:r>
          </a:p>
          <a:p>
            <a:pPr eaLnBrk="1" hangingPunct="1">
              <a:buFontTx/>
              <a:buNone/>
            </a:pPr>
            <a:endParaRPr lang="en-GB" altLang="en-US" sz="2400"/>
          </a:p>
        </p:txBody>
      </p:sp>
      <p:sp>
        <p:nvSpPr>
          <p:cNvPr id="10244" name="Rectangle 5"/>
          <p:cNvSpPr>
            <a:spLocks noGrp="1" noChangeArrowheads="1"/>
          </p:cNvSpPr>
          <p:nvPr>
            <p:ph sz="quarter" idx="14"/>
          </p:nvPr>
        </p:nvSpPr>
        <p:spPr>
          <a:xfrm>
            <a:off x="5148263" y="260350"/>
            <a:ext cx="3730625" cy="4389438"/>
          </a:xfrm>
        </p:spPr>
        <p:txBody>
          <a:bodyPr rtlCol="0">
            <a:normAutofit lnSpcReduction="10000"/>
          </a:bodyPr>
          <a:lstStyle/>
          <a:p>
            <a:pPr eaLnBrk="1" fontAlgn="auto" hangingPunct="1">
              <a:spcAft>
                <a:spcPts val="0"/>
              </a:spcAft>
              <a:buFontTx/>
              <a:buNone/>
              <a:defRPr/>
            </a:pPr>
            <a:r>
              <a:rPr lang="en-GB" altLang="en-US" sz="2400" dirty="0"/>
              <a:t>On:</a:t>
            </a:r>
          </a:p>
          <a:p>
            <a:pPr eaLnBrk="1" fontAlgn="auto" hangingPunct="1">
              <a:spcAft>
                <a:spcPts val="0"/>
              </a:spcAft>
              <a:buFontTx/>
              <a:buNone/>
              <a:defRPr/>
            </a:pPr>
            <a:r>
              <a:rPr lang="en-GB" altLang="en-US" sz="2400" dirty="0"/>
              <a:t>Eyes</a:t>
            </a:r>
          </a:p>
          <a:p>
            <a:pPr eaLnBrk="1" fontAlgn="auto" hangingPunct="1">
              <a:spcAft>
                <a:spcPts val="0"/>
              </a:spcAft>
              <a:buFontTx/>
              <a:buNone/>
              <a:defRPr/>
            </a:pPr>
            <a:r>
              <a:rPr lang="en-GB" altLang="en-US" sz="2400" dirty="0"/>
              <a:t>Ears</a:t>
            </a:r>
          </a:p>
          <a:p>
            <a:pPr eaLnBrk="1" fontAlgn="auto" hangingPunct="1">
              <a:spcAft>
                <a:spcPts val="0"/>
              </a:spcAft>
              <a:buFontTx/>
              <a:buNone/>
              <a:defRPr/>
            </a:pPr>
            <a:r>
              <a:rPr lang="en-GB" altLang="en-US" sz="2400" dirty="0"/>
              <a:t>Cheeks or face</a:t>
            </a:r>
          </a:p>
          <a:p>
            <a:pPr eaLnBrk="1" fontAlgn="auto" hangingPunct="1">
              <a:spcAft>
                <a:spcPts val="0"/>
              </a:spcAft>
              <a:buFontTx/>
              <a:buNone/>
              <a:defRPr/>
            </a:pPr>
            <a:r>
              <a:rPr lang="en-GB" altLang="en-US" sz="2400" dirty="0"/>
              <a:t>Neck</a:t>
            </a:r>
          </a:p>
          <a:p>
            <a:pPr eaLnBrk="1" fontAlgn="auto" hangingPunct="1">
              <a:spcAft>
                <a:spcPts val="0"/>
              </a:spcAft>
              <a:buFontTx/>
              <a:buNone/>
              <a:defRPr/>
            </a:pPr>
            <a:r>
              <a:rPr lang="en-GB" altLang="en-US" sz="2400" dirty="0"/>
              <a:t>Shoulders</a:t>
            </a:r>
          </a:p>
          <a:p>
            <a:pPr eaLnBrk="1" fontAlgn="auto" hangingPunct="1">
              <a:spcAft>
                <a:spcPts val="0"/>
              </a:spcAft>
              <a:buFontTx/>
              <a:buNone/>
              <a:defRPr/>
            </a:pPr>
            <a:r>
              <a:rPr lang="en-GB" altLang="en-US" sz="2400" dirty="0"/>
              <a:t>Chest</a:t>
            </a:r>
          </a:p>
          <a:p>
            <a:pPr eaLnBrk="1" fontAlgn="auto" hangingPunct="1">
              <a:spcAft>
                <a:spcPts val="0"/>
              </a:spcAft>
              <a:buFontTx/>
              <a:buNone/>
              <a:defRPr/>
            </a:pPr>
            <a:r>
              <a:rPr lang="en-GB" altLang="en-US" sz="2400" dirty="0"/>
              <a:t>Arms</a:t>
            </a:r>
          </a:p>
          <a:p>
            <a:pPr eaLnBrk="1" fontAlgn="auto" hangingPunct="1">
              <a:spcAft>
                <a:spcPts val="0"/>
              </a:spcAft>
              <a:buFontTx/>
              <a:buNone/>
              <a:defRPr/>
            </a:pPr>
            <a:r>
              <a:rPr lang="en-GB" altLang="en-US" sz="2400" dirty="0"/>
              <a:t>Back or buttocks</a:t>
            </a:r>
          </a:p>
          <a:p>
            <a:pPr eaLnBrk="1" fontAlgn="auto" hangingPunct="1">
              <a:spcAft>
                <a:spcPts val="0"/>
              </a:spcAft>
              <a:buFontTx/>
              <a:buNone/>
              <a:defRPr/>
            </a:pPr>
            <a:r>
              <a:rPr lang="en-GB" altLang="en-US" sz="2400" dirty="0"/>
              <a:t>Thighs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fontAlgn="auto" hangingPunct="1">
              <a:spcAft>
                <a:spcPts val="0"/>
              </a:spcAft>
              <a:defRPr/>
            </a:pPr>
            <a:r>
              <a:rPr lang="en-GB" altLang="en-US"/>
              <a:t>Physical Abuse</a:t>
            </a:r>
          </a:p>
        </p:txBody>
      </p:sp>
      <p:sp>
        <p:nvSpPr>
          <p:cNvPr id="18435" name="Content Placeholder 2"/>
          <p:cNvSpPr>
            <a:spLocks noGrp="1"/>
          </p:cNvSpPr>
          <p:nvPr>
            <p:ph idx="1"/>
          </p:nvPr>
        </p:nvSpPr>
        <p:spPr/>
        <p:txBody>
          <a:bodyPr/>
          <a:lstStyle/>
          <a:p>
            <a:pPr eaLnBrk="1" hangingPunct="1"/>
            <a:r>
              <a:rPr lang="en-GB" altLang="en-US"/>
              <a:t>Does not always have to be directly inflicted through attack.</a:t>
            </a:r>
          </a:p>
          <a:p>
            <a:pPr eaLnBrk="1" hangingPunct="1"/>
            <a:r>
              <a:rPr lang="en-GB" altLang="en-US"/>
              <a:t>2007 – 4 women appeared in court in Plymouth – mother and friends encouraged brother and sister to fight – recorded the fight.</a:t>
            </a:r>
          </a:p>
          <a:p>
            <a:pPr eaLnBrk="1" hangingPunct="1"/>
            <a:r>
              <a:rPr lang="en-GB" altLang="en-US"/>
              <a:t>Children removed from their mother, all four were convicted of causing children to ill treatment, causing unnecessary suffering  or injury.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219200" y="3356992"/>
            <a:ext cx="7239000" cy="3043808"/>
          </a:xfrm>
        </p:spPr>
        <p:txBody>
          <a:bodyPr/>
          <a:lstStyle/>
          <a:p>
            <a:pPr eaLnBrk="1" fontAlgn="auto" hangingPunct="1">
              <a:spcAft>
                <a:spcPts val="0"/>
              </a:spcAft>
              <a:defRPr/>
            </a:pPr>
            <a:r>
              <a:rPr lang="en-GB" altLang="en-US" sz="3000" dirty="0"/>
              <a:t>Sexual Abuse:</a:t>
            </a:r>
            <a:br>
              <a:rPr lang="en-GB" altLang="en-US" sz="3000" dirty="0"/>
            </a:br>
            <a:r>
              <a:rPr lang="en-GB" altLang="en-US" sz="3000" dirty="0">
                <a:solidFill>
                  <a:schemeClr val="tx1"/>
                </a:solidFill>
              </a:rPr>
              <a:t>(Forcing or enticing to take part in sexual activities, including prostitution, whether or not the person is aware of what is happening</a:t>
            </a:r>
            <a:r>
              <a:rPr lang="en-GB" altLang="en-US" sz="2800" dirty="0">
                <a:solidFill>
                  <a:schemeClr val="tx1"/>
                </a:solidFill>
              </a:rPr>
              <a:t>.)</a:t>
            </a:r>
          </a:p>
        </p:txBody>
      </p:sp>
      <p:sp>
        <p:nvSpPr>
          <p:cNvPr id="19459" name="Rectangle 3"/>
          <p:cNvSpPr>
            <a:spLocks noGrp="1" noChangeArrowheads="1"/>
          </p:cNvSpPr>
          <p:nvPr>
            <p:ph idx="1"/>
          </p:nvPr>
        </p:nvSpPr>
        <p:spPr/>
        <p:txBody>
          <a:bodyPr/>
          <a:lstStyle/>
          <a:p>
            <a:pPr eaLnBrk="1" hangingPunct="1"/>
            <a:r>
              <a:rPr lang="en-GB" altLang="en-US"/>
              <a:t>Touching Inappropriately</a:t>
            </a:r>
          </a:p>
          <a:p>
            <a:pPr eaLnBrk="1" hangingPunct="1"/>
            <a:r>
              <a:rPr lang="en-GB" altLang="en-US"/>
              <a:t>Penetration</a:t>
            </a:r>
          </a:p>
          <a:p>
            <a:pPr eaLnBrk="1" hangingPunct="1"/>
            <a:r>
              <a:rPr lang="en-GB" altLang="en-US"/>
              <a:t>Exposure to sexual images</a:t>
            </a:r>
          </a:p>
          <a:p>
            <a:pPr eaLnBrk="1" hangingPunct="1"/>
            <a:r>
              <a:rPr lang="en-GB" altLang="en-US"/>
              <a:t>Forcing to take part in creating sexual images</a:t>
            </a:r>
          </a:p>
          <a:p>
            <a:pPr eaLnBrk="1" hangingPunct="1"/>
            <a:r>
              <a:rPr lang="en-GB" altLang="en-US"/>
              <a:t>Encouraging children to behave in sexually inappropriate ways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fontAlgn="auto" hangingPunct="1">
              <a:spcAft>
                <a:spcPts val="0"/>
              </a:spcAft>
              <a:defRPr/>
            </a:pPr>
            <a:r>
              <a:rPr lang="en-GB" altLang="en-US"/>
              <a:t>Paedophile:</a:t>
            </a:r>
          </a:p>
        </p:txBody>
      </p:sp>
      <p:sp>
        <p:nvSpPr>
          <p:cNvPr id="20483" name="Content Placeholder 2"/>
          <p:cNvSpPr>
            <a:spLocks noGrp="1"/>
          </p:cNvSpPr>
          <p:nvPr>
            <p:ph idx="1"/>
          </p:nvPr>
        </p:nvSpPr>
        <p:spPr/>
        <p:txBody>
          <a:bodyPr/>
          <a:lstStyle/>
          <a:p>
            <a:pPr eaLnBrk="1" hangingPunct="1">
              <a:buFontTx/>
              <a:buNone/>
            </a:pPr>
            <a:r>
              <a:rPr lang="en-GB" altLang="en-US"/>
              <a:t>Definition – from 2 Greek words</a:t>
            </a:r>
          </a:p>
          <a:p>
            <a:pPr eaLnBrk="1" hangingPunct="1">
              <a:buFontTx/>
              <a:buNone/>
            </a:pPr>
            <a:r>
              <a:rPr lang="en-GB" altLang="en-US"/>
              <a:t>“paedo” meaning boy or child</a:t>
            </a:r>
          </a:p>
          <a:p>
            <a:pPr eaLnBrk="1" hangingPunct="1">
              <a:buFontTx/>
              <a:buNone/>
            </a:pPr>
            <a:r>
              <a:rPr lang="en-GB" altLang="en-US"/>
              <a:t>“phile” meaning strong or excessive liking</a:t>
            </a:r>
          </a:p>
          <a:p>
            <a:pPr eaLnBrk="1" hangingPunct="1">
              <a:buFontTx/>
              <a:buNone/>
            </a:pPr>
            <a:endParaRPr lang="en-GB" altLang="en-US"/>
          </a:p>
          <a:p>
            <a:pPr eaLnBrk="1" hangingPunct="1">
              <a:buFontTx/>
              <a:buNone/>
            </a:pPr>
            <a:r>
              <a:rPr lang="en-GB" altLang="en-US"/>
              <a:t>Sexual attraction to children and young people is a compulsive pattern of behaviour, aimed at those under the age of consent. Children are their preferred objects of fantasy and sexual activity.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Paedophilia </a:t>
            </a:r>
          </a:p>
        </p:txBody>
      </p:sp>
      <p:sp>
        <p:nvSpPr>
          <p:cNvPr id="3" name="Content Placeholder 2"/>
          <p:cNvSpPr>
            <a:spLocks noGrp="1"/>
          </p:cNvSpPr>
          <p:nvPr>
            <p:ph idx="1"/>
          </p:nvPr>
        </p:nvSpPr>
        <p:spPr>
          <a:xfrm>
            <a:off x="1219200" y="404813"/>
            <a:ext cx="7467600" cy="4852987"/>
          </a:xfrm>
        </p:spPr>
        <p:txBody>
          <a:bodyPr rtlCol="0">
            <a:normAutofit fontScale="92500" lnSpcReduction="10000"/>
          </a:bodyPr>
          <a:lstStyle/>
          <a:p>
            <a:pPr eaLnBrk="1" fontAlgn="auto" hangingPunct="1">
              <a:spcAft>
                <a:spcPts val="0"/>
              </a:spcAft>
              <a:buFont typeface="Arial" panose="020B0604020202020204" pitchFamily="34" charset="0"/>
              <a:buChar char="»"/>
              <a:defRPr/>
            </a:pPr>
            <a:r>
              <a:rPr lang="en-GB" dirty="0"/>
              <a:t>Studies show it is a sexual preference</a:t>
            </a:r>
          </a:p>
          <a:p>
            <a:pPr eaLnBrk="1" fontAlgn="auto" hangingPunct="1">
              <a:spcAft>
                <a:spcPts val="0"/>
              </a:spcAft>
              <a:buFont typeface="Arial" panose="020B0604020202020204" pitchFamily="34" charset="0"/>
              <a:buChar char="»"/>
              <a:defRPr/>
            </a:pPr>
            <a:r>
              <a:rPr lang="en-GB" dirty="0"/>
              <a:t>Paedophiles’ brains are “abnormally tuned” to find the face of a child more attractive than that of an adult (2014 study)</a:t>
            </a:r>
          </a:p>
          <a:p>
            <a:pPr eaLnBrk="1" fontAlgn="auto" hangingPunct="1">
              <a:spcAft>
                <a:spcPts val="0"/>
              </a:spcAft>
              <a:buFont typeface="Arial" panose="020B0604020202020204" pitchFamily="34" charset="0"/>
              <a:buChar char="»"/>
              <a:defRPr/>
            </a:pPr>
            <a:r>
              <a:rPr lang="en-GB" dirty="0"/>
              <a:t>This supports findings (see journal </a:t>
            </a:r>
            <a:r>
              <a:rPr lang="en-GB" i="1" dirty="0"/>
              <a:t>Biology Letters) </a:t>
            </a:r>
            <a:r>
              <a:rPr lang="en-GB" dirty="0"/>
              <a:t>which evidenced that human beings process faces according to sexual orientation </a:t>
            </a:r>
          </a:p>
          <a:p>
            <a:pPr eaLnBrk="1" fontAlgn="auto" hangingPunct="1">
              <a:spcAft>
                <a:spcPts val="0"/>
              </a:spcAft>
              <a:buFont typeface="Arial" panose="020B0604020202020204" pitchFamily="34" charset="0"/>
              <a:buChar char="»"/>
              <a:defRPr/>
            </a:pPr>
            <a:r>
              <a:rPr lang="en-GB" dirty="0"/>
              <a:t>Many abusers claim the child invited the abuse</a:t>
            </a:r>
          </a:p>
          <a:p>
            <a:pPr eaLnBrk="1" fontAlgn="auto" hangingPunct="1">
              <a:spcAft>
                <a:spcPts val="0"/>
              </a:spcAft>
              <a:buFont typeface="Arial" panose="020B0604020202020204" pitchFamily="34" charset="0"/>
              <a:buChar char="»"/>
              <a:defRPr/>
            </a:pPr>
            <a:r>
              <a:rPr lang="en-GB" dirty="0"/>
              <a:t>Large numbers strongly deny actions, even when confronted with evidence</a:t>
            </a:r>
          </a:p>
          <a:p>
            <a:pPr eaLnBrk="1" fontAlgn="auto" hangingPunct="1">
              <a:spcAft>
                <a:spcPts val="0"/>
              </a:spcAft>
              <a:buFont typeface="Arial" panose="020B0604020202020204" pitchFamily="34" charset="0"/>
              <a:buChar char="»"/>
              <a:defRPr/>
            </a:pPr>
            <a:r>
              <a:rPr lang="en-GB" dirty="0"/>
              <a:t>Paedophilia is technically a mental illness as classified within the ICD-10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fontAlgn="auto" hangingPunct="1">
              <a:spcAft>
                <a:spcPts val="0"/>
              </a:spcAft>
              <a:defRPr/>
            </a:pPr>
            <a:r>
              <a:rPr lang="en-GB" altLang="en-US" dirty="0"/>
              <a:t>Possible Indicators of sexual abuse:</a:t>
            </a:r>
          </a:p>
        </p:txBody>
      </p:sp>
      <p:sp>
        <p:nvSpPr>
          <p:cNvPr id="22531" name="Rectangle 3"/>
          <p:cNvSpPr>
            <a:spLocks noGrp="1" noChangeArrowheads="1"/>
          </p:cNvSpPr>
          <p:nvPr>
            <p:ph idx="1"/>
          </p:nvPr>
        </p:nvSpPr>
        <p:spPr/>
        <p:txBody>
          <a:bodyPr/>
          <a:lstStyle/>
          <a:p>
            <a:pPr eaLnBrk="1" hangingPunct="1"/>
            <a:r>
              <a:rPr lang="en-GB" altLang="en-US"/>
              <a:t>Genital irritation</a:t>
            </a:r>
          </a:p>
          <a:p>
            <a:pPr eaLnBrk="1" hangingPunct="1"/>
            <a:r>
              <a:rPr lang="en-GB" altLang="en-US"/>
              <a:t>Urine infections</a:t>
            </a:r>
          </a:p>
          <a:p>
            <a:pPr eaLnBrk="1" hangingPunct="1"/>
            <a:r>
              <a:rPr lang="en-GB" altLang="en-US"/>
              <a:t>Inappropriate sexual behaviour</a:t>
            </a:r>
          </a:p>
          <a:p>
            <a:pPr eaLnBrk="1" hangingPunct="1"/>
            <a:r>
              <a:rPr lang="en-GB" altLang="en-US"/>
              <a:t>Lack of trust of adults</a:t>
            </a:r>
          </a:p>
          <a:p>
            <a:pPr eaLnBrk="1" hangingPunct="1"/>
            <a:r>
              <a:rPr lang="en-GB" altLang="en-US"/>
              <a:t>Regression</a:t>
            </a:r>
          </a:p>
          <a:p>
            <a:pPr eaLnBrk="1" hangingPunct="1"/>
            <a:r>
              <a:rPr lang="en-GB" altLang="en-US"/>
              <a:t>Clinginess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331640" y="6286500"/>
            <a:ext cx="7239000" cy="1143000"/>
          </a:xfrm>
        </p:spPr>
        <p:txBody>
          <a:bodyPr/>
          <a:lstStyle/>
          <a:p>
            <a:pPr eaLnBrk="1" fontAlgn="auto" hangingPunct="1">
              <a:spcAft>
                <a:spcPts val="0"/>
              </a:spcAft>
              <a:defRPr/>
            </a:pPr>
            <a:r>
              <a:rPr lang="en-GB" altLang="en-US" sz="3500" dirty="0">
                <a:solidFill>
                  <a:schemeClr val="tx1"/>
                </a:solidFill>
              </a:rPr>
              <a:t>Neglect:</a:t>
            </a:r>
            <a:br>
              <a:rPr lang="en-GB" altLang="en-US" sz="3500" dirty="0">
                <a:solidFill>
                  <a:schemeClr val="tx1"/>
                </a:solidFill>
              </a:rPr>
            </a:br>
            <a:r>
              <a:rPr lang="en-GB" altLang="en-US" sz="3500" dirty="0">
                <a:solidFill>
                  <a:schemeClr val="tx1"/>
                </a:solidFill>
              </a:rPr>
              <a:t>Persistent failure to meet a child’s basic and/or psychological needs, likely to result in the serious impairment of a child’s health or development.</a:t>
            </a:r>
            <a:br>
              <a:rPr lang="en-GB" altLang="en-US" sz="3500" dirty="0"/>
            </a:br>
            <a:endParaRPr lang="en-GB" altLang="en-US" sz="3500" dirty="0"/>
          </a:p>
        </p:txBody>
      </p:sp>
      <p:sp>
        <p:nvSpPr>
          <p:cNvPr id="23555" name="Rectangle 3"/>
          <p:cNvSpPr>
            <a:spLocks noGrp="1" noChangeArrowheads="1"/>
          </p:cNvSpPr>
          <p:nvPr>
            <p:ph idx="1"/>
          </p:nvPr>
        </p:nvSpPr>
        <p:spPr>
          <a:xfrm>
            <a:off x="904875" y="188913"/>
            <a:ext cx="8229600" cy="4525962"/>
          </a:xfrm>
        </p:spPr>
        <p:txBody>
          <a:bodyPr/>
          <a:lstStyle/>
          <a:p>
            <a:pPr eaLnBrk="1" hangingPunct="1">
              <a:buFontTx/>
              <a:buNone/>
            </a:pPr>
            <a:r>
              <a:rPr lang="en-GB" altLang="en-US"/>
              <a:t>Food</a:t>
            </a:r>
          </a:p>
          <a:p>
            <a:pPr eaLnBrk="1" hangingPunct="1">
              <a:buFontTx/>
              <a:buNone/>
            </a:pPr>
            <a:r>
              <a:rPr lang="en-GB" altLang="en-US"/>
              <a:t>Clothing</a:t>
            </a:r>
          </a:p>
          <a:p>
            <a:pPr eaLnBrk="1" hangingPunct="1">
              <a:buFontTx/>
              <a:buNone/>
            </a:pPr>
            <a:r>
              <a:rPr lang="en-GB" altLang="en-US"/>
              <a:t>Shelter</a:t>
            </a:r>
          </a:p>
          <a:p>
            <a:pPr eaLnBrk="1" hangingPunct="1">
              <a:buFontTx/>
              <a:buNone/>
            </a:pPr>
            <a:r>
              <a:rPr lang="en-GB" altLang="en-US"/>
              <a:t>Love</a:t>
            </a:r>
          </a:p>
          <a:p>
            <a:pPr eaLnBrk="1" hangingPunct="1">
              <a:buFontTx/>
              <a:buNone/>
            </a:pPr>
            <a:r>
              <a:rPr lang="en-GB" altLang="en-US"/>
              <a:t>General Hygiene</a:t>
            </a:r>
          </a:p>
          <a:p>
            <a:pPr eaLnBrk="1" hangingPunct="1">
              <a:buFontTx/>
              <a:buNone/>
            </a:pPr>
            <a:r>
              <a:rPr lang="en-GB" altLang="en-US"/>
              <a:t>Medical Needs</a:t>
            </a:r>
          </a:p>
          <a:p>
            <a:pPr eaLnBrk="1" hangingPunct="1">
              <a:buFontTx/>
              <a:buNone/>
            </a:pPr>
            <a:r>
              <a:rPr lang="en-GB" altLang="en-US"/>
              <a:t>Education</a:t>
            </a:r>
          </a:p>
          <a:p>
            <a:pPr eaLnBrk="1" hangingPunct="1">
              <a:buFontTx/>
              <a:buNone/>
            </a:pPr>
            <a:endParaRPr lang="en-GB"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fontAlgn="auto" hangingPunct="1">
              <a:spcAft>
                <a:spcPts val="0"/>
              </a:spcAft>
              <a:defRPr/>
            </a:pPr>
            <a:r>
              <a:rPr lang="en-GB" altLang="en-US"/>
              <a:t>Signs of Neglect:</a:t>
            </a:r>
          </a:p>
        </p:txBody>
      </p:sp>
      <p:sp>
        <p:nvSpPr>
          <p:cNvPr id="24579" name="Rectangle 3"/>
          <p:cNvSpPr>
            <a:spLocks noGrp="1" noChangeArrowheads="1"/>
          </p:cNvSpPr>
          <p:nvPr>
            <p:ph idx="1"/>
          </p:nvPr>
        </p:nvSpPr>
        <p:spPr/>
        <p:txBody>
          <a:bodyPr/>
          <a:lstStyle/>
          <a:p>
            <a:pPr eaLnBrk="1" hangingPunct="1">
              <a:lnSpc>
                <a:spcPct val="90000"/>
              </a:lnSpc>
              <a:buFontTx/>
              <a:buNone/>
            </a:pPr>
            <a:r>
              <a:rPr lang="en-GB" altLang="en-US" dirty="0"/>
              <a:t>	</a:t>
            </a:r>
          </a:p>
          <a:p>
            <a:pPr eaLnBrk="1" hangingPunct="1">
              <a:lnSpc>
                <a:spcPct val="90000"/>
              </a:lnSpc>
              <a:buFontTx/>
              <a:buNone/>
            </a:pPr>
            <a:r>
              <a:rPr lang="en-GB" altLang="en-US" dirty="0"/>
              <a:t>Dirty</a:t>
            </a:r>
          </a:p>
          <a:p>
            <a:pPr eaLnBrk="1" hangingPunct="1">
              <a:lnSpc>
                <a:spcPct val="90000"/>
              </a:lnSpc>
              <a:buFontTx/>
              <a:buNone/>
            </a:pPr>
            <a:r>
              <a:rPr lang="en-GB" altLang="en-US" dirty="0"/>
              <a:t>Tired</a:t>
            </a:r>
          </a:p>
          <a:p>
            <a:pPr eaLnBrk="1" hangingPunct="1">
              <a:lnSpc>
                <a:spcPct val="90000"/>
              </a:lnSpc>
              <a:buFontTx/>
              <a:buNone/>
            </a:pPr>
            <a:r>
              <a:rPr lang="en-GB" altLang="en-US" dirty="0"/>
              <a:t>Hungry</a:t>
            </a:r>
          </a:p>
          <a:p>
            <a:pPr eaLnBrk="1" hangingPunct="1">
              <a:lnSpc>
                <a:spcPct val="90000"/>
              </a:lnSpc>
              <a:buFontTx/>
              <a:buNone/>
            </a:pPr>
            <a:r>
              <a:rPr lang="en-GB" altLang="en-US" dirty="0"/>
              <a:t>Scruffy</a:t>
            </a:r>
          </a:p>
          <a:p>
            <a:pPr eaLnBrk="1" hangingPunct="1">
              <a:lnSpc>
                <a:spcPct val="90000"/>
              </a:lnSpc>
              <a:buFontTx/>
              <a:buNone/>
            </a:pPr>
            <a:r>
              <a:rPr lang="en-GB" altLang="en-US" dirty="0"/>
              <a:t>Fails to thrive</a:t>
            </a:r>
          </a:p>
          <a:p>
            <a:pPr eaLnBrk="1" hangingPunct="1">
              <a:lnSpc>
                <a:spcPct val="90000"/>
              </a:lnSpc>
              <a:buFontTx/>
              <a:buNone/>
            </a:pPr>
            <a:r>
              <a:rPr lang="en-GB" altLang="en-US" dirty="0"/>
              <a:t>Homework not done</a:t>
            </a:r>
          </a:p>
          <a:p>
            <a:pPr eaLnBrk="1" hangingPunct="1">
              <a:lnSpc>
                <a:spcPct val="90000"/>
              </a:lnSpc>
              <a:buFontTx/>
              <a:buNone/>
            </a:pPr>
            <a:r>
              <a:rPr lang="en-GB" altLang="en-US" dirty="0"/>
              <a:t>Resources not provided – </a:t>
            </a:r>
            <a:r>
              <a:rPr lang="en-GB" altLang="en-US" dirty="0" err="1"/>
              <a:t>e.g</a:t>
            </a:r>
            <a:r>
              <a:rPr lang="en-GB" altLang="en-US" dirty="0"/>
              <a:t> PE Kit</a:t>
            </a:r>
          </a:p>
          <a:p>
            <a:pPr eaLnBrk="1" hangingPunct="1">
              <a:lnSpc>
                <a:spcPct val="90000"/>
              </a:lnSpc>
              <a:buFontTx/>
              <a:buNone/>
            </a:pPr>
            <a:r>
              <a:rPr lang="en-GB" altLang="en-US" dirty="0"/>
              <a:t>Notes not returned.</a:t>
            </a:r>
          </a:p>
          <a:p>
            <a:pPr eaLnBrk="1" hangingPunct="1">
              <a:lnSpc>
                <a:spcPct val="90000"/>
              </a:lnSpc>
              <a:buFontTx/>
              <a:buNone/>
            </a:pPr>
            <a:endParaRPr lang="en-GB" altLang="en-US" dirty="0"/>
          </a:p>
          <a:p>
            <a:pPr eaLnBrk="1" hangingPunct="1">
              <a:lnSpc>
                <a:spcPct val="90000"/>
              </a:lnSpc>
              <a:buFontTx/>
              <a:buNone/>
            </a:pPr>
            <a:endParaRPr lang="en-GB" altLang="en-US" sz="4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fontAlgn="auto" hangingPunct="1">
              <a:spcAft>
                <a:spcPts val="0"/>
              </a:spcAft>
              <a:defRPr/>
            </a:pPr>
            <a:r>
              <a:rPr lang="en-GB" altLang="en-US"/>
              <a:t>Emotional Abuse:</a:t>
            </a:r>
          </a:p>
        </p:txBody>
      </p:sp>
      <p:sp>
        <p:nvSpPr>
          <p:cNvPr id="17411" name="Rectangle 3"/>
          <p:cNvSpPr>
            <a:spLocks noGrp="1" noChangeArrowheads="1"/>
          </p:cNvSpPr>
          <p:nvPr>
            <p:ph idx="1"/>
          </p:nvPr>
        </p:nvSpPr>
        <p:spPr>
          <a:xfrm>
            <a:off x="1219200" y="404813"/>
            <a:ext cx="7467600" cy="4852987"/>
          </a:xfrm>
        </p:spPr>
        <p:txBody>
          <a:bodyPr rtlCol="0">
            <a:normAutofit lnSpcReduction="10000"/>
          </a:bodyPr>
          <a:lstStyle/>
          <a:p>
            <a:pPr eaLnBrk="1" fontAlgn="auto" hangingPunct="1">
              <a:spcAft>
                <a:spcPts val="0"/>
              </a:spcAft>
              <a:buFontTx/>
              <a:buNone/>
              <a:defRPr/>
            </a:pPr>
            <a:r>
              <a:rPr lang="en-GB" altLang="en-US" sz="2200" dirty="0"/>
              <a:t>	</a:t>
            </a:r>
            <a:r>
              <a:rPr lang="en-GB" altLang="en-US" sz="3000" b="1" dirty="0"/>
              <a:t>Persistent emotional treatment of a child such as to cause severe and persistent adverse effects on his/her emotional well being.</a:t>
            </a:r>
          </a:p>
          <a:p>
            <a:pPr eaLnBrk="1" fontAlgn="auto" hangingPunct="1">
              <a:spcAft>
                <a:spcPts val="0"/>
              </a:spcAft>
              <a:buFontTx/>
              <a:buNone/>
              <a:defRPr/>
            </a:pPr>
            <a:r>
              <a:rPr lang="en-GB" altLang="en-US" sz="2400" dirty="0"/>
              <a:t>*Continual criticism</a:t>
            </a:r>
          </a:p>
          <a:p>
            <a:pPr eaLnBrk="1" fontAlgn="auto" hangingPunct="1">
              <a:spcAft>
                <a:spcPts val="0"/>
              </a:spcAft>
              <a:buFontTx/>
              <a:buNone/>
              <a:defRPr/>
            </a:pPr>
            <a:r>
              <a:rPr lang="en-GB" altLang="en-US" sz="2400" dirty="0"/>
              <a:t>*Put downs</a:t>
            </a:r>
          </a:p>
          <a:p>
            <a:pPr eaLnBrk="1" fontAlgn="auto" hangingPunct="1">
              <a:spcAft>
                <a:spcPts val="0"/>
              </a:spcAft>
              <a:buFontTx/>
              <a:buNone/>
              <a:defRPr/>
            </a:pPr>
            <a:r>
              <a:rPr lang="en-GB" altLang="en-US" sz="2400" dirty="0"/>
              <a:t>*Intimidation – causing them to feel frightened or in danger</a:t>
            </a:r>
          </a:p>
          <a:p>
            <a:pPr eaLnBrk="1" fontAlgn="auto" hangingPunct="1">
              <a:spcAft>
                <a:spcPts val="0"/>
              </a:spcAft>
              <a:buFontTx/>
              <a:buNone/>
              <a:defRPr/>
            </a:pPr>
            <a:r>
              <a:rPr lang="en-GB" altLang="en-US" sz="2400" dirty="0"/>
              <a:t>*Lack of love/approval</a:t>
            </a:r>
          </a:p>
          <a:p>
            <a:pPr eaLnBrk="1" fontAlgn="auto" hangingPunct="1">
              <a:spcAft>
                <a:spcPts val="0"/>
              </a:spcAft>
              <a:buFontTx/>
              <a:buNone/>
              <a:defRPr/>
            </a:pPr>
            <a:r>
              <a:rPr lang="en-GB" altLang="en-US" sz="2400" dirty="0"/>
              <a:t>*Inappropriate expectations for their age or development.</a:t>
            </a:r>
          </a:p>
          <a:p>
            <a:pPr eaLnBrk="1" fontAlgn="auto" hangingPunct="1">
              <a:spcAft>
                <a:spcPts val="0"/>
              </a:spcAft>
              <a:buFontTx/>
              <a:buNone/>
              <a:defRPr/>
            </a:pPr>
            <a:r>
              <a:rPr lang="en-GB" altLang="en-US" sz="2400" dirty="0"/>
              <a:t>*Discrimination, bullying, racism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fontAlgn="auto" hangingPunct="1">
              <a:spcAft>
                <a:spcPts val="0"/>
              </a:spcAft>
              <a:defRPr/>
            </a:pPr>
            <a:r>
              <a:rPr lang="en-GB" altLang="en-US" sz="4000"/>
              <a:t>General Emotional &amp; Behavioural Signs of Abuse:</a:t>
            </a:r>
          </a:p>
        </p:txBody>
      </p:sp>
      <p:sp>
        <p:nvSpPr>
          <p:cNvPr id="26627" name="Rectangle 3"/>
          <p:cNvSpPr>
            <a:spLocks noGrp="1" noChangeArrowheads="1"/>
          </p:cNvSpPr>
          <p:nvPr>
            <p:ph idx="1"/>
          </p:nvPr>
        </p:nvSpPr>
        <p:spPr/>
        <p:txBody>
          <a:bodyPr/>
          <a:lstStyle/>
          <a:p>
            <a:pPr eaLnBrk="1" hangingPunct="1">
              <a:buFontTx/>
              <a:buNone/>
            </a:pPr>
            <a:r>
              <a:rPr lang="en-GB" altLang="en-US"/>
              <a:t>Lack of confidence, feeling worthless</a:t>
            </a:r>
          </a:p>
          <a:p>
            <a:pPr eaLnBrk="1" hangingPunct="1">
              <a:buFontTx/>
              <a:buNone/>
            </a:pPr>
            <a:r>
              <a:rPr lang="en-GB" altLang="en-US"/>
              <a:t>Anxiety, fear, guilt, anger</a:t>
            </a:r>
          </a:p>
          <a:p>
            <a:pPr eaLnBrk="1" hangingPunct="1">
              <a:buFontTx/>
              <a:buNone/>
            </a:pPr>
            <a:r>
              <a:rPr lang="en-GB" altLang="en-US"/>
              <a:t>Being withdrawn or disruptive</a:t>
            </a:r>
          </a:p>
          <a:p>
            <a:pPr eaLnBrk="1" hangingPunct="1">
              <a:buFontTx/>
              <a:buNone/>
            </a:pPr>
            <a:r>
              <a:rPr lang="en-GB" altLang="en-US"/>
              <a:t>Isolation</a:t>
            </a:r>
          </a:p>
          <a:p>
            <a:pPr eaLnBrk="1" hangingPunct="1">
              <a:buFontTx/>
              <a:buNone/>
            </a:pPr>
            <a:r>
              <a:rPr lang="en-GB" altLang="en-US"/>
              <a:t>Self-harm</a:t>
            </a:r>
          </a:p>
          <a:p>
            <a:pPr eaLnBrk="1" hangingPunct="1">
              <a:buFontTx/>
              <a:buNone/>
            </a:pPr>
            <a:r>
              <a:rPr lang="en-GB" altLang="en-US"/>
              <a:t>Difficulties with relationships</a:t>
            </a:r>
          </a:p>
          <a:p>
            <a:pPr eaLnBrk="1" hangingPunct="1">
              <a:buFontTx/>
              <a:buNone/>
            </a:pPr>
            <a:r>
              <a:rPr lang="en-GB" altLang="en-US"/>
              <a:t>Inability to concentrate – poor progression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fontAlgn="auto" hangingPunct="1">
              <a:spcAft>
                <a:spcPts val="0"/>
              </a:spcAft>
              <a:defRPr/>
            </a:pPr>
            <a:r>
              <a:rPr lang="en-GB" altLang="en-US"/>
              <a:t>General Signs:</a:t>
            </a:r>
          </a:p>
        </p:txBody>
      </p:sp>
      <p:sp>
        <p:nvSpPr>
          <p:cNvPr id="27651" name="Rectangle 3"/>
          <p:cNvSpPr>
            <a:spLocks noGrp="1" noChangeArrowheads="1"/>
          </p:cNvSpPr>
          <p:nvPr>
            <p:ph idx="1"/>
          </p:nvPr>
        </p:nvSpPr>
        <p:spPr/>
        <p:txBody>
          <a:bodyPr/>
          <a:lstStyle/>
          <a:p>
            <a:pPr eaLnBrk="1" hangingPunct="1">
              <a:buFontTx/>
              <a:buNone/>
            </a:pPr>
            <a:r>
              <a:rPr lang="en-GB" altLang="en-US"/>
              <a:t>	Infrequent absenteeism or refusal to go home if ill.</a:t>
            </a:r>
          </a:p>
          <a:p>
            <a:pPr eaLnBrk="1" hangingPunct="1">
              <a:buFontTx/>
              <a:buNone/>
            </a:pPr>
            <a:r>
              <a:rPr lang="en-GB" altLang="en-US"/>
              <a:t>	Mood swings</a:t>
            </a:r>
          </a:p>
          <a:p>
            <a:pPr eaLnBrk="1" hangingPunct="1">
              <a:buFontTx/>
              <a:buNone/>
            </a:pPr>
            <a:r>
              <a:rPr lang="en-GB" altLang="en-US"/>
              <a:t>	Aggression</a:t>
            </a:r>
          </a:p>
          <a:p>
            <a:pPr eaLnBrk="1" hangingPunct="1">
              <a:buFontTx/>
              <a:buNone/>
            </a:pPr>
            <a:r>
              <a:rPr lang="en-GB" altLang="en-US"/>
              <a:t>	Withdrawal or unwillingness/inability to play</a:t>
            </a:r>
          </a:p>
          <a:p>
            <a:pPr eaLnBrk="1" hangingPunct="1">
              <a:buFontTx/>
              <a:buNone/>
            </a:pPr>
            <a:r>
              <a:rPr lang="en-GB" altLang="en-US"/>
              <a:t>	Flinching when touched or approached</a:t>
            </a:r>
          </a:p>
          <a:p>
            <a:pPr eaLnBrk="1" hangingPunct="1">
              <a:buFontTx/>
              <a:buNone/>
            </a:pPr>
            <a:r>
              <a:rPr lang="en-GB" altLang="en-US"/>
              <a:t>	Nervousness</a:t>
            </a:r>
          </a:p>
          <a:p>
            <a:pPr eaLnBrk="1" hangingPunct="1">
              <a:buFontTx/>
              <a:buNone/>
            </a:pPr>
            <a:endParaRPr lang="en-GB" altLang="en-US"/>
          </a:p>
          <a:p>
            <a:pPr eaLnBrk="1" hangingPunct="1">
              <a:buFontTx/>
              <a:buNone/>
            </a:pPr>
            <a:endParaRPr lang="en-GB"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Question</a:t>
            </a:r>
          </a:p>
        </p:txBody>
      </p:sp>
      <p:sp>
        <p:nvSpPr>
          <p:cNvPr id="28675" name="Content Placeholder 2"/>
          <p:cNvSpPr>
            <a:spLocks noGrp="1"/>
          </p:cNvSpPr>
          <p:nvPr>
            <p:ph idx="1"/>
          </p:nvPr>
        </p:nvSpPr>
        <p:spPr/>
        <p:txBody>
          <a:bodyPr/>
          <a:lstStyle/>
          <a:p>
            <a:pPr eaLnBrk="1" hangingPunct="1"/>
            <a:r>
              <a:rPr lang="en-GB" altLang="en-US"/>
              <a:t>Can you think of any social factors which may indicate a vulnerability to any form of abuse?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fontAlgn="auto" hangingPunct="1">
              <a:spcAft>
                <a:spcPts val="0"/>
              </a:spcAft>
              <a:defRPr/>
            </a:pPr>
            <a:r>
              <a:rPr lang="en-GB" altLang="en-US" sz="4000"/>
              <a:t>Social Factors that might increase vulnerability:</a:t>
            </a:r>
          </a:p>
        </p:txBody>
      </p:sp>
      <p:sp>
        <p:nvSpPr>
          <p:cNvPr id="29699" name="Rectangle 3"/>
          <p:cNvSpPr>
            <a:spLocks noGrp="1" noChangeArrowheads="1"/>
          </p:cNvSpPr>
          <p:nvPr>
            <p:ph idx="1"/>
          </p:nvPr>
        </p:nvSpPr>
        <p:spPr/>
        <p:txBody>
          <a:bodyPr/>
          <a:lstStyle/>
          <a:p>
            <a:pPr eaLnBrk="1" hangingPunct="1"/>
            <a:r>
              <a:rPr lang="en-GB" altLang="en-US"/>
              <a:t>Poverty</a:t>
            </a:r>
          </a:p>
          <a:p>
            <a:pPr eaLnBrk="1" hangingPunct="1"/>
            <a:r>
              <a:rPr lang="en-GB" altLang="en-US"/>
              <a:t>Family’s loss of income, home or security</a:t>
            </a:r>
          </a:p>
          <a:p>
            <a:pPr eaLnBrk="1" hangingPunct="1"/>
            <a:r>
              <a:rPr lang="en-GB" altLang="en-US"/>
              <a:t>Loss of family support</a:t>
            </a:r>
          </a:p>
          <a:p>
            <a:pPr eaLnBrk="1" hangingPunct="1"/>
            <a:r>
              <a:rPr lang="en-GB" altLang="en-US"/>
              <a:t>Change in family members</a:t>
            </a:r>
          </a:p>
          <a:p>
            <a:pPr eaLnBrk="1" hangingPunct="1"/>
            <a:r>
              <a:rPr lang="en-GB" altLang="en-US"/>
              <a:t>Drugs or alcohol abuse</a:t>
            </a:r>
          </a:p>
          <a:p>
            <a:pPr eaLnBrk="1" hangingPunct="1"/>
            <a:r>
              <a:rPr lang="en-GB" altLang="en-US"/>
              <a:t>Family Illness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fontAlgn="auto" hangingPunct="1">
              <a:spcAft>
                <a:spcPts val="0"/>
              </a:spcAft>
              <a:defRPr/>
            </a:pPr>
            <a:r>
              <a:rPr lang="en-GB" altLang="en-US"/>
              <a:t>What can and should you do?</a:t>
            </a:r>
          </a:p>
        </p:txBody>
      </p:sp>
      <p:sp>
        <p:nvSpPr>
          <p:cNvPr id="30723" name="Rectangle 4"/>
          <p:cNvSpPr>
            <a:spLocks noGrp="1" noChangeArrowheads="1"/>
          </p:cNvSpPr>
          <p:nvPr>
            <p:ph sz="quarter" idx="13"/>
          </p:nvPr>
        </p:nvSpPr>
        <p:spPr>
          <a:xfrm>
            <a:off x="1216025" y="841375"/>
            <a:ext cx="3730625" cy="4389438"/>
          </a:xfrm>
        </p:spPr>
        <p:txBody>
          <a:bodyPr/>
          <a:lstStyle/>
          <a:p>
            <a:pPr algn="ctr" eaLnBrk="1" hangingPunct="1">
              <a:buFontTx/>
              <a:buNone/>
            </a:pPr>
            <a:r>
              <a:rPr lang="en-GB" altLang="en-US" b="1"/>
              <a:t>Can Do:</a:t>
            </a:r>
          </a:p>
          <a:p>
            <a:pPr eaLnBrk="1" hangingPunct="1">
              <a:buFontTx/>
              <a:buNone/>
            </a:pPr>
            <a:r>
              <a:rPr lang="en-GB" altLang="en-US" sz="1800"/>
              <a:t>Be vigilant</a:t>
            </a:r>
          </a:p>
          <a:p>
            <a:pPr eaLnBrk="1" hangingPunct="1">
              <a:buFontTx/>
              <a:buNone/>
            </a:pPr>
            <a:r>
              <a:rPr lang="en-GB" altLang="en-US" sz="1800"/>
              <a:t>Continue with the day to day support</a:t>
            </a:r>
          </a:p>
          <a:p>
            <a:pPr eaLnBrk="1" hangingPunct="1">
              <a:buFontTx/>
              <a:buNone/>
            </a:pPr>
            <a:r>
              <a:rPr lang="en-GB" altLang="en-US" sz="1800"/>
              <a:t>Know the designated member of staff </a:t>
            </a:r>
          </a:p>
          <a:p>
            <a:pPr eaLnBrk="1" hangingPunct="1">
              <a:buFontTx/>
              <a:buNone/>
            </a:pPr>
            <a:r>
              <a:rPr lang="en-GB" altLang="en-US" sz="1800"/>
              <a:t>Know your policy</a:t>
            </a:r>
          </a:p>
          <a:p>
            <a:pPr eaLnBrk="1" hangingPunct="1">
              <a:buFontTx/>
              <a:buNone/>
            </a:pPr>
            <a:r>
              <a:rPr lang="en-GB" altLang="en-US" sz="1800"/>
              <a:t>Keep up to date on policies</a:t>
            </a:r>
          </a:p>
          <a:p>
            <a:pPr eaLnBrk="1" hangingPunct="1"/>
            <a:endParaRPr lang="en-GB" altLang="en-US"/>
          </a:p>
        </p:txBody>
      </p:sp>
      <p:sp>
        <p:nvSpPr>
          <p:cNvPr id="30724" name="Rectangle 5"/>
          <p:cNvSpPr>
            <a:spLocks noGrp="1" noChangeArrowheads="1"/>
          </p:cNvSpPr>
          <p:nvPr>
            <p:ph sz="quarter" idx="14"/>
          </p:nvPr>
        </p:nvSpPr>
        <p:spPr>
          <a:xfrm>
            <a:off x="5102225" y="841375"/>
            <a:ext cx="3730625" cy="4389438"/>
          </a:xfrm>
        </p:spPr>
        <p:txBody>
          <a:bodyPr/>
          <a:lstStyle/>
          <a:p>
            <a:pPr algn="ctr" eaLnBrk="1" hangingPunct="1">
              <a:buFontTx/>
              <a:buNone/>
            </a:pPr>
            <a:r>
              <a:rPr lang="en-GB" altLang="en-US" b="1"/>
              <a:t>Should Do:</a:t>
            </a:r>
          </a:p>
          <a:p>
            <a:pPr eaLnBrk="1" hangingPunct="1">
              <a:buFontTx/>
              <a:buNone/>
            </a:pPr>
            <a:r>
              <a:rPr lang="en-GB" altLang="en-US" sz="1800"/>
              <a:t>Report any concerns to designated person</a:t>
            </a:r>
          </a:p>
          <a:p>
            <a:pPr eaLnBrk="1" hangingPunct="1">
              <a:buFontTx/>
              <a:buNone/>
            </a:pPr>
            <a:r>
              <a:rPr lang="en-GB" altLang="en-US" sz="1800"/>
              <a:t>Do not dismiss the concern as being too trivial to pass on.</a:t>
            </a:r>
          </a:p>
          <a:p>
            <a:pPr eaLnBrk="1" hangingPunct="1">
              <a:buFontTx/>
              <a:buNone/>
            </a:pPr>
            <a:r>
              <a:rPr lang="en-GB" altLang="en-US" sz="1800"/>
              <a:t>Record all your concerns</a:t>
            </a:r>
          </a:p>
          <a:p>
            <a:pPr eaLnBrk="1" hangingPunct="1">
              <a:buFontTx/>
              <a:buNone/>
            </a:pPr>
            <a:r>
              <a:rPr lang="en-GB" altLang="en-US" sz="1800"/>
              <a:t>Identify when you might be in a vulnerable situation.</a:t>
            </a:r>
          </a:p>
          <a:p>
            <a:pPr eaLnBrk="1" hangingPunct="1">
              <a:buFontTx/>
              <a:buNone/>
            </a:pPr>
            <a:r>
              <a:rPr lang="en-GB" altLang="en-US" sz="1800"/>
              <a:t>Follow up on your concern, ask for an update.</a:t>
            </a:r>
          </a:p>
          <a:p>
            <a:pPr eaLnBrk="1" hangingPunct="1">
              <a:buFontTx/>
              <a:buNone/>
            </a:pPr>
            <a:endParaRPr lang="en-GB" altLang="en-US" sz="18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fontAlgn="auto" hangingPunct="1">
              <a:spcAft>
                <a:spcPts val="0"/>
              </a:spcAft>
              <a:defRPr/>
            </a:pPr>
            <a:r>
              <a:rPr lang="en-GB" altLang="en-US" sz="4000" dirty="0"/>
              <a:t>GOLDEN RULES</a:t>
            </a:r>
            <a:br>
              <a:rPr lang="en-GB" altLang="en-US" sz="4000" dirty="0"/>
            </a:br>
            <a:r>
              <a:rPr lang="en-GB" altLang="en-US" sz="2400" dirty="0">
                <a:solidFill>
                  <a:schemeClr val="tx1"/>
                </a:solidFill>
              </a:rPr>
              <a:t>If in doubt ask for advice.  If in doubt make a referral.</a:t>
            </a:r>
          </a:p>
        </p:txBody>
      </p:sp>
      <p:sp>
        <p:nvSpPr>
          <p:cNvPr id="31747" name="Rectangle 4"/>
          <p:cNvSpPr>
            <a:spLocks noGrp="1" noChangeArrowheads="1"/>
          </p:cNvSpPr>
          <p:nvPr>
            <p:ph sz="quarter" idx="13"/>
          </p:nvPr>
        </p:nvSpPr>
        <p:spPr>
          <a:xfrm>
            <a:off x="1216025" y="841375"/>
            <a:ext cx="3730625" cy="4389438"/>
          </a:xfrm>
        </p:spPr>
        <p:txBody>
          <a:bodyPr/>
          <a:lstStyle/>
          <a:p>
            <a:pPr eaLnBrk="1" hangingPunct="1">
              <a:buFontTx/>
              <a:buNone/>
            </a:pPr>
            <a:r>
              <a:rPr lang="en-GB" altLang="en-US"/>
              <a:t>DO:</a:t>
            </a:r>
          </a:p>
          <a:p>
            <a:pPr eaLnBrk="1" hangingPunct="1">
              <a:buFontTx/>
              <a:buNone/>
            </a:pPr>
            <a:r>
              <a:rPr lang="en-GB" altLang="en-US" sz="1800"/>
              <a:t>Listen carefully</a:t>
            </a:r>
          </a:p>
          <a:p>
            <a:pPr eaLnBrk="1" hangingPunct="1">
              <a:buFontTx/>
              <a:buNone/>
            </a:pPr>
            <a:r>
              <a:rPr lang="en-GB" altLang="en-US" sz="1800"/>
              <a:t>Show that you understand that the disclosure is serious to them and do not appear to dismiss it.</a:t>
            </a:r>
          </a:p>
          <a:p>
            <a:pPr eaLnBrk="1" hangingPunct="1">
              <a:buFontTx/>
              <a:buNone/>
            </a:pPr>
            <a:r>
              <a:rPr lang="en-GB" altLang="en-US" sz="1800"/>
              <a:t>Make accurate notes using the child’s words.</a:t>
            </a:r>
          </a:p>
          <a:p>
            <a:pPr eaLnBrk="1" hangingPunct="1">
              <a:buFontTx/>
              <a:buNone/>
            </a:pPr>
            <a:r>
              <a:rPr lang="en-GB" altLang="en-US" sz="1800"/>
              <a:t>Inform the designated person ASAP</a:t>
            </a:r>
          </a:p>
          <a:p>
            <a:pPr eaLnBrk="1" hangingPunct="1">
              <a:buFontTx/>
              <a:buNone/>
            </a:pPr>
            <a:r>
              <a:rPr lang="en-GB" altLang="en-US" sz="1800"/>
              <a:t>Tell the child that they have done the right thing by telling you.</a:t>
            </a:r>
          </a:p>
        </p:txBody>
      </p:sp>
      <p:sp>
        <p:nvSpPr>
          <p:cNvPr id="31748" name="Rectangle 5"/>
          <p:cNvSpPr>
            <a:spLocks noGrp="1" noChangeArrowheads="1"/>
          </p:cNvSpPr>
          <p:nvPr>
            <p:ph sz="quarter" idx="14"/>
          </p:nvPr>
        </p:nvSpPr>
        <p:spPr>
          <a:xfrm>
            <a:off x="5102225" y="841375"/>
            <a:ext cx="3730625" cy="4389438"/>
          </a:xfrm>
        </p:spPr>
        <p:txBody>
          <a:bodyPr/>
          <a:lstStyle/>
          <a:p>
            <a:pPr eaLnBrk="1" hangingPunct="1">
              <a:buFontTx/>
              <a:buNone/>
            </a:pPr>
            <a:r>
              <a:rPr lang="en-GB" altLang="en-US"/>
              <a:t>DO NOT:</a:t>
            </a:r>
          </a:p>
          <a:p>
            <a:pPr eaLnBrk="1" hangingPunct="1">
              <a:buFontTx/>
              <a:buNone/>
            </a:pPr>
            <a:r>
              <a:rPr lang="en-GB" altLang="en-US" sz="1800"/>
              <a:t>Promise confidentiality</a:t>
            </a:r>
          </a:p>
          <a:p>
            <a:pPr eaLnBrk="1" hangingPunct="1">
              <a:buFontTx/>
              <a:buNone/>
            </a:pPr>
            <a:r>
              <a:rPr lang="en-GB" altLang="en-US" sz="1800"/>
              <a:t>Make promises you may not be able to keep</a:t>
            </a:r>
          </a:p>
          <a:p>
            <a:pPr eaLnBrk="1" hangingPunct="1">
              <a:buFontTx/>
              <a:buNone/>
            </a:pPr>
            <a:r>
              <a:rPr lang="en-GB" altLang="en-US" sz="1800"/>
              <a:t>Investigate the concern yourself</a:t>
            </a:r>
          </a:p>
          <a:p>
            <a:pPr eaLnBrk="1" hangingPunct="1">
              <a:buFontTx/>
              <a:buNone/>
            </a:pPr>
            <a:r>
              <a:rPr lang="en-GB" altLang="en-US" sz="1800"/>
              <a:t>Ask leading questions</a:t>
            </a:r>
          </a:p>
          <a:p>
            <a:pPr eaLnBrk="1" hangingPunct="1">
              <a:buFontTx/>
              <a:buNone/>
            </a:pPr>
            <a:r>
              <a:rPr lang="en-GB" altLang="en-US" sz="1800"/>
              <a:t>Use you own words to describe events/details given to you.</a:t>
            </a:r>
          </a:p>
          <a:p>
            <a:pPr eaLnBrk="1" hangingPunct="1">
              <a:buFontTx/>
              <a:buNone/>
            </a:pPr>
            <a:r>
              <a:rPr lang="en-GB" altLang="en-US" sz="1800"/>
              <a:t>Judge the outcome of what you have been told.</a:t>
            </a:r>
          </a:p>
          <a:p>
            <a:pPr eaLnBrk="1" hangingPunct="1">
              <a:buFontTx/>
              <a:buNone/>
            </a:pPr>
            <a:r>
              <a:rPr lang="en-GB" altLang="en-US" sz="1800"/>
              <a:t>Approach the person/people indicated in the disclosure.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5715000"/>
            <a:ext cx="7239000" cy="1143000"/>
          </a:xfrm>
        </p:spPr>
        <p:txBody>
          <a:bodyPr/>
          <a:lstStyle/>
          <a:p>
            <a:pPr eaLnBrk="1" fontAlgn="auto" hangingPunct="1">
              <a:spcAft>
                <a:spcPts val="0"/>
              </a:spcAft>
              <a:defRPr/>
            </a:pPr>
            <a:r>
              <a:rPr lang="en-GB" dirty="0"/>
              <a:t>Legislation: A Timeline</a:t>
            </a:r>
          </a:p>
        </p:txBody>
      </p:sp>
      <p:sp>
        <p:nvSpPr>
          <p:cNvPr id="32771" name="Content Placeholder 2"/>
          <p:cNvSpPr>
            <a:spLocks noGrp="1"/>
          </p:cNvSpPr>
          <p:nvPr>
            <p:ph idx="1"/>
          </p:nvPr>
        </p:nvSpPr>
        <p:spPr/>
        <p:txBody>
          <a:bodyPr/>
          <a:lstStyle/>
          <a:p>
            <a:pPr eaLnBrk="1" hangingPunct="1"/>
            <a:r>
              <a:rPr lang="en-GB" altLang="en-US">
                <a:solidFill>
                  <a:schemeClr val="tx1"/>
                </a:solidFill>
              </a:rPr>
              <a:t>1989 - The </a:t>
            </a:r>
            <a:r>
              <a:rPr lang="en-GB" altLang="en-US" b="1">
                <a:solidFill>
                  <a:schemeClr val="tx1"/>
                </a:solidFill>
                <a:hlinkClick r:id="rId2"/>
              </a:rPr>
              <a:t>Children Act 1989</a:t>
            </a:r>
            <a:r>
              <a:rPr lang="en-GB" altLang="en-US" b="1">
                <a:solidFill>
                  <a:schemeClr val="tx1"/>
                </a:solidFill>
              </a:rPr>
              <a:t> </a:t>
            </a:r>
            <a:r>
              <a:rPr lang="en-GB" altLang="en-US">
                <a:solidFill>
                  <a:schemeClr val="tx1"/>
                </a:solidFill>
              </a:rPr>
              <a:t>comes into force</a:t>
            </a:r>
          </a:p>
          <a:p>
            <a:pPr eaLnBrk="1" hangingPunct="1"/>
            <a:r>
              <a:rPr lang="en-GB" altLang="en-US">
                <a:solidFill>
                  <a:schemeClr val="tx1"/>
                </a:solidFill>
              </a:rPr>
              <a:t>This covers family proceedings, local authority support, care and supervision, protection of children, community homes, voluntary homes and voluntary organisations, registered children's homes, private arrangements for fostering children, child minding and day care, and Secretary of State's supervisory functions and responsibilities.</a:t>
            </a:r>
          </a:p>
          <a:p>
            <a:pPr eaLnBrk="1" hangingPunct="1"/>
            <a:endParaRPr lang="en-GB"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Timeline</a:t>
            </a:r>
          </a:p>
        </p:txBody>
      </p:sp>
      <p:sp>
        <p:nvSpPr>
          <p:cNvPr id="33795" name="Content Placeholder 2"/>
          <p:cNvSpPr>
            <a:spLocks noGrp="1"/>
          </p:cNvSpPr>
          <p:nvPr>
            <p:ph idx="1"/>
          </p:nvPr>
        </p:nvSpPr>
        <p:spPr/>
        <p:txBody>
          <a:bodyPr/>
          <a:lstStyle/>
          <a:p>
            <a:pPr eaLnBrk="1" hangingPunct="1"/>
            <a:r>
              <a:rPr lang="en-GB" altLang="en-US">
                <a:solidFill>
                  <a:schemeClr val="tx1"/>
                </a:solidFill>
              </a:rPr>
              <a:t>2000 - The </a:t>
            </a:r>
            <a:r>
              <a:rPr lang="en-GB" altLang="en-US">
                <a:solidFill>
                  <a:schemeClr val="tx1"/>
                </a:solidFill>
                <a:hlinkClick r:id="rId2"/>
              </a:rPr>
              <a:t>Children's Commissioner for Wales (Appointment) Regulations 2000</a:t>
            </a:r>
            <a:r>
              <a:rPr lang="en-GB" altLang="en-US">
                <a:solidFill>
                  <a:schemeClr val="tx1"/>
                </a:solidFill>
              </a:rPr>
              <a:t> makes provision for the appointment of the Children's Commissioner for Wales whose office is established under </a:t>
            </a:r>
            <a:r>
              <a:rPr lang="en-GB" altLang="en-US">
                <a:solidFill>
                  <a:schemeClr val="tx1"/>
                </a:solidFill>
                <a:hlinkClick r:id="rId3"/>
              </a:rPr>
              <a:t>Part V of the Care Standards Act 2000</a:t>
            </a:r>
            <a:r>
              <a:rPr lang="en-GB" altLang="en-US">
                <a:solidFill>
                  <a:schemeClr val="tx1"/>
                </a:solidFill>
              </a:rPr>
              <a:t>.</a:t>
            </a:r>
          </a:p>
          <a:p>
            <a:pPr eaLnBrk="1" hangingPunct="1"/>
            <a:r>
              <a:rPr lang="en-GB" altLang="en-US">
                <a:solidFill>
                  <a:schemeClr val="tx1"/>
                </a:solidFill>
              </a:rPr>
              <a:t>2004 - </a:t>
            </a:r>
            <a:r>
              <a:rPr lang="en-GB" altLang="en-US">
                <a:solidFill>
                  <a:schemeClr val="tx1"/>
                </a:solidFill>
                <a:hlinkClick r:id="rId4"/>
              </a:rPr>
              <a:t>Children Act 2004</a:t>
            </a:r>
            <a:r>
              <a:rPr lang="en-GB" altLang="en-US">
                <a:solidFill>
                  <a:schemeClr val="tx1"/>
                </a:solidFill>
              </a:rPr>
              <a:t> builds on the Children Act 1989. Part three applies solely to Wales.</a:t>
            </a:r>
          </a:p>
          <a:p>
            <a:pPr eaLnBrk="1" hangingPunct="1"/>
            <a:endParaRPr lang="en-GB"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Timeline</a:t>
            </a:r>
          </a:p>
        </p:txBody>
      </p:sp>
      <p:sp>
        <p:nvSpPr>
          <p:cNvPr id="34819" name="Content Placeholder 2"/>
          <p:cNvSpPr>
            <a:spLocks noGrp="1"/>
          </p:cNvSpPr>
          <p:nvPr>
            <p:ph idx="1"/>
          </p:nvPr>
        </p:nvSpPr>
        <p:spPr/>
        <p:txBody>
          <a:bodyPr/>
          <a:lstStyle/>
          <a:p>
            <a:pPr eaLnBrk="1" hangingPunct="1"/>
            <a:r>
              <a:rPr lang="en-GB" altLang="en-US">
                <a:solidFill>
                  <a:schemeClr val="tx1"/>
                </a:solidFill>
              </a:rPr>
              <a:t>2006 - The </a:t>
            </a:r>
            <a:r>
              <a:rPr lang="en-GB" altLang="en-US">
                <a:solidFill>
                  <a:schemeClr val="tx1"/>
                </a:solidFill>
                <a:hlinkClick r:id="rId2"/>
              </a:rPr>
              <a:t>Local Safeguarding Children Boards (Wales) Regulations 2006</a:t>
            </a:r>
            <a:r>
              <a:rPr lang="en-GB" altLang="en-US">
                <a:solidFill>
                  <a:schemeClr val="tx1"/>
                </a:solidFill>
              </a:rPr>
              <a:t> establishes the provision of Local Safeguarding Children Boards (LSCBs) in Welsh local authorities.</a:t>
            </a:r>
          </a:p>
          <a:p>
            <a:pPr eaLnBrk="1" hangingPunct="1"/>
            <a:r>
              <a:rPr lang="en-GB" altLang="en-US">
                <a:solidFill>
                  <a:schemeClr val="tx1"/>
                </a:solidFill>
              </a:rPr>
              <a:t>2011 - Wales becomes the first country in the UK to make the </a:t>
            </a:r>
            <a:r>
              <a:rPr lang="en-GB" altLang="en-US">
                <a:solidFill>
                  <a:schemeClr val="tx1"/>
                </a:solidFill>
                <a:hlinkClick r:id="rId3"/>
              </a:rPr>
              <a:t>United Nations Convention on the Rights of the Child (UNCRC)</a:t>
            </a:r>
            <a:r>
              <a:rPr lang="en-GB" altLang="en-US">
                <a:solidFill>
                  <a:schemeClr val="tx1"/>
                </a:solidFill>
              </a:rPr>
              <a:t> part of its domestic law with the </a:t>
            </a:r>
            <a:r>
              <a:rPr lang="en-GB" altLang="en-US">
                <a:solidFill>
                  <a:schemeClr val="tx1"/>
                </a:solidFill>
                <a:hlinkClick r:id="rId4"/>
              </a:rPr>
              <a:t>Rights of Children and Young Persons (Wales) Measure 2011</a:t>
            </a:r>
            <a:r>
              <a:rPr lang="en-GB" altLang="en-US">
                <a:solidFill>
                  <a:schemeClr val="tx1"/>
                </a:solidFill>
              </a:rPr>
              <a:t>.</a:t>
            </a:r>
          </a:p>
          <a:p>
            <a:pPr eaLnBrk="1" hangingPunct="1"/>
            <a:endParaRPr lang="en-GB"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Timeline</a:t>
            </a:r>
          </a:p>
        </p:txBody>
      </p:sp>
      <p:sp>
        <p:nvSpPr>
          <p:cNvPr id="3" name="Content Placeholder 2"/>
          <p:cNvSpPr>
            <a:spLocks noGrp="1"/>
          </p:cNvSpPr>
          <p:nvPr>
            <p:ph idx="1"/>
          </p:nvPr>
        </p:nvSpPr>
        <p:spPr/>
        <p:txBody>
          <a:bodyPr rtlCol="0">
            <a:normAutofit lnSpcReduction="10000"/>
          </a:bodyPr>
          <a:lstStyle/>
          <a:p>
            <a:pPr eaLnBrk="1" fontAlgn="auto" hangingPunct="1">
              <a:spcAft>
                <a:spcPts val="0"/>
              </a:spcAft>
              <a:buFont typeface="Arial" panose="020B0604020202020204" pitchFamily="34" charset="0"/>
              <a:buChar char="»"/>
              <a:defRPr/>
            </a:pPr>
            <a:r>
              <a:rPr lang="en-GB" dirty="0">
                <a:solidFill>
                  <a:schemeClr val="tx1"/>
                </a:solidFill>
              </a:rPr>
              <a:t>2012 - Consultation closes on the </a:t>
            </a:r>
            <a:r>
              <a:rPr lang="en-GB" dirty="0">
                <a:solidFill>
                  <a:schemeClr val="tx1"/>
                </a:solidFill>
                <a:hlinkClick r:id="rId2"/>
              </a:rPr>
              <a:t>Welsh Government's Social Services (Wales) Bill (PDF)</a:t>
            </a:r>
            <a:r>
              <a:rPr lang="en-GB" dirty="0">
                <a:solidFill>
                  <a:schemeClr val="tx1"/>
                </a:solidFill>
              </a:rPr>
              <a:t> which provides the legislative platform for proposed reforms to social services in Wales.</a:t>
            </a:r>
          </a:p>
          <a:p>
            <a:pPr eaLnBrk="1" fontAlgn="auto" hangingPunct="1">
              <a:spcAft>
                <a:spcPts val="0"/>
              </a:spcAft>
              <a:buFont typeface="Arial" panose="020B0604020202020204" pitchFamily="34" charset="0"/>
              <a:buChar char="»"/>
              <a:defRPr/>
            </a:pPr>
            <a:r>
              <a:rPr lang="en-GB" dirty="0">
                <a:solidFill>
                  <a:schemeClr val="tx1"/>
                </a:solidFill>
              </a:rPr>
              <a:t>2012 - The </a:t>
            </a:r>
            <a:r>
              <a:rPr lang="en-GB" dirty="0">
                <a:solidFill>
                  <a:schemeClr val="tx1"/>
                </a:solidFill>
                <a:hlinkClick r:id="rId3"/>
              </a:rPr>
              <a:t>Protection of Freedoms Act 2012</a:t>
            </a:r>
            <a:r>
              <a:rPr lang="en-GB" dirty="0">
                <a:solidFill>
                  <a:schemeClr val="tx1"/>
                </a:solidFill>
              </a:rPr>
              <a:t> becomes law in the UK. It will see the scrapping of the Vetting and Barring scheme and the creation of a new Disclosure and Barring service to oversee a scaled-back barring regime which focuses on roles working closely with vulnerable groups</a:t>
            </a:r>
            <a:r>
              <a:rPr lang="en-GB" dirty="0"/>
              <a:t>.</a:t>
            </a:r>
          </a:p>
          <a:p>
            <a:pPr eaLnBrk="1" fontAlgn="auto" hangingPunct="1">
              <a:spcAft>
                <a:spcPts val="0"/>
              </a:spcAft>
              <a:buFont typeface="Arial" panose="020B0604020202020204" pitchFamily="34" charset="0"/>
              <a:buChar char="»"/>
              <a:defRPr/>
            </a:pP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Question</a:t>
            </a:r>
          </a:p>
        </p:txBody>
      </p:sp>
      <p:sp>
        <p:nvSpPr>
          <p:cNvPr id="36867" name="Content Placeholder 2"/>
          <p:cNvSpPr>
            <a:spLocks noGrp="1"/>
          </p:cNvSpPr>
          <p:nvPr>
            <p:ph idx="1"/>
          </p:nvPr>
        </p:nvSpPr>
        <p:spPr/>
        <p:txBody>
          <a:bodyPr/>
          <a:lstStyle/>
          <a:p>
            <a:pPr eaLnBrk="1" hangingPunct="1"/>
            <a:r>
              <a:rPr lang="en-GB" altLang="en-US" sz="4000"/>
              <a:t>List how your own workplace protects both children and staff from abuse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fontAlgn="auto" hangingPunct="1">
              <a:spcAft>
                <a:spcPts val="0"/>
              </a:spcAft>
              <a:defRPr/>
            </a:pPr>
            <a:r>
              <a:rPr lang="en-GB" altLang="en-US"/>
              <a:t>Protecting Pupils and Adults:</a:t>
            </a:r>
          </a:p>
        </p:txBody>
      </p:sp>
      <p:sp>
        <p:nvSpPr>
          <p:cNvPr id="37891" name="Rectangle 3"/>
          <p:cNvSpPr>
            <a:spLocks noGrp="1" noChangeArrowheads="1"/>
          </p:cNvSpPr>
          <p:nvPr>
            <p:ph idx="1"/>
          </p:nvPr>
        </p:nvSpPr>
        <p:spPr/>
        <p:txBody>
          <a:bodyPr/>
          <a:lstStyle/>
          <a:p>
            <a:pPr eaLnBrk="1" hangingPunct="1"/>
            <a:r>
              <a:rPr lang="en-GB" altLang="en-US" dirty="0"/>
              <a:t>All staff DBS checked</a:t>
            </a:r>
          </a:p>
          <a:p>
            <a:pPr eaLnBrk="1" hangingPunct="1"/>
            <a:r>
              <a:rPr lang="en-GB" altLang="en-US" dirty="0"/>
              <a:t>All volunteers DBS checked</a:t>
            </a:r>
          </a:p>
          <a:p>
            <a:pPr eaLnBrk="1" hangingPunct="1"/>
            <a:r>
              <a:rPr lang="en-GB" altLang="en-US" dirty="0"/>
              <a:t>Child protection/safeguarding policies and procedures in place.</a:t>
            </a:r>
          </a:p>
          <a:p>
            <a:pPr eaLnBrk="1" hangingPunct="1"/>
            <a:r>
              <a:rPr lang="en-GB" altLang="en-US" dirty="0"/>
              <a:t>Staff trained</a:t>
            </a:r>
          </a:p>
          <a:p>
            <a:pPr eaLnBrk="1" hangingPunct="1"/>
            <a:r>
              <a:rPr lang="en-GB" altLang="en-US" dirty="0"/>
              <a:t>CPO appointed – designated person</a:t>
            </a:r>
          </a:p>
          <a:p>
            <a:pPr eaLnBrk="1" hangingPunct="1"/>
            <a:r>
              <a:rPr lang="en-GB" altLang="en-US" dirty="0"/>
              <a:t>Regular inspections</a:t>
            </a:r>
          </a:p>
          <a:p>
            <a:pPr eaLnBrk="1" hangingPunct="1"/>
            <a:endParaRPr lang="en-GB" altLang="en-US" dirty="0"/>
          </a:p>
          <a:p>
            <a:pPr eaLnBrk="1" hangingPunct="1"/>
            <a:endParaRPr lang="en-GB" alt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259632" y="5697519"/>
            <a:ext cx="7239000" cy="1143000"/>
          </a:xfrm>
        </p:spPr>
        <p:txBody>
          <a:bodyPr/>
          <a:lstStyle/>
          <a:p>
            <a:pPr eaLnBrk="1" fontAlgn="auto" hangingPunct="1">
              <a:spcAft>
                <a:spcPts val="0"/>
              </a:spcAft>
              <a:defRPr/>
            </a:pPr>
            <a:r>
              <a:rPr lang="en-GB" altLang="en-US" dirty="0"/>
              <a:t>Work Placement</a:t>
            </a:r>
            <a:br>
              <a:rPr lang="en-GB" altLang="en-US" dirty="0"/>
            </a:br>
            <a:r>
              <a:rPr lang="en-GB" altLang="en-US" dirty="0"/>
              <a:t>Policy</a:t>
            </a:r>
          </a:p>
        </p:txBody>
      </p:sp>
      <p:sp>
        <p:nvSpPr>
          <p:cNvPr id="59395" name="Rectangle 3"/>
          <p:cNvSpPr>
            <a:spLocks noGrp="1" noChangeArrowheads="1"/>
          </p:cNvSpPr>
          <p:nvPr>
            <p:ph idx="1"/>
          </p:nvPr>
        </p:nvSpPr>
        <p:spPr>
          <a:xfrm>
            <a:off x="1116013" y="476250"/>
            <a:ext cx="7467600" cy="4419600"/>
          </a:xfrm>
        </p:spPr>
        <p:txBody>
          <a:bodyPr rtlCol="0">
            <a:normAutofit lnSpcReduction="10000"/>
          </a:bodyPr>
          <a:lstStyle/>
          <a:p>
            <a:pPr marL="0" indent="0" eaLnBrk="1" fontAlgn="auto" hangingPunct="1">
              <a:lnSpc>
                <a:spcPct val="80000"/>
              </a:lnSpc>
              <a:spcAft>
                <a:spcPts val="0"/>
              </a:spcAft>
              <a:buFont typeface="Arial" panose="020B0604020202020204" pitchFamily="34" charset="0"/>
              <a:buNone/>
              <a:defRPr/>
            </a:pPr>
            <a:r>
              <a:rPr lang="en-GB" altLang="en-US" dirty="0"/>
              <a:t>DO YOU KNOW…</a:t>
            </a:r>
          </a:p>
          <a:p>
            <a:pPr eaLnBrk="1" fontAlgn="auto" hangingPunct="1">
              <a:lnSpc>
                <a:spcPct val="80000"/>
              </a:lnSpc>
              <a:spcAft>
                <a:spcPts val="0"/>
              </a:spcAft>
              <a:buFont typeface="Arial" panose="020B0604020202020204" pitchFamily="34" charset="0"/>
              <a:buChar char="»"/>
              <a:defRPr/>
            </a:pPr>
            <a:r>
              <a:rPr lang="en-GB" altLang="en-US" dirty="0"/>
              <a:t>A named person (and deputy)</a:t>
            </a:r>
          </a:p>
          <a:p>
            <a:pPr eaLnBrk="1" fontAlgn="auto" hangingPunct="1">
              <a:lnSpc>
                <a:spcPct val="80000"/>
              </a:lnSpc>
              <a:spcAft>
                <a:spcPts val="0"/>
              </a:spcAft>
              <a:buFont typeface="Arial" panose="020B0604020202020204" pitchFamily="34" charset="0"/>
              <a:buChar char="»"/>
              <a:defRPr/>
            </a:pPr>
            <a:r>
              <a:rPr lang="en-GB" altLang="en-US" dirty="0"/>
              <a:t>Clearly defined roles and responsibilities</a:t>
            </a:r>
          </a:p>
          <a:p>
            <a:pPr eaLnBrk="1" fontAlgn="auto" hangingPunct="1">
              <a:lnSpc>
                <a:spcPct val="80000"/>
              </a:lnSpc>
              <a:spcAft>
                <a:spcPts val="0"/>
              </a:spcAft>
              <a:buFont typeface="Arial" panose="020B0604020202020204" pitchFamily="34" charset="0"/>
              <a:buChar char="»"/>
              <a:defRPr/>
            </a:pPr>
            <a:r>
              <a:rPr lang="en-GB" altLang="en-US" dirty="0"/>
              <a:t>A description of child abuse and procedures for how to respond to it</a:t>
            </a:r>
          </a:p>
          <a:p>
            <a:pPr eaLnBrk="1" fontAlgn="auto" hangingPunct="1">
              <a:lnSpc>
                <a:spcPct val="80000"/>
              </a:lnSpc>
              <a:spcAft>
                <a:spcPts val="0"/>
              </a:spcAft>
              <a:buFont typeface="Arial" panose="020B0604020202020204" pitchFamily="34" charset="0"/>
              <a:buChar char="»"/>
              <a:defRPr/>
            </a:pPr>
            <a:r>
              <a:rPr lang="en-GB" altLang="en-US" dirty="0"/>
              <a:t>A process for recording incidents, concerns and referrals – safe place to store this concerns.</a:t>
            </a:r>
          </a:p>
          <a:p>
            <a:pPr eaLnBrk="1" fontAlgn="auto" hangingPunct="1">
              <a:lnSpc>
                <a:spcPct val="80000"/>
              </a:lnSpc>
              <a:spcAft>
                <a:spcPts val="0"/>
              </a:spcAft>
              <a:buFont typeface="Arial" panose="020B0604020202020204" pitchFamily="34" charset="0"/>
              <a:buChar char="»"/>
              <a:defRPr/>
            </a:pPr>
            <a:r>
              <a:rPr lang="en-GB" altLang="en-US" dirty="0"/>
              <a:t>Guidance and a code of practice</a:t>
            </a:r>
          </a:p>
          <a:p>
            <a:pPr eaLnBrk="1" fontAlgn="auto" hangingPunct="1">
              <a:lnSpc>
                <a:spcPct val="80000"/>
              </a:lnSpc>
              <a:spcAft>
                <a:spcPts val="0"/>
              </a:spcAft>
              <a:buFont typeface="Arial" panose="020B0604020202020204" pitchFamily="34" charset="0"/>
              <a:buChar char="»"/>
              <a:defRPr/>
            </a:pPr>
            <a:r>
              <a:rPr lang="en-GB" altLang="en-US" dirty="0"/>
              <a:t>Safe recruitment, selection and vetting procedures</a:t>
            </a:r>
          </a:p>
          <a:p>
            <a:pPr eaLnBrk="1" fontAlgn="auto" hangingPunct="1">
              <a:lnSpc>
                <a:spcPct val="80000"/>
              </a:lnSpc>
              <a:spcAft>
                <a:spcPts val="0"/>
              </a:spcAft>
              <a:buFont typeface="Arial" panose="020B0604020202020204" pitchFamily="34" charset="0"/>
              <a:buChar char="»"/>
              <a:defRPr/>
            </a:pPr>
            <a:r>
              <a:rPr lang="en-GB" altLang="en-US" dirty="0"/>
              <a:t>A complaints procedure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fontAlgn="auto" hangingPunct="1">
              <a:spcAft>
                <a:spcPts val="0"/>
              </a:spcAft>
              <a:defRPr/>
            </a:pPr>
            <a:r>
              <a:rPr lang="en-GB" altLang="en-US" dirty="0"/>
              <a:t>Guidelines</a:t>
            </a:r>
          </a:p>
        </p:txBody>
      </p:sp>
      <p:sp>
        <p:nvSpPr>
          <p:cNvPr id="33795" name="Rectangle 3"/>
          <p:cNvSpPr>
            <a:spLocks noGrp="1" noChangeArrowheads="1"/>
          </p:cNvSpPr>
          <p:nvPr>
            <p:ph idx="1"/>
          </p:nvPr>
        </p:nvSpPr>
        <p:spPr>
          <a:xfrm>
            <a:off x="1219200" y="333375"/>
            <a:ext cx="7467600" cy="5327650"/>
          </a:xfrm>
        </p:spPr>
        <p:txBody>
          <a:bodyPr rtlCol="0">
            <a:normAutofit lnSpcReduction="10000"/>
          </a:bodyPr>
          <a:lstStyle/>
          <a:p>
            <a:pPr eaLnBrk="1" fontAlgn="auto" hangingPunct="1">
              <a:spcAft>
                <a:spcPts val="0"/>
              </a:spcAft>
              <a:buFont typeface="Arial" panose="020B0604020202020204" pitchFamily="34" charset="0"/>
              <a:buChar char="»"/>
              <a:defRPr/>
            </a:pPr>
            <a:r>
              <a:rPr lang="en-GB" altLang="en-US" sz="3200" dirty="0"/>
              <a:t>When dealing with disclosure:</a:t>
            </a:r>
          </a:p>
          <a:p>
            <a:pPr algn="r" eaLnBrk="1" fontAlgn="auto" hangingPunct="1">
              <a:spcAft>
                <a:spcPts val="0"/>
              </a:spcAft>
              <a:buFont typeface="Arial" panose="020B0604020202020204" pitchFamily="34" charset="0"/>
              <a:buChar char="»"/>
              <a:defRPr/>
            </a:pPr>
            <a:r>
              <a:rPr lang="en-GB" altLang="en-US" sz="2500" dirty="0"/>
              <a:t>		Listen</a:t>
            </a:r>
          </a:p>
          <a:p>
            <a:pPr algn="r" eaLnBrk="1" fontAlgn="auto" hangingPunct="1">
              <a:spcAft>
                <a:spcPts val="0"/>
              </a:spcAft>
              <a:buFont typeface="Arial" panose="020B0604020202020204" pitchFamily="34" charset="0"/>
              <a:buChar char="»"/>
              <a:defRPr/>
            </a:pPr>
            <a:r>
              <a:rPr lang="en-GB" altLang="en-US" sz="2500" dirty="0"/>
              <a:t>		Reassure</a:t>
            </a:r>
          </a:p>
          <a:p>
            <a:pPr algn="r" eaLnBrk="1" fontAlgn="auto" hangingPunct="1">
              <a:spcAft>
                <a:spcPts val="0"/>
              </a:spcAft>
              <a:buFont typeface="Arial" panose="020B0604020202020204" pitchFamily="34" charset="0"/>
              <a:buChar char="»"/>
              <a:defRPr/>
            </a:pPr>
            <a:r>
              <a:rPr lang="en-GB" altLang="en-US" sz="2500" dirty="0"/>
              <a:t>		Do not promise confidentiality</a:t>
            </a:r>
          </a:p>
          <a:p>
            <a:pPr algn="r" eaLnBrk="1" fontAlgn="auto" hangingPunct="1">
              <a:spcAft>
                <a:spcPts val="0"/>
              </a:spcAft>
              <a:buFont typeface="Arial" panose="020B0604020202020204" pitchFamily="34" charset="0"/>
              <a:buChar char="»"/>
              <a:defRPr/>
            </a:pPr>
            <a:r>
              <a:rPr lang="en-GB" altLang="en-US" sz="2500" dirty="0"/>
              <a:t>		Explain that you have to share it to get help.</a:t>
            </a:r>
          </a:p>
          <a:p>
            <a:pPr algn="r" eaLnBrk="1" fontAlgn="auto" hangingPunct="1">
              <a:spcAft>
                <a:spcPts val="0"/>
              </a:spcAft>
              <a:buFont typeface="Arial" panose="020B0604020202020204" pitchFamily="34" charset="0"/>
              <a:buChar char="»"/>
              <a:defRPr/>
            </a:pPr>
            <a:r>
              <a:rPr lang="en-GB" altLang="en-US" sz="2500" dirty="0"/>
              <a:t>		Do not ask leading questions – E.G. “what happened, when did it happen” NOT “did your dad hit you?”</a:t>
            </a:r>
          </a:p>
          <a:p>
            <a:pPr algn="r" eaLnBrk="1" fontAlgn="auto" hangingPunct="1">
              <a:spcAft>
                <a:spcPts val="0"/>
              </a:spcAft>
              <a:buFont typeface="Arial" panose="020B0604020202020204" pitchFamily="34" charset="0"/>
              <a:buChar char="»"/>
              <a:defRPr/>
            </a:pPr>
            <a:r>
              <a:rPr lang="en-GB" altLang="en-US" sz="2500" dirty="0"/>
              <a:t>		Record disclosure – word for word – do not add or take away</a:t>
            </a:r>
          </a:p>
          <a:p>
            <a:pPr algn="r" eaLnBrk="1" fontAlgn="auto" hangingPunct="1">
              <a:spcAft>
                <a:spcPts val="0"/>
              </a:spcAft>
              <a:buFont typeface="Arial" panose="020B0604020202020204" pitchFamily="34" charset="0"/>
              <a:buChar char="»"/>
              <a:defRPr/>
            </a:pPr>
            <a:r>
              <a:rPr lang="en-GB" altLang="en-US" sz="2500" dirty="0"/>
              <a:t>		Report to CPO</a:t>
            </a:r>
          </a:p>
          <a:p>
            <a:pPr algn="r" eaLnBrk="1" fontAlgn="auto" hangingPunct="1">
              <a:spcAft>
                <a:spcPts val="0"/>
              </a:spcAft>
              <a:buFont typeface="Arial" panose="020B0604020202020204" pitchFamily="34" charset="0"/>
              <a:buChar char="»"/>
              <a:defRPr/>
            </a:pPr>
            <a:r>
              <a:rPr lang="en-GB" altLang="en-US" sz="2500" dirty="0"/>
              <a:t>		Take advice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fontAlgn="auto" hangingPunct="1">
              <a:spcAft>
                <a:spcPts val="0"/>
              </a:spcAft>
              <a:defRPr/>
            </a:pPr>
            <a:r>
              <a:rPr lang="en-GB" altLang="en-US"/>
              <a:t>Promoting Children’s Safety</a:t>
            </a:r>
          </a:p>
        </p:txBody>
      </p:sp>
      <p:sp>
        <p:nvSpPr>
          <p:cNvPr id="40963" name="Rectangle 3"/>
          <p:cNvSpPr>
            <a:spLocks noGrp="1" noChangeArrowheads="1"/>
          </p:cNvSpPr>
          <p:nvPr>
            <p:ph idx="1"/>
          </p:nvPr>
        </p:nvSpPr>
        <p:spPr/>
        <p:txBody>
          <a:bodyPr/>
          <a:lstStyle/>
          <a:p>
            <a:pPr eaLnBrk="1" hangingPunct="1">
              <a:lnSpc>
                <a:spcPct val="90000"/>
              </a:lnSpc>
            </a:pPr>
            <a:r>
              <a:rPr lang="en-GB" altLang="en-US"/>
              <a:t>Encourage positive self image.</a:t>
            </a:r>
          </a:p>
          <a:p>
            <a:pPr eaLnBrk="1" hangingPunct="1">
              <a:lnSpc>
                <a:spcPct val="90000"/>
              </a:lnSpc>
            </a:pPr>
            <a:r>
              <a:rPr lang="en-GB" altLang="en-US"/>
              <a:t>Help them to develop independence.</a:t>
            </a:r>
          </a:p>
          <a:p>
            <a:pPr eaLnBrk="1" hangingPunct="1">
              <a:lnSpc>
                <a:spcPct val="90000"/>
              </a:lnSpc>
            </a:pPr>
            <a:r>
              <a:rPr lang="en-GB" altLang="en-US"/>
              <a:t>Encourage them to express worries.</a:t>
            </a:r>
          </a:p>
          <a:p>
            <a:pPr eaLnBrk="1" hangingPunct="1">
              <a:lnSpc>
                <a:spcPct val="90000"/>
              </a:lnSpc>
            </a:pPr>
            <a:r>
              <a:rPr lang="en-GB" altLang="en-US"/>
              <a:t>Develop their knowledge of their own bodies, using appropriate vocabulary.</a:t>
            </a:r>
          </a:p>
          <a:p>
            <a:pPr eaLnBrk="1" hangingPunct="1">
              <a:lnSpc>
                <a:spcPct val="90000"/>
              </a:lnSpc>
            </a:pPr>
            <a:r>
              <a:rPr lang="en-GB" altLang="en-US"/>
              <a:t>Discuss the difference between right and wrong.</a:t>
            </a:r>
          </a:p>
          <a:p>
            <a:pPr eaLnBrk="1" hangingPunct="1">
              <a:lnSpc>
                <a:spcPct val="90000"/>
              </a:lnSpc>
            </a:pPr>
            <a:r>
              <a:rPr lang="en-GB" altLang="en-US"/>
              <a:t>Develop trusting and positive relationships.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259632" y="5707182"/>
            <a:ext cx="7239000" cy="1143000"/>
          </a:xfrm>
        </p:spPr>
        <p:txBody>
          <a:bodyPr/>
          <a:lstStyle/>
          <a:p>
            <a:pPr eaLnBrk="1" fontAlgn="auto" hangingPunct="1">
              <a:spcAft>
                <a:spcPts val="0"/>
              </a:spcAft>
              <a:defRPr/>
            </a:pPr>
            <a:r>
              <a:rPr lang="en-GB" altLang="en-US" dirty="0"/>
              <a:t>Teaching Personal Safety.</a:t>
            </a:r>
          </a:p>
        </p:txBody>
      </p:sp>
      <p:sp>
        <p:nvSpPr>
          <p:cNvPr id="41987" name="Rectangle 3"/>
          <p:cNvSpPr>
            <a:spLocks noGrp="1" noChangeArrowheads="1"/>
          </p:cNvSpPr>
          <p:nvPr>
            <p:ph idx="1"/>
          </p:nvPr>
        </p:nvSpPr>
        <p:spPr>
          <a:xfrm>
            <a:off x="1042988" y="476250"/>
            <a:ext cx="7467600" cy="4419600"/>
          </a:xfrm>
        </p:spPr>
        <p:txBody>
          <a:bodyPr/>
          <a:lstStyle/>
          <a:p>
            <a:pPr eaLnBrk="1" hangingPunct="1">
              <a:lnSpc>
                <a:spcPct val="90000"/>
              </a:lnSpc>
            </a:pPr>
            <a:r>
              <a:rPr lang="en-GB" altLang="en-US"/>
              <a:t>Personal space</a:t>
            </a:r>
          </a:p>
          <a:p>
            <a:pPr eaLnBrk="1" hangingPunct="1">
              <a:lnSpc>
                <a:spcPct val="90000"/>
              </a:lnSpc>
            </a:pPr>
            <a:r>
              <a:rPr lang="en-GB" altLang="en-US"/>
              <a:t>Stranger Danger</a:t>
            </a:r>
          </a:p>
          <a:p>
            <a:pPr eaLnBrk="1" hangingPunct="1">
              <a:lnSpc>
                <a:spcPct val="90000"/>
              </a:lnSpc>
            </a:pPr>
            <a:r>
              <a:rPr lang="en-GB" altLang="en-US"/>
              <a:t>Road Safety</a:t>
            </a:r>
          </a:p>
          <a:p>
            <a:pPr eaLnBrk="1" hangingPunct="1">
              <a:lnSpc>
                <a:spcPct val="90000"/>
              </a:lnSpc>
            </a:pPr>
            <a:r>
              <a:rPr lang="en-GB" altLang="en-US"/>
              <a:t>How to assess risks</a:t>
            </a:r>
          </a:p>
          <a:p>
            <a:pPr eaLnBrk="1" hangingPunct="1">
              <a:lnSpc>
                <a:spcPct val="90000"/>
              </a:lnSpc>
            </a:pPr>
            <a:r>
              <a:rPr lang="en-GB" altLang="en-US"/>
              <a:t>Dangers of drugs, smoking and alcohol</a:t>
            </a:r>
          </a:p>
          <a:p>
            <a:pPr eaLnBrk="1" hangingPunct="1">
              <a:lnSpc>
                <a:spcPct val="90000"/>
              </a:lnSpc>
            </a:pPr>
            <a:r>
              <a:rPr lang="en-GB" altLang="en-US"/>
              <a:t>How to say no</a:t>
            </a:r>
          </a:p>
          <a:p>
            <a:pPr eaLnBrk="1" hangingPunct="1">
              <a:lnSpc>
                <a:spcPct val="90000"/>
              </a:lnSpc>
            </a:pPr>
            <a:r>
              <a:rPr lang="en-GB" altLang="en-US"/>
              <a:t>Bullying</a:t>
            </a:r>
          </a:p>
          <a:p>
            <a:pPr eaLnBrk="1" hangingPunct="1">
              <a:lnSpc>
                <a:spcPct val="90000"/>
              </a:lnSpc>
            </a:pPr>
            <a:r>
              <a:rPr lang="en-GB" altLang="en-US"/>
              <a:t>Agencies that can help – Childline, NSPCC, Kidscape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87624" y="5685865"/>
            <a:ext cx="7239000" cy="1143000"/>
          </a:xfrm>
        </p:spPr>
        <p:txBody>
          <a:bodyPr/>
          <a:lstStyle/>
          <a:p>
            <a:pPr eaLnBrk="1" fontAlgn="auto" hangingPunct="1">
              <a:spcAft>
                <a:spcPts val="0"/>
              </a:spcAft>
              <a:defRPr/>
            </a:pPr>
            <a:r>
              <a:rPr lang="en-GB" altLang="en-US" dirty="0"/>
              <a:t>Protecting Yourself:</a:t>
            </a:r>
          </a:p>
        </p:txBody>
      </p:sp>
      <p:sp>
        <p:nvSpPr>
          <p:cNvPr id="43011" name="Rectangle 3"/>
          <p:cNvSpPr>
            <a:spLocks noGrp="1" noChangeArrowheads="1"/>
          </p:cNvSpPr>
          <p:nvPr>
            <p:ph idx="1"/>
          </p:nvPr>
        </p:nvSpPr>
        <p:spPr>
          <a:xfrm>
            <a:off x="900113" y="549275"/>
            <a:ext cx="7467600" cy="4419600"/>
          </a:xfrm>
        </p:spPr>
        <p:txBody>
          <a:bodyPr/>
          <a:lstStyle/>
          <a:p>
            <a:pPr eaLnBrk="1" hangingPunct="1"/>
            <a:r>
              <a:rPr lang="en-GB" altLang="en-US" dirty="0"/>
              <a:t>Staff vulnerability to misunderstandings or false accusations:</a:t>
            </a:r>
          </a:p>
          <a:p>
            <a:pPr eaLnBrk="1" hangingPunct="1">
              <a:buFontTx/>
              <a:buNone/>
            </a:pPr>
            <a:r>
              <a:rPr lang="en-GB" altLang="en-US" dirty="0"/>
              <a:t>		</a:t>
            </a:r>
            <a:r>
              <a:rPr lang="en-GB" altLang="en-US" sz="2000" dirty="0"/>
              <a:t>Follow  policies and procedures</a:t>
            </a:r>
          </a:p>
          <a:p>
            <a:pPr eaLnBrk="1" hangingPunct="1">
              <a:buFontTx/>
              <a:buNone/>
            </a:pPr>
            <a:r>
              <a:rPr lang="en-GB" altLang="en-US" sz="2000" dirty="0"/>
              <a:t>		Never stay on your own with a child in a private place.</a:t>
            </a:r>
          </a:p>
          <a:p>
            <a:pPr eaLnBrk="1" hangingPunct="1">
              <a:buFontTx/>
              <a:buNone/>
            </a:pPr>
            <a:r>
              <a:rPr lang="en-GB" altLang="en-US" sz="2000" dirty="0"/>
              <a:t>		If a child has an injury or an accident, always have another   </a:t>
            </a:r>
          </a:p>
          <a:p>
            <a:pPr eaLnBrk="1" hangingPunct="1">
              <a:buFontTx/>
              <a:buNone/>
            </a:pPr>
            <a:r>
              <a:rPr lang="en-GB" altLang="en-US" sz="2000" dirty="0"/>
              <a:t>                adult present when assessing or treating.</a:t>
            </a:r>
          </a:p>
          <a:p>
            <a:pPr eaLnBrk="1" hangingPunct="1">
              <a:buFontTx/>
              <a:buNone/>
            </a:pPr>
            <a:r>
              <a:rPr lang="en-GB" altLang="en-US" sz="2000" dirty="0"/>
              <a:t>		Leave doors open – where appropriate</a:t>
            </a:r>
          </a:p>
          <a:p>
            <a:pPr eaLnBrk="1" hangingPunct="1">
              <a:buFontTx/>
              <a:buNone/>
            </a:pPr>
            <a:r>
              <a:rPr lang="en-GB" altLang="en-US" sz="2000" dirty="0"/>
              <a:t>		Ask a child if they are happy for you to look at an injury or </a:t>
            </a:r>
          </a:p>
          <a:p>
            <a:pPr eaLnBrk="1" hangingPunct="1">
              <a:buFontTx/>
              <a:buNone/>
            </a:pPr>
            <a:r>
              <a:rPr lang="en-GB" altLang="en-US" sz="2000" dirty="0"/>
              <a:t>                rash.</a:t>
            </a:r>
          </a:p>
          <a:p>
            <a:pPr eaLnBrk="1" hangingPunct="1">
              <a:buFontTx/>
              <a:buNone/>
            </a:pPr>
            <a:r>
              <a:rPr lang="en-GB" altLang="en-US" sz="2000" dirty="0"/>
              <a:t>		Avoid physical contact.</a:t>
            </a:r>
          </a:p>
          <a:p>
            <a:pPr eaLnBrk="1" hangingPunct="1">
              <a:buFontTx/>
              <a:buNone/>
            </a:pPr>
            <a:endParaRPr lang="en-GB" altLang="en-US" sz="20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altLang="en-US"/>
              <a:t>Useful Contacts:</a:t>
            </a:r>
          </a:p>
        </p:txBody>
      </p:sp>
      <p:sp>
        <p:nvSpPr>
          <p:cNvPr id="44035" name="Rectangle 3"/>
          <p:cNvSpPr>
            <a:spLocks noGrp="1" noChangeArrowheads="1"/>
          </p:cNvSpPr>
          <p:nvPr>
            <p:ph idx="1"/>
          </p:nvPr>
        </p:nvSpPr>
        <p:spPr/>
        <p:txBody>
          <a:bodyPr/>
          <a:lstStyle/>
          <a:p>
            <a:pPr eaLnBrk="1" hangingPunct="1"/>
            <a:r>
              <a:rPr lang="en-US" altLang="en-US" dirty="0"/>
              <a:t>Kidscape – www.kidscape.org.uk</a:t>
            </a:r>
          </a:p>
          <a:p>
            <a:pPr eaLnBrk="1" hangingPunct="1"/>
            <a:r>
              <a:rPr lang="en-US" altLang="en-US" dirty="0"/>
              <a:t>NSPCC – www.nspcc.org.uk</a:t>
            </a:r>
          </a:p>
          <a:p>
            <a:pPr eaLnBrk="1" hangingPunct="1"/>
            <a:r>
              <a:rPr lang="en-US" altLang="en-US" dirty="0" err="1"/>
              <a:t>Barnardo’s</a:t>
            </a:r>
            <a:r>
              <a:rPr lang="en-US" altLang="en-US" dirty="0"/>
              <a:t> </a:t>
            </a:r>
            <a:r>
              <a:rPr lang="en-US" altLang="en-US"/>
              <a:t>– www.barnardos.org.uk</a:t>
            </a:r>
            <a:endParaRPr lang="en-US" altLang="en-US" dirty="0"/>
          </a:p>
          <a:p>
            <a:pPr eaLnBrk="1" hangingPunct="1"/>
            <a:r>
              <a:rPr lang="en-US" altLang="en-US" dirty="0" err="1"/>
              <a:t>Childline</a:t>
            </a:r>
            <a:r>
              <a:rPr lang="en-US" altLang="en-US" dirty="0"/>
              <a:t> – www.childline.org.uk</a:t>
            </a:r>
          </a:p>
          <a:p>
            <a:pPr eaLnBrk="1" hangingPunct="1"/>
            <a:r>
              <a:rPr lang="en-US" altLang="en-US" dirty="0"/>
              <a:t>Save The Children – www.savethechildren.org.uk</a:t>
            </a:r>
          </a:p>
          <a:p>
            <a:pPr eaLnBrk="1" hangingPunct="1"/>
            <a:r>
              <a:rPr lang="en-US" altLang="en-US" dirty="0"/>
              <a:t>Action For Children – www.actionforchildren.org.uk</a:t>
            </a:r>
          </a:p>
          <a:p>
            <a:pPr eaLnBrk="1" hangingPunct="1"/>
            <a:endParaRPr lang="en-US" altLang="en-US" dirty="0"/>
          </a:p>
          <a:p>
            <a:pPr eaLnBrk="1" hangingPunct="1"/>
            <a:endParaRPr lang="en-US" alt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rmal">
  <a:themeElements>
    <a:clrScheme name="Thermal">
      <a:dk1>
        <a:srgbClr val="4D5B6B"/>
      </a:dk1>
      <a:lt1>
        <a:srgbClr val="FFFFFF"/>
      </a:lt1>
      <a:dk2>
        <a:srgbClr val="675D59"/>
      </a:dk2>
      <a:lt2>
        <a:srgbClr val="E8DED8"/>
      </a:lt2>
      <a:accent1>
        <a:srgbClr val="FF7605"/>
      </a:accent1>
      <a:accent2>
        <a:srgbClr val="7F7F7F"/>
      </a:accent2>
      <a:accent3>
        <a:srgbClr val="7F5185"/>
      </a:accent3>
      <a:accent4>
        <a:srgbClr val="89AAD3"/>
      </a:accent4>
      <a:accent5>
        <a:srgbClr val="8F5B4B"/>
      </a:accent5>
      <a:accent6>
        <a:srgbClr val="C84340"/>
      </a:accent6>
      <a:hlink>
        <a:srgbClr val="89AAD3"/>
      </a:hlink>
      <a:folHlink>
        <a:srgbClr val="795185"/>
      </a:folHlink>
    </a:clrScheme>
    <a:fontScheme name="Thermal">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317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38100" dir="8100000" rotWithShape="0">
              <a:srgbClr val="000000">
                <a:alpha val="45000"/>
              </a:srgbClr>
            </a:outerShdw>
          </a:effectLst>
        </a:effectStyle>
        <a:effectStyle>
          <a:effectLst>
            <a:outerShdw blurRad="101600" dist="63500" dir="8100000" rotWithShape="0">
              <a:srgbClr val="000000">
                <a:alpha val="40000"/>
              </a:srgbClr>
            </a:outerShdw>
          </a:effectLst>
          <a:scene3d>
            <a:camera prst="orthographicFront">
              <a:rot lat="0" lon="0" rev="0"/>
            </a:camera>
            <a:lightRig rig="threePt" dir="t">
              <a:rot lat="0" lon="0" rev="3000000"/>
            </a:lightRig>
          </a:scene3d>
          <a:sp3d>
            <a:bevelT h="19050"/>
          </a:sp3d>
        </a:effectStyle>
      </a:effectStyleLst>
      <a:bgFillStyleLst>
        <a:solidFill>
          <a:schemeClr val="phClr"/>
        </a:solidFill>
        <a:gradFill rotWithShape="1">
          <a:gsLst>
            <a:gs pos="0">
              <a:schemeClr val="phClr">
                <a:tint val="100000"/>
                <a:lumMod val="125000"/>
              </a:schemeClr>
            </a:gs>
            <a:gs pos="55000">
              <a:schemeClr val="phClr">
                <a:shade val="100000"/>
                <a:satMod val="100000"/>
                <a:lumMod val="100000"/>
              </a:schemeClr>
            </a:gs>
            <a:gs pos="100000">
              <a:schemeClr val="phClr">
                <a:shade val="90000"/>
                <a:satMod val="300000"/>
                <a:lumMod val="95000"/>
              </a:schemeClr>
            </a:gs>
          </a:gsLst>
          <a:lin ang="5400000" scaled="0"/>
        </a:gradFill>
        <a:blipFill>
          <a:blip xmlns:r="http://schemas.openxmlformats.org/officeDocument/2006/relationships" r:embed="rId1">
            <a:duotone>
              <a:schemeClr val="phClr">
                <a:shade val="80000"/>
              </a:schemeClr>
              <a:schemeClr val="phClr">
                <a:tint val="98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TC101859868[[fn=Thermal]]</Template>
  <TotalTime>506</TotalTime>
  <Words>1645</Words>
  <Application>Microsoft Office PowerPoint</Application>
  <PresentationFormat>On-screen Show (4:3)</PresentationFormat>
  <Paragraphs>271</Paragraphs>
  <Slides>39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39</vt:i4>
      </vt:variant>
    </vt:vector>
  </HeadingPairs>
  <TitlesOfParts>
    <vt:vector size="42" baseType="lpstr">
      <vt:lpstr>Arial</vt:lpstr>
      <vt:lpstr>Calibri</vt:lpstr>
      <vt:lpstr>Thermal</vt:lpstr>
      <vt:lpstr>Safeguarding children</vt:lpstr>
      <vt:lpstr>Aims of Today:</vt:lpstr>
      <vt:lpstr>What is safeguarding?</vt:lpstr>
      <vt:lpstr>Question</vt:lpstr>
      <vt:lpstr>Safeguarding Children Includes:</vt:lpstr>
      <vt:lpstr>What is Significant Harm?</vt:lpstr>
      <vt:lpstr>UN Convention on the Rights of the Child:</vt:lpstr>
      <vt:lpstr>Some Facts:</vt:lpstr>
      <vt:lpstr>Local Impact:</vt:lpstr>
      <vt:lpstr>Main Types of Abuse</vt:lpstr>
      <vt:lpstr>What is Abuse and Neglect? </vt:lpstr>
      <vt:lpstr>Physical Abuse:</vt:lpstr>
      <vt:lpstr>Physical signs of Abuse:</vt:lpstr>
      <vt:lpstr>Physical Abuse</vt:lpstr>
      <vt:lpstr>Sexual Abuse: (Forcing or enticing to take part in sexual activities, including prostitution, whether or not the person is aware of what is happening.)</vt:lpstr>
      <vt:lpstr>Paedophile:</vt:lpstr>
      <vt:lpstr>Paedophilia </vt:lpstr>
      <vt:lpstr>Possible Indicators of sexual abuse:</vt:lpstr>
      <vt:lpstr>Neglect: Persistent failure to meet a child’s basic and/or psychological needs, likely to result in the serious impairment of a child’s health or development. </vt:lpstr>
      <vt:lpstr>Signs of Neglect:</vt:lpstr>
      <vt:lpstr>Emotional Abuse:</vt:lpstr>
      <vt:lpstr>General Emotional &amp; Behavioural Signs of Abuse:</vt:lpstr>
      <vt:lpstr>General Signs:</vt:lpstr>
      <vt:lpstr>Question</vt:lpstr>
      <vt:lpstr>Social Factors that might increase vulnerability:</vt:lpstr>
      <vt:lpstr>What can and should you do?</vt:lpstr>
      <vt:lpstr>GOLDEN RULES If in doubt ask for advice.  If in doubt make a referral.</vt:lpstr>
      <vt:lpstr>Legislation: A Timeline</vt:lpstr>
      <vt:lpstr>Timeline</vt:lpstr>
      <vt:lpstr>Timeline</vt:lpstr>
      <vt:lpstr>Timeline</vt:lpstr>
      <vt:lpstr>Question</vt:lpstr>
      <vt:lpstr>Protecting Pupils and Adults:</vt:lpstr>
      <vt:lpstr>Work Placement Policy</vt:lpstr>
      <vt:lpstr>Guidelines</vt:lpstr>
      <vt:lpstr>Promoting Children’s Safety</vt:lpstr>
      <vt:lpstr>Teaching Personal Safety.</vt:lpstr>
      <vt:lpstr>Protecting Yourself:</vt:lpstr>
      <vt:lpstr>Useful Contacts:</vt:lpstr>
    </vt:vector>
  </TitlesOfParts>
  <Company>Newport City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children</dc:title>
  <dc:creator>trajoh</dc:creator>
  <cp:lastModifiedBy>Karen Hudson</cp:lastModifiedBy>
  <cp:revision>48</cp:revision>
  <dcterms:created xsi:type="dcterms:W3CDTF">2011-04-11T08:59:52Z</dcterms:created>
  <dcterms:modified xsi:type="dcterms:W3CDTF">2016-11-12T07:28:42Z</dcterms:modified>
</cp:coreProperties>
</file>