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62" r:id="rId6"/>
    <p:sldId id="261" r:id="rId7"/>
    <p:sldId id="263" r:id="rId8"/>
    <p:sldId id="264" r:id="rId9"/>
    <p:sldId id="265" r:id="rId10"/>
    <p:sldId id="287" r:id="rId11"/>
    <p:sldId id="266" r:id="rId12"/>
    <p:sldId id="269" r:id="rId13"/>
    <p:sldId id="272" r:id="rId14"/>
    <p:sldId id="274" r:id="rId15"/>
    <p:sldId id="276" r:id="rId16"/>
    <p:sldId id="268" r:id="rId17"/>
    <p:sldId id="277" r:id="rId18"/>
    <p:sldId id="278" r:id="rId19"/>
    <p:sldId id="279" r:id="rId20"/>
    <p:sldId id="280" r:id="rId21"/>
    <p:sldId id="281" r:id="rId22"/>
    <p:sldId id="283" r:id="rId23"/>
    <p:sldId id="288" r:id="rId24"/>
    <p:sldId id="289" r:id="rId25"/>
    <p:sldId id="290" r:id="rId26"/>
    <p:sldId id="291" r:id="rId27"/>
    <p:sldId id="292" r:id="rId28"/>
    <p:sldId id="282" r:id="rId29"/>
    <p:sldId id="294" r:id="rId30"/>
    <p:sldId id="295" r:id="rId31"/>
    <p:sldId id="297" r:id="rId32"/>
    <p:sldId id="298"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C8465-0331-4FB7-8490-D9BE726BD13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60B84C8-1A41-4391-9FE0-110A50C63E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5D4DBFE-D8C8-42BE-8A6D-C2F6FEFB96C0}"/>
              </a:ext>
            </a:extLst>
          </p:cNvPr>
          <p:cNvSpPr>
            <a:spLocks noGrp="1"/>
          </p:cNvSpPr>
          <p:nvPr>
            <p:ph type="dt" sz="half" idx="10"/>
          </p:nvPr>
        </p:nvSpPr>
        <p:spPr/>
        <p:txBody>
          <a:bodyPr/>
          <a:lstStyle/>
          <a:p>
            <a:fld id="{DE9C3098-74EE-4402-AED4-7720344F8363}" type="datetimeFigureOut">
              <a:rPr lang="en-GB" smtClean="0"/>
              <a:t>08/12/2020</a:t>
            </a:fld>
            <a:endParaRPr lang="en-GB"/>
          </a:p>
        </p:txBody>
      </p:sp>
      <p:sp>
        <p:nvSpPr>
          <p:cNvPr id="5" name="Footer Placeholder 4">
            <a:extLst>
              <a:ext uri="{FF2B5EF4-FFF2-40B4-BE49-F238E27FC236}">
                <a16:creationId xmlns:a16="http://schemas.microsoft.com/office/drawing/2014/main" id="{C91056D9-932A-4FF0-9008-8C075AB3E4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4E65F6-2CAC-4092-9907-5841E8CB1F65}"/>
              </a:ext>
            </a:extLst>
          </p:cNvPr>
          <p:cNvSpPr>
            <a:spLocks noGrp="1"/>
          </p:cNvSpPr>
          <p:nvPr>
            <p:ph type="sldNum" sz="quarter" idx="12"/>
          </p:nvPr>
        </p:nvSpPr>
        <p:spPr/>
        <p:txBody>
          <a:bodyPr/>
          <a:lstStyle/>
          <a:p>
            <a:fld id="{FEB4161F-9A35-4525-9659-987A5CFB71E5}" type="slidenum">
              <a:rPr lang="en-GB" smtClean="0"/>
              <a:t>‹#›</a:t>
            </a:fld>
            <a:endParaRPr lang="en-GB"/>
          </a:p>
        </p:txBody>
      </p:sp>
    </p:spTree>
    <p:extLst>
      <p:ext uri="{BB962C8B-B14F-4D97-AF65-F5344CB8AC3E}">
        <p14:creationId xmlns:p14="http://schemas.microsoft.com/office/powerpoint/2010/main" val="1444531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D3439-ADE1-48B2-9B62-47F10C5AB4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9BD3E4-5FD4-418E-A118-11674181C0C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0B08EB-6607-4315-9B74-66A7AD77AFB5}"/>
              </a:ext>
            </a:extLst>
          </p:cNvPr>
          <p:cNvSpPr>
            <a:spLocks noGrp="1"/>
          </p:cNvSpPr>
          <p:nvPr>
            <p:ph type="dt" sz="half" idx="10"/>
          </p:nvPr>
        </p:nvSpPr>
        <p:spPr/>
        <p:txBody>
          <a:bodyPr/>
          <a:lstStyle/>
          <a:p>
            <a:fld id="{DE9C3098-74EE-4402-AED4-7720344F8363}" type="datetimeFigureOut">
              <a:rPr lang="en-GB" smtClean="0"/>
              <a:t>08/12/2020</a:t>
            </a:fld>
            <a:endParaRPr lang="en-GB"/>
          </a:p>
        </p:txBody>
      </p:sp>
      <p:sp>
        <p:nvSpPr>
          <p:cNvPr id="5" name="Footer Placeholder 4">
            <a:extLst>
              <a:ext uri="{FF2B5EF4-FFF2-40B4-BE49-F238E27FC236}">
                <a16:creationId xmlns:a16="http://schemas.microsoft.com/office/drawing/2014/main" id="{C2C3D4FD-56DC-4599-AAC8-A6D2451DD9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F41F7C-A053-43AE-A000-74B80BDA1279}"/>
              </a:ext>
            </a:extLst>
          </p:cNvPr>
          <p:cNvSpPr>
            <a:spLocks noGrp="1"/>
          </p:cNvSpPr>
          <p:nvPr>
            <p:ph type="sldNum" sz="quarter" idx="12"/>
          </p:nvPr>
        </p:nvSpPr>
        <p:spPr/>
        <p:txBody>
          <a:bodyPr/>
          <a:lstStyle/>
          <a:p>
            <a:fld id="{FEB4161F-9A35-4525-9659-987A5CFB71E5}" type="slidenum">
              <a:rPr lang="en-GB" smtClean="0"/>
              <a:t>‹#›</a:t>
            </a:fld>
            <a:endParaRPr lang="en-GB"/>
          </a:p>
        </p:txBody>
      </p:sp>
    </p:spTree>
    <p:extLst>
      <p:ext uri="{BB962C8B-B14F-4D97-AF65-F5344CB8AC3E}">
        <p14:creationId xmlns:p14="http://schemas.microsoft.com/office/powerpoint/2010/main" val="6887203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34226-1690-4A3D-9F50-E986980E419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7B52035-C6DD-4972-8F90-376B4AE2554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76919B-17F0-4B74-864D-4C391DF0DFA0}"/>
              </a:ext>
            </a:extLst>
          </p:cNvPr>
          <p:cNvSpPr>
            <a:spLocks noGrp="1"/>
          </p:cNvSpPr>
          <p:nvPr>
            <p:ph type="dt" sz="half" idx="10"/>
          </p:nvPr>
        </p:nvSpPr>
        <p:spPr/>
        <p:txBody>
          <a:bodyPr/>
          <a:lstStyle/>
          <a:p>
            <a:fld id="{DE9C3098-74EE-4402-AED4-7720344F8363}" type="datetimeFigureOut">
              <a:rPr lang="en-GB" smtClean="0"/>
              <a:t>08/12/2020</a:t>
            </a:fld>
            <a:endParaRPr lang="en-GB"/>
          </a:p>
        </p:txBody>
      </p:sp>
      <p:sp>
        <p:nvSpPr>
          <p:cNvPr id="5" name="Footer Placeholder 4">
            <a:extLst>
              <a:ext uri="{FF2B5EF4-FFF2-40B4-BE49-F238E27FC236}">
                <a16:creationId xmlns:a16="http://schemas.microsoft.com/office/drawing/2014/main" id="{41C9F361-D9ED-44BA-9C5D-E6588A30F1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E1DF26-2CBD-4006-9E03-D54295624DBA}"/>
              </a:ext>
            </a:extLst>
          </p:cNvPr>
          <p:cNvSpPr>
            <a:spLocks noGrp="1"/>
          </p:cNvSpPr>
          <p:nvPr>
            <p:ph type="sldNum" sz="quarter" idx="12"/>
          </p:nvPr>
        </p:nvSpPr>
        <p:spPr/>
        <p:txBody>
          <a:bodyPr/>
          <a:lstStyle/>
          <a:p>
            <a:fld id="{FEB4161F-9A35-4525-9659-987A5CFB71E5}" type="slidenum">
              <a:rPr lang="en-GB" smtClean="0"/>
              <a:t>‹#›</a:t>
            </a:fld>
            <a:endParaRPr lang="en-GB"/>
          </a:p>
        </p:txBody>
      </p:sp>
    </p:spTree>
    <p:extLst>
      <p:ext uri="{BB962C8B-B14F-4D97-AF65-F5344CB8AC3E}">
        <p14:creationId xmlns:p14="http://schemas.microsoft.com/office/powerpoint/2010/main" val="8137058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FF9AC-8815-449F-A1C4-BEEE6CF41D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4342A1A-8B08-42C4-9C15-0D8379821E7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98480BB-DB32-40D7-82E5-239C3494EEF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A38995B-6600-42E8-9DB9-E7BCFE0AF7FE}"/>
              </a:ext>
            </a:extLst>
          </p:cNvPr>
          <p:cNvSpPr>
            <a:spLocks noGrp="1"/>
          </p:cNvSpPr>
          <p:nvPr>
            <p:ph type="dt" sz="half" idx="10"/>
          </p:nvPr>
        </p:nvSpPr>
        <p:spPr/>
        <p:txBody>
          <a:bodyPr/>
          <a:lstStyle/>
          <a:p>
            <a:fld id="{DE9C3098-74EE-4402-AED4-7720344F8363}" type="datetimeFigureOut">
              <a:rPr lang="en-GB" smtClean="0"/>
              <a:t>08/12/2020</a:t>
            </a:fld>
            <a:endParaRPr lang="en-GB"/>
          </a:p>
        </p:txBody>
      </p:sp>
      <p:sp>
        <p:nvSpPr>
          <p:cNvPr id="6" name="Footer Placeholder 5">
            <a:extLst>
              <a:ext uri="{FF2B5EF4-FFF2-40B4-BE49-F238E27FC236}">
                <a16:creationId xmlns:a16="http://schemas.microsoft.com/office/drawing/2014/main" id="{325AE035-9FD0-42A5-A28C-450BD763B4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5728A4-46E8-4274-99D2-B80CD6F2B13C}"/>
              </a:ext>
            </a:extLst>
          </p:cNvPr>
          <p:cNvSpPr>
            <a:spLocks noGrp="1"/>
          </p:cNvSpPr>
          <p:nvPr>
            <p:ph type="sldNum" sz="quarter" idx="12"/>
          </p:nvPr>
        </p:nvSpPr>
        <p:spPr/>
        <p:txBody>
          <a:bodyPr/>
          <a:lstStyle/>
          <a:p>
            <a:fld id="{FEB4161F-9A35-4525-9659-987A5CFB71E5}" type="slidenum">
              <a:rPr lang="en-GB" smtClean="0"/>
              <a:t>‹#›</a:t>
            </a:fld>
            <a:endParaRPr lang="en-GB"/>
          </a:p>
        </p:txBody>
      </p:sp>
    </p:spTree>
    <p:extLst>
      <p:ext uri="{BB962C8B-B14F-4D97-AF65-F5344CB8AC3E}">
        <p14:creationId xmlns:p14="http://schemas.microsoft.com/office/powerpoint/2010/main" val="4066630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25202-57C1-4F13-9172-61BD95EF8BB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6F4230-F5C3-4DFF-865D-7D18C6F0878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B73281-2A69-4229-86BA-B99F8E5E8AA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132EBC9-CF1D-4B0B-B7FB-7ADA2178A4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5BE855-4D95-473C-B202-20A5F2030C9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3357298-53AE-45E8-8CA2-3E0CB0B6D6B8}"/>
              </a:ext>
            </a:extLst>
          </p:cNvPr>
          <p:cNvSpPr>
            <a:spLocks noGrp="1"/>
          </p:cNvSpPr>
          <p:nvPr>
            <p:ph type="dt" sz="half" idx="10"/>
          </p:nvPr>
        </p:nvSpPr>
        <p:spPr/>
        <p:txBody>
          <a:bodyPr/>
          <a:lstStyle/>
          <a:p>
            <a:fld id="{DE9C3098-74EE-4402-AED4-7720344F8363}" type="datetimeFigureOut">
              <a:rPr lang="en-GB" smtClean="0"/>
              <a:t>08/12/2020</a:t>
            </a:fld>
            <a:endParaRPr lang="en-GB"/>
          </a:p>
        </p:txBody>
      </p:sp>
      <p:sp>
        <p:nvSpPr>
          <p:cNvPr id="8" name="Footer Placeholder 7">
            <a:extLst>
              <a:ext uri="{FF2B5EF4-FFF2-40B4-BE49-F238E27FC236}">
                <a16:creationId xmlns:a16="http://schemas.microsoft.com/office/drawing/2014/main" id="{C512AEE8-49D6-4139-AA57-3CA9CC5F738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64AC765-DF9A-48F2-95F4-C628886790A5}"/>
              </a:ext>
            </a:extLst>
          </p:cNvPr>
          <p:cNvSpPr>
            <a:spLocks noGrp="1"/>
          </p:cNvSpPr>
          <p:nvPr>
            <p:ph type="sldNum" sz="quarter" idx="12"/>
          </p:nvPr>
        </p:nvSpPr>
        <p:spPr/>
        <p:txBody>
          <a:bodyPr/>
          <a:lstStyle/>
          <a:p>
            <a:fld id="{FEB4161F-9A35-4525-9659-987A5CFB71E5}" type="slidenum">
              <a:rPr lang="en-GB" smtClean="0"/>
              <a:t>‹#›</a:t>
            </a:fld>
            <a:endParaRPr lang="en-GB"/>
          </a:p>
        </p:txBody>
      </p:sp>
    </p:spTree>
    <p:extLst>
      <p:ext uri="{BB962C8B-B14F-4D97-AF65-F5344CB8AC3E}">
        <p14:creationId xmlns:p14="http://schemas.microsoft.com/office/powerpoint/2010/main" val="164378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87BFE-F484-458F-8304-9BA857C28F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AF7EA15-AFD7-4BD8-8FE1-FD42B4DF8D68}"/>
              </a:ext>
            </a:extLst>
          </p:cNvPr>
          <p:cNvSpPr>
            <a:spLocks noGrp="1"/>
          </p:cNvSpPr>
          <p:nvPr>
            <p:ph type="dt" sz="half" idx="10"/>
          </p:nvPr>
        </p:nvSpPr>
        <p:spPr/>
        <p:txBody>
          <a:bodyPr/>
          <a:lstStyle/>
          <a:p>
            <a:fld id="{DE9C3098-74EE-4402-AED4-7720344F8363}" type="datetimeFigureOut">
              <a:rPr lang="en-GB" smtClean="0"/>
              <a:t>08/12/2020</a:t>
            </a:fld>
            <a:endParaRPr lang="en-GB"/>
          </a:p>
        </p:txBody>
      </p:sp>
      <p:sp>
        <p:nvSpPr>
          <p:cNvPr id="4" name="Footer Placeholder 3">
            <a:extLst>
              <a:ext uri="{FF2B5EF4-FFF2-40B4-BE49-F238E27FC236}">
                <a16:creationId xmlns:a16="http://schemas.microsoft.com/office/drawing/2014/main" id="{DB3F7961-7C4A-4769-A890-576CB06437A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883B691-869C-4DD0-96B0-695A6ED2A061}"/>
              </a:ext>
            </a:extLst>
          </p:cNvPr>
          <p:cNvSpPr>
            <a:spLocks noGrp="1"/>
          </p:cNvSpPr>
          <p:nvPr>
            <p:ph type="sldNum" sz="quarter" idx="12"/>
          </p:nvPr>
        </p:nvSpPr>
        <p:spPr/>
        <p:txBody>
          <a:bodyPr/>
          <a:lstStyle/>
          <a:p>
            <a:fld id="{FEB4161F-9A35-4525-9659-987A5CFB71E5}" type="slidenum">
              <a:rPr lang="en-GB" smtClean="0"/>
              <a:t>‹#›</a:t>
            </a:fld>
            <a:endParaRPr lang="en-GB"/>
          </a:p>
        </p:txBody>
      </p:sp>
    </p:spTree>
    <p:extLst>
      <p:ext uri="{BB962C8B-B14F-4D97-AF65-F5344CB8AC3E}">
        <p14:creationId xmlns:p14="http://schemas.microsoft.com/office/powerpoint/2010/main" val="3220225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21F553-3427-4B21-B286-E12614A7DED5}"/>
              </a:ext>
            </a:extLst>
          </p:cNvPr>
          <p:cNvSpPr>
            <a:spLocks noGrp="1"/>
          </p:cNvSpPr>
          <p:nvPr>
            <p:ph type="dt" sz="half" idx="10"/>
          </p:nvPr>
        </p:nvSpPr>
        <p:spPr/>
        <p:txBody>
          <a:bodyPr/>
          <a:lstStyle/>
          <a:p>
            <a:fld id="{DE9C3098-74EE-4402-AED4-7720344F8363}" type="datetimeFigureOut">
              <a:rPr lang="en-GB" smtClean="0"/>
              <a:t>08/12/2020</a:t>
            </a:fld>
            <a:endParaRPr lang="en-GB"/>
          </a:p>
        </p:txBody>
      </p:sp>
      <p:sp>
        <p:nvSpPr>
          <p:cNvPr id="3" name="Footer Placeholder 2">
            <a:extLst>
              <a:ext uri="{FF2B5EF4-FFF2-40B4-BE49-F238E27FC236}">
                <a16:creationId xmlns:a16="http://schemas.microsoft.com/office/drawing/2014/main" id="{4896D085-AF21-473C-9D77-20B915FBBCD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269ECFA-B069-48DC-9A28-74F9B71EE70F}"/>
              </a:ext>
            </a:extLst>
          </p:cNvPr>
          <p:cNvSpPr>
            <a:spLocks noGrp="1"/>
          </p:cNvSpPr>
          <p:nvPr>
            <p:ph type="sldNum" sz="quarter" idx="12"/>
          </p:nvPr>
        </p:nvSpPr>
        <p:spPr/>
        <p:txBody>
          <a:bodyPr/>
          <a:lstStyle/>
          <a:p>
            <a:fld id="{FEB4161F-9A35-4525-9659-987A5CFB71E5}" type="slidenum">
              <a:rPr lang="en-GB" smtClean="0"/>
              <a:t>‹#›</a:t>
            </a:fld>
            <a:endParaRPr lang="en-GB"/>
          </a:p>
        </p:txBody>
      </p:sp>
    </p:spTree>
    <p:extLst>
      <p:ext uri="{BB962C8B-B14F-4D97-AF65-F5344CB8AC3E}">
        <p14:creationId xmlns:p14="http://schemas.microsoft.com/office/powerpoint/2010/main" val="3162905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4D7EB-6290-4BA5-B70F-48FAA46A9C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508A8AA-7DF2-4914-9204-1784A40F25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BA7FADF-E65D-459B-A8E9-B21F0EF696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A0F2EA-608B-4FC9-9AC7-DC020B6E9E2A}"/>
              </a:ext>
            </a:extLst>
          </p:cNvPr>
          <p:cNvSpPr>
            <a:spLocks noGrp="1"/>
          </p:cNvSpPr>
          <p:nvPr>
            <p:ph type="dt" sz="half" idx="10"/>
          </p:nvPr>
        </p:nvSpPr>
        <p:spPr/>
        <p:txBody>
          <a:bodyPr/>
          <a:lstStyle/>
          <a:p>
            <a:fld id="{DE9C3098-74EE-4402-AED4-7720344F8363}" type="datetimeFigureOut">
              <a:rPr lang="en-GB" smtClean="0"/>
              <a:t>08/12/2020</a:t>
            </a:fld>
            <a:endParaRPr lang="en-GB"/>
          </a:p>
        </p:txBody>
      </p:sp>
      <p:sp>
        <p:nvSpPr>
          <p:cNvPr id="6" name="Footer Placeholder 5">
            <a:extLst>
              <a:ext uri="{FF2B5EF4-FFF2-40B4-BE49-F238E27FC236}">
                <a16:creationId xmlns:a16="http://schemas.microsoft.com/office/drawing/2014/main" id="{F1EA3CCC-57B4-41C1-8F02-8695E9B399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510361-28F6-4E3D-895D-E836D7DFA857}"/>
              </a:ext>
            </a:extLst>
          </p:cNvPr>
          <p:cNvSpPr>
            <a:spLocks noGrp="1"/>
          </p:cNvSpPr>
          <p:nvPr>
            <p:ph type="sldNum" sz="quarter" idx="12"/>
          </p:nvPr>
        </p:nvSpPr>
        <p:spPr/>
        <p:txBody>
          <a:bodyPr/>
          <a:lstStyle/>
          <a:p>
            <a:fld id="{FEB4161F-9A35-4525-9659-987A5CFB71E5}" type="slidenum">
              <a:rPr lang="en-GB" smtClean="0"/>
              <a:t>‹#›</a:t>
            </a:fld>
            <a:endParaRPr lang="en-GB"/>
          </a:p>
        </p:txBody>
      </p:sp>
    </p:spTree>
    <p:extLst>
      <p:ext uri="{BB962C8B-B14F-4D97-AF65-F5344CB8AC3E}">
        <p14:creationId xmlns:p14="http://schemas.microsoft.com/office/powerpoint/2010/main" val="1176135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76C9C-17EC-4EC6-BED2-3C9E656BEB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4F54C7F-6B60-4A99-9678-B171528B22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E94FCB5-831A-488A-9130-ECAAB77A07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29740-FCAB-4024-8DEB-F7257C54318B}"/>
              </a:ext>
            </a:extLst>
          </p:cNvPr>
          <p:cNvSpPr>
            <a:spLocks noGrp="1"/>
          </p:cNvSpPr>
          <p:nvPr>
            <p:ph type="dt" sz="half" idx="10"/>
          </p:nvPr>
        </p:nvSpPr>
        <p:spPr/>
        <p:txBody>
          <a:bodyPr/>
          <a:lstStyle/>
          <a:p>
            <a:fld id="{DE9C3098-74EE-4402-AED4-7720344F8363}" type="datetimeFigureOut">
              <a:rPr lang="en-GB" smtClean="0"/>
              <a:t>08/12/2020</a:t>
            </a:fld>
            <a:endParaRPr lang="en-GB"/>
          </a:p>
        </p:txBody>
      </p:sp>
      <p:sp>
        <p:nvSpPr>
          <p:cNvPr id="6" name="Footer Placeholder 5">
            <a:extLst>
              <a:ext uri="{FF2B5EF4-FFF2-40B4-BE49-F238E27FC236}">
                <a16:creationId xmlns:a16="http://schemas.microsoft.com/office/drawing/2014/main" id="{8440F279-A5F2-4AB3-BD08-5FF874B329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A1CAE9-1D14-4697-BFC5-184C60978DBD}"/>
              </a:ext>
            </a:extLst>
          </p:cNvPr>
          <p:cNvSpPr>
            <a:spLocks noGrp="1"/>
          </p:cNvSpPr>
          <p:nvPr>
            <p:ph type="sldNum" sz="quarter" idx="12"/>
          </p:nvPr>
        </p:nvSpPr>
        <p:spPr/>
        <p:txBody>
          <a:bodyPr/>
          <a:lstStyle/>
          <a:p>
            <a:fld id="{FEB4161F-9A35-4525-9659-987A5CFB71E5}" type="slidenum">
              <a:rPr lang="en-GB" smtClean="0"/>
              <a:t>‹#›</a:t>
            </a:fld>
            <a:endParaRPr lang="en-GB"/>
          </a:p>
        </p:txBody>
      </p:sp>
    </p:spTree>
    <p:extLst>
      <p:ext uri="{BB962C8B-B14F-4D97-AF65-F5344CB8AC3E}">
        <p14:creationId xmlns:p14="http://schemas.microsoft.com/office/powerpoint/2010/main" val="25246243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0B4BA-F7AD-45BD-8A51-C6324038F37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60344B-DD2E-46F7-923B-D2773F0788A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07722E-0650-48EB-89F5-F84E2034413D}"/>
              </a:ext>
            </a:extLst>
          </p:cNvPr>
          <p:cNvSpPr>
            <a:spLocks noGrp="1"/>
          </p:cNvSpPr>
          <p:nvPr>
            <p:ph type="dt" sz="half" idx="10"/>
          </p:nvPr>
        </p:nvSpPr>
        <p:spPr/>
        <p:txBody>
          <a:bodyPr/>
          <a:lstStyle/>
          <a:p>
            <a:fld id="{DE9C3098-74EE-4402-AED4-7720344F8363}" type="datetimeFigureOut">
              <a:rPr lang="en-GB" smtClean="0"/>
              <a:t>08/12/2020</a:t>
            </a:fld>
            <a:endParaRPr lang="en-GB"/>
          </a:p>
        </p:txBody>
      </p:sp>
      <p:sp>
        <p:nvSpPr>
          <p:cNvPr id="5" name="Footer Placeholder 4">
            <a:extLst>
              <a:ext uri="{FF2B5EF4-FFF2-40B4-BE49-F238E27FC236}">
                <a16:creationId xmlns:a16="http://schemas.microsoft.com/office/drawing/2014/main" id="{756ECB03-46B9-4BF1-B9D5-1A86EFFD27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A6A21F-480A-47B9-945F-643A1F5A0F02}"/>
              </a:ext>
            </a:extLst>
          </p:cNvPr>
          <p:cNvSpPr>
            <a:spLocks noGrp="1"/>
          </p:cNvSpPr>
          <p:nvPr>
            <p:ph type="sldNum" sz="quarter" idx="12"/>
          </p:nvPr>
        </p:nvSpPr>
        <p:spPr/>
        <p:txBody>
          <a:bodyPr/>
          <a:lstStyle/>
          <a:p>
            <a:fld id="{FEB4161F-9A35-4525-9659-987A5CFB71E5}" type="slidenum">
              <a:rPr lang="en-GB" smtClean="0"/>
              <a:t>‹#›</a:t>
            </a:fld>
            <a:endParaRPr lang="en-GB"/>
          </a:p>
        </p:txBody>
      </p:sp>
    </p:spTree>
    <p:extLst>
      <p:ext uri="{BB962C8B-B14F-4D97-AF65-F5344CB8AC3E}">
        <p14:creationId xmlns:p14="http://schemas.microsoft.com/office/powerpoint/2010/main" val="757260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C0293AC-8250-419C-9DA8-A89A73776D1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A543682-E253-44C0-9ED5-E0D4DCA9FF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431BD3-AD99-47B6-B661-4767A16CF983}"/>
              </a:ext>
            </a:extLst>
          </p:cNvPr>
          <p:cNvSpPr>
            <a:spLocks noGrp="1"/>
          </p:cNvSpPr>
          <p:nvPr>
            <p:ph type="dt" sz="half" idx="10"/>
          </p:nvPr>
        </p:nvSpPr>
        <p:spPr/>
        <p:txBody>
          <a:bodyPr/>
          <a:lstStyle/>
          <a:p>
            <a:fld id="{DE9C3098-74EE-4402-AED4-7720344F8363}" type="datetimeFigureOut">
              <a:rPr lang="en-GB" smtClean="0"/>
              <a:t>08/12/2020</a:t>
            </a:fld>
            <a:endParaRPr lang="en-GB"/>
          </a:p>
        </p:txBody>
      </p:sp>
      <p:sp>
        <p:nvSpPr>
          <p:cNvPr id="5" name="Footer Placeholder 4">
            <a:extLst>
              <a:ext uri="{FF2B5EF4-FFF2-40B4-BE49-F238E27FC236}">
                <a16:creationId xmlns:a16="http://schemas.microsoft.com/office/drawing/2014/main" id="{7F21C3D4-ED32-4B67-8288-AA26DE4FC3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182161-12C4-4ACD-A3A6-551520B24933}"/>
              </a:ext>
            </a:extLst>
          </p:cNvPr>
          <p:cNvSpPr>
            <a:spLocks noGrp="1"/>
          </p:cNvSpPr>
          <p:nvPr>
            <p:ph type="sldNum" sz="quarter" idx="12"/>
          </p:nvPr>
        </p:nvSpPr>
        <p:spPr/>
        <p:txBody>
          <a:bodyPr/>
          <a:lstStyle/>
          <a:p>
            <a:fld id="{FEB4161F-9A35-4525-9659-987A5CFB71E5}" type="slidenum">
              <a:rPr lang="en-GB" smtClean="0"/>
              <a:t>‹#›</a:t>
            </a:fld>
            <a:endParaRPr lang="en-GB"/>
          </a:p>
        </p:txBody>
      </p:sp>
    </p:spTree>
    <p:extLst>
      <p:ext uri="{BB962C8B-B14F-4D97-AF65-F5344CB8AC3E}">
        <p14:creationId xmlns:p14="http://schemas.microsoft.com/office/powerpoint/2010/main" val="13013224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014A2B-5EDE-42A5-8812-671A05FB976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A0FCC7-B7F4-47EF-94F6-F0C7CC320C5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AF319B-A72F-4294-9AB9-7A307B0BEB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9C3098-74EE-4402-AED4-7720344F8363}" type="datetimeFigureOut">
              <a:rPr lang="en-GB" smtClean="0"/>
              <a:t>08/12/2020</a:t>
            </a:fld>
            <a:endParaRPr lang="en-GB"/>
          </a:p>
        </p:txBody>
      </p:sp>
      <p:sp>
        <p:nvSpPr>
          <p:cNvPr id="5" name="Footer Placeholder 4">
            <a:extLst>
              <a:ext uri="{FF2B5EF4-FFF2-40B4-BE49-F238E27FC236}">
                <a16:creationId xmlns:a16="http://schemas.microsoft.com/office/drawing/2014/main" id="{9DA460D9-6E2E-4F33-BA89-BBC42EB776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F55EB5A-3616-4FBC-B620-F6E4FF588D8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B4161F-9A35-4525-9659-987A5CFB71E5}" type="slidenum">
              <a:rPr lang="en-GB" smtClean="0"/>
              <a:t>‹#›</a:t>
            </a:fld>
            <a:endParaRPr lang="en-GB"/>
          </a:p>
        </p:txBody>
      </p:sp>
    </p:spTree>
    <p:extLst>
      <p:ext uri="{BB962C8B-B14F-4D97-AF65-F5344CB8AC3E}">
        <p14:creationId xmlns:p14="http://schemas.microsoft.com/office/powerpoint/2010/main" val="20937843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hyperlink" Target="https://burnspet.co.uk/"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hajoonchang.net/"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5.emf"/></Relationships>
</file>

<file path=ppt/slides/_rels/slide12.xml.rels><?xml version="1.0" encoding="UTF-8" standalone="yes"?>
<Relationships xmlns="http://schemas.openxmlformats.org/package/2006/relationships"><Relationship Id="rId3" Type="http://schemas.openxmlformats.org/officeDocument/2006/relationships/hyperlink" Target="https://burnspet.co.uk/dog-food-type/dry-dog-food/" TargetMode="External"/><Relationship Id="rId2" Type="http://schemas.openxmlformats.org/officeDocument/2006/relationships/hyperlink" Target="https://www.lux-review.com/winners/burns-pet-nutrition-ltd/" TargetMode="Externa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thegoodshoppingguide.com/ethical-cat-and-dog-food/"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www.ethicalconsumer.org/food-drink/shopping-guide/dog-food" TargetMode="External"/><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woofbarkgrowl.co.uk/author/thewbgteam/" TargetMode="External"/><Relationship Id="rId2" Type="http://schemas.openxmlformats.org/officeDocument/2006/relationships/hyperlink" Target="https://woofbarkgrowl.co.uk/burns-dog-food/" TargetMode="Externa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hyperlink" Target="http://www.ccac.ca/en/alternatives/intro.html"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ethicalconsumer.org/veganism-ethical-consumption" TargetMode="External"/><Relationship Id="rId2" Type="http://schemas.openxmlformats.org/officeDocument/2006/relationships/hyperlink" Target="https://www.peta.org/features/what-peta-really-stands-fo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5561A-3E9B-4B71-8779-5539369AC433}"/>
              </a:ext>
            </a:extLst>
          </p:cNvPr>
          <p:cNvSpPr>
            <a:spLocks noGrp="1"/>
          </p:cNvSpPr>
          <p:nvPr>
            <p:ph type="ctrTitle"/>
          </p:nvPr>
        </p:nvSpPr>
        <p:spPr>
          <a:xfrm>
            <a:off x="228674" y="-488271"/>
            <a:ext cx="5700870" cy="6764784"/>
          </a:xfrm>
        </p:spPr>
        <p:txBody>
          <a:bodyPr>
            <a:normAutofit fontScale="90000"/>
          </a:bodyPr>
          <a:lstStyle/>
          <a:p>
            <a:pPr algn="l">
              <a:lnSpc>
                <a:spcPct val="107000"/>
              </a:lnSpc>
              <a:spcAft>
                <a:spcPts val="800"/>
              </a:spcAft>
            </a:pPr>
            <a:br>
              <a:rPr lang="en-GB" sz="2800" dirty="0">
                <a:effectLst/>
                <a:latin typeface="Calibri" panose="020F0502020204030204" pitchFamily="34" charset="0"/>
                <a:ea typeface="Calibri" panose="020F0502020204030204" pitchFamily="34" charset="0"/>
                <a:cs typeface="Calibri" panose="020F0502020204030204" pitchFamily="34" charset="0"/>
              </a:rPr>
            </a:br>
            <a:r>
              <a:rPr lang="en-GB" sz="2800" dirty="0">
                <a:effectLst/>
                <a:latin typeface="Calibri" panose="020F0502020204030204" pitchFamily="34" charset="0"/>
                <a:ea typeface="Calibri" panose="020F0502020204030204" pitchFamily="34" charset="0"/>
                <a:cs typeface="Calibri" panose="020F0502020204030204" pitchFamily="34" charset="0"/>
              </a:rPr>
              <a:t>An example of SME CSR adoption:</a:t>
            </a:r>
            <a:r>
              <a:rPr lang="en-GB" sz="2800" b="1" dirty="0">
                <a:effectLst/>
                <a:latin typeface="Calibri" panose="020F0502020204030204" pitchFamily="34" charset="0"/>
                <a:ea typeface="Calibri" panose="020F0502020204030204" pitchFamily="34" charset="0"/>
                <a:cs typeface="Calibri" panose="020F0502020204030204" pitchFamily="34" charset="0"/>
              </a:rPr>
              <a:t> </a:t>
            </a:r>
            <a:br>
              <a:rPr lang="en-GB" sz="2800" b="1" dirty="0">
                <a:effectLst/>
                <a:latin typeface="Calibri" panose="020F0502020204030204" pitchFamily="34" charset="0"/>
                <a:ea typeface="Calibri" panose="020F0502020204030204" pitchFamily="34" charset="0"/>
                <a:cs typeface="Calibri" panose="020F0502020204030204" pitchFamily="34" charset="0"/>
              </a:rPr>
            </a:br>
            <a:br>
              <a:rPr lang="en-GB" sz="2800" dirty="0">
                <a:effectLst/>
                <a:latin typeface="Calibri" panose="020F0502020204030204" pitchFamily="34" charset="0"/>
                <a:ea typeface="Calibri" panose="020F0502020204030204" pitchFamily="34" charset="0"/>
                <a:cs typeface="Times New Roman" panose="02020603050405020304" pitchFamily="18" charset="0"/>
              </a:rPr>
            </a:br>
            <a:r>
              <a:rPr lang="en-GB" sz="3600" b="1" dirty="0">
                <a:effectLst/>
                <a:latin typeface="Calibri" panose="020F0502020204030204" pitchFamily="34" charset="0"/>
                <a:ea typeface="Calibri" panose="020F0502020204030204" pitchFamily="34" charset="0"/>
                <a:cs typeface="Calibri" panose="020F0502020204030204" pitchFamily="34" charset="0"/>
              </a:rPr>
              <a:t>Burns Pet Foods, </a:t>
            </a:r>
            <a:br>
              <a:rPr lang="en-GB" sz="3600" b="1" dirty="0">
                <a:effectLst/>
                <a:latin typeface="Calibri" panose="020F0502020204030204" pitchFamily="34" charset="0"/>
                <a:ea typeface="Calibri" panose="020F0502020204030204" pitchFamily="34" charset="0"/>
                <a:cs typeface="Calibri" panose="020F0502020204030204" pitchFamily="34" charset="0"/>
              </a:rPr>
            </a:br>
            <a:r>
              <a:rPr lang="en-GB" sz="2200" b="1" dirty="0" err="1">
                <a:effectLst/>
                <a:latin typeface="Calibri" panose="020F0502020204030204" pitchFamily="34" charset="0"/>
                <a:ea typeface="Calibri" panose="020F0502020204030204" pitchFamily="34" charset="0"/>
                <a:cs typeface="Calibri" panose="020F0502020204030204" pitchFamily="34" charset="0"/>
              </a:rPr>
              <a:t>Kidwelly</a:t>
            </a:r>
            <a:r>
              <a:rPr lang="en-GB" sz="2200" b="1" dirty="0">
                <a:effectLst/>
                <a:latin typeface="Calibri" panose="020F0502020204030204" pitchFamily="34" charset="0"/>
                <a:ea typeface="Calibri" panose="020F0502020204030204" pitchFamily="34" charset="0"/>
                <a:cs typeface="Calibri" panose="020F0502020204030204" pitchFamily="34" charset="0"/>
              </a:rPr>
              <a:t>, South Wales</a:t>
            </a:r>
            <a:br>
              <a:rPr lang="en-GB" sz="2200" b="1" dirty="0">
                <a:effectLst/>
                <a:latin typeface="Calibri" panose="020F0502020204030204" pitchFamily="34" charset="0"/>
                <a:ea typeface="Calibri" panose="020F0502020204030204" pitchFamily="34" charset="0"/>
                <a:cs typeface="Calibri" panose="020F0502020204030204" pitchFamily="34" charset="0"/>
              </a:rPr>
            </a:br>
            <a:br>
              <a:rPr lang="en-GB" sz="2200" b="1" dirty="0">
                <a:effectLst/>
                <a:latin typeface="Calibri" panose="020F0502020204030204" pitchFamily="34" charset="0"/>
                <a:ea typeface="Calibri" panose="020F0502020204030204" pitchFamily="34" charset="0"/>
                <a:cs typeface="Calibri" panose="020F0502020204030204" pitchFamily="34" charset="0"/>
              </a:rPr>
            </a:br>
            <a:br>
              <a:rPr lang="en-GB" sz="3600" dirty="0">
                <a:effectLst/>
                <a:latin typeface="Calibri" panose="020F0502020204030204" pitchFamily="34" charset="0"/>
                <a:ea typeface="Calibri" panose="020F0502020204030204" pitchFamily="34" charset="0"/>
                <a:cs typeface="Times New Roman" panose="02020603050405020304" pitchFamily="18" charset="0"/>
              </a:rPr>
            </a:br>
            <a:r>
              <a:rPr lang="en-GB" sz="3100" dirty="0">
                <a:effectLst/>
                <a:latin typeface="Calibri" panose="020F0502020204030204" pitchFamily="34" charset="0"/>
                <a:ea typeface="Calibri" panose="020F0502020204030204" pitchFamily="34" charset="0"/>
                <a:cs typeface="Times New Roman" panose="02020603050405020304" pitchFamily="18" charset="0"/>
              </a:rPr>
              <a:t>&amp;</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br>
              <a:rPr lang="en-GB" sz="3600" dirty="0">
                <a:effectLst/>
                <a:latin typeface="Calibri" panose="020F0502020204030204" pitchFamily="34" charset="0"/>
                <a:ea typeface="Calibri" panose="020F0502020204030204" pitchFamily="34" charset="0"/>
                <a:cs typeface="Times New Roman" panose="02020603050405020304" pitchFamily="18" charset="0"/>
              </a:rPr>
            </a:br>
            <a:r>
              <a:rPr lang="en-GB" sz="3600" b="1" dirty="0">
                <a:effectLst/>
                <a:latin typeface="Calibri" panose="020F0502020204030204" pitchFamily="34" charset="0"/>
                <a:ea typeface="Calibri" panose="020F0502020204030204" pitchFamily="34" charset="0"/>
                <a:cs typeface="Calibri" panose="020F0502020204030204" pitchFamily="34" charset="0"/>
              </a:rPr>
              <a:t>A discussion on Animal Rights as part of CSR.</a:t>
            </a:r>
            <a:br>
              <a:rPr lang="en-GB" sz="2800" dirty="0">
                <a:effectLst/>
                <a:latin typeface="Calibri" panose="020F0502020204030204" pitchFamily="34" charset="0"/>
                <a:ea typeface="Calibri" panose="020F0502020204030204" pitchFamily="34" charset="0"/>
                <a:cs typeface="Times New Roman" panose="02020603050405020304" pitchFamily="18" charset="0"/>
              </a:rPr>
            </a:br>
            <a:br>
              <a:rPr lang="en-GB" sz="2800" dirty="0">
                <a:effectLst/>
                <a:latin typeface="Calibri" panose="020F0502020204030204" pitchFamily="34" charset="0"/>
                <a:ea typeface="Calibri" panose="020F0502020204030204" pitchFamily="34" charset="0"/>
                <a:cs typeface="Times New Roman" panose="02020603050405020304" pitchFamily="18" charset="0"/>
              </a:rPr>
            </a:br>
            <a:r>
              <a:rPr lang="en-GB" sz="2800" dirty="0">
                <a:effectLst/>
                <a:latin typeface="Calibri" panose="020F0502020204030204" pitchFamily="34" charset="0"/>
                <a:ea typeface="Calibri" panose="020F0502020204030204" pitchFamily="34" charset="0"/>
                <a:cs typeface="Times New Roman" panose="02020603050405020304" pitchFamily="18" charset="0"/>
              </a:rPr>
              <a:t>C21st Business Ethics, Doctor of Business Administration.</a:t>
            </a:r>
            <a:endParaRPr lang="en-GB" sz="2800" dirty="0"/>
          </a:p>
        </p:txBody>
      </p:sp>
      <p:sp>
        <p:nvSpPr>
          <p:cNvPr id="3" name="Subtitle 2">
            <a:extLst>
              <a:ext uri="{FF2B5EF4-FFF2-40B4-BE49-F238E27FC236}">
                <a16:creationId xmlns:a16="http://schemas.microsoft.com/office/drawing/2014/main" id="{7F928021-8EDC-4EDA-BADE-3F3C4BC3AEDA}"/>
              </a:ext>
            </a:extLst>
          </p:cNvPr>
          <p:cNvSpPr>
            <a:spLocks noGrp="1"/>
          </p:cNvSpPr>
          <p:nvPr>
            <p:ph type="subTitle" idx="1"/>
          </p:nvPr>
        </p:nvSpPr>
        <p:spPr>
          <a:xfrm>
            <a:off x="7483876" y="3726205"/>
            <a:ext cx="3184124" cy="2150811"/>
          </a:xfrm>
        </p:spPr>
        <p:txBody>
          <a:bodyPr>
            <a:normAutofit lnSpcReduction="10000"/>
          </a:bodyPr>
          <a:lstStyle/>
          <a:p>
            <a:endParaRPr lang="en-GB" sz="3200" dirty="0"/>
          </a:p>
          <a:p>
            <a:r>
              <a:rPr lang="en-GB" sz="3200" dirty="0"/>
              <a:t>Steve Griffiths, </a:t>
            </a:r>
          </a:p>
          <a:p>
            <a:r>
              <a:rPr lang="en-GB" dirty="0"/>
              <a:t>Visiting lecturer, Post Graduate Activities,</a:t>
            </a:r>
          </a:p>
          <a:p>
            <a:r>
              <a:rPr lang="en-GB" dirty="0"/>
              <a:t>UWTSD</a:t>
            </a:r>
          </a:p>
        </p:txBody>
      </p:sp>
      <p:pic>
        <p:nvPicPr>
          <p:cNvPr id="1026" name="Picture 2" descr="MADE Wales | Manufacture Advance Design Engineering">
            <a:extLst>
              <a:ext uri="{FF2B5EF4-FFF2-40B4-BE49-F238E27FC236}">
                <a16:creationId xmlns:a16="http://schemas.microsoft.com/office/drawing/2014/main" id="{0384A4D7-B9AA-49A8-A393-4EB4CA680A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03732" y="333375"/>
            <a:ext cx="3619500" cy="12668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urns Premium Dog Food,Cat Food and Rabbit Food. Natural pet foods | Burns  Pet Food">
            <a:extLst>
              <a:ext uri="{FF2B5EF4-FFF2-40B4-BE49-F238E27FC236}">
                <a16:creationId xmlns:a16="http://schemas.microsoft.com/office/drawing/2014/main" id="{9E8FBCFD-E08C-4A56-9D83-CD867E5318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76676" y="1885950"/>
            <a:ext cx="3733800" cy="2009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86836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DA2DC-3477-4627-9E62-4595EB4B518B}"/>
              </a:ext>
            </a:extLst>
          </p:cNvPr>
          <p:cNvSpPr>
            <a:spLocks noGrp="1"/>
          </p:cNvSpPr>
          <p:nvPr>
            <p:ph type="title"/>
          </p:nvPr>
        </p:nvSpPr>
        <p:spPr>
          <a:xfrm>
            <a:off x="838200" y="365125"/>
            <a:ext cx="10515600" cy="2511240"/>
          </a:xfrm>
        </p:spPr>
        <p:txBody>
          <a:bodyPr>
            <a:normAutofit fontScale="90000"/>
          </a:bodyPr>
          <a:lstStyle/>
          <a:p>
            <a:br>
              <a:rPr lang="en-GB" sz="3100" dirty="0">
                <a:latin typeface="Calibri" panose="020F0502020204030204" pitchFamily="34" charset="0"/>
                <a:ea typeface="Calibri" panose="020F0502020204030204" pitchFamily="34" charset="0"/>
                <a:cs typeface="Calibri" panose="020F0502020204030204" pitchFamily="34" charset="0"/>
              </a:rPr>
            </a:br>
            <a:br>
              <a:rPr lang="en-GB" sz="3100" dirty="0">
                <a:latin typeface="Calibri" panose="020F0502020204030204" pitchFamily="34" charset="0"/>
                <a:ea typeface="Calibri" panose="020F0502020204030204" pitchFamily="34" charset="0"/>
                <a:cs typeface="Calibri" panose="020F0502020204030204" pitchFamily="34" charset="0"/>
              </a:rPr>
            </a:br>
            <a:r>
              <a:rPr lang="en-GB" sz="3100" dirty="0">
                <a:latin typeface="Calibri" panose="020F0502020204030204" pitchFamily="34" charset="0"/>
                <a:ea typeface="Calibri" panose="020F0502020204030204" pitchFamily="34" charset="0"/>
                <a:cs typeface="Calibri" panose="020F0502020204030204" pitchFamily="34" charset="0"/>
              </a:rPr>
              <a:t>Much of this presentation is based on a conference paper written by Stephen Griffiths and his MBA graduate student, Howard </a:t>
            </a:r>
            <a:r>
              <a:rPr lang="en-GB" sz="3100" dirty="0" err="1">
                <a:latin typeface="Calibri" panose="020F0502020204030204" pitchFamily="34" charset="0"/>
                <a:ea typeface="Calibri" panose="020F0502020204030204" pitchFamily="34" charset="0"/>
                <a:cs typeface="Calibri" panose="020F0502020204030204" pitchFamily="34" charset="0"/>
              </a:rPr>
              <a:t>Hin</a:t>
            </a:r>
            <a:r>
              <a:rPr lang="en-GB" sz="3100" dirty="0">
                <a:latin typeface="Calibri" panose="020F0502020204030204" pitchFamily="34" charset="0"/>
                <a:ea typeface="Calibri" panose="020F0502020204030204" pitchFamily="34" charset="0"/>
                <a:cs typeface="Calibri" panose="020F0502020204030204" pitchFamily="34" charset="0"/>
              </a:rPr>
              <a:t> Ching Yip, then an employee at Burns Pet Nutrition (BNP). This presentation updates but uses the core of this publication.</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B2E8F5D8-E719-4743-9E88-FC45B228BF7D}"/>
              </a:ext>
            </a:extLst>
          </p:cNvPr>
          <p:cNvSpPr>
            <a:spLocks noGrp="1"/>
          </p:cNvSpPr>
          <p:nvPr>
            <p:ph idx="1"/>
          </p:nvPr>
        </p:nvSpPr>
        <p:spPr/>
        <p:txBody>
          <a:bodyPr>
            <a:normAutofit fontScale="92500" lnSpcReduction="20000"/>
          </a:bodyPr>
          <a:lstStyle/>
          <a:p>
            <a:pPr marL="0" indent="0">
              <a:lnSpc>
                <a:spcPct val="107000"/>
              </a:lnSpc>
              <a:spcAft>
                <a:spcPts val="800"/>
              </a:spcAft>
              <a:buNone/>
            </a:pP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endParaRPr lang="en-GB" dirty="0">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endParaRPr lang="en-GB" dirty="0">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r>
              <a:rPr lang="en-GB" dirty="0">
                <a:effectLst/>
                <a:latin typeface="Calibri" panose="020F0502020204030204" pitchFamily="34" charset="0"/>
                <a:ea typeface="Calibri" panose="020F0502020204030204" pitchFamily="34" charset="0"/>
                <a:cs typeface="Calibri" panose="020F0502020204030204" pitchFamily="34" charset="0"/>
              </a:rPr>
              <a:t>To cite:</a:t>
            </a:r>
          </a:p>
          <a:p>
            <a:pPr marL="0" indent="0">
              <a:lnSpc>
                <a:spcPct val="107000"/>
              </a:lnSpc>
              <a:spcAft>
                <a:spcPts val="800"/>
              </a:spcAft>
              <a:buNone/>
            </a:pP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lgn="just">
              <a:lnSpc>
                <a:spcPct val="107000"/>
              </a:lnSpc>
              <a:spcAft>
                <a:spcPts val="800"/>
              </a:spcAft>
              <a:buNone/>
            </a:pPr>
            <a:r>
              <a:rPr lang="en-GB" dirty="0">
                <a:effectLst/>
                <a:latin typeface="Calibri" panose="020F0502020204030204" pitchFamily="34" charset="0"/>
                <a:ea typeface="Calibri" panose="020F0502020204030204" pitchFamily="34" charset="0"/>
                <a:cs typeface="Calibri" panose="020F0502020204030204" pitchFamily="34" charset="0"/>
              </a:rPr>
              <a:t>Griffiths, S.L. &amp; Yip, H.H.C. (2012) </a:t>
            </a:r>
            <a:r>
              <a:rPr lang="en-GB" i="1" dirty="0">
                <a:effectLst/>
                <a:latin typeface="Calibri" panose="020F0502020204030204" pitchFamily="34" charset="0"/>
                <a:ea typeface="Calibri" panose="020F0502020204030204" pitchFamily="34" charset="0"/>
                <a:cs typeface="Calibri" panose="020F0502020204030204" pitchFamily="34" charset="0"/>
              </a:rPr>
              <a:t>SME Animal Food Retailer, with a Dynamic Entrepreneur with a CSR Drive, </a:t>
            </a:r>
            <a:r>
              <a:rPr lang="en-GB" dirty="0">
                <a:effectLst/>
                <a:latin typeface="Calibri" panose="020F0502020204030204" pitchFamily="34" charset="0"/>
                <a:ea typeface="Calibri" panose="020F0502020204030204" pitchFamily="34" charset="0"/>
                <a:cs typeface="Calibri" panose="020F0502020204030204" pitchFamily="34" charset="0"/>
              </a:rPr>
              <a:t>11</a:t>
            </a:r>
            <a:r>
              <a:rPr lang="en-GB" baseline="30000" dirty="0">
                <a:effectLst/>
                <a:latin typeface="Calibri" panose="020F0502020204030204" pitchFamily="34" charset="0"/>
                <a:ea typeface="Calibri" panose="020F0502020204030204" pitchFamily="34" charset="0"/>
                <a:cs typeface="Calibri" panose="020F0502020204030204" pitchFamily="34" charset="0"/>
              </a:rPr>
              <a:t>th</a:t>
            </a:r>
            <a:r>
              <a:rPr lang="en-GB" dirty="0">
                <a:effectLst/>
                <a:latin typeface="Calibri" panose="020F0502020204030204" pitchFamily="34" charset="0"/>
                <a:ea typeface="Calibri" panose="020F0502020204030204" pitchFamily="34" charset="0"/>
                <a:cs typeface="Calibri" panose="020F0502020204030204" pitchFamily="34" charset="0"/>
              </a:rPr>
              <a:t> International Conference on Corporate Social Responsibility, 8 May, </a:t>
            </a:r>
            <a:r>
              <a:rPr lang="en-GB"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Social Responsibility Research Network (</a:t>
            </a:r>
            <a:r>
              <a:rPr lang="en-GB"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SRRNet</a:t>
            </a:r>
            <a:r>
              <a:rPr lang="en-GB"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&amp;</a:t>
            </a:r>
            <a:r>
              <a:rPr lang="en-GB"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dirty="0">
                <a:effectLst/>
                <a:latin typeface="Calibri" panose="020F0502020204030204" pitchFamily="34" charset="0"/>
                <a:ea typeface="Calibri" panose="020F0502020204030204" pitchFamily="34" charset="0"/>
                <a:cs typeface="Calibri" panose="020F0502020204030204" pitchFamily="34" charset="0"/>
              </a:rPr>
              <a:t>Lahti University of Applied Sciences, Finland</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43914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60081-B24F-4E15-BC3B-1FE6A5D9A608}"/>
              </a:ext>
            </a:extLst>
          </p:cNvPr>
          <p:cNvSpPr>
            <a:spLocks noGrp="1"/>
          </p:cNvSpPr>
          <p:nvPr>
            <p:ph type="title"/>
          </p:nvPr>
        </p:nvSpPr>
        <p:spPr/>
        <p:txBody>
          <a:bodyPr>
            <a:normAutofit/>
          </a:bodyPr>
          <a:lstStyle/>
          <a:p>
            <a:r>
              <a:rPr lang="en-GB" sz="3200" dirty="0">
                <a:hlinkClick r:id="rId2"/>
              </a:rPr>
              <a:t>https://burnspet.co.uk/</a:t>
            </a:r>
            <a:r>
              <a:rPr lang="en-GB" sz="3200" dirty="0"/>
              <a:t> </a:t>
            </a:r>
          </a:p>
        </p:txBody>
      </p:sp>
      <p:pic>
        <p:nvPicPr>
          <p:cNvPr id="5" name="Content Placeholder 4" descr="Graphical user interface, website&#10;&#10;Description automatically generated">
            <a:extLst>
              <a:ext uri="{FF2B5EF4-FFF2-40B4-BE49-F238E27FC236}">
                <a16:creationId xmlns:a16="http://schemas.microsoft.com/office/drawing/2014/main" id="{B45E785E-9E66-488D-9BD6-D2DC0369CDD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38200" y="1562469"/>
            <a:ext cx="9797249" cy="4930405"/>
          </a:xfrm>
        </p:spPr>
      </p:pic>
    </p:spTree>
    <p:extLst>
      <p:ext uri="{BB962C8B-B14F-4D97-AF65-F5344CB8AC3E}">
        <p14:creationId xmlns:p14="http://schemas.microsoft.com/office/powerpoint/2010/main" val="3574634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302AA-DF65-4CF0-B103-FCF8BB200F74}"/>
              </a:ext>
            </a:extLst>
          </p:cNvPr>
          <p:cNvSpPr>
            <a:spLocks noGrp="1"/>
          </p:cNvSpPr>
          <p:nvPr>
            <p:ph type="title"/>
          </p:nvPr>
        </p:nvSpPr>
        <p:spPr/>
        <p:txBody>
          <a:bodyPr/>
          <a:lstStyle/>
          <a:p>
            <a:r>
              <a:rPr lang="en-GB" dirty="0"/>
              <a:t>A business with CSR</a:t>
            </a:r>
          </a:p>
        </p:txBody>
      </p:sp>
      <p:sp>
        <p:nvSpPr>
          <p:cNvPr id="3" name="Content Placeholder 2">
            <a:extLst>
              <a:ext uri="{FF2B5EF4-FFF2-40B4-BE49-F238E27FC236}">
                <a16:creationId xmlns:a16="http://schemas.microsoft.com/office/drawing/2014/main" id="{00402333-0022-4517-B75A-8C0D6A7F9496}"/>
              </a:ext>
            </a:extLst>
          </p:cNvPr>
          <p:cNvSpPr>
            <a:spLocks noGrp="1"/>
          </p:cNvSpPr>
          <p:nvPr>
            <p:ph idx="1"/>
          </p:nvPr>
        </p:nvSpPr>
        <p:spPr>
          <a:xfrm>
            <a:off x="838200" y="1491448"/>
            <a:ext cx="10515600" cy="5113537"/>
          </a:xfrm>
        </p:spPr>
        <p:txBody>
          <a:bodyPr>
            <a:normAutofit/>
          </a:bodyPr>
          <a:lstStyle/>
          <a:p>
            <a:pPr marL="0" indent="0">
              <a:buNone/>
            </a:pPr>
            <a:r>
              <a:rPr lang="en-GB" dirty="0">
                <a:solidFill>
                  <a:srgbClr val="00566A"/>
                </a:solidFill>
                <a:effectLst/>
                <a:latin typeface="Arial" panose="020B0604020202020204" pitchFamily="34" charset="0"/>
                <a:ea typeface="Times New Roman" panose="02020603050405020304" pitchFamily="18" charset="0"/>
                <a:cs typeface="Times New Roman" panose="02020603050405020304" pitchFamily="18" charset="0"/>
              </a:rPr>
              <a:t>At Burns we specialise in </a:t>
            </a:r>
            <a:r>
              <a:rPr lang="en-GB" b="1" dirty="0">
                <a:solidFill>
                  <a:srgbClr val="00566A"/>
                </a:solidFill>
                <a:effectLst/>
                <a:latin typeface="Arial" panose="020B0604020202020204" pitchFamily="34" charset="0"/>
                <a:ea typeface="Times New Roman" panose="02020603050405020304" pitchFamily="18" charset="0"/>
                <a:cs typeface="Times New Roman" panose="02020603050405020304" pitchFamily="18" charset="0"/>
              </a:rPr>
              <a:t>award-winning natural pet food</a:t>
            </a:r>
            <a:r>
              <a:rPr lang="en-GB" dirty="0">
                <a:solidFill>
                  <a:srgbClr val="00566A"/>
                </a:solidFill>
                <a:effectLst/>
                <a:latin typeface="Arial" panose="020B0604020202020204" pitchFamily="34" charset="0"/>
                <a:ea typeface="Times New Roman" panose="02020603050405020304" pitchFamily="18" charset="0"/>
                <a:cs typeface="Times New Roman" panose="02020603050405020304" pitchFamily="18" charset="0"/>
              </a:rPr>
              <a:t>, championing the benefits of natural, healthy pet nutrition since 1993. 100+ Employees. £35m+ turnover.</a:t>
            </a:r>
          </a:p>
          <a:p>
            <a:pPr marL="0" indent="0">
              <a:buNone/>
            </a:pP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ts val="1680"/>
              </a:lnSpc>
              <a:spcAft>
                <a:spcPts val="800"/>
              </a:spcAft>
              <a:buNone/>
            </a:pPr>
            <a:r>
              <a:rPr lang="en-GB" sz="3200" b="1" dirty="0">
                <a:solidFill>
                  <a:srgbClr val="00303C"/>
                </a:solidFill>
                <a:effectLst/>
                <a:latin typeface="Arial" panose="020B0604020202020204" pitchFamily="34" charset="0"/>
                <a:ea typeface="Times New Roman" panose="02020603050405020304" pitchFamily="18" charset="0"/>
                <a:cs typeface="Times New Roman" panose="02020603050405020304" pitchFamily="18" charset="0"/>
              </a:rPr>
              <a:t>We champion healthy pet food</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ts val="1680"/>
              </a:lnSpc>
              <a:spcAft>
                <a:spcPts val="800"/>
              </a:spcAft>
              <a:buNone/>
            </a:pPr>
            <a:r>
              <a:rPr lang="en-GB" sz="3200" b="1" dirty="0">
                <a:solidFill>
                  <a:srgbClr val="00303C"/>
                </a:solidFill>
                <a:effectLst/>
                <a:latin typeface="Arial" panose="020B0604020202020204" pitchFamily="34" charset="0"/>
                <a:ea typeface="Times New Roman" panose="02020603050405020304" pitchFamily="18" charset="0"/>
                <a:cs typeface="Times New Roman" panose="02020603050405020304" pitchFamily="18" charset="0"/>
              </a:rPr>
              <a:t>We offer free nutrition advice</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ts val="1680"/>
              </a:lnSpc>
              <a:spcAft>
                <a:spcPts val="800"/>
              </a:spcAft>
              <a:buNone/>
            </a:pPr>
            <a:r>
              <a:rPr lang="en-GB" sz="3200" b="1" dirty="0">
                <a:solidFill>
                  <a:srgbClr val="00303C"/>
                </a:solidFill>
                <a:effectLst/>
                <a:latin typeface="Arial" panose="020B0604020202020204" pitchFamily="34" charset="0"/>
                <a:ea typeface="Times New Roman" panose="02020603050405020304" pitchFamily="18" charset="0"/>
                <a:cs typeface="Times New Roman" panose="02020603050405020304" pitchFamily="18" charset="0"/>
              </a:rPr>
              <a:t>We give back</a:t>
            </a:r>
            <a:r>
              <a:rPr lang="en-GB" sz="3200" dirty="0">
                <a:solidFill>
                  <a:srgbClr val="00566A"/>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000" dirty="0">
                <a:solidFill>
                  <a:srgbClr val="00566A"/>
                </a:solidFill>
                <a:effectLst/>
                <a:latin typeface="Arial" panose="020B0604020202020204" pitchFamily="34" charset="0"/>
                <a:ea typeface="Times New Roman" panose="02020603050405020304" pitchFamily="18" charset="0"/>
                <a:cs typeface="Times New Roman" panose="02020603050405020304" pitchFamily="18" charset="0"/>
              </a:rPr>
              <a:t>– our own in-house charity with 10 full time staff members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ts val="1800"/>
              </a:lnSpc>
              <a:spcAft>
                <a:spcPts val="750"/>
              </a:spcAft>
              <a:buNone/>
            </a:pPr>
            <a:r>
              <a:rPr lang="en-GB" sz="3200" b="1" dirty="0">
                <a:solidFill>
                  <a:srgbClr val="00303C"/>
                </a:solidFill>
                <a:effectLst/>
                <a:latin typeface="Arial" panose="020B0604020202020204" pitchFamily="34" charset="0"/>
                <a:ea typeface="Times New Roman" panose="02020603050405020304" pitchFamily="18" charset="0"/>
                <a:cs typeface="Times New Roman" panose="02020603050405020304" pitchFamily="18" charset="0"/>
              </a:rPr>
              <a:t>We offer fantastic value for money</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ts val="1680"/>
              </a:lnSpc>
              <a:spcAft>
                <a:spcPts val="800"/>
              </a:spcAft>
              <a:buNone/>
            </a:pPr>
            <a:r>
              <a:rPr lang="en-GB" sz="3200" b="1" dirty="0">
                <a:solidFill>
                  <a:srgbClr val="00303C"/>
                </a:solidFill>
                <a:effectLst/>
                <a:latin typeface="Arial" panose="020B0604020202020204" pitchFamily="34" charset="0"/>
                <a:ea typeface="Times New Roman" panose="02020603050405020304" pitchFamily="18" charset="0"/>
                <a:cs typeface="Times New Roman" panose="02020603050405020304" pitchFamily="18" charset="0"/>
              </a:rPr>
              <a:t>We’re a responsible employer</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0843148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A6D0C-4CED-4109-BC53-778A239C12E6}"/>
              </a:ext>
            </a:extLst>
          </p:cNvPr>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A case of an SME which has embraced CSR.</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40FD1EBA-8F97-482C-9F1E-F586AD51E84C}"/>
              </a:ext>
            </a:extLst>
          </p:cNvPr>
          <p:cNvSpPr>
            <a:spLocks noGrp="1"/>
          </p:cNvSpPr>
          <p:nvPr>
            <p:ph idx="1"/>
          </p:nvPr>
        </p:nvSpPr>
        <p:spPr/>
        <p:txBody>
          <a:bodyPr/>
          <a:lstStyle/>
          <a:p>
            <a:pPr marL="0" indent="0">
              <a:lnSpc>
                <a:spcPct val="107000"/>
              </a:lnSpc>
              <a:spcAft>
                <a:spcPts val="800"/>
              </a:spcAft>
              <a:buNone/>
            </a:pPr>
            <a:r>
              <a:rPr lang="en-GB" dirty="0">
                <a:effectLst/>
                <a:latin typeface="Calibri" panose="020F0502020204030204" pitchFamily="34" charset="0"/>
                <a:ea typeface="Calibri" panose="020F0502020204030204" pitchFamily="34" charset="0"/>
                <a:cs typeface="Calibri" panose="020F0502020204030204" pitchFamily="34" charset="0"/>
              </a:rPr>
              <a:t>Burns Pet Nutrition (BPN), founded by Veterinarian, John Burns, who diagnosed so many dogs with health problems due to poor diet. The answer was to invent a mixed food of low protein and cereals. No conventional producer was interested in development, so he started his own business. From dog food, BPN now produces food for other animals, farms organically (producing much of its own product), has a building operation, uses local ingredients and labour, is a vibrant active citizen, involved in charity and educational activities.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14721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0F7FB-A781-4B9D-9746-FAF7E207A70E}"/>
              </a:ext>
            </a:extLst>
          </p:cNvPr>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Accidental CSR?</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EC12B198-DFA5-404F-8987-EA226FEE9AFA}"/>
              </a:ext>
            </a:extLst>
          </p:cNvPr>
          <p:cNvSpPr>
            <a:spLocks noGrp="1"/>
          </p:cNvSpPr>
          <p:nvPr>
            <p:ph idx="1"/>
          </p:nvPr>
        </p:nvSpPr>
        <p:spPr>
          <a:xfrm>
            <a:off x="838200" y="1074198"/>
            <a:ext cx="10515600" cy="5102765"/>
          </a:xfrm>
        </p:spPr>
        <p:txBody>
          <a:bodyPr/>
          <a:lstStyle/>
          <a:p>
            <a:pPr marL="0" indent="0">
              <a:lnSpc>
                <a:spcPct val="107000"/>
              </a:lnSpc>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“The owner mentioned that 'it was not part of the original business idea but decided to use it as a competitive advantage over the competitors’ e.g. ‘ethical’ brand and to use it as a unique selling point for the business'. Observation data gathered seem to suggest that rest of the management agreed to this competitive advantage being used for BPN.  The owner mentioned that 'growing realisation that good ethics is good business came from feedbacks from customers and communities that they were buying his products due to being ethical and it was something unique compared to his competitors in the same market'.” (Yip, 2012)</a:t>
            </a:r>
          </a:p>
          <a:p>
            <a:endParaRPr lang="en-GB" dirty="0"/>
          </a:p>
        </p:txBody>
      </p:sp>
    </p:spTree>
    <p:extLst>
      <p:ext uri="{BB962C8B-B14F-4D97-AF65-F5344CB8AC3E}">
        <p14:creationId xmlns:p14="http://schemas.microsoft.com/office/powerpoint/2010/main" val="680534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4E23B-67CF-4912-9F23-A7596E603630}"/>
              </a:ext>
            </a:extLst>
          </p:cNvPr>
          <p:cNvSpPr>
            <a:spLocks noGrp="1"/>
          </p:cNvSpPr>
          <p:nvPr>
            <p:ph type="title"/>
          </p:nvPr>
        </p:nvSpPr>
        <p:spPr>
          <a:xfrm>
            <a:off x="838200" y="-319595"/>
            <a:ext cx="10515600" cy="2010284"/>
          </a:xfrm>
        </p:spPr>
        <p:txBody>
          <a:bodyPr>
            <a:normAutofit/>
          </a:bodyPr>
          <a:lstStyle/>
          <a:p>
            <a:r>
              <a:rPr lang="en-GB" sz="3600" b="1" dirty="0"/>
              <a:t>Underlying philosophy</a:t>
            </a:r>
          </a:p>
        </p:txBody>
      </p:sp>
      <p:sp>
        <p:nvSpPr>
          <p:cNvPr id="3" name="Content Placeholder 2">
            <a:extLst>
              <a:ext uri="{FF2B5EF4-FFF2-40B4-BE49-F238E27FC236}">
                <a16:creationId xmlns:a16="http://schemas.microsoft.com/office/drawing/2014/main" id="{569093F9-0D2D-4B54-8946-289F8CB72DD9}"/>
              </a:ext>
            </a:extLst>
          </p:cNvPr>
          <p:cNvSpPr>
            <a:spLocks noGrp="1"/>
          </p:cNvSpPr>
          <p:nvPr>
            <p:ph idx="1"/>
          </p:nvPr>
        </p:nvSpPr>
        <p:spPr>
          <a:xfrm>
            <a:off x="399495" y="1464816"/>
            <a:ext cx="11274641" cy="4785064"/>
          </a:xfrm>
        </p:spPr>
        <p:txBody>
          <a:bodyPr>
            <a:normAutofit fontScale="85000" lnSpcReduction="20000"/>
          </a:bodyPr>
          <a:lstStyle/>
          <a:p>
            <a:pPr marL="0" indent="0" eaLnBrk="0" fontAlgn="base" hangingPunct="0">
              <a:lnSpc>
                <a:spcPct val="107000"/>
              </a:lnSpc>
              <a:spcAft>
                <a:spcPts val="800"/>
              </a:spcAft>
              <a:buNone/>
            </a:pPr>
            <a:r>
              <a:rPr lang="en-GB" sz="3200" dirty="0">
                <a:effectLst/>
                <a:latin typeface="Calibri" panose="020F0502020204030204" pitchFamily="34" charset="0"/>
                <a:ea typeface="Calibri" panose="020F0502020204030204" pitchFamily="34" charset="0"/>
                <a:cs typeface="Calibri" panose="020F0502020204030204" pitchFamily="34" charset="0"/>
              </a:rPr>
              <a:t>John Burns says he was influenced by the ideas of </a:t>
            </a:r>
            <a:r>
              <a:rPr lang="en-GB" sz="32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Ha-Joon Chang, a Cambridge University, South Korean economist, who is a critic of neoclassical unregulated capitalism.</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eaLnBrk="0" fontAlgn="base" hangingPunct="0">
              <a:lnSpc>
                <a:spcPct val="107000"/>
              </a:lnSpc>
              <a:spcAft>
                <a:spcPts val="800"/>
              </a:spcAft>
              <a:buNone/>
            </a:pPr>
            <a:r>
              <a:rPr lang="en-GB" sz="3200" dirty="0">
                <a:effectLst/>
                <a:latin typeface="Calibri" panose="020F0502020204030204" pitchFamily="34" charset="0"/>
                <a:ea typeface="Calibri" panose="020F0502020204030204" pitchFamily="34" charset="0"/>
                <a:cs typeface="Calibri" panose="020F0502020204030204" pitchFamily="34" charset="0"/>
              </a:rPr>
              <a:t>See </a:t>
            </a:r>
            <a:r>
              <a:rPr lang="en-GB" sz="32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2"/>
              </a:rPr>
              <a:t>https://hajoonchang.net/</a:t>
            </a:r>
            <a:r>
              <a:rPr lang="en-GB" sz="3200" dirty="0">
                <a:effectLst/>
                <a:latin typeface="Calibri" panose="020F0502020204030204" pitchFamily="34" charset="0"/>
                <a:ea typeface="Calibri" panose="020F0502020204030204" pitchFamily="34" charset="0"/>
                <a:cs typeface="Calibri" panose="020F0502020204030204" pitchFamily="34" charset="0"/>
              </a:rPr>
              <a:t>  &amp; Chang (2011)</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eaLnBrk="0" fontAlgn="base" hangingPunct="0">
              <a:lnSpc>
                <a:spcPct val="107000"/>
              </a:lnSpc>
              <a:spcAft>
                <a:spcPts val="800"/>
              </a:spcAft>
              <a:buNone/>
            </a:pPr>
            <a:r>
              <a:rPr lang="en-GB" sz="3200" dirty="0">
                <a:solidFill>
                  <a:srgbClr val="0BD0D9"/>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eaLnBrk="0" fontAlgn="base" hangingPunct="0">
              <a:lnSpc>
                <a:spcPct val="107000"/>
              </a:lnSpc>
              <a:spcAft>
                <a:spcPts val="800"/>
              </a:spcAft>
              <a:buNone/>
            </a:pPr>
            <a:r>
              <a:rPr lang="en-GB" sz="3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John is committed to Holistic Medicine.</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eaLnBrk="0" fontAlgn="base" hangingPunct="0">
              <a:lnSpc>
                <a:spcPct val="107000"/>
              </a:lnSpc>
              <a:spcAft>
                <a:spcPts val="800"/>
              </a:spcAft>
              <a:buNone/>
            </a:pPr>
            <a:r>
              <a:rPr lang="en-GB" sz="32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 form of medicine [nutrition]</a:t>
            </a:r>
            <a:r>
              <a:rPr lang="en-GB" sz="3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lang="en-GB" sz="32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that considers the whole person, physically and psychologically, rather than just treating the diseased part.</a:t>
            </a:r>
          </a:p>
          <a:p>
            <a:pPr marL="0" indent="0" eaLnBrk="0" fontAlgn="base" hangingPunct="0">
              <a:lnSpc>
                <a:spcPct val="107000"/>
              </a:lnSpc>
              <a:spcAft>
                <a:spcPts val="800"/>
              </a:spcAft>
              <a:buNone/>
            </a:pPr>
            <a:r>
              <a:rPr lang="en-GB" sz="3200" dirty="0">
                <a:solidFill>
                  <a:srgbClr val="000000"/>
                </a:solidFill>
                <a:latin typeface="Calibri" panose="020F0502020204030204" pitchFamily="34" charset="0"/>
                <a:ea typeface="Calibri" panose="020F0502020204030204" pitchFamily="34" charset="0"/>
                <a:cs typeface="Calibri" panose="020F0502020204030204" pitchFamily="34" charset="0"/>
              </a:rPr>
              <a:t>A Holistic approach seems to characterise the whole operation.</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3865157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759EF-9AC5-4DE5-B51B-A6ED92D0284A}"/>
              </a:ext>
            </a:extLst>
          </p:cNvPr>
          <p:cNvSpPr>
            <a:spLocks noGrp="1"/>
          </p:cNvSpPr>
          <p:nvPr>
            <p:ph type="title"/>
          </p:nvPr>
        </p:nvSpPr>
        <p:spPr>
          <a:xfrm>
            <a:off x="838200" y="-443883"/>
            <a:ext cx="10515600" cy="2134571"/>
          </a:xfrm>
        </p:spPr>
        <p:txBody>
          <a:bodyPr>
            <a:normAutofit/>
          </a:bodyPr>
          <a:lstStyle/>
          <a:p>
            <a:r>
              <a:rPr lang="en-GB" sz="2400" b="1" dirty="0">
                <a:solidFill>
                  <a:srgbClr val="000000"/>
                </a:solidFill>
                <a:latin typeface="Calibri" panose="020F0502020204030204" pitchFamily="34" charset="0"/>
                <a:ea typeface="Times New Roman" panose="02020603050405020304" pitchFamily="18" charset="0"/>
                <a:cs typeface="Calibri" panose="020F0502020204030204" pitchFamily="34" charset="0"/>
              </a:rPr>
              <a:t>His key aims are:</a:t>
            </a:r>
            <a:br>
              <a:rPr lang="en-GB" sz="32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B805A030-BFE7-4DBC-84F6-A05849667C77}"/>
              </a:ext>
            </a:extLst>
          </p:cNvPr>
          <p:cNvSpPr>
            <a:spLocks noGrp="1"/>
          </p:cNvSpPr>
          <p:nvPr>
            <p:ph idx="1"/>
          </p:nvPr>
        </p:nvSpPr>
        <p:spPr>
          <a:xfrm>
            <a:off x="470517" y="656948"/>
            <a:ext cx="11283518" cy="6010182"/>
          </a:xfrm>
        </p:spPr>
        <p:txBody>
          <a:bodyPr>
            <a:normAutofit/>
          </a:bodyPr>
          <a:lstStyle/>
          <a:p>
            <a:pPr marL="342900" indent="-342900" eaLnBrk="0" fontAlgn="base" hangingPunct="0">
              <a:lnSpc>
                <a:spcPct val="107000"/>
              </a:lnSpc>
              <a:spcAft>
                <a:spcPts val="800"/>
              </a:spcAft>
              <a:buFont typeface="+mj-lt"/>
              <a:buAutoNum type="arabicPeriod"/>
            </a:pPr>
            <a:r>
              <a:rPr lang="en-GB" sz="18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Increase the consumption of whole cereal grains so that they become the principle food in the diet.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Bef>
                <a:spcPts val="625"/>
              </a:spcBef>
              <a:spcAft>
                <a:spcPts val="800"/>
              </a:spcAft>
              <a:buFont typeface="+mj-lt"/>
              <a:buAutoNum type="arabicPeriod"/>
            </a:pPr>
            <a:r>
              <a:rPr lang="en-GB" sz="18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Increase the proportion of fresh vegetables and fruit in the diet. Encourage home-growing for food, families and communities.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fontAlgn="base">
              <a:lnSpc>
                <a:spcPct val="107000"/>
              </a:lnSpc>
              <a:spcAft>
                <a:spcPts val="800"/>
              </a:spcAft>
              <a:buFont typeface="+mj-lt"/>
              <a:buAutoNum type="arabicPeriod"/>
            </a:pPr>
            <a:r>
              <a:rPr lang="en-GB" sz="18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Eliminate refined sugar and other refined carbohydrates from the diet.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eaLnBrk="0" fontAlgn="base" hangingPunct="0">
              <a:lnSpc>
                <a:spcPct val="107000"/>
              </a:lnSpc>
              <a:spcAft>
                <a:spcPts val="800"/>
              </a:spcAft>
              <a:buFont typeface="+mj-lt"/>
              <a:buAutoNum type="arabicPeriod"/>
            </a:pPr>
            <a:r>
              <a:rPr lang="en-GB" sz="18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Decrease consumption of foods high in saturated fats such as meat and dairy products and increase use of vegetable oils</a:t>
            </a:r>
          </a:p>
          <a:p>
            <a:pPr marL="342900" indent="-342900" eaLnBrk="0" fontAlgn="base" hangingPunct="0">
              <a:lnSpc>
                <a:spcPct val="107000"/>
              </a:lnSpc>
              <a:spcAft>
                <a:spcPts val="800"/>
              </a:spcAft>
              <a:buFont typeface="+mj-lt"/>
              <a:buAutoNum type="arabicPeriod"/>
            </a:pPr>
            <a:r>
              <a:rPr lang="en-GB" sz="18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Introduce into the diet vegetable-quality protein-rich foods.</a:t>
            </a:r>
            <a:r>
              <a:rPr lang="en-GB" sz="1800" dirty="0">
                <a:effectLst/>
                <a:latin typeface="Calibri" panose="020F0502020204030204" pitchFamily="34" charset="0"/>
                <a:ea typeface="Times New Roman" panose="02020603050405020304" pitchFamily="18" charset="0"/>
                <a:cs typeface="Calibri" panose="020F0502020204030204" pitchFamily="34" charset="0"/>
              </a:rPr>
              <a:t> </a:t>
            </a:r>
            <a:r>
              <a:rPr lang="en-GB" sz="18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(Fermented soya bean products – miso paste, tofu, soya sauce).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eaLnBrk="0" fontAlgn="base" hangingPunct="0">
              <a:lnSpc>
                <a:spcPct val="107000"/>
              </a:lnSpc>
              <a:spcAft>
                <a:spcPts val="800"/>
              </a:spcAft>
              <a:buFont typeface="+mj-lt"/>
              <a:buAutoNum type="arabicPeriod"/>
            </a:pPr>
            <a:r>
              <a:rPr lang="en-GB" sz="18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Introduce edible sea vegetables into the diet</a:t>
            </a:r>
            <a:r>
              <a:rPr lang="en-GB" sz="1800" dirty="0">
                <a:effectLst/>
                <a:latin typeface="Calibri" panose="020F0502020204030204" pitchFamily="34" charset="0"/>
                <a:ea typeface="Times New Roman" panose="02020603050405020304" pitchFamily="18" charset="0"/>
                <a:cs typeface="Calibri" panose="020F0502020204030204" pitchFamily="34" charset="0"/>
              </a:rPr>
              <a:t> e</a:t>
            </a:r>
            <a:r>
              <a:rPr lang="en-GB" sz="18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.g. Laver bread, Dulse.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Bef>
                <a:spcPts val="625"/>
              </a:spcBef>
              <a:spcAft>
                <a:spcPts val="800"/>
              </a:spcAft>
              <a:buFont typeface="+mj-lt"/>
              <a:buAutoNum type="arabicPeriod"/>
            </a:pPr>
            <a:r>
              <a:rPr lang="en-GB" sz="18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Eliminate chemicals from the diet.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Bef>
                <a:spcPts val="625"/>
              </a:spcBef>
              <a:spcAft>
                <a:spcPts val="800"/>
              </a:spcAft>
              <a:buFont typeface="+mj-lt"/>
              <a:buAutoNum type="arabicPeriod"/>
            </a:pPr>
            <a:r>
              <a:rPr lang="en-GB" sz="18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Phase out the use of chemicals in farming.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Bef>
                <a:spcPts val="625"/>
              </a:spcBef>
              <a:spcAft>
                <a:spcPts val="800"/>
              </a:spcAft>
              <a:buFont typeface="+mj-lt"/>
              <a:buAutoNum type="arabicPeriod"/>
            </a:pPr>
            <a:r>
              <a:rPr lang="en-GB" sz="18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Introduce educational programmes stressing the relationship between health and nutrition.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Bef>
                <a:spcPts val="625"/>
              </a:spcBef>
              <a:spcAft>
                <a:spcPts val="800"/>
              </a:spcAft>
              <a:buFont typeface="+mj-lt"/>
              <a:buAutoNum type="arabicPeriod"/>
            </a:pPr>
            <a:r>
              <a:rPr lang="en-GB" sz="18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Decrease the dependence on drugs as symptomatic treatment of disease.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608272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16DCB-2E6F-4A6C-8410-B49C57C70B20}"/>
              </a:ext>
            </a:extLst>
          </p:cNvPr>
          <p:cNvSpPr>
            <a:spLocks noGrp="1"/>
          </p:cNvSpPr>
          <p:nvPr>
            <p:ph type="title"/>
          </p:nvPr>
        </p:nvSpPr>
        <p:spPr>
          <a:xfrm>
            <a:off x="838200" y="1171852"/>
            <a:ext cx="10515600" cy="2257148"/>
          </a:xfrm>
        </p:spPr>
        <p:txBody>
          <a:bodyPr>
            <a:normAutofit/>
          </a:bodyPr>
          <a:lstStyle/>
          <a:p>
            <a:r>
              <a:rPr lang="en-GB" sz="3100" dirty="0">
                <a:solidFill>
                  <a:srgbClr val="000000"/>
                </a:solidFill>
                <a:latin typeface="Calibri" panose="020F0502020204030204" pitchFamily="34" charset="0"/>
                <a:ea typeface="Times New Roman" panose="02020603050405020304" pitchFamily="18" charset="0"/>
                <a:cs typeface="Calibri" panose="020F0502020204030204" pitchFamily="34" charset="0"/>
              </a:rPr>
              <a:t>Therefore, as an SME he is focused on the organisation’s </a:t>
            </a:r>
            <a:r>
              <a:rPr lang="en-GB" sz="3100" b="1" dirty="0">
                <a:solidFill>
                  <a:srgbClr val="000000"/>
                </a:solidFill>
                <a:latin typeface="Calibri" panose="020F0502020204030204" pitchFamily="34" charset="0"/>
                <a:ea typeface="Times New Roman" panose="02020603050405020304" pitchFamily="18" charset="0"/>
                <a:cs typeface="Calibri" panose="020F0502020204030204" pitchFamily="34" charset="0"/>
              </a:rPr>
              <a:t>ethical risk. </a:t>
            </a:r>
            <a:r>
              <a:rPr lang="en-GB" sz="3100" dirty="0">
                <a:solidFill>
                  <a:srgbClr val="000000"/>
                </a:solidFill>
                <a:latin typeface="Calibri" panose="020F0502020204030204" pitchFamily="34" charset="0"/>
                <a:ea typeface="Times New Roman" panose="02020603050405020304" pitchFamily="18" charset="0"/>
                <a:cs typeface="Calibri" panose="020F0502020204030204" pitchFamily="34" charset="0"/>
              </a:rPr>
              <a:t>Addresses the relevant risk factors to his business.</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6CD86847-D090-4768-A399-4DA750071B1F}"/>
              </a:ext>
            </a:extLst>
          </p:cNvPr>
          <p:cNvSpPr>
            <a:spLocks noGrp="1"/>
          </p:cNvSpPr>
          <p:nvPr>
            <p:ph idx="1"/>
          </p:nvPr>
        </p:nvSpPr>
        <p:spPr>
          <a:xfrm>
            <a:off x="541537" y="1825625"/>
            <a:ext cx="11478828" cy="4351338"/>
          </a:xfrm>
        </p:spPr>
        <p:txBody>
          <a:bodyPr/>
          <a:lstStyle/>
          <a:p>
            <a:pPr marL="0" indent="0" eaLnBrk="0" fontAlgn="base" hangingPunct="0">
              <a:lnSpc>
                <a:spcPct val="107000"/>
              </a:lnSpc>
              <a:spcAft>
                <a:spcPts val="800"/>
              </a:spcAft>
              <a:buNone/>
            </a:pPr>
            <a:r>
              <a:rPr lang="en-GB"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0" indent="0" eaLnBrk="0" fontAlgn="base" hangingPunct="0">
              <a:lnSpc>
                <a:spcPct val="107000"/>
              </a:lnSpc>
              <a:spcAft>
                <a:spcPts val="800"/>
              </a:spcAft>
              <a:buNone/>
            </a:pPr>
            <a:r>
              <a:rPr lang="en-GB"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0" indent="0" eaLnBrk="0" fontAlgn="base" hangingPunct="0">
              <a:lnSpc>
                <a:spcPct val="107000"/>
              </a:lnSpc>
              <a:spcAft>
                <a:spcPts val="800"/>
              </a:spcAft>
              <a:buNone/>
            </a:pPr>
            <a:r>
              <a:rPr lang="en-GB" dirty="0">
                <a:solidFill>
                  <a:srgbClr val="202124"/>
                </a:solidFill>
                <a:effectLst/>
                <a:latin typeface="Calibri" panose="020F0502020204030204" pitchFamily="34" charset="0"/>
                <a:ea typeface="Calibri" panose="020F0502020204030204" pitchFamily="34" charset="0"/>
                <a:cs typeface="Calibri" panose="020F0502020204030204" pitchFamily="34" charset="0"/>
              </a:rPr>
              <a:t>The concept of </a:t>
            </a:r>
            <a:r>
              <a:rPr lang="en-GB" b="1" dirty="0">
                <a:effectLst/>
                <a:latin typeface="Calibri" panose="020F0502020204030204" pitchFamily="34" charset="0"/>
                <a:ea typeface="Calibri" panose="020F0502020204030204" pitchFamily="34" charset="0"/>
                <a:cs typeface="Times New Roman" panose="02020603050405020304" pitchFamily="18" charset="0"/>
              </a:rPr>
              <a:t>Ethical Risk</a:t>
            </a:r>
            <a:r>
              <a:rPr lang="en-GB" dirty="0">
                <a:effectLst/>
                <a:latin typeface="Calibri" panose="020F0502020204030204" pitchFamily="34" charset="0"/>
                <a:ea typeface="Calibri" panose="020F0502020204030204" pitchFamily="34" charset="0"/>
                <a:cs typeface="Times New Roman" panose="02020603050405020304" pitchFamily="18" charset="0"/>
              </a:rPr>
              <a:t> refers to unexpected negative consequences of unethical actions. A proper training about </a:t>
            </a:r>
            <a:r>
              <a:rPr lang="en-GB" b="1" dirty="0">
                <a:effectLst/>
                <a:latin typeface="Calibri" panose="020F0502020204030204" pitchFamily="34" charset="0"/>
                <a:ea typeface="Calibri" panose="020F0502020204030204" pitchFamily="34" charset="0"/>
                <a:cs typeface="Times New Roman" panose="02020603050405020304" pitchFamily="18" charset="0"/>
              </a:rPr>
              <a:t>ethical risks</a:t>
            </a:r>
            <a:r>
              <a:rPr lang="en-GB" dirty="0">
                <a:effectLst/>
                <a:latin typeface="Calibri" panose="020F0502020204030204" pitchFamily="34" charset="0"/>
                <a:ea typeface="Calibri" panose="020F0502020204030204" pitchFamily="34" charset="0"/>
                <a:cs typeface="Times New Roman" panose="02020603050405020304" pitchFamily="18" charset="0"/>
              </a:rPr>
              <a:t> allows the identification, mitigation and transformation of </a:t>
            </a:r>
            <a:r>
              <a:rPr lang="en-GB" b="1" dirty="0">
                <a:effectLst/>
                <a:latin typeface="Calibri" panose="020F0502020204030204" pitchFamily="34" charset="0"/>
                <a:ea typeface="Calibri" panose="020F0502020204030204" pitchFamily="34" charset="0"/>
                <a:cs typeface="Times New Roman" panose="02020603050405020304" pitchFamily="18" charset="0"/>
              </a:rPr>
              <a:t>ethical risks</a:t>
            </a:r>
            <a:r>
              <a:rPr lang="en-GB" dirty="0">
                <a:effectLst/>
                <a:latin typeface="Calibri" panose="020F0502020204030204" pitchFamily="34" charset="0"/>
                <a:ea typeface="Calibri" panose="020F0502020204030204" pitchFamily="34" charset="0"/>
                <a:cs typeface="Times New Roman" panose="02020603050405020304" pitchFamily="18" charset="0"/>
              </a:rPr>
              <a:t>, improving organizational efficiency and developing organizational identity. (Le </a:t>
            </a:r>
            <a:r>
              <a:rPr lang="en-GB" dirty="0" err="1">
                <a:effectLst/>
                <a:latin typeface="Calibri" panose="020F0502020204030204" pitchFamily="34" charset="0"/>
                <a:ea typeface="Calibri" panose="020F0502020204030204" pitchFamily="34" charset="0"/>
                <a:cs typeface="Times New Roman" panose="02020603050405020304" pitchFamily="18" charset="0"/>
              </a:rPr>
              <a:t>Menestrel</a:t>
            </a:r>
            <a:r>
              <a:rPr lang="en-GB" dirty="0">
                <a:effectLst/>
                <a:latin typeface="Calibri" panose="020F0502020204030204" pitchFamily="34" charset="0"/>
                <a:ea typeface="Calibri" panose="020F0502020204030204" pitchFamily="34" charset="0"/>
                <a:cs typeface="Times New Roman" panose="02020603050405020304" pitchFamily="18" charset="0"/>
              </a:rPr>
              <a:t>, 2011)</a:t>
            </a:r>
          </a:p>
          <a:p>
            <a:endParaRPr lang="en-GB" dirty="0"/>
          </a:p>
        </p:txBody>
      </p:sp>
    </p:spTree>
    <p:extLst>
      <p:ext uri="{BB962C8B-B14F-4D97-AF65-F5344CB8AC3E}">
        <p14:creationId xmlns:p14="http://schemas.microsoft.com/office/powerpoint/2010/main" val="6274146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EC551-13A7-41FC-9529-FB89868ED3F5}"/>
              </a:ext>
            </a:extLst>
          </p:cNvPr>
          <p:cNvSpPr>
            <a:spLocks noGrp="1"/>
          </p:cNvSpPr>
          <p:nvPr>
            <p:ph type="title"/>
          </p:nvPr>
        </p:nvSpPr>
        <p:spPr>
          <a:xfrm>
            <a:off x="838200" y="365125"/>
            <a:ext cx="2667000" cy="1325563"/>
          </a:xfrm>
        </p:spPr>
        <p:txBody>
          <a:bodyPr/>
          <a:lstStyle/>
          <a:p>
            <a:r>
              <a:rPr lang="en-GB" dirty="0"/>
              <a:t>A code of behaviour</a:t>
            </a:r>
          </a:p>
        </p:txBody>
      </p:sp>
      <p:pic>
        <p:nvPicPr>
          <p:cNvPr id="4" name="Content Placeholder 3">
            <a:extLst>
              <a:ext uri="{FF2B5EF4-FFF2-40B4-BE49-F238E27FC236}">
                <a16:creationId xmlns:a16="http://schemas.microsoft.com/office/drawing/2014/main" id="{49B20724-8534-4A3D-B49A-2D0F15A19985}"/>
              </a:ext>
            </a:extLst>
          </p:cNvPr>
          <p:cNvPicPr>
            <a:picLocks noGrp="1"/>
          </p:cNvPicPr>
          <p:nvPr>
            <p:ph idx="1"/>
          </p:nvPr>
        </p:nvPicPr>
        <p:blipFill>
          <a:blip r:embed="rId2" cstate="print"/>
          <a:srcRect/>
          <a:stretch>
            <a:fillRect/>
          </a:stretch>
        </p:blipFill>
        <p:spPr bwMode="auto">
          <a:xfrm>
            <a:off x="5397623" y="365125"/>
            <a:ext cx="5546602" cy="6188075"/>
          </a:xfrm>
          <a:prstGeom prst="rect">
            <a:avLst/>
          </a:prstGeom>
          <a:noFill/>
          <a:ln w="9525">
            <a:noFill/>
            <a:miter lim="800000"/>
            <a:headEnd/>
            <a:tailEnd/>
          </a:ln>
        </p:spPr>
      </p:pic>
    </p:spTree>
    <p:extLst>
      <p:ext uri="{BB962C8B-B14F-4D97-AF65-F5344CB8AC3E}">
        <p14:creationId xmlns:p14="http://schemas.microsoft.com/office/powerpoint/2010/main" val="16109312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20DDF-012C-468F-8F37-0AB1FDFAA867}"/>
              </a:ext>
            </a:extLst>
          </p:cNvPr>
          <p:cNvSpPr>
            <a:spLocks noGrp="1"/>
          </p:cNvSpPr>
          <p:nvPr>
            <p:ph type="title"/>
          </p:nvPr>
        </p:nvSpPr>
        <p:spPr>
          <a:xfrm>
            <a:off x="390617" y="365124"/>
            <a:ext cx="2450236" cy="3063875"/>
          </a:xfrm>
        </p:spPr>
        <p:txBody>
          <a:bodyPr>
            <a:normAutofit fontScale="90000"/>
          </a:bodyPr>
          <a:lstStyle/>
          <a:p>
            <a:r>
              <a:rPr lang="en-GB" sz="3600" dirty="0">
                <a:solidFill>
                  <a:srgbClr val="44546A"/>
                </a:solidFill>
                <a:latin typeface="Calibri" panose="020F0502020204030204" pitchFamily="34" charset="0"/>
                <a:ea typeface="Times New Roman" panose="02020603050405020304" pitchFamily="18" charset="0"/>
                <a:cs typeface="Calibri" panose="020F0502020204030204" pitchFamily="34" charset="0"/>
              </a:rPr>
              <a:t>Philanthropic activity: </a:t>
            </a:r>
            <a:br>
              <a:rPr lang="en-GB" sz="3600" dirty="0">
                <a:solidFill>
                  <a:srgbClr val="44546A"/>
                </a:solidFill>
                <a:latin typeface="Calibri" panose="020F0502020204030204" pitchFamily="34" charset="0"/>
                <a:ea typeface="Times New Roman" panose="02020603050405020304" pitchFamily="18" charset="0"/>
                <a:cs typeface="Calibri" panose="020F0502020204030204" pitchFamily="34" charset="0"/>
              </a:rPr>
            </a:br>
            <a:r>
              <a:rPr lang="en-GB" sz="3600" dirty="0">
                <a:solidFill>
                  <a:srgbClr val="44546A"/>
                </a:solidFill>
                <a:latin typeface="Calibri" panose="020F0502020204030204" pitchFamily="34" charset="0"/>
                <a:ea typeface="Times New Roman" panose="02020603050405020304" pitchFamily="18" charset="0"/>
                <a:cs typeface="Calibri" panose="020F0502020204030204" pitchFamily="34" charset="0"/>
              </a:rPr>
              <a:t>Burns Pet Nutrition Foundation</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5F74ED42-FC31-4E35-BC92-D45B343AB595}"/>
              </a:ext>
            </a:extLst>
          </p:cNvPr>
          <p:cNvSpPr>
            <a:spLocks noGrp="1"/>
          </p:cNvSpPr>
          <p:nvPr>
            <p:ph idx="1"/>
          </p:nvPr>
        </p:nvSpPr>
        <p:spPr>
          <a:xfrm>
            <a:off x="452762" y="2867487"/>
            <a:ext cx="2450236" cy="3309475"/>
          </a:xfrm>
        </p:spPr>
        <p:txBody>
          <a:bodyPr>
            <a:normAutofit/>
          </a:bodyPr>
          <a:lstStyle/>
          <a:p>
            <a:pPr marL="0" indent="0" eaLnBrk="0" fontAlgn="base" hangingPunct="0">
              <a:lnSpc>
                <a:spcPct val="107000"/>
              </a:lnSpc>
              <a:spcAft>
                <a:spcPts val="800"/>
              </a:spcAft>
              <a:buNone/>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eaLnBrk="0" fontAlgn="base" hangingPunct="0">
              <a:lnSpc>
                <a:spcPct val="107000"/>
              </a:lnSpc>
              <a:buFont typeface="Symbol" panose="05050102010706020507" pitchFamily="18" charset="2"/>
              <a:buChar char=""/>
            </a:pPr>
            <a:r>
              <a:rPr lang="en-GB" sz="1800"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Local sporting and </a:t>
            </a:r>
          </a:p>
          <a:p>
            <a:pPr marL="0" lvl="0" indent="0" eaLnBrk="0" fontAlgn="base" hangingPunct="0">
              <a:lnSpc>
                <a:spcPct val="107000"/>
              </a:lnSpc>
              <a:buNone/>
            </a:pPr>
            <a:r>
              <a:rPr lang="en-GB" sz="1800"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cultural activities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eaLnBrk="0" fontAlgn="base" hangingPunct="0">
              <a:lnSpc>
                <a:spcPct val="107000"/>
              </a:lnSpc>
              <a:buFont typeface="Symbol" panose="05050102010706020507" pitchFamily="18" charset="2"/>
              <a:buChar char=""/>
            </a:pPr>
            <a:r>
              <a:rPr lang="en-GB" sz="1800"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Animal charities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eaLnBrk="0" fontAlgn="base" hangingPunct="0">
              <a:lnSpc>
                <a:spcPct val="107000"/>
              </a:lnSpc>
              <a:buFont typeface="Symbol" panose="05050102010706020507" pitchFamily="18" charset="2"/>
              <a:buChar char=""/>
            </a:pPr>
            <a:r>
              <a:rPr lang="en-GB" sz="1800"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Educational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eaLnBrk="0" fontAlgn="base" hangingPunct="0">
              <a:lnSpc>
                <a:spcPct val="107000"/>
              </a:lnSpc>
              <a:spcAft>
                <a:spcPts val="800"/>
              </a:spcAft>
              <a:buFont typeface="Symbol" panose="05050102010706020507" pitchFamily="18" charset="2"/>
              <a:buChar char=""/>
            </a:pPr>
            <a:r>
              <a:rPr lang="en-GB" sz="1800"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Conservation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aphicFrame>
        <p:nvGraphicFramePr>
          <p:cNvPr id="4" name="Object 3">
            <a:extLst>
              <a:ext uri="{FF2B5EF4-FFF2-40B4-BE49-F238E27FC236}">
                <a16:creationId xmlns:a16="http://schemas.microsoft.com/office/drawing/2014/main" id="{4139F457-225E-4217-BCC5-73FDF62F4C38}"/>
              </a:ext>
            </a:extLst>
          </p:cNvPr>
          <p:cNvGraphicFramePr>
            <a:graphicFrameLocks noChangeAspect="1"/>
          </p:cNvGraphicFramePr>
          <p:nvPr>
            <p:extLst>
              <p:ext uri="{D42A27DB-BD31-4B8C-83A1-F6EECF244321}">
                <p14:modId xmlns:p14="http://schemas.microsoft.com/office/powerpoint/2010/main" val="3320640960"/>
              </p:ext>
            </p:extLst>
          </p:nvPr>
        </p:nvGraphicFramePr>
        <p:xfrm>
          <a:off x="3151574" y="304800"/>
          <a:ext cx="8753382" cy="6407150"/>
        </p:xfrm>
        <a:graphic>
          <a:graphicData uri="http://schemas.openxmlformats.org/presentationml/2006/ole">
            <mc:AlternateContent xmlns:mc="http://schemas.openxmlformats.org/markup-compatibility/2006">
              <mc:Choice xmlns:v="urn:schemas-microsoft-com:vml" Requires="v">
                <p:oleObj spid="_x0000_s2089" name="Acrobat Document" r:id="rId3" imgW="8019846" imgH="5667226" progId="AcroExch.Document.7">
                  <p:embed/>
                </p:oleObj>
              </mc:Choice>
              <mc:Fallback>
                <p:oleObj name="Acrobat Document" r:id="rId3" imgW="8019846" imgH="5667226" progId="AcroExch.Document.7">
                  <p:embed/>
                  <p:pic>
                    <p:nvPicPr>
                      <p:cNvPr id="74755" name="Object 3">
                        <a:extLst>
                          <a:ext uri="{FF2B5EF4-FFF2-40B4-BE49-F238E27FC236}">
                            <a16:creationId xmlns:a16="http://schemas.microsoft.com/office/drawing/2014/main" id="{B41EA27A-5EB6-4577-94A9-03AD0204FA4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51574" y="304800"/>
                        <a:ext cx="8753382" cy="6407150"/>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12550186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A285F-2B48-4ED0-9522-8100C8D0F7BD}"/>
              </a:ext>
            </a:extLst>
          </p:cNvPr>
          <p:cNvSpPr>
            <a:spLocks noGrp="1"/>
          </p:cNvSpPr>
          <p:nvPr>
            <p:ph type="title"/>
          </p:nvPr>
        </p:nvSpPr>
        <p:spPr>
          <a:xfrm>
            <a:off x="838200" y="-594803"/>
            <a:ext cx="10515600" cy="2285492"/>
          </a:xfrm>
        </p:spPr>
        <p:txBody>
          <a:bodyPr>
            <a:normAutofit/>
          </a:bodyPr>
          <a:lstStyle/>
          <a:p>
            <a:r>
              <a:rPr lang="en-GB" sz="3200" b="1" dirty="0"/>
              <a:t>Awards/External recognition/Audit.</a:t>
            </a:r>
          </a:p>
        </p:txBody>
      </p:sp>
      <p:sp>
        <p:nvSpPr>
          <p:cNvPr id="3" name="Content Placeholder 2">
            <a:extLst>
              <a:ext uri="{FF2B5EF4-FFF2-40B4-BE49-F238E27FC236}">
                <a16:creationId xmlns:a16="http://schemas.microsoft.com/office/drawing/2014/main" id="{FCF021CD-277B-46C4-9E11-05240CFC78BE}"/>
              </a:ext>
            </a:extLst>
          </p:cNvPr>
          <p:cNvSpPr>
            <a:spLocks noGrp="1"/>
          </p:cNvSpPr>
          <p:nvPr>
            <p:ph sz="half" idx="1"/>
          </p:nvPr>
        </p:nvSpPr>
        <p:spPr>
          <a:xfrm>
            <a:off x="497150" y="1100831"/>
            <a:ext cx="5522650" cy="5076132"/>
          </a:xfrm>
        </p:spPr>
        <p:txBody>
          <a:bodyPr>
            <a:normAutofit fontScale="70000" lnSpcReduction="20000"/>
          </a:bodyPr>
          <a:lstStyle/>
          <a:p>
            <a:pPr marL="0" indent="0">
              <a:lnSpc>
                <a:spcPct val="120000"/>
              </a:lnSpc>
              <a:spcAft>
                <a:spcPts val="3750"/>
              </a:spcAft>
              <a:buNone/>
            </a:pPr>
            <a:r>
              <a:rPr lang="en-GB" sz="2800" b="1" dirty="0">
                <a:solidFill>
                  <a:srgbClr val="00303C"/>
                </a:solidFill>
                <a:effectLst/>
                <a:latin typeface="Arial" panose="020B0604020202020204" pitchFamily="34" charset="0"/>
                <a:ea typeface="Times New Roman" panose="02020603050405020304" pitchFamily="18" charset="0"/>
                <a:cs typeface="Times New Roman" panose="02020603050405020304" pitchFamily="18" charset="0"/>
              </a:rPr>
              <a:t>Pet Food Awards</a:t>
            </a:r>
            <a:endParaRPr lang="en-GB" b="1" dirty="0">
              <a:latin typeface="Calibri" panose="020F0502020204030204" pitchFamily="34" charset="0"/>
              <a:ea typeface="Times New Roman" panose="02020603050405020304" pitchFamily="18" charset="0"/>
              <a:cs typeface="Times New Roman" panose="02020603050405020304" pitchFamily="18" charset="0"/>
            </a:endParaRPr>
          </a:p>
          <a:p>
            <a:pPr marL="0" indent="0">
              <a:lnSpc>
                <a:spcPct val="120000"/>
              </a:lnSpc>
              <a:spcAft>
                <a:spcPts val="3750"/>
              </a:spcAft>
              <a:buNone/>
            </a:pPr>
            <a:r>
              <a:rPr lang="en-GB" sz="2800" dirty="0">
                <a:solidFill>
                  <a:srgbClr val="00566A"/>
                </a:solidFill>
                <a:effectLst/>
                <a:latin typeface="Arial" panose="020B0604020202020204" pitchFamily="34" charset="0"/>
                <a:ea typeface="Times New Roman" panose="02020603050405020304" pitchFamily="18" charset="0"/>
                <a:cs typeface="Times New Roman" panose="02020603050405020304" pitchFamily="18" charset="0"/>
              </a:rPr>
              <a:t>Best Natural Pet Food UK Award 2020 (Pet Product and Services, Lux) – </a:t>
            </a:r>
            <a:r>
              <a:rPr lang="en-GB" sz="2800" b="1" u="sng" dirty="0">
                <a:solidFill>
                  <a:srgbClr val="008AA9"/>
                </a:solidFill>
                <a:effectLst/>
                <a:latin typeface="Arial" panose="020B0604020202020204" pitchFamily="34" charset="0"/>
                <a:ea typeface="Times New Roman" panose="02020603050405020304" pitchFamily="18" charset="0"/>
                <a:cs typeface="Times New Roman" panose="02020603050405020304" pitchFamily="18" charset="0"/>
                <a:hlinkClick r:id="rId2"/>
              </a:rPr>
              <a:t>view winning page</a:t>
            </a:r>
            <a:endParaRPr lang="en-GB" sz="2800" b="1" u="sng" dirty="0">
              <a:solidFill>
                <a:srgbClr val="00566A"/>
              </a:solidFill>
              <a:latin typeface="Calibri" panose="020F0502020204030204" pitchFamily="34" charset="0"/>
              <a:ea typeface="Times New Roman" panose="02020603050405020304" pitchFamily="18" charset="0"/>
              <a:cs typeface="Times New Roman" panose="02020603050405020304" pitchFamily="18" charset="0"/>
            </a:endParaRPr>
          </a:p>
          <a:p>
            <a:pPr marL="0" indent="0">
              <a:lnSpc>
                <a:spcPct val="120000"/>
              </a:lnSpc>
              <a:spcAft>
                <a:spcPts val="3750"/>
              </a:spcAft>
              <a:buNone/>
            </a:pPr>
            <a:r>
              <a:rPr lang="en-GB" sz="2800" dirty="0">
                <a:solidFill>
                  <a:srgbClr val="00566A"/>
                </a:solidFill>
                <a:effectLst/>
                <a:latin typeface="Arial" panose="020B0604020202020204" pitchFamily="34" charset="0"/>
                <a:ea typeface="Times New Roman" panose="02020603050405020304" pitchFamily="18" charset="0"/>
                <a:cs typeface="Times New Roman" panose="02020603050405020304" pitchFamily="18" charset="0"/>
              </a:rPr>
              <a:t>Burns Original won </a:t>
            </a:r>
            <a:r>
              <a:rPr lang="en-GB" sz="2800" b="1" u="sng" dirty="0">
                <a:solidFill>
                  <a:srgbClr val="008AA9"/>
                </a:solidFill>
                <a:effectLst/>
                <a:latin typeface="Arial" panose="020B0604020202020204" pitchFamily="34" charset="0"/>
                <a:ea typeface="Times New Roman" panose="02020603050405020304" pitchFamily="18" charset="0"/>
                <a:cs typeface="Times New Roman" panose="02020603050405020304" pitchFamily="18" charset="0"/>
                <a:hlinkClick r:id="rId3"/>
              </a:rPr>
              <a:t>Best Dry Complete Food</a:t>
            </a:r>
            <a:r>
              <a:rPr lang="en-GB" sz="2800" dirty="0">
                <a:solidFill>
                  <a:srgbClr val="00566A"/>
                </a:solidFill>
                <a:effectLst/>
                <a:latin typeface="Arial" panose="020B0604020202020204" pitchFamily="34" charset="0"/>
                <a:ea typeface="Times New Roman" panose="02020603050405020304" pitchFamily="18" charset="0"/>
                <a:cs typeface="Times New Roman" panose="02020603050405020304" pitchFamily="18" charset="0"/>
              </a:rPr>
              <a:t> (Your Dog Readers Product Awards 2020)</a:t>
            </a:r>
            <a:endParaRPr lang="en-GB" sz="2800" dirty="0">
              <a:solidFill>
                <a:srgbClr val="00566A"/>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20000"/>
              </a:lnSpc>
              <a:buNone/>
            </a:pPr>
            <a:r>
              <a:rPr lang="en-GB" sz="2800" dirty="0">
                <a:solidFill>
                  <a:srgbClr val="00566A"/>
                </a:solidFill>
                <a:effectLst/>
                <a:latin typeface="Arial" panose="020B0604020202020204" pitchFamily="34" charset="0"/>
                <a:ea typeface="Times New Roman" panose="02020603050405020304" pitchFamily="18" charset="0"/>
                <a:cs typeface="Times New Roman" panose="02020603050405020304" pitchFamily="18" charset="0"/>
              </a:rPr>
              <a:t>Most Nutritional Ethical Pet Food Brand 2019 (SME News 2019)</a:t>
            </a:r>
            <a:endParaRPr lang="en-GB" sz="2800" dirty="0">
              <a:solidFill>
                <a:srgbClr val="00566A"/>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BB58B553-BDBD-4EBC-8029-F2C0B6896F5F}"/>
              </a:ext>
            </a:extLst>
          </p:cNvPr>
          <p:cNvSpPr>
            <a:spLocks noGrp="1"/>
          </p:cNvSpPr>
          <p:nvPr>
            <p:ph sz="half" idx="2"/>
          </p:nvPr>
        </p:nvSpPr>
        <p:spPr>
          <a:xfrm>
            <a:off x="6172200" y="914400"/>
            <a:ext cx="5181600" cy="5262563"/>
          </a:xfrm>
        </p:spPr>
        <p:txBody>
          <a:bodyPr>
            <a:normAutofit fontScale="70000" lnSpcReduction="20000"/>
          </a:bodyPr>
          <a:lstStyle/>
          <a:p>
            <a:pPr marL="0" indent="0">
              <a:lnSpc>
                <a:spcPct val="120000"/>
              </a:lnSpc>
              <a:spcAft>
                <a:spcPts val="800"/>
              </a:spcAft>
              <a:buNone/>
            </a:pPr>
            <a:r>
              <a:rPr lang="en-GB" sz="2800" b="1" dirty="0">
                <a:solidFill>
                  <a:srgbClr val="00303C"/>
                </a:solidFill>
                <a:effectLst/>
                <a:latin typeface="Arial" panose="020B0604020202020204" pitchFamily="34" charset="0"/>
                <a:ea typeface="Times New Roman" panose="02020603050405020304" pitchFamily="18" charset="0"/>
                <a:cs typeface="Times New Roman" panose="02020603050405020304" pitchFamily="18" charset="0"/>
              </a:rPr>
              <a:t>Business Awards</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20000"/>
              </a:lnSpc>
              <a:spcAft>
                <a:spcPts val="800"/>
              </a:spcAft>
              <a:buNone/>
            </a:pPr>
            <a:endParaRPr lang="en-GB" sz="2800" b="1" dirty="0">
              <a:solidFill>
                <a:srgbClr val="00566A"/>
              </a:solidFill>
              <a:effectLst/>
              <a:latin typeface="Arial" panose="020B0604020202020204" pitchFamily="34" charset="0"/>
              <a:ea typeface="Times New Roman" panose="02020603050405020304" pitchFamily="18" charset="0"/>
              <a:cs typeface="Times New Roman" panose="02020603050405020304" pitchFamily="18" charset="0"/>
            </a:endParaRPr>
          </a:p>
          <a:p>
            <a:pPr marL="0" indent="0">
              <a:lnSpc>
                <a:spcPct val="120000"/>
              </a:lnSpc>
              <a:spcAft>
                <a:spcPts val="800"/>
              </a:spcAft>
              <a:buNone/>
            </a:pPr>
            <a:r>
              <a:rPr lang="en-GB" sz="2800" b="1" dirty="0">
                <a:solidFill>
                  <a:srgbClr val="00566A"/>
                </a:solidFill>
                <a:effectLst/>
                <a:latin typeface="Arial" panose="020B0604020202020204" pitchFamily="34" charset="0"/>
                <a:ea typeface="Times New Roman" panose="02020603050405020304" pitchFamily="18" charset="0"/>
                <a:cs typeface="Times New Roman" panose="02020603050405020304" pitchFamily="18" charset="0"/>
              </a:rPr>
              <a:t>Welsh Business Awards 2020</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20000"/>
              </a:lnSpc>
              <a:spcAft>
                <a:spcPts val="800"/>
              </a:spcAft>
              <a:buSzPts val="1000"/>
              <a:buNone/>
              <a:tabLst>
                <a:tab pos="457200" algn="l"/>
              </a:tabLst>
            </a:pPr>
            <a:r>
              <a:rPr lang="en-GB" sz="2800" dirty="0">
                <a:solidFill>
                  <a:srgbClr val="00566A"/>
                </a:solidFill>
                <a:effectLst/>
                <a:latin typeface="Arial" panose="020B0604020202020204" pitchFamily="34" charset="0"/>
                <a:ea typeface="Times New Roman" panose="02020603050405020304" pitchFamily="18" charset="0"/>
                <a:cs typeface="Times New Roman" panose="02020603050405020304" pitchFamily="18" charset="0"/>
              </a:rPr>
              <a:t>Finalists for Welsh Employer of the Year 2020</a:t>
            </a:r>
            <a:endParaRPr lang="en-GB" sz="2800" dirty="0">
              <a:solidFill>
                <a:srgbClr val="00566A"/>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20000"/>
              </a:lnSpc>
              <a:spcAft>
                <a:spcPts val="800"/>
              </a:spcAft>
              <a:buNone/>
            </a:pPr>
            <a:r>
              <a:rPr lang="en-GB" sz="2800" b="1" dirty="0">
                <a:solidFill>
                  <a:srgbClr val="00566A"/>
                </a:solidFill>
                <a:effectLst/>
                <a:latin typeface="Arial" panose="020B0604020202020204" pitchFamily="34" charset="0"/>
                <a:ea typeface="Times New Roman" panose="02020603050405020304" pitchFamily="18" charset="0"/>
                <a:cs typeface="Times New Roman" panose="02020603050405020304" pitchFamily="18" charset="0"/>
              </a:rPr>
              <a:t>Family Business Awards 2020</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20000"/>
              </a:lnSpc>
              <a:spcAft>
                <a:spcPts val="800"/>
              </a:spcAft>
              <a:buSzPts val="1000"/>
              <a:buNone/>
              <a:tabLst>
                <a:tab pos="457200" algn="l"/>
              </a:tabLst>
            </a:pPr>
            <a:r>
              <a:rPr lang="en-GB" sz="2800" dirty="0">
                <a:solidFill>
                  <a:srgbClr val="00566A"/>
                </a:solidFill>
                <a:effectLst/>
                <a:latin typeface="Arial" panose="020B0604020202020204" pitchFamily="34" charset="0"/>
                <a:ea typeface="Times New Roman" panose="02020603050405020304" pitchFamily="18" charset="0"/>
                <a:cs typeface="Times New Roman" panose="02020603050405020304" pitchFamily="18" charset="0"/>
              </a:rPr>
              <a:t>Runner up, Family Business of the Year 2020</a:t>
            </a:r>
            <a:endParaRPr lang="en-GB" sz="2800" dirty="0">
              <a:solidFill>
                <a:srgbClr val="00566A"/>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20000"/>
              </a:lnSpc>
              <a:spcAft>
                <a:spcPts val="800"/>
              </a:spcAft>
              <a:buNone/>
            </a:pPr>
            <a:r>
              <a:rPr lang="en-GB" sz="2800" b="1" dirty="0">
                <a:solidFill>
                  <a:srgbClr val="00566A"/>
                </a:solidFill>
                <a:effectLst/>
                <a:latin typeface="Arial" panose="020B0604020202020204" pitchFamily="34" charset="0"/>
                <a:ea typeface="Times New Roman" panose="02020603050405020304" pitchFamily="18" charset="0"/>
                <a:cs typeface="Times New Roman" panose="02020603050405020304" pitchFamily="18" charset="0"/>
              </a:rPr>
              <a:t>Royal Welsh Show 2019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20000"/>
              </a:lnSpc>
              <a:spcAft>
                <a:spcPts val="800"/>
              </a:spcAft>
              <a:buSzPts val="1000"/>
              <a:buNone/>
              <a:tabLst>
                <a:tab pos="457200" algn="l"/>
              </a:tabLst>
            </a:pPr>
            <a:r>
              <a:rPr lang="en-GB" sz="2800" dirty="0">
                <a:solidFill>
                  <a:srgbClr val="00566A"/>
                </a:solidFill>
                <a:effectLst/>
                <a:latin typeface="Arial" panose="020B0604020202020204" pitchFamily="34" charset="0"/>
                <a:ea typeface="Times New Roman" panose="02020603050405020304" pitchFamily="18" charset="0"/>
                <a:cs typeface="Times New Roman" panose="02020603050405020304" pitchFamily="18" charset="0"/>
              </a:rPr>
              <a:t>2 bronze awards, 1 silver and 1 gold for use of woodlands as a community resource</a:t>
            </a:r>
            <a:endParaRPr lang="en-GB" sz="2800" dirty="0">
              <a:solidFill>
                <a:srgbClr val="00566A"/>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6417062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761DDFE-071F-4200-B0AA-394476C2D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DA6D9-D9B0-4B95-8EB6-6E635F308874}"/>
              </a:ext>
            </a:extLst>
          </p:cNvPr>
          <p:cNvSpPr>
            <a:spLocks noGrp="1"/>
          </p:cNvSpPr>
          <p:nvPr>
            <p:ph type="title"/>
          </p:nvPr>
        </p:nvSpPr>
        <p:spPr>
          <a:xfrm>
            <a:off x="838198" y="-186430"/>
            <a:ext cx="5167185" cy="2086252"/>
          </a:xfrm>
        </p:spPr>
        <p:txBody>
          <a:bodyPr vert="horz" lIns="91440" tIns="45720" rIns="91440" bIns="45720" rtlCol="0" anchor="ctr">
            <a:normAutofit/>
          </a:bodyPr>
          <a:lstStyle/>
          <a:p>
            <a:r>
              <a:rPr lang="en-GB" sz="4000" b="1" dirty="0"/>
              <a:t>Ethical site ratings</a:t>
            </a:r>
            <a:endParaRPr lang="en-US" sz="4000" b="1" dirty="0"/>
          </a:p>
        </p:txBody>
      </p:sp>
      <p:sp>
        <p:nvSpPr>
          <p:cNvPr id="3" name="Content Placeholder 2">
            <a:extLst>
              <a:ext uri="{FF2B5EF4-FFF2-40B4-BE49-F238E27FC236}">
                <a16:creationId xmlns:a16="http://schemas.microsoft.com/office/drawing/2014/main" id="{77F9E401-3047-45E1-91EB-7E0E96DBBD52}"/>
              </a:ext>
            </a:extLst>
          </p:cNvPr>
          <p:cNvSpPr>
            <a:spLocks noGrp="1"/>
          </p:cNvSpPr>
          <p:nvPr>
            <p:ph sz="half" idx="1"/>
          </p:nvPr>
        </p:nvSpPr>
        <p:spPr>
          <a:xfrm>
            <a:off x="478278" y="1571349"/>
            <a:ext cx="5178960" cy="5033638"/>
          </a:xfrm>
        </p:spPr>
        <p:txBody>
          <a:bodyPr vert="horz" lIns="91440" tIns="45720" rIns="91440" bIns="45720" rtlCol="0" anchor="ctr">
            <a:normAutofit/>
          </a:bodyPr>
          <a:lstStyle/>
          <a:p>
            <a:pPr marL="0" indent="0" fontAlgn="base">
              <a:spcBef>
                <a:spcPct val="0"/>
              </a:spcBef>
              <a:spcAft>
                <a:spcPct val="0"/>
              </a:spcAft>
              <a:buNone/>
            </a:pPr>
            <a:r>
              <a:rPr lang="en-GB" sz="1800" b="1" u="sng" dirty="0">
                <a:solidFill>
                  <a:srgbClr val="0B0B0B"/>
                </a:solidFill>
                <a:effectLst/>
                <a:latin typeface="Helvetica" panose="020B0604020202020204" pitchFamily="34" charset="0"/>
                <a:ea typeface="Times New Roman" panose="02020603050405020304" pitchFamily="18" charset="0"/>
                <a:cs typeface="Times New Roman" panose="02020603050405020304" pitchFamily="18" charset="0"/>
                <a:hlinkClick r:id="rId2"/>
              </a:rPr>
              <a:t>https://thegoodshoppingguide.com/ethical-cat-and-dog-food/</a:t>
            </a:r>
            <a:r>
              <a:rPr lang="en-GB" sz="1800" b="1" dirty="0">
                <a:solidFill>
                  <a:srgbClr val="0B0B0B"/>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fontAlgn="base">
              <a:spcBef>
                <a:spcPct val="0"/>
              </a:spcBef>
              <a:spcAft>
                <a:spcPct val="0"/>
              </a:spcAft>
              <a:buClrTx/>
              <a:buSzTx/>
              <a:buNone/>
              <a:tabLst/>
            </a:pPr>
            <a:endParaRPr lang="en-US" altLang="en-US" sz="3200" b="1" dirty="0"/>
          </a:p>
          <a:p>
            <a:pPr marL="0" marR="0" lvl="0" indent="0" fontAlgn="base">
              <a:spcBef>
                <a:spcPct val="0"/>
              </a:spcBef>
              <a:spcAft>
                <a:spcPct val="0"/>
              </a:spcAft>
              <a:buClrTx/>
              <a:buSzTx/>
              <a:buNone/>
              <a:tabLst/>
            </a:pPr>
            <a:r>
              <a:rPr kumimoji="0" lang="en-US" altLang="en-US" sz="3200" b="1" i="0" u="none" strike="noStrike" cap="none" normalizeH="0" baseline="0" dirty="0">
                <a:ln>
                  <a:noFill/>
                </a:ln>
                <a:effectLst/>
              </a:rPr>
              <a:t>Burns Ethical Rating</a:t>
            </a:r>
            <a:endParaRPr kumimoji="0" lang="en-US" altLang="en-US" sz="3200" b="0" i="0" u="none" strike="noStrike" cap="none" normalizeH="0" baseline="0" dirty="0">
              <a:ln>
                <a:noFill/>
              </a:ln>
              <a:effectLst/>
            </a:endParaRPr>
          </a:p>
          <a:p>
            <a:pPr marL="0" marR="0" lvl="0" indent="0" fontAlgn="base">
              <a:spcBef>
                <a:spcPct val="0"/>
              </a:spcBef>
              <a:spcAft>
                <a:spcPct val="0"/>
              </a:spcAft>
              <a:buClrTx/>
              <a:buSzTx/>
              <a:buNone/>
              <a:tabLst/>
            </a:pPr>
            <a:r>
              <a:rPr kumimoji="0" lang="en-US" altLang="en-US" sz="3200" b="0" i="0" u="none" strike="noStrike" cap="none" normalizeH="0" baseline="0" dirty="0">
                <a:ln>
                  <a:noFill/>
                </a:ln>
                <a:effectLst/>
              </a:rPr>
              <a:t>Company Group: </a:t>
            </a:r>
          </a:p>
          <a:p>
            <a:pPr marL="0" marR="0" lvl="0" indent="0" fontAlgn="base">
              <a:spcBef>
                <a:spcPct val="0"/>
              </a:spcBef>
              <a:spcAft>
                <a:spcPct val="0"/>
              </a:spcAft>
              <a:buClrTx/>
              <a:buSzTx/>
              <a:buNone/>
              <a:tabLst/>
            </a:pPr>
            <a:r>
              <a:rPr kumimoji="0" lang="en-US" altLang="en-US" sz="3200" b="0" i="0" u="none" strike="noStrike" cap="none" normalizeH="0" baseline="0" dirty="0">
                <a:ln>
                  <a:noFill/>
                </a:ln>
                <a:effectLst/>
              </a:rPr>
              <a:t>Burns Pet Nutrition Ltd</a:t>
            </a:r>
          </a:p>
          <a:p>
            <a:pPr marL="0" marR="0" lvl="0" indent="0" fontAlgn="base">
              <a:spcBef>
                <a:spcPct val="0"/>
              </a:spcBef>
              <a:spcAft>
                <a:spcPct val="0"/>
              </a:spcAft>
              <a:buClrTx/>
              <a:buSzTx/>
              <a:buNone/>
              <a:tabLst/>
            </a:pPr>
            <a:r>
              <a:rPr kumimoji="0" lang="en-US" altLang="en-US" sz="3200" b="1" i="0" u="none" strike="noStrike" cap="none" normalizeH="0" baseline="0" dirty="0">
                <a:ln>
                  <a:noFill/>
                </a:ln>
                <a:effectLst/>
              </a:rPr>
              <a:t>91 </a:t>
            </a:r>
            <a:r>
              <a:rPr kumimoji="0" lang="en-US" altLang="en-US" sz="3200" b="0" i="0" u="none" strike="noStrike" cap="none" normalizeH="0" baseline="0" dirty="0">
                <a:ln>
                  <a:noFill/>
                </a:ln>
                <a:effectLst/>
              </a:rPr>
              <a:t>Ethical Company Index</a:t>
            </a:r>
          </a:p>
          <a:p>
            <a:pPr marL="0" marR="0" lvl="0" indent="0" fontAlgn="base">
              <a:spcBef>
                <a:spcPct val="0"/>
              </a:spcBef>
              <a:spcAft>
                <a:spcPct val="0"/>
              </a:spcAft>
              <a:buClrTx/>
              <a:buSzTx/>
              <a:buNone/>
              <a:tabLst/>
            </a:pPr>
            <a:r>
              <a:rPr lang="en-US" sz="2400" dirty="0">
                <a:effectLst/>
              </a:rPr>
              <a:t>(All top rating apart from organic content)</a:t>
            </a:r>
          </a:p>
          <a:p>
            <a:endParaRPr lang="en-US" sz="2000" dirty="0"/>
          </a:p>
        </p:txBody>
      </p:sp>
      <p:pic>
        <p:nvPicPr>
          <p:cNvPr id="6" name="Picture 74">
            <a:extLst>
              <a:ext uri="{FF2B5EF4-FFF2-40B4-BE49-F238E27FC236}">
                <a16:creationId xmlns:a16="http://schemas.microsoft.com/office/drawing/2014/main" id="{22860DCC-CD99-461B-89D4-382400A9ADD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38983" y="239697"/>
            <a:ext cx="2050741" cy="185789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Table 7">
            <a:extLst>
              <a:ext uri="{FF2B5EF4-FFF2-40B4-BE49-F238E27FC236}">
                <a16:creationId xmlns:a16="http://schemas.microsoft.com/office/drawing/2014/main" id="{86F65F06-C939-4025-842F-E6FCFEAABF8C}"/>
              </a:ext>
            </a:extLst>
          </p:cNvPr>
          <p:cNvGraphicFramePr>
            <a:graphicFrameLocks noGrp="1"/>
          </p:cNvGraphicFramePr>
          <p:nvPr>
            <p:ph sz="half" idx="2"/>
            <p:extLst>
              <p:ext uri="{D42A27DB-BD31-4B8C-83A1-F6EECF244321}">
                <p14:modId xmlns:p14="http://schemas.microsoft.com/office/powerpoint/2010/main" val="1596863767"/>
              </p:ext>
            </p:extLst>
          </p:nvPr>
        </p:nvGraphicFramePr>
        <p:xfrm>
          <a:off x="6416784" y="2421924"/>
          <a:ext cx="5296938" cy="4850191"/>
        </p:xfrm>
        <a:graphic>
          <a:graphicData uri="http://schemas.openxmlformats.org/drawingml/2006/table">
            <a:tbl>
              <a:tblPr firstRow="1" bandRow="1">
                <a:solidFill>
                  <a:srgbClr val="F7F7F7"/>
                </a:solidFill>
                <a:tableStyleId>{5C22544A-7EE6-4342-B048-85BDC9FD1C3A}</a:tableStyleId>
              </a:tblPr>
              <a:tblGrid>
                <a:gridCol w="2648469">
                  <a:extLst>
                    <a:ext uri="{9D8B030D-6E8A-4147-A177-3AD203B41FA5}">
                      <a16:colId xmlns:a16="http://schemas.microsoft.com/office/drawing/2014/main" val="3425271610"/>
                    </a:ext>
                  </a:extLst>
                </a:gridCol>
                <a:gridCol w="2648469">
                  <a:extLst>
                    <a:ext uri="{9D8B030D-6E8A-4147-A177-3AD203B41FA5}">
                      <a16:colId xmlns:a16="http://schemas.microsoft.com/office/drawing/2014/main" val="2862311849"/>
                    </a:ext>
                  </a:extLst>
                </a:gridCol>
              </a:tblGrid>
              <a:tr h="2256892">
                <a:tc>
                  <a:txBody>
                    <a:bodyPr/>
                    <a:lstStyle/>
                    <a:p>
                      <a:pPr marL="0" indent="0" eaLnBrk="0" fontAlgn="base" hangingPunct="0">
                        <a:lnSpc>
                          <a:spcPct val="100000"/>
                        </a:lnSpc>
                        <a:spcBef>
                          <a:spcPct val="0"/>
                        </a:spcBef>
                        <a:spcAft>
                          <a:spcPct val="0"/>
                        </a:spcAft>
                        <a:buNone/>
                      </a:pPr>
                      <a:r>
                        <a:rPr lang="en-GB" sz="1600" b="1" cap="none" spc="6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Environment</a:t>
                      </a:r>
                      <a:endParaRPr lang="en-GB" sz="1600" b="1" cap="none" spc="6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600" b="0" cap="none" spc="60" dirty="0">
                        <a:solidFill>
                          <a:schemeClr val="tx1"/>
                        </a:solidFill>
                        <a:latin typeface="Calibri" panose="020F0502020204030204" pitchFamily="34" charset="0"/>
                        <a:ea typeface="Times New Roman" panose="02020603050405020304" pitchFamily="18" charset="0"/>
                        <a:cs typeface="Times New Roman" panose="02020603050405020304" pitchFamily="18" charset="0"/>
                      </a:endParaRPr>
                    </a:p>
                    <a:p>
                      <a:pPr marL="0" indent="0" fontAlgn="base">
                        <a:lnSpc>
                          <a:spcPct val="107000"/>
                        </a:lnSpc>
                        <a:spcAft>
                          <a:spcPts val="800"/>
                        </a:spcAft>
                        <a:buNone/>
                      </a:pPr>
                      <a:r>
                        <a:rPr lang="en-GB" sz="1600" b="0" cap="none" spc="6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environmental report</a:t>
                      </a:r>
                      <a:endParaRPr lang="en-GB" sz="1600" b="0" cap="none" spc="6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lnSpc>
                          <a:spcPct val="107000"/>
                        </a:lnSpc>
                        <a:spcAft>
                          <a:spcPts val="800"/>
                        </a:spcAft>
                        <a:buNone/>
                      </a:pPr>
                      <a:r>
                        <a:rPr lang="en-GB" sz="1600" b="0" cap="none" spc="6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genetic modification</a:t>
                      </a:r>
                      <a:endParaRPr lang="en-GB" sz="1600" b="0" cap="none" spc="6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lnSpc>
                          <a:spcPct val="107000"/>
                        </a:lnSpc>
                        <a:spcAft>
                          <a:spcPts val="800"/>
                        </a:spcAft>
                        <a:buNone/>
                      </a:pPr>
                      <a:r>
                        <a:rPr lang="en-GB" sz="1600" b="0" cap="none" spc="6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organic (the only negative factor)</a:t>
                      </a:r>
                      <a:endParaRPr lang="en-GB" sz="1600" b="0" cap="none" spc="6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lnSpc>
                          <a:spcPct val="107000"/>
                        </a:lnSpc>
                        <a:spcAft>
                          <a:spcPts val="800"/>
                        </a:spcAft>
                        <a:buNone/>
                      </a:pPr>
                      <a:r>
                        <a:rPr lang="en-GB" sz="1600" b="0" cap="none" spc="6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nuclear power</a:t>
                      </a:r>
                      <a:endParaRPr lang="en-GB" sz="1600" b="0" cap="none" spc="6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600" b="0" cap="none" spc="60" dirty="0">
                        <a:solidFill>
                          <a:schemeClr val="tx1"/>
                        </a:solidFill>
                      </a:endParaRPr>
                    </a:p>
                  </a:txBody>
                  <a:tcPr marL="114240" marR="114240" marT="114240" marB="114240">
                    <a:lnL w="12700" cmpd="sng">
                      <a:noFill/>
                    </a:lnL>
                    <a:lnR w="12700" cmpd="sng">
                      <a:noFill/>
                    </a:lnR>
                    <a:lnT w="12700" cmpd="sng">
                      <a:noFill/>
                    </a:lnT>
                    <a:lnB w="38100" cmpd="sng">
                      <a:noFill/>
                    </a:lnB>
                    <a:noFill/>
                  </a:tcPr>
                </a:tc>
                <a:tc>
                  <a:txBody>
                    <a:bodyPr/>
                    <a:lstStyle/>
                    <a:p>
                      <a:pPr indent="0" fontAlgn="base">
                        <a:lnSpc>
                          <a:spcPct val="107000"/>
                        </a:lnSpc>
                        <a:spcAft>
                          <a:spcPts val="800"/>
                        </a:spcAft>
                        <a:buNone/>
                      </a:pPr>
                      <a:r>
                        <a:rPr lang="en-GB" sz="1600" b="1" cap="none" spc="6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Animal</a:t>
                      </a:r>
                    </a:p>
                    <a:p>
                      <a:pPr indent="0" fontAlgn="base">
                        <a:lnSpc>
                          <a:spcPct val="107000"/>
                        </a:lnSpc>
                        <a:spcAft>
                          <a:spcPts val="800"/>
                        </a:spcAft>
                        <a:buNone/>
                      </a:pPr>
                      <a:endParaRPr lang="en-GB" sz="1600" b="0" cap="none" spc="6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lnSpc>
                          <a:spcPct val="107000"/>
                        </a:lnSpc>
                        <a:spcAft>
                          <a:spcPts val="800"/>
                        </a:spcAft>
                        <a:buNone/>
                      </a:pPr>
                      <a:r>
                        <a:rPr lang="en-GB" sz="1600" b="0" cap="none" spc="6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animal welfare</a:t>
                      </a:r>
                      <a:endParaRPr lang="en-GB" sz="1600" b="0" cap="none" spc="6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lnSpc>
                          <a:spcPct val="107000"/>
                        </a:lnSpc>
                        <a:spcAft>
                          <a:spcPts val="800"/>
                        </a:spcAft>
                        <a:buNone/>
                      </a:pPr>
                      <a:r>
                        <a:rPr lang="en-GB" sz="1600" b="0" cap="none" spc="6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vegetarian/vegan</a:t>
                      </a:r>
                      <a:endParaRPr lang="en-GB" sz="1600" b="0" cap="none" spc="6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600" b="0" cap="none" spc="60" dirty="0">
                        <a:solidFill>
                          <a:schemeClr val="tx1"/>
                        </a:solidFill>
                      </a:endParaRPr>
                    </a:p>
                  </a:txBody>
                  <a:tcPr marL="114240" marR="114240" marT="114240" marB="114240">
                    <a:lnL w="12700" cmpd="sng">
                      <a:noFill/>
                    </a:lnL>
                    <a:lnR w="12700" cmpd="sng">
                      <a:noFill/>
                    </a:lnR>
                    <a:lnT w="12700" cmpd="sng">
                      <a:noFill/>
                    </a:lnT>
                    <a:lnB w="38100" cmpd="sng">
                      <a:noFill/>
                    </a:lnB>
                    <a:noFill/>
                  </a:tcPr>
                </a:tc>
                <a:extLst>
                  <a:ext uri="{0D108BD9-81ED-4DB2-BD59-A6C34878D82A}">
                    <a16:rowId xmlns:a16="http://schemas.microsoft.com/office/drawing/2014/main" val="2816379340"/>
                  </a:ext>
                </a:extLst>
              </a:tr>
              <a:tr h="1723609">
                <a:tc>
                  <a:txBody>
                    <a:bodyPr/>
                    <a:lstStyle/>
                    <a:p>
                      <a:pPr indent="0" fontAlgn="base">
                        <a:lnSpc>
                          <a:spcPct val="107000"/>
                        </a:lnSpc>
                        <a:spcAft>
                          <a:spcPts val="800"/>
                        </a:spcAft>
                        <a:buNone/>
                      </a:pPr>
                      <a:r>
                        <a:rPr lang="en-GB" sz="1600" b="1" cap="none" spc="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People</a:t>
                      </a:r>
                      <a:endParaRPr lang="en-GB" sz="16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lnSpc>
                          <a:spcPct val="107000"/>
                        </a:lnSpc>
                        <a:spcAft>
                          <a:spcPts val="800"/>
                        </a:spcAft>
                        <a:buNone/>
                      </a:pPr>
                      <a:r>
                        <a:rPr lang="en-GB" sz="1600" cap="none" spc="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Armaments</a:t>
                      </a:r>
                      <a:endParaRPr lang="en-GB" sz="16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lnSpc>
                          <a:spcPct val="107000"/>
                        </a:lnSpc>
                        <a:spcAft>
                          <a:spcPts val="800"/>
                        </a:spcAft>
                        <a:buNone/>
                      </a:pPr>
                      <a:r>
                        <a:rPr lang="en-GB" sz="1600" cap="none" spc="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Political Donations</a:t>
                      </a:r>
                      <a:endParaRPr lang="en-GB" sz="16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600" cap="none" spc="0" dirty="0">
                        <a:solidFill>
                          <a:schemeClr val="tx1"/>
                        </a:solidFill>
                      </a:endParaRPr>
                    </a:p>
                  </a:txBody>
                  <a:tcPr marL="76160" marR="76160" marT="38080" marB="76160">
                    <a:lnL w="12700" cmpd="sng">
                      <a:noFill/>
                      <a:prstDash val="solid"/>
                    </a:lnL>
                    <a:lnR w="12700" cmpd="sng">
                      <a:noFill/>
                      <a:prstDash val="solid"/>
                    </a:lnR>
                    <a:lnT w="38100" cmpd="sng">
                      <a:noFill/>
                    </a:lnT>
                    <a:lnB w="12700" cmpd="sng">
                      <a:noFill/>
                      <a:prstDash val="solid"/>
                    </a:lnB>
                    <a:solidFill>
                      <a:srgbClr val="F7F7F7"/>
                    </a:solidFill>
                  </a:tcPr>
                </a:tc>
                <a:tc>
                  <a:txBody>
                    <a:bodyPr/>
                    <a:lstStyle/>
                    <a:p>
                      <a:pPr indent="0" fontAlgn="base">
                        <a:lnSpc>
                          <a:spcPct val="107000"/>
                        </a:lnSpc>
                        <a:spcAft>
                          <a:spcPts val="800"/>
                        </a:spcAft>
                        <a:buNone/>
                      </a:pPr>
                      <a:r>
                        <a:rPr lang="en-GB" sz="1600" b="1" cap="none" spc="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Others</a:t>
                      </a:r>
                      <a:endParaRPr lang="en-GB" sz="16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lnSpc>
                          <a:spcPct val="107000"/>
                        </a:lnSpc>
                        <a:spcAft>
                          <a:spcPts val="800"/>
                        </a:spcAft>
                        <a:buNone/>
                      </a:pPr>
                      <a:r>
                        <a:rPr lang="en-GB" sz="1600" cap="none" spc="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Ethical Accreditation</a:t>
                      </a:r>
                      <a:endParaRPr lang="en-GB" sz="16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lnSpc>
                          <a:spcPct val="107000"/>
                        </a:lnSpc>
                        <a:spcAft>
                          <a:spcPts val="800"/>
                        </a:spcAft>
                        <a:buNone/>
                      </a:pPr>
                      <a:r>
                        <a:rPr lang="en-GB" sz="1600" cap="none" spc="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Public Record Criticisms</a:t>
                      </a:r>
                      <a:endParaRPr lang="en-GB" sz="16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eaLnBrk="0" fontAlgn="base" hangingPunct="0">
                        <a:lnSpc>
                          <a:spcPct val="100000"/>
                        </a:lnSpc>
                        <a:spcBef>
                          <a:spcPct val="0"/>
                        </a:spcBef>
                        <a:spcAft>
                          <a:spcPct val="0"/>
                        </a:spcAft>
                        <a:buNone/>
                      </a:pPr>
                      <a:endParaRPr kumimoji="0" lang="en-GB" altLang="en-US" sz="1600" b="0" i="0" u="none" strike="noStrike" cap="none" spc="0" normalizeH="0" baseline="0" dirty="0">
                        <a:ln>
                          <a:noFill/>
                        </a:ln>
                        <a:solidFill>
                          <a:schemeClr val="tx1"/>
                        </a:solidFill>
                        <a:effectLst/>
                        <a:latin typeface="Calibri" panose="020F0502020204030204" pitchFamily="34" charset="0"/>
                        <a:ea typeface="Times New Roman" panose="02020603050405020304" pitchFamily="18" charset="0"/>
                        <a:cs typeface="Calibri" panose="020F0502020204030204" pitchFamily="34" charset="0"/>
                      </a:endParaRPr>
                    </a:p>
                    <a:p>
                      <a:endParaRPr lang="en-GB" sz="1600" cap="none" spc="0" dirty="0">
                        <a:solidFill>
                          <a:schemeClr val="tx1"/>
                        </a:solidFill>
                      </a:endParaRPr>
                    </a:p>
                  </a:txBody>
                  <a:tcPr marL="76160" marR="76160" marT="38080" marB="76160">
                    <a:lnL w="12700" cmpd="sng">
                      <a:noFill/>
                      <a:prstDash val="solid"/>
                    </a:lnL>
                    <a:lnR w="12700" cmpd="sng">
                      <a:noFill/>
                      <a:prstDash val="solid"/>
                    </a:lnR>
                    <a:lnT w="38100" cmpd="sng">
                      <a:noFill/>
                    </a:lnT>
                    <a:lnB w="12700" cmpd="sng">
                      <a:noFill/>
                      <a:prstDash val="solid"/>
                    </a:lnB>
                    <a:solidFill>
                      <a:srgbClr val="F7F7F7"/>
                    </a:solidFill>
                  </a:tcPr>
                </a:tc>
                <a:extLst>
                  <a:ext uri="{0D108BD9-81ED-4DB2-BD59-A6C34878D82A}">
                    <a16:rowId xmlns:a16="http://schemas.microsoft.com/office/drawing/2014/main" val="3584646917"/>
                  </a:ext>
                </a:extLst>
              </a:tr>
              <a:tr h="455574">
                <a:tc>
                  <a:txBody>
                    <a:bodyPr/>
                    <a:lstStyle/>
                    <a:p>
                      <a:endParaRPr lang="en-GB" sz="1300" cap="none" spc="0">
                        <a:solidFill>
                          <a:schemeClr val="tx1"/>
                        </a:solidFill>
                      </a:endParaRPr>
                    </a:p>
                  </a:txBody>
                  <a:tcPr marL="76160" marR="76160" marT="38080" marB="76160">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endParaRPr lang="en-GB" sz="1300" cap="none" spc="0" dirty="0">
                        <a:solidFill>
                          <a:schemeClr val="tx1"/>
                        </a:solidFill>
                      </a:endParaRPr>
                    </a:p>
                  </a:txBody>
                  <a:tcPr marL="76160" marR="76160" marT="38080" marB="76160">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1812211162"/>
                  </a:ext>
                </a:extLst>
              </a:tr>
            </a:tbl>
          </a:graphicData>
        </a:graphic>
      </p:graphicFrame>
    </p:spTree>
    <p:extLst>
      <p:ext uri="{BB962C8B-B14F-4D97-AF65-F5344CB8AC3E}">
        <p14:creationId xmlns:p14="http://schemas.microsoft.com/office/powerpoint/2010/main" val="10086016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0EEFA0-3772-4AD8-839D-3554949842D8}"/>
              </a:ext>
            </a:extLst>
          </p:cNvPr>
          <p:cNvSpPr txBox="1"/>
          <p:nvPr/>
        </p:nvSpPr>
        <p:spPr>
          <a:xfrm>
            <a:off x="102094" y="1389021"/>
            <a:ext cx="11927149" cy="5320495"/>
          </a:xfrm>
          <a:prstGeom prst="rect">
            <a:avLst/>
          </a:prstGeom>
          <a:noFill/>
        </p:spPr>
        <p:txBody>
          <a:bodyPr wrap="square">
            <a:spAutoFit/>
          </a:bodyPr>
          <a:lstStyle/>
          <a:p>
            <a:pPr lvl="0">
              <a:lnSpc>
                <a:spcPct val="107000"/>
              </a:lnSpc>
              <a:spcAft>
                <a:spcPts val="1500"/>
              </a:spcAft>
              <a:buSzPts val="1000"/>
              <a:tabLst>
                <a:tab pos="457200" algn="l"/>
              </a:tabLst>
            </a:pPr>
            <a:r>
              <a:rPr lang="en-GB" sz="2000" b="1" dirty="0">
                <a:solidFill>
                  <a:srgbClr val="594C4A"/>
                </a:solidFill>
                <a:effectLst/>
                <a:latin typeface="Source Sans Pro" panose="020B0503030403020204" pitchFamily="34" charset="0"/>
                <a:ea typeface="Times New Roman" panose="02020603050405020304" pitchFamily="18" charset="0"/>
                <a:cs typeface="Times New Roman" panose="02020603050405020304" pitchFamily="18" charset="0"/>
              </a:rPr>
              <a:t>Is it tested on animals?</a:t>
            </a:r>
            <a:r>
              <a:rPr lang="en-GB" sz="2000" dirty="0">
                <a:solidFill>
                  <a:srgbClr val="594C4A"/>
                </a:solidFill>
                <a:effectLst/>
                <a:latin typeface="Source Sans Pro" panose="020B0503030403020204" pitchFamily="34" charset="0"/>
                <a:ea typeface="Times New Roman" panose="02020603050405020304" pitchFamily="18" charset="0"/>
                <a:cs typeface="Times New Roman" panose="02020603050405020304" pitchFamily="18" charset="0"/>
              </a:rPr>
              <a:t> Some dog food brands are still tested on animals, in particular, those which make 'health benefit' claims. Though the tests themselves may not be invasive, the animals are often kept in poor conditions.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1500"/>
              </a:spcAft>
              <a:buSzPts val="1000"/>
              <a:tabLst>
                <a:tab pos="457200" algn="l"/>
              </a:tabLst>
            </a:pPr>
            <a:r>
              <a:rPr lang="en-GB" sz="2000" b="1" dirty="0">
                <a:solidFill>
                  <a:srgbClr val="594C4A"/>
                </a:solidFill>
                <a:effectLst/>
                <a:latin typeface="Source Sans Pro" panose="020B0503030403020204" pitchFamily="34" charset="0"/>
                <a:ea typeface="Times New Roman" panose="02020603050405020304" pitchFamily="18" charset="0"/>
                <a:cs typeface="Times New Roman" panose="02020603050405020304" pitchFamily="18" charset="0"/>
              </a:rPr>
              <a:t>Does it contain palm oil?</a:t>
            </a:r>
            <a:r>
              <a:rPr lang="en-GB" sz="2000" dirty="0">
                <a:solidFill>
                  <a:srgbClr val="594C4A"/>
                </a:solidFill>
                <a:effectLst/>
                <a:latin typeface="Source Sans Pro" panose="020B0503030403020204" pitchFamily="34" charset="0"/>
                <a:ea typeface="Times New Roman" panose="02020603050405020304" pitchFamily="18" charset="0"/>
                <a:cs typeface="Times New Roman" panose="02020603050405020304" pitchFamily="18" charset="0"/>
              </a:rPr>
              <a:t> At its most unsustainable, palm oil is linked to massive deforestation and serious violations of human rights. Look for brands that commit to sourcing palm oil sustainably or avoid it completely.</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1500"/>
              </a:spcAft>
              <a:buSzPts val="1000"/>
              <a:tabLst>
                <a:tab pos="457200" algn="l"/>
              </a:tabLst>
            </a:pPr>
            <a:r>
              <a:rPr lang="en-GB" sz="2000" b="1" dirty="0">
                <a:solidFill>
                  <a:srgbClr val="594C4A"/>
                </a:solidFill>
                <a:effectLst/>
                <a:latin typeface="Source Sans Pro" panose="020B0503030403020204" pitchFamily="34" charset="0"/>
                <a:ea typeface="Times New Roman" panose="02020603050405020304" pitchFamily="18" charset="0"/>
                <a:cs typeface="Times New Roman" panose="02020603050405020304" pitchFamily="18" charset="0"/>
              </a:rPr>
              <a:t>Is it factory farmed?</a:t>
            </a:r>
            <a:r>
              <a:rPr lang="en-GB" sz="2000" dirty="0">
                <a:solidFill>
                  <a:srgbClr val="594C4A"/>
                </a:solidFill>
                <a:effectLst/>
                <a:latin typeface="Source Sans Pro" panose="020B0503030403020204" pitchFamily="34" charset="0"/>
                <a:ea typeface="Times New Roman" panose="02020603050405020304" pitchFamily="18" charset="0"/>
                <a:cs typeface="Times New Roman" panose="02020603050405020304" pitchFamily="18" charset="0"/>
              </a:rPr>
              <a:t> Much of the meat in dog food is factory farmed, cause animal suffering and helping fuel climate change. Looking for organic or free-range brands will guarantee minimum standards. </a:t>
            </a:r>
          </a:p>
          <a:p>
            <a:pPr lvl="0">
              <a:lnSpc>
                <a:spcPct val="107000"/>
              </a:lnSpc>
              <a:spcAft>
                <a:spcPts val="1500"/>
              </a:spcAft>
              <a:buSzPts val="1000"/>
              <a:tabLst>
                <a:tab pos="457200" algn="l"/>
              </a:tabLst>
            </a:pPr>
            <a:r>
              <a:rPr lang="en-GB" sz="2000" b="1" dirty="0">
                <a:solidFill>
                  <a:srgbClr val="594C4A"/>
                </a:solidFill>
                <a:effectLst/>
                <a:latin typeface="Source Sans Pro" panose="020B0503030403020204" pitchFamily="34" charset="0"/>
                <a:ea typeface="Times New Roman" panose="02020603050405020304" pitchFamily="18" charset="0"/>
                <a:cs typeface="Times New Roman" panose="02020603050405020304" pitchFamily="18" charset="0"/>
              </a:rPr>
              <a:t>Is it vegan?</a:t>
            </a:r>
            <a:r>
              <a:rPr lang="en-GB" sz="2000" dirty="0">
                <a:solidFill>
                  <a:srgbClr val="594C4A"/>
                </a:solidFill>
                <a:effectLst/>
                <a:latin typeface="Source Sans Pro" panose="020B0503030403020204" pitchFamily="34" charset="0"/>
                <a:ea typeface="Times New Roman" panose="02020603050405020304" pitchFamily="18" charset="0"/>
                <a:cs typeface="Times New Roman" panose="02020603050405020304" pitchFamily="18" charset="0"/>
              </a:rPr>
              <a:t> Looking for vegan dog food is a way to help protect the environment as well as animal rights.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1500"/>
              </a:spcAft>
              <a:buSzPts val="1000"/>
              <a:tabLst>
                <a:tab pos="457200" algn="l"/>
              </a:tabLst>
            </a:pPr>
            <a:r>
              <a:rPr lang="en-GB" sz="2000" b="1" dirty="0">
                <a:solidFill>
                  <a:srgbClr val="594C4A"/>
                </a:solidFill>
                <a:effectLst/>
                <a:latin typeface="Source Sans Pro" panose="020B0503030403020204" pitchFamily="34" charset="0"/>
                <a:ea typeface="Times New Roman" panose="02020603050405020304" pitchFamily="18" charset="0"/>
                <a:cs typeface="Times New Roman" panose="02020603050405020304" pitchFamily="18" charset="0"/>
              </a:rPr>
              <a:t>Is it organic?</a:t>
            </a:r>
            <a:r>
              <a:rPr lang="en-GB" sz="2000" dirty="0">
                <a:solidFill>
                  <a:srgbClr val="594C4A"/>
                </a:solidFill>
                <a:effectLst/>
                <a:latin typeface="Source Sans Pro" panose="020B0503030403020204" pitchFamily="34" charset="0"/>
                <a:ea typeface="Times New Roman" panose="02020603050405020304" pitchFamily="18" charset="0"/>
                <a:cs typeface="Times New Roman" panose="02020603050405020304" pitchFamily="18" charset="0"/>
              </a:rPr>
              <a:t> Looking for organic dog food is a fail-safe way to avoid most of the nasty, artificial chemicals that so many agricultural products are grown with, and thereby also protect the environment.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1500"/>
              </a:spcAft>
              <a:buSzPts val="1000"/>
              <a:tabLst>
                <a:tab pos="457200" algn="l"/>
              </a:tabLst>
            </a:pPr>
            <a:r>
              <a:rPr lang="en-GB" sz="2000" b="1" dirty="0">
                <a:solidFill>
                  <a:srgbClr val="594C4A"/>
                </a:solidFill>
                <a:effectLst/>
                <a:latin typeface="Source Sans Pro" panose="020B0503030403020204" pitchFamily="34" charset="0"/>
                <a:ea typeface="Times New Roman" panose="02020603050405020304" pitchFamily="18" charset="0"/>
                <a:cs typeface="Times New Roman" panose="02020603050405020304" pitchFamily="18" charset="0"/>
              </a:rPr>
              <a:t>Is it MSC certified?</a:t>
            </a:r>
            <a:r>
              <a:rPr lang="en-GB" sz="2000" dirty="0">
                <a:solidFill>
                  <a:srgbClr val="594C4A"/>
                </a:solidFill>
                <a:effectLst/>
                <a:latin typeface="Source Sans Pro" panose="020B0503030403020204" pitchFamily="34" charset="0"/>
                <a:ea typeface="Times New Roman" panose="02020603050405020304" pitchFamily="18" charset="0"/>
                <a:cs typeface="Times New Roman" panose="02020603050405020304" pitchFamily="18" charset="0"/>
              </a:rPr>
              <a:t> Fishing is often extremely unsustainable, damaging marine ecosystems, so look for MSC certified if choosing a brand that contains fish to avoid this environmental damage.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descr="Logo">
            <a:extLst>
              <a:ext uri="{FF2B5EF4-FFF2-40B4-BE49-F238E27FC236}">
                <a16:creationId xmlns:a16="http://schemas.microsoft.com/office/drawing/2014/main" id="{50FA8C9B-E215-4337-8D8E-C433EC97FC70}"/>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7279690" y="331858"/>
            <a:ext cx="4194698" cy="1057163"/>
          </a:xfrm>
          <a:prstGeom prst="rect">
            <a:avLst/>
          </a:prstGeom>
          <a:noFill/>
          <a:ln>
            <a:noFill/>
          </a:ln>
        </p:spPr>
      </p:pic>
      <p:sp>
        <p:nvSpPr>
          <p:cNvPr id="6" name="TextBox 5">
            <a:extLst>
              <a:ext uri="{FF2B5EF4-FFF2-40B4-BE49-F238E27FC236}">
                <a16:creationId xmlns:a16="http://schemas.microsoft.com/office/drawing/2014/main" id="{2AE40681-FBF7-43F8-95BB-C7CAD8B15C84}"/>
              </a:ext>
            </a:extLst>
          </p:cNvPr>
          <p:cNvSpPr txBox="1"/>
          <p:nvPr/>
        </p:nvSpPr>
        <p:spPr>
          <a:xfrm>
            <a:off x="570389" y="457476"/>
            <a:ext cx="6094520" cy="646331"/>
          </a:xfrm>
          <a:prstGeom prst="rect">
            <a:avLst/>
          </a:prstGeom>
          <a:noFill/>
        </p:spPr>
        <p:txBody>
          <a:bodyPr wrap="square">
            <a:spAutoFit/>
          </a:bodyPr>
          <a:lstStyle/>
          <a:p>
            <a:pPr>
              <a:spcBef>
                <a:spcPts val="1500"/>
              </a:spcBef>
            </a:pPr>
            <a:r>
              <a:rPr lang="en-GB" sz="1800" b="0" u="sng" dirty="0">
                <a:solidFill>
                  <a:srgbClr val="000000"/>
                </a:solidFill>
                <a:effectLst/>
                <a:latin typeface="Secular One"/>
                <a:ea typeface="Times New Roman" panose="02020603050405020304" pitchFamily="18" charset="0"/>
                <a:hlinkClick r:id="rId3"/>
              </a:rPr>
              <a:t>https://www.ethicalconsumer.org/food-drink/shopping-guide/dog-food</a:t>
            </a:r>
            <a:endParaRPr lang="en-GB" sz="4800" b="1"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8143110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0F83F-104E-4311-AA69-0D33276C869A}"/>
              </a:ext>
            </a:extLst>
          </p:cNvPr>
          <p:cNvSpPr>
            <a:spLocks noGrp="1"/>
          </p:cNvSpPr>
          <p:nvPr>
            <p:ph type="title"/>
          </p:nvPr>
        </p:nvSpPr>
        <p:spPr>
          <a:xfrm>
            <a:off x="838200" y="365125"/>
            <a:ext cx="10515600" cy="2839714"/>
          </a:xfrm>
        </p:spPr>
        <p:txBody>
          <a:bodyPr>
            <a:normAutofit fontScale="90000"/>
          </a:bodyPr>
          <a:lstStyle/>
          <a:p>
            <a:r>
              <a:rPr lang="en-GB" sz="2200" b="1" u="sng" kern="1800" dirty="0">
                <a:solidFill>
                  <a:srgbClr val="000000"/>
                </a:solidFill>
                <a:effectLst/>
                <a:latin typeface="inherit"/>
                <a:ea typeface="Times New Roman" panose="02020603050405020304" pitchFamily="18" charset="0"/>
                <a:cs typeface="Segoe UI" panose="020B0502040204020203" pitchFamily="34" charset="0"/>
                <a:hlinkClick r:id="rId2"/>
              </a:rPr>
              <a:t>https://woofbarkgrowl.co.uk/burns-dog-food/</a:t>
            </a:r>
            <a:r>
              <a:rPr lang="en-GB" sz="2200" b="1" u="sng" kern="1800" dirty="0">
                <a:solidFill>
                  <a:srgbClr val="000000"/>
                </a:solidFill>
                <a:effectLst/>
                <a:latin typeface="inherit"/>
                <a:ea typeface="Times New Roman" panose="02020603050405020304" pitchFamily="18" charset="0"/>
                <a:cs typeface="Segoe UI" panose="020B0502040204020203" pitchFamily="34" charset="0"/>
              </a:rPr>
              <a:t>    </a:t>
            </a:r>
            <a:r>
              <a:rPr lang="en-GB" sz="2200" b="1" kern="1800" dirty="0">
                <a:solidFill>
                  <a:srgbClr val="111111"/>
                </a:solidFill>
                <a:effectLst/>
                <a:latin typeface="inherit"/>
                <a:ea typeface="Times New Roman" panose="02020603050405020304" pitchFamily="18" charset="0"/>
                <a:cs typeface="Segoe UI" panose="020B0502040204020203" pitchFamily="34" charset="0"/>
              </a:rPr>
              <a:t>Burns Dog Food Reviewed</a:t>
            </a:r>
            <a:br>
              <a:rPr lang="en-GB" sz="2200" b="1" kern="1800" dirty="0">
                <a:solidFill>
                  <a:srgbClr val="111111"/>
                </a:solidFill>
                <a:effectLst/>
                <a:latin typeface="inherit"/>
                <a:ea typeface="Times New Roman" panose="02020603050405020304" pitchFamily="18" charset="0"/>
                <a:cs typeface="Segoe UI" panose="020B0502040204020203" pitchFamily="34" charset="0"/>
              </a:rPr>
            </a:br>
            <a:br>
              <a:rPr lang="en-GB" sz="2200" b="1" kern="1800" dirty="0">
                <a:solidFill>
                  <a:srgbClr val="111111"/>
                </a:solidFill>
                <a:effectLst/>
                <a:latin typeface="inherit"/>
                <a:ea typeface="Times New Roman" panose="02020603050405020304" pitchFamily="18" charset="0"/>
                <a:cs typeface="Segoe UI" panose="020B0502040204020203" pitchFamily="34" charset="0"/>
              </a:rPr>
            </a:br>
            <a:br>
              <a:rPr lang="en-GB" sz="2200" dirty="0">
                <a:effectLst/>
                <a:latin typeface="Calibri" panose="020F0502020204030204" pitchFamily="34" charset="0"/>
                <a:ea typeface="Calibri" panose="020F0502020204030204" pitchFamily="34" charset="0"/>
                <a:cs typeface="Times New Roman" panose="02020603050405020304" pitchFamily="18" charset="0"/>
              </a:rPr>
            </a:br>
            <a:br>
              <a:rPr lang="en-GB" sz="2200" b="1" u="sng" kern="1800" dirty="0">
                <a:solidFill>
                  <a:srgbClr val="000000"/>
                </a:solidFill>
                <a:effectLst/>
                <a:latin typeface="inherit"/>
                <a:ea typeface="Times New Roman" panose="02020603050405020304" pitchFamily="18" charset="0"/>
                <a:cs typeface="Segoe UI" panose="020B0502040204020203" pitchFamily="34" charset="0"/>
              </a:rPr>
            </a:br>
            <a:br>
              <a:rPr lang="en-GB" sz="96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8AD2322C-823F-4604-8106-7115B2D6866D}"/>
              </a:ext>
            </a:extLst>
          </p:cNvPr>
          <p:cNvSpPr>
            <a:spLocks noGrp="1"/>
          </p:cNvSpPr>
          <p:nvPr>
            <p:ph idx="1"/>
          </p:nvPr>
        </p:nvSpPr>
        <p:spPr>
          <a:xfrm>
            <a:off x="452761" y="1147296"/>
            <a:ext cx="11363417" cy="5710703"/>
          </a:xfrm>
        </p:spPr>
        <p:txBody>
          <a:bodyPr>
            <a:normAutofit fontScale="92500" lnSpcReduction="10000"/>
          </a:bodyPr>
          <a:lstStyle/>
          <a:p>
            <a:pPr marL="0" indent="0" fontAlgn="base">
              <a:lnSpc>
                <a:spcPts val="2250"/>
              </a:lnSpc>
              <a:spcAft>
                <a:spcPts val="800"/>
              </a:spcAft>
              <a:buNone/>
            </a:pPr>
            <a:r>
              <a:rPr lang="en-GB" sz="2100" b="1" dirty="0">
                <a:solidFill>
                  <a:srgbClr val="111111"/>
                </a:solidFill>
                <a:effectLst/>
                <a:latin typeface="inherit"/>
                <a:ea typeface="Times New Roman" panose="02020603050405020304" pitchFamily="18" charset="0"/>
                <a:cs typeface="Segoe UI" panose="020B0502040204020203" pitchFamily="34" charset="0"/>
              </a:rPr>
              <a:t>Are There Any Negatives?</a:t>
            </a:r>
            <a:endParaRPr lang="en-GB" sz="2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lnSpc>
                <a:spcPct val="107000"/>
              </a:lnSpc>
              <a:spcAft>
                <a:spcPts val="2325"/>
              </a:spcAft>
              <a:buNone/>
            </a:pPr>
            <a:r>
              <a:rPr lang="en-GB" sz="240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Although there are many benefits to Burns dog food, the brand has drawn some criticism for its low meat content. Filling up on grains and relying on just a few simple ingredients is a turn-off for some dogs who won’t eat the food.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lnSpc>
                <a:spcPct val="107000"/>
              </a:lnSpc>
              <a:spcAft>
                <a:spcPts val="2325"/>
              </a:spcAft>
              <a:buNone/>
            </a:pPr>
            <a:r>
              <a:rPr lang="en-GB" sz="240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Some owners also say that they find it hard to keep sufficient weight on their dogs, due to the low-fat and low-protein formula.</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lnSpc>
                <a:spcPct val="107000"/>
              </a:lnSpc>
              <a:spcAft>
                <a:spcPts val="2325"/>
              </a:spcAft>
              <a:buNone/>
            </a:pPr>
            <a:r>
              <a:rPr lang="en-GB" sz="240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These negatives won’t apply to every dog; many thrive on the uncomplicated recipes which are gentle on the stomach. If your dog is a very picky eater they might not find Burns tempting enough to eat, but many other dogs gobble it up with relish.</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lnSpc>
                <a:spcPct val="107000"/>
              </a:lnSpc>
              <a:spcAft>
                <a:spcPts val="2325"/>
              </a:spcAft>
              <a:buNone/>
            </a:pPr>
            <a:r>
              <a:rPr lang="en-GB" sz="240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The low-fat formula and basic recipe are simultaneously the brand’s biggest strength and weakness.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4" name="Picture 27">
            <a:hlinkClick r:id="rId3"/>
            <a:extLst>
              <a:ext uri="{FF2B5EF4-FFF2-40B4-BE49-F238E27FC236}">
                <a16:creationId xmlns:a16="http://schemas.microsoft.com/office/drawing/2014/main" id="{CE3E074C-9F3F-48B3-AE1C-983472BBE0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74130" y="365124"/>
            <a:ext cx="701520" cy="70907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1AFFA87-4654-44E9-A6A4-CE16BDCF6774}"/>
              </a:ext>
            </a:extLst>
          </p:cNvPr>
          <p:cNvSpPr txBox="1"/>
          <p:nvPr/>
        </p:nvSpPr>
        <p:spPr>
          <a:xfrm>
            <a:off x="9278182" y="1147296"/>
            <a:ext cx="1693416" cy="375552"/>
          </a:xfrm>
          <a:prstGeom prst="rect">
            <a:avLst/>
          </a:prstGeom>
          <a:noFill/>
        </p:spPr>
        <p:txBody>
          <a:bodyPr wrap="square">
            <a:spAutoFit/>
          </a:bodyPr>
          <a:lstStyle/>
          <a:p>
            <a:pPr fontAlgn="base">
              <a:lnSpc>
                <a:spcPct val="107000"/>
              </a:lnSpc>
              <a:spcAft>
                <a:spcPts val="800"/>
              </a:spcAft>
            </a:pPr>
            <a:r>
              <a:rPr lang="en-GB" sz="1800" b="1" u="sng" dirty="0" err="1">
                <a:solidFill>
                  <a:srgbClr val="111111"/>
                </a:solidFill>
                <a:effectLst/>
                <a:latin typeface="inherit"/>
                <a:ea typeface="Times New Roman" panose="02020603050405020304" pitchFamily="18" charset="0"/>
                <a:cs typeface="Segoe UI" panose="020B0502040204020203" pitchFamily="34" charset="0"/>
                <a:hlinkClick r:id="rId3"/>
              </a:rPr>
              <a:t>TheWBGTeam</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52081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103D3-87B6-4FD7-AA44-E3FED90ED7BC}"/>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F157C4BC-ECDE-4783-B8B2-A18B9D8E7BA7}"/>
              </a:ext>
            </a:extLst>
          </p:cNvPr>
          <p:cNvSpPr>
            <a:spLocks noGrp="1"/>
          </p:cNvSpPr>
          <p:nvPr>
            <p:ph idx="1"/>
          </p:nvPr>
        </p:nvSpPr>
        <p:spPr>
          <a:xfrm>
            <a:off x="838200" y="1825625"/>
            <a:ext cx="10515600" cy="4667250"/>
          </a:xfrm>
        </p:spPr>
        <p:txBody>
          <a:bodyPr/>
          <a:lstStyle/>
          <a:p>
            <a:pPr marL="0" indent="0">
              <a:buNone/>
            </a:pPr>
            <a:r>
              <a:rPr lang="en-GB" sz="3200" dirty="0">
                <a:effectLst/>
                <a:latin typeface="Calibri" panose="020F0502020204030204" pitchFamily="34" charset="0"/>
                <a:ea typeface="Calibri" panose="020F0502020204030204" pitchFamily="34" charset="0"/>
                <a:cs typeface="Calibri" panose="020F0502020204030204" pitchFamily="34" charset="0"/>
              </a:rPr>
              <a:t>Key factors emerged from the research include the critical ethical leadership role played by the SME owner, the balance between CSR and profit, and the importance of sustaining an 'ethical' brand/reputation for the business. As Howard and I noted the key factor in CSR adoption and sustainability was the character and commitment of the entrepreneur/owner manager.</a:t>
            </a:r>
          </a:p>
          <a:p>
            <a:pPr marL="0" indent="0">
              <a:buNone/>
            </a:pPr>
            <a:endParaRPr lang="en-GB" sz="32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3200" dirty="0">
                <a:effectLst/>
                <a:latin typeface="Calibri" panose="020F0502020204030204" pitchFamily="34" charset="0"/>
                <a:ea typeface="Calibri" panose="020F0502020204030204" pitchFamily="34" charset="0"/>
                <a:cs typeface="Calibri" panose="020F0502020204030204" pitchFamily="34" charset="0"/>
              </a:rPr>
              <a:t>Does it fit the theory?</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968735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91C9-CC13-42AE-BA7E-E77C7919B02A}"/>
              </a:ext>
            </a:extLst>
          </p:cNvPr>
          <p:cNvSpPr>
            <a:spLocks noGrp="1"/>
          </p:cNvSpPr>
          <p:nvPr>
            <p:ph type="title"/>
          </p:nvPr>
        </p:nvSpPr>
        <p:spPr/>
        <p:txBody>
          <a:bodyPr/>
          <a:lstStyle/>
          <a:p>
            <a:r>
              <a:rPr lang="en-GB" sz="3200" dirty="0">
                <a:latin typeface="Calibri" panose="020F0502020204030204" pitchFamily="34" charset="0"/>
                <a:ea typeface="Calibri" panose="020F0502020204030204" pitchFamily="34" charset="0"/>
                <a:cs typeface="Calibri" panose="020F0502020204030204" pitchFamily="34" charset="0"/>
              </a:rPr>
              <a:t>1. SME Ethics</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7BF0C061-0F95-4224-B700-C7F32D512EEC}"/>
              </a:ext>
            </a:extLst>
          </p:cNvPr>
          <p:cNvSpPr>
            <a:spLocks noGrp="1"/>
          </p:cNvSpPr>
          <p:nvPr>
            <p:ph idx="1"/>
          </p:nvPr>
        </p:nvSpPr>
        <p:spPr>
          <a:xfrm>
            <a:off x="399495" y="1056443"/>
            <a:ext cx="11283519" cy="5120520"/>
          </a:xfrm>
        </p:spPr>
        <p:txBody>
          <a:bodyPr>
            <a:normAutofit fontScale="77500" lnSpcReduction="20000"/>
          </a:bodyPr>
          <a:lstStyle/>
          <a:p>
            <a:pPr indent="0" algn="just">
              <a:lnSpc>
                <a:spcPct val="200000"/>
              </a:lnSpc>
              <a:spcAft>
                <a:spcPts val="800"/>
              </a:spcAft>
              <a:buNone/>
            </a:pPr>
            <a:r>
              <a:rPr lang="en-GB" dirty="0">
                <a:effectLst/>
                <a:latin typeface="Calibri" panose="020F0502020204030204" pitchFamily="34" charset="0"/>
                <a:ea typeface="Calibri" panose="020F0502020204030204" pitchFamily="34" charset="0"/>
                <a:cs typeface="Calibri" panose="020F0502020204030204" pitchFamily="34" charset="0"/>
              </a:rPr>
              <a:t>“Small and Medium Sized Enterprises (SMEs) are frequently misunderstood from a corporate social responsibility (CSR) perspective. Either SMEs appear to have very little written CSR policies/procedures leading to the assumption that</a:t>
            </a:r>
            <a:r>
              <a:rPr lang="en-GB"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GB" dirty="0">
                <a:effectLst/>
                <a:latin typeface="Calibri" panose="020F0502020204030204" pitchFamily="34" charset="0"/>
                <a:ea typeface="Calibri" panose="020F0502020204030204" pitchFamily="34" charset="0"/>
                <a:cs typeface="Calibri" panose="020F0502020204030204" pitchFamily="34" charset="0"/>
              </a:rPr>
              <a:t>they behave unethically; or, for SMEs with long term visions, they conduct various CSR at the expense of the company. Thus</a:t>
            </a:r>
            <a:r>
              <a:rPr lang="en-GB"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GB" dirty="0">
                <a:effectLst/>
                <a:latin typeface="Calibri" panose="020F0502020204030204" pitchFamily="34" charset="0"/>
                <a:ea typeface="Calibri" panose="020F0502020204030204" pitchFamily="34" charset="0"/>
                <a:cs typeface="Calibri" panose="020F0502020204030204" pitchFamily="34" charset="0"/>
              </a:rPr>
              <a:t>they behave ethically to achieve competitive advantage over their competitors.” (Yip, 2012)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200000"/>
              </a:lnSpc>
              <a:spcAft>
                <a:spcPts val="800"/>
              </a:spcAft>
              <a:buNone/>
            </a:pPr>
            <a:r>
              <a:rPr lang="en-GB" dirty="0">
                <a:effectLst/>
                <a:latin typeface="Calibri" panose="020F0502020204030204" pitchFamily="34" charset="0"/>
                <a:ea typeface="Calibri" panose="020F0502020204030204" pitchFamily="34" charset="0"/>
                <a:cs typeface="Calibri" panose="020F0502020204030204" pitchFamily="34" charset="0"/>
              </a:rPr>
              <a:t>Therefore, the evidence of CSR in an SME may be obscure. A problem for the researcher.</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200000"/>
              </a:lnSpc>
              <a:spcAft>
                <a:spcPts val="800"/>
              </a:spcAft>
              <a:buNone/>
            </a:pPr>
            <a:r>
              <a:rPr lang="en-GB" dirty="0">
                <a:effectLst/>
                <a:latin typeface="Calibri" panose="020F0502020204030204" pitchFamily="34" charset="0"/>
                <a:ea typeface="Calibri" panose="020F0502020204030204" pitchFamily="34" charset="0"/>
                <a:cs typeface="Calibri" panose="020F0502020204030204" pitchFamily="34" charset="0"/>
              </a:rPr>
              <a:t>The impact of CSR can be positive or negative on business performance.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3664197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53AEA-B81B-4728-B969-75381B7DBA4B}"/>
              </a:ext>
            </a:extLst>
          </p:cNvPr>
          <p:cNvSpPr>
            <a:spLocks noGrp="1"/>
          </p:cNvSpPr>
          <p:nvPr>
            <p:ph type="title"/>
          </p:nvPr>
        </p:nvSpPr>
        <p:spPr>
          <a:xfrm>
            <a:off x="838200" y="365125"/>
            <a:ext cx="10515600" cy="1081935"/>
          </a:xfrm>
        </p:spPr>
        <p:txBody>
          <a:bodyPr>
            <a:noAutofit/>
          </a:bodyPr>
          <a:lstStyle/>
          <a:p>
            <a:r>
              <a:rPr lang="en-GB" sz="3200" dirty="0">
                <a:latin typeface="Calibri" panose="020F0502020204030204" pitchFamily="34" charset="0"/>
                <a:ea typeface="Calibri" panose="020F0502020204030204" pitchFamily="34" charset="0"/>
                <a:cs typeface="Calibri" panose="020F0502020204030204" pitchFamily="34" charset="0"/>
              </a:rPr>
              <a:t>Often SME ethics fit two opposing clichés. </a:t>
            </a:r>
            <a:r>
              <a:rPr lang="en-GB" sz="2400" dirty="0">
                <a:latin typeface="Calibri" panose="020F0502020204030204" pitchFamily="34" charset="0"/>
                <a:ea typeface="Calibri" panose="020F0502020204030204" pitchFamily="34" charset="0"/>
                <a:cs typeface="Calibri" panose="020F0502020204030204" pitchFamily="34" charset="0"/>
              </a:rPr>
              <a:t>(Adapted from Spence, 2000)</a:t>
            </a:r>
            <a:br>
              <a:rPr lang="en-GB" sz="2400" dirty="0">
                <a:latin typeface="Calibri" panose="020F0502020204030204" pitchFamily="34" charset="0"/>
                <a:ea typeface="Calibri" panose="020F0502020204030204" pitchFamily="34" charset="0"/>
                <a:cs typeface="Times New Roman" panose="02020603050405020304" pitchFamily="18" charset="0"/>
              </a:rPr>
            </a:br>
            <a:endParaRPr lang="en-GB" sz="2400" dirty="0"/>
          </a:p>
        </p:txBody>
      </p:sp>
      <p:sp>
        <p:nvSpPr>
          <p:cNvPr id="3" name="Content Placeholder 2">
            <a:extLst>
              <a:ext uri="{FF2B5EF4-FFF2-40B4-BE49-F238E27FC236}">
                <a16:creationId xmlns:a16="http://schemas.microsoft.com/office/drawing/2014/main" id="{73393E70-0EBB-4679-A0F1-5AA1169C8C07}"/>
              </a:ext>
            </a:extLst>
          </p:cNvPr>
          <p:cNvSpPr>
            <a:spLocks noGrp="1"/>
          </p:cNvSpPr>
          <p:nvPr>
            <p:ph idx="1"/>
          </p:nvPr>
        </p:nvSpPr>
        <p:spPr>
          <a:xfrm>
            <a:off x="506027" y="1100831"/>
            <a:ext cx="11203620" cy="5504155"/>
          </a:xfrm>
        </p:spPr>
        <p:txBody>
          <a:bodyPr>
            <a:normAutofit fontScale="92500"/>
          </a:bodyPr>
          <a:lstStyle/>
          <a:p>
            <a:pPr marL="457200" lvl="0" indent="-457200" algn="just">
              <a:lnSpc>
                <a:spcPct val="200000"/>
              </a:lnSpc>
              <a:buAutoNum type="alphaLcPeriod"/>
            </a:pPr>
            <a:r>
              <a:rPr lang="en-GB" sz="2000" dirty="0">
                <a:effectLst/>
                <a:latin typeface="Calibri" panose="020F0502020204030204" pitchFamily="34" charset="0"/>
                <a:ea typeface="Calibri" panose="020F0502020204030204" pitchFamily="34" charset="0"/>
                <a:cs typeface="Calibri" panose="020F0502020204030204" pitchFamily="34" charset="0"/>
              </a:rPr>
              <a:t>Short term targets, opportunist enterprises who ruthlessly pursue the narrow interest of the owner, often ignoring the rights of stakeholders to make maximum profit as quickly as possible. They often are short lived. They may close down with unfulfilled orders, other debts, outstanding commitments to workers, suppliers, customers and others.</a:t>
            </a:r>
          </a:p>
          <a:p>
            <a:pPr marL="457200" lvl="0" indent="-457200" algn="just">
              <a:lnSpc>
                <a:spcPct val="200000"/>
              </a:lnSpc>
              <a:buAutoNum type="alphaLcPeriod"/>
            </a:pPr>
            <a:r>
              <a:rPr lang="en-GB" sz="2000" dirty="0">
                <a:effectLst/>
                <a:latin typeface="Calibri" panose="020F0502020204030204" pitchFamily="34" charset="0"/>
                <a:ea typeface="Calibri" panose="020F0502020204030204" pitchFamily="34" charset="0"/>
                <a:cs typeface="Calibri" panose="020F0502020204030204" pitchFamily="34" charset="0"/>
              </a:rPr>
              <a:t>Due to the nature of SMEs with long term existence or planning, the nature of small business relations means close relationships are built with most stakeholders. This includes customers, workers, suppliers and even collaborative companies and rivals.  Since relationships are built, unethical behaviours become a personal unacceptable option for many SMEs. Since management systems are often informal, there may be little documentation to verify this, but observational and interview data can corroborate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9946501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B6949-91CB-4044-94B8-D3956A060DC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13FB74C-89E9-4B3D-B2EE-5E8A9C60B711}"/>
              </a:ext>
            </a:extLst>
          </p:cNvPr>
          <p:cNvSpPr>
            <a:spLocks noGrp="1"/>
          </p:cNvSpPr>
          <p:nvPr>
            <p:ph idx="1"/>
          </p:nvPr>
        </p:nvSpPr>
        <p:spPr>
          <a:xfrm>
            <a:off x="390617" y="115410"/>
            <a:ext cx="11381173" cy="6377465"/>
          </a:xfrm>
        </p:spPr>
        <p:txBody>
          <a:bodyPr>
            <a:normAutofit fontScale="77500" lnSpcReduction="20000"/>
          </a:bodyPr>
          <a:lstStyle/>
          <a:p>
            <a:pPr marL="0" indent="0" algn="just">
              <a:lnSpc>
                <a:spcPct val="200000"/>
              </a:lnSpc>
              <a:spcAft>
                <a:spcPts val="800"/>
              </a:spcAft>
              <a:buNone/>
            </a:pPr>
            <a:r>
              <a:rPr lang="en-GB" sz="3100" dirty="0">
                <a:effectLst/>
                <a:latin typeface="Calibri" panose="020F0502020204030204" pitchFamily="34" charset="0"/>
                <a:ea typeface="Calibri" panose="020F0502020204030204" pitchFamily="34" charset="0"/>
                <a:cs typeface="Calibri" panose="020F0502020204030204" pitchFamily="34" charset="0"/>
              </a:rPr>
              <a:t>Like any cliché there is truth and falsity when we look at reality. </a:t>
            </a:r>
          </a:p>
          <a:p>
            <a:pPr algn="just">
              <a:lnSpc>
                <a:spcPct val="200000"/>
              </a:lnSpc>
              <a:spcAft>
                <a:spcPts val="800"/>
              </a:spcAft>
            </a:pPr>
            <a:r>
              <a:rPr lang="en-GB" sz="3100" dirty="0">
                <a:effectLst/>
                <a:latin typeface="Calibri" panose="020F0502020204030204" pitchFamily="34" charset="0"/>
                <a:ea typeface="Calibri" panose="020F0502020204030204" pitchFamily="34" charset="0"/>
                <a:cs typeface="Calibri" panose="020F0502020204030204" pitchFamily="34" charset="0"/>
              </a:rPr>
              <a:t>Unethical companies may be “forced” to be ethical driven by the pressure of legislation, regulation, stakeholder influence, community pressures and internal agents within the firm. </a:t>
            </a:r>
          </a:p>
          <a:p>
            <a:pPr algn="just">
              <a:lnSpc>
                <a:spcPct val="200000"/>
              </a:lnSpc>
              <a:spcAft>
                <a:spcPts val="800"/>
              </a:spcAft>
            </a:pPr>
            <a:r>
              <a:rPr lang="en-GB" sz="3100" dirty="0">
                <a:effectLst/>
                <a:latin typeface="Calibri" panose="020F0502020204030204" pitchFamily="34" charset="0"/>
                <a:ea typeface="Calibri" panose="020F0502020204030204" pitchFamily="34" charset="0"/>
                <a:cs typeface="Calibri" panose="020F0502020204030204" pitchFamily="34" charset="0"/>
              </a:rPr>
              <a:t>Ethical companies may be tempted to be unethical on some policies when business conditions are strained, competition intense or management changes take place within.</a:t>
            </a:r>
            <a:endParaRPr lang="en-GB" sz="3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200000"/>
              </a:lnSpc>
              <a:spcAft>
                <a:spcPts val="800"/>
              </a:spcAft>
              <a:buNone/>
            </a:pPr>
            <a:r>
              <a:rPr lang="en-GB" sz="3100" dirty="0">
                <a:effectLst/>
                <a:latin typeface="Calibri" panose="020F0502020204030204" pitchFamily="34" charset="0"/>
                <a:ea typeface="Calibri" panose="020F0502020204030204" pitchFamily="34" charset="0"/>
                <a:cs typeface="Calibri" panose="020F0502020204030204" pitchFamily="34" charset="0"/>
              </a:rPr>
              <a:t>As with all SME research it is difficult to generalise because the sector is so large and so diverse. (Gibb, 2000)</a:t>
            </a:r>
            <a:endParaRPr lang="en-GB" sz="3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5623216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BE655-D593-45AF-BA53-9BEE5897D4D4}"/>
              </a:ext>
            </a:extLst>
          </p:cNvPr>
          <p:cNvSpPr>
            <a:spLocks noGrp="1"/>
          </p:cNvSpPr>
          <p:nvPr>
            <p:ph type="title"/>
          </p:nvPr>
        </p:nvSpPr>
        <p:spPr/>
        <p:txBody>
          <a:bodyPr>
            <a:noAutofit/>
          </a:bodyPr>
          <a:lstStyle/>
          <a:p>
            <a:r>
              <a:rPr lang="en-GB" sz="2800" dirty="0">
                <a:latin typeface="Calibri" panose="020F0502020204030204" pitchFamily="34" charset="0"/>
                <a:ea typeface="Calibri" panose="020F0502020204030204" pitchFamily="34" charset="0"/>
                <a:cs typeface="Times New Roman" panose="02020603050405020304" pitchFamily="18" charset="0"/>
              </a:rPr>
              <a:t>Spence (2007) describes and explains seven key characteristics that that help to understand the distinctive nature of small business organisations compared to large firms:</a:t>
            </a:r>
            <a:br>
              <a:rPr lang="en-GB" sz="2800" dirty="0">
                <a:latin typeface="Calibri" panose="020F0502020204030204" pitchFamily="34" charset="0"/>
                <a:ea typeface="Calibri" panose="020F0502020204030204" pitchFamily="34" charset="0"/>
                <a:cs typeface="Times New Roman" panose="02020603050405020304" pitchFamily="18" charset="0"/>
              </a:rPr>
            </a:br>
            <a:endParaRPr lang="en-GB" sz="2800" dirty="0"/>
          </a:p>
        </p:txBody>
      </p:sp>
      <p:sp>
        <p:nvSpPr>
          <p:cNvPr id="3" name="Content Placeholder 2">
            <a:extLst>
              <a:ext uri="{FF2B5EF4-FFF2-40B4-BE49-F238E27FC236}">
                <a16:creationId xmlns:a16="http://schemas.microsoft.com/office/drawing/2014/main" id="{8C5B0619-FE5F-42AB-B4E2-78F5EBDF5180}"/>
              </a:ext>
            </a:extLst>
          </p:cNvPr>
          <p:cNvSpPr>
            <a:spLocks noGrp="1"/>
          </p:cNvSpPr>
          <p:nvPr>
            <p:ph idx="1"/>
          </p:nvPr>
        </p:nvSpPr>
        <p:spPr>
          <a:xfrm>
            <a:off x="266329" y="1873188"/>
            <a:ext cx="11532093" cy="4492101"/>
          </a:xfrm>
        </p:spPr>
        <p:txBody>
          <a:bodyPr>
            <a:normAutofit fontScale="25000" lnSpcReduction="20000"/>
          </a:bodyPr>
          <a:lstStyle/>
          <a:p>
            <a:pPr marL="342900" marR="594360" lvl="0" indent="-342900" algn="just">
              <a:lnSpc>
                <a:spcPct val="115000"/>
              </a:lnSpc>
              <a:spcBef>
                <a:spcPts val="1000"/>
              </a:spcBef>
              <a:spcAft>
                <a:spcPts val="1400"/>
              </a:spcAft>
              <a:buFont typeface="Symbol" panose="05050102010706020507" pitchFamily="18" charset="2"/>
              <a:buChar char=""/>
            </a:pPr>
            <a:r>
              <a:rPr lang="en-GB" sz="9600" b="1" i="1" dirty="0">
                <a:solidFill>
                  <a:srgbClr val="4472C4"/>
                </a:solidFill>
                <a:effectLst/>
                <a:latin typeface="Calibri" panose="020F0502020204030204" pitchFamily="34" charset="0"/>
                <a:ea typeface="Times New Roman" panose="02020603050405020304" pitchFamily="18" charset="0"/>
                <a:cs typeface="Times New Roman" panose="02020603050405020304" pitchFamily="18" charset="0"/>
              </a:rPr>
              <a:t>SMEs are unlikely to have signed up to CSR agreements, organisations, and standards or to have codes of conduct or vision statements in place (Jenkins, 2004).</a:t>
            </a:r>
          </a:p>
          <a:p>
            <a:pPr marL="342900" marR="594360" lvl="0" indent="-342900" algn="just">
              <a:lnSpc>
                <a:spcPct val="115000"/>
              </a:lnSpc>
              <a:spcBef>
                <a:spcPts val="1000"/>
              </a:spcBef>
              <a:spcAft>
                <a:spcPts val="1400"/>
              </a:spcAft>
              <a:buFont typeface="Symbol" panose="05050102010706020507" pitchFamily="18" charset="2"/>
              <a:buChar char=""/>
            </a:pPr>
            <a:r>
              <a:rPr lang="en-GB" sz="9600" b="1" i="1" dirty="0">
                <a:solidFill>
                  <a:srgbClr val="4472C4"/>
                </a:solidFill>
                <a:effectLst/>
                <a:latin typeface="Calibri" panose="020F0502020204030204" pitchFamily="34" charset="0"/>
                <a:ea typeface="Times New Roman" panose="02020603050405020304" pitchFamily="18" charset="0"/>
                <a:cs typeface="Times New Roman" panose="02020603050405020304" pitchFamily="18" charset="0"/>
              </a:rPr>
              <a:t>Small businesses are usually run by individuals who both own and manage the organisation and react on an ad hoc, personal basis to social needs.</a:t>
            </a:r>
          </a:p>
          <a:p>
            <a:pPr marL="342900" marR="594360" lvl="0" indent="-342900" algn="just">
              <a:lnSpc>
                <a:spcPct val="115000"/>
              </a:lnSpc>
              <a:spcBef>
                <a:spcPts val="1000"/>
              </a:spcBef>
              <a:spcAft>
                <a:spcPts val="1400"/>
              </a:spcAft>
              <a:buFont typeface="Symbol" panose="05050102010706020507" pitchFamily="18" charset="2"/>
              <a:buChar char=""/>
            </a:pPr>
            <a:r>
              <a:rPr lang="en-GB" sz="9600" b="1" i="1" dirty="0">
                <a:solidFill>
                  <a:srgbClr val="4472C4"/>
                </a:solidFill>
                <a:effectLst/>
                <a:latin typeface="Calibri" panose="020F0502020204030204" pitchFamily="34" charset="0"/>
                <a:ea typeface="Times New Roman" panose="02020603050405020304" pitchFamily="18" charset="0"/>
                <a:cs typeface="Times New Roman" panose="02020603050405020304" pitchFamily="18" charset="0"/>
              </a:rPr>
              <a:t>In most small firms the person with ultimate responsibility for running the organization is also the primary owner, that is, he or she is an owner-manager. There may be other shareholders, perhaps family members or business partners, but the convergence of ownership and control of the firm means that the owner-manager acts as both the principal and the agent. </a:t>
            </a:r>
          </a:p>
          <a:p>
            <a:endParaRPr lang="en-GB" dirty="0"/>
          </a:p>
        </p:txBody>
      </p:sp>
    </p:spTree>
    <p:extLst>
      <p:ext uri="{BB962C8B-B14F-4D97-AF65-F5344CB8AC3E}">
        <p14:creationId xmlns:p14="http://schemas.microsoft.com/office/powerpoint/2010/main" val="31614725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78B23-F65A-4BE9-A4CD-2C0A5591709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9C6C4CB-EF79-4785-8E10-90E5F0F54D29}"/>
              </a:ext>
            </a:extLst>
          </p:cNvPr>
          <p:cNvSpPr>
            <a:spLocks noGrp="1"/>
          </p:cNvSpPr>
          <p:nvPr>
            <p:ph idx="1"/>
          </p:nvPr>
        </p:nvSpPr>
        <p:spPr>
          <a:xfrm>
            <a:off x="363983" y="133165"/>
            <a:ext cx="11487705" cy="7421732"/>
          </a:xfrm>
        </p:spPr>
        <p:txBody>
          <a:bodyPr>
            <a:normAutofit fontScale="85000" lnSpcReduction="10000"/>
          </a:bodyPr>
          <a:lstStyle/>
          <a:p>
            <a:pPr marL="342900" marR="594360" lvl="0" indent="-342900" algn="just">
              <a:lnSpc>
                <a:spcPct val="115000"/>
              </a:lnSpc>
              <a:spcBef>
                <a:spcPts val="1000"/>
              </a:spcBef>
              <a:spcAft>
                <a:spcPts val="1400"/>
              </a:spcAft>
              <a:buFont typeface="Symbol" panose="05050102010706020507" pitchFamily="18" charset="2"/>
              <a:buChar char=""/>
            </a:pPr>
            <a:r>
              <a:rPr lang="en-GB" sz="2800" b="1" i="1" dirty="0">
                <a:solidFill>
                  <a:srgbClr val="4472C4"/>
                </a:solidFill>
                <a:effectLst/>
                <a:latin typeface="Calibri" panose="020F0502020204030204" pitchFamily="34" charset="0"/>
                <a:ea typeface="Times New Roman" panose="02020603050405020304" pitchFamily="18" charset="0"/>
                <a:cs typeface="Times New Roman" panose="02020603050405020304" pitchFamily="18" charset="0"/>
              </a:rPr>
              <a:t>Small businesses are often embedded in local communities (Spence </a:t>
            </a:r>
            <a:r>
              <a:rPr lang="en-GB" sz="2800" b="1" i="0" dirty="0">
                <a:solidFill>
                  <a:srgbClr val="4472C4"/>
                </a:solidFill>
                <a:effectLst/>
                <a:latin typeface="Calibri" panose="020F0502020204030204" pitchFamily="34" charset="0"/>
                <a:ea typeface="Times New Roman" panose="02020603050405020304" pitchFamily="18" charset="0"/>
                <a:cs typeface="Times New Roman" panose="02020603050405020304" pitchFamily="18" charset="0"/>
              </a:rPr>
              <a:t>et al</a:t>
            </a:r>
            <a:r>
              <a:rPr lang="en-GB" sz="2800" b="1" i="1" dirty="0">
                <a:solidFill>
                  <a:srgbClr val="4472C4"/>
                </a:solidFill>
                <a:effectLst/>
                <a:latin typeface="Calibri" panose="020F0502020204030204" pitchFamily="34" charset="0"/>
                <a:ea typeface="Times New Roman" panose="02020603050405020304" pitchFamily="18" charset="0"/>
                <a:cs typeface="Times New Roman" panose="02020603050405020304" pitchFamily="18" charset="0"/>
              </a:rPr>
              <a:t>., 2004) although there is some argument in the literature about the extent of this (Curran </a:t>
            </a:r>
            <a:r>
              <a:rPr lang="en-GB" sz="2800" b="1" i="0" dirty="0">
                <a:solidFill>
                  <a:srgbClr val="4472C4"/>
                </a:solidFill>
                <a:effectLst/>
                <a:latin typeface="Calibri" panose="020F0502020204030204" pitchFamily="34" charset="0"/>
                <a:ea typeface="Times New Roman" panose="02020603050405020304" pitchFamily="18" charset="0"/>
                <a:cs typeface="Times New Roman" panose="02020603050405020304" pitchFamily="18" charset="0"/>
              </a:rPr>
              <a:t>et al</a:t>
            </a:r>
            <a:r>
              <a:rPr lang="en-GB" sz="2800" b="1" i="1" dirty="0">
                <a:solidFill>
                  <a:srgbClr val="4472C4"/>
                </a:solidFill>
                <a:effectLst/>
                <a:latin typeface="Calibri" panose="020F0502020204030204" pitchFamily="34" charset="0"/>
                <a:ea typeface="Times New Roman" panose="02020603050405020304" pitchFamily="18" charset="0"/>
                <a:cs typeface="Times New Roman" panose="02020603050405020304" pitchFamily="18" charset="0"/>
              </a:rPr>
              <a:t>., 2000). </a:t>
            </a:r>
          </a:p>
          <a:p>
            <a:pPr marL="342900" marR="594360" lvl="0" indent="-342900" algn="just">
              <a:lnSpc>
                <a:spcPct val="115000"/>
              </a:lnSpc>
              <a:spcBef>
                <a:spcPts val="1000"/>
              </a:spcBef>
              <a:spcAft>
                <a:spcPts val="1400"/>
              </a:spcAft>
              <a:buFont typeface="Symbol" panose="05050102010706020507" pitchFamily="18" charset="2"/>
              <a:buChar char=""/>
            </a:pPr>
            <a:r>
              <a:rPr lang="en-GB" sz="2800" b="1" i="1" dirty="0">
                <a:solidFill>
                  <a:srgbClr val="4472C4"/>
                </a:solidFill>
                <a:effectLst/>
                <a:latin typeface="Calibri" panose="020F0502020204030204" pitchFamily="34" charset="0"/>
                <a:ea typeface="Times New Roman" panose="02020603050405020304" pitchFamily="18" charset="0"/>
                <a:cs typeface="Times New Roman" panose="02020603050405020304" pitchFamily="18" charset="0"/>
              </a:rPr>
              <a:t>Flexibility and a personal service are often factors on which small businesses can differentiate themselves. This is closely linked to their reputation at a local, personal level and tied to a need to act with honesty and integrity (Spence, 2004).</a:t>
            </a:r>
          </a:p>
          <a:p>
            <a:pPr marL="342900" marR="594360" lvl="0" indent="-342900" algn="just">
              <a:lnSpc>
                <a:spcPct val="115000"/>
              </a:lnSpc>
              <a:spcBef>
                <a:spcPts val="1000"/>
              </a:spcBef>
              <a:spcAft>
                <a:spcPts val="1400"/>
              </a:spcAft>
              <a:buFont typeface="Symbol" panose="05050102010706020507" pitchFamily="18" charset="2"/>
              <a:buChar char=""/>
            </a:pPr>
            <a:r>
              <a:rPr lang="en-GB" sz="2800" b="1" i="1" dirty="0">
                <a:solidFill>
                  <a:srgbClr val="4472C4"/>
                </a:solidFill>
                <a:effectLst/>
                <a:latin typeface="Calibri" panose="020F0502020204030204" pitchFamily="34" charset="0"/>
                <a:ea typeface="Times New Roman" panose="02020603050405020304" pitchFamily="18" charset="0"/>
                <a:cs typeface="Times New Roman" panose="02020603050405020304" pitchFamily="18" charset="0"/>
              </a:rPr>
              <a:t>A key characteristic of small business social responsibility is responding to their preferences in terms of charitable support and giving, and indeed focusing efforts on ensuring the maintenance of the livelihoods of employees, managers, and owners (Spence, 2000). The lack of formal codification of human resource management in small firms may result in poor protection for employees.</a:t>
            </a:r>
          </a:p>
          <a:p>
            <a:pPr marL="342900" marR="594360" lvl="0" indent="-342900" algn="just">
              <a:lnSpc>
                <a:spcPct val="115000"/>
              </a:lnSpc>
              <a:spcBef>
                <a:spcPts val="1000"/>
              </a:spcBef>
              <a:spcAft>
                <a:spcPts val="1400"/>
              </a:spcAft>
              <a:buFont typeface="Symbol" panose="05050102010706020507" pitchFamily="18" charset="2"/>
              <a:buChar char=""/>
            </a:pPr>
            <a:r>
              <a:rPr lang="en-GB" sz="2800" b="1" i="1" dirty="0">
                <a:solidFill>
                  <a:srgbClr val="4472C4"/>
                </a:solidFill>
                <a:effectLst/>
                <a:latin typeface="Calibri" panose="020F0502020204030204" pitchFamily="34" charset="0"/>
                <a:ea typeface="Times New Roman" panose="02020603050405020304" pitchFamily="18" charset="0"/>
                <a:cs typeface="Times New Roman" panose="02020603050405020304" pitchFamily="18" charset="0"/>
              </a:rPr>
              <a:t>The sector context is particularly important for small businesses, influencing the culture in relation to social responsibility (Spence, 1999). In some sectors competitors (in similar sized firms) are often seen more as industry colleagues than enemies. </a:t>
            </a:r>
          </a:p>
          <a:p>
            <a:endParaRPr lang="en-GB" dirty="0"/>
          </a:p>
        </p:txBody>
      </p:sp>
    </p:spTree>
    <p:extLst>
      <p:ext uri="{BB962C8B-B14F-4D97-AF65-F5344CB8AC3E}">
        <p14:creationId xmlns:p14="http://schemas.microsoft.com/office/powerpoint/2010/main" val="40824431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D2877EF6-181F-4A3E-A4D1-E12BE0288953}"/>
              </a:ext>
            </a:extLst>
          </p:cNvPr>
          <p:cNvGraphicFramePr>
            <a:graphicFrameLocks noGrp="1"/>
          </p:cNvGraphicFramePr>
          <p:nvPr>
            <p:extLst>
              <p:ext uri="{D42A27DB-BD31-4B8C-83A1-F6EECF244321}">
                <p14:modId xmlns:p14="http://schemas.microsoft.com/office/powerpoint/2010/main" val="3902948409"/>
              </p:ext>
            </p:extLst>
          </p:nvPr>
        </p:nvGraphicFramePr>
        <p:xfrm>
          <a:off x="314325" y="692458"/>
          <a:ext cx="11410951" cy="5775017"/>
        </p:xfrm>
        <a:graphic>
          <a:graphicData uri="http://schemas.openxmlformats.org/drawingml/2006/table">
            <a:tbl>
              <a:tblPr firstRow="1" firstCol="1" bandRow="1">
                <a:tableStyleId>{5C22544A-7EE6-4342-B048-85BDC9FD1C3A}</a:tableStyleId>
              </a:tblPr>
              <a:tblGrid>
                <a:gridCol w="4054283">
                  <a:extLst>
                    <a:ext uri="{9D8B030D-6E8A-4147-A177-3AD203B41FA5}">
                      <a16:colId xmlns:a16="http://schemas.microsoft.com/office/drawing/2014/main" val="2301309101"/>
                    </a:ext>
                  </a:extLst>
                </a:gridCol>
                <a:gridCol w="825157">
                  <a:extLst>
                    <a:ext uri="{9D8B030D-6E8A-4147-A177-3AD203B41FA5}">
                      <a16:colId xmlns:a16="http://schemas.microsoft.com/office/drawing/2014/main" val="2333078019"/>
                    </a:ext>
                  </a:extLst>
                </a:gridCol>
                <a:gridCol w="825157">
                  <a:extLst>
                    <a:ext uri="{9D8B030D-6E8A-4147-A177-3AD203B41FA5}">
                      <a16:colId xmlns:a16="http://schemas.microsoft.com/office/drawing/2014/main" val="591357589"/>
                    </a:ext>
                  </a:extLst>
                </a:gridCol>
                <a:gridCol w="825157">
                  <a:extLst>
                    <a:ext uri="{9D8B030D-6E8A-4147-A177-3AD203B41FA5}">
                      <a16:colId xmlns:a16="http://schemas.microsoft.com/office/drawing/2014/main" val="3438192523"/>
                    </a:ext>
                  </a:extLst>
                </a:gridCol>
                <a:gridCol w="825157">
                  <a:extLst>
                    <a:ext uri="{9D8B030D-6E8A-4147-A177-3AD203B41FA5}">
                      <a16:colId xmlns:a16="http://schemas.microsoft.com/office/drawing/2014/main" val="3678864252"/>
                    </a:ext>
                  </a:extLst>
                </a:gridCol>
                <a:gridCol w="4056040">
                  <a:extLst>
                    <a:ext uri="{9D8B030D-6E8A-4147-A177-3AD203B41FA5}">
                      <a16:colId xmlns:a16="http://schemas.microsoft.com/office/drawing/2014/main" val="4038156176"/>
                    </a:ext>
                  </a:extLst>
                </a:gridCol>
              </a:tblGrid>
              <a:tr h="549626">
                <a:tc>
                  <a:txBody>
                    <a:bodyPr/>
                    <a:lstStyle/>
                    <a:p>
                      <a:pPr>
                        <a:lnSpc>
                          <a:spcPct val="107000"/>
                        </a:lnSpc>
                        <a:spcAft>
                          <a:spcPts val="800"/>
                        </a:spcAft>
                      </a:pPr>
                      <a:r>
                        <a:rPr lang="en-GB" sz="1000">
                          <a:effectLst/>
                        </a:rPr>
                        <a:t>In-Active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gridSpan="2">
                  <a:txBody>
                    <a:bodyPr/>
                    <a:lstStyle/>
                    <a:p>
                      <a:pPr>
                        <a:lnSpc>
                          <a:spcPct val="107000"/>
                        </a:lnSpc>
                        <a:spcAft>
                          <a:spcPts val="800"/>
                        </a:spcAft>
                      </a:pPr>
                      <a:r>
                        <a:rPr lang="en-GB" sz="1000">
                          <a:effectLst/>
                        </a:rPr>
                        <a:t>Re-Active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hMerge="1">
                  <a:txBody>
                    <a:bodyPr/>
                    <a:lstStyle/>
                    <a:p>
                      <a:endParaRPr lang="en-GB"/>
                    </a:p>
                  </a:txBody>
                  <a:tcPr/>
                </a:tc>
                <a:tc gridSpan="2">
                  <a:txBody>
                    <a:bodyPr/>
                    <a:lstStyle/>
                    <a:p>
                      <a:pPr>
                        <a:lnSpc>
                          <a:spcPct val="107000"/>
                        </a:lnSpc>
                        <a:spcAft>
                          <a:spcPts val="800"/>
                        </a:spcAft>
                      </a:pPr>
                      <a:r>
                        <a:rPr lang="en-GB" sz="1000">
                          <a:effectLst/>
                        </a:rPr>
                        <a:t>Active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hMerge="1">
                  <a:txBody>
                    <a:bodyPr/>
                    <a:lstStyle/>
                    <a:p>
                      <a:endParaRPr lang="en-GB"/>
                    </a:p>
                  </a:txBody>
                  <a:tcPr/>
                </a:tc>
                <a:tc>
                  <a:txBody>
                    <a:bodyPr/>
                    <a:lstStyle/>
                    <a:p>
                      <a:pPr>
                        <a:lnSpc>
                          <a:spcPct val="107000"/>
                        </a:lnSpc>
                        <a:spcAft>
                          <a:spcPts val="800"/>
                        </a:spcAft>
                      </a:pPr>
                      <a:r>
                        <a:rPr lang="en-GB" sz="1000">
                          <a:effectLst/>
                        </a:rPr>
                        <a:t>Pro/Inter-Active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extLst>
                  <a:ext uri="{0D108BD9-81ED-4DB2-BD59-A6C34878D82A}">
                    <a16:rowId xmlns:a16="http://schemas.microsoft.com/office/drawing/2014/main" val="833799456"/>
                  </a:ext>
                </a:extLst>
              </a:tr>
              <a:tr h="1367168">
                <a:tc>
                  <a:txBody>
                    <a:bodyPr/>
                    <a:lstStyle/>
                    <a:p>
                      <a:pPr>
                        <a:lnSpc>
                          <a:spcPct val="107000"/>
                        </a:lnSpc>
                        <a:spcAft>
                          <a:spcPts val="800"/>
                        </a:spcAft>
                      </a:pPr>
                      <a:r>
                        <a:rPr lang="en-GB" sz="1000">
                          <a:effectLst/>
                        </a:rPr>
                        <a:t>'Corporate Self Responsibility'</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gridSpan="2">
                  <a:txBody>
                    <a:bodyPr/>
                    <a:lstStyle/>
                    <a:p>
                      <a:pPr>
                        <a:lnSpc>
                          <a:spcPct val="107000"/>
                        </a:lnSpc>
                        <a:spcAft>
                          <a:spcPts val="800"/>
                        </a:spcAft>
                      </a:pPr>
                      <a:r>
                        <a:rPr lang="en-GB" sz="1000">
                          <a:effectLst/>
                        </a:rPr>
                        <a:t>'Corporate Social Responsiveness'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hMerge="1">
                  <a:txBody>
                    <a:bodyPr/>
                    <a:lstStyle/>
                    <a:p>
                      <a:endParaRPr lang="en-GB"/>
                    </a:p>
                  </a:txBody>
                  <a:tcPr/>
                </a:tc>
                <a:tc gridSpan="2">
                  <a:txBody>
                    <a:bodyPr/>
                    <a:lstStyle/>
                    <a:p>
                      <a:pPr>
                        <a:lnSpc>
                          <a:spcPct val="107000"/>
                        </a:lnSpc>
                        <a:spcAft>
                          <a:spcPts val="800"/>
                        </a:spcAft>
                      </a:pPr>
                      <a:r>
                        <a:rPr lang="en-GB" sz="1000">
                          <a:effectLst/>
                        </a:rPr>
                        <a:t>'Corporate Social Responsibility'</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hMerge="1">
                  <a:txBody>
                    <a:bodyPr/>
                    <a:lstStyle/>
                    <a:p>
                      <a:endParaRPr lang="en-GB"/>
                    </a:p>
                  </a:txBody>
                  <a:tcPr/>
                </a:tc>
                <a:tc>
                  <a:txBody>
                    <a:bodyPr/>
                    <a:lstStyle/>
                    <a:p>
                      <a:pPr>
                        <a:lnSpc>
                          <a:spcPct val="107000"/>
                        </a:lnSpc>
                        <a:spcAft>
                          <a:spcPts val="800"/>
                        </a:spcAft>
                      </a:pPr>
                      <a:r>
                        <a:rPr lang="en-GB" sz="1000">
                          <a:effectLst/>
                        </a:rPr>
                        <a:t>'Corporate Societal Responsibility'</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extLst>
                  <a:ext uri="{0D108BD9-81ED-4DB2-BD59-A6C34878D82A}">
                    <a16:rowId xmlns:a16="http://schemas.microsoft.com/office/drawing/2014/main" val="2929552415"/>
                  </a:ext>
                </a:extLst>
              </a:tr>
              <a:tr h="549626">
                <a:tc>
                  <a:txBody>
                    <a:bodyPr/>
                    <a:lstStyle/>
                    <a:p>
                      <a:pPr>
                        <a:lnSpc>
                          <a:spcPct val="107000"/>
                        </a:lnSpc>
                        <a:spcAft>
                          <a:spcPts val="800"/>
                        </a:spcAft>
                      </a:pPr>
                      <a:r>
                        <a:rPr lang="en-GB" sz="1000">
                          <a:effectLst/>
                        </a:rPr>
                        <a:t>Inside-in</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gridSpan="2">
                  <a:txBody>
                    <a:bodyPr/>
                    <a:lstStyle/>
                    <a:p>
                      <a:pPr>
                        <a:lnSpc>
                          <a:spcPct val="107000"/>
                        </a:lnSpc>
                        <a:spcAft>
                          <a:spcPts val="800"/>
                        </a:spcAft>
                      </a:pPr>
                      <a:r>
                        <a:rPr lang="en-GB" sz="1000">
                          <a:effectLst/>
                        </a:rPr>
                        <a:t>Outside-in</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hMerge="1">
                  <a:txBody>
                    <a:bodyPr/>
                    <a:lstStyle/>
                    <a:p>
                      <a:endParaRPr lang="en-GB"/>
                    </a:p>
                  </a:txBody>
                  <a:tcPr/>
                </a:tc>
                <a:tc gridSpan="2">
                  <a:txBody>
                    <a:bodyPr/>
                    <a:lstStyle/>
                    <a:p>
                      <a:pPr>
                        <a:lnSpc>
                          <a:spcPct val="107000"/>
                        </a:lnSpc>
                        <a:spcAft>
                          <a:spcPts val="800"/>
                        </a:spcAft>
                      </a:pPr>
                      <a:r>
                        <a:rPr lang="en-GB" sz="1000">
                          <a:effectLst/>
                        </a:rPr>
                        <a:t>Inside-out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hMerge="1">
                  <a:txBody>
                    <a:bodyPr/>
                    <a:lstStyle/>
                    <a:p>
                      <a:endParaRPr lang="en-GB"/>
                    </a:p>
                  </a:txBody>
                  <a:tcPr/>
                </a:tc>
                <a:tc>
                  <a:txBody>
                    <a:bodyPr/>
                    <a:lstStyle/>
                    <a:p>
                      <a:pPr>
                        <a:lnSpc>
                          <a:spcPct val="107000"/>
                        </a:lnSpc>
                        <a:spcAft>
                          <a:spcPts val="800"/>
                        </a:spcAft>
                      </a:pPr>
                      <a:r>
                        <a:rPr lang="en-GB" sz="1000">
                          <a:effectLst/>
                        </a:rPr>
                        <a:t>In/Outside-In/Out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extLst>
                  <a:ext uri="{0D108BD9-81ED-4DB2-BD59-A6C34878D82A}">
                    <a16:rowId xmlns:a16="http://schemas.microsoft.com/office/drawing/2014/main" val="1878541374"/>
                  </a:ext>
                </a:extLst>
              </a:tr>
              <a:tr h="958397">
                <a:tc>
                  <a:txBody>
                    <a:bodyPr/>
                    <a:lstStyle/>
                    <a:p>
                      <a:pPr>
                        <a:lnSpc>
                          <a:spcPct val="107000"/>
                        </a:lnSpc>
                        <a:spcAft>
                          <a:spcPts val="800"/>
                        </a:spcAft>
                      </a:pPr>
                      <a:r>
                        <a:rPr lang="en-GB" sz="1000">
                          <a:effectLst/>
                        </a:rPr>
                        <a:t>'doing things right'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gridSpan="2">
                  <a:txBody>
                    <a:bodyPr/>
                    <a:lstStyle/>
                    <a:p>
                      <a:pPr>
                        <a:lnSpc>
                          <a:spcPct val="107000"/>
                        </a:lnSpc>
                        <a:spcAft>
                          <a:spcPts val="800"/>
                        </a:spcAft>
                      </a:pPr>
                      <a:r>
                        <a:rPr lang="en-GB" sz="1000">
                          <a:effectLst/>
                        </a:rPr>
                        <a:t>'don’t do things wrong'</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hMerge="1">
                  <a:txBody>
                    <a:bodyPr/>
                    <a:lstStyle/>
                    <a:p>
                      <a:endParaRPr lang="en-GB"/>
                    </a:p>
                  </a:txBody>
                  <a:tcPr/>
                </a:tc>
                <a:tc gridSpan="2">
                  <a:txBody>
                    <a:bodyPr/>
                    <a:lstStyle/>
                    <a:p>
                      <a:pPr>
                        <a:lnSpc>
                          <a:spcPct val="107000"/>
                        </a:lnSpc>
                        <a:spcAft>
                          <a:spcPts val="800"/>
                        </a:spcAft>
                      </a:pPr>
                      <a:r>
                        <a:rPr lang="en-GB" sz="1000">
                          <a:effectLst/>
                        </a:rPr>
                        <a:t>'doing the right things'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hMerge="1">
                  <a:txBody>
                    <a:bodyPr/>
                    <a:lstStyle/>
                    <a:p>
                      <a:endParaRPr lang="en-GB"/>
                    </a:p>
                  </a:txBody>
                  <a:tcPr/>
                </a:tc>
                <a:tc>
                  <a:txBody>
                    <a:bodyPr/>
                    <a:lstStyle/>
                    <a:p>
                      <a:pPr>
                        <a:lnSpc>
                          <a:spcPct val="107000"/>
                        </a:lnSpc>
                        <a:spcAft>
                          <a:spcPts val="800"/>
                        </a:spcAft>
                      </a:pPr>
                      <a:r>
                        <a:rPr lang="en-GB" sz="1000">
                          <a:effectLst/>
                        </a:rPr>
                        <a:t>'doing the right things right'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extLst>
                  <a:ext uri="{0D108BD9-81ED-4DB2-BD59-A6C34878D82A}">
                    <a16:rowId xmlns:a16="http://schemas.microsoft.com/office/drawing/2014/main" val="2306688438"/>
                  </a:ext>
                </a:extLst>
              </a:tr>
              <a:tr h="549626">
                <a:tc gridSpan="3">
                  <a:txBody>
                    <a:bodyPr/>
                    <a:lstStyle/>
                    <a:p>
                      <a:pPr>
                        <a:lnSpc>
                          <a:spcPct val="107000"/>
                        </a:lnSpc>
                        <a:spcAft>
                          <a:spcPts val="800"/>
                        </a:spcAft>
                      </a:pPr>
                      <a:r>
                        <a:rPr lang="en-GB" sz="1000">
                          <a:effectLst/>
                        </a:rPr>
                        <a:t>Efficiency</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hMerge="1">
                  <a:txBody>
                    <a:bodyPr/>
                    <a:lstStyle/>
                    <a:p>
                      <a:endParaRPr lang="en-GB"/>
                    </a:p>
                  </a:txBody>
                  <a:tcPr/>
                </a:tc>
                <a:tc hMerge="1">
                  <a:txBody>
                    <a:bodyPr/>
                    <a:lstStyle/>
                    <a:p>
                      <a:endParaRPr lang="en-GB"/>
                    </a:p>
                  </a:txBody>
                  <a:tcPr/>
                </a:tc>
                <a:tc gridSpan="2">
                  <a:txBody>
                    <a:bodyPr/>
                    <a:lstStyle/>
                    <a:p>
                      <a:pPr>
                        <a:lnSpc>
                          <a:spcPct val="107000"/>
                        </a:lnSpc>
                        <a:spcAft>
                          <a:spcPts val="800"/>
                        </a:spcAft>
                      </a:pPr>
                      <a:r>
                        <a:rPr lang="en-GB" sz="1000">
                          <a:effectLst/>
                        </a:rPr>
                        <a:t>Equity/Ethics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hMerge="1">
                  <a:txBody>
                    <a:bodyPr/>
                    <a:lstStyle/>
                    <a:p>
                      <a:endParaRPr lang="en-GB"/>
                    </a:p>
                  </a:txBody>
                  <a:tcPr/>
                </a:tc>
                <a:tc>
                  <a:txBody>
                    <a:bodyPr/>
                    <a:lstStyle/>
                    <a:p>
                      <a:pPr>
                        <a:lnSpc>
                          <a:spcPct val="107000"/>
                        </a:lnSpc>
                        <a:spcAft>
                          <a:spcPts val="800"/>
                        </a:spcAft>
                      </a:pPr>
                      <a:r>
                        <a:rPr lang="en-GB" sz="1000">
                          <a:effectLst/>
                        </a:rPr>
                        <a:t>Effectiveness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extLst>
                  <a:ext uri="{0D108BD9-81ED-4DB2-BD59-A6C34878D82A}">
                    <a16:rowId xmlns:a16="http://schemas.microsoft.com/office/drawing/2014/main" val="4222392194"/>
                  </a:ext>
                </a:extLst>
              </a:tr>
              <a:tr h="754011">
                <a:tc gridSpan="3">
                  <a:txBody>
                    <a:bodyPr/>
                    <a:lstStyle/>
                    <a:p>
                      <a:pPr>
                        <a:lnSpc>
                          <a:spcPct val="107000"/>
                        </a:lnSpc>
                        <a:spcAft>
                          <a:spcPts val="800"/>
                        </a:spcAft>
                      </a:pPr>
                      <a:r>
                        <a:rPr lang="en-GB" sz="1000">
                          <a:effectLst/>
                        </a:rPr>
                        <a:t>'trust me'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hMerge="1">
                  <a:txBody>
                    <a:bodyPr/>
                    <a:lstStyle/>
                    <a:p>
                      <a:endParaRPr lang="en-GB"/>
                    </a:p>
                  </a:txBody>
                  <a:tcPr/>
                </a:tc>
                <a:tc hMerge="1">
                  <a:txBody>
                    <a:bodyPr/>
                    <a:lstStyle/>
                    <a:p>
                      <a:endParaRPr lang="en-GB"/>
                    </a:p>
                  </a:txBody>
                  <a:tcPr/>
                </a:tc>
                <a:tc gridSpan="2">
                  <a:txBody>
                    <a:bodyPr/>
                    <a:lstStyle/>
                    <a:p>
                      <a:pPr>
                        <a:lnSpc>
                          <a:spcPct val="107000"/>
                        </a:lnSpc>
                        <a:spcAft>
                          <a:spcPts val="800"/>
                        </a:spcAft>
                      </a:pPr>
                      <a:r>
                        <a:rPr lang="en-GB" sz="1000">
                          <a:effectLst/>
                        </a:rPr>
                        <a:t>'prove it to me'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hMerge="1">
                  <a:txBody>
                    <a:bodyPr/>
                    <a:lstStyle/>
                    <a:p>
                      <a:endParaRPr lang="en-GB"/>
                    </a:p>
                  </a:txBody>
                  <a:tcPr/>
                </a:tc>
                <a:tc>
                  <a:txBody>
                    <a:bodyPr/>
                    <a:lstStyle/>
                    <a:p>
                      <a:pPr>
                        <a:lnSpc>
                          <a:spcPct val="107000"/>
                        </a:lnSpc>
                        <a:spcAft>
                          <a:spcPts val="800"/>
                        </a:spcAft>
                      </a:pPr>
                      <a:r>
                        <a:rPr lang="en-GB" sz="1000">
                          <a:effectLst/>
                        </a:rPr>
                        <a:t>'involve/engage me'; 'join me'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extLst>
                  <a:ext uri="{0D108BD9-81ED-4DB2-BD59-A6C34878D82A}">
                    <a16:rowId xmlns:a16="http://schemas.microsoft.com/office/drawing/2014/main" val="3816179919"/>
                  </a:ext>
                </a:extLst>
              </a:tr>
              <a:tr h="1046563">
                <a:tc gridSpan="2">
                  <a:txBody>
                    <a:bodyPr/>
                    <a:lstStyle/>
                    <a:p>
                      <a:pPr>
                        <a:lnSpc>
                          <a:spcPct val="107000"/>
                        </a:lnSpc>
                        <a:spcAft>
                          <a:spcPts val="800"/>
                        </a:spcAft>
                      </a:pPr>
                      <a:r>
                        <a:rPr lang="en-GB" sz="1000">
                          <a:effectLst/>
                        </a:rPr>
                        <a:t>Economic Responsibility</a:t>
                      </a:r>
                      <a:endParaRPr lang="en-GB" sz="900">
                        <a:effectLst/>
                      </a:endParaRPr>
                    </a:p>
                    <a:p>
                      <a:pPr>
                        <a:lnSpc>
                          <a:spcPct val="107000"/>
                        </a:lnSpc>
                        <a:spcAft>
                          <a:spcPts val="800"/>
                        </a:spcAft>
                      </a:pPr>
                      <a:r>
                        <a:rPr lang="en-GB" sz="1000">
                          <a:effectLst/>
                        </a:rPr>
                        <a:t>[Wealth oriented]</a:t>
                      </a:r>
                      <a:endParaRPr lang="en-GB" sz="900">
                        <a:effectLst/>
                      </a:endParaRPr>
                    </a:p>
                    <a:p>
                      <a:pPr>
                        <a:lnSpc>
                          <a:spcPct val="107000"/>
                        </a:lnSpc>
                        <a:spcAft>
                          <a:spcPts val="800"/>
                        </a:spcAft>
                      </a:pPr>
                      <a:r>
                        <a:rPr lang="en-GB" sz="1000">
                          <a:effectLst/>
                        </a:rPr>
                        <a:t>Narrow (internal) CSR</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hMerge="1">
                  <a:txBody>
                    <a:bodyPr/>
                    <a:lstStyle/>
                    <a:p>
                      <a:endParaRPr lang="en-GB"/>
                    </a:p>
                  </a:txBody>
                  <a:tcPr/>
                </a:tc>
                <a:tc gridSpan="2">
                  <a:txBody>
                    <a:bodyPr/>
                    <a:lstStyle/>
                    <a:p>
                      <a:pPr algn="ctr">
                        <a:lnSpc>
                          <a:spcPct val="107000"/>
                        </a:lnSpc>
                        <a:spcAft>
                          <a:spcPts val="800"/>
                        </a:spcAft>
                      </a:pP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A spectrum</a:t>
                      </a:r>
                    </a:p>
                    <a:p>
                      <a:pPr algn="ctr">
                        <a:lnSpc>
                          <a:spcPct val="107000"/>
                        </a:lnSpc>
                        <a:spcAft>
                          <a:spcPts val="800"/>
                        </a:spcAft>
                      </a:pP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From……………………………..To</a:t>
                      </a:r>
                    </a:p>
                  </a:txBody>
                  <a:tcPr marL="54726" marR="54726" marT="57260" marB="57260"/>
                </a:tc>
                <a:tc hMerge="1">
                  <a:txBody>
                    <a:bodyPr/>
                    <a:lstStyle/>
                    <a:p>
                      <a:endParaRPr lang="en-GB"/>
                    </a:p>
                  </a:txBody>
                  <a:tcPr/>
                </a:tc>
                <a:tc gridSpan="2">
                  <a:txBody>
                    <a:bodyPr/>
                    <a:lstStyle/>
                    <a:p>
                      <a:pPr algn="r">
                        <a:lnSpc>
                          <a:spcPct val="107000"/>
                        </a:lnSpc>
                        <a:spcAft>
                          <a:spcPts val="800"/>
                        </a:spcAft>
                      </a:pPr>
                      <a:r>
                        <a:rPr lang="en-GB" sz="1000" dirty="0">
                          <a:effectLst/>
                        </a:rPr>
                        <a:t>Social Responsibility</a:t>
                      </a:r>
                      <a:endParaRPr lang="en-GB" sz="900" dirty="0">
                        <a:effectLst/>
                      </a:endParaRPr>
                    </a:p>
                    <a:p>
                      <a:pPr algn="r">
                        <a:lnSpc>
                          <a:spcPct val="107000"/>
                        </a:lnSpc>
                        <a:spcAft>
                          <a:spcPts val="800"/>
                        </a:spcAft>
                      </a:pPr>
                      <a:r>
                        <a:rPr lang="en-GB" sz="1000" dirty="0">
                          <a:effectLst/>
                        </a:rPr>
                        <a:t>[welfare oriented]</a:t>
                      </a:r>
                      <a:endParaRPr lang="en-GB" sz="900" dirty="0">
                        <a:effectLst/>
                      </a:endParaRPr>
                    </a:p>
                    <a:p>
                      <a:pPr algn="r">
                        <a:lnSpc>
                          <a:spcPct val="107000"/>
                        </a:lnSpc>
                        <a:spcAft>
                          <a:spcPts val="800"/>
                        </a:spcAft>
                      </a:pPr>
                      <a:r>
                        <a:rPr lang="en-GB" sz="1000" dirty="0">
                          <a:effectLst/>
                        </a:rPr>
                        <a:t>Broad (external) CSR</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4726" marR="54726" marT="57260" marB="57260"/>
                </a:tc>
                <a:tc hMerge="1">
                  <a:txBody>
                    <a:bodyPr/>
                    <a:lstStyle/>
                    <a:p>
                      <a:endParaRPr lang="en-GB"/>
                    </a:p>
                  </a:txBody>
                  <a:tcPr/>
                </a:tc>
                <a:extLst>
                  <a:ext uri="{0D108BD9-81ED-4DB2-BD59-A6C34878D82A}">
                    <a16:rowId xmlns:a16="http://schemas.microsoft.com/office/drawing/2014/main" val="376894188"/>
                  </a:ext>
                </a:extLst>
              </a:tr>
            </a:tbl>
          </a:graphicData>
        </a:graphic>
      </p:graphicFrame>
      <p:sp>
        <p:nvSpPr>
          <p:cNvPr id="4" name="TextBox 3">
            <a:extLst>
              <a:ext uri="{FF2B5EF4-FFF2-40B4-BE49-F238E27FC236}">
                <a16:creationId xmlns:a16="http://schemas.microsoft.com/office/drawing/2014/main" id="{F66AE74E-5EF8-4C96-960B-046745A7CBB0}"/>
              </a:ext>
            </a:extLst>
          </p:cNvPr>
          <p:cNvSpPr txBox="1"/>
          <p:nvPr/>
        </p:nvSpPr>
        <p:spPr>
          <a:xfrm>
            <a:off x="499369" y="205859"/>
            <a:ext cx="10189346" cy="369332"/>
          </a:xfrm>
          <a:prstGeom prst="rect">
            <a:avLst/>
          </a:prstGeom>
          <a:noFill/>
        </p:spPr>
        <p:txBody>
          <a:bodyPr wrap="square">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2. Ethical Leadership Four CSR Approaches and Leadership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Tulder</a:t>
            </a:r>
            <a:r>
              <a:rPr lang="en-GB" sz="1800" dirty="0">
                <a:effectLst/>
                <a:latin typeface="Calibri" panose="020F0502020204030204" pitchFamily="34" charset="0"/>
                <a:ea typeface="Calibri" panose="020F0502020204030204" pitchFamily="34" charset="0"/>
                <a:cs typeface="Times New Roman" panose="02020603050405020304" pitchFamily="18" charset="0"/>
              </a:rPr>
              <a:t> &amp; Zwart, 2006)</a:t>
            </a:r>
            <a:endParaRPr lang="en-GB" dirty="0"/>
          </a:p>
        </p:txBody>
      </p:sp>
    </p:spTree>
    <p:extLst>
      <p:ext uri="{BB962C8B-B14F-4D97-AF65-F5344CB8AC3E}">
        <p14:creationId xmlns:p14="http://schemas.microsoft.com/office/powerpoint/2010/main" val="22795666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6E07E-149B-4A44-956E-7DC376FF46B9}"/>
              </a:ext>
            </a:extLst>
          </p:cNvPr>
          <p:cNvSpPr>
            <a:spLocks noGrp="1"/>
          </p:cNvSpPr>
          <p:nvPr>
            <p:ph type="title"/>
          </p:nvPr>
        </p:nvSpPr>
        <p:spPr>
          <a:xfrm>
            <a:off x="838200" y="-213063"/>
            <a:ext cx="10515600" cy="1535836"/>
          </a:xfrm>
        </p:spPr>
        <p:txBody>
          <a:bodyPr>
            <a:normAutofit/>
          </a:bodyPr>
          <a:lstStyle/>
          <a:p>
            <a:r>
              <a:rPr lang="en-GB" sz="3200" b="1" dirty="0"/>
              <a:t>3. Legal v Ethical: Henderson Matrix</a:t>
            </a:r>
          </a:p>
        </p:txBody>
      </p:sp>
      <p:graphicFrame>
        <p:nvGraphicFramePr>
          <p:cNvPr id="4" name="Content Placeholder 3">
            <a:extLst>
              <a:ext uri="{FF2B5EF4-FFF2-40B4-BE49-F238E27FC236}">
                <a16:creationId xmlns:a16="http://schemas.microsoft.com/office/drawing/2014/main" id="{48D23F42-A7F1-4C1F-AD3A-0785276F05F4}"/>
              </a:ext>
            </a:extLst>
          </p:cNvPr>
          <p:cNvGraphicFramePr>
            <a:graphicFrameLocks noGrp="1"/>
          </p:cNvGraphicFramePr>
          <p:nvPr>
            <p:ph idx="1"/>
            <p:extLst>
              <p:ext uri="{D42A27DB-BD31-4B8C-83A1-F6EECF244321}">
                <p14:modId xmlns:p14="http://schemas.microsoft.com/office/powerpoint/2010/main" val="2553670369"/>
              </p:ext>
            </p:extLst>
          </p:nvPr>
        </p:nvGraphicFramePr>
        <p:xfrm>
          <a:off x="581489" y="1136342"/>
          <a:ext cx="10515599" cy="5237824"/>
        </p:xfrm>
        <a:graphic>
          <a:graphicData uri="http://schemas.openxmlformats.org/drawingml/2006/table">
            <a:tbl>
              <a:tblPr firstRow="1" firstCol="1" bandRow="1">
                <a:tableStyleId>{5C22544A-7EE6-4342-B048-85BDC9FD1C3A}</a:tableStyleId>
              </a:tblPr>
              <a:tblGrid>
                <a:gridCol w="3504811">
                  <a:extLst>
                    <a:ext uri="{9D8B030D-6E8A-4147-A177-3AD203B41FA5}">
                      <a16:colId xmlns:a16="http://schemas.microsoft.com/office/drawing/2014/main" val="1305808148"/>
                    </a:ext>
                  </a:extLst>
                </a:gridCol>
                <a:gridCol w="3504811">
                  <a:extLst>
                    <a:ext uri="{9D8B030D-6E8A-4147-A177-3AD203B41FA5}">
                      <a16:colId xmlns:a16="http://schemas.microsoft.com/office/drawing/2014/main" val="169327287"/>
                    </a:ext>
                  </a:extLst>
                </a:gridCol>
                <a:gridCol w="3505977">
                  <a:extLst>
                    <a:ext uri="{9D8B030D-6E8A-4147-A177-3AD203B41FA5}">
                      <a16:colId xmlns:a16="http://schemas.microsoft.com/office/drawing/2014/main" val="184235105"/>
                    </a:ext>
                  </a:extLst>
                </a:gridCol>
              </a:tblGrid>
              <a:tr h="1028516">
                <a:tc>
                  <a:txBody>
                    <a:bodyPr/>
                    <a:lstStyle/>
                    <a:p>
                      <a:pPr>
                        <a:lnSpc>
                          <a:spcPct val="107000"/>
                        </a:lnSpc>
                        <a:spcAft>
                          <a:spcPts val="800"/>
                        </a:spcAft>
                      </a:pPr>
                      <a:r>
                        <a:rPr lang="en-GB" sz="3200" dirty="0">
                          <a:effectLst/>
                        </a:rPr>
                        <a:t> </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3200" dirty="0">
                          <a:effectLst/>
                        </a:rPr>
                        <a:t>Illegal</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3200" dirty="0">
                          <a:effectLst/>
                        </a:rPr>
                        <a:t>Legal</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24149065"/>
                  </a:ext>
                </a:extLst>
              </a:tr>
              <a:tr h="2104654">
                <a:tc>
                  <a:txBody>
                    <a:bodyPr/>
                    <a:lstStyle/>
                    <a:p>
                      <a:pPr>
                        <a:lnSpc>
                          <a:spcPct val="107000"/>
                        </a:lnSpc>
                        <a:spcAft>
                          <a:spcPts val="800"/>
                        </a:spcAft>
                      </a:pPr>
                      <a:r>
                        <a:rPr lang="en-GB" sz="3200" dirty="0">
                          <a:effectLst/>
                        </a:rPr>
                        <a:t>Ethical</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gn="l">
                        <a:lnSpc>
                          <a:spcPct val="107000"/>
                        </a:lnSpc>
                        <a:buFont typeface="+mj-lt"/>
                        <a:buAutoNum type="arabicPeriod"/>
                      </a:pPr>
                      <a:r>
                        <a:rPr lang="en-GB" sz="3200" dirty="0">
                          <a:effectLst/>
                        </a:rPr>
                        <a:t>Breaking into Animal testing laboratories to free the animals.</a:t>
                      </a:r>
                    </a:p>
                  </a:txBody>
                  <a:tcPr marL="68580" marR="68580" marT="0" marB="0"/>
                </a:tc>
                <a:tc>
                  <a:txBody>
                    <a:bodyPr/>
                    <a:lstStyle/>
                    <a:p>
                      <a:pPr marL="0" lvl="0" indent="0" algn="l">
                        <a:lnSpc>
                          <a:spcPct val="107000"/>
                        </a:lnSpc>
                        <a:spcAft>
                          <a:spcPts val="800"/>
                        </a:spcAft>
                        <a:buFont typeface="+mj-lt"/>
                        <a:buNone/>
                      </a:pPr>
                      <a:r>
                        <a:rPr lang="en-GB" sz="3200" dirty="0">
                          <a:effectLst/>
                        </a:rPr>
                        <a:t>2. Selling safe vegetable based dog food. </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78645933"/>
                  </a:ext>
                </a:extLst>
              </a:tr>
              <a:tr h="2104654">
                <a:tc>
                  <a:txBody>
                    <a:bodyPr/>
                    <a:lstStyle/>
                    <a:p>
                      <a:pPr>
                        <a:lnSpc>
                          <a:spcPct val="107000"/>
                        </a:lnSpc>
                        <a:spcAft>
                          <a:spcPts val="800"/>
                        </a:spcAft>
                      </a:pPr>
                      <a:r>
                        <a:rPr lang="en-GB" sz="3200" dirty="0">
                          <a:effectLst/>
                        </a:rPr>
                        <a:t>Unethical</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lvl="0" indent="0" algn="l">
                        <a:lnSpc>
                          <a:spcPct val="107000"/>
                        </a:lnSpc>
                        <a:buFont typeface="+mj-lt"/>
                        <a:buNone/>
                      </a:pPr>
                      <a:r>
                        <a:rPr lang="en-GB" sz="3200" dirty="0">
                          <a:effectLst/>
                        </a:rPr>
                        <a:t>3. Feeding animals with rotten food.</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lvl="0" indent="0" algn="l">
                        <a:lnSpc>
                          <a:spcPct val="107000"/>
                        </a:lnSpc>
                        <a:spcAft>
                          <a:spcPts val="800"/>
                        </a:spcAft>
                        <a:buFont typeface="+mj-lt"/>
                        <a:buNone/>
                      </a:pPr>
                      <a:r>
                        <a:rPr lang="en-GB" sz="3200" dirty="0">
                          <a:effectLst/>
                        </a:rPr>
                        <a:t>4. Killing animal pets once the family are bored with them.</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2137641"/>
                  </a:ext>
                </a:extLst>
              </a:tr>
            </a:tbl>
          </a:graphicData>
        </a:graphic>
      </p:graphicFrame>
    </p:spTree>
    <p:extLst>
      <p:ext uri="{BB962C8B-B14F-4D97-AF65-F5344CB8AC3E}">
        <p14:creationId xmlns:p14="http://schemas.microsoft.com/office/powerpoint/2010/main" val="42118731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A299A-BB85-442B-93D0-308A7592048E}"/>
              </a:ext>
            </a:extLst>
          </p:cNvPr>
          <p:cNvSpPr>
            <a:spLocks noGrp="1"/>
          </p:cNvSpPr>
          <p:nvPr>
            <p:ph type="title"/>
          </p:nvPr>
        </p:nvSpPr>
        <p:spPr>
          <a:xfrm>
            <a:off x="838200" y="-727969"/>
            <a:ext cx="10515600" cy="2418657"/>
          </a:xfrm>
        </p:spPr>
        <p:txBody>
          <a:bodyPr>
            <a:normAutofit/>
          </a:bodyPr>
          <a:lstStyle/>
          <a:p>
            <a:r>
              <a:rPr lang="en-GB" sz="3200" b="1" dirty="0"/>
              <a:t>4. Profit Motive and ethics: Cannon’s matrix</a:t>
            </a:r>
          </a:p>
        </p:txBody>
      </p:sp>
      <p:graphicFrame>
        <p:nvGraphicFramePr>
          <p:cNvPr id="4" name="Content Placeholder 3">
            <a:extLst>
              <a:ext uri="{FF2B5EF4-FFF2-40B4-BE49-F238E27FC236}">
                <a16:creationId xmlns:a16="http://schemas.microsoft.com/office/drawing/2014/main" id="{E7BEBFFE-0D51-4150-BA30-7214BC89F1A7}"/>
              </a:ext>
            </a:extLst>
          </p:cNvPr>
          <p:cNvGraphicFramePr>
            <a:graphicFrameLocks noGrp="1"/>
          </p:cNvGraphicFramePr>
          <p:nvPr>
            <p:ph idx="1"/>
            <p:extLst>
              <p:ext uri="{D42A27DB-BD31-4B8C-83A1-F6EECF244321}">
                <p14:modId xmlns:p14="http://schemas.microsoft.com/office/powerpoint/2010/main" val="3361368980"/>
              </p:ext>
            </p:extLst>
          </p:nvPr>
        </p:nvGraphicFramePr>
        <p:xfrm>
          <a:off x="298512" y="891004"/>
          <a:ext cx="11277599" cy="4504882"/>
        </p:xfrm>
        <a:graphic>
          <a:graphicData uri="http://schemas.openxmlformats.org/drawingml/2006/table">
            <a:tbl>
              <a:tblPr firstRow="1" firstCol="1" bandRow="1">
                <a:tableStyleId>{5C22544A-7EE6-4342-B048-85BDC9FD1C3A}</a:tableStyleId>
              </a:tblPr>
              <a:tblGrid>
                <a:gridCol w="3758783">
                  <a:extLst>
                    <a:ext uri="{9D8B030D-6E8A-4147-A177-3AD203B41FA5}">
                      <a16:colId xmlns:a16="http://schemas.microsoft.com/office/drawing/2014/main" val="489243390"/>
                    </a:ext>
                  </a:extLst>
                </a:gridCol>
                <a:gridCol w="3758783">
                  <a:extLst>
                    <a:ext uri="{9D8B030D-6E8A-4147-A177-3AD203B41FA5}">
                      <a16:colId xmlns:a16="http://schemas.microsoft.com/office/drawing/2014/main" val="2437461007"/>
                    </a:ext>
                  </a:extLst>
                </a:gridCol>
                <a:gridCol w="3760033">
                  <a:extLst>
                    <a:ext uri="{9D8B030D-6E8A-4147-A177-3AD203B41FA5}">
                      <a16:colId xmlns:a16="http://schemas.microsoft.com/office/drawing/2014/main" val="862403980"/>
                    </a:ext>
                  </a:extLst>
                </a:gridCol>
              </a:tblGrid>
              <a:tr h="202731">
                <a:tc>
                  <a:txBody>
                    <a:bodyPr/>
                    <a:lstStyle/>
                    <a:p>
                      <a:pPr>
                        <a:lnSpc>
                          <a:spcPct val="107000"/>
                        </a:lnSpc>
                        <a:spcAft>
                          <a:spcPts val="800"/>
                        </a:spcAft>
                      </a:pPr>
                      <a:r>
                        <a:rPr lang="en-GB" sz="2800" dirty="0">
                          <a:effectLst/>
                        </a:rPr>
                        <a:t>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2800" dirty="0">
                          <a:effectLst/>
                        </a:rPr>
                        <a:t>Unprofitable</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2800" dirty="0">
                          <a:effectLst/>
                        </a:rPr>
                        <a:t>Profitable</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41217185"/>
                  </a:ext>
                </a:extLst>
              </a:tr>
              <a:tr h="1098509">
                <a:tc>
                  <a:txBody>
                    <a:bodyPr/>
                    <a:lstStyle/>
                    <a:p>
                      <a:pPr>
                        <a:lnSpc>
                          <a:spcPct val="107000"/>
                        </a:lnSpc>
                        <a:spcAft>
                          <a:spcPts val="800"/>
                        </a:spcAft>
                      </a:pPr>
                      <a:r>
                        <a:rPr lang="en-GB" sz="2800" dirty="0">
                          <a:effectLst/>
                        </a:rPr>
                        <a:t>Ethical</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800"/>
                        </a:spcAft>
                      </a:pPr>
                      <a:r>
                        <a:rPr lang="en-GB" sz="2800" dirty="0">
                          <a:effectLst/>
                        </a:rPr>
                        <a:t>1. Selling at very low prices to charity stray dogs’ home.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800"/>
                        </a:spcAft>
                      </a:pPr>
                      <a:r>
                        <a:rPr lang="en-GB" sz="2800" dirty="0">
                          <a:effectLst/>
                        </a:rPr>
                        <a:t>2. Targeting a niche market for ethical pet owners. This is the place of “Good ethics is Good Business”.</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03855204"/>
                  </a:ext>
                </a:extLst>
              </a:tr>
              <a:tr h="1570003">
                <a:tc>
                  <a:txBody>
                    <a:bodyPr/>
                    <a:lstStyle/>
                    <a:p>
                      <a:pPr>
                        <a:lnSpc>
                          <a:spcPct val="107000"/>
                        </a:lnSpc>
                        <a:spcAft>
                          <a:spcPts val="800"/>
                        </a:spcAft>
                      </a:pPr>
                      <a:r>
                        <a:rPr lang="en-GB" sz="2800" dirty="0">
                          <a:effectLst/>
                        </a:rPr>
                        <a:t>Unethical</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800"/>
                        </a:spcAft>
                      </a:pPr>
                      <a:r>
                        <a:rPr lang="en-GB" sz="2800" dirty="0">
                          <a:effectLst/>
                        </a:rPr>
                        <a:t>3. Testing cosmetics on animals without a licence.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gn="just">
                        <a:lnSpc>
                          <a:spcPct val="107000"/>
                        </a:lnSpc>
                        <a:spcAft>
                          <a:spcPts val="800"/>
                        </a:spcAft>
                        <a:buFont typeface="+mj-lt"/>
                        <a:buAutoNum type="arabicPeriod" startAt="4"/>
                      </a:pPr>
                      <a:r>
                        <a:rPr lang="en-GB" sz="2800" dirty="0">
                          <a:effectLst/>
                          <a:latin typeface="Calibri" panose="020F0502020204030204" pitchFamily="34" charset="0"/>
                          <a:ea typeface="Calibri" panose="020F0502020204030204" pitchFamily="34" charset="0"/>
                          <a:cs typeface="Times New Roman" panose="02020603050405020304" pitchFamily="18" charset="0"/>
                        </a:rPr>
                        <a:t>Selling ethical dog food made from any waste food dumped from restaurants.</a:t>
                      </a:r>
                    </a:p>
                  </a:txBody>
                  <a:tcPr marL="68580" marR="68580" marT="0" marB="0"/>
                </a:tc>
                <a:extLst>
                  <a:ext uri="{0D108BD9-81ED-4DB2-BD59-A6C34878D82A}">
                    <a16:rowId xmlns:a16="http://schemas.microsoft.com/office/drawing/2014/main" val="1058098713"/>
                  </a:ext>
                </a:extLst>
              </a:tr>
            </a:tbl>
          </a:graphicData>
        </a:graphic>
      </p:graphicFrame>
    </p:spTree>
    <p:extLst>
      <p:ext uri="{BB962C8B-B14F-4D97-AF65-F5344CB8AC3E}">
        <p14:creationId xmlns:p14="http://schemas.microsoft.com/office/powerpoint/2010/main" val="30556855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B75EF-2561-4E5D-BE17-630241B07ED2}"/>
              </a:ext>
            </a:extLst>
          </p:cNvPr>
          <p:cNvSpPr>
            <a:spLocks noGrp="1"/>
          </p:cNvSpPr>
          <p:nvPr>
            <p:ph type="title"/>
          </p:nvPr>
        </p:nvSpPr>
        <p:spPr>
          <a:xfrm>
            <a:off x="838200" y="-621437"/>
            <a:ext cx="10515600" cy="2312125"/>
          </a:xfrm>
        </p:spPr>
        <p:txBody>
          <a:bodyPr>
            <a:normAutofit/>
          </a:bodyPr>
          <a:lstStyle/>
          <a:p>
            <a:r>
              <a:rPr lang="en-GB" sz="3200" b="1" dirty="0"/>
              <a:t>5. Stockholder v Stakeholder Accounts</a:t>
            </a:r>
          </a:p>
        </p:txBody>
      </p:sp>
      <p:sp>
        <p:nvSpPr>
          <p:cNvPr id="3" name="Content Placeholder 2">
            <a:extLst>
              <a:ext uri="{FF2B5EF4-FFF2-40B4-BE49-F238E27FC236}">
                <a16:creationId xmlns:a16="http://schemas.microsoft.com/office/drawing/2014/main" id="{3341D1D5-7AF4-475C-A0AA-B5030393BBDA}"/>
              </a:ext>
            </a:extLst>
          </p:cNvPr>
          <p:cNvSpPr>
            <a:spLocks noGrp="1"/>
          </p:cNvSpPr>
          <p:nvPr>
            <p:ph sz="half" idx="1"/>
          </p:nvPr>
        </p:nvSpPr>
        <p:spPr>
          <a:xfrm>
            <a:off x="497150" y="1825625"/>
            <a:ext cx="2041864" cy="4351338"/>
          </a:xfrm>
        </p:spPr>
        <p:txBody>
          <a:bodyPr/>
          <a:lstStyle/>
          <a:p>
            <a:r>
              <a:rPr lang="en-GB" dirty="0"/>
              <a:t>What would Friedman say?</a:t>
            </a:r>
          </a:p>
          <a:p>
            <a:endParaRPr lang="en-GB" dirty="0"/>
          </a:p>
          <a:p>
            <a:r>
              <a:rPr lang="en-GB" dirty="0"/>
              <a:t>What would Freeman say?</a:t>
            </a:r>
          </a:p>
          <a:p>
            <a:endParaRPr lang="en-GB" dirty="0"/>
          </a:p>
        </p:txBody>
      </p:sp>
      <p:pic>
        <p:nvPicPr>
          <p:cNvPr id="5" name="Content Placeholder 4" descr="Diagram&#10;&#10;Description automatically generated">
            <a:extLst>
              <a:ext uri="{FF2B5EF4-FFF2-40B4-BE49-F238E27FC236}">
                <a16:creationId xmlns:a16="http://schemas.microsoft.com/office/drawing/2014/main" id="{13B74391-6B8A-4BC5-911A-B8EA2B4AE555}"/>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64458" y="692459"/>
            <a:ext cx="5699464" cy="5894772"/>
          </a:xfrm>
          <a:prstGeom prst="rect">
            <a:avLst/>
          </a:prstGeom>
        </p:spPr>
      </p:pic>
    </p:spTree>
    <p:extLst>
      <p:ext uri="{BB962C8B-B14F-4D97-AF65-F5344CB8AC3E}">
        <p14:creationId xmlns:p14="http://schemas.microsoft.com/office/powerpoint/2010/main" val="32224341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8ADEA-447A-401B-8030-7D3613BE5478}"/>
              </a:ext>
            </a:extLst>
          </p:cNvPr>
          <p:cNvSpPr>
            <a:spLocks noGrp="1"/>
          </p:cNvSpPr>
          <p:nvPr>
            <p:ph type="title"/>
          </p:nvPr>
        </p:nvSpPr>
        <p:spPr>
          <a:xfrm>
            <a:off x="213063" y="-621437"/>
            <a:ext cx="11709647" cy="2312125"/>
          </a:xfrm>
        </p:spPr>
        <p:txBody>
          <a:bodyPr>
            <a:normAutofit/>
          </a:bodyPr>
          <a:lstStyle/>
          <a:p>
            <a:r>
              <a:rPr lang="en-GB" sz="2800" b="1" dirty="0"/>
              <a:t>Burns and his senior managers listed stakeholders in interviews. (Yip, 2012). There is a stakeholder approach in evidence.</a:t>
            </a:r>
          </a:p>
        </p:txBody>
      </p:sp>
      <p:sp>
        <p:nvSpPr>
          <p:cNvPr id="3" name="Content Placeholder 2">
            <a:extLst>
              <a:ext uri="{FF2B5EF4-FFF2-40B4-BE49-F238E27FC236}">
                <a16:creationId xmlns:a16="http://schemas.microsoft.com/office/drawing/2014/main" id="{F5855DD8-F4F4-49DA-BB59-ED4DF4F5AD49}"/>
              </a:ext>
            </a:extLst>
          </p:cNvPr>
          <p:cNvSpPr>
            <a:spLocks noGrp="1"/>
          </p:cNvSpPr>
          <p:nvPr>
            <p:ph idx="1"/>
          </p:nvPr>
        </p:nvSpPr>
        <p:spPr>
          <a:xfrm>
            <a:off x="269290" y="1207364"/>
            <a:ext cx="11653420" cy="5566298"/>
          </a:xfrm>
        </p:spPr>
        <p:txBody>
          <a:bodyPr>
            <a:normAutofit/>
          </a:bodyPr>
          <a:lstStyle/>
          <a:p>
            <a:pPr marL="0" indent="0">
              <a:buNone/>
            </a:pPr>
            <a:r>
              <a:rPr lang="en-GB" sz="2400" dirty="0"/>
              <a:t>The rank order of stakeholders was:</a:t>
            </a:r>
          </a:p>
          <a:p>
            <a:pPr marL="342900" lvl="0" indent="-342900" algn="just">
              <a:lnSpc>
                <a:spcPct val="110000"/>
              </a:lnSpc>
              <a:spcAft>
                <a:spcPts val="1000"/>
              </a:spcAft>
              <a:buFont typeface="+mj-lt"/>
              <a:buAutoNum type="arabi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Employees</a:t>
            </a:r>
          </a:p>
          <a:p>
            <a:pPr marL="342900" lvl="0" indent="-342900" algn="just">
              <a:lnSpc>
                <a:spcPct val="110000"/>
              </a:lnSpc>
              <a:spcAft>
                <a:spcPts val="1000"/>
              </a:spcAft>
              <a:buFont typeface="+mj-lt"/>
              <a:buAutoNum type="arabi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Customers</a:t>
            </a:r>
          </a:p>
          <a:p>
            <a:pPr marL="342900" lvl="0" indent="-342900" algn="just">
              <a:lnSpc>
                <a:spcPct val="110000"/>
              </a:lnSpc>
              <a:spcAft>
                <a:spcPts val="1000"/>
              </a:spcAft>
              <a:buFont typeface="+mj-lt"/>
              <a:buAutoNum type="arabi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Owner</a:t>
            </a:r>
          </a:p>
          <a:p>
            <a:pPr marL="342900" lvl="0" indent="-342900" algn="just">
              <a:lnSpc>
                <a:spcPct val="110000"/>
              </a:lnSpc>
              <a:spcAft>
                <a:spcPts val="1000"/>
              </a:spcAft>
              <a:buFont typeface="+mj-lt"/>
              <a:buAutoNum type="arabi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Suppliers</a:t>
            </a:r>
          </a:p>
          <a:p>
            <a:pPr marL="342900" lvl="0" indent="-342900" algn="just">
              <a:lnSpc>
                <a:spcPct val="110000"/>
              </a:lnSpc>
              <a:spcAft>
                <a:spcPts val="1000"/>
              </a:spcAft>
              <a:buFont typeface="+mj-lt"/>
              <a:buAutoNum type="arabi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Communities</a:t>
            </a:r>
          </a:p>
          <a:p>
            <a:pPr marL="342900" lvl="0" indent="-342900" algn="just">
              <a:lnSpc>
                <a:spcPct val="110000"/>
              </a:lnSpc>
              <a:spcAft>
                <a:spcPts val="1000"/>
              </a:spcAft>
              <a:buFont typeface="+mj-lt"/>
              <a:buAutoNum type="arabi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Government</a:t>
            </a:r>
          </a:p>
          <a:p>
            <a:pPr marL="0" lvl="0" indent="0" algn="just">
              <a:lnSpc>
                <a:spcPct val="110000"/>
              </a:lnSpc>
              <a:spcAft>
                <a:spcPts val="1000"/>
              </a:spcAft>
              <a:buNone/>
            </a:pPr>
            <a:r>
              <a:rPr lang="en-GB" sz="2400" dirty="0">
                <a:latin typeface="Calibri" panose="020F0502020204030204" pitchFamily="34" charset="0"/>
                <a:ea typeface="Calibri" panose="020F0502020204030204" pitchFamily="34" charset="0"/>
                <a:cs typeface="Times New Roman" panose="02020603050405020304" pitchFamily="18" charset="0"/>
              </a:rPr>
              <a:t>Perhaps a little surprising that customers/the animals appear so low, however it might simply reflect the close working relationships of the team.</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501221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D18D9-A9D9-4D43-84B4-55703B91D129}"/>
              </a:ext>
            </a:extLst>
          </p:cNvPr>
          <p:cNvSpPr>
            <a:spLocks noGrp="1"/>
          </p:cNvSpPr>
          <p:nvPr>
            <p:ph type="title"/>
          </p:nvPr>
        </p:nvSpPr>
        <p:spPr/>
        <p:txBody>
          <a:bodyPr/>
          <a:lstStyle/>
          <a:p>
            <a:r>
              <a:rPr lang="en-GB" sz="2800" b="1" dirty="0">
                <a:latin typeface="Calibri" panose="020F0502020204030204" pitchFamily="34" charset="0"/>
                <a:ea typeface="Calibri" panose="020F0502020204030204" pitchFamily="34" charset="0"/>
                <a:cs typeface="Times New Roman" panose="02020603050405020304" pitchFamily="18" charset="0"/>
              </a:rPr>
              <a:t>6. </a:t>
            </a:r>
            <a:r>
              <a:rPr lang="en-GB" sz="2800" b="1" dirty="0">
                <a:effectLst/>
                <a:latin typeface="Calibri" panose="020F0502020204030204" pitchFamily="34" charset="0"/>
                <a:ea typeface="Calibri" panose="020F0502020204030204" pitchFamily="34" charset="0"/>
                <a:cs typeface="Times New Roman" panose="02020603050405020304" pitchFamily="18" charset="0"/>
              </a:rPr>
              <a:t> Philosophical traditions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74917FC9-3180-42D5-A7D8-C2F5401A1545}"/>
              </a:ext>
            </a:extLst>
          </p:cNvPr>
          <p:cNvSpPr>
            <a:spLocks noGrp="1"/>
          </p:cNvSpPr>
          <p:nvPr>
            <p:ph idx="1"/>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Teleological </a:t>
            </a:r>
          </a:p>
          <a:p>
            <a:r>
              <a:rPr lang="en-GB" dirty="0">
                <a:latin typeface="Calibri" panose="020F0502020204030204" pitchFamily="34" charset="0"/>
                <a:ea typeface="Calibri" panose="020F0502020204030204" pitchFamily="34" charset="0"/>
                <a:cs typeface="Times New Roman" panose="02020603050405020304" pitchFamily="18" charset="0"/>
              </a:rPr>
              <a:t>Deontological</a:t>
            </a:r>
          </a:p>
          <a:p>
            <a:r>
              <a:rPr lang="en-GB" dirty="0">
                <a:latin typeface="Calibri" panose="020F0502020204030204" pitchFamily="34" charset="0"/>
                <a:cs typeface="Times New Roman" panose="02020603050405020304" pitchFamily="18" charset="0"/>
              </a:rPr>
              <a:t>Virtue ethics</a:t>
            </a:r>
          </a:p>
          <a:p>
            <a:r>
              <a:rPr lang="en-GB" dirty="0">
                <a:latin typeface="Calibri" panose="020F0502020204030204" pitchFamily="34" charset="0"/>
                <a:cs typeface="Times New Roman" panose="02020603050405020304" pitchFamily="18" charset="0"/>
              </a:rPr>
              <a:t>Moral-Amoral-Immoral Managers</a:t>
            </a:r>
          </a:p>
          <a:p>
            <a:endParaRPr lang="en-GB" b="1" i="1" dirty="0">
              <a:latin typeface="Calibri" panose="020F0502020204030204" pitchFamily="34" charset="0"/>
              <a:cs typeface="Times New Roman" panose="02020603050405020304" pitchFamily="18" charset="0"/>
            </a:endParaRPr>
          </a:p>
          <a:p>
            <a:pPr marL="0" indent="0">
              <a:buNone/>
            </a:pPr>
            <a:r>
              <a:rPr lang="en-GB" b="1" i="1" dirty="0">
                <a:latin typeface="Calibri" panose="020F0502020204030204" pitchFamily="34" charset="0"/>
                <a:cs typeface="Times New Roman" panose="02020603050405020304" pitchFamily="18" charset="0"/>
              </a:rPr>
              <a:t>Traditions may work together or against each other</a:t>
            </a:r>
            <a:endParaRPr lang="en-GB" b="1" i="1" dirty="0"/>
          </a:p>
        </p:txBody>
      </p:sp>
    </p:spTree>
    <p:extLst>
      <p:ext uri="{BB962C8B-B14F-4D97-AF65-F5344CB8AC3E}">
        <p14:creationId xmlns:p14="http://schemas.microsoft.com/office/powerpoint/2010/main" val="22130081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CE9EC-5C01-4DEC-909E-8C4CA87279B9}"/>
              </a:ext>
            </a:extLst>
          </p:cNvPr>
          <p:cNvSpPr>
            <a:spLocks noGrp="1"/>
          </p:cNvSpPr>
          <p:nvPr>
            <p:ph type="title"/>
          </p:nvPr>
        </p:nvSpPr>
        <p:spPr>
          <a:xfrm>
            <a:off x="838200" y="-62143"/>
            <a:ext cx="10515600" cy="949910"/>
          </a:xfrm>
        </p:spPr>
        <p:txBody>
          <a:bodyPr>
            <a:norm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Teleological approach</a:t>
            </a:r>
            <a:endParaRPr lang="en-GB" dirty="0"/>
          </a:p>
        </p:txBody>
      </p:sp>
      <p:sp>
        <p:nvSpPr>
          <p:cNvPr id="3" name="Content Placeholder 2">
            <a:extLst>
              <a:ext uri="{FF2B5EF4-FFF2-40B4-BE49-F238E27FC236}">
                <a16:creationId xmlns:a16="http://schemas.microsoft.com/office/drawing/2014/main" id="{73274295-1E46-4A38-B692-4ED62A1916F3}"/>
              </a:ext>
            </a:extLst>
          </p:cNvPr>
          <p:cNvSpPr>
            <a:spLocks noGrp="1"/>
          </p:cNvSpPr>
          <p:nvPr>
            <p:ph idx="1"/>
          </p:nvPr>
        </p:nvSpPr>
        <p:spPr>
          <a:xfrm>
            <a:off x="399495" y="887768"/>
            <a:ext cx="11434439" cy="6258756"/>
          </a:xfrm>
        </p:spPr>
        <p:txBody>
          <a:bodyPr>
            <a:normAutofit fontScale="40000" lnSpcReduction="20000"/>
          </a:bodyPr>
          <a:lstStyle/>
          <a:p>
            <a:pPr marL="0" indent="0">
              <a:lnSpc>
                <a:spcPct val="107000"/>
              </a:lnSpc>
              <a:spcAft>
                <a:spcPts val="800"/>
              </a:spcAft>
              <a:buNone/>
            </a:pPr>
            <a:r>
              <a:rPr lang="en-GB" sz="6000" dirty="0">
                <a:effectLst/>
                <a:latin typeface="Calibri" panose="020F0502020204030204" pitchFamily="34" charset="0"/>
                <a:ea typeface="Calibri" panose="020F0502020204030204" pitchFamily="34" charset="0"/>
                <a:cs typeface="Times New Roman" panose="02020603050405020304" pitchFamily="18" charset="0"/>
              </a:rPr>
              <a:t>Consequences? Outcomes? Need to back up these statements with evidence</a:t>
            </a:r>
          </a:p>
          <a:p>
            <a:pPr marL="0" indent="0">
              <a:lnSpc>
                <a:spcPct val="107000"/>
              </a:lnSpc>
              <a:spcAft>
                <a:spcPts val="800"/>
              </a:spcAft>
              <a:buNone/>
            </a:pPr>
            <a:r>
              <a:rPr lang="en-GB" sz="6000" dirty="0">
                <a:effectLst/>
                <a:latin typeface="Calibri" panose="020F0502020204030204" pitchFamily="34" charset="0"/>
                <a:ea typeface="Calibri" panose="020F0502020204030204" pitchFamily="34" charset="0"/>
                <a:cs typeface="Times New Roman" panose="02020603050405020304" pitchFamily="18" charset="0"/>
              </a:rPr>
              <a:t>Most products have a mix of good and bad consequences</a:t>
            </a:r>
          </a:p>
          <a:p>
            <a:pPr marL="0" indent="0">
              <a:lnSpc>
                <a:spcPct val="107000"/>
              </a:lnSpc>
              <a:spcAft>
                <a:spcPts val="800"/>
              </a:spcAft>
              <a:buNone/>
            </a:pPr>
            <a:r>
              <a:rPr lang="en-GB" sz="7000" b="1" i="1" dirty="0">
                <a:effectLst/>
                <a:latin typeface="Calibri" panose="020F0502020204030204" pitchFamily="34" charset="0"/>
                <a:ea typeface="Calibri" panose="020F0502020204030204" pitchFamily="34" charset="0"/>
                <a:cs typeface="Times New Roman" panose="02020603050405020304" pitchFamily="18" charset="0"/>
              </a:rPr>
              <a:t>For pet food</a:t>
            </a:r>
          </a:p>
          <a:p>
            <a:pPr marL="0" indent="0">
              <a:lnSpc>
                <a:spcPct val="107000"/>
              </a:lnSpc>
              <a:spcAft>
                <a:spcPts val="800"/>
              </a:spcAft>
              <a:buNone/>
            </a:pPr>
            <a:r>
              <a:rPr lang="en-GB" sz="7000" b="1" i="1" dirty="0">
                <a:effectLst/>
                <a:latin typeface="Calibri" panose="020F0502020204030204" pitchFamily="34" charset="0"/>
                <a:ea typeface="Calibri" panose="020F0502020204030204" pitchFamily="34" charset="0"/>
                <a:cs typeface="Times New Roman" panose="02020603050405020304" pitchFamily="18" charset="0"/>
              </a:rPr>
              <a:t>Good.</a:t>
            </a:r>
          </a:p>
          <a:p>
            <a:pPr>
              <a:lnSpc>
                <a:spcPct val="107000"/>
              </a:lnSpc>
            </a:pPr>
            <a:r>
              <a:rPr lang="en-GB" sz="7000" dirty="0">
                <a:latin typeface="Calibri" panose="020F0502020204030204" pitchFamily="34" charset="0"/>
                <a:ea typeface="Calibri" panose="020F0502020204030204" pitchFamily="34" charset="0"/>
                <a:cs typeface="Times New Roman" panose="02020603050405020304" pitchFamily="18" charset="0"/>
              </a:rPr>
              <a:t>Pet health improves. </a:t>
            </a:r>
            <a:r>
              <a:rPr lang="en-GB" sz="7000" dirty="0">
                <a:effectLst/>
                <a:latin typeface="Calibri" panose="020F0502020204030204" pitchFamily="34" charset="0"/>
                <a:ea typeface="Calibri" panose="020F0502020204030204" pitchFamily="34" charset="0"/>
                <a:cs typeface="Times New Roman" panose="02020603050405020304" pitchFamily="18" charset="0"/>
              </a:rPr>
              <a:t>Consumers feel good and hope to be more like their ideal beauty image.</a:t>
            </a:r>
          </a:p>
          <a:p>
            <a:pPr>
              <a:lnSpc>
                <a:spcPct val="107000"/>
              </a:lnSpc>
              <a:spcAft>
                <a:spcPts val="800"/>
              </a:spcAft>
            </a:pPr>
            <a:r>
              <a:rPr lang="en-GB" sz="7000" dirty="0">
                <a:effectLst/>
                <a:latin typeface="Calibri" panose="020F0502020204030204" pitchFamily="34" charset="0"/>
                <a:ea typeface="Calibri" panose="020F0502020204030204" pitchFamily="34" charset="0"/>
                <a:cs typeface="Times New Roman" panose="02020603050405020304" pitchFamily="18" charset="0"/>
              </a:rPr>
              <a:t>Environmental performance and philanthropy benefit the wider community</a:t>
            </a:r>
          </a:p>
          <a:p>
            <a:pPr marL="0" indent="0">
              <a:lnSpc>
                <a:spcPct val="107000"/>
              </a:lnSpc>
              <a:spcAft>
                <a:spcPts val="800"/>
              </a:spcAft>
              <a:buNone/>
            </a:pPr>
            <a:r>
              <a:rPr lang="en-GB" sz="7000" b="1" i="1" dirty="0">
                <a:effectLst/>
                <a:latin typeface="Calibri" panose="020F0502020204030204" pitchFamily="34" charset="0"/>
                <a:ea typeface="Calibri" panose="020F0502020204030204" pitchFamily="34" charset="0"/>
                <a:cs typeface="Times New Roman" panose="02020603050405020304" pitchFamily="18" charset="0"/>
              </a:rPr>
              <a:t>Bad.</a:t>
            </a:r>
          </a:p>
          <a:p>
            <a:pPr>
              <a:lnSpc>
                <a:spcPct val="107000"/>
              </a:lnSpc>
            </a:pPr>
            <a:r>
              <a:rPr lang="en-GB" sz="7000" dirty="0">
                <a:effectLst/>
                <a:latin typeface="Calibri" panose="020F0502020204030204" pitchFamily="34" charset="0"/>
                <a:ea typeface="Calibri" panose="020F0502020204030204" pitchFamily="34" charset="0"/>
                <a:cs typeface="Times New Roman" panose="02020603050405020304" pitchFamily="18" charset="0"/>
              </a:rPr>
              <a:t>Some complain of low meat and protein content, leading to pet weight loss.</a:t>
            </a:r>
          </a:p>
          <a:p>
            <a:pPr>
              <a:lnSpc>
                <a:spcPct val="107000"/>
              </a:lnSpc>
              <a:spcAft>
                <a:spcPts val="800"/>
              </a:spcAft>
            </a:pPr>
            <a:r>
              <a:rPr lang="en-GB" sz="7000" dirty="0">
                <a:effectLst/>
                <a:latin typeface="Calibri" panose="020F0502020204030204" pitchFamily="34" charset="0"/>
                <a:ea typeface="Calibri" panose="020F0502020204030204" pitchFamily="34" charset="0"/>
                <a:cs typeface="Times New Roman" panose="02020603050405020304" pitchFamily="18" charset="0"/>
              </a:rPr>
              <a:t>High prices mean low income families cannot access the products</a:t>
            </a:r>
          </a:p>
          <a:p>
            <a:endParaRPr lang="en-GB" dirty="0"/>
          </a:p>
        </p:txBody>
      </p:sp>
    </p:spTree>
    <p:extLst>
      <p:ext uri="{BB962C8B-B14F-4D97-AF65-F5344CB8AC3E}">
        <p14:creationId xmlns:p14="http://schemas.microsoft.com/office/powerpoint/2010/main" val="37691343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BF6A7-EED0-4807-ABE8-13B3863EE585}"/>
              </a:ext>
            </a:extLst>
          </p:cNvPr>
          <p:cNvSpPr>
            <a:spLocks noGrp="1"/>
          </p:cNvSpPr>
          <p:nvPr>
            <p:ph type="title"/>
          </p:nvPr>
        </p:nvSpPr>
        <p:spPr>
          <a:xfrm>
            <a:off x="466725" y="177553"/>
            <a:ext cx="11725275" cy="1513135"/>
          </a:xfrm>
        </p:spPr>
        <p:txBody>
          <a:bodyPr>
            <a:normAutofit fontScale="90000"/>
          </a:bodyPr>
          <a:lstStyle/>
          <a:p>
            <a:pPr lvl="0" eaLnBrk="0" fontAlgn="base" hangingPunct="0">
              <a:lnSpc>
                <a:spcPct val="100000"/>
              </a:lnSpc>
              <a:spcAft>
                <a:spcPct val="0"/>
              </a:spcAft>
            </a:pPr>
            <a:r>
              <a:rPr lang="en-GB" altLang="en-US" sz="3600" b="1" dirty="0">
                <a:latin typeface="Calibri" panose="020F0502020204030204" pitchFamily="34" charset="0"/>
                <a:ea typeface="Calibri" panose="020F0502020204030204" pitchFamily="34" charset="0"/>
                <a:cs typeface="Times New Roman" panose="02020603050405020304" pitchFamily="18" charset="0"/>
              </a:rPr>
              <a:t>Deontological Approach</a:t>
            </a:r>
            <a:br>
              <a:rPr lang="en-GB" altLang="en-US" sz="3600" dirty="0">
                <a:latin typeface="Calibri" panose="020F0502020204030204" pitchFamily="34" charset="0"/>
                <a:ea typeface="Calibri" panose="020F0502020204030204" pitchFamily="34" charset="0"/>
                <a:cs typeface="Times New Roman" panose="02020603050405020304" pitchFamily="18" charset="0"/>
              </a:rPr>
            </a:br>
            <a:r>
              <a:rPr lang="en-GB" altLang="en-US" sz="3600" dirty="0">
                <a:latin typeface="Calibri" panose="020F0502020204030204" pitchFamily="34" charset="0"/>
                <a:ea typeface="Calibri" panose="020F0502020204030204" pitchFamily="34" charset="0"/>
                <a:cs typeface="Times New Roman" panose="02020603050405020304" pitchFamily="18" charset="0"/>
              </a:rPr>
              <a:t>Principles, motives, precepts, values…Operating principles:</a:t>
            </a:r>
            <a:br>
              <a:rPr kumimoji="0" lang="en-GB" altLang="en-US" sz="2800" b="0" i="0" u="none" strike="noStrike" cap="none" normalizeH="0" baseline="0" dirty="0">
                <a:ln>
                  <a:noFill/>
                </a:ln>
                <a:solidFill>
                  <a:schemeClr val="tx1"/>
                </a:solidFill>
                <a:effectLst/>
              </a:rPr>
            </a:br>
            <a:endParaRPr lang="en-GB" dirty="0"/>
          </a:p>
        </p:txBody>
      </p:sp>
      <p:graphicFrame>
        <p:nvGraphicFramePr>
          <p:cNvPr id="8" name="Content Placeholder 7">
            <a:extLst>
              <a:ext uri="{FF2B5EF4-FFF2-40B4-BE49-F238E27FC236}">
                <a16:creationId xmlns:a16="http://schemas.microsoft.com/office/drawing/2014/main" id="{D4649070-3162-4851-B84D-E91ABD7D1755}"/>
              </a:ext>
            </a:extLst>
          </p:cNvPr>
          <p:cNvGraphicFramePr>
            <a:graphicFrameLocks noGrp="1"/>
          </p:cNvGraphicFramePr>
          <p:nvPr>
            <p:ph idx="1"/>
            <p:extLst>
              <p:ext uri="{D42A27DB-BD31-4B8C-83A1-F6EECF244321}">
                <p14:modId xmlns:p14="http://schemas.microsoft.com/office/powerpoint/2010/main" val="2993988492"/>
              </p:ext>
            </p:extLst>
          </p:nvPr>
        </p:nvGraphicFramePr>
        <p:xfrm>
          <a:off x="466725" y="1504950"/>
          <a:ext cx="11468100" cy="10989118"/>
        </p:xfrm>
        <a:graphic>
          <a:graphicData uri="http://schemas.openxmlformats.org/drawingml/2006/table">
            <a:tbl>
              <a:tblPr firstRow="1" firstCol="1" bandRow="1">
                <a:tableStyleId>{5C22544A-7EE6-4342-B048-85BDC9FD1C3A}</a:tableStyleId>
              </a:tblPr>
              <a:tblGrid>
                <a:gridCol w="5734050">
                  <a:extLst>
                    <a:ext uri="{9D8B030D-6E8A-4147-A177-3AD203B41FA5}">
                      <a16:colId xmlns:a16="http://schemas.microsoft.com/office/drawing/2014/main" val="4023321866"/>
                    </a:ext>
                  </a:extLst>
                </a:gridCol>
                <a:gridCol w="5734050">
                  <a:extLst>
                    <a:ext uri="{9D8B030D-6E8A-4147-A177-3AD203B41FA5}">
                      <a16:colId xmlns:a16="http://schemas.microsoft.com/office/drawing/2014/main" val="2489097261"/>
                    </a:ext>
                  </a:extLst>
                </a:gridCol>
              </a:tblGrid>
              <a:tr h="506220">
                <a:tc>
                  <a:txBody>
                    <a:bodyPr/>
                    <a:lstStyle/>
                    <a:p>
                      <a:pPr>
                        <a:lnSpc>
                          <a:spcPct val="107000"/>
                        </a:lnSpc>
                        <a:spcAft>
                          <a:spcPts val="800"/>
                        </a:spcAft>
                      </a:pPr>
                      <a:r>
                        <a:rPr lang="en-GB" sz="2800" dirty="0">
                          <a:effectLst/>
                        </a:rPr>
                        <a:t>Good</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2800" dirty="0">
                          <a:effectLst/>
                        </a:rPr>
                        <a:t>Bad</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73216291"/>
                  </a:ext>
                </a:extLst>
              </a:tr>
              <a:tr h="10482898">
                <a:tc>
                  <a:txBody>
                    <a:bodyPr/>
                    <a:lstStyle/>
                    <a:p>
                      <a:pPr marL="342900" lvl="0" indent="-342900">
                        <a:lnSpc>
                          <a:spcPct val="107000"/>
                        </a:lnSpc>
                        <a:buFont typeface="Symbol" panose="05050102010706020507" pitchFamily="18" charset="2"/>
                        <a:buChar char=""/>
                      </a:pPr>
                      <a:r>
                        <a:rPr lang="en-GB" sz="2800" dirty="0">
                          <a:effectLst/>
                        </a:rPr>
                        <a:t>Do no harm…..if possible do good</a:t>
                      </a:r>
                    </a:p>
                    <a:p>
                      <a:pPr marL="342900" lvl="0" indent="-342900">
                        <a:lnSpc>
                          <a:spcPct val="107000"/>
                        </a:lnSpc>
                        <a:buFont typeface="Symbol" panose="05050102010706020507" pitchFamily="18" charset="2"/>
                        <a:buChar char=""/>
                      </a:pPr>
                      <a:r>
                        <a:rPr lang="en-GB" sz="2800" dirty="0">
                          <a:effectLst/>
                        </a:rPr>
                        <a:t>Honesty</a:t>
                      </a:r>
                    </a:p>
                    <a:p>
                      <a:pPr marL="342900" lvl="0" indent="-342900">
                        <a:lnSpc>
                          <a:spcPct val="107000"/>
                        </a:lnSpc>
                        <a:buFont typeface="Symbol" panose="05050102010706020507" pitchFamily="18" charset="2"/>
                        <a:buChar char=""/>
                      </a:pPr>
                      <a:r>
                        <a:rPr lang="en-GB" sz="2800" dirty="0">
                          <a:effectLst/>
                        </a:rPr>
                        <a:t>Openness/transparency</a:t>
                      </a:r>
                    </a:p>
                    <a:p>
                      <a:pPr marL="342900" lvl="0" indent="-342900">
                        <a:lnSpc>
                          <a:spcPct val="107000"/>
                        </a:lnSpc>
                        <a:buFont typeface="Symbol" panose="05050102010706020507" pitchFamily="18" charset="2"/>
                        <a:buChar char=""/>
                      </a:pPr>
                      <a:r>
                        <a:rPr lang="en-GB" sz="2800" dirty="0">
                          <a:effectLst/>
                        </a:rPr>
                        <a:t>Free choice/fair trade</a:t>
                      </a:r>
                    </a:p>
                    <a:p>
                      <a:pPr marL="342900" lvl="0" indent="-342900">
                        <a:lnSpc>
                          <a:spcPct val="107000"/>
                        </a:lnSpc>
                        <a:buFont typeface="Symbol" panose="05050102010706020507" pitchFamily="18" charset="2"/>
                        <a:buChar char=""/>
                      </a:pPr>
                      <a:r>
                        <a:rPr lang="en-GB" sz="2800" dirty="0">
                          <a:effectLst/>
                        </a:rPr>
                        <a:t>Valuing diversity and the </a:t>
                      </a:r>
                      <a:r>
                        <a:rPr lang="en-GB" sz="2800" dirty="0" err="1">
                          <a:effectLst/>
                        </a:rPr>
                        <a:t>enviornment</a:t>
                      </a:r>
                      <a:endParaRPr lang="en-GB" sz="2800" dirty="0">
                        <a:effectLst/>
                      </a:endParaRPr>
                    </a:p>
                    <a:p>
                      <a:pPr marL="342900" lvl="0" indent="-342900">
                        <a:lnSpc>
                          <a:spcPct val="107000"/>
                        </a:lnSpc>
                        <a:buFont typeface="Symbol" panose="05050102010706020507" pitchFamily="18" charset="2"/>
                        <a:buChar char=""/>
                      </a:pPr>
                      <a:r>
                        <a:rPr lang="en-GB" sz="2800" dirty="0">
                          <a:effectLst/>
                        </a:rPr>
                        <a:t>Creating supportive working relationships</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nSpc>
                          <a:spcPct val="107000"/>
                        </a:lnSpc>
                        <a:buFont typeface="Symbol" panose="05050102010706020507" pitchFamily="18" charset="2"/>
                        <a:buChar char=""/>
                      </a:pPr>
                      <a:r>
                        <a:rPr lang="en-GB" sz="2400" dirty="0">
                          <a:effectLst/>
                        </a:rPr>
                        <a:t>Products with harmful side effects</a:t>
                      </a:r>
                    </a:p>
                    <a:p>
                      <a:pPr marL="342900" lvl="0" indent="-342900">
                        <a:lnSpc>
                          <a:spcPct val="107000"/>
                        </a:lnSpc>
                        <a:buFont typeface="Symbol" panose="05050102010706020507" pitchFamily="18" charset="2"/>
                        <a:buChar char=""/>
                      </a:pPr>
                      <a:r>
                        <a:rPr lang="en-GB" sz="2400" dirty="0">
                          <a:effectLst/>
                        </a:rPr>
                        <a:t>Impression that product is good for all. Misleading.</a:t>
                      </a:r>
                    </a:p>
                    <a:p>
                      <a:pPr marL="342900" lvl="0" indent="-342900">
                        <a:lnSpc>
                          <a:spcPct val="107000"/>
                        </a:lnSpc>
                        <a:buFont typeface="Symbol" panose="05050102010706020507" pitchFamily="18" charset="2"/>
                        <a:buChar char=""/>
                      </a:pPr>
                      <a:r>
                        <a:rPr lang="en-GB" sz="2400" dirty="0">
                          <a:effectLst/>
                        </a:rPr>
                        <a:t>Business has CSR but profit is the main factor, therefore CSR is a means to an end.</a:t>
                      </a:r>
                    </a:p>
                    <a:p>
                      <a:pPr marL="342900" lvl="0" indent="-342900">
                        <a:lnSpc>
                          <a:spcPct val="107000"/>
                        </a:lnSpc>
                        <a:spcAft>
                          <a:spcPts val="800"/>
                        </a:spcAft>
                        <a:buFont typeface="Symbol" panose="05050102010706020507" pitchFamily="18" charset="2"/>
                        <a:buChar char=""/>
                      </a:pPr>
                      <a:r>
                        <a:rPr lang="en-GB" sz="2400" dirty="0">
                          <a:effectLst/>
                        </a:rPr>
                        <a:t>Wages are paid the ‘Living Wage’ but workers have little choice in ahigh unemployment region.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03033101"/>
                  </a:ext>
                </a:extLst>
              </a:tr>
            </a:tbl>
          </a:graphicData>
        </a:graphic>
      </p:graphicFrame>
    </p:spTree>
    <p:extLst>
      <p:ext uri="{BB962C8B-B14F-4D97-AF65-F5344CB8AC3E}">
        <p14:creationId xmlns:p14="http://schemas.microsoft.com/office/powerpoint/2010/main" val="12381348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CE3E9-A5E7-43EA-B99C-8E6C1778B851}"/>
              </a:ext>
            </a:extLst>
          </p:cNvPr>
          <p:cNvSpPr>
            <a:spLocks noGrp="1"/>
          </p:cNvSpPr>
          <p:nvPr>
            <p:ph type="title"/>
          </p:nvPr>
        </p:nvSpPr>
        <p:spPr>
          <a:xfrm>
            <a:off x="838200" y="0"/>
            <a:ext cx="10515600" cy="1325563"/>
          </a:xfrm>
        </p:spPr>
        <p:txBody>
          <a:bodyPr/>
          <a:lstStyle/>
          <a:p>
            <a:r>
              <a:rPr lang="en-GB" dirty="0"/>
              <a:t>Animal rights</a:t>
            </a:r>
          </a:p>
        </p:txBody>
      </p:sp>
      <p:sp>
        <p:nvSpPr>
          <p:cNvPr id="3" name="Content Placeholder 2">
            <a:extLst>
              <a:ext uri="{FF2B5EF4-FFF2-40B4-BE49-F238E27FC236}">
                <a16:creationId xmlns:a16="http://schemas.microsoft.com/office/drawing/2014/main" id="{42FC8349-9F58-4B65-B132-00659F501A51}"/>
              </a:ext>
            </a:extLst>
          </p:cNvPr>
          <p:cNvSpPr>
            <a:spLocks noGrp="1"/>
          </p:cNvSpPr>
          <p:nvPr>
            <p:ph idx="1"/>
          </p:nvPr>
        </p:nvSpPr>
        <p:spPr>
          <a:xfrm>
            <a:off x="506027" y="1100830"/>
            <a:ext cx="11141476" cy="5663953"/>
          </a:xfrm>
        </p:spPr>
        <p:txBody>
          <a:bodyPr/>
          <a:lstStyle/>
          <a:p>
            <a:r>
              <a:rPr lang="en-GB" dirty="0"/>
              <a:t>Most cultures speak of animal rights or at least treating them with kindness or respect.</a:t>
            </a:r>
          </a:p>
          <a:p>
            <a:r>
              <a:rPr lang="en-GB" dirty="0"/>
              <a:t>Most people do not wish to see animal cruelty.</a:t>
            </a:r>
          </a:p>
          <a:p>
            <a:r>
              <a:rPr lang="en-GB" dirty="0"/>
              <a:t>Most cultures are not vegetarians.</a:t>
            </a:r>
          </a:p>
          <a:p>
            <a:r>
              <a:rPr lang="en-GB" dirty="0"/>
              <a:t>Most cultures would put human needs ahead of animal rights.</a:t>
            </a:r>
          </a:p>
          <a:p>
            <a:pPr marL="0" indent="0">
              <a:buNone/>
            </a:pPr>
            <a:endParaRPr lang="en-GB" dirty="0"/>
          </a:p>
          <a:p>
            <a:pPr marL="0" indent="0">
              <a:buNone/>
            </a:pPr>
            <a:r>
              <a:rPr lang="en-GB" dirty="0"/>
              <a:t>See bibliography for religious and cultural traditions.</a:t>
            </a:r>
          </a:p>
        </p:txBody>
      </p:sp>
    </p:spTree>
    <p:extLst>
      <p:ext uri="{BB962C8B-B14F-4D97-AF65-F5344CB8AC3E}">
        <p14:creationId xmlns:p14="http://schemas.microsoft.com/office/powerpoint/2010/main" val="37577199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AC183-61F3-4650-A7E8-D8C82C63F839}"/>
              </a:ext>
            </a:extLst>
          </p:cNvPr>
          <p:cNvSpPr>
            <a:spLocks noGrp="1"/>
          </p:cNvSpPr>
          <p:nvPr>
            <p:ph type="title"/>
          </p:nvPr>
        </p:nvSpPr>
        <p:spPr>
          <a:xfrm>
            <a:off x="144463" y="365125"/>
            <a:ext cx="11653960" cy="1925305"/>
          </a:xfrm>
        </p:spPr>
        <p:txBody>
          <a:bodyPr>
            <a:normAutofit fontScale="90000"/>
          </a:bodyPr>
          <a:lstStyle/>
          <a:p>
            <a:pPr>
              <a:lnSpc>
                <a:spcPts val="1800"/>
              </a:lnSpc>
              <a:spcAft>
                <a:spcPts val="800"/>
              </a:spcAft>
            </a:pPr>
            <a:r>
              <a:rPr lang="en-GB" sz="2700" b="1" dirty="0">
                <a:solidFill>
                  <a:srgbClr val="024F2A"/>
                </a:solidFill>
                <a:effectLst/>
                <a:latin typeface="Calibri" panose="020F0502020204030204" pitchFamily="34" charset="0"/>
                <a:ea typeface="Times New Roman" panose="02020603050405020304" pitchFamily="18" charset="0"/>
                <a:cs typeface="Calibri" panose="020F0502020204030204" pitchFamily="34" charset="0"/>
              </a:rPr>
              <a:t>Three Rs principle (in animal experimentation)</a:t>
            </a:r>
            <a:br>
              <a:rPr lang="en-GB" sz="2700" dirty="0">
                <a:effectLst/>
                <a:latin typeface="Calibri" panose="020F0502020204030204" pitchFamily="34" charset="0"/>
                <a:ea typeface="Calibri" panose="020F0502020204030204" pitchFamily="34" charset="0"/>
                <a:cs typeface="Times New Roman" panose="02020603050405020304" pitchFamily="18" charset="0"/>
              </a:rPr>
            </a:br>
            <a:r>
              <a:rPr lang="en-GB" sz="2700" b="1"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Definition:</a:t>
            </a:r>
            <a:br>
              <a:rPr lang="en-GB" sz="2700" dirty="0">
                <a:effectLst/>
                <a:latin typeface="Calibri" panose="020F0502020204030204" pitchFamily="34" charset="0"/>
                <a:ea typeface="Calibri" panose="020F0502020204030204" pitchFamily="34" charset="0"/>
                <a:cs typeface="Times New Roman" panose="02020603050405020304" pitchFamily="18" charset="0"/>
              </a:rPr>
            </a:br>
            <a:br>
              <a:rPr lang="en-GB" sz="2700" dirty="0">
                <a:effectLst/>
                <a:latin typeface="Calibri" panose="020F0502020204030204" pitchFamily="34" charset="0"/>
                <a:ea typeface="Calibri" panose="020F0502020204030204" pitchFamily="34" charset="0"/>
                <a:cs typeface="Times New Roman" panose="02020603050405020304" pitchFamily="18" charset="0"/>
              </a:rPr>
            </a:br>
            <a:r>
              <a:rPr lang="en-GB" sz="2700"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The Three Rs principle was launched in the early 1960s by two English biologists, Russel and Burch in their book “The Principle of Humane Experimental Technique”. The 3 Rs stand for Replacement, Reduction and Refinement.</a:t>
            </a:r>
            <a:br>
              <a:rPr lang="en-GB" sz="1800"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7870570A-992F-49E8-8FD8-1CDCD6A68193}"/>
              </a:ext>
            </a:extLst>
          </p:cNvPr>
          <p:cNvSpPr>
            <a:spLocks noGrp="1"/>
          </p:cNvSpPr>
          <p:nvPr>
            <p:ph idx="1"/>
          </p:nvPr>
        </p:nvSpPr>
        <p:spPr>
          <a:xfrm>
            <a:off x="230819" y="1825625"/>
            <a:ext cx="11712067" cy="4592930"/>
          </a:xfrm>
        </p:spPr>
        <p:txBody>
          <a:bodyPr>
            <a:normAutofit lnSpcReduction="10000"/>
          </a:bodyPr>
          <a:lstStyle/>
          <a:p>
            <a:pPr>
              <a:lnSpc>
                <a:spcPct val="107000"/>
              </a:lnSpc>
              <a:spcAft>
                <a:spcPts val="800"/>
              </a:spcAft>
            </a:pPr>
            <a:r>
              <a:rPr lang="en-GB" sz="2400" b="1"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Replacement alternatives</a:t>
            </a:r>
            <a:r>
              <a:rPr lang="en-GB" sz="2400"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 refer to methods which avoid or replace the use of animals. This includes both absolute replacements (i.e. replacing animals by computer models) and relative replacements (i.e. replacing vertebrates, with animals having a lower potential for pain perception, such as some invertebrates).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Reduction alternatives</a:t>
            </a:r>
            <a:r>
              <a:rPr lang="en-GB" sz="2400"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 refer to any strategy that will result in fewer animals being used to obtain sufficient data to answer the research question, or in maximizing the information obtained per animal and thus potentially limiting or avoiding the subsequent use of additional animals, without compromising animal welfare.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Refinement alternatives</a:t>
            </a:r>
            <a:r>
              <a:rPr lang="en-GB" sz="2400"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 refer to the modification of husbandry or experimental procedures to minimize pain and distress, and to enhance the welfare of an animal used in science from the time it is born until its death.</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Rectangle 2">
            <a:extLst>
              <a:ext uri="{FF2B5EF4-FFF2-40B4-BE49-F238E27FC236}">
                <a16:creationId xmlns:a16="http://schemas.microsoft.com/office/drawing/2014/main" id="{E7057CA6-A256-4B3E-9902-26CB08557267}"/>
              </a:ext>
            </a:extLst>
          </p:cNvPr>
          <p:cNvSpPr>
            <a:spLocks noChangeArrowheads="1"/>
          </p:cNvSpPr>
          <p:nvPr/>
        </p:nvSpPr>
        <p:spPr bwMode="auto">
          <a:xfrm>
            <a:off x="310719" y="6319019"/>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1" u="none" strike="noStrike" cap="none" normalizeH="0" baseline="0" dirty="0">
                <a:ln>
                  <a:noFill/>
                </a:ln>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Source: </a:t>
            </a:r>
            <a:r>
              <a:rPr kumimoji="0" lang="en-GB" altLang="en-US" sz="1200" b="0" i="1" u="none" strike="noStrike" cap="none" normalizeH="0" baseline="0" dirty="0" err="1">
                <a:ln>
                  <a:noFill/>
                </a:ln>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GreenFacts</a:t>
            </a:r>
            <a:r>
              <a:rPr kumimoji="0" lang="en-GB" altLang="en-US" sz="1200" b="0" i="1" u="none" strike="noStrike" cap="none" normalizeH="0" baseline="0" dirty="0">
                <a:ln>
                  <a:noFill/>
                </a:ln>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 based on the Canadian Council on Animal Care, </a:t>
            </a:r>
            <a:r>
              <a:rPr kumimoji="0" lang="en-GB" altLang="en-US" sz="1200" b="0" i="1" u="none" strike="noStrike" cap="none" normalizeH="0" baseline="0" dirty="0">
                <a:ln>
                  <a:noFill/>
                </a:ln>
                <a:solidFill>
                  <a:srgbClr val="003399"/>
                </a:solidFill>
                <a:effectLst/>
                <a:ea typeface="Times New Roman" panose="02020603050405020304" pitchFamily="18" charset="0"/>
              </a:rPr>
              <a:t>Three Rs introduction </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5121" name="Picture 22">
            <a:hlinkClick r:id="rId2" tooltip="&quot;Opens in a new window&quot;"/>
            <a:extLst>
              <a:ext uri="{FF2B5EF4-FFF2-40B4-BE49-F238E27FC236}">
                <a16:creationId xmlns:a16="http://schemas.microsoft.com/office/drawing/2014/main" id="{0FEDB932-4234-48B7-AD9C-A05F12BAE7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57200"/>
            <a:ext cx="144463" cy="762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B4B762DF-4CAD-4DBA-88B3-79241C724B48}"/>
              </a:ext>
            </a:extLst>
          </p:cNvPr>
          <p:cNvSpPr>
            <a:spLocks noChangeArrowheads="1"/>
          </p:cNvSpPr>
          <p:nvPr/>
        </p:nvSpPr>
        <p:spPr bwMode="auto">
          <a:xfrm>
            <a:off x="0" y="5334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a:ln>
                  <a:noFill/>
                </a:ln>
                <a:solidFill>
                  <a:schemeClr val="tx1"/>
                </a:solidFill>
                <a:effectLst/>
                <a:latin typeface="Arial" panose="020B0604020202020204" pitchFamily="34" charset="0"/>
              </a:rPr>
              <a:t> </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606824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B12B7-F2C4-4F5C-BD42-A8D7EC216FFD}"/>
              </a:ext>
            </a:extLst>
          </p:cNvPr>
          <p:cNvSpPr>
            <a:spLocks noGrp="1"/>
          </p:cNvSpPr>
          <p:nvPr>
            <p:ph type="title"/>
          </p:nvPr>
        </p:nvSpPr>
        <p:spPr>
          <a:xfrm>
            <a:off x="838200" y="-639191"/>
            <a:ext cx="10515600" cy="2095129"/>
          </a:xfrm>
        </p:spPr>
        <p:txBody>
          <a:bodyPr>
            <a:normAutofit/>
          </a:bodyPr>
          <a:lstStyle/>
          <a:p>
            <a:r>
              <a:rPr lang="en-GB" sz="3200" b="1" dirty="0"/>
              <a:t>Animal rights activists</a:t>
            </a:r>
          </a:p>
        </p:txBody>
      </p:sp>
      <p:sp>
        <p:nvSpPr>
          <p:cNvPr id="3" name="Content Placeholder 2">
            <a:extLst>
              <a:ext uri="{FF2B5EF4-FFF2-40B4-BE49-F238E27FC236}">
                <a16:creationId xmlns:a16="http://schemas.microsoft.com/office/drawing/2014/main" id="{488B67E0-F9A1-4DF5-BF5C-38235BE2BDB9}"/>
              </a:ext>
            </a:extLst>
          </p:cNvPr>
          <p:cNvSpPr>
            <a:spLocks noGrp="1"/>
          </p:cNvSpPr>
          <p:nvPr>
            <p:ph idx="1"/>
          </p:nvPr>
        </p:nvSpPr>
        <p:spPr>
          <a:xfrm>
            <a:off x="363985" y="736847"/>
            <a:ext cx="11434438" cy="5797118"/>
          </a:xfrm>
        </p:spPr>
        <p:txBody>
          <a:bodyPr>
            <a:noAutofit/>
          </a:bodyPr>
          <a:lstStyle/>
          <a:p>
            <a:pPr marL="0" indent="0">
              <a:buNone/>
            </a:pPr>
            <a:r>
              <a:rPr lang="en-GB" dirty="0"/>
              <a:t>However…..</a:t>
            </a:r>
          </a:p>
          <a:p>
            <a:pPr marL="0" indent="0">
              <a:buNone/>
            </a:pPr>
            <a:r>
              <a:rPr lang="en-GB" dirty="0"/>
              <a:t>Ethical Consumer &amp; PETA would say the only ethical way is veganism, no testing on animals, no zoos or sometimes no pets.</a:t>
            </a:r>
          </a:p>
          <a:p>
            <a:pPr marL="0" indent="0">
              <a:buNone/>
            </a:pPr>
            <a:r>
              <a:rPr lang="en-GB" kern="1800" dirty="0">
                <a:solidFill>
                  <a:srgbClr val="4F606C"/>
                </a:solidFill>
                <a:effectLst/>
                <a:latin typeface="Calibri" panose="020F0502020204030204" pitchFamily="34" charset="0"/>
                <a:ea typeface="Times New Roman" panose="02020603050405020304" pitchFamily="18" charset="0"/>
                <a:cs typeface="Calibri" panose="020F0502020204030204" pitchFamily="34" charset="0"/>
              </a:rPr>
              <a:t>People for the Ethical Treatment of Animals (PETA) </a:t>
            </a:r>
            <a:r>
              <a:rPr lang="en-GB" sz="1800" u="sng" kern="1800" dirty="0">
                <a:solidFill>
                  <a:srgbClr val="0000FF"/>
                </a:solidFill>
                <a:effectLst/>
                <a:latin typeface="Calibri" panose="020F0502020204030204" pitchFamily="34" charset="0"/>
                <a:ea typeface="Times New Roman" panose="02020603050405020304" pitchFamily="18" charset="0"/>
                <a:cs typeface="Calibri" panose="020F0502020204030204" pitchFamily="34" charset="0"/>
                <a:hlinkClick r:id="rId2"/>
              </a:rPr>
              <a:t>https://www.peta.org/features/what-peta-really-stands-for/</a:t>
            </a:r>
            <a:r>
              <a:rPr lang="en-GB" sz="1800" kern="1800" dirty="0">
                <a:solidFill>
                  <a:srgbClr val="4F606C"/>
                </a:solidFill>
                <a:effectLst/>
                <a:latin typeface="Calibri" panose="020F0502020204030204" pitchFamily="34" charset="0"/>
                <a:ea typeface="Times New Roman" panose="02020603050405020304" pitchFamily="18" charset="0"/>
                <a:cs typeface="Calibri" panose="020F0502020204030204" pitchFamily="34" charset="0"/>
              </a:rPr>
              <a:t> </a:t>
            </a:r>
          </a:p>
          <a:p>
            <a:pPr marL="0" indent="0">
              <a:buNone/>
            </a:pPr>
            <a:endParaRPr lang="en-GB" sz="1800" dirty="0"/>
          </a:p>
          <a:p>
            <a:pPr marL="0" indent="0">
              <a:buNone/>
            </a:pPr>
            <a:r>
              <a:rPr lang="en-GB" sz="1800" dirty="0">
                <a:hlinkClick r:id="rId3"/>
              </a:rPr>
              <a:t>https://www.ethicalconsumer.org/veganism-ethical-consumption</a:t>
            </a:r>
            <a:r>
              <a:rPr lang="en-GB" sz="1800" dirty="0"/>
              <a:t> </a:t>
            </a:r>
          </a:p>
          <a:p>
            <a:pPr marL="0" indent="0">
              <a:buNone/>
            </a:pPr>
            <a:r>
              <a:rPr lang="en-GB" dirty="0"/>
              <a:t>They might argue whether stopping bull fighting or converting everyone to veganism is the priority but the future should be animal free food and exploitation. The rationale is respect and care for wildlife, sustainability, conservation and saving the environment.</a:t>
            </a:r>
          </a:p>
          <a:p>
            <a:pPr marL="0" indent="0">
              <a:buNone/>
            </a:pPr>
            <a:endParaRPr lang="en-GB" dirty="0"/>
          </a:p>
          <a:p>
            <a:pPr marL="0" indent="0">
              <a:buNone/>
            </a:pPr>
            <a:r>
              <a:rPr lang="en-GB" sz="1800" dirty="0">
                <a:effectLst/>
                <a:latin typeface="Calibri" panose="020F0502020204030204" pitchFamily="34" charset="0"/>
                <a:ea typeface="Times New Roman" panose="02020603050405020304" pitchFamily="18" charset="0"/>
                <a:cs typeface="Calibri" panose="020F0502020204030204" pitchFamily="34" charset="0"/>
              </a:rPr>
              <a:t>(Cordeiro-Rodrigues, L., 2020, </a:t>
            </a:r>
            <a:r>
              <a:rPr lang="en-GB" sz="1800" kern="1800" dirty="0">
                <a:effectLst/>
                <a:latin typeface="Calibri" panose="020F0502020204030204" pitchFamily="34" charset="0"/>
                <a:ea typeface="Times New Roman" panose="02020603050405020304" pitchFamily="18" charset="0"/>
                <a:cs typeface="Calibri" panose="020F0502020204030204" pitchFamily="34" charset="0"/>
              </a:rPr>
              <a:t>The ethics of prioritisation and advocacy dilemmas: Bullfighting or veganism?, </a:t>
            </a:r>
            <a:r>
              <a:rPr lang="en-GB" sz="1800" i="1" u="none" strike="noStrike"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rPr>
              <a:t>South African Journal of Philosophy</a:t>
            </a:r>
            <a:r>
              <a:rPr lang="en-GB" sz="1800" dirty="0">
                <a:effectLst/>
                <a:latin typeface="Calibri" panose="020F0502020204030204" pitchFamily="34" charset="0"/>
                <a:ea typeface="Times New Roman" panose="02020603050405020304" pitchFamily="18" charset="0"/>
                <a:cs typeface="Calibri" panose="020F0502020204030204" pitchFamily="34" charset="0"/>
              </a:rPr>
              <a:t>. Mar2020, Vol. 39 Issue 1, p63-78.)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1387359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183</TotalTime>
  <Words>3066</Words>
  <Application>Microsoft Office PowerPoint</Application>
  <PresentationFormat>Widescreen</PresentationFormat>
  <Paragraphs>245</Paragraphs>
  <Slides>32</Slides>
  <Notes>0</Notes>
  <HiddenSlides>0</HiddenSlides>
  <MMClips>0</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1</vt:i4>
      </vt:variant>
      <vt:variant>
        <vt:lpstr>Slide Titles</vt:lpstr>
      </vt:variant>
      <vt:variant>
        <vt:i4>32</vt:i4>
      </vt:variant>
    </vt:vector>
  </HeadingPairs>
  <TitlesOfParts>
    <vt:vector size="44" baseType="lpstr">
      <vt:lpstr>Arial</vt:lpstr>
      <vt:lpstr>Calibri</vt:lpstr>
      <vt:lpstr>Calibri Light</vt:lpstr>
      <vt:lpstr>Helvetica</vt:lpstr>
      <vt:lpstr>inherit</vt:lpstr>
      <vt:lpstr>Secular One</vt:lpstr>
      <vt:lpstr>Segoe UI</vt:lpstr>
      <vt:lpstr>Source Sans Pro</vt:lpstr>
      <vt:lpstr>Symbol</vt:lpstr>
      <vt:lpstr>Times New Roman</vt:lpstr>
      <vt:lpstr>Office Theme</vt:lpstr>
      <vt:lpstr>Acrobat Document</vt:lpstr>
      <vt:lpstr> An example of SME CSR adoption:   Burns Pet Foods,  Kidwelly, South Wales   &amp;  A discussion on Animal Rights as part of CSR.  C21st Business Ethics, Doctor of Business Administration.</vt:lpstr>
      <vt:lpstr>  Much of this presentation is based on a conference paper written by Stephen Griffiths and his MBA graduate student, Howard Hin Ching Yip, then an employee at Burns Pet Nutrition (BNP). This presentation updates but uses the core of this publication. </vt:lpstr>
      <vt:lpstr>https://burnspet.co.uk/ </vt:lpstr>
      <vt:lpstr>A business with CSR</vt:lpstr>
      <vt:lpstr>A case of an SME which has embraced CSR. </vt:lpstr>
      <vt:lpstr>Accidental CSR? </vt:lpstr>
      <vt:lpstr>Underlying philosophy</vt:lpstr>
      <vt:lpstr>His key aims are: </vt:lpstr>
      <vt:lpstr>Therefore, as an SME he is focused on the organisation’s ethical risk. Addresses the relevant risk factors to his business. </vt:lpstr>
      <vt:lpstr>A code of behaviour</vt:lpstr>
      <vt:lpstr>Philanthropic activity:  Burns Pet Nutrition Foundation </vt:lpstr>
      <vt:lpstr>Awards/External recognition/Audit.</vt:lpstr>
      <vt:lpstr>Ethical site ratings</vt:lpstr>
      <vt:lpstr>PowerPoint Presentation</vt:lpstr>
      <vt:lpstr>https://woofbarkgrowl.co.uk/burns-dog-food/    Burns Dog Food Reviewed     </vt:lpstr>
      <vt:lpstr>Conclusion?</vt:lpstr>
      <vt:lpstr>1. SME Ethics </vt:lpstr>
      <vt:lpstr>Often SME ethics fit two opposing clichés. (Adapted from Spence, 2000) </vt:lpstr>
      <vt:lpstr>PowerPoint Presentation</vt:lpstr>
      <vt:lpstr>Spence (2007) describes and explains seven key characteristics that that help to understand the distinctive nature of small business organisations compared to large firms: </vt:lpstr>
      <vt:lpstr>PowerPoint Presentation</vt:lpstr>
      <vt:lpstr>PowerPoint Presentation</vt:lpstr>
      <vt:lpstr>3. Legal v Ethical: Henderson Matrix</vt:lpstr>
      <vt:lpstr>4. Profit Motive and ethics: Cannon’s matrix</vt:lpstr>
      <vt:lpstr>5. Stockholder v Stakeholder Accounts</vt:lpstr>
      <vt:lpstr>Burns and his senior managers listed stakeholders in interviews. (Yip, 2012). There is a stakeholder approach in evidence.</vt:lpstr>
      <vt:lpstr>6.  Philosophical traditions </vt:lpstr>
      <vt:lpstr>Teleological approach</vt:lpstr>
      <vt:lpstr>Deontological Approach Principles, motives, precepts, values…Operating principles: </vt:lpstr>
      <vt:lpstr>Animal rights</vt:lpstr>
      <vt:lpstr>Three Rs principle (in animal experimentation) Definition:  The Three Rs principle was launched in the early 1960s by two English biologists, Russel and Burch in their book “The Principle of Humane Experimental Technique”. The 3 Rs stand for Replacement, Reduction and Refinement.  </vt:lpstr>
      <vt:lpstr>Animal rights activists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Stephen Griffiths</dc:creator>
  <cp:lastModifiedBy>Stephen Griffiths</cp:lastModifiedBy>
  <cp:revision>50</cp:revision>
  <dcterms:created xsi:type="dcterms:W3CDTF">2020-12-08T10:48:23Z</dcterms:created>
  <dcterms:modified xsi:type="dcterms:W3CDTF">2020-12-08T13:53:53Z</dcterms:modified>
</cp:coreProperties>
</file>