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ms-powerpoint.presentation.macroEnabled.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8" r:id="rId2"/>
  </p:sldMasterIdLst>
  <p:notesMasterIdLst>
    <p:notesMasterId r:id="rId35"/>
  </p:notesMasterIdLst>
  <p:sldIdLst>
    <p:sldId id="256" r:id="rId3"/>
    <p:sldId id="266" r:id="rId4"/>
    <p:sldId id="259" r:id="rId5"/>
    <p:sldId id="257" r:id="rId6"/>
    <p:sldId id="258" r:id="rId7"/>
    <p:sldId id="260" r:id="rId8"/>
    <p:sldId id="261" r:id="rId9"/>
    <p:sldId id="264" r:id="rId10"/>
    <p:sldId id="265" r:id="rId11"/>
    <p:sldId id="267" r:id="rId12"/>
    <p:sldId id="268" r:id="rId13"/>
    <p:sldId id="262" r:id="rId14"/>
    <p:sldId id="269" r:id="rId15"/>
    <p:sldId id="273" r:id="rId16"/>
    <p:sldId id="271" r:id="rId17"/>
    <p:sldId id="270" r:id="rId18"/>
    <p:sldId id="274" r:id="rId19"/>
    <p:sldId id="276" r:id="rId20"/>
    <p:sldId id="277" r:id="rId21"/>
    <p:sldId id="272" r:id="rId22"/>
    <p:sldId id="280" r:id="rId23"/>
    <p:sldId id="281" r:id="rId24"/>
    <p:sldId id="278" r:id="rId25"/>
    <p:sldId id="279" r:id="rId26"/>
    <p:sldId id="289" r:id="rId27"/>
    <p:sldId id="283" r:id="rId28"/>
    <p:sldId id="287" r:id="rId29"/>
    <p:sldId id="282" r:id="rId30"/>
    <p:sldId id="288" r:id="rId31"/>
    <p:sldId id="284" r:id="rId32"/>
    <p:sldId id="285" r:id="rId33"/>
    <p:sldId id="286" r:id="rId3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6" autoAdjust="0"/>
    <p:restoredTop sz="94660"/>
  </p:normalViewPr>
  <p:slideViewPr>
    <p:cSldViewPr snapToGrid="0">
      <p:cViewPr>
        <p:scale>
          <a:sx n="33" d="100"/>
          <a:sy n="33" d="100"/>
        </p:scale>
        <p:origin x="1086" y="16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ableStyles" Target="tableStyles.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C0E526-14CA-44B5-B9CB-804798C5874C}" type="datetimeFigureOut">
              <a:rPr lang="en-GB" smtClean="0"/>
              <a:t>15/10/2019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A5739E-2BB0-4CA7-B65A-298DAE2F0DA5}" type="slidenum">
              <a:rPr lang="en-GB" smtClean="0"/>
              <a:t>‹#›</a:t>
            </a:fld>
            <a:endParaRPr lang="en-GB"/>
          </a:p>
        </p:txBody>
      </p:sp>
    </p:spTree>
    <p:extLst>
      <p:ext uri="{BB962C8B-B14F-4D97-AF65-F5344CB8AC3E}">
        <p14:creationId xmlns:p14="http://schemas.microsoft.com/office/powerpoint/2010/main" val="2480067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1D4EF5C-ACCA-445C-B1AD-01AE3BE0CCE6}"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6354981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Debates</a:t>
            </a:r>
            <a:r>
              <a:rPr lang="en-GB" baseline="0" dirty="0" smtClean="0"/>
              <a:t> over spread of railway</a:t>
            </a:r>
          </a:p>
          <a:p>
            <a:pPr marL="171450" indent="-171450">
              <a:buFont typeface="Arial" panose="020B0604020202020204" pitchFamily="34" charset="0"/>
              <a:buChar char="•"/>
            </a:pPr>
            <a:r>
              <a:rPr lang="en-GB" baseline="0" dirty="0" smtClean="0"/>
              <a:t>Example of this the encroachment on the Lake District in England’s NW – a onetime rough and ready landscape noted for relative absence of human culture – a status valorised by the Romantic poets</a:t>
            </a:r>
          </a:p>
          <a:p>
            <a:pPr marL="171450" indent="-171450">
              <a:buFont typeface="Arial" panose="020B0604020202020204" pitchFamily="34" charset="0"/>
              <a:buChar char="•"/>
            </a:pPr>
            <a:r>
              <a:rPr lang="en-GB" baseline="0" dirty="0" smtClean="0"/>
              <a:t>Irony: </a:t>
            </a:r>
            <a:r>
              <a:rPr lang="en-GB" baseline="0" dirty="0" err="1" smtClean="0"/>
              <a:t>romanticisation</a:t>
            </a:r>
            <a:r>
              <a:rPr lang="en-GB" baseline="0" dirty="0" smtClean="0"/>
              <a:t> encourages and popularises interest in the region</a:t>
            </a:r>
          </a:p>
          <a:p>
            <a:pPr marL="171450" indent="-171450">
              <a:buFont typeface="Arial" panose="020B0604020202020204" pitchFamily="34" charset="0"/>
              <a:buChar char="•"/>
            </a:pPr>
            <a:r>
              <a:rPr lang="en-GB" baseline="0" dirty="0" smtClean="0"/>
              <a:t>Proposed Kendal–Windermere railway protested by Wordsworth, a celebrant of French Rev – read quotes; mention ‘utilitarian’</a:t>
            </a:r>
          </a:p>
          <a:p>
            <a:pPr marL="171450" indent="-171450">
              <a:buFont typeface="Arial" panose="020B0604020202020204" pitchFamily="34" charset="0"/>
              <a:buChar char="•"/>
            </a:pPr>
            <a:r>
              <a:rPr lang="en-GB" baseline="0" dirty="0" smtClean="0"/>
              <a:t>Development of tourist industry a Victorian phenomenon; Cook’s Tours, etc. – Great Exhibition of 1851 a key factor</a:t>
            </a:r>
          </a:p>
          <a:p>
            <a:pPr marL="171450" indent="-171450">
              <a:buFont typeface="Arial" panose="020B0604020202020204" pitchFamily="34" charset="0"/>
              <a:buChar char="•"/>
            </a:pPr>
            <a:r>
              <a:rPr lang="en-GB" dirty="0" smtClean="0"/>
              <a:t>Note</a:t>
            </a:r>
            <a:r>
              <a:rPr lang="en-GB" baseline="0" dirty="0" smtClean="0"/>
              <a:t> use of </a:t>
            </a:r>
            <a:r>
              <a:rPr lang="en-GB" baseline="0" dirty="0" err="1" smtClean="0"/>
              <a:t>steampower</a:t>
            </a:r>
            <a:r>
              <a:rPr lang="en-GB" baseline="0" dirty="0" smtClean="0"/>
              <a:t> on Windermere</a:t>
            </a:r>
          </a:p>
          <a:p>
            <a:pPr marL="171450" indent="-171450">
              <a:buFont typeface="Arial" panose="020B0604020202020204" pitchFamily="34" charset="0"/>
              <a:buChar char="•"/>
            </a:pPr>
            <a:r>
              <a:rPr lang="en-GB" baseline="0" dirty="0" smtClean="0"/>
              <a:t>Note the </a:t>
            </a:r>
            <a:r>
              <a:rPr lang="en-GB" b="1" baseline="0" dirty="0" smtClean="0"/>
              <a:t>media </a:t>
            </a:r>
            <a:r>
              <a:rPr lang="en-GB" b="0" i="0" baseline="0" dirty="0" smtClean="0"/>
              <a:t>through which we are able to access these images: </a:t>
            </a:r>
            <a:r>
              <a:rPr lang="en-GB" b="1" i="0" baseline="0" dirty="0" smtClean="0"/>
              <a:t>advent of photography from 1830s</a:t>
            </a:r>
            <a:endParaRPr lang="en-GB" b="1" i="1" baseline="0" dirty="0" smtClean="0"/>
          </a:p>
          <a:p>
            <a:pPr marL="171450" indent="-171450">
              <a:buFont typeface="Arial" panose="020B0604020202020204" pitchFamily="34" charset="0"/>
              <a:buChar char="•"/>
            </a:pPr>
            <a:r>
              <a:rPr lang="en-GB" b="0" i="0" baseline="0" dirty="0" smtClean="0"/>
              <a:t>Postcards symbols of increasing tourism and the rise of mass print media (refer back to newspaper story here)</a:t>
            </a:r>
            <a:endParaRPr lang="en-GB" b="0" i="0" dirty="0" smtClean="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CB6A4A7-4D9D-4468-A1FB-708D08C2254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301585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Change of</a:t>
            </a:r>
            <a:r>
              <a:rPr lang="en-GB" baseline="0" dirty="0" smtClean="0"/>
              <a:t> landscape: note barely-discernible steam train</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CB6A4A7-4D9D-4468-A1FB-708D08C2254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183603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1D4EF5C-ACCA-445C-B1AD-01AE3BE0CCE6}"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434194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1D4EF5C-ACCA-445C-B1AD-01AE3BE0CCE6}"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0285899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52D7E2F5-898C-4292-8C6D-C1A4367E1F83}" type="datetimeFigureOut">
              <a:rPr lang="en-GB" smtClean="0"/>
              <a:t>15/10/2019</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14222439-7D05-436E-B7F7-C62528F4F59A}" type="slidenum">
              <a:rPr lang="en-GB" smtClean="0"/>
              <a:t>‹#›</a:t>
            </a:fld>
            <a:endParaRPr lang="en-GB"/>
          </a:p>
        </p:txBody>
      </p:sp>
    </p:spTree>
    <p:extLst>
      <p:ext uri="{BB962C8B-B14F-4D97-AF65-F5344CB8AC3E}">
        <p14:creationId xmlns:p14="http://schemas.microsoft.com/office/powerpoint/2010/main" val="32421844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2D7E2F5-898C-4292-8C6D-C1A4367E1F83}" type="datetimeFigureOut">
              <a:rPr lang="en-GB" smtClean="0"/>
              <a:t>15/10/2019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222439-7D05-436E-B7F7-C62528F4F59A}" type="slidenum">
              <a:rPr lang="en-GB" smtClean="0"/>
              <a:t>‹#›</a:t>
            </a:fld>
            <a:endParaRPr lang="en-GB"/>
          </a:p>
        </p:txBody>
      </p:sp>
    </p:spTree>
    <p:extLst>
      <p:ext uri="{BB962C8B-B14F-4D97-AF65-F5344CB8AC3E}">
        <p14:creationId xmlns:p14="http://schemas.microsoft.com/office/powerpoint/2010/main" val="3892021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52D7E2F5-898C-4292-8C6D-C1A4367E1F83}" type="datetimeFigureOut">
              <a:rPr lang="en-GB" smtClean="0"/>
              <a:t>15/10/2019</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14222439-7D05-436E-B7F7-C62528F4F59A}" type="slidenum">
              <a:rPr lang="en-GB" smtClean="0"/>
              <a:t>‹#›</a:t>
            </a:fld>
            <a:endParaRPr lang="en-GB"/>
          </a:p>
        </p:txBody>
      </p:sp>
    </p:spTree>
    <p:extLst>
      <p:ext uri="{BB962C8B-B14F-4D97-AF65-F5344CB8AC3E}">
        <p14:creationId xmlns:p14="http://schemas.microsoft.com/office/powerpoint/2010/main" val="26161184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52D7E2F5-898C-4292-8C6D-C1A4367E1F83}" type="datetimeFigureOut">
              <a:rPr lang="en-GB" smtClean="0"/>
              <a:t>15/10/2019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222439-7D05-436E-B7F7-C62528F4F59A}" type="slidenum">
              <a:rPr lang="en-GB" smtClean="0"/>
              <a:t>‹#›</a:t>
            </a:fld>
            <a:endParaRPr lang="en-GB"/>
          </a:p>
        </p:txBody>
      </p:sp>
    </p:spTree>
    <p:extLst>
      <p:ext uri="{BB962C8B-B14F-4D97-AF65-F5344CB8AC3E}">
        <p14:creationId xmlns:p14="http://schemas.microsoft.com/office/powerpoint/2010/main" val="13527326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2D7E2F5-898C-4292-8C6D-C1A4367E1F83}" type="datetimeFigureOut">
              <a:rPr lang="en-GB" smtClean="0"/>
              <a:t>15/10/2019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4222439-7D05-436E-B7F7-C62528F4F59A}" type="slidenum">
              <a:rPr lang="en-GB" smtClean="0"/>
              <a:t>‹#›</a:t>
            </a:fld>
            <a:endParaRPr lang="en-GB"/>
          </a:p>
        </p:txBody>
      </p:sp>
    </p:spTree>
    <p:extLst>
      <p:ext uri="{BB962C8B-B14F-4D97-AF65-F5344CB8AC3E}">
        <p14:creationId xmlns:p14="http://schemas.microsoft.com/office/powerpoint/2010/main" val="34667076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52D7E2F5-898C-4292-8C6D-C1A4367E1F83}" type="datetimeFigureOut">
              <a:rPr lang="en-GB" smtClean="0"/>
              <a:t>15/10/2019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4222439-7D05-436E-B7F7-C62528F4F59A}" type="slidenum">
              <a:rPr lang="en-GB" smtClean="0"/>
              <a:t>‹#›</a:t>
            </a:fld>
            <a:endParaRPr lang="en-GB"/>
          </a:p>
        </p:txBody>
      </p:sp>
    </p:spTree>
    <p:extLst>
      <p:ext uri="{BB962C8B-B14F-4D97-AF65-F5344CB8AC3E}">
        <p14:creationId xmlns:p14="http://schemas.microsoft.com/office/powerpoint/2010/main" val="39631411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2D7E2F5-898C-4292-8C6D-C1A4367E1F83}" type="datetimeFigureOut">
              <a:rPr lang="en-GB" smtClean="0"/>
              <a:t>15/10/2019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4222439-7D05-436E-B7F7-C62528F4F59A}" type="slidenum">
              <a:rPr lang="en-GB" smtClean="0"/>
              <a:t>‹#›</a:t>
            </a:fld>
            <a:endParaRPr lang="en-GB"/>
          </a:p>
        </p:txBody>
      </p:sp>
    </p:spTree>
    <p:extLst>
      <p:ext uri="{BB962C8B-B14F-4D97-AF65-F5344CB8AC3E}">
        <p14:creationId xmlns:p14="http://schemas.microsoft.com/office/powerpoint/2010/main" val="17926445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smtClean="0"/>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52D7E2F5-898C-4292-8C6D-C1A4367E1F83}" type="datetimeFigureOut">
              <a:rPr lang="en-GB" smtClean="0"/>
              <a:t>15/10/2019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222439-7D05-436E-B7F7-C62528F4F59A}" type="slidenum">
              <a:rPr lang="en-GB" smtClean="0"/>
              <a:t>‹#›</a:t>
            </a:fld>
            <a:endParaRPr lang="en-GB"/>
          </a:p>
        </p:txBody>
      </p:sp>
    </p:spTree>
    <p:extLst>
      <p:ext uri="{BB962C8B-B14F-4D97-AF65-F5344CB8AC3E}">
        <p14:creationId xmlns:p14="http://schemas.microsoft.com/office/powerpoint/2010/main" val="13168952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52D7E2F5-898C-4292-8C6D-C1A4367E1F83}" type="datetimeFigureOut">
              <a:rPr lang="en-GB" smtClean="0"/>
              <a:t>15/10/2019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222439-7D05-436E-B7F7-C62528F4F59A}" type="slidenum">
              <a:rPr lang="en-GB" smtClean="0"/>
              <a:t>‹#›</a:t>
            </a:fld>
            <a:endParaRPr lang="en-GB"/>
          </a:p>
        </p:txBody>
      </p:sp>
    </p:spTree>
    <p:extLst>
      <p:ext uri="{BB962C8B-B14F-4D97-AF65-F5344CB8AC3E}">
        <p14:creationId xmlns:p14="http://schemas.microsoft.com/office/powerpoint/2010/main" val="621647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52D7E2F5-898C-4292-8C6D-C1A4367E1F83}" type="datetimeFigureOut">
              <a:rPr lang="en-GB" smtClean="0"/>
              <a:t>15/10/2019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222439-7D05-436E-B7F7-C62528F4F59A}" type="slidenum">
              <a:rPr lang="en-GB" smtClean="0"/>
              <a:t>‹#›</a:t>
            </a:fld>
            <a:endParaRPr lang="en-GB"/>
          </a:p>
        </p:txBody>
      </p:sp>
    </p:spTree>
    <p:extLst>
      <p:ext uri="{BB962C8B-B14F-4D97-AF65-F5344CB8AC3E}">
        <p14:creationId xmlns:p14="http://schemas.microsoft.com/office/powerpoint/2010/main" val="11636440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52D7E2F5-898C-4292-8C6D-C1A4367E1F83}" type="datetimeFigureOut">
              <a:rPr lang="en-GB" smtClean="0"/>
              <a:t>15/10/2019</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14222439-7D05-436E-B7F7-C62528F4F59A}" type="slidenum">
              <a:rPr lang="en-GB" smtClean="0"/>
              <a:t>‹#›</a:t>
            </a:fld>
            <a:endParaRPr lang="en-GB"/>
          </a:p>
        </p:txBody>
      </p:sp>
    </p:spTree>
    <p:extLst>
      <p:ext uri="{BB962C8B-B14F-4D97-AF65-F5344CB8AC3E}">
        <p14:creationId xmlns:p14="http://schemas.microsoft.com/office/powerpoint/2010/main" val="29570233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52D7E2F5-898C-4292-8C6D-C1A4367E1F83}" type="datetimeFigureOut">
              <a:rPr lang="en-GB" smtClean="0"/>
              <a:t>15/10/2019</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14222439-7D05-436E-B7F7-C62528F4F59A}"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2649749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52D7E2F5-898C-4292-8C6D-C1A4367E1F83}" type="datetimeFigureOut">
              <a:rPr lang="en-GB" smtClean="0"/>
              <a:t>15/10/2019</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14222439-7D05-436E-B7F7-C62528F4F59A}" type="slidenum">
              <a:rPr lang="en-GB" smtClean="0"/>
              <a:t>‹#›</a:t>
            </a:fld>
            <a:endParaRPr lang="en-GB"/>
          </a:p>
        </p:txBody>
      </p:sp>
    </p:spTree>
    <p:extLst>
      <p:ext uri="{BB962C8B-B14F-4D97-AF65-F5344CB8AC3E}">
        <p14:creationId xmlns:p14="http://schemas.microsoft.com/office/powerpoint/2010/main" val="363506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52D7E2F5-898C-4292-8C6D-C1A4367E1F83}" type="datetimeFigureOut">
              <a:rPr lang="en-GB" smtClean="0"/>
              <a:t>15/10/2019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4222439-7D05-436E-B7F7-C62528F4F59A}" type="slidenum">
              <a:rPr lang="en-GB" smtClean="0"/>
              <a:t>‹#›</a:t>
            </a:fld>
            <a:endParaRPr lang="en-GB"/>
          </a:p>
        </p:txBody>
      </p:sp>
    </p:spTree>
    <p:extLst>
      <p:ext uri="{BB962C8B-B14F-4D97-AF65-F5344CB8AC3E}">
        <p14:creationId xmlns:p14="http://schemas.microsoft.com/office/powerpoint/2010/main" val="1696566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52D7E2F5-898C-4292-8C6D-C1A4367E1F83}" type="datetimeFigureOut">
              <a:rPr lang="en-GB" smtClean="0"/>
              <a:t>15/10/2019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4222439-7D05-436E-B7F7-C62528F4F59A}" type="slidenum">
              <a:rPr lang="en-GB" smtClean="0"/>
              <a:t>‹#›</a:t>
            </a:fld>
            <a:endParaRPr lang="en-GB"/>
          </a:p>
        </p:txBody>
      </p:sp>
    </p:spTree>
    <p:extLst>
      <p:ext uri="{BB962C8B-B14F-4D97-AF65-F5344CB8AC3E}">
        <p14:creationId xmlns:p14="http://schemas.microsoft.com/office/powerpoint/2010/main" val="18039399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2D7E2F5-898C-4292-8C6D-C1A4367E1F83}" type="datetimeFigureOut">
              <a:rPr lang="en-GB" smtClean="0"/>
              <a:t>15/10/2019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222439-7D05-436E-B7F7-C62528F4F59A}" type="slidenum">
              <a:rPr lang="en-GB" smtClean="0"/>
              <a:t>‹#›</a:t>
            </a:fld>
            <a:endParaRPr lang="en-GB"/>
          </a:p>
        </p:txBody>
      </p:sp>
    </p:spTree>
    <p:extLst>
      <p:ext uri="{BB962C8B-B14F-4D97-AF65-F5344CB8AC3E}">
        <p14:creationId xmlns:p14="http://schemas.microsoft.com/office/powerpoint/2010/main" val="14642893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52D7E2F5-898C-4292-8C6D-C1A4367E1F83}" type="datetimeFigureOut">
              <a:rPr lang="en-GB" smtClean="0"/>
              <a:t>15/10/2019</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14222439-7D05-436E-B7F7-C62528F4F59A}" type="slidenum">
              <a:rPr lang="en-GB" smtClean="0"/>
              <a:t>‹#›</a:t>
            </a:fld>
            <a:endParaRPr lang="en-GB"/>
          </a:p>
        </p:txBody>
      </p:sp>
    </p:spTree>
    <p:extLst>
      <p:ext uri="{BB962C8B-B14F-4D97-AF65-F5344CB8AC3E}">
        <p14:creationId xmlns:p14="http://schemas.microsoft.com/office/powerpoint/2010/main" val="375207683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10/15/2019</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15387557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81441743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10/15/2019</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15671423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10/15/2019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77129099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10/15/2019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3576868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10/15/2019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79723224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10/15/2019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5435366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smtClean="0"/>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86227014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8115293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19649197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10/15/2019</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93551571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10/15/2019</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80674532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10/15/2019</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4457538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10/15/2019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04771784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10/15/2019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13730654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89201664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10/15/2019</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8728124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slideLayout" Target="../slideLayouts/slideLayout30.xml"/><Relationship Id="rId18" Type="http://schemas.openxmlformats.org/officeDocument/2006/relationships/theme" Target="../theme/theme2.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slideLayout" Target="../slideLayouts/slideLayout29.xml"/><Relationship Id="rId17" Type="http://schemas.openxmlformats.org/officeDocument/2006/relationships/slideLayout" Target="../slideLayouts/slideLayout34.xml"/><Relationship Id="rId2" Type="http://schemas.openxmlformats.org/officeDocument/2006/relationships/slideLayout" Target="../slideLayouts/slideLayout19.xml"/><Relationship Id="rId16" Type="http://schemas.openxmlformats.org/officeDocument/2006/relationships/slideLayout" Target="../slideLayouts/slideLayout33.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5" Type="http://schemas.openxmlformats.org/officeDocument/2006/relationships/slideLayout" Target="../slideLayouts/slideLayout32.xml"/><Relationship Id="rId10" Type="http://schemas.openxmlformats.org/officeDocument/2006/relationships/slideLayout" Target="../slideLayouts/slideLayout27.xml"/><Relationship Id="rId19" Type="http://schemas.openxmlformats.org/officeDocument/2006/relationships/image" Target="../media/image1.png"/><Relationship Id="rId4" Type="http://schemas.openxmlformats.org/officeDocument/2006/relationships/slideLayout" Target="../slideLayouts/slideLayout21.xml"/><Relationship Id="rId9" Type="http://schemas.openxmlformats.org/officeDocument/2006/relationships/slideLayout" Target="../slideLayouts/slideLayout26.xml"/><Relationship Id="rId14"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52D7E2F5-898C-4292-8C6D-C1A4367E1F83}" type="datetimeFigureOut">
              <a:rPr lang="en-GB" smtClean="0"/>
              <a:t>15/10/2019</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14222439-7D05-436E-B7F7-C62528F4F59A}" type="slidenum">
              <a:rPr lang="en-GB" smtClean="0"/>
              <a:t>‹#›</a:t>
            </a:fld>
            <a:endParaRPr lang="en-GB"/>
          </a:p>
        </p:txBody>
      </p:sp>
    </p:spTree>
    <p:extLst>
      <p:ext uri="{BB962C8B-B14F-4D97-AF65-F5344CB8AC3E}">
        <p14:creationId xmlns:p14="http://schemas.microsoft.com/office/powerpoint/2010/main" val="4628609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10/15/2019</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extLst>
      <p:ext uri="{BB962C8B-B14F-4D97-AF65-F5344CB8AC3E}">
        <p14:creationId xmlns:p14="http://schemas.microsoft.com/office/powerpoint/2010/main" val="661537128"/>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3" Type="http://schemas.openxmlformats.org/officeDocument/2006/relationships/hyperlink" Target="https://www.theguardian.com/commentisfree/2019/oct/11/trump-deal-erdogan-lethal-consequences-ukraine-Syria" TargetMode="External"/><Relationship Id="rId2" Type="http://schemas.openxmlformats.org/officeDocument/2006/relationships/hyperlink" Target="https://www.motherjones.com/politics/2019/10/reminder-trump-has-a-massive-conflict-of-interest-in-turkey/" TargetMode="Externa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6.xml"/><Relationship Id="rId4" Type="http://schemas.openxmlformats.org/officeDocument/2006/relationships/hyperlink" Target="https://www.bbc.co.uk/news/uk-england-cumbria-24625202"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7.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s>
</file>

<file path=ppt/slides/_rels/slide3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Week 2: Heritage Industries and the Tourist Gaze</a:t>
            </a:r>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2950432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staged authenticity?</a:t>
            </a:r>
            <a:endParaRPr lang="en-GB" dirty="0"/>
          </a:p>
        </p:txBody>
      </p:sp>
      <p:sp>
        <p:nvSpPr>
          <p:cNvPr id="3" name="Content Placeholder 2"/>
          <p:cNvSpPr>
            <a:spLocks noGrp="1"/>
          </p:cNvSpPr>
          <p:nvPr>
            <p:ph idx="1"/>
          </p:nvPr>
        </p:nvSpPr>
        <p:spPr/>
        <p:txBody>
          <a:bodyPr/>
          <a:lstStyle/>
          <a:p>
            <a:r>
              <a:rPr lang="en-GB" dirty="0" smtClean="0"/>
              <a:t>How do you interpret </a:t>
            </a:r>
            <a:r>
              <a:rPr lang="en-GB" dirty="0" err="1" smtClean="0"/>
              <a:t>MacCannell’s</a:t>
            </a:r>
            <a:r>
              <a:rPr lang="en-GB" dirty="0" smtClean="0"/>
              <a:t> key concept?</a:t>
            </a:r>
          </a:p>
          <a:p>
            <a:endParaRPr lang="en-GB" dirty="0"/>
          </a:p>
          <a:p>
            <a:r>
              <a:rPr lang="en-GB" dirty="0" smtClean="0"/>
              <a:t>How does </a:t>
            </a:r>
            <a:r>
              <a:rPr lang="en-GB" dirty="0" err="1" smtClean="0"/>
              <a:t>MacCannell</a:t>
            </a:r>
            <a:r>
              <a:rPr lang="en-GB" dirty="0" smtClean="0"/>
              <a:t> apply the theories of Erving Goffman re: ‘front’ and ‘back’ stages?</a:t>
            </a:r>
          </a:p>
          <a:p>
            <a:endParaRPr lang="en-GB" dirty="0"/>
          </a:p>
          <a:p>
            <a:r>
              <a:rPr lang="en-GB" dirty="0" smtClean="0"/>
              <a:t>What ideas, events or phenomena does </a:t>
            </a:r>
            <a:r>
              <a:rPr lang="en-GB" dirty="0" err="1" smtClean="0"/>
              <a:t>MacCannell</a:t>
            </a:r>
            <a:r>
              <a:rPr lang="en-GB" dirty="0" smtClean="0"/>
              <a:t> say influenced his theory of ‘staged authenticity’?</a:t>
            </a:r>
          </a:p>
          <a:p>
            <a:endParaRPr lang="en-GB" dirty="0" smtClean="0"/>
          </a:p>
          <a:p>
            <a:r>
              <a:rPr lang="en-GB" dirty="0" smtClean="0"/>
              <a:t>Can you think of any examples of staged authenticity at heritage tourism sites? </a:t>
            </a:r>
            <a:endParaRPr lang="en-GB" dirty="0"/>
          </a:p>
        </p:txBody>
      </p:sp>
    </p:spTree>
    <p:extLst>
      <p:ext uri="{BB962C8B-B14F-4D97-AF65-F5344CB8AC3E}">
        <p14:creationId xmlns:p14="http://schemas.microsoft.com/office/powerpoint/2010/main" val="200803815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59400" y="1422400"/>
            <a:ext cx="6362700" cy="5268858"/>
          </a:xfrm>
        </p:spPr>
        <p:txBody>
          <a:bodyPr>
            <a:normAutofit fontScale="92500"/>
          </a:bodyPr>
          <a:lstStyle/>
          <a:p>
            <a:pPr marL="0" indent="0" algn="just">
              <a:buNone/>
            </a:pPr>
            <a:r>
              <a:rPr lang="en-GB" sz="2400" dirty="0" smtClean="0"/>
              <a:t>“Stirred </a:t>
            </a:r>
            <a:r>
              <a:rPr lang="en-GB" sz="2400" dirty="0"/>
              <a:t>by air travel, international hotel chains have </a:t>
            </a:r>
            <a:r>
              <a:rPr lang="en-GB" sz="2400" dirty="0" smtClean="0"/>
              <a:t>grown </a:t>
            </a:r>
            <a:r>
              <a:rPr lang="en-GB" sz="2400" dirty="0" smtClean="0"/>
              <a:t>phenomenally since </a:t>
            </a:r>
            <a:r>
              <a:rPr lang="en-GB" sz="2400" dirty="0"/>
              <a:t>World War II</a:t>
            </a:r>
            <a:r>
              <a:rPr lang="en-GB" sz="2400" dirty="0" smtClean="0"/>
              <a:t>.</a:t>
            </a:r>
          </a:p>
          <a:p>
            <a:pPr marL="0" indent="0" algn="just">
              <a:buNone/>
            </a:pPr>
            <a:r>
              <a:rPr lang="en-GB" sz="2400" dirty="0"/>
              <a:t>	“ </a:t>
            </a:r>
            <a:r>
              <a:rPr lang="en-GB" sz="2400" dirty="0" smtClean="0"/>
              <a:t>… The </a:t>
            </a:r>
            <a:r>
              <a:rPr lang="en-GB" sz="2400" dirty="0"/>
              <a:t>spirit of these new hotels was well expressed in </a:t>
            </a:r>
            <a:r>
              <a:rPr lang="en-GB" sz="2400" dirty="0" smtClean="0"/>
              <a:t>Conrad </a:t>
            </a:r>
            <a:r>
              <a:rPr lang="en-GB" sz="2400" dirty="0"/>
              <a:t>Hilton's own </a:t>
            </a:r>
            <a:r>
              <a:rPr lang="en-GB" sz="2400" dirty="0" smtClean="0"/>
              <a:t>account of the Istanbul Hilton opening in </a:t>
            </a:r>
            <a:r>
              <a:rPr lang="en-GB" sz="2400" dirty="0"/>
              <a:t>1955, to which he brought a </a:t>
            </a:r>
            <a:r>
              <a:rPr lang="en-GB" sz="2400" dirty="0" smtClean="0"/>
              <a:t>planeload </a:t>
            </a:r>
            <a:r>
              <a:rPr lang="en-GB" sz="2400" dirty="0"/>
              <a:t>of American </a:t>
            </a:r>
            <a:r>
              <a:rPr lang="en-GB" sz="2400" dirty="0" smtClean="0"/>
              <a:t>celebrities </a:t>
            </a:r>
            <a:r>
              <a:rPr lang="en-GB" sz="2400" dirty="0"/>
              <a:t>and news makers</a:t>
            </a:r>
            <a:r>
              <a:rPr lang="en-GB" sz="2400" dirty="0" smtClean="0"/>
              <a:t>. ‘When we </a:t>
            </a:r>
            <a:r>
              <a:rPr lang="en-GB" sz="2400" dirty="0"/>
              <a:t>flew into Istanbul </a:t>
            </a:r>
            <a:r>
              <a:rPr lang="en-GB" sz="2400" dirty="0" smtClean="0"/>
              <a:t>for the opening … there </a:t>
            </a:r>
            <a:r>
              <a:rPr lang="en-GB" sz="2400" dirty="0"/>
              <a:t>is no question </a:t>
            </a:r>
            <a:r>
              <a:rPr lang="en-GB" sz="2400" dirty="0" smtClean="0"/>
              <a:t>that </a:t>
            </a:r>
            <a:r>
              <a:rPr lang="en-GB" sz="2400" dirty="0"/>
              <a:t>we all felt </a:t>
            </a:r>
            <a:r>
              <a:rPr lang="en-GB" sz="2400" dirty="0" smtClean="0"/>
              <a:t>the antiquity</a:t>
            </a:r>
            <a:r>
              <a:rPr lang="en-GB" sz="2400" dirty="0"/>
              <a:t>, romance and </a:t>
            </a:r>
            <a:r>
              <a:rPr lang="en-GB" sz="2400" dirty="0" smtClean="0"/>
              <a:t>mystery of this ancient city … I felt this “City of the </a:t>
            </a:r>
            <a:r>
              <a:rPr lang="en-GB" sz="2400" dirty="0"/>
              <a:t>Golden </a:t>
            </a:r>
            <a:r>
              <a:rPr lang="en-GB" sz="2400" dirty="0" smtClean="0"/>
              <a:t>Horn” </a:t>
            </a:r>
            <a:r>
              <a:rPr lang="en-GB" sz="2400" dirty="0"/>
              <a:t>was </a:t>
            </a:r>
            <a:r>
              <a:rPr lang="en-GB" sz="2400" dirty="0" smtClean="0"/>
              <a:t>a tremendous </a:t>
            </a:r>
            <a:r>
              <a:rPr lang="en-GB" sz="2400" dirty="0"/>
              <a:t>place </a:t>
            </a:r>
            <a:r>
              <a:rPr lang="en-GB" sz="2400" dirty="0" smtClean="0"/>
              <a:t>to plant </a:t>
            </a:r>
            <a:r>
              <a:rPr lang="en-GB" sz="2400" dirty="0"/>
              <a:t>a little bit of </a:t>
            </a:r>
            <a:r>
              <a:rPr lang="en-GB" sz="2400" dirty="0" smtClean="0"/>
              <a:t>America. </a:t>
            </a:r>
            <a:r>
              <a:rPr lang="en-GB" sz="2400" dirty="0" smtClean="0"/>
              <a:t>Each of our hotels,’ Hilton announced</a:t>
            </a:r>
            <a:r>
              <a:rPr lang="en-GB" sz="2400" dirty="0" smtClean="0"/>
              <a:t>, ‘is </a:t>
            </a:r>
            <a:r>
              <a:rPr lang="en-GB" sz="2400" dirty="0"/>
              <a:t>a 'little America</a:t>
            </a:r>
            <a:r>
              <a:rPr lang="en-GB" dirty="0" smtClean="0"/>
              <a:t>.’”</a:t>
            </a:r>
          </a:p>
          <a:p>
            <a:pPr marL="0" indent="0" algn="r">
              <a:buNone/>
            </a:pPr>
            <a:r>
              <a:rPr lang="en-GB" sz="2000" dirty="0" smtClean="0">
                <a:latin typeface="Century Gothic" panose="020B0502020202020204" pitchFamily="34" charset="0"/>
              </a:rPr>
              <a:t>- </a:t>
            </a:r>
            <a:r>
              <a:rPr lang="en-GB" sz="2000" dirty="0" err="1" smtClean="0">
                <a:latin typeface="Century Gothic" panose="020B0502020202020204" pitchFamily="34" charset="0"/>
              </a:rPr>
              <a:t>Boorstin</a:t>
            </a:r>
            <a:r>
              <a:rPr lang="en-GB" sz="2000" dirty="0">
                <a:latin typeface="Century Gothic" panose="020B0502020202020204" pitchFamily="34" charset="0"/>
              </a:rPr>
              <a:t>, </a:t>
            </a:r>
            <a:r>
              <a:rPr lang="en-GB" sz="2000" i="1" dirty="0">
                <a:latin typeface="Century Gothic" panose="020B0502020202020204" pitchFamily="34" charset="0"/>
              </a:rPr>
              <a:t>The Image</a:t>
            </a:r>
            <a:r>
              <a:rPr lang="en-GB" sz="2000" dirty="0">
                <a:latin typeface="Century Gothic" panose="020B0502020202020204" pitchFamily="34" charset="0"/>
              </a:rPr>
              <a:t>, </a:t>
            </a:r>
            <a:r>
              <a:rPr lang="en-GB" sz="2000" dirty="0" smtClean="0">
                <a:latin typeface="Century Gothic" panose="020B0502020202020204" pitchFamily="34" charset="0"/>
              </a:rPr>
              <a:t>pp. 97-98.</a:t>
            </a:r>
            <a:endParaRPr lang="en-GB" dirty="0"/>
          </a:p>
          <a:p>
            <a:pPr marL="0" indent="0">
              <a:buNone/>
            </a:pPr>
            <a:endParaRPr lang="en-GB" dirty="0" smtClean="0"/>
          </a:p>
          <a:p>
            <a:pPr marL="0" indent="0">
              <a:buNone/>
            </a:pPr>
            <a:endParaRPr lang="en-GB" dirty="0"/>
          </a:p>
          <a:p>
            <a:pPr marL="0" indent="0">
              <a:buNone/>
            </a:pPr>
            <a:endParaRPr lang="en-GB" dirty="0"/>
          </a:p>
        </p:txBody>
      </p:sp>
      <p:sp>
        <p:nvSpPr>
          <p:cNvPr id="5" name="Title 1"/>
          <p:cNvSpPr txBox="1">
            <a:spLocks/>
          </p:cNvSpPr>
          <p:nvPr/>
        </p:nvSpPr>
        <p:spPr>
          <a:xfrm>
            <a:off x="-1117600" y="232901"/>
            <a:ext cx="12712700" cy="1293028"/>
          </a:xfrm>
          <a:prstGeom prst="rect">
            <a:avLst/>
          </a:prstGeom>
        </p:spPr>
        <p:txBody>
          <a:bodyPr vert="horz" lIns="91440" tIns="45720" rIns="91440" bIns="45720" rtlCol="0" anchor="ctr">
            <a:norm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marL="0" marR="0" lvl="0" indent="0" algn="r" defTabSz="914400" rtl="0" eaLnBrk="1" fontAlgn="auto" latinLnBrk="0" hangingPunct="1">
              <a:lnSpc>
                <a:spcPct val="90000"/>
              </a:lnSpc>
              <a:spcBef>
                <a:spcPct val="0"/>
              </a:spcBef>
              <a:spcAft>
                <a:spcPts val="0"/>
              </a:spcAft>
              <a:buClrTx/>
              <a:buSzTx/>
              <a:buFontTx/>
              <a:buNone/>
              <a:tabLst/>
              <a:defRPr/>
            </a:pPr>
            <a:r>
              <a:rPr kumimoji="0" lang="en-GB" sz="4000" b="0" i="0" u="none" strike="noStrike" kern="1200" cap="all" spc="0" normalizeH="0" baseline="0" noProof="0" dirty="0" smtClean="0">
                <a:ln>
                  <a:noFill/>
                </a:ln>
                <a:solidFill>
                  <a:prstClr val="white"/>
                </a:solidFill>
                <a:effectLst/>
                <a:uLnTx/>
                <a:uFillTx/>
                <a:latin typeface="Century Gothic" panose="020B0502020202020204"/>
                <a:ea typeface="+mj-ea"/>
                <a:cs typeface="+mj-cs"/>
              </a:rPr>
              <a:t>Pseudo-events and tourism </a:t>
            </a:r>
            <a:endParaRPr kumimoji="0" lang="en-GB" sz="4000" b="0" i="0" u="none" strike="noStrike" kern="1200" cap="all" spc="0" normalizeH="0" baseline="0" noProof="0" dirty="0">
              <a:ln>
                <a:noFill/>
              </a:ln>
              <a:solidFill>
                <a:prstClr val="white"/>
              </a:solidFill>
              <a:effectLst/>
              <a:uLnTx/>
              <a:uFillTx/>
              <a:latin typeface="Century Gothic" panose="020B0502020202020204"/>
              <a:ea typeface="+mj-ea"/>
              <a:cs typeface="+mj-cs"/>
            </a:endParaRPr>
          </a:p>
        </p:txBody>
      </p:sp>
      <p:pic>
        <p:nvPicPr>
          <p:cNvPr id="2050" name="Picture 2" descr="Postcard Istanbul Türkei, Partie am Hilton Hote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600" y="1993900"/>
            <a:ext cx="5041900" cy="33120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244950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1469388"/>
            <a:ext cx="10820400" cy="4024125"/>
          </a:xfrm>
        </p:spPr>
        <p:txBody>
          <a:bodyPr/>
          <a:lstStyle/>
          <a:p>
            <a:pPr marL="0" indent="0">
              <a:buNone/>
            </a:pPr>
            <a:r>
              <a:rPr lang="en-GB" dirty="0" smtClean="0"/>
              <a:t>“</a:t>
            </a:r>
            <a:r>
              <a:rPr lang="en-GB" dirty="0"/>
              <a:t>In </a:t>
            </a:r>
            <a:r>
              <a:rPr lang="en-GB" dirty="0" smtClean="0"/>
              <a:t>Turkey … it </a:t>
            </a:r>
            <a:r>
              <a:rPr lang="en-GB" dirty="0"/>
              <a:t>is not irrelevant that there are two </a:t>
            </a:r>
            <a:r>
              <a:rPr lang="en-GB" dirty="0" smtClean="0"/>
              <a:t>‘major</a:t>
            </a:r>
            <a:r>
              <a:rPr lang="en-GB" dirty="0"/>
              <a:t>, </a:t>
            </a:r>
            <a:r>
              <a:rPr lang="en-GB" dirty="0" smtClean="0"/>
              <a:t>major’ </a:t>
            </a:r>
            <a:r>
              <a:rPr lang="en-GB" dirty="0"/>
              <a:t>Trump Towers in Istanbul, giving Trump what he himself once </a:t>
            </a:r>
            <a:r>
              <a:rPr lang="en-GB" dirty="0">
                <a:hlinkClick r:id="rId2"/>
              </a:rPr>
              <a:t>called</a:t>
            </a:r>
            <a:r>
              <a:rPr lang="en-GB" dirty="0"/>
              <a:t> </a:t>
            </a:r>
            <a:r>
              <a:rPr lang="en-GB" dirty="0" smtClean="0"/>
              <a:t>’a </a:t>
            </a:r>
            <a:r>
              <a:rPr lang="en-GB" dirty="0"/>
              <a:t>little conflict of </a:t>
            </a:r>
            <a:r>
              <a:rPr lang="en-GB" dirty="0" smtClean="0"/>
              <a:t>interest’ </a:t>
            </a:r>
            <a:r>
              <a:rPr lang="en-GB" dirty="0"/>
              <a:t>when it comes to that country. We have surely seen enough by now to know that when Trump hears a request from an authoritarian leader, especially one who could have business leverage over him, he likes to say yes</a:t>
            </a:r>
            <a:r>
              <a:rPr lang="en-GB" dirty="0" smtClean="0"/>
              <a:t>.”</a:t>
            </a:r>
          </a:p>
          <a:p>
            <a:pPr marL="0" indent="0" algn="r">
              <a:buNone/>
            </a:pPr>
            <a:r>
              <a:rPr lang="en-GB" dirty="0"/>
              <a:t>- </a:t>
            </a:r>
            <a:r>
              <a:rPr lang="en-GB" sz="1800" dirty="0"/>
              <a:t>Jonathan </a:t>
            </a:r>
            <a:r>
              <a:rPr lang="en-GB" sz="1800" dirty="0" smtClean="0"/>
              <a:t>Freedland, ‘Trump’s </a:t>
            </a:r>
            <a:r>
              <a:rPr lang="en-GB" sz="1800" dirty="0"/>
              <a:t>Ukraine call could get him impeached – but his Syria betrayal is </a:t>
            </a:r>
            <a:r>
              <a:rPr lang="en-GB" sz="1800" dirty="0" smtClean="0"/>
              <a:t>worse,’ </a:t>
            </a:r>
            <a:r>
              <a:rPr lang="en-GB" sz="1800" i="1" dirty="0" smtClean="0"/>
              <a:t>The Guardian</a:t>
            </a:r>
            <a:r>
              <a:rPr lang="en-GB" sz="1800" dirty="0" smtClean="0"/>
              <a:t>, 12 October 2019 </a:t>
            </a:r>
            <a:r>
              <a:rPr lang="en-GB" dirty="0" smtClean="0"/>
              <a:t>[</a:t>
            </a:r>
            <a:r>
              <a:rPr lang="en-GB" sz="1600" dirty="0">
                <a:hlinkClick r:id="rId3"/>
              </a:rPr>
              <a:t>https://</a:t>
            </a:r>
            <a:r>
              <a:rPr lang="en-GB" sz="1600" dirty="0" smtClean="0">
                <a:hlinkClick r:id="rId3"/>
              </a:rPr>
              <a:t>www.theguardian.com/commentisfree/2019/oct/11/trump-deal-erdogan-lethal-consequences-ukraine-Syria</a:t>
            </a:r>
            <a:r>
              <a:rPr lang="en-GB" dirty="0" smtClean="0"/>
              <a:t>]</a:t>
            </a:r>
            <a:endParaRPr lang="en-GB" dirty="0"/>
          </a:p>
        </p:txBody>
      </p:sp>
      <p:sp>
        <p:nvSpPr>
          <p:cNvPr id="4" name="Title 3"/>
          <p:cNvSpPr>
            <a:spLocks noGrp="1"/>
          </p:cNvSpPr>
          <p:nvPr>
            <p:ph type="title"/>
          </p:nvPr>
        </p:nvSpPr>
        <p:spPr>
          <a:xfrm>
            <a:off x="-3619500" y="-1150787"/>
            <a:ext cx="8610600" cy="1293028"/>
          </a:xfrm>
        </p:spPr>
        <p:txBody>
          <a:bodyPr/>
          <a:lstStyle/>
          <a:p>
            <a:endParaRPr lang="en-GB" dirty="0"/>
          </a:p>
        </p:txBody>
      </p:sp>
      <p:sp>
        <p:nvSpPr>
          <p:cNvPr id="5" name="Title 1"/>
          <p:cNvSpPr txBox="1">
            <a:spLocks/>
          </p:cNvSpPr>
          <p:nvPr/>
        </p:nvSpPr>
        <p:spPr>
          <a:xfrm>
            <a:off x="276225" y="-362702"/>
            <a:ext cx="11639550" cy="2425700"/>
          </a:xfrm>
          <a:prstGeom prst="rect">
            <a:avLst/>
          </a:prstGeom>
        </p:spPr>
        <p:txBody>
          <a:bodyPr vert="horz" lIns="91440" tIns="45720" rIns="91440" bIns="45720" rtlCol="0" anchor="ctr">
            <a:norm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r>
              <a:rPr lang="en-GB" sz="3600" dirty="0" smtClean="0">
                <a:solidFill>
                  <a:srgbClr val="FFFF00"/>
                </a:solidFill>
              </a:rPr>
              <a:t>Pseudo-events and Staged authenticity today</a:t>
            </a:r>
            <a:endParaRPr lang="en-GB" sz="3600" dirty="0">
              <a:solidFill>
                <a:srgbClr val="FFFF00"/>
              </a:solidFill>
            </a:endParaRPr>
          </a:p>
        </p:txBody>
      </p:sp>
      <p:pic>
        <p:nvPicPr>
          <p:cNvPr id="6" name="Picture 5"/>
          <p:cNvPicPr>
            <a:picLocks noChangeAspect="1"/>
          </p:cNvPicPr>
          <p:nvPr/>
        </p:nvPicPr>
        <p:blipFill>
          <a:blip r:embed="rId4"/>
          <a:stretch>
            <a:fillRect/>
          </a:stretch>
        </p:blipFill>
        <p:spPr>
          <a:xfrm>
            <a:off x="3945108" y="4775199"/>
            <a:ext cx="3203177" cy="1684337"/>
          </a:xfrm>
          <a:prstGeom prst="rect">
            <a:avLst/>
          </a:prstGeom>
        </p:spPr>
      </p:pic>
      <p:pic>
        <p:nvPicPr>
          <p:cNvPr id="7" name="Picture 6"/>
          <p:cNvPicPr>
            <a:picLocks noChangeAspect="1"/>
          </p:cNvPicPr>
          <p:nvPr/>
        </p:nvPicPr>
        <p:blipFill>
          <a:blip r:embed="rId5"/>
          <a:stretch>
            <a:fillRect/>
          </a:stretch>
        </p:blipFill>
        <p:spPr>
          <a:xfrm>
            <a:off x="0" y="4775199"/>
            <a:ext cx="3409894" cy="1914525"/>
          </a:xfrm>
          <a:prstGeom prst="rect">
            <a:avLst/>
          </a:prstGeom>
        </p:spPr>
      </p:pic>
      <p:pic>
        <p:nvPicPr>
          <p:cNvPr id="8" name="Picture 7"/>
          <p:cNvPicPr>
            <a:picLocks noChangeAspect="1"/>
          </p:cNvPicPr>
          <p:nvPr/>
        </p:nvPicPr>
        <p:blipFill>
          <a:blip r:embed="rId6"/>
          <a:stretch>
            <a:fillRect/>
          </a:stretch>
        </p:blipFill>
        <p:spPr>
          <a:xfrm>
            <a:off x="7683500" y="4379477"/>
            <a:ext cx="4241800" cy="2228073"/>
          </a:xfrm>
          <a:prstGeom prst="rect">
            <a:avLst/>
          </a:prstGeom>
        </p:spPr>
      </p:pic>
    </p:spTree>
    <p:extLst>
      <p:ext uri="{BB962C8B-B14F-4D97-AF65-F5344CB8AC3E}">
        <p14:creationId xmlns:p14="http://schemas.microsoft.com/office/powerpoint/2010/main" val="72301761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92100" y="3274060"/>
            <a:ext cx="11176000" cy="4024125"/>
          </a:xfrm>
        </p:spPr>
        <p:txBody>
          <a:bodyPr>
            <a:normAutofit/>
          </a:bodyPr>
          <a:lstStyle/>
          <a:p>
            <a:pPr marL="0" indent="0">
              <a:buNone/>
            </a:pPr>
            <a:r>
              <a:rPr lang="en-GB" dirty="0"/>
              <a:t>“Kate Randall, news editor at celebrity magazine </a:t>
            </a:r>
            <a:r>
              <a:rPr lang="en-GB" i="1" dirty="0"/>
              <a:t>Heat</a:t>
            </a:r>
            <a:r>
              <a:rPr lang="en-GB" dirty="0"/>
              <a:t>, said the </a:t>
            </a:r>
            <a:r>
              <a:rPr lang="en-GB" dirty="0" smtClean="0"/>
              <a:t>[Coleen] Rooney </a:t>
            </a:r>
            <a:r>
              <a:rPr lang="en-GB" dirty="0"/>
              <a:t>story </a:t>
            </a:r>
            <a:r>
              <a:rPr lang="en-GB" dirty="0" smtClean="0"/>
              <a:t>[re: Rebekah Vardy] revealed </a:t>
            </a:r>
            <a:r>
              <a:rPr lang="en-GB" dirty="0"/>
              <a:t>the limits to celebrities’ public social media accounts, which sell themselves as </a:t>
            </a:r>
            <a:r>
              <a:rPr lang="en-GB" b="1" dirty="0">
                <a:solidFill>
                  <a:srgbClr val="FFFF00"/>
                </a:solidFill>
              </a:rPr>
              <a:t>a chance to have an authentic insight </a:t>
            </a:r>
            <a:r>
              <a:rPr lang="en-GB" dirty="0"/>
              <a:t>into a prominent individual’s life. </a:t>
            </a:r>
            <a:r>
              <a:rPr lang="en-GB" dirty="0" smtClean="0"/>
              <a:t>‘</a:t>
            </a:r>
            <a:r>
              <a:rPr lang="en-GB" b="1" dirty="0" smtClean="0">
                <a:solidFill>
                  <a:srgbClr val="FFFF00"/>
                </a:solidFill>
              </a:rPr>
              <a:t>They </a:t>
            </a:r>
            <a:r>
              <a:rPr lang="en-GB" b="1" dirty="0">
                <a:solidFill>
                  <a:srgbClr val="FFFF00"/>
                </a:solidFill>
              </a:rPr>
              <a:t>have allowed these fans into what they think is their real life but as Coleen shows she’s not really allowing the fans into her real life. Most celebrities have probably got private Instagram accounts which show what’s going on in their lives but the public one is what they want to be seen and their brand</a:t>
            </a:r>
            <a:r>
              <a:rPr lang="en-GB" dirty="0" smtClean="0"/>
              <a:t>.’”</a:t>
            </a:r>
          </a:p>
          <a:p>
            <a:pPr algn="r">
              <a:buFontTx/>
              <a:buChar char="-"/>
            </a:pPr>
            <a:r>
              <a:rPr lang="en-GB" sz="1800" dirty="0" smtClean="0"/>
              <a:t>Jim </a:t>
            </a:r>
            <a:r>
              <a:rPr lang="en-GB" sz="1800" dirty="0"/>
              <a:t>Waterson, ‘Has the Rooney-Vardy scandal exposed the weakness of tabloids</a:t>
            </a:r>
            <a:r>
              <a:rPr lang="en-GB" sz="1800" dirty="0" smtClean="0"/>
              <a:t>?’ </a:t>
            </a:r>
            <a:r>
              <a:rPr lang="en-GB" sz="1800" i="1" dirty="0" smtClean="0"/>
              <a:t>The Guardian</a:t>
            </a:r>
            <a:r>
              <a:rPr lang="en-GB" sz="1800" dirty="0" smtClean="0"/>
              <a:t>, </a:t>
            </a:r>
            <a:r>
              <a:rPr lang="en-GB" sz="1800" dirty="0"/>
              <a:t>12 October 2019 [https://</a:t>
            </a:r>
            <a:r>
              <a:rPr lang="en-GB" sz="1800" dirty="0" smtClean="0"/>
              <a:t>www.theguardian.com/media/2019/oct/12/coleen-rooney-rebekah-vardy-scandal-tabloids-the-sun]</a:t>
            </a:r>
          </a:p>
          <a:p>
            <a:pPr marL="0" indent="0">
              <a:buNone/>
            </a:pPr>
            <a:endParaRPr lang="en-GB" dirty="0"/>
          </a:p>
        </p:txBody>
      </p:sp>
      <p:sp>
        <p:nvSpPr>
          <p:cNvPr id="4" name="Title 1"/>
          <p:cNvSpPr txBox="1">
            <a:spLocks/>
          </p:cNvSpPr>
          <p:nvPr/>
        </p:nvSpPr>
        <p:spPr>
          <a:xfrm>
            <a:off x="5880100" y="279400"/>
            <a:ext cx="5778500" cy="2425700"/>
          </a:xfrm>
          <a:prstGeom prst="rect">
            <a:avLst/>
          </a:prstGeom>
        </p:spPr>
        <p:txBody>
          <a:bodyPr vert="horz" lIns="91440" tIns="45720" rIns="91440" bIns="45720" rtlCol="0" anchor="ctr">
            <a:norm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r>
              <a:rPr lang="en-GB" dirty="0" smtClean="0"/>
              <a:t>Pseudo-events and Staged authenticity today</a:t>
            </a:r>
            <a:endParaRPr lang="en-GB" dirty="0"/>
          </a:p>
        </p:txBody>
      </p:sp>
      <p:pic>
        <p:nvPicPr>
          <p:cNvPr id="5" name="Picture 4"/>
          <p:cNvPicPr>
            <a:picLocks noChangeAspect="1"/>
          </p:cNvPicPr>
          <p:nvPr/>
        </p:nvPicPr>
        <p:blipFill>
          <a:blip r:embed="rId2"/>
          <a:stretch>
            <a:fillRect/>
          </a:stretch>
        </p:blipFill>
        <p:spPr>
          <a:xfrm>
            <a:off x="88900" y="101600"/>
            <a:ext cx="4914900" cy="2948940"/>
          </a:xfrm>
          <a:prstGeom prst="rect">
            <a:avLst/>
          </a:prstGeom>
        </p:spPr>
      </p:pic>
    </p:spTree>
    <p:extLst>
      <p:ext uri="{BB962C8B-B14F-4D97-AF65-F5344CB8AC3E}">
        <p14:creationId xmlns:p14="http://schemas.microsoft.com/office/powerpoint/2010/main" val="316854547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5600" y="116673"/>
            <a:ext cx="8610600" cy="1293028"/>
          </a:xfrm>
        </p:spPr>
        <p:txBody>
          <a:bodyPr/>
          <a:lstStyle/>
          <a:p>
            <a:r>
              <a:rPr lang="en-GB" smtClean="0"/>
              <a:t>The heritage industry</a:t>
            </a:r>
            <a:endParaRPr lang="en-GB" dirty="0"/>
          </a:p>
        </p:txBody>
      </p:sp>
      <p:pic>
        <p:nvPicPr>
          <p:cNvPr id="5" name="Content Placeholder 4"/>
          <p:cNvPicPr>
            <a:picLocks noGrp="1" noChangeAspect="1"/>
          </p:cNvPicPr>
          <p:nvPr>
            <p:ph idx="1"/>
          </p:nvPr>
        </p:nvPicPr>
        <p:blipFill>
          <a:blip r:embed="rId2"/>
          <a:stretch>
            <a:fillRect/>
          </a:stretch>
        </p:blipFill>
        <p:spPr>
          <a:xfrm>
            <a:off x="0" y="3103433"/>
            <a:ext cx="2466900" cy="3754568"/>
          </a:xfrm>
          <a:prstGeom prst="rect">
            <a:avLst/>
          </a:prstGeom>
        </p:spPr>
      </p:pic>
      <p:pic>
        <p:nvPicPr>
          <p:cNvPr id="4" name="Picture 3"/>
          <p:cNvPicPr>
            <a:picLocks noChangeAspect="1"/>
          </p:cNvPicPr>
          <p:nvPr/>
        </p:nvPicPr>
        <p:blipFill>
          <a:blip r:embed="rId3"/>
          <a:stretch>
            <a:fillRect/>
          </a:stretch>
        </p:blipFill>
        <p:spPr>
          <a:xfrm>
            <a:off x="0" y="1"/>
            <a:ext cx="2466900" cy="3263900"/>
          </a:xfrm>
          <a:prstGeom prst="rect">
            <a:avLst/>
          </a:prstGeom>
        </p:spPr>
      </p:pic>
      <p:sp>
        <p:nvSpPr>
          <p:cNvPr id="8" name="Content Placeholder 2"/>
          <p:cNvSpPr txBox="1">
            <a:spLocks/>
          </p:cNvSpPr>
          <p:nvPr/>
        </p:nvSpPr>
        <p:spPr>
          <a:xfrm>
            <a:off x="3124200" y="1409702"/>
            <a:ext cx="8343900" cy="588848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en-GB" dirty="0" smtClean="0"/>
              <a:t>What do you understand by the term ‘heritage industry’? What types of institutions, practices and/or phenomena might it refer to?</a:t>
            </a:r>
          </a:p>
          <a:p>
            <a:endParaRPr lang="en-GB" dirty="0"/>
          </a:p>
          <a:p>
            <a:endParaRPr lang="en-GB" dirty="0" smtClean="0"/>
          </a:p>
        </p:txBody>
      </p:sp>
    </p:spTree>
    <p:extLst>
      <p:ext uri="{BB962C8B-B14F-4D97-AF65-F5344CB8AC3E}">
        <p14:creationId xmlns:p14="http://schemas.microsoft.com/office/powerpoint/2010/main" val="337450174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5600" y="116673"/>
            <a:ext cx="8610600" cy="1293028"/>
          </a:xfrm>
        </p:spPr>
        <p:txBody>
          <a:bodyPr/>
          <a:lstStyle/>
          <a:p>
            <a:r>
              <a:rPr lang="en-GB" smtClean="0"/>
              <a:t>The heritage industry</a:t>
            </a:r>
            <a:endParaRPr lang="en-GB" dirty="0"/>
          </a:p>
        </p:txBody>
      </p:sp>
      <p:pic>
        <p:nvPicPr>
          <p:cNvPr id="5" name="Content Placeholder 4"/>
          <p:cNvPicPr>
            <a:picLocks noGrp="1" noChangeAspect="1"/>
          </p:cNvPicPr>
          <p:nvPr>
            <p:ph idx="1"/>
          </p:nvPr>
        </p:nvPicPr>
        <p:blipFill>
          <a:blip r:embed="rId2"/>
          <a:stretch>
            <a:fillRect/>
          </a:stretch>
        </p:blipFill>
        <p:spPr>
          <a:xfrm>
            <a:off x="0" y="3103433"/>
            <a:ext cx="2466900" cy="3754568"/>
          </a:xfrm>
          <a:prstGeom prst="rect">
            <a:avLst/>
          </a:prstGeom>
        </p:spPr>
      </p:pic>
      <p:pic>
        <p:nvPicPr>
          <p:cNvPr id="4" name="Picture 3"/>
          <p:cNvPicPr>
            <a:picLocks noChangeAspect="1"/>
          </p:cNvPicPr>
          <p:nvPr/>
        </p:nvPicPr>
        <p:blipFill>
          <a:blip r:embed="rId3"/>
          <a:stretch>
            <a:fillRect/>
          </a:stretch>
        </p:blipFill>
        <p:spPr>
          <a:xfrm>
            <a:off x="0" y="1"/>
            <a:ext cx="2466900" cy="3263900"/>
          </a:xfrm>
          <a:prstGeom prst="rect">
            <a:avLst/>
          </a:prstGeom>
        </p:spPr>
      </p:pic>
      <p:sp>
        <p:nvSpPr>
          <p:cNvPr id="8" name="Content Placeholder 2"/>
          <p:cNvSpPr txBox="1">
            <a:spLocks/>
          </p:cNvSpPr>
          <p:nvPr/>
        </p:nvSpPr>
        <p:spPr>
          <a:xfrm>
            <a:off x="3124200" y="1409702"/>
            <a:ext cx="8699500" cy="588848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en-GB" dirty="0" smtClean="0"/>
              <a:t>‘Heritage industry’ – like ‘tourist’ – is a phrase loaded with pejorative connotations; why might this be so?</a:t>
            </a:r>
          </a:p>
          <a:p>
            <a:endParaRPr lang="en-GB" dirty="0"/>
          </a:p>
          <a:p>
            <a:r>
              <a:rPr lang="en-GB" dirty="0" smtClean="0"/>
              <a:t>The notion of ‘the heritage industry’ was developed by Robert </a:t>
            </a:r>
            <a:r>
              <a:rPr lang="en-GB" dirty="0" err="1" smtClean="0"/>
              <a:t>Hewison</a:t>
            </a:r>
            <a:r>
              <a:rPr lang="en-GB" dirty="0" smtClean="0"/>
              <a:t> (1987) and </a:t>
            </a:r>
            <a:r>
              <a:rPr lang="en-GB" dirty="0" err="1" smtClean="0"/>
              <a:t>Partrick</a:t>
            </a:r>
            <a:r>
              <a:rPr lang="en-GB" dirty="0" smtClean="0"/>
              <a:t> Wright (1985), who theorised that its emergence could be interpreted as being related to a climate of national ‘decline’ in Britain. What do you understand by this? What types of ‘decline’ might </a:t>
            </a:r>
            <a:r>
              <a:rPr lang="en-GB" dirty="0" err="1" smtClean="0"/>
              <a:t>Hewison</a:t>
            </a:r>
            <a:r>
              <a:rPr lang="en-GB" dirty="0" smtClean="0"/>
              <a:t> and Wright have been referring to?</a:t>
            </a:r>
          </a:p>
          <a:p>
            <a:endParaRPr lang="en-GB" dirty="0"/>
          </a:p>
          <a:p>
            <a:endParaRPr lang="en-GB" dirty="0" smtClean="0"/>
          </a:p>
        </p:txBody>
      </p:sp>
    </p:spTree>
    <p:extLst>
      <p:ext uri="{BB962C8B-B14F-4D97-AF65-F5344CB8AC3E}">
        <p14:creationId xmlns:p14="http://schemas.microsoft.com/office/powerpoint/2010/main" val="251833366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5600" y="116673"/>
            <a:ext cx="8610600" cy="1293028"/>
          </a:xfrm>
        </p:spPr>
        <p:txBody>
          <a:bodyPr/>
          <a:lstStyle/>
          <a:p>
            <a:r>
              <a:rPr lang="en-GB" smtClean="0"/>
              <a:t>The heritage industry</a:t>
            </a:r>
            <a:endParaRPr lang="en-GB" dirty="0"/>
          </a:p>
        </p:txBody>
      </p:sp>
      <p:pic>
        <p:nvPicPr>
          <p:cNvPr id="5" name="Content Placeholder 4"/>
          <p:cNvPicPr>
            <a:picLocks noGrp="1" noChangeAspect="1"/>
          </p:cNvPicPr>
          <p:nvPr>
            <p:ph idx="1"/>
          </p:nvPr>
        </p:nvPicPr>
        <p:blipFill>
          <a:blip r:embed="rId2"/>
          <a:stretch>
            <a:fillRect/>
          </a:stretch>
        </p:blipFill>
        <p:spPr>
          <a:xfrm>
            <a:off x="0" y="3103433"/>
            <a:ext cx="2466900" cy="3754568"/>
          </a:xfrm>
          <a:prstGeom prst="rect">
            <a:avLst/>
          </a:prstGeom>
        </p:spPr>
      </p:pic>
      <p:pic>
        <p:nvPicPr>
          <p:cNvPr id="4" name="Picture 3"/>
          <p:cNvPicPr>
            <a:picLocks noChangeAspect="1"/>
          </p:cNvPicPr>
          <p:nvPr/>
        </p:nvPicPr>
        <p:blipFill>
          <a:blip r:embed="rId3"/>
          <a:stretch>
            <a:fillRect/>
          </a:stretch>
        </p:blipFill>
        <p:spPr>
          <a:xfrm>
            <a:off x="0" y="1"/>
            <a:ext cx="2466900" cy="3263900"/>
          </a:xfrm>
          <a:prstGeom prst="rect">
            <a:avLst/>
          </a:prstGeom>
        </p:spPr>
      </p:pic>
      <p:sp>
        <p:nvSpPr>
          <p:cNvPr id="8" name="Content Placeholder 2"/>
          <p:cNvSpPr txBox="1">
            <a:spLocks/>
          </p:cNvSpPr>
          <p:nvPr/>
        </p:nvSpPr>
        <p:spPr>
          <a:xfrm>
            <a:off x="3124200" y="1409702"/>
            <a:ext cx="8699500" cy="588848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en-GB" sz="4000" dirty="0" smtClean="0"/>
              <a:t>What criticisms might be levelled against </a:t>
            </a:r>
            <a:r>
              <a:rPr lang="en-GB" sz="4000" dirty="0" err="1" smtClean="0"/>
              <a:t>Hewison</a:t>
            </a:r>
            <a:r>
              <a:rPr lang="en-GB" sz="4000" dirty="0" smtClean="0"/>
              <a:t> et </a:t>
            </a:r>
            <a:r>
              <a:rPr lang="en-GB" sz="4000" dirty="0" err="1" smtClean="0"/>
              <a:t>al’s</a:t>
            </a:r>
            <a:r>
              <a:rPr lang="en-GB" sz="4000" dirty="0" smtClean="0"/>
              <a:t> denigration of the heritage industry?</a:t>
            </a:r>
          </a:p>
          <a:p>
            <a:endParaRPr lang="en-GB" dirty="0"/>
          </a:p>
          <a:p>
            <a:endParaRPr lang="en-GB" dirty="0"/>
          </a:p>
          <a:p>
            <a:endParaRPr lang="en-GB" dirty="0" smtClean="0"/>
          </a:p>
        </p:txBody>
      </p:sp>
    </p:spTree>
    <p:extLst>
      <p:ext uri="{BB962C8B-B14F-4D97-AF65-F5344CB8AC3E}">
        <p14:creationId xmlns:p14="http://schemas.microsoft.com/office/powerpoint/2010/main" val="224939116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5600" y="116673"/>
            <a:ext cx="8610600" cy="1293028"/>
          </a:xfrm>
        </p:spPr>
        <p:txBody>
          <a:bodyPr/>
          <a:lstStyle/>
          <a:p>
            <a:r>
              <a:rPr lang="en-GB" smtClean="0"/>
              <a:t>The heritage industry</a:t>
            </a:r>
            <a:endParaRPr lang="en-GB" dirty="0"/>
          </a:p>
        </p:txBody>
      </p:sp>
      <p:sp>
        <p:nvSpPr>
          <p:cNvPr id="8" name="Content Placeholder 2"/>
          <p:cNvSpPr txBox="1">
            <a:spLocks/>
          </p:cNvSpPr>
          <p:nvPr/>
        </p:nvSpPr>
        <p:spPr>
          <a:xfrm>
            <a:off x="3124200" y="1409702"/>
            <a:ext cx="8699500" cy="588848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endParaRPr lang="en-GB" dirty="0" smtClean="0"/>
          </a:p>
        </p:txBody>
      </p:sp>
      <p:sp>
        <p:nvSpPr>
          <p:cNvPr id="3" name="Content Placeholder 2"/>
          <p:cNvSpPr>
            <a:spLocks noGrp="1"/>
          </p:cNvSpPr>
          <p:nvPr>
            <p:ph idx="1"/>
          </p:nvPr>
        </p:nvSpPr>
        <p:spPr>
          <a:xfrm>
            <a:off x="3124200" y="1190172"/>
            <a:ext cx="8382000" cy="5028514"/>
          </a:xfrm>
        </p:spPr>
        <p:txBody>
          <a:bodyPr>
            <a:normAutofit/>
          </a:bodyPr>
          <a:lstStyle/>
          <a:p>
            <a:pPr marL="0" indent="0">
              <a:buNone/>
            </a:pPr>
            <a:endParaRPr lang="en-GB" sz="2800" dirty="0" smtClean="0"/>
          </a:p>
          <a:p>
            <a:pPr marL="0" indent="0" algn="just">
              <a:buNone/>
            </a:pPr>
            <a:r>
              <a:rPr lang="en-GB" sz="2800" dirty="0" smtClean="0"/>
              <a:t>“The new version of the national past, notwithstanding the efforts of the National Trust to promote a country-house version of ‘Englishness’, is inconceivably </a:t>
            </a:r>
            <a:r>
              <a:rPr lang="en-GB" sz="2800" b="1" dirty="0">
                <a:solidFill>
                  <a:srgbClr val="FFFF00"/>
                </a:solidFill>
              </a:rPr>
              <a:t>more democratic </a:t>
            </a:r>
            <a:r>
              <a:rPr lang="en-GB" sz="2800" dirty="0"/>
              <a:t>than earlier ones, offering more points of access to ‘ordinary people’, and a wider form of </a:t>
            </a:r>
            <a:r>
              <a:rPr lang="en-GB" sz="2800" dirty="0" smtClean="0"/>
              <a:t>belonging.”</a:t>
            </a:r>
          </a:p>
          <a:p>
            <a:endParaRPr lang="en-GB" dirty="0"/>
          </a:p>
          <a:p>
            <a:pPr marL="0" indent="0" algn="r">
              <a:buNone/>
            </a:pPr>
            <a:r>
              <a:rPr lang="en-GB" dirty="0"/>
              <a:t>- </a:t>
            </a:r>
            <a:r>
              <a:rPr lang="en-GB" dirty="0" smtClean="0"/>
              <a:t>Raphael Samuel</a:t>
            </a:r>
            <a:r>
              <a:rPr lang="en-GB" dirty="0"/>
              <a:t>, </a:t>
            </a:r>
            <a:r>
              <a:rPr lang="en-GB" i="1" dirty="0"/>
              <a:t>Theatres of Memory </a:t>
            </a:r>
            <a:r>
              <a:rPr lang="en-GB" dirty="0"/>
              <a:t>(</a:t>
            </a:r>
            <a:r>
              <a:rPr lang="en-GB" dirty="0" smtClean="0"/>
              <a:t>1994), p</a:t>
            </a:r>
            <a:r>
              <a:rPr lang="en-GB" dirty="0"/>
              <a:t>. </a:t>
            </a:r>
            <a:r>
              <a:rPr lang="en-GB" dirty="0" smtClean="0"/>
              <a:t>160.</a:t>
            </a:r>
          </a:p>
          <a:p>
            <a:endParaRPr lang="en-GB" dirty="0"/>
          </a:p>
          <a:p>
            <a:pPr marL="0" indent="0">
              <a:buNone/>
            </a:pPr>
            <a:r>
              <a:rPr lang="en-GB" dirty="0" smtClean="0"/>
              <a:t> </a:t>
            </a:r>
          </a:p>
          <a:p>
            <a:pPr marL="0" indent="0">
              <a:buNone/>
            </a:pPr>
            <a:endParaRPr lang="en-GB" dirty="0"/>
          </a:p>
        </p:txBody>
      </p:sp>
      <p:pic>
        <p:nvPicPr>
          <p:cNvPr id="6" name="Picture 5"/>
          <p:cNvPicPr>
            <a:picLocks noChangeAspect="1"/>
          </p:cNvPicPr>
          <p:nvPr/>
        </p:nvPicPr>
        <p:blipFill>
          <a:blip r:embed="rId2"/>
          <a:stretch>
            <a:fillRect/>
          </a:stretch>
        </p:blipFill>
        <p:spPr>
          <a:xfrm>
            <a:off x="1" y="1"/>
            <a:ext cx="2365828" cy="3558881"/>
          </a:xfrm>
          <a:prstGeom prst="rect">
            <a:avLst/>
          </a:prstGeom>
        </p:spPr>
      </p:pic>
      <p:pic>
        <p:nvPicPr>
          <p:cNvPr id="7" name="Picture 6"/>
          <p:cNvPicPr>
            <a:picLocks noChangeAspect="1"/>
          </p:cNvPicPr>
          <p:nvPr/>
        </p:nvPicPr>
        <p:blipFill>
          <a:blip r:embed="rId3"/>
          <a:stretch>
            <a:fillRect/>
          </a:stretch>
        </p:blipFill>
        <p:spPr>
          <a:xfrm>
            <a:off x="1" y="3558882"/>
            <a:ext cx="2365828" cy="3629134"/>
          </a:xfrm>
          <a:prstGeom prst="rect">
            <a:avLst/>
          </a:prstGeom>
        </p:spPr>
      </p:pic>
    </p:spTree>
    <p:extLst>
      <p:ext uri="{BB962C8B-B14F-4D97-AF65-F5344CB8AC3E}">
        <p14:creationId xmlns:p14="http://schemas.microsoft.com/office/powerpoint/2010/main" val="116044727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686" y="764373"/>
            <a:ext cx="11694886" cy="1293028"/>
          </a:xfrm>
        </p:spPr>
        <p:txBody>
          <a:bodyPr/>
          <a:lstStyle/>
          <a:p>
            <a:pPr algn="ctr"/>
            <a:r>
              <a:rPr lang="en-GB" dirty="0" smtClean="0"/>
              <a:t/>
            </a:r>
            <a:br>
              <a:rPr lang="en-GB" dirty="0" smtClean="0"/>
            </a:br>
            <a:endParaRPr lang="en-GB" dirty="0"/>
          </a:p>
        </p:txBody>
      </p:sp>
      <p:sp>
        <p:nvSpPr>
          <p:cNvPr id="3" name="Content Placeholder 2"/>
          <p:cNvSpPr>
            <a:spLocks noGrp="1"/>
          </p:cNvSpPr>
          <p:nvPr>
            <p:ph idx="1"/>
          </p:nvPr>
        </p:nvSpPr>
        <p:spPr>
          <a:xfrm>
            <a:off x="2575998" y="1041400"/>
            <a:ext cx="9425502" cy="5638800"/>
          </a:xfrm>
        </p:spPr>
        <p:txBody>
          <a:bodyPr>
            <a:normAutofit/>
          </a:bodyPr>
          <a:lstStyle/>
          <a:p>
            <a:pPr marL="0" marR="65680" indent="0" algn="just">
              <a:buNone/>
            </a:pPr>
            <a:r>
              <a:rPr lang="en-GB" sz="2400" dirty="0" smtClean="0">
                <a:latin typeface="Calibri" panose="020F0502020204030204" pitchFamily="34" charset="0"/>
                <a:cs typeface="Calibri" panose="020F0502020204030204" pitchFamily="34" charset="0"/>
              </a:rPr>
              <a:t>“</a:t>
            </a:r>
            <a:r>
              <a:rPr lang="en-GB" sz="2400" dirty="0" err="1" smtClean="0">
                <a:latin typeface="Calibri" panose="020F0502020204030204" pitchFamily="34" charset="0"/>
                <a:cs typeface="Calibri" panose="020F0502020204030204" pitchFamily="34" charset="0"/>
              </a:rPr>
              <a:t>Hewison</a:t>
            </a:r>
            <a:r>
              <a:rPr lang="en-GB" sz="2400" dirty="0" smtClean="0">
                <a:latin typeface="Calibri" panose="020F0502020204030204" pitchFamily="34" charset="0"/>
                <a:cs typeface="Calibri" panose="020F0502020204030204" pitchFamily="34" charset="0"/>
              </a:rPr>
              <a:t> ignores </a:t>
            </a:r>
            <a:r>
              <a:rPr lang="en-GB" sz="2400" dirty="0">
                <a:latin typeface="Calibri" panose="020F0502020204030204" pitchFamily="34" charset="0"/>
                <a:cs typeface="Calibri" panose="020F0502020204030204" pitchFamily="34" charset="0"/>
              </a:rPr>
              <a:t>the </a:t>
            </a:r>
            <a:r>
              <a:rPr lang="en-GB" sz="2400" dirty="0">
                <a:solidFill>
                  <a:srgbClr val="FFFF00"/>
                </a:solidFill>
                <a:latin typeface="Calibri" panose="020F0502020204030204" pitchFamily="34" charset="0"/>
                <a:cs typeface="Calibri" panose="020F0502020204030204" pitchFamily="34" charset="0"/>
              </a:rPr>
              <a:t>enormously important popular bases of </a:t>
            </a:r>
            <a:r>
              <a:rPr lang="en-GB" sz="2400" dirty="0" smtClean="0">
                <a:solidFill>
                  <a:srgbClr val="FFFF00"/>
                </a:solidFill>
                <a:latin typeface="Calibri" panose="020F0502020204030204" pitchFamily="34" charset="0"/>
                <a:cs typeface="Calibri" panose="020F0502020204030204" pitchFamily="34" charset="0"/>
              </a:rPr>
              <a:t>conservation</a:t>
            </a:r>
            <a:r>
              <a:rPr lang="en-GB" sz="2400" dirty="0">
                <a:latin typeface="Calibri" panose="020F0502020204030204" pitchFamily="34" charset="0"/>
                <a:cs typeface="Calibri" panose="020F0502020204030204" pitchFamily="34" charset="0"/>
              </a:rPr>
              <a:t>. </a:t>
            </a:r>
            <a:r>
              <a:rPr lang="en-GB" sz="2400" dirty="0" smtClean="0">
                <a:latin typeface="Calibri" panose="020F0502020204030204" pitchFamily="34" charset="0"/>
                <a:cs typeface="Calibri" panose="020F0502020204030204" pitchFamily="34" charset="0"/>
              </a:rPr>
              <a:t>… he </a:t>
            </a:r>
            <a:r>
              <a:rPr lang="en-GB" sz="2400" dirty="0">
                <a:latin typeface="Calibri" panose="020F0502020204030204" pitchFamily="34" charset="0"/>
                <a:cs typeface="Calibri" panose="020F0502020204030204" pitchFamily="34" charset="0"/>
              </a:rPr>
              <a:t>sees the [English] National Trust as a gigantic system of outdoor relief for the old upper classes to maintain their stately </a:t>
            </a:r>
            <a:r>
              <a:rPr lang="en-GB" sz="2400" dirty="0" smtClean="0">
                <a:latin typeface="Calibri" panose="020F0502020204030204" pitchFamily="34" charset="0"/>
                <a:cs typeface="Calibri" panose="020F0502020204030204" pitchFamily="34" charset="0"/>
              </a:rPr>
              <a:t>homes … but ignores </a:t>
            </a:r>
            <a:r>
              <a:rPr lang="en-GB" sz="2400" dirty="0">
                <a:latin typeface="Calibri" panose="020F0502020204030204" pitchFamily="34" charset="0"/>
                <a:cs typeface="Calibri" panose="020F0502020204030204" pitchFamily="34" charset="0"/>
              </a:rPr>
              <a:t>the widespread support for such conservation. Indeed the National Trust with nearly 2.7 million members is the largest mass </a:t>
            </a:r>
            <a:r>
              <a:rPr lang="en-GB" sz="2400" dirty="0" smtClean="0">
                <a:latin typeface="Calibri" panose="020F0502020204030204" pitchFamily="34" charset="0"/>
                <a:cs typeface="Calibri" panose="020F0502020204030204" pitchFamily="34" charset="0"/>
              </a:rPr>
              <a:t>organisa­tion </a:t>
            </a:r>
            <a:r>
              <a:rPr lang="en-GB" sz="2400" dirty="0">
                <a:latin typeface="Calibri" panose="020F0502020204030204" pitchFamily="34" charset="0"/>
                <a:cs typeface="Calibri" panose="020F0502020204030204" pitchFamily="34" charset="0"/>
              </a:rPr>
              <a:t>in Britain </a:t>
            </a:r>
            <a:r>
              <a:rPr lang="en-GB" sz="2400" dirty="0" smtClean="0">
                <a:latin typeface="Calibri" panose="020F0502020204030204" pitchFamily="34" charset="0"/>
                <a:cs typeface="Calibri" panose="020F0502020204030204" pitchFamily="34" charset="0"/>
              </a:rPr>
              <a:t>(in 2000)."</a:t>
            </a:r>
          </a:p>
          <a:p>
            <a:pPr marR="65680" algn="just"/>
            <a:endParaRPr lang="en-GB" sz="1200" dirty="0">
              <a:latin typeface="Calibri" panose="020F0502020204030204" pitchFamily="34" charset="0"/>
              <a:cs typeface="Calibri" panose="020F0502020204030204" pitchFamily="34" charset="0"/>
            </a:endParaRPr>
          </a:p>
          <a:p>
            <a:pPr marL="0" marR="62330" indent="0" algn="just">
              <a:buNone/>
            </a:pPr>
            <a:r>
              <a:rPr lang="en-GB" sz="2400" dirty="0" smtClean="0">
                <a:latin typeface="Calibri" panose="020F0502020204030204" pitchFamily="34" charset="0"/>
                <a:cs typeface="Calibri" panose="020F0502020204030204" pitchFamily="34" charset="0"/>
              </a:rPr>
              <a:t>“Much </a:t>
            </a:r>
            <a:r>
              <a:rPr lang="en-GB" sz="2400" dirty="0">
                <a:latin typeface="Calibri" panose="020F0502020204030204" pitchFamily="34" charset="0"/>
                <a:cs typeface="Calibri" panose="020F0502020204030204" pitchFamily="34" charset="0"/>
              </a:rPr>
              <a:t>of the early conservation movement was </a:t>
            </a:r>
            <a:r>
              <a:rPr lang="en-GB" sz="2400" dirty="0">
                <a:solidFill>
                  <a:srgbClr val="FFFF00"/>
                </a:solidFill>
                <a:latin typeface="Calibri" panose="020F0502020204030204" pitchFamily="34" charset="0"/>
                <a:cs typeface="Calibri" panose="020F0502020204030204" pitchFamily="34" charset="0"/>
              </a:rPr>
              <a:t>plebeian</a:t>
            </a:r>
            <a:r>
              <a:rPr lang="en-GB" sz="2400" dirty="0">
                <a:latin typeface="Calibri" panose="020F0502020204030204" pitchFamily="34" charset="0"/>
                <a:cs typeface="Calibri" panose="020F0502020204030204" pitchFamily="34" charset="0"/>
              </a:rPr>
              <a:t> in character </a:t>
            </a:r>
            <a:r>
              <a:rPr lang="en-GB" sz="2400" dirty="0" smtClean="0">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rPr>
              <a:t>for </a:t>
            </a:r>
            <a:r>
              <a:rPr lang="en-GB" sz="2400" dirty="0" smtClean="0">
                <a:latin typeface="Calibri" panose="020F0502020204030204" pitchFamily="34" charset="0"/>
                <a:cs typeface="Calibri" panose="020F0502020204030204" pitchFamily="34" charset="0"/>
              </a:rPr>
              <a:t>example, railway </a:t>
            </a:r>
            <a:r>
              <a:rPr lang="en-GB" sz="2400" dirty="0">
                <a:latin typeface="Calibri" panose="020F0502020204030204" pitchFamily="34" charset="0"/>
                <a:cs typeface="Calibri" panose="020F0502020204030204" pitchFamily="34" charset="0"/>
              </a:rPr>
              <a:t>preservation, industrial </a:t>
            </a:r>
            <a:r>
              <a:rPr lang="en-GB" sz="2400" dirty="0" smtClean="0">
                <a:latin typeface="Calibri" panose="020F0502020204030204" pitchFamily="34" charset="0"/>
                <a:cs typeface="Calibri" panose="020F0502020204030204" pitchFamily="34" charset="0"/>
              </a:rPr>
              <a:t>archaeo­logy</a:t>
            </a:r>
            <a:r>
              <a:rPr lang="en-GB" sz="2400" dirty="0">
                <a:latin typeface="Calibri" panose="020F0502020204030204" pitchFamily="34" charset="0"/>
                <a:cs typeface="Calibri" panose="020F0502020204030204" pitchFamily="34" charset="0"/>
              </a:rPr>
              <a:t>, steam traction rallies and the like in the 1960s, well before more obvious indicators of economic </a:t>
            </a:r>
            <a:r>
              <a:rPr lang="en-GB" sz="2400" dirty="0" smtClean="0">
                <a:latin typeface="Calibri" panose="020F0502020204030204" pitchFamily="34" charset="0"/>
                <a:cs typeface="Calibri" panose="020F0502020204030204" pitchFamily="34" charset="0"/>
              </a:rPr>
              <a:t> decline </a:t>
            </a:r>
            <a:r>
              <a:rPr lang="en-GB" sz="2400" dirty="0">
                <a:latin typeface="Calibri" panose="020F0502020204030204" pitchFamily="34" charset="0"/>
                <a:cs typeface="Calibri" panose="020F0502020204030204" pitchFamily="34" charset="0"/>
              </a:rPr>
              <a:t>materialised in </a:t>
            </a:r>
            <a:r>
              <a:rPr lang="en-GB" sz="2400" dirty="0" smtClean="0">
                <a:latin typeface="Calibri" panose="020F0502020204030204" pitchFamily="34" charset="0"/>
                <a:cs typeface="Calibri" panose="020F0502020204030204" pitchFamily="34" charset="0"/>
              </a:rPr>
              <a:t>Britain</a:t>
            </a:r>
            <a:r>
              <a:rPr lang="en-GB" sz="2400" dirty="0">
                <a:latin typeface="Calibri" panose="020F0502020204030204" pitchFamily="34" charset="0"/>
                <a:cs typeface="Calibri" panose="020F0502020204030204" pitchFamily="34" charset="0"/>
              </a:rPr>
              <a:t> </a:t>
            </a:r>
            <a:r>
              <a:rPr lang="en-GB" sz="2400" dirty="0" smtClean="0">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rPr>
              <a:t>Likewise the preservation of some derelict coalmines in Wales has resulted from pressure by </a:t>
            </a:r>
            <a:r>
              <a:rPr lang="en-GB" sz="2400" dirty="0">
                <a:solidFill>
                  <a:srgbClr val="FFFF00"/>
                </a:solidFill>
                <a:latin typeface="Calibri" panose="020F0502020204030204" pitchFamily="34" charset="0"/>
                <a:cs typeface="Calibri" panose="020F0502020204030204" pitchFamily="34" charset="0"/>
              </a:rPr>
              <a:t>local groups </a:t>
            </a:r>
            <a:r>
              <a:rPr lang="en-GB" sz="2400" dirty="0">
                <a:latin typeface="Calibri" panose="020F0502020204030204" pitchFamily="34" charset="0"/>
                <a:cs typeface="Calibri" panose="020F0502020204030204" pitchFamily="34" charset="0"/>
              </a:rPr>
              <a:t>of miners and their families who have </a:t>
            </a:r>
            <a:r>
              <a:rPr lang="en-GB" sz="2400" dirty="0" smtClean="0">
                <a:latin typeface="Calibri" panose="020F0502020204030204" pitchFamily="34" charset="0"/>
                <a:cs typeface="Calibri" panose="020F0502020204030204" pitchFamily="34" charset="0"/>
              </a:rPr>
              <a:t>sought to </a:t>
            </a:r>
            <a:r>
              <a:rPr lang="en-GB" sz="2400" dirty="0">
                <a:latin typeface="Calibri" panose="020F0502020204030204" pitchFamily="34" charset="0"/>
                <a:cs typeface="Calibri" panose="020F0502020204030204" pitchFamily="34" charset="0"/>
              </a:rPr>
              <a:t>hold on to aspects of 'their' </a:t>
            </a:r>
            <a:r>
              <a:rPr lang="en-GB" sz="2400" dirty="0" smtClean="0">
                <a:latin typeface="Calibri" panose="020F0502020204030204" pitchFamily="34" charset="0"/>
                <a:cs typeface="Calibri" panose="020F0502020204030204" pitchFamily="34" charset="0"/>
              </a:rPr>
              <a:t>history.”</a:t>
            </a:r>
          </a:p>
          <a:p>
            <a:pPr marL="0" marR="62330" indent="0" algn="r">
              <a:buNone/>
            </a:pPr>
            <a:r>
              <a:rPr lang="en-GB" sz="2400" dirty="0" smtClean="0">
                <a:latin typeface="Calibri" panose="020F0502020204030204" pitchFamily="34" charset="0"/>
                <a:cs typeface="Calibri" panose="020F0502020204030204" pitchFamily="34" charset="0"/>
              </a:rPr>
              <a:t>- </a:t>
            </a:r>
            <a:r>
              <a:rPr lang="en-GB" sz="1700" dirty="0">
                <a:latin typeface="Calibri" panose="020F0502020204030204" pitchFamily="34" charset="0"/>
                <a:cs typeface="Calibri" panose="020F0502020204030204" pitchFamily="34" charset="0"/>
              </a:rPr>
              <a:t>John </a:t>
            </a:r>
            <a:r>
              <a:rPr lang="en-GB" sz="1700" dirty="0" err="1">
                <a:latin typeface="Calibri" panose="020F0502020204030204" pitchFamily="34" charset="0"/>
                <a:cs typeface="Calibri" panose="020F0502020204030204" pitchFamily="34" charset="0"/>
              </a:rPr>
              <a:t>Urry</a:t>
            </a:r>
            <a:r>
              <a:rPr lang="en-GB" sz="1700" dirty="0">
                <a:latin typeface="Calibri" panose="020F0502020204030204" pitchFamily="34" charset="0"/>
                <a:cs typeface="Calibri" panose="020F0502020204030204" pitchFamily="34" charset="0"/>
              </a:rPr>
              <a:t>, 'Gazing on History,' </a:t>
            </a:r>
            <a:r>
              <a:rPr lang="en-GB" sz="1700" i="1" dirty="0">
                <a:latin typeface="Calibri" panose="020F0502020204030204" pitchFamily="34" charset="0"/>
                <a:cs typeface="Calibri" panose="020F0502020204030204" pitchFamily="34" charset="0"/>
              </a:rPr>
              <a:t>The Tourist Gaze </a:t>
            </a:r>
            <a:r>
              <a:rPr lang="en-GB" sz="1700" dirty="0">
                <a:latin typeface="Calibri" panose="020F0502020204030204" pitchFamily="34" charset="0"/>
                <a:cs typeface="Calibri" panose="020F0502020204030204" pitchFamily="34" charset="0"/>
              </a:rPr>
              <a:t>second ed</a:t>
            </a:r>
            <a:r>
              <a:rPr lang="en-GB" sz="1700" i="1" dirty="0">
                <a:latin typeface="Calibri" panose="020F0502020204030204" pitchFamily="34" charset="0"/>
                <a:cs typeface="Calibri" panose="020F0502020204030204" pitchFamily="34" charset="0"/>
              </a:rPr>
              <a:t>. </a:t>
            </a:r>
            <a:r>
              <a:rPr lang="en-GB" sz="1700" dirty="0">
                <a:latin typeface="Calibri" panose="020F0502020204030204" pitchFamily="34" charset="0"/>
                <a:cs typeface="Calibri" panose="020F0502020204030204" pitchFamily="34" charset="0"/>
              </a:rPr>
              <a:t>(London: SAGE, 2002 [1990]), </a:t>
            </a:r>
            <a:r>
              <a:rPr lang="en-GB" sz="1700" dirty="0" smtClean="0">
                <a:latin typeface="Calibri" panose="020F0502020204030204" pitchFamily="34" charset="0"/>
                <a:cs typeface="Calibri" panose="020F0502020204030204" pitchFamily="34" charset="0"/>
              </a:rPr>
              <a:t>p. 100</a:t>
            </a:r>
            <a:r>
              <a:rPr lang="en-GB" dirty="0" smtClean="0">
                <a:latin typeface="Calibri" panose="020F0502020204030204" pitchFamily="34" charset="0"/>
                <a:cs typeface="Calibri" panose="020F0502020204030204" pitchFamily="34" charset="0"/>
              </a:rPr>
              <a:t>.</a:t>
            </a:r>
            <a:endParaRPr lang="en-GB" sz="2400" dirty="0">
              <a:latin typeface="Calibri" panose="020F0502020204030204" pitchFamily="34" charset="0"/>
              <a:cs typeface="Calibri" panose="020F0502020204030204" pitchFamily="34" charset="0"/>
            </a:endParaRPr>
          </a:p>
          <a:p>
            <a:pPr marL="0" marR="65680" indent="0" algn="just">
              <a:buNone/>
            </a:pPr>
            <a:endParaRPr lang="en-GB" sz="2400" dirty="0">
              <a:latin typeface="Times New Roman" panose="02020603050405020304" pitchFamily="18" charset="0"/>
            </a:endParaRPr>
          </a:p>
          <a:p>
            <a:pPr marL="0" indent="0" algn="just">
              <a:buNone/>
            </a:pPr>
            <a:endParaRPr lang="en-GB" dirty="0"/>
          </a:p>
        </p:txBody>
      </p:sp>
      <p:pic>
        <p:nvPicPr>
          <p:cNvPr id="4" name="Picture 3"/>
          <p:cNvPicPr>
            <a:picLocks noChangeAspect="1"/>
          </p:cNvPicPr>
          <p:nvPr/>
        </p:nvPicPr>
        <p:blipFill>
          <a:blip r:embed="rId2"/>
          <a:stretch>
            <a:fillRect/>
          </a:stretch>
        </p:blipFill>
        <p:spPr>
          <a:xfrm>
            <a:off x="1" y="0"/>
            <a:ext cx="2387310" cy="3715657"/>
          </a:xfrm>
          <a:prstGeom prst="rect">
            <a:avLst/>
          </a:prstGeom>
        </p:spPr>
      </p:pic>
      <p:pic>
        <p:nvPicPr>
          <p:cNvPr id="5" name="Picture 4"/>
          <p:cNvPicPr>
            <a:picLocks noChangeAspect="1"/>
          </p:cNvPicPr>
          <p:nvPr/>
        </p:nvPicPr>
        <p:blipFill>
          <a:blip r:embed="rId3"/>
          <a:stretch>
            <a:fillRect/>
          </a:stretch>
        </p:blipFill>
        <p:spPr>
          <a:xfrm>
            <a:off x="0" y="3396343"/>
            <a:ext cx="2387311" cy="3577382"/>
          </a:xfrm>
          <a:prstGeom prst="rect">
            <a:avLst/>
          </a:prstGeom>
        </p:spPr>
      </p:pic>
      <p:sp>
        <p:nvSpPr>
          <p:cNvPr id="8" name="Title 1"/>
          <p:cNvSpPr txBox="1">
            <a:spLocks/>
          </p:cNvSpPr>
          <p:nvPr/>
        </p:nvSpPr>
        <p:spPr>
          <a:xfrm>
            <a:off x="4305300" y="265275"/>
            <a:ext cx="7696200" cy="1293028"/>
          </a:xfrm>
          <a:prstGeom prst="rect">
            <a:avLst/>
          </a:prstGeom>
        </p:spPr>
        <p:txBody>
          <a:bodyPr vert="horz" lIns="91440" tIns="45720" rIns="91440" bIns="45720" rtlCol="0" anchor="ctr">
            <a:norm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algn="ctr"/>
            <a:r>
              <a:rPr lang="en-GB" dirty="0" smtClean="0"/>
              <a:t>John </a:t>
            </a:r>
            <a:r>
              <a:rPr lang="en-GB" dirty="0" err="1" smtClean="0"/>
              <a:t>Urry</a:t>
            </a:r>
            <a:r>
              <a:rPr lang="en-GB" dirty="0" smtClean="0"/>
              <a:t>, </a:t>
            </a:r>
            <a:r>
              <a:rPr lang="en-GB" i="1" dirty="0" smtClean="0"/>
              <a:t>The tourist </a:t>
            </a:r>
            <a:r>
              <a:rPr lang="en-GB" i="1" dirty="0" err="1" smtClean="0"/>
              <a:t>GAze</a:t>
            </a:r>
            <a:r>
              <a:rPr lang="en-GB" dirty="0" smtClean="0"/>
              <a:t/>
            </a:r>
            <a:br>
              <a:rPr lang="en-GB" dirty="0" smtClean="0"/>
            </a:br>
            <a:endParaRPr lang="en-GB" dirty="0"/>
          </a:p>
        </p:txBody>
      </p:sp>
    </p:spTree>
    <p:extLst>
      <p:ext uri="{BB962C8B-B14F-4D97-AF65-F5344CB8AC3E}">
        <p14:creationId xmlns:p14="http://schemas.microsoft.com/office/powerpoint/2010/main" val="92080681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686" y="764373"/>
            <a:ext cx="11694886" cy="1293028"/>
          </a:xfrm>
        </p:spPr>
        <p:txBody>
          <a:bodyPr/>
          <a:lstStyle/>
          <a:p>
            <a:pPr algn="ctr"/>
            <a:r>
              <a:rPr lang="en-GB" dirty="0" smtClean="0"/>
              <a:t/>
            </a:r>
            <a:br>
              <a:rPr lang="en-GB" dirty="0" smtClean="0"/>
            </a:br>
            <a:endParaRPr lang="en-GB" dirty="0"/>
          </a:p>
        </p:txBody>
      </p:sp>
      <p:sp>
        <p:nvSpPr>
          <p:cNvPr id="3" name="Content Placeholder 2"/>
          <p:cNvSpPr>
            <a:spLocks noGrp="1"/>
          </p:cNvSpPr>
          <p:nvPr>
            <p:ph idx="1"/>
          </p:nvPr>
        </p:nvSpPr>
        <p:spPr>
          <a:xfrm>
            <a:off x="2656114" y="1092200"/>
            <a:ext cx="9345386" cy="5588000"/>
          </a:xfrm>
        </p:spPr>
        <p:txBody>
          <a:bodyPr>
            <a:normAutofit lnSpcReduction="10000"/>
          </a:bodyPr>
          <a:lstStyle/>
          <a:p>
            <a:pPr marL="0" marR="65680" indent="0" algn="just">
              <a:buNone/>
            </a:pPr>
            <a:r>
              <a:rPr lang="en-GB" sz="3200" dirty="0" smtClean="0">
                <a:latin typeface="Calibri" panose="020F0502020204030204" pitchFamily="34" charset="0"/>
                <a:cs typeface="Calibri" panose="020F0502020204030204" pitchFamily="34" charset="0"/>
              </a:rPr>
              <a:t>“</a:t>
            </a:r>
            <a:r>
              <a:rPr lang="en-GB" sz="3200" dirty="0" err="1" smtClean="0">
                <a:latin typeface="Calibri" panose="020F0502020204030204" pitchFamily="34" charset="0"/>
                <a:cs typeface="Calibri" panose="020F0502020204030204" pitchFamily="34" charset="0"/>
              </a:rPr>
              <a:t>Hewison</a:t>
            </a:r>
            <a:r>
              <a:rPr lang="en-GB" sz="3200" dirty="0" smtClean="0">
                <a:latin typeface="Calibri" panose="020F0502020204030204" pitchFamily="34" charset="0"/>
                <a:cs typeface="Calibri" panose="020F0502020204030204" pitchFamily="34" charset="0"/>
              </a:rPr>
              <a:t> presumes </a:t>
            </a:r>
            <a:r>
              <a:rPr lang="en-GB" sz="3200" dirty="0">
                <a:latin typeface="Calibri" panose="020F0502020204030204" pitchFamily="34" charset="0"/>
                <a:cs typeface="Calibri" panose="020F0502020204030204" pitchFamily="34" charset="0"/>
              </a:rPr>
              <a:t>a rather simple model by which certain </a:t>
            </a:r>
            <a:r>
              <a:rPr lang="en-GB" sz="3200" dirty="0" smtClean="0">
                <a:latin typeface="Calibri" panose="020F0502020204030204" pitchFamily="34" charset="0"/>
                <a:cs typeface="Calibri" panose="020F0502020204030204" pitchFamily="34" charset="0"/>
              </a:rPr>
              <a:t>mean­ings</a:t>
            </a:r>
            <a:r>
              <a:rPr lang="en-GB" sz="3200" dirty="0">
                <a:latin typeface="Calibri" panose="020F0502020204030204" pitchFamily="34" charset="0"/>
                <a:cs typeface="Calibri" panose="020F0502020204030204" pitchFamily="34" charset="0"/>
              </a:rPr>
              <a:t>, such as nostalgia </a:t>
            </a:r>
            <a:r>
              <a:rPr lang="en-GB" sz="3200" dirty="0" smtClean="0">
                <a:latin typeface="Calibri" panose="020F0502020204030204" pitchFamily="34" charset="0"/>
                <a:cs typeface="Calibri" panose="020F0502020204030204" pitchFamily="34" charset="0"/>
              </a:rPr>
              <a:t>for times </a:t>
            </a:r>
            <a:r>
              <a:rPr lang="en-GB" sz="3200" dirty="0">
                <a:latin typeface="Calibri" panose="020F0502020204030204" pitchFamily="34" charset="0"/>
                <a:cs typeface="Calibri" panose="020F0502020204030204" pitchFamily="34" charset="0"/>
              </a:rPr>
              <a:t>past, come to be unambiguously transferred to </a:t>
            </a:r>
            <a:r>
              <a:rPr lang="en-GB" sz="3200" dirty="0" smtClean="0">
                <a:latin typeface="Calibri" panose="020F0502020204030204" pitchFamily="34" charset="0"/>
                <a:cs typeface="Calibri" panose="020F0502020204030204" pitchFamily="34" charset="0"/>
              </a:rPr>
              <a:t>the visitor by such heritage sites</a:t>
            </a:r>
            <a:r>
              <a:rPr lang="en-GB" sz="3200" dirty="0">
                <a:latin typeface="Calibri" panose="020F0502020204030204" pitchFamily="34" charset="0"/>
                <a:cs typeface="Calibri" panose="020F0502020204030204" pitchFamily="34" charset="0"/>
              </a:rPr>
              <a:t>. </a:t>
            </a:r>
            <a:r>
              <a:rPr lang="en-GB" sz="3200" dirty="0" smtClean="0">
                <a:latin typeface="Calibri" panose="020F0502020204030204" pitchFamily="34" charset="0"/>
                <a:cs typeface="Calibri" panose="020F0502020204030204" pitchFamily="34" charset="0"/>
              </a:rPr>
              <a:t>There is little sense of the co</a:t>
            </a:r>
            <a:r>
              <a:rPr lang="en-GB" sz="3200" dirty="0" smtClean="0">
                <a:solidFill>
                  <a:srgbClr val="FFFF00"/>
                </a:solidFill>
                <a:latin typeface="Calibri" panose="020F0502020204030204" pitchFamily="34" charset="0"/>
                <a:cs typeface="Calibri" panose="020F0502020204030204" pitchFamily="34" charset="0"/>
              </a:rPr>
              <a:t>mplexity by which different visitors can </a:t>
            </a:r>
            <a:r>
              <a:rPr lang="en-GB" sz="3200" dirty="0">
                <a:solidFill>
                  <a:srgbClr val="FFFF00"/>
                </a:solidFill>
                <a:latin typeface="Calibri" panose="020F0502020204030204" pitchFamily="34" charset="0"/>
                <a:cs typeface="Calibri" panose="020F0502020204030204" pitchFamily="34" charset="0"/>
              </a:rPr>
              <a:t>gaze </a:t>
            </a:r>
            <a:r>
              <a:rPr lang="en-GB" sz="3200" dirty="0" smtClean="0">
                <a:solidFill>
                  <a:srgbClr val="FFFF00"/>
                </a:solidFill>
                <a:latin typeface="Calibri" panose="020F0502020204030204" pitchFamily="34" charset="0"/>
                <a:cs typeface="Calibri" panose="020F0502020204030204" pitchFamily="34" charset="0"/>
              </a:rPr>
              <a:t>upon the same </a:t>
            </a:r>
            <a:r>
              <a:rPr lang="en-GB" sz="3200" dirty="0">
                <a:solidFill>
                  <a:srgbClr val="FFFF00"/>
                </a:solidFill>
                <a:latin typeface="Calibri" panose="020F0502020204030204" pitchFamily="34" charset="0"/>
                <a:cs typeface="Calibri" panose="020F0502020204030204" pitchFamily="34" charset="0"/>
              </a:rPr>
              <a:t>set </a:t>
            </a:r>
            <a:r>
              <a:rPr lang="en-GB" sz="3200" dirty="0" smtClean="0">
                <a:solidFill>
                  <a:srgbClr val="FFFF00"/>
                </a:solidFill>
                <a:latin typeface="Calibri" panose="020F0502020204030204" pitchFamily="34" charset="0"/>
                <a:cs typeface="Calibri" panose="020F0502020204030204" pitchFamily="34" charset="0"/>
              </a:rPr>
              <a:t>of objects and read and perform them in a different ways</a:t>
            </a:r>
            <a:r>
              <a:rPr lang="en-GB" sz="3200" dirty="0" smtClean="0">
                <a:latin typeface="Calibri" panose="020F0502020204030204" pitchFamily="34" charset="0"/>
                <a:cs typeface="Calibri" panose="020F0502020204030204" pitchFamily="34" charset="0"/>
              </a:rPr>
              <a:t>.”</a:t>
            </a:r>
          </a:p>
          <a:p>
            <a:pPr marL="0" marR="65680" indent="0" algn="just">
              <a:buNone/>
            </a:pPr>
            <a:r>
              <a:rPr lang="en-GB" sz="3200" dirty="0" smtClean="0">
                <a:latin typeface="Calibri" panose="020F0502020204030204" pitchFamily="34" charset="0"/>
                <a:cs typeface="Calibri" panose="020F0502020204030204" pitchFamily="34" charset="0"/>
              </a:rPr>
              <a:t>	“ … There </a:t>
            </a:r>
            <a:r>
              <a:rPr lang="en-GB" sz="3200" dirty="0">
                <a:latin typeface="Calibri" panose="020F0502020204030204" pitchFamily="34" charset="0"/>
                <a:cs typeface="Calibri" panose="020F0502020204030204" pitchFamily="34" charset="0"/>
              </a:rPr>
              <a:t>is something condescending about </a:t>
            </a:r>
            <a:r>
              <a:rPr lang="en-GB" sz="3200" dirty="0" err="1">
                <a:latin typeface="Calibri" panose="020F0502020204030204" pitchFamily="34" charset="0"/>
                <a:cs typeface="Calibri" panose="020F0502020204030204" pitchFamily="34" charset="0"/>
              </a:rPr>
              <a:t>Hewison's</a:t>
            </a:r>
            <a:r>
              <a:rPr lang="en-GB" sz="3200" dirty="0">
                <a:latin typeface="Calibri" panose="020F0502020204030204" pitchFamily="34" charset="0"/>
                <a:cs typeface="Calibri" panose="020F0502020204030204" pitchFamily="34" charset="0"/>
              </a:rPr>
              <a:t> view that such a presentation of heritage cannot be interpreted in different ways, or that the fact that the experience may be enjoyable means that it cannot also </a:t>
            </a:r>
            <a:r>
              <a:rPr lang="en-GB" sz="3200" dirty="0" smtClean="0">
                <a:latin typeface="Calibri" panose="020F0502020204030204" pitchFamily="34" charset="0"/>
                <a:cs typeface="Calibri" panose="020F0502020204030204" pitchFamily="34" charset="0"/>
              </a:rPr>
              <a:t>be educational.”</a:t>
            </a:r>
          </a:p>
          <a:p>
            <a:pPr marL="0" marR="66310" indent="0" algn="r">
              <a:buNone/>
            </a:pPr>
            <a:r>
              <a:rPr lang="en-GB" sz="3200" dirty="0" smtClean="0">
                <a:latin typeface="Calibri" panose="020F0502020204030204" pitchFamily="34" charset="0"/>
                <a:cs typeface="Calibri" panose="020F0502020204030204" pitchFamily="34" charset="0"/>
              </a:rPr>
              <a:t>- </a:t>
            </a:r>
            <a:r>
              <a:rPr lang="en-GB" dirty="0" err="1" smtClean="0"/>
              <a:t>Urry</a:t>
            </a:r>
            <a:r>
              <a:rPr lang="en-GB" dirty="0" smtClean="0"/>
              <a:t>, </a:t>
            </a:r>
            <a:r>
              <a:rPr lang="en-GB" i="1" dirty="0" smtClean="0"/>
              <a:t>Tourist Gaze, </a:t>
            </a:r>
            <a:r>
              <a:rPr lang="en-GB" dirty="0" smtClean="0"/>
              <a:t>pp</a:t>
            </a:r>
            <a:r>
              <a:rPr lang="en-GB" dirty="0"/>
              <a:t>. </a:t>
            </a:r>
            <a:r>
              <a:rPr lang="en-GB" dirty="0" smtClean="0"/>
              <a:t>101, 102</a:t>
            </a:r>
            <a:endParaRPr lang="en-GB" sz="3200" dirty="0">
              <a:latin typeface="Calibri" panose="020F0502020204030204" pitchFamily="34" charset="0"/>
              <a:cs typeface="Calibri" panose="020F0502020204030204" pitchFamily="34" charset="0"/>
            </a:endParaRPr>
          </a:p>
          <a:p>
            <a:pPr marL="0" marR="65680" indent="0" algn="just">
              <a:buNone/>
            </a:pPr>
            <a:endParaRPr lang="en-GB" sz="2400" dirty="0">
              <a:latin typeface="Times New Roman" panose="02020603050405020304" pitchFamily="18" charset="0"/>
            </a:endParaRPr>
          </a:p>
          <a:p>
            <a:pPr marL="0" marR="65680" indent="0" algn="just">
              <a:buNone/>
            </a:pPr>
            <a:endParaRPr lang="en-GB" sz="2400" dirty="0">
              <a:latin typeface="Times New Roman" panose="02020603050405020304" pitchFamily="18" charset="0"/>
            </a:endParaRPr>
          </a:p>
          <a:p>
            <a:pPr marL="0" indent="0" algn="just">
              <a:buNone/>
            </a:pPr>
            <a:endParaRPr lang="en-GB" dirty="0"/>
          </a:p>
        </p:txBody>
      </p:sp>
      <p:pic>
        <p:nvPicPr>
          <p:cNvPr id="4" name="Picture 3"/>
          <p:cNvPicPr>
            <a:picLocks noChangeAspect="1"/>
          </p:cNvPicPr>
          <p:nvPr/>
        </p:nvPicPr>
        <p:blipFill>
          <a:blip r:embed="rId2"/>
          <a:stretch>
            <a:fillRect/>
          </a:stretch>
        </p:blipFill>
        <p:spPr>
          <a:xfrm>
            <a:off x="1" y="0"/>
            <a:ext cx="2387310" cy="3715657"/>
          </a:xfrm>
          <a:prstGeom prst="rect">
            <a:avLst/>
          </a:prstGeom>
        </p:spPr>
      </p:pic>
      <p:pic>
        <p:nvPicPr>
          <p:cNvPr id="5" name="Picture 4"/>
          <p:cNvPicPr>
            <a:picLocks noChangeAspect="1"/>
          </p:cNvPicPr>
          <p:nvPr/>
        </p:nvPicPr>
        <p:blipFill>
          <a:blip r:embed="rId3"/>
          <a:stretch>
            <a:fillRect/>
          </a:stretch>
        </p:blipFill>
        <p:spPr>
          <a:xfrm>
            <a:off x="0" y="3396343"/>
            <a:ext cx="2387311" cy="3577382"/>
          </a:xfrm>
          <a:prstGeom prst="rect">
            <a:avLst/>
          </a:prstGeom>
        </p:spPr>
      </p:pic>
      <p:sp>
        <p:nvSpPr>
          <p:cNvPr id="6" name="Title 1"/>
          <p:cNvSpPr txBox="1">
            <a:spLocks/>
          </p:cNvSpPr>
          <p:nvPr/>
        </p:nvSpPr>
        <p:spPr>
          <a:xfrm>
            <a:off x="4305300" y="265275"/>
            <a:ext cx="7696200" cy="1293028"/>
          </a:xfrm>
          <a:prstGeom prst="rect">
            <a:avLst/>
          </a:prstGeom>
        </p:spPr>
        <p:txBody>
          <a:bodyPr vert="horz" lIns="91440" tIns="45720" rIns="91440" bIns="45720" rtlCol="0" anchor="ctr">
            <a:norm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algn="ctr"/>
            <a:r>
              <a:rPr lang="en-GB" dirty="0" smtClean="0"/>
              <a:t>John </a:t>
            </a:r>
            <a:r>
              <a:rPr lang="en-GB" dirty="0" err="1" smtClean="0"/>
              <a:t>Urry</a:t>
            </a:r>
            <a:r>
              <a:rPr lang="en-GB" dirty="0" smtClean="0"/>
              <a:t>, </a:t>
            </a:r>
            <a:r>
              <a:rPr lang="en-GB" i="1" dirty="0" smtClean="0"/>
              <a:t>The tourist </a:t>
            </a:r>
            <a:r>
              <a:rPr lang="en-GB" i="1" dirty="0" err="1" smtClean="0"/>
              <a:t>GAze</a:t>
            </a:r>
            <a:r>
              <a:rPr lang="en-GB" dirty="0" smtClean="0"/>
              <a:t/>
            </a:r>
            <a:br>
              <a:rPr lang="en-GB" dirty="0" smtClean="0"/>
            </a:br>
            <a:endParaRPr lang="en-GB" dirty="0"/>
          </a:p>
        </p:txBody>
      </p:sp>
    </p:spTree>
    <p:extLst>
      <p:ext uri="{BB962C8B-B14F-4D97-AF65-F5344CB8AC3E}">
        <p14:creationId xmlns:p14="http://schemas.microsoft.com/office/powerpoint/2010/main" val="168859710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686" y="764373"/>
            <a:ext cx="11694886" cy="1293028"/>
          </a:xfrm>
        </p:spPr>
        <p:txBody>
          <a:bodyPr/>
          <a:lstStyle/>
          <a:p>
            <a:pPr algn="ctr"/>
            <a:r>
              <a:rPr lang="en-GB" dirty="0" smtClean="0"/>
              <a:t>John </a:t>
            </a:r>
            <a:r>
              <a:rPr lang="en-GB" dirty="0" err="1" smtClean="0"/>
              <a:t>Urry</a:t>
            </a:r>
            <a:r>
              <a:rPr lang="en-GB" dirty="0" smtClean="0"/>
              <a:t> (1946–2016)</a:t>
            </a:r>
            <a:br>
              <a:rPr lang="en-GB" dirty="0" smtClean="0"/>
            </a:br>
            <a:endParaRPr lang="en-GB" dirty="0"/>
          </a:p>
        </p:txBody>
      </p:sp>
      <p:sp>
        <p:nvSpPr>
          <p:cNvPr id="3" name="Content Placeholder 2"/>
          <p:cNvSpPr>
            <a:spLocks noGrp="1"/>
          </p:cNvSpPr>
          <p:nvPr>
            <p:ph idx="1"/>
          </p:nvPr>
        </p:nvSpPr>
        <p:spPr>
          <a:xfrm>
            <a:off x="2656114" y="1843314"/>
            <a:ext cx="6444343" cy="4238172"/>
          </a:xfrm>
        </p:spPr>
        <p:txBody>
          <a:bodyPr/>
          <a:lstStyle/>
          <a:p>
            <a:r>
              <a:rPr lang="en-GB" dirty="0" smtClean="0"/>
              <a:t>Professor of Sociology at Lancaster University</a:t>
            </a:r>
          </a:p>
          <a:p>
            <a:endParaRPr lang="en-GB" dirty="0" smtClean="0"/>
          </a:p>
          <a:p>
            <a:r>
              <a:rPr lang="en-GB" dirty="0" smtClean="0"/>
              <a:t>Pioneering work on sociology of tourism and </a:t>
            </a:r>
            <a:r>
              <a:rPr lang="en-GB" dirty="0" err="1" smtClean="0"/>
              <a:t>mobilities</a:t>
            </a:r>
            <a:endParaRPr lang="en-GB" dirty="0"/>
          </a:p>
          <a:p>
            <a:endParaRPr lang="en-GB" dirty="0"/>
          </a:p>
          <a:p>
            <a:r>
              <a:rPr lang="en-GB" dirty="0" err="1" smtClean="0"/>
              <a:t>Mobilities</a:t>
            </a:r>
            <a:r>
              <a:rPr lang="en-GB" dirty="0" smtClean="0"/>
              <a:t> = social science exploration of the </a:t>
            </a:r>
            <a:r>
              <a:rPr lang="en-GB" dirty="0"/>
              <a:t>movement of people (human migration, individual mobility, travel, transport), </a:t>
            </a:r>
            <a:r>
              <a:rPr lang="en-GB" dirty="0" smtClean="0"/>
              <a:t>ideas, and </a:t>
            </a:r>
            <a:r>
              <a:rPr lang="en-GB" dirty="0"/>
              <a:t>things (transport), </a:t>
            </a:r>
          </a:p>
        </p:txBody>
      </p:sp>
      <p:pic>
        <p:nvPicPr>
          <p:cNvPr id="4" name="Picture 3"/>
          <p:cNvPicPr>
            <a:picLocks noChangeAspect="1"/>
          </p:cNvPicPr>
          <p:nvPr/>
        </p:nvPicPr>
        <p:blipFill>
          <a:blip r:embed="rId2"/>
          <a:stretch>
            <a:fillRect/>
          </a:stretch>
        </p:blipFill>
        <p:spPr>
          <a:xfrm>
            <a:off x="1" y="0"/>
            <a:ext cx="2387310" cy="3715657"/>
          </a:xfrm>
          <a:prstGeom prst="rect">
            <a:avLst/>
          </a:prstGeom>
        </p:spPr>
      </p:pic>
      <p:pic>
        <p:nvPicPr>
          <p:cNvPr id="5" name="Picture 4"/>
          <p:cNvPicPr>
            <a:picLocks noChangeAspect="1"/>
          </p:cNvPicPr>
          <p:nvPr/>
        </p:nvPicPr>
        <p:blipFill>
          <a:blip r:embed="rId3"/>
          <a:stretch>
            <a:fillRect/>
          </a:stretch>
        </p:blipFill>
        <p:spPr>
          <a:xfrm>
            <a:off x="0" y="3396343"/>
            <a:ext cx="2387311" cy="3577382"/>
          </a:xfrm>
          <a:prstGeom prst="rect">
            <a:avLst/>
          </a:prstGeom>
        </p:spPr>
      </p:pic>
      <p:pic>
        <p:nvPicPr>
          <p:cNvPr id="6" name="Picture 5"/>
          <p:cNvPicPr>
            <a:picLocks noChangeAspect="1"/>
          </p:cNvPicPr>
          <p:nvPr/>
        </p:nvPicPr>
        <p:blipFill>
          <a:blip r:embed="rId4"/>
          <a:stretch>
            <a:fillRect/>
          </a:stretch>
        </p:blipFill>
        <p:spPr>
          <a:xfrm>
            <a:off x="9661713" y="0"/>
            <a:ext cx="2530287" cy="3731986"/>
          </a:xfrm>
          <a:prstGeom prst="rect">
            <a:avLst/>
          </a:prstGeom>
        </p:spPr>
      </p:pic>
      <p:pic>
        <p:nvPicPr>
          <p:cNvPr id="7" name="Picture 6"/>
          <p:cNvPicPr>
            <a:picLocks noChangeAspect="1"/>
          </p:cNvPicPr>
          <p:nvPr/>
        </p:nvPicPr>
        <p:blipFill>
          <a:blip r:embed="rId5"/>
          <a:stretch>
            <a:fillRect/>
          </a:stretch>
        </p:blipFill>
        <p:spPr>
          <a:xfrm>
            <a:off x="9661713" y="3396343"/>
            <a:ext cx="2594405" cy="3461657"/>
          </a:xfrm>
          <a:prstGeom prst="rect">
            <a:avLst/>
          </a:prstGeom>
        </p:spPr>
      </p:pic>
    </p:spTree>
    <p:extLst>
      <p:ext uri="{BB962C8B-B14F-4D97-AF65-F5344CB8AC3E}">
        <p14:creationId xmlns:p14="http://schemas.microsoft.com/office/powerpoint/2010/main" val="153693359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686" y="764373"/>
            <a:ext cx="11694886" cy="1293028"/>
          </a:xfrm>
        </p:spPr>
        <p:txBody>
          <a:bodyPr/>
          <a:lstStyle/>
          <a:p>
            <a:pPr algn="ctr"/>
            <a:r>
              <a:rPr lang="en-GB" dirty="0" smtClean="0"/>
              <a:t/>
            </a:r>
            <a:br>
              <a:rPr lang="en-GB" dirty="0" smtClean="0"/>
            </a:br>
            <a:endParaRPr lang="en-GB" dirty="0"/>
          </a:p>
        </p:txBody>
      </p:sp>
      <p:sp>
        <p:nvSpPr>
          <p:cNvPr id="3" name="Content Placeholder 2"/>
          <p:cNvSpPr>
            <a:spLocks noGrp="1"/>
          </p:cNvSpPr>
          <p:nvPr>
            <p:ph idx="1"/>
          </p:nvPr>
        </p:nvSpPr>
        <p:spPr>
          <a:xfrm>
            <a:off x="2656114" y="1092200"/>
            <a:ext cx="9345386" cy="5588000"/>
          </a:xfrm>
        </p:spPr>
        <p:txBody>
          <a:bodyPr>
            <a:normAutofit fontScale="92500" lnSpcReduction="20000"/>
          </a:bodyPr>
          <a:lstStyle/>
          <a:p>
            <a:pPr marL="0" marR="65680" indent="0" algn="just">
              <a:buNone/>
            </a:pPr>
            <a:r>
              <a:rPr lang="en-GB" sz="3200" dirty="0" smtClean="0">
                <a:cs typeface="Calibri" panose="020F0502020204030204" pitchFamily="34" charset="0"/>
              </a:rPr>
              <a:t>“</a:t>
            </a:r>
            <a:r>
              <a:rPr lang="en-GB" sz="3200" dirty="0" err="1" smtClean="0">
                <a:cs typeface="Calibri" panose="020F0502020204030204" pitchFamily="34" charset="0"/>
              </a:rPr>
              <a:t>Hewison</a:t>
            </a:r>
            <a:r>
              <a:rPr lang="en-GB" sz="3200" dirty="0" smtClean="0">
                <a:cs typeface="Calibri" panose="020F0502020204030204" pitchFamily="34" charset="0"/>
              </a:rPr>
              <a:t> presumes </a:t>
            </a:r>
            <a:r>
              <a:rPr lang="en-GB" sz="3200" dirty="0">
                <a:cs typeface="Calibri" panose="020F0502020204030204" pitchFamily="34" charset="0"/>
              </a:rPr>
              <a:t>a rather simple model by which certain </a:t>
            </a:r>
            <a:r>
              <a:rPr lang="en-GB" sz="3200" dirty="0" smtClean="0">
                <a:cs typeface="Calibri" panose="020F0502020204030204" pitchFamily="34" charset="0"/>
              </a:rPr>
              <a:t>mean­ings</a:t>
            </a:r>
            <a:r>
              <a:rPr lang="en-GB" sz="3200" dirty="0">
                <a:cs typeface="Calibri" panose="020F0502020204030204" pitchFamily="34" charset="0"/>
              </a:rPr>
              <a:t>, such as nostalgia </a:t>
            </a:r>
            <a:r>
              <a:rPr lang="en-GB" sz="3200" dirty="0" smtClean="0">
                <a:cs typeface="Calibri" panose="020F0502020204030204" pitchFamily="34" charset="0"/>
              </a:rPr>
              <a:t>for times </a:t>
            </a:r>
            <a:r>
              <a:rPr lang="en-GB" sz="3200" dirty="0">
                <a:cs typeface="Calibri" panose="020F0502020204030204" pitchFamily="34" charset="0"/>
              </a:rPr>
              <a:t>past, come to be unambiguously transferred to </a:t>
            </a:r>
            <a:r>
              <a:rPr lang="en-GB" sz="3200" dirty="0" smtClean="0">
                <a:cs typeface="Calibri" panose="020F0502020204030204" pitchFamily="34" charset="0"/>
              </a:rPr>
              <a:t>the visitor by such heritage sites</a:t>
            </a:r>
            <a:r>
              <a:rPr lang="en-GB" sz="3200" dirty="0">
                <a:cs typeface="Calibri" panose="020F0502020204030204" pitchFamily="34" charset="0"/>
              </a:rPr>
              <a:t>. </a:t>
            </a:r>
            <a:r>
              <a:rPr lang="en-GB" sz="3200" dirty="0" smtClean="0">
                <a:cs typeface="Calibri" panose="020F0502020204030204" pitchFamily="34" charset="0"/>
              </a:rPr>
              <a:t>There is little sense of the co</a:t>
            </a:r>
            <a:r>
              <a:rPr lang="en-GB" sz="3200" dirty="0" smtClean="0">
                <a:solidFill>
                  <a:srgbClr val="FFFF00"/>
                </a:solidFill>
                <a:cs typeface="Calibri" panose="020F0502020204030204" pitchFamily="34" charset="0"/>
              </a:rPr>
              <a:t>mplexity by which different visitors can </a:t>
            </a:r>
            <a:r>
              <a:rPr lang="en-GB" sz="3200" dirty="0">
                <a:solidFill>
                  <a:srgbClr val="FFFF00"/>
                </a:solidFill>
                <a:cs typeface="Calibri" panose="020F0502020204030204" pitchFamily="34" charset="0"/>
              </a:rPr>
              <a:t>gaze </a:t>
            </a:r>
            <a:r>
              <a:rPr lang="en-GB" sz="3200" dirty="0" smtClean="0">
                <a:solidFill>
                  <a:srgbClr val="FFFF00"/>
                </a:solidFill>
                <a:cs typeface="Calibri" panose="020F0502020204030204" pitchFamily="34" charset="0"/>
              </a:rPr>
              <a:t>upon the same </a:t>
            </a:r>
            <a:r>
              <a:rPr lang="en-GB" sz="3200" dirty="0">
                <a:solidFill>
                  <a:srgbClr val="FFFF00"/>
                </a:solidFill>
                <a:cs typeface="Calibri" panose="020F0502020204030204" pitchFamily="34" charset="0"/>
              </a:rPr>
              <a:t>set </a:t>
            </a:r>
            <a:r>
              <a:rPr lang="en-GB" sz="3200" dirty="0" smtClean="0">
                <a:solidFill>
                  <a:srgbClr val="FFFF00"/>
                </a:solidFill>
                <a:cs typeface="Calibri" panose="020F0502020204030204" pitchFamily="34" charset="0"/>
              </a:rPr>
              <a:t>of objects and read and perform them in a different ways</a:t>
            </a:r>
            <a:r>
              <a:rPr lang="en-GB" sz="3200" dirty="0" smtClean="0">
                <a:cs typeface="Calibri" panose="020F0502020204030204" pitchFamily="34" charset="0"/>
              </a:rPr>
              <a:t>.”</a:t>
            </a:r>
          </a:p>
          <a:p>
            <a:pPr marL="0" marR="65680" indent="0" algn="just">
              <a:buNone/>
            </a:pPr>
            <a:r>
              <a:rPr lang="en-GB" sz="3200" dirty="0" smtClean="0">
                <a:cs typeface="Calibri" panose="020F0502020204030204" pitchFamily="34" charset="0"/>
              </a:rPr>
              <a:t>	“ … There </a:t>
            </a:r>
            <a:r>
              <a:rPr lang="en-GB" sz="3200" dirty="0">
                <a:cs typeface="Calibri" panose="020F0502020204030204" pitchFamily="34" charset="0"/>
              </a:rPr>
              <a:t>is something condescending about </a:t>
            </a:r>
            <a:r>
              <a:rPr lang="en-GB" sz="3200" dirty="0" err="1">
                <a:cs typeface="Calibri" panose="020F0502020204030204" pitchFamily="34" charset="0"/>
              </a:rPr>
              <a:t>Hewison's</a:t>
            </a:r>
            <a:r>
              <a:rPr lang="en-GB" sz="3200" dirty="0">
                <a:cs typeface="Calibri" panose="020F0502020204030204" pitchFamily="34" charset="0"/>
              </a:rPr>
              <a:t> view that such a presentation of heritage cannot be interpreted in different ways, or that the fact that the experience may be enjoyable means that it cannot also </a:t>
            </a:r>
            <a:r>
              <a:rPr lang="en-GB" sz="3200" dirty="0" smtClean="0">
                <a:cs typeface="Calibri" panose="020F0502020204030204" pitchFamily="34" charset="0"/>
              </a:rPr>
              <a:t>be educational.”</a:t>
            </a:r>
          </a:p>
          <a:p>
            <a:pPr marL="0" marR="66310" indent="0" algn="r">
              <a:buNone/>
            </a:pPr>
            <a:r>
              <a:rPr lang="en-GB" sz="3200" dirty="0" smtClean="0">
                <a:latin typeface="Calibri" panose="020F0502020204030204" pitchFamily="34" charset="0"/>
                <a:cs typeface="Calibri" panose="020F0502020204030204" pitchFamily="34" charset="0"/>
              </a:rPr>
              <a:t>- </a:t>
            </a:r>
            <a:r>
              <a:rPr lang="en-GB" dirty="0" err="1" smtClean="0"/>
              <a:t>Urry</a:t>
            </a:r>
            <a:r>
              <a:rPr lang="en-GB" dirty="0" smtClean="0"/>
              <a:t>, </a:t>
            </a:r>
            <a:r>
              <a:rPr lang="en-GB" i="1" dirty="0" smtClean="0"/>
              <a:t>Tourist Gaze, </a:t>
            </a:r>
            <a:r>
              <a:rPr lang="en-GB" dirty="0" smtClean="0"/>
              <a:t>pp</a:t>
            </a:r>
            <a:r>
              <a:rPr lang="en-GB" dirty="0"/>
              <a:t>. </a:t>
            </a:r>
            <a:r>
              <a:rPr lang="en-GB" dirty="0" smtClean="0"/>
              <a:t>101, 102</a:t>
            </a:r>
            <a:endParaRPr lang="en-GB" sz="3200" dirty="0">
              <a:latin typeface="Calibri" panose="020F0502020204030204" pitchFamily="34" charset="0"/>
              <a:cs typeface="Calibri" panose="020F0502020204030204" pitchFamily="34" charset="0"/>
            </a:endParaRPr>
          </a:p>
          <a:p>
            <a:pPr marL="0" marR="65680" indent="0" algn="just">
              <a:buNone/>
            </a:pPr>
            <a:endParaRPr lang="en-GB" sz="2400" dirty="0">
              <a:latin typeface="Times New Roman" panose="02020603050405020304" pitchFamily="18" charset="0"/>
            </a:endParaRPr>
          </a:p>
          <a:p>
            <a:pPr marL="0" marR="65680" indent="0" algn="just">
              <a:buNone/>
            </a:pPr>
            <a:endParaRPr lang="en-GB" sz="2400" dirty="0">
              <a:latin typeface="Times New Roman" panose="02020603050405020304" pitchFamily="18" charset="0"/>
            </a:endParaRPr>
          </a:p>
          <a:p>
            <a:pPr marL="0" indent="0" algn="just">
              <a:buNone/>
            </a:pPr>
            <a:endParaRPr lang="en-GB" dirty="0"/>
          </a:p>
        </p:txBody>
      </p:sp>
      <p:pic>
        <p:nvPicPr>
          <p:cNvPr id="4" name="Picture 3"/>
          <p:cNvPicPr>
            <a:picLocks noChangeAspect="1"/>
          </p:cNvPicPr>
          <p:nvPr/>
        </p:nvPicPr>
        <p:blipFill>
          <a:blip r:embed="rId2"/>
          <a:stretch>
            <a:fillRect/>
          </a:stretch>
        </p:blipFill>
        <p:spPr>
          <a:xfrm>
            <a:off x="1" y="0"/>
            <a:ext cx="2387310" cy="3715657"/>
          </a:xfrm>
          <a:prstGeom prst="rect">
            <a:avLst/>
          </a:prstGeom>
        </p:spPr>
      </p:pic>
      <p:pic>
        <p:nvPicPr>
          <p:cNvPr id="5" name="Picture 4"/>
          <p:cNvPicPr>
            <a:picLocks noChangeAspect="1"/>
          </p:cNvPicPr>
          <p:nvPr/>
        </p:nvPicPr>
        <p:blipFill>
          <a:blip r:embed="rId3"/>
          <a:stretch>
            <a:fillRect/>
          </a:stretch>
        </p:blipFill>
        <p:spPr>
          <a:xfrm>
            <a:off x="0" y="3396343"/>
            <a:ext cx="2387311" cy="3577382"/>
          </a:xfrm>
          <a:prstGeom prst="rect">
            <a:avLst/>
          </a:prstGeom>
        </p:spPr>
      </p:pic>
      <p:sp>
        <p:nvSpPr>
          <p:cNvPr id="6" name="Title 1"/>
          <p:cNvSpPr txBox="1">
            <a:spLocks/>
          </p:cNvSpPr>
          <p:nvPr/>
        </p:nvSpPr>
        <p:spPr>
          <a:xfrm>
            <a:off x="4305300" y="265275"/>
            <a:ext cx="7696200" cy="1293028"/>
          </a:xfrm>
          <a:prstGeom prst="rect">
            <a:avLst/>
          </a:prstGeom>
        </p:spPr>
        <p:txBody>
          <a:bodyPr vert="horz" lIns="91440" tIns="45720" rIns="91440" bIns="45720" rtlCol="0" anchor="ctr">
            <a:norm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algn="ctr"/>
            <a:r>
              <a:rPr lang="en-GB" dirty="0" smtClean="0"/>
              <a:t>John </a:t>
            </a:r>
            <a:r>
              <a:rPr lang="en-GB" dirty="0" err="1" smtClean="0"/>
              <a:t>Urry</a:t>
            </a:r>
            <a:r>
              <a:rPr lang="en-GB" dirty="0" smtClean="0"/>
              <a:t>, </a:t>
            </a:r>
            <a:r>
              <a:rPr lang="en-GB" i="1" dirty="0" smtClean="0"/>
              <a:t>The tourist </a:t>
            </a:r>
            <a:r>
              <a:rPr lang="en-GB" i="1" dirty="0" err="1" smtClean="0"/>
              <a:t>GAze</a:t>
            </a:r>
            <a:r>
              <a:rPr lang="en-GB" dirty="0" smtClean="0"/>
              <a:t/>
            </a:r>
            <a:br>
              <a:rPr lang="en-GB" dirty="0" smtClean="0"/>
            </a:br>
            <a:endParaRPr lang="en-GB" dirty="0"/>
          </a:p>
        </p:txBody>
      </p:sp>
    </p:spTree>
    <p:extLst>
      <p:ext uri="{BB962C8B-B14F-4D97-AF65-F5344CB8AC3E}">
        <p14:creationId xmlns:p14="http://schemas.microsoft.com/office/powerpoint/2010/main" val="226087916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686" y="764373"/>
            <a:ext cx="11694886" cy="1293028"/>
          </a:xfrm>
        </p:spPr>
        <p:txBody>
          <a:bodyPr/>
          <a:lstStyle/>
          <a:p>
            <a:pPr algn="ctr"/>
            <a:r>
              <a:rPr lang="en-GB" dirty="0" smtClean="0"/>
              <a:t/>
            </a:r>
            <a:br>
              <a:rPr lang="en-GB" dirty="0" smtClean="0"/>
            </a:br>
            <a:endParaRPr lang="en-GB" dirty="0"/>
          </a:p>
        </p:txBody>
      </p:sp>
      <p:sp>
        <p:nvSpPr>
          <p:cNvPr id="3" name="Content Placeholder 2"/>
          <p:cNvSpPr>
            <a:spLocks noGrp="1"/>
          </p:cNvSpPr>
          <p:nvPr>
            <p:ph idx="1"/>
          </p:nvPr>
        </p:nvSpPr>
        <p:spPr>
          <a:xfrm>
            <a:off x="2656114" y="1092200"/>
            <a:ext cx="8850086" cy="5588000"/>
          </a:xfrm>
        </p:spPr>
        <p:txBody>
          <a:bodyPr>
            <a:normAutofit/>
          </a:bodyPr>
          <a:lstStyle/>
          <a:p>
            <a:pPr marL="0" marR="65680" indent="0" algn="just">
              <a:buNone/>
            </a:pPr>
            <a:endParaRPr lang="en-GB" sz="3600" dirty="0">
              <a:latin typeface="Calibri" panose="020F0502020204030204" pitchFamily="34" charset="0"/>
              <a:cs typeface="Calibri" panose="020F0502020204030204" pitchFamily="34" charset="0"/>
            </a:endParaRPr>
          </a:p>
          <a:p>
            <a:pPr marL="0" marR="65680" indent="0" algn="just">
              <a:buNone/>
            </a:pPr>
            <a:r>
              <a:rPr lang="en-GB" dirty="0"/>
              <a:t>John </a:t>
            </a:r>
            <a:r>
              <a:rPr lang="en-GB" dirty="0" err="1"/>
              <a:t>Urry</a:t>
            </a:r>
            <a:r>
              <a:rPr lang="en-GB" dirty="0"/>
              <a:t>, </a:t>
            </a:r>
            <a:r>
              <a:rPr lang="en-GB" i="1" dirty="0"/>
              <a:t>The Tourist Gaze </a:t>
            </a:r>
            <a:r>
              <a:rPr lang="en-GB" dirty="0"/>
              <a:t>second ed</a:t>
            </a:r>
            <a:r>
              <a:rPr lang="en-GB" i="1" dirty="0"/>
              <a:t>. </a:t>
            </a:r>
            <a:r>
              <a:rPr lang="en-GB" dirty="0"/>
              <a:t>(London: SAGE, 2002 [1990]), pp. 1-15</a:t>
            </a:r>
            <a:r>
              <a:rPr lang="en-GB" dirty="0" smtClean="0"/>
              <a:t>.</a:t>
            </a:r>
          </a:p>
          <a:p>
            <a:pPr marL="0" marR="65680" indent="0" algn="just">
              <a:buNone/>
            </a:pPr>
            <a:endParaRPr lang="en-GB" sz="3600" dirty="0" smtClean="0">
              <a:cs typeface="Calibri" panose="020F0502020204030204" pitchFamily="34" charset="0"/>
            </a:endParaRPr>
          </a:p>
          <a:p>
            <a:pPr marR="65680" algn="just"/>
            <a:r>
              <a:rPr lang="en-GB" sz="3600" dirty="0" smtClean="0">
                <a:cs typeface="Calibri" panose="020F0502020204030204" pitchFamily="34" charset="0"/>
              </a:rPr>
              <a:t>What is the ‘tourist gaze’?</a:t>
            </a:r>
          </a:p>
          <a:p>
            <a:pPr marL="0" marR="65680" indent="0" algn="just">
              <a:buNone/>
            </a:pPr>
            <a:endParaRPr lang="en-GB" sz="3200" dirty="0" smtClean="0">
              <a:latin typeface="Calibri" panose="020F0502020204030204" pitchFamily="34" charset="0"/>
              <a:cs typeface="Calibri" panose="020F0502020204030204" pitchFamily="34" charset="0"/>
            </a:endParaRPr>
          </a:p>
        </p:txBody>
      </p:sp>
      <p:pic>
        <p:nvPicPr>
          <p:cNvPr id="4" name="Picture 3"/>
          <p:cNvPicPr>
            <a:picLocks noChangeAspect="1"/>
          </p:cNvPicPr>
          <p:nvPr/>
        </p:nvPicPr>
        <p:blipFill>
          <a:blip r:embed="rId2"/>
          <a:stretch>
            <a:fillRect/>
          </a:stretch>
        </p:blipFill>
        <p:spPr>
          <a:xfrm>
            <a:off x="1" y="0"/>
            <a:ext cx="2387310" cy="3715657"/>
          </a:xfrm>
          <a:prstGeom prst="rect">
            <a:avLst/>
          </a:prstGeom>
        </p:spPr>
      </p:pic>
      <p:pic>
        <p:nvPicPr>
          <p:cNvPr id="5" name="Picture 4"/>
          <p:cNvPicPr>
            <a:picLocks noChangeAspect="1"/>
          </p:cNvPicPr>
          <p:nvPr/>
        </p:nvPicPr>
        <p:blipFill>
          <a:blip r:embed="rId3"/>
          <a:stretch>
            <a:fillRect/>
          </a:stretch>
        </p:blipFill>
        <p:spPr>
          <a:xfrm>
            <a:off x="0" y="3396343"/>
            <a:ext cx="2387311" cy="3577382"/>
          </a:xfrm>
          <a:prstGeom prst="rect">
            <a:avLst/>
          </a:prstGeom>
        </p:spPr>
      </p:pic>
      <p:sp>
        <p:nvSpPr>
          <p:cNvPr id="6" name="Title 1"/>
          <p:cNvSpPr txBox="1">
            <a:spLocks/>
          </p:cNvSpPr>
          <p:nvPr/>
        </p:nvSpPr>
        <p:spPr>
          <a:xfrm>
            <a:off x="4305300" y="265275"/>
            <a:ext cx="7696200" cy="1293028"/>
          </a:xfrm>
          <a:prstGeom prst="rect">
            <a:avLst/>
          </a:prstGeom>
        </p:spPr>
        <p:txBody>
          <a:bodyPr vert="horz" lIns="91440" tIns="45720" rIns="91440" bIns="45720" rtlCol="0" anchor="ctr">
            <a:norm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algn="ctr"/>
            <a:r>
              <a:rPr lang="en-GB" dirty="0" smtClean="0"/>
              <a:t>John </a:t>
            </a:r>
            <a:r>
              <a:rPr lang="en-GB" dirty="0" err="1" smtClean="0"/>
              <a:t>Urry</a:t>
            </a:r>
            <a:r>
              <a:rPr lang="en-GB" dirty="0" smtClean="0"/>
              <a:t>, </a:t>
            </a:r>
            <a:r>
              <a:rPr lang="en-GB" i="1" dirty="0" smtClean="0"/>
              <a:t>The tourist </a:t>
            </a:r>
            <a:r>
              <a:rPr lang="en-GB" i="1" dirty="0" err="1" smtClean="0"/>
              <a:t>GAze</a:t>
            </a:r>
            <a:r>
              <a:rPr lang="en-GB" dirty="0" smtClean="0"/>
              <a:t/>
            </a:r>
            <a:br>
              <a:rPr lang="en-GB" dirty="0" smtClean="0"/>
            </a:br>
            <a:endParaRPr lang="en-GB" dirty="0"/>
          </a:p>
        </p:txBody>
      </p:sp>
    </p:spTree>
    <p:extLst>
      <p:ext uri="{BB962C8B-B14F-4D97-AF65-F5344CB8AC3E}">
        <p14:creationId xmlns:p14="http://schemas.microsoft.com/office/powerpoint/2010/main" val="224683901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686" y="764373"/>
            <a:ext cx="11694886" cy="1293028"/>
          </a:xfrm>
        </p:spPr>
        <p:txBody>
          <a:bodyPr/>
          <a:lstStyle/>
          <a:p>
            <a:pPr algn="ctr"/>
            <a:r>
              <a:rPr lang="en-GB" dirty="0" smtClean="0"/>
              <a:t/>
            </a:r>
            <a:br>
              <a:rPr lang="en-GB" dirty="0" smtClean="0"/>
            </a:br>
            <a:endParaRPr lang="en-GB" dirty="0"/>
          </a:p>
        </p:txBody>
      </p:sp>
      <p:sp>
        <p:nvSpPr>
          <p:cNvPr id="3" name="Content Placeholder 2"/>
          <p:cNvSpPr>
            <a:spLocks noGrp="1"/>
          </p:cNvSpPr>
          <p:nvPr>
            <p:ph idx="1"/>
          </p:nvPr>
        </p:nvSpPr>
        <p:spPr>
          <a:xfrm>
            <a:off x="2656114" y="1092200"/>
            <a:ext cx="7135586" cy="5588000"/>
          </a:xfrm>
        </p:spPr>
        <p:txBody>
          <a:bodyPr>
            <a:normAutofit/>
          </a:bodyPr>
          <a:lstStyle/>
          <a:p>
            <a:pPr marL="0" marR="65680" indent="0" algn="just">
              <a:buNone/>
            </a:pPr>
            <a:endParaRPr lang="en-GB" sz="3600" dirty="0">
              <a:cs typeface="Calibri" panose="020F0502020204030204" pitchFamily="34" charset="0"/>
            </a:endParaRPr>
          </a:p>
          <a:p>
            <a:pPr marR="65680" algn="just"/>
            <a:r>
              <a:rPr lang="en-GB" sz="3600" dirty="0" err="1" smtClean="0">
                <a:cs typeface="Calibri" panose="020F0502020204030204" pitchFamily="34" charset="0"/>
              </a:rPr>
              <a:t>Urry</a:t>
            </a:r>
            <a:r>
              <a:rPr lang="en-GB" sz="3600" dirty="0" smtClean="0">
                <a:cs typeface="Calibri" panose="020F0502020204030204" pitchFamily="34" charset="0"/>
              </a:rPr>
              <a:t> begins his chapter with an epigram from Michel Foucault’s </a:t>
            </a:r>
            <a:r>
              <a:rPr lang="en-GB" sz="3600" i="1" dirty="0" smtClean="0">
                <a:cs typeface="Calibri" panose="020F0502020204030204" pitchFamily="34" charset="0"/>
              </a:rPr>
              <a:t>The Birth of the Clinic</a:t>
            </a:r>
            <a:r>
              <a:rPr lang="en-GB" sz="3600" dirty="0" smtClean="0">
                <a:cs typeface="Calibri" panose="020F0502020204030204" pitchFamily="34" charset="0"/>
              </a:rPr>
              <a:t>: what significance does he impute from the quotation and Foucault’s scholarship more generally?</a:t>
            </a:r>
          </a:p>
          <a:p>
            <a:pPr marL="0" marR="65680" indent="0" algn="just">
              <a:buNone/>
            </a:pPr>
            <a:endParaRPr lang="en-GB" sz="3200" dirty="0" smtClean="0">
              <a:latin typeface="Calibri" panose="020F0502020204030204" pitchFamily="34" charset="0"/>
              <a:cs typeface="Calibri" panose="020F0502020204030204" pitchFamily="34" charset="0"/>
            </a:endParaRPr>
          </a:p>
        </p:txBody>
      </p:sp>
      <p:pic>
        <p:nvPicPr>
          <p:cNvPr id="4" name="Picture 3"/>
          <p:cNvPicPr>
            <a:picLocks noChangeAspect="1"/>
          </p:cNvPicPr>
          <p:nvPr/>
        </p:nvPicPr>
        <p:blipFill>
          <a:blip r:embed="rId2"/>
          <a:stretch>
            <a:fillRect/>
          </a:stretch>
        </p:blipFill>
        <p:spPr>
          <a:xfrm>
            <a:off x="1" y="0"/>
            <a:ext cx="2387310" cy="3715657"/>
          </a:xfrm>
          <a:prstGeom prst="rect">
            <a:avLst/>
          </a:prstGeom>
        </p:spPr>
      </p:pic>
      <p:pic>
        <p:nvPicPr>
          <p:cNvPr id="5" name="Picture 4"/>
          <p:cNvPicPr>
            <a:picLocks noChangeAspect="1"/>
          </p:cNvPicPr>
          <p:nvPr/>
        </p:nvPicPr>
        <p:blipFill>
          <a:blip r:embed="rId3"/>
          <a:stretch>
            <a:fillRect/>
          </a:stretch>
        </p:blipFill>
        <p:spPr>
          <a:xfrm>
            <a:off x="0" y="3396343"/>
            <a:ext cx="2387311" cy="3577382"/>
          </a:xfrm>
          <a:prstGeom prst="rect">
            <a:avLst/>
          </a:prstGeom>
        </p:spPr>
      </p:pic>
      <p:sp>
        <p:nvSpPr>
          <p:cNvPr id="6" name="Title 1"/>
          <p:cNvSpPr txBox="1">
            <a:spLocks/>
          </p:cNvSpPr>
          <p:nvPr/>
        </p:nvSpPr>
        <p:spPr>
          <a:xfrm>
            <a:off x="4305300" y="265275"/>
            <a:ext cx="7696200" cy="1293028"/>
          </a:xfrm>
          <a:prstGeom prst="rect">
            <a:avLst/>
          </a:prstGeom>
        </p:spPr>
        <p:txBody>
          <a:bodyPr vert="horz" lIns="91440" tIns="45720" rIns="91440" bIns="45720" rtlCol="0" anchor="ctr">
            <a:norm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algn="ctr"/>
            <a:r>
              <a:rPr lang="en-GB" dirty="0" smtClean="0"/>
              <a:t>John </a:t>
            </a:r>
            <a:r>
              <a:rPr lang="en-GB" dirty="0" err="1" smtClean="0"/>
              <a:t>Urry</a:t>
            </a:r>
            <a:r>
              <a:rPr lang="en-GB" dirty="0" smtClean="0"/>
              <a:t>, </a:t>
            </a:r>
            <a:r>
              <a:rPr lang="en-GB" i="1" dirty="0" smtClean="0"/>
              <a:t>The tourist </a:t>
            </a:r>
            <a:r>
              <a:rPr lang="en-GB" i="1" dirty="0" err="1" smtClean="0"/>
              <a:t>GAze</a:t>
            </a:r>
            <a:r>
              <a:rPr lang="en-GB" dirty="0" smtClean="0"/>
              <a:t/>
            </a:r>
            <a:br>
              <a:rPr lang="en-GB" dirty="0" smtClean="0"/>
            </a:br>
            <a:endParaRPr lang="en-GB" dirty="0"/>
          </a:p>
        </p:txBody>
      </p:sp>
      <p:pic>
        <p:nvPicPr>
          <p:cNvPr id="7" name="Picture 6"/>
          <p:cNvPicPr>
            <a:picLocks noChangeAspect="1"/>
          </p:cNvPicPr>
          <p:nvPr/>
        </p:nvPicPr>
        <p:blipFill>
          <a:blip r:embed="rId4"/>
          <a:stretch>
            <a:fillRect/>
          </a:stretch>
        </p:blipFill>
        <p:spPr>
          <a:xfrm>
            <a:off x="10014993" y="3396343"/>
            <a:ext cx="2177007" cy="3461657"/>
          </a:xfrm>
          <a:prstGeom prst="rect">
            <a:avLst/>
          </a:prstGeom>
        </p:spPr>
      </p:pic>
    </p:spTree>
    <p:extLst>
      <p:ext uri="{BB962C8B-B14F-4D97-AF65-F5344CB8AC3E}">
        <p14:creationId xmlns:p14="http://schemas.microsoft.com/office/powerpoint/2010/main" val="222315421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idx="1"/>
          </p:nvPr>
        </p:nvPicPr>
        <p:blipFill>
          <a:blip r:embed="rId2"/>
          <a:stretch>
            <a:fillRect/>
          </a:stretch>
        </p:blipFill>
        <p:spPr>
          <a:xfrm>
            <a:off x="774701" y="1148861"/>
            <a:ext cx="3276600" cy="5259806"/>
          </a:xfrm>
          <a:prstGeom prst="rect">
            <a:avLst/>
          </a:prstGeom>
        </p:spPr>
      </p:pic>
      <p:sp>
        <p:nvSpPr>
          <p:cNvPr id="6" name="Title 1"/>
          <p:cNvSpPr txBox="1">
            <a:spLocks/>
          </p:cNvSpPr>
          <p:nvPr/>
        </p:nvSpPr>
        <p:spPr>
          <a:xfrm>
            <a:off x="3797300" y="265275"/>
            <a:ext cx="8204200" cy="1293028"/>
          </a:xfrm>
          <a:prstGeom prst="rect">
            <a:avLst/>
          </a:prstGeom>
        </p:spPr>
        <p:txBody>
          <a:bodyPr vert="horz" lIns="91440" tIns="45720" rIns="91440" bIns="45720" rtlCol="0" anchor="ctr">
            <a:norm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algn="ctr"/>
            <a:r>
              <a:rPr lang="en-GB" dirty="0" smtClean="0"/>
              <a:t>John </a:t>
            </a:r>
            <a:r>
              <a:rPr lang="en-GB" dirty="0" err="1" smtClean="0"/>
              <a:t>Urry</a:t>
            </a:r>
            <a:r>
              <a:rPr lang="en-GB" dirty="0" smtClean="0"/>
              <a:t>, </a:t>
            </a:r>
            <a:r>
              <a:rPr lang="en-GB" i="1" dirty="0" smtClean="0"/>
              <a:t>The tourist </a:t>
            </a:r>
            <a:r>
              <a:rPr lang="en-GB" i="1" dirty="0" err="1" smtClean="0"/>
              <a:t>GAze</a:t>
            </a:r>
            <a:r>
              <a:rPr lang="en-GB" dirty="0" smtClean="0"/>
              <a:t/>
            </a:r>
            <a:br>
              <a:rPr lang="en-GB" dirty="0" smtClean="0"/>
            </a:br>
            <a:endParaRPr lang="en-GB" dirty="0"/>
          </a:p>
        </p:txBody>
      </p:sp>
      <p:pic>
        <p:nvPicPr>
          <p:cNvPr id="7" name="Picture 6"/>
          <p:cNvPicPr>
            <a:picLocks noChangeAspect="1"/>
          </p:cNvPicPr>
          <p:nvPr/>
        </p:nvPicPr>
        <p:blipFill>
          <a:blip r:embed="rId3"/>
          <a:stretch>
            <a:fillRect/>
          </a:stretch>
        </p:blipFill>
        <p:spPr>
          <a:xfrm>
            <a:off x="4584700" y="1148861"/>
            <a:ext cx="6772018" cy="5365522"/>
          </a:xfrm>
          <a:prstGeom prst="rect">
            <a:avLst/>
          </a:prstGeom>
        </p:spPr>
      </p:pic>
    </p:spTree>
    <p:extLst>
      <p:ext uri="{BB962C8B-B14F-4D97-AF65-F5344CB8AC3E}">
        <p14:creationId xmlns:p14="http://schemas.microsoft.com/office/powerpoint/2010/main" val="46826523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686" y="764373"/>
            <a:ext cx="11694886" cy="1293028"/>
          </a:xfrm>
        </p:spPr>
        <p:txBody>
          <a:bodyPr/>
          <a:lstStyle/>
          <a:p>
            <a:pPr algn="ctr"/>
            <a:r>
              <a:rPr lang="en-GB" dirty="0" smtClean="0"/>
              <a:t/>
            </a:r>
            <a:br>
              <a:rPr lang="en-GB" dirty="0" smtClean="0"/>
            </a:br>
            <a:endParaRPr lang="en-GB" dirty="0"/>
          </a:p>
        </p:txBody>
      </p:sp>
      <p:sp>
        <p:nvSpPr>
          <p:cNvPr id="3" name="Content Placeholder 2"/>
          <p:cNvSpPr>
            <a:spLocks noGrp="1"/>
          </p:cNvSpPr>
          <p:nvPr>
            <p:ph idx="1"/>
          </p:nvPr>
        </p:nvSpPr>
        <p:spPr>
          <a:xfrm>
            <a:off x="2656114" y="1092200"/>
            <a:ext cx="7135586" cy="5588000"/>
          </a:xfrm>
        </p:spPr>
        <p:txBody>
          <a:bodyPr>
            <a:normAutofit/>
          </a:bodyPr>
          <a:lstStyle/>
          <a:p>
            <a:pPr marL="0" indent="0" algn="just">
              <a:buNone/>
            </a:pPr>
            <a:r>
              <a:rPr lang="en-GB" sz="2800" dirty="0" smtClean="0"/>
              <a:t>“Part of </a:t>
            </a:r>
            <a:r>
              <a:rPr lang="en-GB" sz="2800" dirty="0" err="1" smtClean="0"/>
              <a:t>th</a:t>
            </a:r>
            <a:r>
              <a:rPr lang="en-GB" sz="2800" dirty="0" smtClean="0"/>
              <a:t>[e tourism] experience is to </a:t>
            </a:r>
            <a:r>
              <a:rPr lang="en-GB" sz="2800" dirty="0" smtClean="0">
                <a:solidFill>
                  <a:srgbClr val="FFFF00"/>
                </a:solidFill>
              </a:rPr>
              <a:t>gaze upon or view a set of different scenes</a:t>
            </a:r>
            <a:r>
              <a:rPr lang="en-GB" sz="2800" dirty="0" smtClean="0"/>
              <a:t>, of landscapes or townscapes which are out of the ordinary. When we 'go away' we look at the environment with interest and curiosity. It speaks to us in ways we appreciate, or at least we anticipate that it will do so. In other words, we gaze at what we encounter. And </a:t>
            </a:r>
            <a:r>
              <a:rPr lang="en-GB" sz="2800" dirty="0" smtClean="0">
                <a:solidFill>
                  <a:srgbClr val="FFFF00"/>
                </a:solidFill>
              </a:rPr>
              <a:t>this gaze is as socially organised and systematised as is the gaze of the medic</a:t>
            </a:r>
            <a:r>
              <a:rPr lang="en-GB" sz="2800" dirty="0" smtClean="0"/>
              <a:t>.” (p.1)</a:t>
            </a:r>
          </a:p>
          <a:p>
            <a:pPr marL="0" marR="65680" indent="0" algn="just">
              <a:buNone/>
            </a:pPr>
            <a:endParaRPr lang="en-GB" sz="3200" dirty="0" smtClean="0">
              <a:latin typeface="Calibri" panose="020F0502020204030204" pitchFamily="34" charset="0"/>
              <a:cs typeface="Calibri" panose="020F0502020204030204" pitchFamily="34" charset="0"/>
            </a:endParaRPr>
          </a:p>
        </p:txBody>
      </p:sp>
      <p:pic>
        <p:nvPicPr>
          <p:cNvPr id="4" name="Picture 3"/>
          <p:cNvPicPr>
            <a:picLocks noChangeAspect="1"/>
          </p:cNvPicPr>
          <p:nvPr/>
        </p:nvPicPr>
        <p:blipFill>
          <a:blip r:embed="rId2"/>
          <a:stretch>
            <a:fillRect/>
          </a:stretch>
        </p:blipFill>
        <p:spPr>
          <a:xfrm>
            <a:off x="1" y="0"/>
            <a:ext cx="2387310" cy="3715657"/>
          </a:xfrm>
          <a:prstGeom prst="rect">
            <a:avLst/>
          </a:prstGeom>
        </p:spPr>
      </p:pic>
      <p:pic>
        <p:nvPicPr>
          <p:cNvPr id="5" name="Picture 4"/>
          <p:cNvPicPr>
            <a:picLocks noChangeAspect="1"/>
          </p:cNvPicPr>
          <p:nvPr/>
        </p:nvPicPr>
        <p:blipFill>
          <a:blip r:embed="rId3"/>
          <a:stretch>
            <a:fillRect/>
          </a:stretch>
        </p:blipFill>
        <p:spPr>
          <a:xfrm>
            <a:off x="0" y="3396343"/>
            <a:ext cx="2387311" cy="3577382"/>
          </a:xfrm>
          <a:prstGeom prst="rect">
            <a:avLst/>
          </a:prstGeom>
        </p:spPr>
      </p:pic>
      <p:sp>
        <p:nvSpPr>
          <p:cNvPr id="6" name="Title 1"/>
          <p:cNvSpPr txBox="1">
            <a:spLocks/>
          </p:cNvSpPr>
          <p:nvPr/>
        </p:nvSpPr>
        <p:spPr>
          <a:xfrm>
            <a:off x="4305300" y="265275"/>
            <a:ext cx="7696200" cy="1293028"/>
          </a:xfrm>
          <a:prstGeom prst="rect">
            <a:avLst/>
          </a:prstGeom>
        </p:spPr>
        <p:txBody>
          <a:bodyPr vert="horz" lIns="91440" tIns="45720" rIns="91440" bIns="45720" rtlCol="0" anchor="ctr">
            <a:norm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algn="ctr"/>
            <a:r>
              <a:rPr lang="en-GB" dirty="0" smtClean="0"/>
              <a:t>John </a:t>
            </a:r>
            <a:r>
              <a:rPr lang="en-GB" dirty="0" err="1" smtClean="0"/>
              <a:t>Urry</a:t>
            </a:r>
            <a:r>
              <a:rPr lang="en-GB" dirty="0" smtClean="0"/>
              <a:t>, </a:t>
            </a:r>
            <a:r>
              <a:rPr lang="en-GB" i="1" dirty="0" smtClean="0"/>
              <a:t>The tourist </a:t>
            </a:r>
            <a:r>
              <a:rPr lang="en-GB" i="1" dirty="0" err="1" smtClean="0"/>
              <a:t>GAze</a:t>
            </a:r>
            <a:r>
              <a:rPr lang="en-GB" dirty="0" smtClean="0"/>
              <a:t/>
            </a:r>
            <a:br>
              <a:rPr lang="en-GB" dirty="0" smtClean="0"/>
            </a:br>
            <a:endParaRPr lang="en-GB" dirty="0"/>
          </a:p>
        </p:txBody>
      </p:sp>
      <p:pic>
        <p:nvPicPr>
          <p:cNvPr id="7" name="Picture 6"/>
          <p:cNvPicPr>
            <a:picLocks noChangeAspect="1"/>
          </p:cNvPicPr>
          <p:nvPr/>
        </p:nvPicPr>
        <p:blipFill>
          <a:blip r:embed="rId4"/>
          <a:stretch>
            <a:fillRect/>
          </a:stretch>
        </p:blipFill>
        <p:spPr>
          <a:xfrm>
            <a:off x="10014993" y="3396343"/>
            <a:ext cx="2177007" cy="3461657"/>
          </a:xfrm>
          <a:prstGeom prst="rect">
            <a:avLst/>
          </a:prstGeom>
        </p:spPr>
      </p:pic>
    </p:spTree>
    <p:extLst>
      <p:ext uri="{BB962C8B-B14F-4D97-AF65-F5344CB8AC3E}">
        <p14:creationId xmlns:p14="http://schemas.microsoft.com/office/powerpoint/2010/main" val="190493768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686" y="764373"/>
            <a:ext cx="11694886" cy="1293028"/>
          </a:xfrm>
        </p:spPr>
        <p:txBody>
          <a:bodyPr/>
          <a:lstStyle/>
          <a:p>
            <a:pPr algn="ctr"/>
            <a:r>
              <a:rPr lang="en-GB" dirty="0" smtClean="0"/>
              <a:t/>
            </a:r>
            <a:br>
              <a:rPr lang="en-GB" dirty="0" smtClean="0"/>
            </a:br>
            <a:endParaRPr lang="en-GB" dirty="0"/>
          </a:p>
        </p:txBody>
      </p:sp>
      <p:sp>
        <p:nvSpPr>
          <p:cNvPr id="3" name="Content Placeholder 2"/>
          <p:cNvSpPr>
            <a:spLocks noGrp="1"/>
          </p:cNvSpPr>
          <p:nvPr>
            <p:ph idx="1"/>
          </p:nvPr>
        </p:nvSpPr>
        <p:spPr>
          <a:xfrm>
            <a:off x="2575998" y="1714500"/>
            <a:ext cx="9323902" cy="5588000"/>
          </a:xfrm>
        </p:spPr>
        <p:txBody>
          <a:bodyPr>
            <a:normAutofit/>
          </a:bodyPr>
          <a:lstStyle/>
          <a:p>
            <a:pPr algn="just"/>
            <a:r>
              <a:rPr lang="en-GB" sz="3200" dirty="0" smtClean="0"/>
              <a:t>In what ways might tourists’ ‘</a:t>
            </a:r>
            <a:r>
              <a:rPr lang="en-GB" sz="3200" dirty="0" smtClean="0">
                <a:solidFill>
                  <a:srgbClr val="FFFF00"/>
                </a:solidFill>
              </a:rPr>
              <a:t>gaze</a:t>
            </a:r>
            <a:r>
              <a:rPr lang="en-GB" sz="3200" dirty="0" smtClean="0"/>
              <a:t>’ be said to be “</a:t>
            </a:r>
            <a:r>
              <a:rPr lang="en-GB" sz="3200" dirty="0" smtClean="0">
                <a:solidFill>
                  <a:srgbClr val="FFFF00"/>
                </a:solidFill>
              </a:rPr>
              <a:t>socially organised and systematised</a:t>
            </a:r>
            <a:r>
              <a:rPr lang="en-GB" sz="3200" dirty="0" smtClean="0"/>
              <a:t>”?</a:t>
            </a:r>
          </a:p>
          <a:p>
            <a:pPr algn="just"/>
            <a:endParaRPr lang="en-GB" sz="3200" dirty="0"/>
          </a:p>
          <a:p>
            <a:pPr algn="just"/>
            <a:r>
              <a:rPr lang="en-GB" sz="3200" dirty="0" smtClean="0"/>
              <a:t>What historical precedents does </a:t>
            </a:r>
            <a:r>
              <a:rPr lang="en-GB" sz="3200" dirty="0" err="1" smtClean="0"/>
              <a:t>Urry</a:t>
            </a:r>
            <a:r>
              <a:rPr lang="en-GB" sz="3200" dirty="0" smtClean="0"/>
              <a:t> cite for the tourist gaze? </a:t>
            </a:r>
          </a:p>
          <a:p>
            <a:pPr lvl="1" algn="just">
              <a:buFontTx/>
              <a:buChar char="-"/>
            </a:pPr>
            <a:r>
              <a:rPr lang="en-GB" sz="2800" dirty="0" smtClean="0"/>
              <a:t>Where might pilgrimage fit into </a:t>
            </a:r>
            <a:r>
              <a:rPr lang="en-GB" sz="2800" dirty="0" err="1" smtClean="0"/>
              <a:t>Urry</a:t>
            </a:r>
            <a:r>
              <a:rPr lang="en-GB" sz="2800" dirty="0" smtClean="0"/>
              <a:t>  analysis?</a:t>
            </a:r>
          </a:p>
          <a:p>
            <a:pPr lvl="1" algn="just">
              <a:buFontTx/>
              <a:buChar char="-"/>
            </a:pPr>
            <a:r>
              <a:rPr lang="en-GB" sz="2800" dirty="0" smtClean="0"/>
              <a:t>What does </a:t>
            </a:r>
            <a:r>
              <a:rPr lang="en-GB" sz="2800" dirty="0" err="1" smtClean="0"/>
              <a:t>Urry</a:t>
            </a:r>
            <a:r>
              <a:rPr lang="en-GB" sz="2800" dirty="0" smtClean="0"/>
              <a:t> have to say about </a:t>
            </a:r>
            <a:r>
              <a:rPr lang="en-GB" sz="2800" dirty="0" err="1" smtClean="0"/>
              <a:t>th</a:t>
            </a:r>
            <a:r>
              <a:rPr lang="en-GB" sz="2800" dirty="0" smtClean="0"/>
              <a:t> Grand Tour?</a:t>
            </a:r>
          </a:p>
          <a:p>
            <a:pPr algn="just">
              <a:buFontTx/>
              <a:buChar char="-"/>
            </a:pPr>
            <a:endParaRPr lang="en-GB" sz="3200" dirty="0" smtClean="0">
              <a:latin typeface="Calibri" panose="020F0502020204030204" pitchFamily="34" charset="0"/>
              <a:cs typeface="Calibri" panose="020F0502020204030204" pitchFamily="34" charset="0"/>
            </a:endParaRPr>
          </a:p>
        </p:txBody>
      </p:sp>
      <p:pic>
        <p:nvPicPr>
          <p:cNvPr id="4" name="Picture 3"/>
          <p:cNvPicPr>
            <a:picLocks noChangeAspect="1"/>
          </p:cNvPicPr>
          <p:nvPr/>
        </p:nvPicPr>
        <p:blipFill>
          <a:blip r:embed="rId2"/>
          <a:stretch>
            <a:fillRect/>
          </a:stretch>
        </p:blipFill>
        <p:spPr>
          <a:xfrm>
            <a:off x="1" y="0"/>
            <a:ext cx="2387310" cy="3715657"/>
          </a:xfrm>
          <a:prstGeom prst="rect">
            <a:avLst/>
          </a:prstGeom>
        </p:spPr>
      </p:pic>
      <p:pic>
        <p:nvPicPr>
          <p:cNvPr id="5" name="Picture 4"/>
          <p:cNvPicPr>
            <a:picLocks noChangeAspect="1"/>
          </p:cNvPicPr>
          <p:nvPr/>
        </p:nvPicPr>
        <p:blipFill>
          <a:blip r:embed="rId3"/>
          <a:stretch>
            <a:fillRect/>
          </a:stretch>
        </p:blipFill>
        <p:spPr>
          <a:xfrm>
            <a:off x="0" y="3396343"/>
            <a:ext cx="2387311" cy="3577382"/>
          </a:xfrm>
          <a:prstGeom prst="rect">
            <a:avLst/>
          </a:prstGeom>
        </p:spPr>
      </p:pic>
      <p:sp>
        <p:nvSpPr>
          <p:cNvPr id="6" name="Title 1"/>
          <p:cNvSpPr txBox="1">
            <a:spLocks/>
          </p:cNvSpPr>
          <p:nvPr/>
        </p:nvSpPr>
        <p:spPr>
          <a:xfrm>
            <a:off x="4305300" y="265275"/>
            <a:ext cx="7696200" cy="1293028"/>
          </a:xfrm>
          <a:prstGeom prst="rect">
            <a:avLst/>
          </a:prstGeom>
        </p:spPr>
        <p:txBody>
          <a:bodyPr vert="horz" lIns="91440" tIns="45720" rIns="91440" bIns="45720" rtlCol="0" anchor="ctr">
            <a:norm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algn="ctr"/>
            <a:r>
              <a:rPr lang="en-GB" dirty="0" smtClean="0"/>
              <a:t>John </a:t>
            </a:r>
            <a:r>
              <a:rPr lang="en-GB" dirty="0" err="1" smtClean="0"/>
              <a:t>Urry</a:t>
            </a:r>
            <a:r>
              <a:rPr lang="en-GB" dirty="0" smtClean="0"/>
              <a:t>, </a:t>
            </a:r>
            <a:r>
              <a:rPr lang="en-GB" i="1" dirty="0" smtClean="0"/>
              <a:t>The tourist </a:t>
            </a:r>
            <a:r>
              <a:rPr lang="en-GB" i="1" dirty="0" err="1" smtClean="0"/>
              <a:t>GAze</a:t>
            </a:r>
            <a:r>
              <a:rPr lang="en-GB" dirty="0" smtClean="0"/>
              <a:t/>
            </a:r>
            <a:br>
              <a:rPr lang="en-GB" dirty="0" smtClean="0"/>
            </a:br>
            <a:endParaRPr lang="en-GB" dirty="0"/>
          </a:p>
        </p:txBody>
      </p:sp>
    </p:spTree>
    <p:extLst>
      <p:ext uri="{BB962C8B-B14F-4D97-AF65-F5344CB8AC3E}">
        <p14:creationId xmlns:p14="http://schemas.microsoft.com/office/powerpoint/2010/main" val="328828860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686" y="764373"/>
            <a:ext cx="11694886" cy="1293028"/>
          </a:xfrm>
        </p:spPr>
        <p:txBody>
          <a:bodyPr/>
          <a:lstStyle/>
          <a:p>
            <a:pPr algn="ctr"/>
            <a:r>
              <a:rPr lang="en-GB" dirty="0" smtClean="0"/>
              <a:t/>
            </a:r>
            <a:br>
              <a:rPr lang="en-GB" dirty="0" smtClean="0"/>
            </a:br>
            <a:endParaRPr lang="en-GB" dirty="0"/>
          </a:p>
        </p:txBody>
      </p:sp>
      <p:sp>
        <p:nvSpPr>
          <p:cNvPr id="3" name="Content Placeholder 2"/>
          <p:cNvSpPr>
            <a:spLocks noGrp="1"/>
          </p:cNvSpPr>
          <p:nvPr>
            <p:ph idx="1"/>
          </p:nvPr>
        </p:nvSpPr>
        <p:spPr>
          <a:xfrm>
            <a:off x="119758" y="764373"/>
            <a:ext cx="4782442" cy="5744197"/>
          </a:xfrm>
        </p:spPr>
        <p:txBody>
          <a:bodyPr>
            <a:normAutofit/>
          </a:bodyPr>
          <a:lstStyle/>
          <a:p>
            <a:pPr marL="0" indent="0" algn="just">
              <a:buNone/>
            </a:pPr>
            <a:r>
              <a:rPr lang="en-GB" sz="3200" dirty="0" smtClean="0"/>
              <a:t>“People have to </a:t>
            </a:r>
            <a:r>
              <a:rPr lang="en-GB" sz="3200" dirty="0"/>
              <a:t>learn how, when and where to </a:t>
            </a:r>
            <a:r>
              <a:rPr lang="en-GB" sz="3200" dirty="0" smtClean="0"/>
              <a:t>‘gaze’. </a:t>
            </a:r>
            <a:r>
              <a:rPr lang="en-GB" sz="3200" dirty="0"/>
              <a:t>Clear markers have to be provided and in some cases the object of the gaze is merely the marker that </a:t>
            </a:r>
            <a:r>
              <a:rPr lang="en-GB" sz="3200" dirty="0" smtClean="0"/>
              <a:t>indicates some </a:t>
            </a:r>
            <a:r>
              <a:rPr lang="en-GB" sz="3200" dirty="0"/>
              <a:t>event or experience which previously happened at that </a:t>
            </a:r>
            <a:r>
              <a:rPr lang="en-GB" sz="3200" dirty="0" smtClean="0"/>
              <a:t>spot.” (p.  10) </a:t>
            </a:r>
            <a:endParaRPr lang="en-GB" sz="2800" dirty="0" smtClean="0">
              <a:latin typeface="Calibri" panose="020F0502020204030204" pitchFamily="34" charset="0"/>
              <a:cs typeface="Calibri" panose="020F0502020204030204" pitchFamily="34" charset="0"/>
            </a:endParaRPr>
          </a:p>
        </p:txBody>
      </p:sp>
      <p:pic>
        <p:nvPicPr>
          <p:cNvPr id="7" name="Picture 6"/>
          <p:cNvPicPr>
            <a:picLocks noChangeAspect="1"/>
          </p:cNvPicPr>
          <p:nvPr/>
        </p:nvPicPr>
        <p:blipFill rotWithShape="1">
          <a:blip r:embed="rId2"/>
          <a:srcRect t="10975" r="625" b="9756"/>
          <a:stretch/>
        </p:blipFill>
        <p:spPr>
          <a:xfrm>
            <a:off x="5947411" y="0"/>
            <a:ext cx="6244589" cy="3829229"/>
          </a:xfrm>
          <a:prstGeom prst="rect">
            <a:avLst/>
          </a:prstGeom>
        </p:spPr>
      </p:pic>
      <p:pic>
        <p:nvPicPr>
          <p:cNvPr id="10" name="Picture 9"/>
          <p:cNvPicPr>
            <a:picLocks noChangeAspect="1"/>
          </p:cNvPicPr>
          <p:nvPr/>
        </p:nvPicPr>
        <p:blipFill>
          <a:blip r:embed="rId3"/>
          <a:stretch>
            <a:fillRect/>
          </a:stretch>
        </p:blipFill>
        <p:spPr>
          <a:xfrm>
            <a:off x="7974964" y="3960531"/>
            <a:ext cx="4217036" cy="2201639"/>
          </a:xfrm>
          <a:prstGeom prst="rect">
            <a:avLst/>
          </a:prstGeom>
        </p:spPr>
      </p:pic>
      <p:pic>
        <p:nvPicPr>
          <p:cNvPr id="11" name="Picture 10"/>
          <p:cNvPicPr>
            <a:picLocks noChangeAspect="1"/>
          </p:cNvPicPr>
          <p:nvPr/>
        </p:nvPicPr>
        <p:blipFill>
          <a:blip r:embed="rId4"/>
          <a:stretch>
            <a:fillRect/>
          </a:stretch>
        </p:blipFill>
        <p:spPr>
          <a:xfrm>
            <a:off x="5024244" y="3960531"/>
            <a:ext cx="2950720" cy="2213040"/>
          </a:xfrm>
          <a:prstGeom prst="rect">
            <a:avLst/>
          </a:prstGeom>
        </p:spPr>
      </p:pic>
    </p:spTree>
    <p:extLst>
      <p:ext uri="{BB962C8B-B14F-4D97-AF65-F5344CB8AC3E}">
        <p14:creationId xmlns:p14="http://schemas.microsoft.com/office/powerpoint/2010/main" val="158048111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686" y="764373"/>
            <a:ext cx="11694886" cy="1293028"/>
          </a:xfrm>
        </p:spPr>
        <p:txBody>
          <a:bodyPr/>
          <a:lstStyle/>
          <a:p>
            <a:pPr algn="ctr"/>
            <a:r>
              <a:rPr lang="en-GB" dirty="0" smtClean="0"/>
              <a:t/>
            </a:r>
            <a:br>
              <a:rPr lang="en-GB" dirty="0" smtClean="0"/>
            </a:br>
            <a:endParaRPr lang="en-GB" dirty="0"/>
          </a:p>
        </p:txBody>
      </p:sp>
      <p:sp>
        <p:nvSpPr>
          <p:cNvPr id="3" name="Content Placeholder 2"/>
          <p:cNvSpPr>
            <a:spLocks noGrp="1"/>
          </p:cNvSpPr>
          <p:nvPr>
            <p:ph idx="1"/>
          </p:nvPr>
        </p:nvSpPr>
        <p:spPr>
          <a:xfrm>
            <a:off x="2656114" y="1092200"/>
            <a:ext cx="7135586" cy="5588000"/>
          </a:xfrm>
        </p:spPr>
        <p:txBody>
          <a:bodyPr>
            <a:normAutofit/>
          </a:bodyPr>
          <a:lstStyle/>
          <a:p>
            <a:pPr marL="0" marR="65680" indent="0" algn="just">
              <a:buNone/>
            </a:pPr>
            <a:endParaRPr lang="en-GB" sz="3600" dirty="0">
              <a:latin typeface="Calibri" panose="020F0502020204030204" pitchFamily="34" charset="0"/>
              <a:cs typeface="Calibri" panose="020F0502020204030204" pitchFamily="34" charset="0"/>
            </a:endParaRPr>
          </a:p>
          <a:p>
            <a:pPr marL="0" marR="65680" indent="0" algn="just">
              <a:buNone/>
            </a:pPr>
            <a:endParaRPr lang="en-GB" sz="3200" dirty="0" smtClean="0">
              <a:latin typeface="Calibri" panose="020F0502020204030204" pitchFamily="34" charset="0"/>
              <a:cs typeface="Calibri" panose="020F0502020204030204" pitchFamily="34" charset="0"/>
            </a:endParaRPr>
          </a:p>
        </p:txBody>
      </p:sp>
      <p:pic>
        <p:nvPicPr>
          <p:cNvPr id="4" name="Picture 3"/>
          <p:cNvPicPr>
            <a:picLocks noChangeAspect="1"/>
          </p:cNvPicPr>
          <p:nvPr/>
        </p:nvPicPr>
        <p:blipFill>
          <a:blip r:embed="rId2"/>
          <a:stretch>
            <a:fillRect/>
          </a:stretch>
        </p:blipFill>
        <p:spPr>
          <a:xfrm>
            <a:off x="1" y="0"/>
            <a:ext cx="2387310" cy="3715657"/>
          </a:xfrm>
          <a:prstGeom prst="rect">
            <a:avLst/>
          </a:prstGeom>
        </p:spPr>
      </p:pic>
      <p:pic>
        <p:nvPicPr>
          <p:cNvPr id="5" name="Picture 4"/>
          <p:cNvPicPr>
            <a:picLocks noChangeAspect="1"/>
          </p:cNvPicPr>
          <p:nvPr/>
        </p:nvPicPr>
        <p:blipFill>
          <a:blip r:embed="rId3"/>
          <a:stretch>
            <a:fillRect/>
          </a:stretch>
        </p:blipFill>
        <p:spPr>
          <a:xfrm>
            <a:off x="0" y="3396343"/>
            <a:ext cx="2387311" cy="3577382"/>
          </a:xfrm>
          <a:prstGeom prst="rect">
            <a:avLst/>
          </a:prstGeom>
        </p:spPr>
      </p:pic>
      <p:sp>
        <p:nvSpPr>
          <p:cNvPr id="6" name="Title 1"/>
          <p:cNvSpPr txBox="1">
            <a:spLocks/>
          </p:cNvSpPr>
          <p:nvPr/>
        </p:nvSpPr>
        <p:spPr>
          <a:xfrm>
            <a:off x="4305300" y="265275"/>
            <a:ext cx="7696200" cy="1293028"/>
          </a:xfrm>
          <a:prstGeom prst="rect">
            <a:avLst/>
          </a:prstGeom>
        </p:spPr>
        <p:txBody>
          <a:bodyPr vert="horz" lIns="91440" tIns="45720" rIns="91440" bIns="45720" rtlCol="0" anchor="ctr">
            <a:norm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algn="ctr"/>
            <a:r>
              <a:rPr lang="en-GB" dirty="0" smtClean="0"/>
              <a:t>John </a:t>
            </a:r>
            <a:r>
              <a:rPr lang="en-GB" dirty="0" err="1" smtClean="0"/>
              <a:t>Urry</a:t>
            </a:r>
            <a:r>
              <a:rPr lang="en-GB" dirty="0" smtClean="0"/>
              <a:t>, </a:t>
            </a:r>
            <a:r>
              <a:rPr lang="en-GB" i="1" dirty="0" smtClean="0"/>
              <a:t>The tourist </a:t>
            </a:r>
            <a:r>
              <a:rPr lang="en-GB" i="1" dirty="0" err="1" smtClean="0"/>
              <a:t>GAze</a:t>
            </a:r>
            <a:r>
              <a:rPr lang="en-GB" dirty="0" smtClean="0"/>
              <a:t/>
            </a:r>
            <a:br>
              <a:rPr lang="en-GB" dirty="0" smtClean="0"/>
            </a:br>
            <a:endParaRPr lang="en-GB" dirty="0"/>
          </a:p>
        </p:txBody>
      </p:sp>
      <p:sp>
        <p:nvSpPr>
          <p:cNvPr id="8" name="Content Placeholder 2"/>
          <p:cNvSpPr txBox="1">
            <a:spLocks/>
          </p:cNvSpPr>
          <p:nvPr/>
        </p:nvSpPr>
        <p:spPr>
          <a:xfrm>
            <a:off x="2575998" y="1714500"/>
            <a:ext cx="9323902" cy="558800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algn="just"/>
            <a:r>
              <a:rPr lang="en-GB" sz="3200" dirty="0" smtClean="0"/>
              <a:t>What does </a:t>
            </a:r>
            <a:r>
              <a:rPr lang="en-GB" sz="3200" dirty="0" err="1" smtClean="0"/>
              <a:t>Urry</a:t>
            </a:r>
            <a:r>
              <a:rPr lang="en-GB" sz="3200" dirty="0" smtClean="0"/>
              <a:t> have to say about tourism and ‘post-Fordism’?</a:t>
            </a:r>
            <a:endParaRPr lang="en-GB" sz="2800" dirty="0" smtClean="0"/>
          </a:p>
          <a:p>
            <a:pPr algn="just">
              <a:buFontTx/>
              <a:buChar char="-"/>
            </a:pPr>
            <a:endParaRPr lang="en-GB" sz="3200" dirty="0" smtClean="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68470869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rotWithShape="1">
          <a:blip r:embed="rId2"/>
          <a:srcRect t="9931" r="759"/>
          <a:stretch/>
        </p:blipFill>
        <p:spPr>
          <a:xfrm>
            <a:off x="3167743" y="163285"/>
            <a:ext cx="9024257" cy="6296277"/>
          </a:xfrm>
          <a:prstGeom prst="rect">
            <a:avLst/>
          </a:prstGeom>
        </p:spPr>
      </p:pic>
      <p:pic>
        <p:nvPicPr>
          <p:cNvPr id="5" name="Picture 4"/>
          <p:cNvPicPr>
            <a:picLocks noChangeAspect="1"/>
          </p:cNvPicPr>
          <p:nvPr/>
        </p:nvPicPr>
        <p:blipFill>
          <a:blip r:embed="rId3"/>
          <a:stretch>
            <a:fillRect/>
          </a:stretch>
        </p:blipFill>
        <p:spPr>
          <a:xfrm>
            <a:off x="342899" y="1410887"/>
            <a:ext cx="3978729" cy="4331841"/>
          </a:xfrm>
          <a:prstGeom prst="rect">
            <a:avLst/>
          </a:prstGeom>
        </p:spPr>
      </p:pic>
    </p:spTree>
    <p:extLst>
      <p:ext uri="{BB962C8B-B14F-4D97-AF65-F5344CB8AC3E}">
        <p14:creationId xmlns:p14="http://schemas.microsoft.com/office/powerpoint/2010/main" val="330613608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42900" y="130629"/>
            <a:ext cx="11849100" cy="8175224"/>
          </a:xfrm>
          <a:prstGeom prst="rect">
            <a:avLst/>
          </a:prstGeom>
          <a:noFill/>
        </p:spPr>
        <p:txBody>
          <a:bodyPr wrap="square" lIns="540000" tIns="360000" rIns="540000" bIns="360000" rtlCol="0">
            <a:spAutoFit/>
          </a:bodyPr>
          <a:lstStyle/>
          <a:p>
            <a:pPr defTabSz="914400"/>
            <a:endParaRPr lang="en-GB" sz="2800" dirty="0" smtClean="0"/>
          </a:p>
          <a:p>
            <a:pPr defTabSz="914400"/>
            <a:endParaRPr lang="en-GB" sz="2800" dirty="0"/>
          </a:p>
          <a:p>
            <a:pPr defTabSz="914400"/>
            <a:endParaRPr lang="en-GB" sz="2800" dirty="0" smtClean="0"/>
          </a:p>
          <a:p>
            <a:pPr defTabSz="914400"/>
            <a:r>
              <a:rPr lang="en-GB" sz="2800" dirty="0" smtClean="0"/>
              <a:t>John</a:t>
            </a:r>
            <a:r>
              <a:rPr lang="en-GB" sz="2800" dirty="0"/>
              <a:t> </a:t>
            </a:r>
            <a:r>
              <a:rPr lang="en-GB" sz="2800" dirty="0" err="1"/>
              <a:t>Urry</a:t>
            </a:r>
            <a:r>
              <a:rPr lang="en-GB" sz="2800" dirty="0"/>
              <a:t>, 'The Making of the Lake District,' </a:t>
            </a:r>
            <a:r>
              <a:rPr lang="en-GB" sz="2800" i="1" dirty="0"/>
              <a:t>Consuming Places </a:t>
            </a:r>
            <a:r>
              <a:rPr lang="en-GB" sz="2800" dirty="0"/>
              <a:t>(London: Routledge, 2002 [1995]), pp. 193-210</a:t>
            </a:r>
            <a:r>
              <a:rPr lang="en-GB" sz="2800" dirty="0" smtClean="0"/>
              <a:t>.</a:t>
            </a:r>
          </a:p>
          <a:p>
            <a:pPr defTabSz="914400"/>
            <a:endParaRPr lang="en-GB" sz="2400" dirty="0"/>
          </a:p>
          <a:p>
            <a:pPr marL="285750" indent="-285750" defTabSz="914400">
              <a:buFont typeface="Arial" panose="020B0604020202020204" pitchFamily="34" charset="0"/>
              <a:buChar char="•"/>
            </a:pPr>
            <a:r>
              <a:rPr lang="en-GB" sz="2400" dirty="0"/>
              <a:t>What predominant “place-myths” does </a:t>
            </a:r>
            <a:r>
              <a:rPr lang="en-GB" sz="2400" dirty="0" err="1"/>
              <a:t>Urry</a:t>
            </a:r>
            <a:r>
              <a:rPr lang="en-GB" sz="2400" dirty="0"/>
              <a:t> associate with the Lake District?</a:t>
            </a:r>
          </a:p>
          <a:p>
            <a:pPr marL="285750" indent="-285750" defTabSz="914400">
              <a:buFont typeface="Arial" panose="020B0604020202020204" pitchFamily="34" charset="0"/>
              <a:buChar char="•"/>
            </a:pPr>
            <a:endParaRPr lang="en-GB" sz="2400" dirty="0"/>
          </a:p>
          <a:p>
            <a:pPr marL="285750" indent="-285750" defTabSz="914400">
              <a:buFont typeface="Arial" panose="020B0604020202020204" pitchFamily="34" charset="0"/>
              <a:buChar char="•"/>
            </a:pPr>
            <a:r>
              <a:rPr lang="en-GB" sz="2400" dirty="0"/>
              <a:t>From when and whom did these myths originate</a:t>
            </a:r>
            <a:r>
              <a:rPr lang="en-GB" sz="2400" dirty="0" smtClean="0"/>
              <a:t>?</a:t>
            </a:r>
          </a:p>
          <a:p>
            <a:pPr marL="285750" indent="-285750" defTabSz="914400">
              <a:buFont typeface="Arial" panose="020B0604020202020204" pitchFamily="34" charset="0"/>
              <a:buChar char="•"/>
            </a:pPr>
            <a:endParaRPr lang="en-GB" sz="2400" dirty="0"/>
          </a:p>
          <a:p>
            <a:pPr marL="285750" indent="-285750" defTabSz="914400">
              <a:buFont typeface="Arial" panose="020B0604020202020204" pitchFamily="34" charset="0"/>
              <a:buChar char="•"/>
            </a:pPr>
            <a:r>
              <a:rPr lang="en-GB" sz="2400" dirty="0" smtClean="0"/>
              <a:t>Who or what influenced the development of Lake District tourism in the 18</a:t>
            </a:r>
            <a:r>
              <a:rPr lang="en-GB" sz="2400" baseline="30000" dirty="0" smtClean="0"/>
              <a:t>th</a:t>
            </a:r>
            <a:r>
              <a:rPr lang="en-GB" sz="2400" dirty="0" smtClean="0"/>
              <a:t> and 19</a:t>
            </a:r>
            <a:r>
              <a:rPr lang="en-GB" sz="2400" baseline="30000" dirty="0" smtClean="0"/>
              <a:t>th</a:t>
            </a:r>
            <a:r>
              <a:rPr lang="en-GB" sz="2400" dirty="0" smtClean="0"/>
              <a:t> centuries?</a:t>
            </a:r>
            <a:endParaRPr lang="en-GB" sz="2400" dirty="0"/>
          </a:p>
          <a:p>
            <a:pPr lvl="1" defTabSz="914400"/>
            <a:endParaRPr lang="en-GB" sz="2400" dirty="0"/>
          </a:p>
          <a:p>
            <a:pPr marL="742950" lvl="1" indent="-285750" defTabSz="914400">
              <a:buFontTx/>
              <a:buChar char="-"/>
            </a:pPr>
            <a:endParaRPr lang="en-GB" sz="1600" dirty="0"/>
          </a:p>
          <a:p>
            <a:pPr marL="742950" lvl="1" indent="-285750" defTabSz="914400">
              <a:buFontTx/>
              <a:buChar char="-"/>
            </a:pPr>
            <a:endParaRPr lang="en-GB" sz="1600" dirty="0"/>
          </a:p>
          <a:p>
            <a:pPr marL="742950" lvl="1" indent="-285750" defTabSz="914400">
              <a:buFontTx/>
              <a:buChar char="-"/>
            </a:pPr>
            <a:endParaRPr lang="en-GB" sz="1600" dirty="0"/>
          </a:p>
          <a:p>
            <a:pPr marL="742950" lvl="1" indent="-285750" defTabSz="914400">
              <a:buFontTx/>
              <a:buChar char="-"/>
            </a:pPr>
            <a:endParaRPr lang="en-GB" sz="1600" dirty="0"/>
          </a:p>
          <a:p>
            <a:pPr marL="742950" lvl="1" indent="-285750" defTabSz="914400">
              <a:buFontTx/>
              <a:buChar char="-"/>
            </a:pPr>
            <a:endParaRPr lang="en-GB" sz="1600" dirty="0"/>
          </a:p>
          <a:p>
            <a:pPr marL="742950" lvl="1" indent="-285750" defTabSz="914400">
              <a:buFontTx/>
              <a:buChar char="-"/>
            </a:pPr>
            <a:endParaRPr lang="en-GB" sz="1600" dirty="0"/>
          </a:p>
          <a:p>
            <a:pPr marL="742950" lvl="1" indent="-285750" defTabSz="914400">
              <a:buFontTx/>
              <a:buChar char="-"/>
            </a:pPr>
            <a:endParaRPr lang="en-GB" sz="1600" dirty="0"/>
          </a:p>
          <a:p>
            <a:pPr defTabSz="914400"/>
            <a:endParaRPr lang="en-GB" sz="1600" dirty="0"/>
          </a:p>
        </p:txBody>
      </p:sp>
    </p:spTree>
    <p:extLst>
      <p:ext uri="{BB962C8B-B14F-4D97-AF65-F5344CB8AC3E}">
        <p14:creationId xmlns:p14="http://schemas.microsoft.com/office/powerpoint/2010/main" val="143616683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57700" y="1598797"/>
            <a:ext cx="7458991" cy="5034819"/>
          </a:xfrm>
          <a:prstGeom prst="rect">
            <a:avLst/>
          </a:prstGeom>
        </p:spPr>
      </p:pic>
      <p:sp>
        <p:nvSpPr>
          <p:cNvPr id="9" name="Rectangle 8"/>
          <p:cNvSpPr/>
          <p:nvPr/>
        </p:nvSpPr>
        <p:spPr>
          <a:xfrm>
            <a:off x="0" y="355847"/>
            <a:ext cx="5595287" cy="8046297"/>
          </a:xfrm>
          <a:prstGeom prst="rect">
            <a:avLst/>
          </a:prstGeom>
        </p:spPr>
        <p:txBody>
          <a:bodyPr wrap="square" lIns="540000" tIns="540000" rIns="540000" bIns="540000">
            <a:spAutoFit/>
          </a:bodyPr>
          <a:lstStyle/>
          <a:p>
            <a:pPr>
              <a:defRPr/>
            </a:pPr>
            <a:endParaRPr lang="en-US" dirty="0">
              <a:solidFill>
                <a:prstClr val="white"/>
              </a:solidFill>
              <a:effectLst>
                <a:outerShdw blurRad="38100" dist="38100" dir="2700000" algn="tl">
                  <a:srgbClr val="000000">
                    <a:alpha val="43137"/>
                  </a:srgbClr>
                </a:outerShdw>
              </a:effectLst>
            </a:endParaRPr>
          </a:p>
          <a:p>
            <a:pPr>
              <a:defRPr/>
            </a:pPr>
            <a:endParaRPr lang="en-US" dirty="0">
              <a:solidFill>
                <a:prstClr val="white"/>
              </a:solidFill>
              <a:effectLst>
                <a:outerShdw blurRad="38100" dist="38100" dir="2700000" algn="tl">
                  <a:srgbClr val="000000">
                    <a:alpha val="43137"/>
                  </a:srgbClr>
                </a:outerShdw>
              </a:effectLst>
            </a:endParaRPr>
          </a:p>
          <a:p>
            <a:pPr>
              <a:defRPr/>
            </a:pPr>
            <a:endParaRPr lang="en-US" dirty="0">
              <a:solidFill>
                <a:prstClr val="white"/>
              </a:solidFill>
              <a:effectLst>
                <a:outerShdw blurRad="38100" dist="38100" dir="2700000" algn="tl">
                  <a:srgbClr val="000000">
                    <a:alpha val="43137"/>
                  </a:srgbClr>
                </a:outerShdw>
              </a:effectLst>
            </a:endParaRPr>
          </a:p>
          <a:p>
            <a:pPr>
              <a:defRPr/>
            </a:pPr>
            <a:r>
              <a:rPr lang="en-US" dirty="0" smtClean="0"/>
              <a:t>I </a:t>
            </a:r>
            <a:r>
              <a:rPr lang="en-US" dirty="0"/>
              <a:t>wandered lonely as a cloud</a:t>
            </a:r>
          </a:p>
          <a:p>
            <a:pPr>
              <a:defRPr/>
            </a:pPr>
            <a:r>
              <a:rPr lang="en-US" dirty="0"/>
              <a:t>That floats on high o'er vales and hills,</a:t>
            </a:r>
          </a:p>
          <a:p>
            <a:pPr>
              <a:defRPr/>
            </a:pPr>
            <a:r>
              <a:rPr lang="en-US" dirty="0"/>
              <a:t>When all at once I saw a crowd,</a:t>
            </a:r>
          </a:p>
          <a:p>
            <a:pPr>
              <a:defRPr/>
            </a:pPr>
            <a:r>
              <a:rPr lang="en-US" dirty="0"/>
              <a:t>A host, of golden daffodils;</a:t>
            </a:r>
          </a:p>
          <a:p>
            <a:pPr>
              <a:defRPr/>
            </a:pPr>
            <a:r>
              <a:rPr lang="en-US" dirty="0"/>
              <a:t>Beside the lake, beneath the trees,</a:t>
            </a:r>
          </a:p>
          <a:p>
            <a:pPr>
              <a:defRPr/>
            </a:pPr>
            <a:r>
              <a:rPr lang="en-US" dirty="0"/>
              <a:t>Fluttering and dancing in the breeze.</a:t>
            </a:r>
          </a:p>
          <a:p>
            <a:pPr>
              <a:defRPr/>
            </a:pPr>
            <a:endParaRPr lang="en-US" dirty="0"/>
          </a:p>
          <a:p>
            <a:pPr>
              <a:defRPr/>
            </a:pPr>
            <a:r>
              <a:rPr lang="en-GB" dirty="0"/>
              <a:t>…  </a:t>
            </a:r>
            <a:r>
              <a:rPr lang="en-US" dirty="0"/>
              <a:t>For oft, when on my couch I lie</a:t>
            </a:r>
          </a:p>
          <a:p>
            <a:pPr>
              <a:defRPr/>
            </a:pPr>
            <a:r>
              <a:rPr lang="en-US" dirty="0"/>
              <a:t>In vacant or in pensive mood,</a:t>
            </a:r>
          </a:p>
          <a:p>
            <a:pPr>
              <a:defRPr/>
            </a:pPr>
            <a:r>
              <a:rPr lang="en-US" dirty="0"/>
              <a:t>They flash upon that inward eye</a:t>
            </a:r>
          </a:p>
          <a:p>
            <a:pPr>
              <a:defRPr/>
            </a:pPr>
            <a:r>
              <a:rPr lang="en-US" dirty="0"/>
              <a:t>Which is the bliss of solitude;</a:t>
            </a:r>
          </a:p>
          <a:p>
            <a:pPr>
              <a:defRPr/>
            </a:pPr>
            <a:r>
              <a:rPr lang="en-US" dirty="0"/>
              <a:t>And then my heart with pleasure fills,</a:t>
            </a:r>
          </a:p>
          <a:p>
            <a:pPr>
              <a:defRPr/>
            </a:pPr>
            <a:r>
              <a:rPr lang="en-US" dirty="0"/>
              <a:t>And dances with the </a:t>
            </a:r>
            <a:r>
              <a:rPr lang="en-US" dirty="0" smtClean="0"/>
              <a:t>daffodils</a:t>
            </a:r>
          </a:p>
          <a:p>
            <a:pPr>
              <a:defRPr/>
            </a:pPr>
            <a:endParaRPr lang="en-US" dirty="0"/>
          </a:p>
          <a:p>
            <a:pPr>
              <a:defRPr/>
            </a:pPr>
            <a:endParaRPr lang="en-US" dirty="0"/>
          </a:p>
          <a:p>
            <a:pPr marL="285750" indent="-285750">
              <a:buFontTx/>
              <a:buChar char="-"/>
              <a:defRPr/>
            </a:pPr>
            <a:r>
              <a:rPr lang="en-GB" dirty="0">
                <a:solidFill>
                  <a:srgbClr val="0070C0"/>
                </a:solidFill>
              </a:rPr>
              <a:t>William Wordsworth, ‘</a:t>
            </a:r>
            <a:r>
              <a:rPr lang="en-US" dirty="0">
                <a:solidFill>
                  <a:srgbClr val="0070C0"/>
                </a:solidFill>
              </a:rPr>
              <a:t>I Wandered Lonely as a Cloud’ </a:t>
            </a:r>
            <a:r>
              <a:rPr lang="en-US" i="1" dirty="0">
                <a:solidFill>
                  <a:srgbClr val="0070C0"/>
                </a:solidFill>
              </a:rPr>
              <a:t>Poems, in Two Volumes </a:t>
            </a:r>
            <a:r>
              <a:rPr lang="en-US" dirty="0">
                <a:solidFill>
                  <a:srgbClr val="0070C0"/>
                </a:solidFill>
              </a:rPr>
              <a:t>(1807)</a:t>
            </a:r>
          </a:p>
          <a:p>
            <a:pPr>
              <a:defRPr/>
            </a:pPr>
            <a:r>
              <a:rPr lang="en-US" dirty="0">
                <a:solidFill>
                  <a:srgbClr val="0070C0"/>
                </a:solidFill>
              </a:rPr>
              <a:t> </a:t>
            </a:r>
          </a:p>
          <a:p>
            <a:pPr>
              <a:defRPr/>
            </a:pPr>
            <a:endParaRPr lang="en-GB" sz="800" dirty="0">
              <a:solidFill>
                <a:srgbClr val="0070C0"/>
              </a:solidFill>
            </a:endParaRPr>
          </a:p>
          <a:p>
            <a:pPr>
              <a:defRPr/>
            </a:pPr>
            <a:endParaRPr lang="en-GB" sz="1400" dirty="0">
              <a:solidFill>
                <a:srgbClr val="0070C0"/>
              </a:solidFill>
            </a:endParaRPr>
          </a:p>
          <a:p>
            <a:pPr>
              <a:defRPr/>
            </a:pPr>
            <a:endParaRPr lang="en-GB" sz="2000" dirty="0">
              <a:solidFill>
                <a:srgbClr val="0070C0"/>
              </a:solidFill>
            </a:endParaRPr>
          </a:p>
          <a:p>
            <a:pPr>
              <a:defRPr/>
            </a:pPr>
            <a:endParaRPr lang="en-GB" sz="2400" dirty="0">
              <a:solidFill>
                <a:prstClr val="white"/>
              </a:solidFill>
              <a:effectLst>
                <a:outerShdw blurRad="38100" dist="38100" dir="2700000" algn="tl">
                  <a:srgbClr val="000000">
                    <a:alpha val="43137"/>
                  </a:srgbClr>
                </a:outerShdw>
              </a:effectLst>
            </a:endParaRPr>
          </a:p>
          <a:p>
            <a:pPr>
              <a:defRPr/>
            </a:pPr>
            <a:endParaRPr lang="en-GB" sz="800" dirty="0">
              <a:solidFill>
                <a:srgbClr val="FF0000"/>
              </a:solidFill>
              <a:effectLst>
                <a:outerShdw blurRad="38100" dist="38100" dir="2700000" algn="tl">
                  <a:srgbClr val="000000">
                    <a:alpha val="43137"/>
                  </a:srgbClr>
                </a:outerShdw>
              </a:effectLst>
            </a:endParaRPr>
          </a:p>
        </p:txBody>
      </p:sp>
      <p:pic>
        <p:nvPicPr>
          <p:cNvPr id="10" name="Picture 9"/>
          <p:cNvPicPr>
            <a:picLocks noChangeAspect="1"/>
          </p:cNvPicPr>
          <p:nvPr/>
        </p:nvPicPr>
        <p:blipFill>
          <a:blip r:embed="rId3"/>
          <a:stretch>
            <a:fillRect/>
          </a:stretch>
        </p:blipFill>
        <p:spPr>
          <a:xfrm>
            <a:off x="9663113" y="167290"/>
            <a:ext cx="2253578" cy="2657702"/>
          </a:xfrm>
          <a:prstGeom prst="rect">
            <a:avLst/>
          </a:prstGeom>
        </p:spPr>
      </p:pic>
      <p:sp>
        <p:nvSpPr>
          <p:cNvPr id="13" name="Rectangle 12"/>
          <p:cNvSpPr/>
          <p:nvPr/>
        </p:nvSpPr>
        <p:spPr>
          <a:xfrm>
            <a:off x="7651882" y="369541"/>
            <a:ext cx="2208213" cy="923330"/>
          </a:xfrm>
          <a:prstGeom prst="rect">
            <a:avLst/>
          </a:prstGeom>
        </p:spPr>
        <p:txBody>
          <a:bodyPr wrap="square">
            <a:spAutoFit/>
          </a:bodyPr>
          <a:lstStyle/>
          <a:p>
            <a:r>
              <a:rPr lang="en-US" dirty="0"/>
              <a:t>William Wordsworth </a:t>
            </a:r>
          </a:p>
          <a:p>
            <a:r>
              <a:rPr lang="en-US" dirty="0"/>
              <a:t>(1770–1850)</a:t>
            </a:r>
          </a:p>
        </p:txBody>
      </p:sp>
      <p:sp>
        <p:nvSpPr>
          <p:cNvPr id="2" name="Title 1"/>
          <p:cNvSpPr>
            <a:spLocks noGrp="1"/>
          </p:cNvSpPr>
          <p:nvPr>
            <p:ph type="title"/>
          </p:nvPr>
        </p:nvSpPr>
        <p:spPr>
          <a:xfrm>
            <a:off x="254000" y="-169731"/>
            <a:ext cx="11252200" cy="2227132"/>
          </a:xfrm>
        </p:spPr>
        <p:txBody>
          <a:bodyPr/>
          <a:lstStyle/>
          <a:p>
            <a:pPr algn="l"/>
            <a:r>
              <a:rPr lang="en-GB" dirty="0" smtClean="0">
                <a:solidFill>
                  <a:srgbClr val="00B0F0"/>
                </a:solidFill>
              </a:rPr>
              <a:t>ROMANTICISM</a:t>
            </a:r>
            <a:r>
              <a:rPr lang="en-GB" dirty="0" smtClean="0"/>
              <a:t> </a:t>
            </a:r>
            <a:endParaRPr lang="en-GB" dirty="0"/>
          </a:p>
        </p:txBody>
      </p:sp>
      <p:sp>
        <p:nvSpPr>
          <p:cNvPr id="11" name="Rectangle 10"/>
          <p:cNvSpPr/>
          <p:nvPr/>
        </p:nvSpPr>
        <p:spPr>
          <a:xfrm>
            <a:off x="4364502" y="-141320"/>
            <a:ext cx="2861997" cy="1477328"/>
          </a:xfrm>
          <a:prstGeom prst="rect">
            <a:avLst/>
          </a:prstGeom>
        </p:spPr>
        <p:txBody>
          <a:bodyPr wrap="square">
            <a:spAutoFit/>
          </a:bodyPr>
          <a:lstStyle/>
          <a:p>
            <a:pPr algn="r"/>
            <a:endParaRPr lang="en-US" i="1" dirty="0"/>
          </a:p>
          <a:p>
            <a:pPr algn="r"/>
            <a:endParaRPr lang="en-US" i="1" dirty="0"/>
          </a:p>
          <a:p>
            <a:pPr algn="r"/>
            <a:endParaRPr lang="en-US" i="1" dirty="0"/>
          </a:p>
          <a:p>
            <a:pPr algn="r"/>
            <a:r>
              <a:rPr lang="en-US" dirty="0" smtClean="0"/>
              <a:t>Alfred </a:t>
            </a:r>
            <a:r>
              <a:rPr lang="en-US" dirty="0"/>
              <a:t>William </a:t>
            </a:r>
            <a:r>
              <a:rPr lang="en-US" dirty="0" smtClean="0"/>
              <a:t>Hunt, </a:t>
            </a:r>
            <a:endParaRPr lang="en-US" i="1" dirty="0" smtClean="0"/>
          </a:p>
          <a:p>
            <a:pPr algn="r"/>
            <a:r>
              <a:rPr lang="en-US" i="1" dirty="0" smtClean="0"/>
              <a:t>Grasmere </a:t>
            </a:r>
            <a:r>
              <a:rPr lang="en-US" dirty="0" smtClean="0"/>
              <a:t>(</a:t>
            </a:r>
            <a:r>
              <a:rPr lang="en-US" dirty="0"/>
              <a:t>1830–1896) </a:t>
            </a:r>
          </a:p>
        </p:txBody>
      </p:sp>
    </p:spTree>
    <p:extLst>
      <p:ext uri="{BB962C8B-B14F-4D97-AF65-F5344CB8AC3E}">
        <p14:creationId xmlns:p14="http://schemas.microsoft.com/office/powerpoint/2010/main" val="328780596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2"/>
          <p:cNvSpPr txBox="1">
            <a:spLocks/>
          </p:cNvSpPr>
          <p:nvPr/>
        </p:nvSpPr>
        <p:spPr>
          <a:xfrm>
            <a:off x="163287" y="764374"/>
            <a:ext cx="11903528" cy="5620098"/>
          </a:xfrm>
          <a:prstGeom prst="rect">
            <a:avLst/>
          </a:prstGeom>
        </p:spPr>
        <p:txBody>
          <a:bodyPr numCol="2" spcCol="360000">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45720" marR="0" lvl="0" indent="0" algn="l" defTabSz="914400" rtl="0" eaLnBrk="1" fontAlgn="auto" latinLnBrk="0" hangingPunct="1">
              <a:lnSpc>
                <a:spcPct val="100000"/>
              </a:lnSpc>
              <a:spcBef>
                <a:spcPct val="20000"/>
              </a:spcBef>
              <a:spcAft>
                <a:spcPts val="0"/>
              </a:spcAft>
              <a:buClr>
                <a:srgbClr val="C66951"/>
              </a:buClr>
              <a:buSzTx/>
              <a:buFont typeface="Wingdings 2" pitchFamily="18" charset="2"/>
              <a:buNone/>
              <a:tabLst/>
              <a:defRPr/>
            </a:pPr>
            <a:r>
              <a:rPr kumimoji="0" lang="en-US" b="1" i="0" u="none" strike="noStrike" kern="1200" cap="none" spc="150" normalizeH="0" baseline="0" noProof="0" dirty="0" smtClean="0">
                <a:ln>
                  <a:noFill/>
                </a:ln>
                <a:solidFill>
                  <a:schemeClr val="tx1"/>
                </a:solidFill>
                <a:effectLst/>
                <a:uLnTx/>
                <a:uFillTx/>
                <a:ea typeface="+mn-ea"/>
                <a:cs typeface="+mn-cs"/>
              </a:rPr>
              <a:t>And is no nook of English ground secure</a:t>
            </a:r>
            <a:r>
              <a:rPr kumimoji="0" lang="en-US" b="0" i="0" u="none" strike="noStrike" kern="1200" cap="none" spc="150" normalizeH="0" baseline="0" noProof="0" dirty="0" smtClean="0">
                <a:ln>
                  <a:noFill/>
                </a:ln>
                <a:solidFill>
                  <a:schemeClr val="tx1"/>
                </a:solidFill>
                <a:effectLst/>
                <a:uLnTx/>
                <a:uFillTx/>
                <a:ea typeface="+mn-ea"/>
                <a:cs typeface="+mn-cs"/>
              </a:rPr>
              <a:t/>
            </a:r>
            <a:br>
              <a:rPr kumimoji="0" lang="en-US" b="0" i="0" u="none" strike="noStrike" kern="1200" cap="none" spc="150" normalizeH="0" baseline="0" noProof="0" dirty="0" smtClean="0">
                <a:ln>
                  <a:noFill/>
                </a:ln>
                <a:solidFill>
                  <a:schemeClr val="tx1"/>
                </a:solidFill>
                <a:effectLst/>
                <a:uLnTx/>
                <a:uFillTx/>
                <a:ea typeface="+mn-ea"/>
                <a:cs typeface="+mn-cs"/>
              </a:rPr>
            </a:br>
            <a:r>
              <a:rPr kumimoji="0" lang="en-US" b="1" i="0" u="none" strike="noStrike" kern="1200" cap="none" spc="150" normalizeH="0" baseline="0" noProof="0" dirty="0" smtClean="0">
                <a:ln>
                  <a:noFill/>
                </a:ln>
                <a:solidFill>
                  <a:schemeClr val="tx1"/>
                </a:solidFill>
                <a:effectLst/>
                <a:uLnTx/>
                <a:uFillTx/>
                <a:ea typeface="+mn-ea"/>
                <a:cs typeface="+mn-cs"/>
              </a:rPr>
              <a:t>From rash assault</a:t>
            </a:r>
            <a:r>
              <a:rPr kumimoji="0" lang="en-US" b="0" i="0" u="none" strike="noStrike" kern="1200" cap="none" spc="150" normalizeH="0" baseline="0" noProof="0" dirty="0" smtClean="0">
                <a:ln>
                  <a:noFill/>
                </a:ln>
                <a:solidFill>
                  <a:schemeClr val="tx1"/>
                </a:solidFill>
                <a:effectLst/>
                <a:uLnTx/>
                <a:uFillTx/>
                <a:ea typeface="+mn-ea"/>
                <a:cs typeface="+mn-cs"/>
              </a:rPr>
              <a:t>? </a:t>
            </a:r>
            <a:r>
              <a:rPr kumimoji="0" lang="en-US" b="0" i="0" u="none" strike="noStrike" kern="1200" cap="none" spc="150" normalizeH="0" baseline="0" noProof="0" dirty="0">
                <a:ln>
                  <a:noFill/>
                </a:ln>
                <a:solidFill>
                  <a:schemeClr val="tx1"/>
                </a:solidFill>
                <a:effectLst/>
                <a:uLnTx/>
                <a:uFillTx/>
                <a:ea typeface="+mn-ea"/>
                <a:cs typeface="+mn-cs"/>
              </a:rPr>
              <a:t>Schemes of retirement sown</a:t>
            </a:r>
            <a:br>
              <a:rPr kumimoji="0" lang="en-US" b="0" i="0" u="none" strike="noStrike" kern="1200" cap="none" spc="150" normalizeH="0" baseline="0" noProof="0" dirty="0">
                <a:ln>
                  <a:noFill/>
                </a:ln>
                <a:solidFill>
                  <a:schemeClr val="tx1"/>
                </a:solidFill>
                <a:effectLst/>
                <a:uLnTx/>
                <a:uFillTx/>
                <a:ea typeface="+mn-ea"/>
                <a:cs typeface="+mn-cs"/>
              </a:rPr>
            </a:br>
            <a:r>
              <a:rPr kumimoji="0" lang="en-US" b="0" i="0" u="none" strike="noStrike" kern="1200" cap="none" spc="150" normalizeH="0" baseline="0" noProof="0" dirty="0">
                <a:ln>
                  <a:noFill/>
                </a:ln>
                <a:solidFill>
                  <a:schemeClr val="tx1"/>
                </a:solidFill>
                <a:effectLst/>
                <a:uLnTx/>
                <a:uFillTx/>
                <a:ea typeface="+mn-ea"/>
                <a:cs typeface="+mn-cs"/>
              </a:rPr>
              <a:t>In youth, and </a:t>
            </a:r>
            <a:r>
              <a:rPr kumimoji="0" lang="en-US" b="0" i="0" u="none" strike="noStrike" kern="1200" cap="none" spc="150" normalizeH="0" baseline="0" noProof="0" dirty="0" smtClean="0">
                <a:ln>
                  <a:noFill/>
                </a:ln>
                <a:solidFill>
                  <a:schemeClr val="tx1"/>
                </a:solidFill>
                <a:effectLst/>
                <a:uLnTx/>
                <a:uFillTx/>
                <a:ea typeface="+mn-ea"/>
                <a:cs typeface="+mn-cs"/>
              </a:rPr>
              <a:t>‘mid </a:t>
            </a:r>
            <a:r>
              <a:rPr kumimoji="0" lang="en-US" b="0" i="0" u="none" strike="noStrike" kern="1200" cap="none" spc="150" normalizeH="0" baseline="0" noProof="0" dirty="0">
                <a:ln>
                  <a:noFill/>
                </a:ln>
                <a:solidFill>
                  <a:schemeClr val="tx1"/>
                </a:solidFill>
                <a:effectLst/>
                <a:uLnTx/>
                <a:uFillTx/>
                <a:ea typeface="+mn-ea"/>
                <a:cs typeface="+mn-cs"/>
              </a:rPr>
              <a:t>the busy world kept pure</a:t>
            </a:r>
            <a:br>
              <a:rPr kumimoji="0" lang="en-US" b="0" i="0" u="none" strike="noStrike" kern="1200" cap="none" spc="150" normalizeH="0" baseline="0" noProof="0" dirty="0">
                <a:ln>
                  <a:noFill/>
                </a:ln>
                <a:solidFill>
                  <a:schemeClr val="tx1"/>
                </a:solidFill>
                <a:effectLst/>
                <a:uLnTx/>
                <a:uFillTx/>
                <a:ea typeface="+mn-ea"/>
                <a:cs typeface="+mn-cs"/>
              </a:rPr>
            </a:br>
            <a:r>
              <a:rPr kumimoji="0" lang="en-US" b="0" i="0" u="none" strike="noStrike" kern="1200" cap="none" spc="150" normalizeH="0" baseline="0" noProof="0" dirty="0">
                <a:ln>
                  <a:noFill/>
                </a:ln>
                <a:solidFill>
                  <a:schemeClr val="tx1"/>
                </a:solidFill>
                <a:effectLst/>
                <a:uLnTx/>
                <a:uFillTx/>
                <a:ea typeface="+mn-ea"/>
                <a:cs typeface="+mn-cs"/>
              </a:rPr>
              <a:t>As when their earliest flowers of hope were blown,</a:t>
            </a:r>
            <a:br>
              <a:rPr kumimoji="0" lang="en-US" b="0" i="0" u="none" strike="noStrike" kern="1200" cap="none" spc="150" normalizeH="0" baseline="0" noProof="0" dirty="0">
                <a:ln>
                  <a:noFill/>
                </a:ln>
                <a:solidFill>
                  <a:schemeClr val="tx1"/>
                </a:solidFill>
                <a:effectLst/>
                <a:uLnTx/>
                <a:uFillTx/>
                <a:ea typeface="+mn-ea"/>
                <a:cs typeface="+mn-cs"/>
              </a:rPr>
            </a:br>
            <a:r>
              <a:rPr kumimoji="0" lang="en-US" b="0" i="0" u="none" strike="noStrike" kern="1200" cap="none" spc="150" normalizeH="0" baseline="0" noProof="0" dirty="0">
                <a:ln>
                  <a:noFill/>
                </a:ln>
                <a:solidFill>
                  <a:schemeClr val="tx1"/>
                </a:solidFill>
                <a:effectLst/>
                <a:uLnTx/>
                <a:uFillTx/>
                <a:ea typeface="+mn-ea"/>
                <a:cs typeface="+mn-cs"/>
              </a:rPr>
              <a:t>Must perish; - how can they this blight endure?</a:t>
            </a:r>
            <a:br>
              <a:rPr kumimoji="0" lang="en-US" b="0" i="0" u="none" strike="noStrike" kern="1200" cap="none" spc="150" normalizeH="0" baseline="0" noProof="0" dirty="0">
                <a:ln>
                  <a:noFill/>
                </a:ln>
                <a:solidFill>
                  <a:schemeClr val="tx1"/>
                </a:solidFill>
                <a:effectLst/>
                <a:uLnTx/>
                <a:uFillTx/>
                <a:ea typeface="+mn-ea"/>
                <a:cs typeface="+mn-cs"/>
              </a:rPr>
            </a:br>
            <a:r>
              <a:rPr kumimoji="0" lang="en-US" b="0" i="0" u="none" strike="noStrike" kern="1200" cap="none" spc="150" normalizeH="0" baseline="0" noProof="0" dirty="0">
                <a:ln>
                  <a:noFill/>
                </a:ln>
                <a:solidFill>
                  <a:schemeClr val="tx1"/>
                </a:solidFill>
                <a:effectLst/>
                <a:uLnTx/>
                <a:uFillTx/>
                <a:ea typeface="+mn-ea"/>
                <a:cs typeface="+mn-cs"/>
              </a:rPr>
              <a:t>And must he too his old delights disown</a:t>
            </a:r>
            <a:br>
              <a:rPr kumimoji="0" lang="en-US" b="0" i="0" u="none" strike="noStrike" kern="1200" cap="none" spc="150" normalizeH="0" baseline="0" noProof="0" dirty="0">
                <a:ln>
                  <a:noFill/>
                </a:ln>
                <a:solidFill>
                  <a:schemeClr val="tx1"/>
                </a:solidFill>
                <a:effectLst/>
                <a:uLnTx/>
                <a:uFillTx/>
                <a:ea typeface="+mn-ea"/>
                <a:cs typeface="+mn-cs"/>
              </a:rPr>
            </a:br>
            <a:r>
              <a:rPr kumimoji="0" lang="en-US" b="0" i="0" u="none" strike="noStrike" kern="1200" cap="none" spc="150" normalizeH="0" baseline="0" noProof="0" dirty="0">
                <a:ln>
                  <a:noFill/>
                </a:ln>
                <a:solidFill>
                  <a:schemeClr val="tx1"/>
                </a:solidFill>
                <a:effectLst/>
                <a:uLnTx/>
                <a:uFillTx/>
                <a:ea typeface="+mn-ea"/>
                <a:cs typeface="+mn-cs"/>
              </a:rPr>
              <a:t>Who scorns a false utilitarian lure</a:t>
            </a:r>
            <a:br>
              <a:rPr kumimoji="0" lang="en-US" b="0" i="0" u="none" strike="noStrike" kern="1200" cap="none" spc="150" normalizeH="0" baseline="0" noProof="0" dirty="0">
                <a:ln>
                  <a:noFill/>
                </a:ln>
                <a:solidFill>
                  <a:schemeClr val="tx1"/>
                </a:solidFill>
                <a:effectLst/>
                <a:uLnTx/>
                <a:uFillTx/>
                <a:ea typeface="+mn-ea"/>
                <a:cs typeface="+mn-cs"/>
              </a:rPr>
            </a:br>
            <a:r>
              <a:rPr kumimoji="0" lang="en-US" b="0" i="0" u="none" strike="noStrike" kern="1200" cap="none" spc="150" normalizeH="0" baseline="0" noProof="0" dirty="0">
                <a:ln>
                  <a:noFill/>
                </a:ln>
                <a:solidFill>
                  <a:schemeClr val="tx1"/>
                </a:solidFill>
                <a:effectLst/>
                <a:uLnTx/>
                <a:uFillTx/>
                <a:ea typeface="+mn-ea"/>
                <a:cs typeface="+mn-cs"/>
              </a:rPr>
              <a:t>‘Mid his paternal fields at random thrown?</a:t>
            </a:r>
            <a:br>
              <a:rPr kumimoji="0" lang="en-US" b="0" i="0" u="none" strike="noStrike" kern="1200" cap="none" spc="150" normalizeH="0" baseline="0" noProof="0" dirty="0">
                <a:ln>
                  <a:noFill/>
                </a:ln>
                <a:solidFill>
                  <a:schemeClr val="tx1"/>
                </a:solidFill>
                <a:effectLst/>
                <a:uLnTx/>
                <a:uFillTx/>
                <a:ea typeface="+mn-ea"/>
                <a:cs typeface="+mn-cs"/>
              </a:rPr>
            </a:br>
            <a:r>
              <a:rPr kumimoji="0" lang="en-US" b="0" i="0" u="none" strike="noStrike" kern="1200" cap="none" spc="150" normalizeH="0" baseline="0" noProof="0" dirty="0">
                <a:ln>
                  <a:noFill/>
                </a:ln>
                <a:solidFill>
                  <a:schemeClr val="tx1"/>
                </a:solidFill>
                <a:effectLst/>
                <a:uLnTx/>
                <a:uFillTx/>
                <a:ea typeface="+mn-ea"/>
                <a:cs typeface="+mn-cs"/>
              </a:rPr>
              <a:t>Baffle the threat, bright scene, from </a:t>
            </a:r>
            <a:r>
              <a:rPr kumimoji="0" lang="en-US" b="0" i="0" u="none" strike="noStrike" kern="1200" cap="none" spc="150" normalizeH="0" baseline="0" noProof="0" dirty="0" err="1">
                <a:ln>
                  <a:noFill/>
                </a:ln>
                <a:solidFill>
                  <a:schemeClr val="tx1"/>
                </a:solidFill>
                <a:effectLst/>
                <a:uLnTx/>
                <a:uFillTx/>
                <a:ea typeface="+mn-ea"/>
                <a:cs typeface="+mn-cs"/>
              </a:rPr>
              <a:t>Orrest</a:t>
            </a:r>
            <a:r>
              <a:rPr kumimoji="0" lang="en-US" b="0" i="0" u="none" strike="noStrike" kern="1200" cap="none" spc="150" normalizeH="0" baseline="0" noProof="0" dirty="0">
                <a:ln>
                  <a:noFill/>
                </a:ln>
                <a:solidFill>
                  <a:schemeClr val="tx1"/>
                </a:solidFill>
                <a:effectLst/>
                <a:uLnTx/>
                <a:uFillTx/>
                <a:ea typeface="+mn-ea"/>
                <a:cs typeface="+mn-cs"/>
              </a:rPr>
              <a:t> head</a:t>
            </a:r>
            <a:br>
              <a:rPr kumimoji="0" lang="en-US" b="0" i="0" u="none" strike="noStrike" kern="1200" cap="none" spc="150" normalizeH="0" baseline="0" noProof="0" dirty="0">
                <a:ln>
                  <a:noFill/>
                </a:ln>
                <a:solidFill>
                  <a:schemeClr val="tx1"/>
                </a:solidFill>
                <a:effectLst/>
                <a:uLnTx/>
                <a:uFillTx/>
                <a:ea typeface="+mn-ea"/>
                <a:cs typeface="+mn-cs"/>
              </a:rPr>
            </a:br>
            <a:r>
              <a:rPr kumimoji="0" lang="en-US" b="0" i="0" u="none" strike="noStrike" kern="1200" cap="none" spc="150" normalizeH="0" baseline="0" noProof="0" dirty="0">
                <a:ln>
                  <a:noFill/>
                </a:ln>
                <a:solidFill>
                  <a:schemeClr val="tx1"/>
                </a:solidFill>
                <a:effectLst/>
                <a:uLnTx/>
                <a:uFillTx/>
                <a:ea typeface="+mn-ea"/>
                <a:cs typeface="+mn-cs"/>
              </a:rPr>
              <a:t>Given to the pausing </a:t>
            </a:r>
            <a:r>
              <a:rPr kumimoji="0" lang="en-US" b="0" i="0" u="none" strike="noStrike" kern="1200" cap="none" spc="150" normalizeH="0" baseline="0" noProof="0" dirty="0" err="1">
                <a:ln>
                  <a:noFill/>
                </a:ln>
                <a:solidFill>
                  <a:schemeClr val="tx1"/>
                </a:solidFill>
                <a:effectLst/>
                <a:uLnTx/>
                <a:uFillTx/>
                <a:ea typeface="+mn-ea"/>
                <a:cs typeface="+mn-cs"/>
              </a:rPr>
              <a:t>traveller’s</a:t>
            </a:r>
            <a:r>
              <a:rPr kumimoji="0" lang="en-US" b="0" i="0" u="none" strike="noStrike" kern="1200" cap="none" spc="150" normalizeH="0" baseline="0" noProof="0" dirty="0">
                <a:ln>
                  <a:noFill/>
                </a:ln>
                <a:solidFill>
                  <a:schemeClr val="tx1"/>
                </a:solidFill>
                <a:effectLst/>
                <a:uLnTx/>
                <a:uFillTx/>
                <a:ea typeface="+mn-ea"/>
                <a:cs typeface="+mn-cs"/>
              </a:rPr>
              <a:t> rapturous glance;</a:t>
            </a:r>
            <a:br>
              <a:rPr kumimoji="0" lang="en-US" b="0" i="0" u="none" strike="noStrike" kern="1200" cap="none" spc="150" normalizeH="0" baseline="0" noProof="0" dirty="0">
                <a:ln>
                  <a:noFill/>
                </a:ln>
                <a:solidFill>
                  <a:schemeClr val="tx1"/>
                </a:solidFill>
                <a:effectLst/>
                <a:uLnTx/>
                <a:uFillTx/>
                <a:ea typeface="+mn-ea"/>
                <a:cs typeface="+mn-cs"/>
              </a:rPr>
            </a:br>
            <a:r>
              <a:rPr kumimoji="0" lang="en-US" b="0" i="0" u="none" strike="noStrike" kern="1200" cap="none" spc="150" normalizeH="0" baseline="0" noProof="0" dirty="0" smtClean="0">
                <a:ln>
                  <a:noFill/>
                </a:ln>
                <a:solidFill>
                  <a:schemeClr val="tx1"/>
                </a:solidFill>
                <a:effectLst/>
                <a:uLnTx/>
                <a:uFillTx/>
                <a:ea typeface="+mn-ea"/>
                <a:cs typeface="+mn-cs"/>
              </a:rPr>
              <a:t>Plead for thy peace thou beautiful romance</a:t>
            </a:r>
            <a:br>
              <a:rPr kumimoji="0" lang="en-US" b="0" i="0" u="none" strike="noStrike" kern="1200" cap="none" spc="150" normalizeH="0" baseline="0" noProof="0" dirty="0" smtClean="0">
                <a:ln>
                  <a:noFill/>
                </a:ln>
                <a:solidFill>
                  <a:schemeClr val="tx1"/>
                </a:solidFill>
                <a:effectLst/>
                <a:uLnTx/>
                <a:uFillTx/>
                <a:ea typeface="+mn-ea"/>
                <a:cs typeface="+mn-cs"/>
              </a:rPr>
            </a:br>
            <a:r>
              <a:rPr kumimoji="0" lang="en-US" b="0" i="0" u="none" strike="noStrike" kern="1200" cap="none" spc="150" normalizeH="0" baseline="0" noProof="0" dirty="0" smtClean="0">
                <a:ln>
                  <a:noFill/>
                </a:ln>
                <a:solidFill>
                  <a:schemeClr val="tx1"/>
                </a:solidFill>
                <a:effectLst/>
                <a:uLnTx/>
                <a:uFillTx/>
                <a:ea typeface="+mn-ea"/>
                <a:cs typeface="+mn-cs"/>
              </a:rPr>
              <a:t>Of nature; </a:t>
            </a:r>
            <a:r>
              <a:rPr kumimoji="0" lang="en-US" b="0" i="0" u="none" strike="noStrike" kern="1200" cap="none" spc="150" normalizeH="0" baseline="0" noProof="0" dirty="0">
                <a:ln>
                  <a:noFill/>
                </a:ln>
                <a:solidFill>
                  <a:schemeClr val="tx1"/>
                </a:solidFill>
                <a:effectLst/>
                <a:uLnTx/>
                <a:uFillTx/>
                <a:ea typeface="+mn-ea"/>
                <a:cs typeface="+mn-cs"/>
              </a:rPr>
              <a:t>and, if human </a:t>
            </a:r>
            <a:r>
              <a:rPr kumimoji="0" lang="en-US" b="0" i="0" u="none" strike="noStrike" kern="1200" cap="none" spc="150" normalizeH="0" baseline="0" noProof="0" dirty="0" smtClean="0">
                <a:ln>
                  <a:noFill/>
                </a:ln>
                <a:solidFill>
                  <a:schemeClr val="tx1"/>
                </a:solidFill>
                <a:effectLst/>
                <a:uLnTx/>
                <a:uFillTx/>
                <a:ea typeface="+mn-ea"/>
                <a:cs typeface="+mn-cs"/>
              </a:rPr>
              <a:t>hearts </a:t>
            </a:r>
            <a:r>
              <a:rPr kumimoji="0" lang="en-US" b="0" i="0" u="none" strike="noStrike" kern="1200" cap="none" spc="150" normalizeH="0" baseline="0" noProof="0" dirty="0">
                <a:ln>
                  <a:noFill/>
                </a:ln>
                <a:solidFill>
                  <a:schemeClr val="tx1"/>
                </a:solidFill>
                <a:effectLst/>
                <a:uLnTx/>
                <a:uFillTx/>
                <a:ea typeface="+mn-ea"/>
                <a:cs typeface="+mn-cs"/>
              </a:rPr>
              <a:t>be dead,</a:t>
            </a:r>
            <a:br>
              <a:rPr kumimoji="0" lang="en-US" b="0" i="0" u="none" strike="noStrike" kern="1200" cap="none" spc="150" normalizeH="0" baseline="0" noProof="0" dirty="0">
                <a:ln>
                  <a:noFill/>
                </a:ln>
                <a:solidFill>
                  <a:schemeClr val="tx1"/>
                </a:solidFill>
                <a:effectLst/>
                <a:uLnTx/>
                <a:uFillTx/>
                <a:ea typeface="+mn-ea"/>
                <a:cs typeface="+mn-cs"/>
              </a:rPr>
            </a:br>
            <a:r>
              <a:rPr kumimoji="0" lang="en-US" b="0" i="0" u="none" strike="noStrike" kern="1200" cap="none" spc="150" normalizeH="0" baseline="0" noProof="0" dirty="0">
                <a:ln>
                  <a:noFill/>
                </a:ln>
                <a:solidFill>
                  <a:schemeClr val="tx1"/>
                </a:solidFill>
                <a:effectLst/>
                <a:uLnTx/>
                <a:uFillTx/>
                <a:ea typeface="+mn-ea"/>
                <a:cs typeface="+mn-cs"/>
              </a:rPr>
              <a:t>Speak, passing winds; ye torrents, with your strong</a:t>
            </a:r>
            <a:br>
              <a:rPr kumimoji="0" lang="en-US" b="0" i="0" u="none" strike="noStrike" kern="1200" cap="none" spc="150" normalizeH="0" baseline="0" noProof="0" dirty="0">
                <a:ln>
                  <a:noFill/>
                </a:ln>
                <a:solidFill>
                  <a:schemeClr val="tx1"/>
                </a:solidFill>
                <a:effectLst/>
                <a:uLnTx/>
                <a:uFillTx/>
                <a:ea typeface="+mn-ea"/>
                <a:cs typeface="+mn-cs"/>
              </a:rPr>
            </a:br>
            <a:r>
              <a:rPr kumimoji="0" lang="en-US" b="0" i="0" u="none" strike="noStrike" kern="1200" cap="none" spc="150" normalizeH="0" baseline="0" noProof="0" dirty="0">
                <a:ln>
                  <a:noFill/>
                </a:ln>
                <a:solidFill>
                  <a:schemeClr val="tx1"/>
                </a:solidFill>
                <a:effectLst/>
                <a:uLnTx/>
                <a:uFillTx/>
                <a:ea typeface="+mn-ea"/>
                <a:cs typeface="+mn-cs"/>
              </a:rPr>
              <a:t>And constant voice, protest against the wrong</a:t>
            </a:r>
            <a:r>
              <a:rPr kumimoji="0" lang="en-US" b="0" i="0" u="none" strike="noStrike" kern="1200" cap="none" spc="150" normalizeH="0" baseline="0" noProof="0" dirty="0" smtClean="0">
                <a:ln>
                  <a:noFill/>
                </a:ln>
                <a:solidFill>
                  <a:schemeClr val="tx1"/>
                </a:solidFill>
                <a:effectLst/>
                <a:uLnTx/>
                <a:uFillTx/>
                <a:ea typeface="+mn-ea"/>
                <a:cs typeface="+mn-cs"/>
              </a:rPr>
              <a:t>!</a:t>
            </a:r>
          </a:p>
          <a:p>
            <a:pPr marL="274320" marR="0" lvl="0" indent="-228600" algn="r" defTabSz="914400" rtl="0" eaLnBrk="1" fontAlgn="auto" latinLnBrk="0" hangingPunct="1">
              <a:lnSpc>
                <a:spcPct val="100000"/>
              </a:lnSpc>
              <a:spcBef>
                <a:spcPct val="20000"/>
              </a:spcBef>
              <a:spcAft>
                <a:spcPts val="0"/>
              </a:spcAft>
              <a:buClr>
                <a:srgbClr val="C66951"/>
              </a:buClr>
              <a:buSzTx/>
              <a:buFontTx/>
              <a:buChar char="-"/>
              <a:tabLst/>
              <a:defRPr/>
            </a:pPr>
            <a:r>
              <a:rPr kumimoji="0" lang="en-GB" sz="1400" b="0" i="0" u="none" strike="noStrike" kern="1200" cap="none" spc="150" normalizeH="0" baseline="0" noProof="0" dirty="0" smtClean="0">
                <a:ln>
                  <a:noFill/>
                </a:ln>
                <a:solidFill>
                  <a:schemeClr val="tx1"/>
                </a:solidFill>
                <a:effectLst/>
                <a:uLnTx/>
                <a:uFillTx/>
                <a:ea typeface="+mn-ea"/>
                <a:cs typeface="+mn-cs"/>
              </a:rPr>
              <a:t>William Wordsworth</a:t>
            </a:r>
            <a:r>
              <a:rPr kumimoji="0" lang="en-GB" sz="1100" b="0" i="0" u="none" strike="noStrike" kern="1200" cap="none" spc="150" normalizeH="0" baseline="0" noProof="0" dirty="0" smtClean="0">
                <a:ln>
                  <a:noFill/>
                </a:ln>
                <a:solidFill>
                  <a:schemeClr val="tx1"/>
                </a:solidFill>
                <a:effectLst/>
                <a:uLnTx/>
                <a:uFillTx/>
                <a:ea typeface="+mn-ea"/>
                <a:cs typeface="+mn-cs"/>
              </a:rPr>
              <a:t>, poem </a:t>
            </a:r>
            <a:r>
              <a:rPr kumimoji="0" lang="en-US" sz="1100" b="0" i="0" u="none" strike="noStrike" kern="1200" cap="none" spc="150" normalizeH="0" baseline="0" noProof="0" dirty="0" smtClean="0">
                <a:ln>
                  <a:noFill/>
                </a:ln>
                <a:solidFill>
                  <a:schemeClr val="tx1"/>
                </a:solidFill>
                <a:effectLst/>
                <a:uLnTx/>
                <a:uFillTx/>
                <a:ea typeface="+mn-ea"/>
                <a:cs typeface="+mn-cs"/>
              </a:rPr>
              <a:t>suggested </a:t>
            </a:r>
            <a:r>
              <a:rPr kumimoji="0" lang="en-US" sz="1100" b="0" i="0" u="none" strike="noStrike" kern="1200" cap="none" spc="150" normalizeH="0" baseline="0" noProof="0" dirty="0">
                <a:ln>
                  <a:noFill/>
                </a:ln>
                <a:solidFill>
                  <a:schemeClr val="tx1"/>
                </a:solidFill>
                <a:effectLst/>
                <a:uLnTx/>
                <a:uFillTx/>
                <a:ea typeface="+mn-ea"/>
                <a:cs typeface="+mn-cs"/>
              </a:rPr>
              <a:t>by the p</a:t>
            </a:r>
            <a:r>
              <a:rPr kumimoji="0" lang="en-US" sz="1100" b="0" i="0" u="none" strike="noStrike" kern="1200" cap="none" spc="150" normalizeH="0" baseline="0" noProof="0" dirty="0" smtClean="0">
                <a:ln>
                  <a:noFill/>
                </a:ln>
                <a:solidFill>
                  <a:schemeClr val="tx1"/>
                </a:solidFill>
                <a:effectLst/>
                <a:uLnTx/>
                <a:uFillTx/>
                <a:ea typeface="+mn-ea"/>
                <a:cs typeface="+mn-cs"/>
              </a:rPr>
              <a:t>roposed </a:t>
            </a:r>
            <a:r>
              <a:rPr kumimoji="0" lang="en-US" sz="1100" b="0" i="0" u="none" strike="noStrike" kern="1200" cap="none" spc="150" normalizeH="0" baseline="0" noProof="0" dirty="0">
                <a:ln>
                  <a:noFill/>
                </a:ln>
                <a:solidFill>
                  <a:schemeClr val="tx1"/>
                </a:solidFill>
                <a:effectLst/>
                <a:uLnTx/>
                <a:uFillTx/>
                <a:ea typeface="+mn-ea"/>
                <a:cs typeface="+mn-cs"/>
              </a:rPr>
              <a:t>Kendal and Windermere </a:t>
            </a:r>
            <a:r>
              <a:rPr kumimoji="0" lang="en-US" sz="1100" b="0" i="0" u="none" strike="noStrike" kern="1200" cap="none" spc="150" normalizeH="0" baseline="0" noProof="0" dirty="0" smtClean="0">
                <a:ln>
                  <a:noFill/>
                </a:ln>
                <a:solidFill>
                  <a:schemeClr val="tx1"/>
                </a:solidFill>
                <a:effectLst/>
                <a:uLnTx/>
                <a:uFillTx/>
                <a:ea typeface="+mn-ea"/>
                <a:cs typeface="+mn-cs"/>
              </a:rPr>
              <a:t>Railway, letter to Prime Minister William Gladstone, published in </a:t>
            </a:r>
            <a:r>
              <a:rPr kumimoji="0" lang="en-US" sz="1100" b="0" i="1" u="none" strike="noStrike" kern="1200" cap="none" spc="150" normalizeH="0" baseline="0" noProof="0" dirty="0" smtClean="0">
                <a:ln>
                  <a:noFill/>
                </a:ln>
                <a:solidFill>
                  <a:schemeClr val="tx1"/>
                </a:solidFill>
                <a:effectLst/>
                <a:uLnTx/>
                <a:uFillTx/>
                <a:ea typeface="+mn-ea"/>
                <a:cs typeface="+mn-cs"/>
              </a:rPr>
              <a:t>Morning Post</a:t>
            </a:r>
            <a:r>
              <a:rPr kumimoji="0" lang="en-US" sz="1100" b="0" i="0" u="none" strike="noStrike" kern="1200" cap="none" spc="150" normalizeH="0" baseline="0" noProof="0" dirty="0">
                <a:ln>
                  <a:noFill/>
                </a:ln>
                <a:solidFill>
                  <a:schemeClr val="tx1"/>
                </a:solidFill>
                <a:effectLst/>
                <a:uLnTx/>
                <a:uFillTx/>
                <a:ea typeface="+mn-ea"/>
                <a:cs typeface="+mn-cs"/>
              </a:rPr>
              <a:t>, </a:t>
            </a:r>
            <a:r>
              <a:rPr kumimoji="0" lang="en-US" sz="1100" b="0" i="0" u="none" strike="noStrike" kern="1200" cap="none" spc="150" normalizeH="0" baseline="0" noProof="0" dirty="0" smtClean="0">
                <a:ln>
                  <a:noFill/>
                </a:ln>
                <a:solidFill>
                  <a:schemeClr val="tx1"/>
                </a:solidFill>
                <a:effectLst/>
                <a:uLnTx/>
                <a:uFillTx/>
                <a:ea typeface="+mn-ea"/>
                <a:cs typeface="+mn-cs"/>
              </a:rPr>
              <a:t>October 16 1844</a:t>
            </a:r>
            <a:endParaRPr kumimoji="0" lang="en-GB" sz="1100" b="0" i="0" u="none" strike="noStrike" kern="1200" cap="none" spc="150" normalizeH="0" baseline="0" noProof="0" dirty="0">
              <a:ln>
                <a:noFill/>
              </a:ln>
              <a:solidFill>
                <a:schemeClr val="tx1"/>
              </a:solidFill>
              <a:effectLst/>
              <a:uLnTx/>
              <a:uFillTx/>
              <a:ea typeface="+mn-ea"/>
              <a:cs typeface="+mn-cs"/>
            </a:endParaRPr>
          </a:p>
        </p:txBody>
      </p:sp>
      <p:pic>
        <p:nvPicPr>
          <p:cNvPr id="14" name="Picture 2" descr="Image result for Kendal and Windermere Railway"/>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011949" y="3927965"/>
            <a:ext cx="4104357" cy="2709850"/>
          </a:xfrm>
          <a:prstGeom prst="rect">
            <a:avLst/>
          </a:prstGeom>
          <a:noFill/>
          <a:extLst>
            <a:ext uri="{909E8E84-426E-40DD-AFC4-6F175D3DCCD1}">
              <a14:hiddenFill xmlns:a14="http://schemas.microsoft.com/office/drawing/2010/main">
                <a:solidFill>
                  <a:srgbClr val="FFFFFF"/>
                </a:solidFill>
              </a14:hiddenFill>
            </a:ext>
          </a:extLst>
        </p:spPr>
      </p:pic>
      <p:sp>
        <p:nvSpPr>
          <p:cNvPr id="3" name="Title 2"/>
          <p:cNvSpPr>
            <a:spLocks noGrp="1"/>
          </p:cNvSpPr>
          <p:nvPr>
            <p:ph type="title"/>
          </p:nvPr>
        </p:nvSpPr>
        <p:spPr/>
        <p:txBody>
          <a:bodyPr/>
          <a:lstStyle/>
          <a:p>
            <a:endParaRPr lang="en-GB" dirty="0"/>
          </a:p>
        </p:txBody>
      </p:sp>
    </p:spTree>
    <p:extLst>
      <p:ext uri="{BB962C8B-B14F-4D97-AF65-F5344CB8AC3E}">
        <p14:creationId xmlns:p14="http://schemas.microsoft.com/office/powerpoint/2010/main" val="224459546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358488" y="1"/>
            <a:ext cx="10935729" cy="6858000"/>
          </a:xfrm>
          <a:prstGeom prst="rect">
            <a:avLst/>
          </a:prstGeom>
        </p:spPr>
      </p:pic>
      <p:sp>
        <p:nvSpPr>
          <p:cNvPr id="3" name="Rectangle 2"/>
          <p:cNvSpPr/>
          <p:nvPr/>
        </p:nvSpPr>
        <p:spPr>
          <a:xfrm>
            <a:off x="9248384" y="225466"/>
            <a:ext cx="2576186" cy="1754326"/>
          </a:xfrm>
          <a:prstGeom prst="rect">
            <a:avLst/>
          </a:prstGeom>
        </p:spPr>
        <p:txBody>
          <a:bodyPr wrap="square">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smtClean="0">
                <a:ln>
                  <a:noFill/>
                </a:ln>
                <a:solidFill>
                  <a:prstClr val="black"/>
                </a:solidFill>
                <a:effectLst/>
                <a:uLnTx/>
                <a:uFillTx/>
                <a:latin typeface="Franklin Gothic Medium"/>
                <a:ea typeface="+mn-ea"/>
                <a:cs typeface="+mn-cs"/>
              </a:rPr>
              <a:t>James </a:t>
            </a:r>
            <a:r>
              <a:rPr kumimoji="0" lang="en-US" sz="1800" b="0" i="0" u="none" strike="noStrike" kern="1200" cap="none" spc="0" normalizeH="0" baseline="0" noProof="0" dirty="0">
                <a:ln>
                  <a:noFill/>
                </a:ln>
                <a:solidFill>
                  <a:prstClr val="black"/>
                </a:solidFill>
                <a:effectLst/>
                <a:uLnTx/>
                <a:uFillTx/>
                <a:latin typeface="Franklin Gothic Medium"/>
                <a:ea typeface="+mn-ea"/>
                <a:cs typeface="+mn-cs"/>
              </a:rPr>
              <a:t>Baker </a:t>
            </a:r>
            <a:r>
              <a:rPr kumimoji="0" lang="en-US" sz="1800" b="0" i="0" u="none" strike="noStrike" kern="1200" cap="none" spc="0" normalizeH="0" baseline="0" noProof="0" dirty="0" err="1" smtClean="0">
                <a:ln>
                  <a:noFill/>
                </a:ln>
                <a:solidFill>
                  <a:prstClr val="black"/>
                </a:solidFill>
                <a:effectLst/>
                <a:uLnTx/>
                <a:uFillTx/>
                <a:latin typeface="Franklin Gothic Medium"/>
                <a:ea typeface="+mn-ea"/>
                <a:cs typeface="+mn-cs"/>
              </a:rPr>
              <a:t>Pyne</a:t>
            </a:r>
            <a:r>
              <a:rPr kumimoji="0" lang="en-US" sz="1800" b="0" i="0" u="none" strike="noStrike" kern="1200" cap="none" spc="0" normalizeH="0" baseline="0" noProof="0" dirty="0">
                <a:ln>
                  <a:noFill/>
                </a:ln>
                <a:solidFill>
                  <a:prstClr val="black"/>
                </a:solidFill>
                <a:effectLst/>
                <a:uLnTx/>
                <a:uFillTx/>
                <a:latin typeface="Franklin Gothic Medium"/>
                <a:ea typeface="+mn-ea"/>
                <a:cs typeface="+mn-cs"/>
              </a:rPr>
              <a:t>, </a:t>
            </a:r>
            <a:r>
              <a:rPr kumimoji="0" lang="en-US" sz="1800" b="0" i="1" u="none" strike="noStrike" kern="1200" cap="none" spc="0" normalizeH="0" baseline="0" noProof="0" dirty="0">
                <a:ln>
                  <a:noFill/>
                </a:ln>
                <a:solidFill>
                  <a:prstClr val="black"/>
                </a:solidFill>
                <a:effectLst/>
                <a:uLnTx/>
                <a:uFillTx/>
                <a:latin typeface="Franklin Gothic Medium"/>
                <a:ea typeface="+mn-ea"/>
                <a:cs typeface="+mn-cs"/>
              </a:rPr>
              <a:t>Lake Windermere from </a:t>
            </a:r>
            <a:r>
              <a:rPr kumimoji="0" lang="en-US" sz="1800" b="0" i="1" u="none" strike="noStrike" kern="1200" cap="none" spc="0" normalizeH="0" baseline="0" noProof="0" dirty="0" err="1">
                <a:ln>
                  <a:noFill/>
                </a:ln>
                <a:solidFill>
                  <a:prstClr val="black"/>
                </a:solidFill>
                <a:effectLst/>
                <a:uLnTx/>
                <a:uFillTx/>
                <a:latin typeface="Franklin Gothic Medium"/>
                <a:ea typeface="+mn-ea"/>
                <a:cs typeface="+mn-cs"/>
              </a:rPr>
              <a:t>Orrest</a:t>
            </a:r>
            <a:r>
              <a:rPr kumimoji="0" lang="en-US" sz="1800" b="0" i="1" u="none" strike="noStrike" kern="1200" cap="none" spc="0" normalizeH="0" baseline="0" noProof="0" dirty="0">
                <a:ln>
                  <a:noFill/>
                </a:ln>
                <a:solidFill>
                  <a:prstClr val="black"/>
                </a:solidFill>
                <a:effectLst/>
                <a:uLnTx/>
                <a:uFillTx/>
                <a:latin typeface="Franklin Gothic Medium"/>
                <a:ea typeface="+mn-ea"/>
                <a:cs typeface="+mn-cs"/>
              </a:rPr>
              <a:t> </a:t>
            </a:r>
            <a:r>
              <a:rPr kumimoji="0" lang="en-US" sz="1800" b="0" i="1" u="none" strike="noStrike" kern="1200" cap="none" spc="0" normalizeH="0" baseline="0" noProof="0" dirty="0" smtClean="0">
                <a:ln>
                  <a:noFill/>
                </a:ln>
                <a:solidFill>
                  <a:prstClr val="black"/>
                </a:solidFill>
                <a:effectLst/>
                <a:uLnTx/>
                <a:uFillTx/>
                <a:latin typeface="Franklin Gothic Medium"/>
                <a:ea typeface="+mn-ea"/>
                <a:cs typeface="+mn-cs"/>
              </a:rPr>
              <a:t>Head</a:t>
            </a:r>
            <a:r>
              <a:rPr kumimoji="0" lang="en-US" sz="1800" b="0" i="0" u="none" strike="noStrike" kern="1200" cap="none" spc="0" normalizeH="0" baseline="0" noProof="0" dirty="0" smtClean="0">
                <a:ln>
                  <a:noFill/>
                </a:ln>
                <a:solidFill>
                  <a:prstClr val="black"/>
                </a:solidFill>
                <a:effectLst/>
                <a:uLnTx/>
                <a:uFillTx/>
                <a:latin typeface="Franklin Gothic Medium"/>
                <a:ea typeface="+mn-ea"/>
                <a:cs typeface="+mn-cs"/>
              </a:rPr>
              <a:t> (1849) Dove </a:t>
            </a:r>
            <a:r>
              <a:rPr kumimoji="0" lang="en-US" sz="1800" b="0" i="0" u="none" strike="noStrike" kern="1200" cap="none" spc="0" normalizeH="0" baseline="0" noProof="0" dirty="0">
                <a:ln>
                  <a:noFill/>
                </a:ln>
                <a:solidFill>
                  <a:prstClr val="black"/>
                </a:solidFill>
                <a:effectLst/>
                <a:uLnTx/>
                <a:uFillTx/>
                <a:latin typeface="Franklin Gothic Medium"/>
                <a:ea typeface="+mn-ea"/>
                <a:cs typeface="+mn-cs"/>
              </a:rPr>
              <a:t>Cottage and The Wordsworth Museum </a:t>
            </a:r>
            <a:r>
              <a:rPr kumimoji="0" lang="en-US" sz="1800" b="0" i="0" u="none" strike="noStrike" kern="1200" cap="none" spc="0" normalizeH="0" baseline="0" noProof="0" dirty="0" smtClean="0">
                <a:ln>
                  <a:noFill/>
                </a:ln>
                <a:solidFill>
                  <a:prstClr val="black"/>
                </a:solidFill>
                <a:effectLst/>
                <a:uLnTx/>
                <a:uFillTx/>
                <a:latin typeface="Franklin Gothic Medium"/>
                <a:ea typeface="+mn-ea"/>
                <a:cs typeface="+mn-cs"/>
              </a:rPr>
              <a:t>collection</a:t>
            </a:r>
            <a:endParaRPr kumimoji="0" lang="en-US" sz="1800" b="0" i="0" u="none" strike="noStrike" kern="1200" cap="none" spc="0" normalizeH="0" baseline="0" noProof="0" dirty="0">
              <a:ln>
                <a:noFill/>
              </a:ln>
              <a:solidFill>
                <a:prstClr val="black"/>
              </a:solidFill>
              <a:effectLst/>
              <a:uLnTx/>
              <a:uFillTx/>
              <a:latin typeface="Franklin Gothic Medium"/>
              <a:ea typeface="+mn-ea"/>
              <a:cs typeface="+mn-cs"/>
            </a:endParaRPr>
          </a:p>
        </p:txBody>
      </p:sp>
    </p:spTree>
    <p:extLst>
      <p:ext uri="{BB962C8B-B14F-4D97-AF65-F5344CB8AC3E}">
        <p14:creationId xmlns:p14="http://schemas.microsoft.com/office/powerpoint/2010/main" val="368355560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42900" y="130629"/>
            <a:ext cx="11849100" cy="6328565"/>
          </a:xfrm>
          <a:prstGeom prst="rect">
            <a:avLst/>
          </a:prstGeom>
          <a:noFill/>
        </p:spPr>
        <p:txBody>
          <a:bodyPr wrap="square" lIns="540000" tIns="360000" rIns="540000" bIns="360000" rtlCol="0">
            <a:spAutoFit/>
          </a:bodyPr>
          <a:lstStyle/>
          <a:p>
            <a:pPr defTabSz="914400"/>
            <a:endParaRPr lang="en-GB" sz="2800" dirty="0" smtClean="0"/>
          </a:p>
          <a:p>
            <a:pPr defTabSz="914400"/>
            <a:endParaRPr lang="en-GB" sz="2800" dirty="0"/>
          </a:p>
          <a:p>
            <a:pPr defTabSz="914400"/>
            <a:endParaRPr lang="en-GB" sz="2800" dirty="0" smtClean="0"/>
          </a:p>
          <a:p>
            <a:pPr defTabSz="914400"/>
            <a:r>
              <a:rPr lang="en-GB" sz="2800" dirty="0" smtClean="0"/>
              <a:t>John</a:t>
            </a:r>
            <a:r>
              <a:rPr lang="en-GB" sz="2800" dirty="0"/>
              <a:t> </a:t>
            </a:r>
            <a:r>
              <a:rPr lang="en-GB" sz="2800" dirty="0" err="1"/>
              <a:t>Urry</a:t>
            </a:r>
            <a:r>
              <a:rPr lang="en-GB" sz="2800" dirty="0"/>
              <a:t>, 'The Making of the Lake District,' </a:t>
            </a:r>
            <a:r>
              <a:rPr lang="en-GB" sz="2800" i="1" dirty="0"/>
              <a:t>Consuming Places </a:t>
            </a:r>
            <a:r>
              <a:rPr lang="en-GB" sz="2800" dirty="0"/>
              <a:t>(London: Routledge, 2002 [1995]), pp. 193-210</a:t>
            </a:r>
            <a:r>
              <a:rPr lang="en-GB" sz="2800" dirty="0" smtClean="0"/>
              <a:t>.</a:t>
            </a:r>
          </a:p>
          <a:p>
            <a:pPr defTabSz="914400"/>
            <a:endParaRPr lang="en-GB" sz="2400" dirty="0"/>
          </a:p>
          <a:p>
            <a:pPr marL="285750" indent="-285750" defTabSz="914400">
              <a:buFont typeface="Arial" panose="020B0604020202020204" pitchFamily="34" charset="0"/>
              <a:buChar char="•"/>
            </a:pPr>
            <a:r>
              <a:rPr lang="en-GB" sz="2400" dirty="0" smtClean="0"/>
              <a:t>In what ways might the Lake District be considered a “racial[-</a:t>
            </a:r>
            <a:r>
              <a:rPr lang="en-GB" sz="2400" dirty="0" err="1" smtClean="0"/>
              <a:t>ised</a:t>
            </a:r>
            <a:r>
              <a:rPr lang="en-GB" sz="2400" dirty="0" smtClean="0"/>
              <a:t>] landscape” (p. 205)?</a:t>
            </a:r>
            <a:endParaRPr lang="en-GB" sz="2400" dirty="0"/>
          </a:p>
          <a:p>
            <a:pPr lvl="1" defTabSz="914400"/>
            <a:endParaRPr lang="en-GB" sz="2400" dirty="0"/>
          </a:p>
          <a:p>
            <a:pPr marL="742950" lvl="1" indent="-285750" defTabSz="914400">
              <a:buFontTx/>
              <a:buChar char="-"/>
            </a:pPr>
            <a:endParaRPr lang="en-GB" sz="1600" dirty="0"/>
          </a:p>
          <a:p>
            <a:pPr marL="742950" lvl="1" indent="-285750" defTabSz="914400">
              <a:buFontTx/>
              <a:buChar char="-"/>
            </a:pPr>
            <a:endParaRPr lang="en-GB" sz="1600" dirty="0"/>
          </a:p>
          <a:p>
            <a:pPr marL="742950" lvl="1" indent="-285750" defTabSz="914400">
              <a:buFontTx/>
              <a:buChar char="-"/>
            </a:pPr>
            <a:endParaRPr lang="en-GB" sz="1600" dirty="0"/>
          </a:p>
          <a:p>
            <a:pPr marL="742950" lvl="1" indent="-285750" defTabSz="914400">
              <a:buFontTx/>
              <a:buChar char="-"/>
            </a:pPr>
            <a:endParaRPr lang="en-GB" sz="1600" dirty="0"/>
          </a:p>
          <a:p>
            <a:pPr marL="742950" lvl="1" indent="-285750" defTabSz="914400">
              <a:buFontTx/>
              <a:buChar char="-"/>
            </a:pPr>
            <a:endParaRPr lang="en-GB" sz="1600" dirty="0"/>
          </a:p>
          <a:p>
            <a:pPr marL="742950" lvl="1" indent="-285750" defTabSz="914400">
              <a:buFontTx/>
              <a:buChar char="-"/>
            </a:pPr>
            <a:endParaRPr lang="en-GB" sz="1600" dirty="0"/>
          </a:p>
          <a:p>
            <a:pPr marL="742950" lvl="1" indent="-285750" defTabSz="914400">
              <a:buFontTx/>
              <a:buChar char="-"/>
            </a:pPr>
            <a:endParaRPr lang="en-GB" sz="1600" dirty="0"/>
          </a:p>
          <a:p>
            <a:pPr defTabSz="914400"/>
            <a:endParaRPr lang="en-GB" sz="1600" dirty="0"/>
          </a:p>
        </p:txBody>
      </p:sp>
    </p:spTree>
    <p:extLst>
      <p:ext uri="{BB962C8B-B14F-4D97-AF65-F5344CB8AC3E}">
        <p14:creationId xmlns:p14="http://schemas.microsoft.com/office/powerpoint/2010/main" val="86351960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1" t="9953" r="323" b="11684"/>
          <a:stretch/>
        </p:blipFill>
        <p:spPr>
          <a:xfrm>
            <a:off x="0" y="-324466"/>
            <a:ext cx="7669161" cy="4635003"/>
          </a:xfrm>
          <a:prstGeom prst="rect">
            <a:avLst/>
          </a:prstGeom>
        </p:spPr>
      </p:pic>
      <p:pic>
        <p:nvPicPr>
          <p:cNvPr id="4" name="Picture 3"/>
          <p:cNvPicPr>
            <a:picLocks noChangeAspect="1"/>
          </p:cNvPicPr>
          <p:nvPr/>
        </p:nvPicPr>
        <p:blipFill rotWithShape="1">
          <a:blip r:embed="rId3"/>
          <a:srcRect l="1" t="10897" r="806" b="27419"/>
          <a:stretch/>
        </p:blipFill>
        <p:spPr>
          <a:xfrm>
            <a:off x="4108980" y="2993922"/>
            <a:ext cx="8083020" cy="3864078"/>
          </a:xfrm>
          <a:prstGeom prst="rect">
            <a:avLst/>
          </a:prstGeom>
        </p:spPr>
      </p:pic>
    </p:spTree>
    <p:extLst>
      <p:ext uri="{BB962C8B-B14F-4D97-AF65-F5344CB8AC3E}">
        <p14:creationId xmlns:p14="http://schemas.microsoft.com/office/powerpoint/2010/main" val="353879892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07729" y="2024742"/>
            <a:ext cx="3015343" cy="1404258"/>
          </a:xfrm>
        </p:spPr>
        <p:txBody>
          <a:bodyPr>
            <a:normAutofit fontScale="90000"/>
          </a:bodyPr>
          <a:lstStyle/>
          <a:p>
            <a:r>
              <a:rPr lang="en-GB" dirty="0" smtClean="0"/>
              <a:t>Ingrid pollard, </a:t>
            </a:r>
            <a:r>
              <a:rPr lang="en-GB" i="1" dirty="0" smtClean="0"/>
              <a:t>Pastoral interlude</a:t>
            </a:r>
            <a:r>
              <a:rPr lang="en-GB" dirty="0" smtClean="0"/>
              <a:t>, 1987</a:t>
            </a:r>
            <a:endParaRPr lang="en-GB" dirty="0"/>
          </a:p>
        </p:txBody>
      </p:sp>
      <p:pic>
        <p:nvPicPr>
          <p:cNvPr id="1026" name="Picture 2" descr="https://media.vam.ac.uk/media/thira/collection_images/2006AT/2006AT6030_jpg_l.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6749" y="0"/>
            <a:ext cx="784098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02194"/>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3" name="Picture 2"/>
          <p:cNvPicPr>
            <a:picLocks noChangeAspect="1"/>
          </p:cNvPicPr>
          <p:nvPr/>
        </p:nvPicPr>
        <p:blipFill rotWithShape="1">
          <a:blip r:embed="rId2"/>
          <a:srcRect l="12096" t="26317" r="37823" b="1299"/>
          <a:stretch/>
        </p:blipFill>
        <p:spPr>
          <a:xfrm>
            <a:off x="567813" y="0"/>
            <a:ext cx="6282813" cy="6980904"/>
          </a:xfrm>
          <a:prstGeom prst="rect">
            <a:avLst/>
          </a:prstGeom>
        </p:spPr>
      </p:pic>
      <p:pic>
        <p:nvPicPr>
          <p:cNvPr id="4" name="Picture 3"/>
          <p:cNvPicPr>
            <a:picLocks noChangeAspect="1"/>
          </p:cNvPicPr>
          <p:nvPr/>
        </p:nvPicPr>
        <p:blipFill>
          <a:blip r:embed="rId3"/>
          <a:stretch>
            <a:fillRect/>
          </a:stretch>
        </p:blipFill>
        <p:spPr>
          <a:xfrm>
            <a:off x="7080749" y="0"/>
            <a:ext cx="4195328" cy="6733840"/>
          </a:xfrm>
          <a:prstGeom prst="rect">
            <a:avLst/>
          </a:prstGeom>
        </p:spPr>
      </p:pic>
      <p:sp>
        <p:nvSpPr>
          <p:cNvPr id="5" name="Rectangle 4"/>
          <p:cNvSpPr/>
          <p:nvPr/>
        </p:nvSpPr>
        <p:spPr>
          <a:xfrm>
            <a:off x="2868856" y="764556"/>
            <a:ext cx="3089492" cy="1200329"/>
          </a:xfrm>
          <a:prstGeom prst="rect">
            <a:avLst/>
          </a:prstGeom>
        </p:spPr>
        <p:txBody>
          <a:bodyPr wrap="square">
            <a:spAutoFit/>
          </a:bodyPr>
          <a:lstStyle/>
          <a:p>
            <a:r>
              <a:rPr lang="en-GB" dirty="0">
                <a:solidFill>
                  <a:schemeClr val="bg1"/>
                </a:solidFill>
                <a:hlinkClick r:id="rId4"/>
              </a:rPr>
              <a:t>https://</a:t>
            </a:r>
            <a:r>
              <a:rPr lang="en-GB" dirty="0" smtClean="0">
                <a:solidFill>
                  <a:schemeClr val="bg1"/>
                </a:solidFill>
                <a:hlinkClick r:id="rId4"/>
              </a:rPr>
              <a:t>www.bbc.co.uk/news/uk-england-cumbria-24625202</a:t>
            </a:r>
            <a:endParaRPr lang="en-GB" dirty="0" smtClean="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315462365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42900" y="130629"/>
            <a:ext cx="6858000" cy="8359890"/>
          </a:xfrm>
          <a:prstGeom prst="rect">
            <a:avLst/>
          </a:prstGeom>
          <a:noFill/>
        </p:spPr>
        <p:txBody>
          <a:bodyPr wrap="square" lIns="540000" tIns="360000" rIns="540000" bIns="360000" rtlCol="0">
            <a:spAutoFit/>
          </a:bodyPr>
          <a:lstStyle/>
          <a:p>
            <a:pPr defTabSz="914400"/>
            <a:endParaRPr lang="en-GB" sz="2800" dirty="0" smtClean="0"/>
          </a:p>
          <a:p>
            <a:pPr defTabSz="914400"/>
            <a:endParaRPr lang="en-GB" sz="2000" dirty="0"/>
          </a:p>
          <a:p>
            <a:pPr defTabSz="914400"/>
            <a:endParaRPr lang="en-GB" sz="2000" dirty="0" smtClean="0"/>
          </a:p>
          <a:p>
            <a:pPr defTabSz="914400"/>
            <a:r>
              <a:rPr lang="en-GB" sz="2000" dirty="0" smtClean="0"/>
              <a:t>John</a:t>
            </a:r>
            <a:r>
              <a:rPr lang="en-GB" sz="2000" dirty="0"/>
              <a:t> </a:t>
            </a:r>
            <a:r>
              <a:rPr lang="en-GB" sz="2000" dirty="0" err="1"/>
              <a:t>Urry</a:t>
            </a:r>
            <a:r>
              <a:rPr lang="en-GB" sz="2000" dirty="0"/>
              <a:t>, 'The Making of the Lake District,' </a:t>
            </a:r>
            <a:r>
              <a:rPr lang="en-GB" sz="2000" i="1" dirty="0"/>
              <a:t>Consuming Places </a:t>
            </a:r>
            <a:r>
              <a:rPr lang="en-GB" sz="2000" dirty="0"/>
              <a:t>(London: Routledge, 2002 [1995]), pp. 193-210</a:t>
            </a:r>
            <a:r>
              <a:rPr lang="en-GB" sz="2000" dirty="0" smtClean="0"/>
              <a:t>.</a:t>
            </a:r>
          </a:p>
          <a:p>
            <a:pPr defTabSz="914400"/>
            <a:endParaRPr lang="en-GB" sz="2400" dirty="0"/>
          </a:p>
          <a:p>
            <a:pPr marL="285750" indent="-285750" defTabSz="914400">
              <a:buFont typeface="Arial" panose="020B0604020202020204" pitchFamily="34" charset="0"/>
              <a:buChar char="•"/>
            </a:pPr>
            <a:r>
              <a:rPr lang="en-GB" sz="2400" dirty="0" smtClean="0"/>
              <a:t>How does the Lake District relate to the surrounding towns such as Barrow-in-Furness, Workingto</a:t>
            </a:r>
            <a:r>
              <a:rPr lang="en-GB" sz="2400" dirty="0" smtClean="0"/>
              <a:t>n and Whitehaven?</a:t>
            </a:r>
          </a:p>
          <a:p>
            <a:pPr marL="285750" indent="-285750" defTabSz="914400">
              <a:buFont typeface="Arial" panose="020B0604020202020204" pitchFamily="34" charset="0"/>
              <a:buChar char="•"/>
            </a:pPr>
            <a:endParaRPr lang="en-GB" sz="2400" dirty="0"/>
          </a:p>
          <a:p>
            <a:pPr marL="285750" indent="-285750" defTabSz="914400">
              <a:buFont typeface="Arial" panose="020B0604020202020204" pitchFamily="34" charset="0"/>
              <a:buChar char="•"/>
            </a:pPr>
            <a:r>
              <a:rPr lang="en-GB" sz="2400" dirty="0" smtClean="0"/>
              <a:t>How does the Lake District relate to conceptions or ‘the north’ and ‘the south’ in English culture? </a:t>
            </a:r>
            <a:endParaRPr lang="en-GB" sz="2400" dirty="0"/>
          </a:p>
          <a:p>
            <a:pPr lvl="1" defTabSz="914400"/>
            <a:endParaRPr lang="en-GB" sz="2400" dirty="0"/>
          </a:p>
          <a:p>
            <a:pPr marL="742950" lvl="1" indent="-285750" defTabSz="914400">
              <a:buFontTx/>
              <a:buChar char="-"/>
            </a:pPr>
            <a:endParaRPr lang="en-GB" sz="1600" dirty="0"/>
          </a:p>
          <a:p>
            <a:pPr marL="742950" lvl="1" indent="-285750" defTabSz="914400">
              <a:buFontTx/>
              <a:buChar char="-"/>
            </a:pPr>
            <a:endParaRPr lang="en-GB" sz="1600" dirty="0"/>
          </a:p>
          <a:p>
            <a:pPr marL="742950" lvl="1" indent="-285750" defTabSz="914400">
              <a:buFontTx/>
              <a:buChar char="-"/>
            </a:pPr>
            <a:endParaRPr lang="en-GB" sz="1600" dirty="0"/>
          </a:p>
          <a:p>
            <a:pPr marL="742950" lvl="1" indent="-285750" defTabSz="914400">
              <a:buFontTx/>
              <a:buChar char="-"/>
            </a:pPr>
            <a:endParaRPr lang="en-GB" sz="1600" dirty="0"/>
          </a:p>
          <a:p>
            <a:pPr marL="742950" lvl="1" indent="-285750" defTabSz="914400">
              <a:buFontTx/>
              <a:buChar char="-"/>
            </a:pPr>
            <a:endParaRPr lang="en-GB" sz="1600" dirty="0"/>
          </a:p>
          <a:p>
            <a:pPr marL="742950" lvl="1" indent="-285750" defTabSz="914400">
              <a:buFontTx/>
              <a:buChar char="-"/>
            </a:pPr>
            <a:endParaRPr lang="en-GB" sz="1600" dirty="0"/>
          </a:p>
          <a:p>
            <a:pPr marL="742950" lvl="1" indent="-285750" defTabSz="914400">
              <a:buFontTx/>
              <a:buChar char="-"/>
            </a:pPr>
            <a:endParaRPr lang="en-GB" sz="1600" dirty="0"/>
          </a:p>
          <a:p>
            <a:pPr defTabSz="914400"/>
            <a:endParaRPr lang="en-GB" sz="1600" dirty="0"/>
          </a:p>
        </p:txBody>
      </p:sp>
      <p:pic>
        <p:nvPicPr>
          <p:cNvPr id="3" name="Picture 2"/>
          <p:cNvPicPr>
            <a:picLocks noChangeAspect="1"/>
          </p:cNvPicPr>
          <p:nvPr/>
        </p:nvPicPr>
        <p:blipFill>
          <a:blip r:embed="rId3"/>
          <a:stretch>
            <a:fillRect/>
          </a:stretch>
        </p:blipFill>
        <p:spPr>
          <a:xfrm>
            <a:off x="7893711" y="1127595"/>
            <a:ext cx="3981033" cy="4334632"/>
          </a:xfrm>
          <a:prstGeom prst="rect">
            <a:avLst/>
          </a:prstGeom>
        </p:spPr>
      </p:pic>
    </p:spTree>
    <p:extLst>
      <p:ext uri="{BB962C8B-B14F-4D97-AF65-F5344CB8AC3E}">
        <p14:creationId xmlns:p14="http://schemas.microsoft.com/office/powerpoint/2010/main" val="3970190026"/>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13657" y="810305"/>
            <a:ext cx="5715000" cy="3800475"/>
          </a:xfrm>
          <a:prstGeom prst="rect">
            <a:avLst/>
          </a:prstGeom>
        </p:spPr>
      </p:pic>
      <p:pic>
        <p:nvPicPr>
          <p:cNvPr id="5" name="Picture 4"/>
          <p:cNvPicPr>
            <a:picLocks noChangeAspect="1"/>
          </p:cNvPicPr>
          <p:nvPr/>
        </p:nvPicPr>
        <p:blipFill rotWithShape="1">
          <a:blip r:embed="rId3"/>
          <a:srcRect l="-1" t="10264" r="34453" b="67906"/>
          <a:stretch/>
        </p:blipFill>
        <p:spPr>
          <a:xfrm>
            <a:off x="0" y="0"/>
            <a:ext cx="8081416" cy="2153264"/>
          </a:xfrm>
          <a:prstGeom prst="rect">
            <a:avLst/>
          </a:prstGeom>
        </p:spPr>
      </p:pic>
      <p:pic>
        <p:nvPicPr>
          <p:cNvPr id="6" name="Picture 5"/>
          <p:cNvPicPr>
            <a:picLocks noChangeAspect="1"/>
          </p:cNvPicPr>
          <p:nvPr/>
        </p:nvPicPr>
        <p:blipFill rotWithShape="1">
          <a:blip r:embed="rId4"/>
          <a:srcRect l="1" t="20906" r="33473" b="13782"/>
          <a:stretch/>
        </p:blipFill>
        <p:spPr>
          <a:xfrm>
            <a:off x="0" y="810305"/>
            <a:ext cx="8110913" cy="6121437"/>
          </a:xfrm>
          <a:prstGeom prst="rect">
            <a:avLst/>
          </a:prstGeom>
        </p:spPr>
      </p:pic>
      <p:pic>
        <p:nvPicPr>
          <p:cNvPr id="7" name="Picture 6"/>
          <p:cNvPicPr>
            <a:picLocks noChangeAspect="1"/>
          </p:cNvPicPr>
          <p:nvPr/>
        </p:nvPicPr>
        <p:blipFill>
          <a:blip r:embed="rId5"/>
          <a:stretch>
            <a:fillRect/>
          </a:stretch>
        </p:blipFill>
        <p:spPr>
          <a:xfrm>
            <a:off x="7848006" y="0"/>
            <a:ext cx="4343994" cy="2932196"/>
          </a:xfrm>
          <a:prstGeom prst="rect">
            <a:avLst/>
          </a:prstGeom>
        </p:spPr>
      </p:pic>
      <p:pic>
        <p:nvPicPr>
          <p:cNvPr id="8" name="Picture 7"/>
          <p:cNvPicPr>
            <a:picLocks noChangeAspect="1"/>
          </p:cNvPicPr>
          <p:nvPr/>
        </p:nvPicPr>
        <p:blipFill>
          <a:blip r:embed="rId6"/>
          <a:stretch>
            <a:fillRect/>
          </a:stretch>
        </p:blipFill>
        <p:spPr>
          <a:xfrm>
            <a:off x="7842497" y="3595873"/>
            <a:ext cx="4349503" cy="3262127"/>
          </a:xfrm>
          <a:prstGeom prst="rect">
            <a:avLst/>
          </a:prstGeom>
        </p:spPr>
      </p:pic>
    </p:spTree>
    <p:extLst>
      <p:ext uri="{BB962C8B-B14F-4D97-AF65-F5344CB8AC3E}">
        <p14:creationId xmlns:p14="http://schemas.microsoft.com/office/powerpoint/2010/main" val="59087854"/>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Aerial view Sellafield, Cumbria - geograph.org.uk - 50827.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66125" y="0"/>
            <a:ext cx="9625875" cy="607633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3"/>
          <a:stretch>
            <a:fillRect/>
          </a:stretch>
        </p:blipFill>
        <p:spPr>
          <a:xfrm>
            <a:off x="0" y="3585798"/>
            <a:ext cx="3856089" cy="3272202"/>
          </a:xfrm>
          <a:prstGeom prst="rect">
            <a:avLst/>
          </a:prstGeom>
        </p:spPr>
      </p:pic>
    </p:spTree>
    <p:extLst>
      <p:ext uri="{BB962C8B-B14F-4D97-AF65-F5344CB8AC3E}">
        <p14:creationId xmlns:p14="http://schemas.microsoft.com/office/powerpoint/2010/main" val="2888637781"/>
      </p:ext>
    </p:extLst>
  </p:cSld>
  <p:clrMapOvr>
    <a:masterClrMapping/>
  </p:clrMapOvr>
  <p:timing>
    <p:tnLst>
      <p:par>
        <p:cTn id="1" dur="indefinite" restart="never" nodeType="tmRoot"/>
      </p:par>
    </p:tnLst>
  </p:timing>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1_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Vapor Trail</Template>
  <TotalTime>1385</TotalTime>
  <Words>1400</Words>
  <Application>Microsoft Office PowerPoint</Application>
  <PresentationFormat>Widescreen</PresentationFormat>
  <Paragraphs>181</Paragraphs>
  <Slides>32</Slides>
  <Notes>5</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32</vt:i4>
      </vt:variant>
    </vt:vector>
  </HeadingPairs>
  <TitlesOfParts>
    <vt:vector size="40" baseType="lpstr">
      <vt:lpstr>Arial</vt:lpstr>
      <vt:lpstr>Calibri</vt:lpstr>
      <vt:lpstr>Century Gothic</vt:lpstr>
      <vt:lpstr>Franklin Gothic Medium</vt:lpstr>
      <vt:lpstr>Times New Roman</vt:lpstr>
      <vt:lpstr>Wingdings 2</vt:lpstr>
      <vt:lpstr>Vapor Trail</vt:lpstr>
      <vt:lpstr>1_Vapor Trail</vt:lpstr>
      <vt:lpstr>Week 2: Heritage Industries and the Tourist Gaze</vt:lpstr>
      <vt:lpstr>What is staged authenticity?</vt:lpstr>
      <vt:lpstr>PowerPoint Presentation</vt:lpstr>
      <vt:lpstr>PowerPoint Presentation</vt:lpstr>
      <vt:lpstr>PowerPoint Presentation</vt:lpstr>
      <vt:lpstr>The heritage industry</vt:lpstr>
      <vt:lpstr>The heritage industry</vt:lpstr>
      <vt:lpstr>The heritage industry</vt:lpstr>
      <vt:lpstr>The heritage industry</vt:lpstr>
      <vt:lpstr> </vt:lpstr>
      <vt:lpstr> </vt:lpstr>
      <vt:lpstr>John Urry (1946–2016) </vt:lpstr>
      <vt:lpstr> </vt:lpstr>
      <vt:lpstr> </vt:lpstr>
      <vt:lpstr> </vt:lpstr>
      <vt:lpstr>PowerPoint Presentation</vt:lpstr>
      <vt:lpstr> </vt:lpstr>
      <vt:lpstr> </vt:lpstr>
      <vt:lpstr> </vt:lpstr>
      <vt:lpstr> </vt:lpstr>
      <vt:lpstr>PowerPoint Presentation</vt:lpstr>
      <vt:lpstr>PowerPoint Presentation</vt:lpstr>
      <vt:lpstr>ROMANTICISM </vt:lpstr>
      <vt:lpstr>PowerPoint Presentation</vt:lpstr>
      <vt:lpstr>PowerPoint Presentation</vt:lpstr>
      <vt:lpstr>PowerPoint Presentation</vt:lpstr>
      <vt:lpstr>PowerPoint Presentation</vt:lpstr>
      <vt:lpstr>Ingrid pollard, Pastoral interlude, 1987</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2: Heritage Industries and the Tourist Gaze</dc:title>
  <dc:creator>Alexander Scott</dc:creator>
  <cp:lastModifiedBy>Alexander Scott</cp:lastModifiedBy>
  <cp:revision>21</cp:revision>
  <dcterms:created xsi:type="dcterms:W3CDTF">2019-10-14T14:12:10Z</dcterms:created>
  <dcterms:modified xsi:type="dcterms:W3CDTF">2019-10-16T09:31:37Z</dcterms:modified>
</cp:coreProperties>
</file>