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slideMasters/slideMaster21.xml" ContentType="application/vnd.openxmlformats-officedocument.presentationml.slideMaster+xml"/>
  <Override PartName="/ppt/slides/slide21.xml" ContentType="application/vnd.openxmlformats-officedocument.presentationml.slide+xml"/>
  <Override PartName="/ppt/slideMasters/slideMaster22.xml" ContentType="application/vnd.openxmlformats-officedocument.presentationml.slideMaster+xml"/>
  <Override PartName="/ppt/slides/slide22.xml" ContentType="application/vnd.openxmlformats-officedocument.presentationml.slide+xml"/>
  <Override PartName="/ppt/slideMasters/slideMaster23.xml" ContentType="application/vnd.openxmlformats-officedocument.presentationml.slideMaster+xml"/>
  <Override PartName="/ppt/slides/slide23.xml" ContentType="application/vnd.openxmlformats-officedocument.presentationml.slide+xml"/>
  <Override PartName="/ppt/slideMasters/slideMaster24.xml" ContentType="application/vnd.openxmlformats-officedocument.presentationml.slideMaster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</p:sldIdLst>
  <p:notesMasterIdLst>
    <p:notesMasterId r:id="rId26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notesMaster" Target="notesMasters/notesMaster1.xml"/><Relationship Id="rId27" Type="http://schemas.openxmlformats.org/officeDocument/2006/relationships/presProps" Target="presProps.xml"/><Relationship Id="rId28" Type="http://schemas.openxmlformats.org/officeDocument/2006/relationships/viewProps" Target="viewProps.xml"/><Relationship Id="rId29" Type="http://schemas.openxmlformats.org/officeDocument/2006/relationships/theme" Target="theme/theme1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_rels/notesSlide2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1.xml"/>
		</Relationships>
</file>

<file path=ppt/notesSlides/_rels/notesSlide2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2.xml"/>
		</Relationships>
</file>

<file path=ppt/notesSlides/_rels/notesSlide2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3.xml"/>
		</Relationships>
</file>

<file path=ppt/notesSlides/_rels/notesSlide2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4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image" Target="../media/image-2-6.png"/><Relationship Id="rId7" Type="http://schemas.openxmlformats.org/officeDocument/2006/relationships/image" Target="../media/image-2-7.png"/><Relationship Id="rId8" Type="http://schemas.openxmlformats.org/officeDocument/2006/relationships/image" Target="../media/image-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1.png"/><Relationship Id="rId3" Type="http://schemas.openxmlformats.org/officeDocument/2006/relationships/image" Target="../media/image-8-1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1.png"/><Relationship Id="rId3" Type="http://schemas.openxmlformats.org/officeDocument/2006/relationships/image" Target="../media/image-13-1.png"/><Relationship Id="rId4" Type="http://schemas.openxmlformats.org/officeDocument/2006/relationships/image" Target="../media/image-13-1.png"/><Relationship Id="rId5" Type="http://schemas.openxmlformats.org/officeDocument/2006/relationships/image" Target="../media/image-13-1.png"/><Relationship Id="rId6" Type="http://schemas.openxmlformats.org/officeDocument/2006/relationships/image" Target="../media/image-13-1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1-1.png"/><Relationship Id="rId2" Type="http://schemas.openxmlformats.org/officeDocument/2006/relationships/image" Target="../media/image-21-1.png"/><Relationship Id="rId3" Type="http://schemas.openxmlformats.org/officeDocument/2006/relationships/image" Target="../media/image-21-1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2-1.png"/><Relationship Id="rId2" Type="http://schemas.openxmlformats.org/officeDocument/2006/relationships/image" Target="../media/image-22-2.png"/><Relationship Id="rId3" Type="http://schemas.openxmlformats.org/officeDocument/2006/relationships/image" Target="../media/image-22-3.png"/><Relationship Id="rId4" Type="http://schemas.openxmlformats.org/officeDocument/2006/relationships/image" Target="../media/image-2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A194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692640" y="-1188720"/>
            <a:ext cx="4114800" cy="4114800"/>
          </a:xfrm>
          <a:prstGeom prst="ellipse">
            <a:avLst/>
          </a:prstGeom>
          <a:solidFill>
            <a:srgbClr val="7B3F7F">
              <a:alpha val="65000"/>
            </a:srgbClr>
          </a:solidFill>
          <a:ln/>
        </p:spPr>
      </p:sp>
      <p:sp>
        <p:nvSpPr>
          <p:cNvPr id="3" name="Shape 1"/>
          <p:cNvSpPr/>
          <p:nvPr/>
        </p:nvSpPr>
        <p:spPr>
          <a:xfrm>
            <a:off x="-1371600" y="4572000"/>
            <a:ext cx="3657600" cy="3657600"/>
          </a:xfrm>
          <a:prstGeom prst="ellipse">
            <a:avLst/>
          </a:prstGeom>
          <a:solidFill>
            <a:srgbClr val="C85FA8">
              <a:alpha val="45000"/>
            </a:srgbClr>
          </a:solidFill>
          <a:ln/>
        </p:spPr>
      </p:sp>
      <p:sp>
        <p:nvSpPr>
          <p:cNvPr id="4" name="Shape 2"/>
          <p:cNvSpPr/>
          <p:nvPr/>
        </p:nvSpPr>
        <p:spPr>
          <a:xfrm>
            <a:off x="822960" y="777240"/>
            <a:ext cx="594360" cy="594360"/>
          </a:xfrm>
          <a:prstGeom prst="ellipse">
            <a:avLst/>
          </a:prstGeom>
          <a:solidFill>
            <a:srgbClr val="9B6FA0"/>
          </a:solidFill>
          <a:ln/>
        </p:spPr>
      </p:sp>
      <p:pic>
        <p:nvPicPr>
          <p:cNvPr id="5" name="Image 0" descr="/home/claude/assets/heart_white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4283" y="848563"/>
            <a:ext cx="451714" cy="451714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1554480" y="777240"/>
            <a:ext cx="68580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spc="300" kern="0" dirty="0">
                <a:solidFill>
                  <a:srgbClr val="F3E9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ACCA6020 – INDEPENDENT PROJECT</a:t>
            </a:r>
            <a:endParaRPr lang="en-US" sz="1400" dirty="0"/>
          </a:p>
        </p:txBody>
      </p:sp>
      <p:sp>
        <p:nvSpPr>
          <p:cNvPr id="7" name="Text 4"/>
          <p:cNvSpPr/>
          <p:nvPr/>
        </p:nvSpPr>
        <p:spPr>
          <a:xfrm>
            <a:off x="822960" y="2331720"/>
            <a:ext cx="1033272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5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Inclusive Salon Web Platform</a:t>
            </a:r>
            <a:endParaRPr lang="en-US" sz="5000" dirty="0"/>
          </a:p>
        </p:txBody>
      </p:sp>
      <p:sp>
        <p:nvSpPr>
          <p:cNvPr id="8" name="Text 5"/>
          <p:cNvSpPr/>
          <p:nvPr/>
        </p:nvSpPr>
        <p:spPr>
          <a:xfrm>
            <a:off x="822960" y="3657600"/>
            <a:ext cx="89611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000" i="1" dirty="0">
                <a:solidFill>
                  <a:srgbClr val="F3E9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Enhancing Social Connection for Women with Limited Community Access</a:t>
            </a:r>
            <a:endParaRPr lang="en-US" sz="2000" dirty="0"/>
          </a:p>
        </p:txBody>
      </p:sp>
      <p:sp>
        <p:nvSpPr>
          <p:cNvPr id="9" name="Shape 6"/>
          <p:cNvSpPr/>
          <p:nvPr/>
        </p:nvSpPr>
        <p:spPr>
          <a:xfrm>
            <a:off x="868680" y="4434840"/>
            <a:ext cx="1005840" cy="0"/>
          </a:xfrm>
          <a:prstGeom prst="line">
            <a:avLst/>
          </a:prstGeom>
          <a:noFill/>
          <a:ln w="38100">
            <a:solidFill>
              <a:srgbClr val="9B6FA0"/>
            </a:solidFill>
            <a:prstDash val="solid"/>
          </a:ln>
        </p:spPr>
      </p:sp>
      <p:sp>
        <p:nvSpPr>
          <p:cNvPr id="10" name="Text 7"/>
          <p:cNvSpPr/>
          <p:nvPr/>
        </p:nvSpPr>
        <p:spPr>
          <a:xfrm>
            <a:off x="822960" y="4617720"/>
            <a:ext cx="8686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500" dirty="0">
                <a:solidFill>
                  <a:srgbClr val="DCB8D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Maryam Qudoos  |  Student ID: 2313040</a:t>
            </a:r>
            <a:endParaRPr lang="en-US" sz="1500" dirty="0"/>
          </a:p>
        </p:txBody>
      </p:sp>
      <p:sp>
        <p:nvSpPr>
          <p:cNvPr id="11" name="Text 8"/>
          <p:cNvSpPr/>
          <p:nvPr/>
        </p:nvSpPr>
        <p:spPr>
          <a:xfrm>
            <a:off x="822960" y="4956048"/>
            <a:ext cx="8686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500" dirty="0">
                <a:solidFill>
                  <a:srgbClr val="DCB8D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Supervisor: Room Shah  |  Academic Year 2025–2026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502920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1300" b="1" spc="200" kern="0" dirty="0">
                <a:solidFill>
                  <a:srgbClr val="C85FA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OVERVIEW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640080" y="868680"/>
            <a:ext cx="86868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3800" b="1" dirty="0">
                <a:solidFill>
                  <a:srgbClr val="2E183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Agenda</a:t>
            </a:r>
            <a:endParaRPr lang="en-US" sz="3800" dirty="0"/>
          </a:p>
        </p:txBody>
      </p:sp>
      <p:sp>
        <p:nvSpPr>
          <p:cNvPr id="4" name="Shape 2"/>
          <p:cNvSpPr/>
          <p:nvPr/>
        </p:nvSpPr>
        <p:spPr>
          <a:xfrm>
            <a:off x="640080" y="1874520"/>
            <a:ext cx="5349240" cy="877824"/>
          </a:xfrm>
          <a:prstGeom prst="roundRect">
            <a:avLst>
              <a:gd name="adj" fmla="val 8333"/>
            </a:avLst>
          </a:prstGeom>
          <a:solidFill>
            <a:srgbClr val="F8F2F7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841248" y="2066544"/>
            <a:ext cx="493776" cy="493776"/>
          </a:xfrm>
          <a:prstGeom prst="ellipse">
            <a:avLst/>
          </a:prstGeom>
          <a:solidFill>
            <a:srgbClr val="7B3F7F"/>
          </a:solidFill>
          <a:ln/>
        </p:spPr>
      </p:sp>
      <p:pic>
        <p:nvPicPr>
          <p:cNvPr id="6" name="Image 0" descr="/home/claude/assets/agenda_white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501" y="2125797"/>
            <a:ext cx="375270" cy="37527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417320" y="1947672"/>
            <a:ext cx="914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b="1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01</a:t>
            </a:r>
            <a:endParaRPr lang="en-US" sz="1100" dirty="0"/>
          </a:p>
        </p:txBody>
      </p:sp>
      <p:sp>
        <p:nvSpPr>
          <p:cNvPr id="8" name="Text 5"/>
          <p:cNvSpPr/>
          <p:nvPr/>
        </p:nvSpPr>
        <p:spPr>
          <a:xfrm>
            <a:off x="1417320" y="2167128"/>
            <a:ext cx="43434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b="1" dirty="0">
                <a:solidFill>
                  <a:srgbClr val="2E18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Introduction</a:t>
            </a:r>
            <a:endParaRPr lang="en-US" sz="1700" dirty="0"/>
          </a:p>
        </p:txBody>
      </p:sp>
      <p:sp>
        <p:nvSpPr>
          <p:cNvPr id="9" name="Shape 6"/>
          <p:cNvSpPr/>
          <p:nvPr/>
        </p:nvSpPr>
        <p:spPr>
          <a:xfrm>
            <a:off x="640080" y="2953512"/>
            <a:ext cx="5349240" cy="877824"/>
          </a:xfrm>
          <a:prstGeom prst="roundRect">
            <a:avLst>
              <a:gd name="adj" fmla="val 8333"/>
            </a:avLst>
          </a:prstGeom>
          <a:solidFill>
            <a:srgbClr val="F8F2F7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10" name="Shape 7"/>
          <p:cNvSpPr/>
          <p:nvPr/>
        </p:nvSpPr>
        <p:spPr>
          <a:xfrm>
            <a:off x="841248" y="3145536"/>
            <a:ext cx="493776" cy="493776"/>
          </a:xfrm>
          <a:prstGeom prst="ellipse">
            <a:avLst/>
          </a:prstGeom>
          <a:solidFill>
            <a:srgbClr val="7B3F7F"/>
          </a:solidFill>
          <a:ln/>
        </p:spPr>
      </p:sp>
      <p:pic>
        <p:nvPicPr>
          <p:cNvPr id="11" name="Image 1" descr="/home/claude/assets/book_white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501" y="3204789"/>
            <a:ext cx="375270" cy="375270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1417320" y="3026664"/>
            <a:ext cx="914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b="1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</a:t>
            </a:r>
            <a:endParaRPr lang="en-US" sz="1100" dirty="0"/>
          </a:p>
        </p:txBody>
      </p:sp>
      <p:sp>
        <p:nvSpPr>
          <p:cNvPr id="13" name="Text 9"/>
          <p:cNvSpPr/>
          <p:nvPr/>
        </p:nvSpPr>
        <p:spPr>
          <a:xfrm>
            <a:off x="1417320" y="3246120"/>
            <a:ext cx="43434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b="1" dirty="0">
                <a:solidFill>
                  <a:srgbClr val="2E18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</a:t>
            </a:r>
            <a:endParaRPr lang="en-US" sz="1700" dirty="0"/>
          </a:p>
        </p:txBody>
      </p:sp>
      <p:sp>
        <p:nvSpPr>
          <p:cNvPr id="14" name="Shape 10"/>
          <p:cNvSpPr/>
          <p:nvPr/>
        </p:nvSpPr>
        <p:spPr>
          <a:xfrm>
            <a:off x="640080" y="4032504"/>
            <a:ext cx="5349240" cy="877824"/>
          </a:xfrm>
          <a:prstGeom prst="roundRect">
            <a:avLst>
              <a:gd name="adj" fmla="val 8333"/>
            </a:avLst>
          </a:prstGeom>
          <a:solidFill>
            <a:srgbClr val="F8F2F7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15" name="Shape 11"/>
          <p:cNvSpPr/>
          <p:nvPr/>
        </p:nvSpPr>
        <p:spPr>
          <a:xfrm>
            <a:off x="841248" y="4224528"/>
            <a:ext cx="493776" cy="493776"/>
          </a:xfrm>
          <a:prstGeom prst="ellipse">
            <a:avLst/>
          </a:prstGeom>
          <a:solidFill>
            <a:srgbClr val="7B3F7F"/>
          </a:solidFill>
          <a:ln/>
        </p:spPr>
      </p:sp>
      <p:pic>
        <p:nvPicPr>
          <p:cNvPr id="16" name="Image 2" descr="/home/claude/assets/cycle_white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0501" y="4283781"/>
            <a:ext cx="375270" cy="375270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1417320" y="4105656"/>
            <a:ext cx="914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b="1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</a:t>
            </a:r>
            <a:endParaRPr lang="en-US" sz="1100" dirty="0"/>
          </a:p>
        </p:txBody>
      </p:sp>
      <p:sp>
        <p:nvSpPr>
          <p:cNvPr id="18" name="Text 13"/>
          <p:cNvSpPr/>
          <p:nvPr/>
        </p:nvSpPr>
        <p:spPr>
          <a:xfrm>
            <a:off x="1417320" y="4325112"/>
            <a:ext cx="43434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b="1" dirty="0">
                <a:solidFill>
                  <a:srgbClr val="2E18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Methodology</a:t>
            </a:r>
            <a:endParaRPr lang="en-US" sz="1700" dirty="0"/>
          </a:p>
        </p:txBody>
      </p:sp>
      <p:sp>
        <p:nvSpPr>
          <p:cNvPr id="19" name="Shape 14"/>
          <p:cNvSpPr/>
          <p:nvPr/>
        </p:nvSpPr>
        <p:spPr>
          <a:xfrm>
            <a:off x="640080" y="5111496"/>
            <a:ext cx="5349240" cy="877824"/>
          </a:xfrm>
          <a:prstGeom prst="roundRect">
            <a:avLst>
              <a:gd name="adj" fmla="val 8333"/>
            </a:avLst>
          </a:prstGeom>
          <a:solidFill>
            <a:srgbClr val="F8F2F7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20" name="Shape 15"/>
          <p:cNvSpPr/>
          <p:nvPr/>
        </p:nvSpPr>
        <p:spPr>
          <a:xfrm>
            <a:off x="841248" y="5303520"/>
            <a:ext cx="493776" cy="493776"/>
          </a:xfrm>
          <a:prstGeom prst="ellipse">
            <a:avLst/>
          </a:prstGeom>
          <a:solidFill>
            <a:srgbClr val="7B3F7F"/>
          </a:solidFill>
          <a:ln/>
        </p:spPr>
      </p:sp>
      <p:pic>
        <p:nvPicPr>
          <p:cNvPr id="21" name="Image 3" descr="/home/claude/assets/ruler_white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0501" y="5362773"/>
            <a:ext cx="375270" cy="375270"/>
          </a:xfrm>
          <a:prstGeom prst="rect">
            <a:avLst/>
          </a:prstGeom>
        </p:spPr>
      </p:pic>
      <p:sp>
        <p:nvSpPr>
          <p:cNvPr id="22" name="Text 16"/>
          <p:cNvSpPr/>
          <p:nvPr/>
        </p:nvSpPr>
        <p:spPr>
          <a:xfrm>
            <a:off x="1417320" y="5184648"/>
            <a:ext cx="914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b="1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04</a:t>
            </a:r>
            <a:endParaRPr lang="en-US" sz="1100" dirty="0"/>
          </a:p>
        </p:txBody>
      </p:sp>
      <p:sp>
        <p:nvSpPr>
          <p:cNvPr id="23" name="Text 17"/>
          <p:cNvSpPr/>
          <p:nvPr/>
        </p:nvSpPr>
        <p:spPr>
          <a:xfrm>
            <a:off x="1417320" y="5404104"/>
            <a:ext cx="43434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b="1" dirty="0">
                <a:solidFill>
                  <a:srgbClr val="2E18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</a:t>
            </a:r>
            <a:endParaRPr lang="en-US" sz="1700" dirty="0"/>
          </a:p>
        </p:txBody>
      </p:sp>
      <p:sp>
        <p:nvSpPr>
          <p:cNvPr id="24" name="Shape 18"/>
          <p:cNvSpPr/>
          <p:nvPr/>
        </p:nvSpPr>
        <p:spPr>
          <a:xfrm>
            <a:off x="6537960" y="1874520"/>
            <a:ext cx="5349240" cy="877824"/>
          </a:xfrm>
          <a:prstGeom prst="roundRect">
            <a:avLst>
              <a:gd name="adj" fmla="val 8333"/>
            </a:avLst>
          </a:prstGeom>
          <a:solidFill>
            <a:srgbClr val="F8F2F7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25" name="Shape 19"/>
          <p:cNvSpPr/>
          <p:nvPr/>
        </p:nvSpPr>
        <p:spPr>
          <a:xfrm>
            <a:off x="6739128" y="2066544"/>
            <a:ext cx="493776" cy="493776"/>
          </a:xfrm>
          <a:prstGeom prst="ellipse">
            <a:avLst/>
          </a:prstGeom>
          <a:solidFill>
            <a:srgbClr val="9B6FA0"/>
          </a:solidFill>
          <a:ln/>
        </p:spPr>
      </p:sp>
      <p:pic>
        <p:nvPicPr>
          <p:cNvPr id="26" name="Image 4" descr="/home/claude/assets/code_white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8381" y="2125797"/>
            <a:ext cx="375270" cy="375270"/>
          </a:xfrm>
          <a:prstGeom prst="rect">
            <a:avLst/>
          </a:prstGeom>
        </p:spPr>
      </p:pic>
      <p:sp>
        <p:nvSpPr>
          <p:cNvPr id="27" name="Text 20"/>
          <p:cNvSpPr/>
          <p:nvPr/>
        </p:nvSpPr>
        <p:spPr>
          <a:xfrm>
            <a:off x="7315200" y="1947672"/>
            <a:ext cx="914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b="1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05</a:t>
            </a:r>
            <a:endParaRPr lang="en-US" sz="1100" dirty="0"/>
          </a:p>
        </p:txBody>
      </p:sp>
      <p:sp>
        <p:nvSpPr>
          <p:cNvPr id="28" name="Text 21"/>
          <p:cNvSpPr/>
          <p:nvPr/>
        </p:nvSpPr>
        <p:spPr>
          <a:xfrm>
            <a:off x="7315200" y="2167128"/>
            <a:ext cx="43434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b="1" dirty="0">
                <a:solidFill>
                  <a:srgbClr val="2E18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Implementation</a:t>
            </a:r>
            <a:endParaRPr lang="en-US" sz="1700" dirty="0"/>
          </a:p>
        </p:txBody>
      </p:sp>
      <p:sp>
        <p:nvSpPr>
          <p:cNvPr id="29" name="Shape 22"/>
          <p:cNvSpPr/>
          <p:nvPr/>
        </p:nvSpPr>
        <p:spPr>
          <a:xfrm>
            <a:off x="6537960" y="2953512"/>
            <a:ext cx="5349240" cy="877824"/>
          </a:xfrm>
          <a:prstGeom prst="roundRect">
            <a:avLst>
              <a:gd name="adj" fmla="val 8333"/>
            </a:avLst>
          </a:prstGeom>
          <a:solidFill>
            <a:srgbClr val="F8F2F7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30" name="Shape 23"/>
          <p:cNvSpPr/>
          <p:nvPr/>
        </p:nvSpPr>
        <p:spPr>
          <a:xfrm>
            <a:off x="6739128" y="3145536"/>
            <a:ext cx="493776" cy="493776"/>
          </a:xfrm>
          <a:prstGeom prst="ellipse">
            <a:avLst/>
          </a:prstGeom>
          <a:solidFill>
            <a:srgbClr val="9B6FA0"/>
          </a:solidFill>
          <a:ln/>
        </p:spPr>
      </p:sp>
      <p:pic>
        <p:nvPicPr>
          <p:cNvPr id="31" name="Image 5" descr="/home/claude/assets/check_white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98381" y="3204789"/>
            <a:ext cx="375270" cy="375270"/>
          </a:xfrm>
          <a:prstGeom prst="rect">
            <a:avLst/>
          </a:prstGeom>
        </p:spPr>
      </p:pic>
      <p:sp>
        <p:nvSpPr>
          <p:cNvPr id="32" name="Text 24"/>
          <p:cNvSpPr/>
          <p:nvPr/>
        </p:nvSpPr>
        <p:spPr>
          <a:xfrm>
            <a:off x="7315200" y="3026664"/>
            <a:ext cx="914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b="1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06</a:t>
            </a:r>
            <a:endParaRPr lang="en-US" sz="1100" dirty="0"/>
          </a:p>
        </p:txBody>
      </p:sp>
      <p:sp>
        <p:nvSpPr>
          <p:cNvPr id="33" name="Text 25"/>
          <p:cNvSpPr/>
          <p:nvPr/>
        </p:nvSpPr>
        <p:spPr>
          <a:xfrm>
            <a:off x="7315200" y="3246120"/>
            <a:ext cx="43434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b="1" dirty="0">
                <a:solidFill>
                  <a:srgbClr val="2E18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Testing</a:t>
            </a:r>
            <a:endParaRPr lang="en-US" sz="1700" dirty="0"/>
          </a:p>
        </p:txBody>
      </p:sp>
      <p:sp>
        <p:nvSpPr>
          <p:cNvPr id="34" name="Shape 26"/>
          <p:cNvSpPr/>
          <p:nvPr/>
        </p:nvSpPr>
        <p:spPr>
          <a:xfrm>
            <a:off x="6537960" y="4032504"/>
            <a:ext cx="5349240" cy="877824"/>
          </a:xfrm>
          <a:prstGeom prst="roundRect">
            <a:avLst>
              <a:gd name="adj" fmla="val 8333"/>
            </a:avLst>
          </a:prstGeom>
          <a:solidFill>
            <a:srgbClr val="F8F2F7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35" name="Shape 27"/>
          <p:cNvSpPr/>
          <p:nvPr/>
        </p:nvSpPr>
        <p:spPr>
          <a:xfrm>
            <a:off x="6739128" y="4224528"/>
            <a:ext cx="493776" cy="493776"/>
          </a:xfrm>
          <a:prstGeom prst="ellipse">
            <a:avLst/>
          </a:prstGeom>
          <a:solidFill>
            <a:srgbClr val="9B6FA0"/>
          </a:solidFill>
          <a:ln/>
        </p:spPr>
      </p:sp>
      <p:pic>
        <p:nvPicPr>
          <p:cNvPr id="36" name="Image 6" descr="/home/claude/assets/doublecheck_white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98381" y="4283781"/>
            <a:ext cx="375270" cy="375270"/>
          </a:xfrm>
          <a:prstGeom prst="rect">
            <a:avLst/>
          </a:prstGeom>
        </p:spPr>
      </p:pic>
      <p:sp>
        <p:nvSpPr>
          <p:cNvPr id="37" name="Text 28"/>
          <p:cNvSpPr/>
          <p:nvPr/>
        </p:nvSpPr>
        <p:spPr>
          <a:xfrm>
            <a:off x="7315200" y="4105656"/>
            <a:ext cx="914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b="1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07</a:t>
            </a:r>
            <a:endParaRPr lang="en-US" sz="1100" dirty="0"/>
          </a:p>
        </p:txBody>
      </p:sp>
      <p:sp>
        <p:nvSpPr>
          <p:cNvPr id="38" name="Text 29"/>
          <p:cNvSpPr/>
          <p:nvPr/>
        </p:nvSpPr>
        <p:spPr>
          <a:xfrm>
            <a:off x="7315200" y="4325112"/>
            <a:ext cx="43434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b="1" dirty="0">
                <a:solidFill>
                  <a:srgbClr val="2E18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Evaluation</a:t>
            </a:r>
            <a:endParaRPr lang="en-US" sz="1700" dirty="0"/>
          </a:p>
        </p:txBody>
      </p:sp>
      <p:sp>
        <p:nvSpPr>
          <p:cNvPr id="39" name="Shape 30"/>
          <p:cNvSpPr/>
          <p:nvPr/>
        </p:nvSpPr>
        <p:spPr>
          <a:xfrm>
            <a:off x="6537960" y="5111496"/>
            <a:ext cx="5349240" cy="877824"/>
          </a:xfrm>
          <a:prstGeom prst="roundRect">
            <a:avLst>
              <a:gd name="adj" fmla="val 8333"/>
            </a:avLst>
          </a:prstGeom>
          <a:solidFill>
            <a:srgbClr val="F8F2F7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40" name="Shape 31"/>
          <p:cNvSpPr/>
          <p:nvPr/>
        </p:nvSpPr>
        <p:spPr>
          <a:xfrm>
            <a:off x="6739128" y="5303520"/>
            <a:ext cx="493776" cy="493776"/>
          </a:xfrm>
          <a:prstGeom prst="ellipse">
            <a:avLst/>
          </a:prstGeom>
          <a:solidFill>
            <a:srgbClr val="9B6FA0"/>
          </a:solidFill>
          <a:ln/>
        </p:spPr>
      </p:sp>
      <p:pic>
        <p:nvPicPr>
          <p:cNvPr id="41" name="Image 7" descr="/home/claude/assets/flag_white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8381" y="5362773"/>
            <a:ext cx="375270" cy="375270"/>
          </a:xfrm>
          <a:prstGeom prst="rect">
            <a:avLst/>
          </a:prstGeom>
        </p:spPr>
      </p:pic>
      <p:sp>
        <p:nvSpPr>
          <p:cNvPr id="42" name="Text 32"/>
          <p:cNvSpPr/>
          <p:nvPr/>
        </p:nvSpPr>
        <p:spPr>
          <a:xfrm>
            <a:off x="7315200" y="5184648"/>
            <a:ext cx="914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b="1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08</a:t>
            </a:r>
            <a:endParaRPr lang="en-US" sz="1100" dirty="0"/>
          </a:p>
        </p:txBody>
      </p:sp>
      <p:sp>
        <p:nvSpPr>
          <p:cNvPr id="43" name="Text 33"/>
          <p:cNvSpPr/>
          <p:nvPr/>
        </p:nvSpPr>
        <p:spPr>
          <a:xfrm>
            <a:off x="7315200" y="5404104"/>
            <a:ext cx="43434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b="1" dirty="0">
                <a:solidFill>
                  <a:srgbClr val="2E18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1700" dirty="0"/>
          </a:p>
        </p:txBody>
      </p:sp>
      <p:sp>
        <p:nvSpPr>
          <p:cNvPr id="44" name="Text 34"/>
          <p:cNvSpPr/>
          <p:nvPr/>
        </p:nvSpPr>
        <p:spPr>
          <a:xfrm>
            <a:off x="640080" y="6400800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00" kern="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INCLUSIVE SALON WEB PLATFORM</a:t>
            </a:r>
            <a:endParaRPr lang="en-US" sz="900" dirty="0"/>
          </a:p>
        </p:txBody>
      </p:sp>
      <p:sp>
        <p:nvSpPr>
          <p:cNvPr id="45" name="Text 35"/>
          <p:cNvSpPr/>
          <p:nvPr/>
        </p:nvSpPr>
        <p:spPr>
          <a:xfrm>
            <a:off x="11365992" y="640080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4206240" cy="6858000"/>
          </a:xfrm>
          <a:prstGeom prst="rect">
            <a:avLst/>
          </a:prstGeom>
          <a:solidFill>
            <a:srgbClr val="7B3F7F"/>
          </a:solidFill>
          <a:ln/>
        </p:spPr>
      </p:sp>
      <p:sp>
        <p:nvSpPr>
          <p:cNvPr id="3" name="Shape 1"/>
          <p:cNvSpPr/>
          <p:nvPr/>
        </p:nvSpPr>
        <p:spPr>
          <a:xfrm>
            <a:off x="1417320" y="2468880"/>
            <a:ext cx="1280160" cy="1280160"/>
          </a:xfrm>
          <a:prstGeom prst="ellipse">
            <a:avLst/>
          </a:prstGeom>
          <a:solidFill>
            <a:srgbClr val="9B6FA0"/>
          </a:solidFill>
          <a:ln/>
        </p:spPr>
      </p:sp>
      <p:pic>
        <p:nvPicPr>
          <p:cNvPr id="4" name="Image 0" descr="/home/claude/assets/users_white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0939" y="2622499"/>
            <a:ext cx="972922" cy="972922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548640" y="4023360"/>
            <a:ext cx="329184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Background</a:t>
            </a:r>
            <a:endParaRPr lang="en-US" sz="3000" dirty="0"/>
          </a:p>
        </p:txBody>
      </p:sp>
      <p:sp>
        <p:nvSpPr>
          <p:cNvPr id="6" name="Text 3"/>
          <p:cNvSpPr/>
          <p:nvPr/>
        </p:nvSpPr>
        <p:spPr>
          <a:xfrm>
            <a:off x="4663440" y="868680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1300" b="1" spc="200" kern="0" dirty="0">
                <a:solidFill>
                  <a:srgbClr val="C85FA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CONTEXT</a:t>
            </a:r>
            <a:endParaRPr lang="en-US" sz="1300" dirty="0"/>
          </a:p>
        </p:txBody>
      </p:sp>
      <p:sp>
        <p:nvSpPr>
          <p:cNvPr id="7" name="Text 4"/>
          <p:cNvSpPr/>
          <p:nvPr/>
        </p:nvSpPr>
        <p:spPr>
          <a:xfrm>
            <a:off x="4663440" y="1234440"/>
            <a:ext cx="68580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600" b="1" dirty="0">
                <a:solidFill>
                  <a:srgbClr val="2E183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Barriers women face in accessing community and care</a:t>
            </a:r>
            <a:endParaRPr lang="en-US" sz="2600" dirty="0"/>
          </a:p>
        </p:txBody>
      </p:sp>
      <p:sp>
        <p:nvSpPr>
          <p:cNvPr id="8" name="Shape 5"/>
          <p:cNvSpPr/>
          <p:nvPr/>
        </p:nvSpPr>
        <p:spPr>
          <a:xfrm>
            <a:off x="4663440" y="2560320"/>
            <a:ext cx="146304" cy="146304"/>
          </a:xfrm>
          <a:prstGeom prst="ellipse">
            <a:avLst/>
          </a:prstGeom>
          <a:solidFill>
            <a:srgbClr val="9B6FA0"/>
          </a:solidFill>
          <a:ln/>
        </p:spPr>
      </p:sp>
      <p:sp>
        <p:nvSpPr>
          <p:cNvPr id="9" name="Text 6"/>
          <p:cNvSpPr/>
          <p:nvPr/>
        </p:nvSpPr>
        <p:spPr>
          <a:xfrm>
            <a:off x="4983480" y="2404872"/>
            <a:ext cx="6492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b="1" dirty="0">
                <a:solidFill>
                  <a:srgbClr val="2E18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Mobility challenges</a:t>
            </a:r>
            <a:endParaRPr lang="en-US" sz="1700" dirty="0"/>
          </a:p>
        </p:txBody>
      </p:sp>
      <p:sp>
        <p:nvSpPr>
          <p:cNvPr id="10" name="Text 7"/>
          <p:cNvSpPr/>
          <p:nvPr/>
        </p:nvSpPr>
        <p:spPr>
          <a:xfrm>
            <a:off x="4983480" y="2752344"/>
            <a:ext cx="64922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Physical or logistical barriers limit travel to in-person services.</a:t>
            </a:r>
            <a:endParaRPr lang="en-US" sz="1350" dirty="0"/>
          </a:p>
        </p:txBody>
      </p:sp>
      <p:sp>
        <p:nvSpPr>
          <p:cNvPr id="11" name="Shape 8"/>
          <p:cNvSpPr/>
          <p:nvPr/>
        </p:nvSpPr>
        <p:spPr>
          <a:xfrm>
            <a:off x="4663440" y="3611880"/>
            <a:ext cx="146304" cy="146304"/>
          </a:xfrm>
          <a:prstGeom prst="ellipse">
            <a:avLst/>
          </a:prstGeom>
          <a:solidFill>
            <a:srgbClr val="9B6FA0"/>
          </a:solidFill>
          <a:ln/>
        </p:spPr>
      </p:sp>
      <p:sp>
        <p:nvSpPr>
          <p:cNvPr id="12" name="Text 9"/>
          <p:cNvSpPr/>
          <p:nvPr/>
        </p:nvSpPr>
        <p:spPr>
          <a:xfrm>
            <a:off x="4983480" y="3456432"/>
            <a:ext cx="6492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b="1" dirty="0">
                <a:solidFill>
                  <a:srgbClr val="2E18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Caregiving responsibilities</a:t>
            </a:r>
            <a:endParaRPr lang="en-US" sz="1700" dirty="0"/>
          </a:p>
        </p:txBody>
      </p:sp>
      <p:sp>
        <p:nvSpPr>
          <p:cNvPr id="13" name="Text 10"/>
          <p:cNvSpPr/>
          <p:nvPr/>
        </p:nvSpPr>
        <p:spPr>
          <a:xfrm>
            <a:off x="4983480" y="3803904"/>
            <a:ext cx="64922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Time-intensive care duties reduce opportunities for social engagement.</a:t>
            </a:r>
            <a:endParaRPr lang="en-US" sz="1350" dirty="0"/>
          </a:p>
        </p:txBody>
      </p:sp>
      <p:sp>
        <p:nvSpPr>
          <p:cNvPr id="14" name="Shape 11"/>
          <p:cNvSpPr/>
          <p:nvPr/>
        </p:nvSpPr>
        <p:spPr>
          <a:xfrm>
            <a:off x="4663440" y="4663440"/>
            <a:ext cx="146304" cy="146304"/>
          </a:xfrm>
          <a:prstGeom prst="ellipse">
            <a:avLst/>
          </a:prstGeom>
          <a:solidFill>
            <a:srgbClr val="9B6FA0"/>
          </a:solidFill>
          <a:ln/>
        </p:spPr>
      </p:sp>
      <p:sp>
        <p:nvSpPr>
          <p:cNvPr id="15" name="Text 12"/>
          <p:cNvSpPr/>
          <p:nvPr/>
        </p:nvSpPr>
        <p:spPr>
          <a:xfrm>
            <a:off x="4983480" y="4507992"/>
            <a:ext cx="6492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b="1" dirty="0">
                <a:solidFill>
                  <a:srgbClr val="2E18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 isolation</a:t>
            </a:r>
            <a:endParaRPr lang="en-US" sz="1700" dirty="0"/>
          </a:p>
        </p:txBody>
      </p:sp>
      <p:sp>
        <p:nvSpPr>
          <p:cNvPr id="16" name="Text 13"/>
          <p:cNvSpPr/>
          <p:nvPr/>
        </p:nvSpPr>
        <p:spPr>
          <a:xfrm>
            <a:off x="4983480" y="4855464"/>
            <a:ext cx="64922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Reduced community access contributes to loneliness and disconnection.</a:t>
            </a:r>
            <a:endParaRPr lang="en-US" sz="1350" dirty="0"/>
          </a:p>
        </p:txBody>
      </p:sp>
      <p:sp>
        <p:nvSpPr>
          <p:cNvPr id="17" name="Text 14"/>
          <p:cNvSpPr/>
          <p:nvPr/>
        </p:nvSpPr>
        <p:spPr>
          <a:xfrm>
            <a:off x="11365992" y="640080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502920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1300" b="1" spc="200" kern="0" dirty="0">
                <a:solidFill>
                  <a:srgbClr val="C85FA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PROBLEM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640080" y="868680"/>
            <a:ext cx="86868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3800" b="1" dirty="0">
                <a:solidFill>
                  <a:srgbClr val="2E183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Problem Statement</a:t>
            </a:r>
            <a:endParaRPr lang="en-US" sz="3800" dirty="0"/>
          </a:p>
        </p:txBody>
      </p:sp>
      <p:sp>
        <p:nvSpPr>
          <p:cNvPr id="4" name="Shape 2"/>
          <p:cNvSpPr/>
          <p:nvPr/>
        </p:nvSpPr>
        <p:spPr>
          <a:xfrm>
            <a:off x="640080" y="1965960"/>
            <a:ext cx="10881360" cy="3383280"/>
          </a:xfrm>
          <a:prstGeom prst="roundRect">
            <a:avLst>
              <a:gd name="adj" fmla="val 2703"/>
            </a:avLst>
          </a:prstGeom>
          <a:solidFill>
            <a:srgbClr val="F8F2F7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1051560" y="2377440"/>
            <a:ext cx="914400" cy="914400"/>
          </a:xfrm>
          <a:prstGeom prst="ellipse">
            <a:avLst/>
          </a:prstGeom>
          <a:solidFill>
            <a:srgbClr val="C85FA8"/>
          </a:solidFill>
          <a:ln/>
        </p:spPr>
      </p:sp>
      <p:pic>
        <p:nvPicPr>
          <p:cNvPr id="6" name="Image 0" descr="/home/claude/assets/alert_white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61288" y="2487168"/>
            <a:ext cx="694944" cy="694944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2377440" y="2377440"/>
            <a:ext cx="8686800" cy="2651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600" i="1" dirty="0">
                <a:solidFill>
                  <a:srgbClr val="2E183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Existing salon platforms focus on transactions and lack accessibility and community features.</a:t>
            </a:r>
            <a:endParaRPr lang="en-US" sz="2600" dirty="0"/>
          </a:p>
        </p:txBody>
      </p:sp>
      <p:sp>
        <p:nvSpPr>
          <p:cNvPr id="8" name="Text 5"/>
          <p:cNvSpPr/>
          <p:nvPr/>
        </p:nvSpPr>
        <p:spPr>
          <a:xfrm>
            <a:off x="640080" y="6400800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00" kern="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INCLUSIVE SALON WEB PLATFORM</a:t>
            </a:r>
            <a:endParaRPr lang="en-US" sz="900" dirty="0"/>
          </a:p>
        </p:txBody>
      </p:sp>
      <p:sp>
        <p:nvSpPr>
          <p:cNvPr id="9" name="Text 6"/>
          <p:cNvSpPr/>
          <p:nvPr/>
        </p:nvSpPr>
        <p:spPr>
          <a:xfrm>
            <a:off x="11365992" y="640080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A194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2103120" y="-2103120"/>
            <a:ext cx="4572000" cy="4572000"/>
          </a:xfrm>
          <a:prstGeom prst="ellipse">
            <a:avLst/>
          </a:prstGeom>
          <a:solidFill>
            <a:srgbClr val="7B3F7F">
              <a:alpha val="65000"/>
            </a:srgbClr>
          </a:solidFill>
          <a:ln/>
        </p:spPr>
      </p:sp>
      <p:sp>
        <p:nvSpPr>
          <p:cNvPr id="3" name="Text 1"/>
          <p:cNvSpPr/>
          <p:nvPr/>
        </p:nvSpPr>
        <p:spPr>
          <a:xfrm>
            <a:off x="1280160" y="1371600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1300" b="1" spc="200" kern="0" dirty="0">
                <a:solidFill>
                  <a:srgbClr val="DCB8D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PURPOSE</a:t>
            </a:r>
            <a:endParaRPr lang="en-US" sz="1300" dirty="0"/>
          </a:p>
        </p:txBody>
      </p:sp>
      <p:sp>
        <p:nvSpPr>
          <p:cNvPr id="4" name="Text 2"/>
          <p:cNvSpPr/>
          <p:nvPr/>
        </p:nvSpPr>
        <p:spPr>
          <a:xfrm>
            <a:off x="1280160" y="1737360"/>
            <a:ext cx="73152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Project Aim</a:t>
            </a:r>
            <a:endParaRPr lang="en-US" sz="3800" dirty="0"/>
          </a:p>
        </p:txBody>
      </p:sp>
      <p:sp>
        <p:nvSpPr>
          <p:cNvPr id="5" name="Shape 3"/>
          <p:cNvSpPr/>
          <p:nvPr/>
        </p:nvSpPr>
        <p:spPr>
          <a:xfrm>
            <a:off x="1325880" y="2514600"/>
            <a:ext cx="1005840" cy="0"/>
          </a:xfrm>
          <a:prstGeom prst="line">
            <a:avLst/>
          </a:prstGeom>
          <a:noFill/>
          <a:ln w="38100">
            <a:solidFill>
              <a:srgbClr val="9B6FA0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1280160" y="2834640"/>
            <a:ext cx="896112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400" dirty="0">
                <a:solidFill>
                  <a:srgbClr val="F3E9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 an inclusive web-based salon platform promoting well-being and social connection.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11365992" y="640080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DCB8D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502920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1300" b="1" spc="200" kern="0" dirty="0">
                <a:solidFill>
                  <a:srgbClr val="C85FA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ROADMAP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640080" y="868680"/>
            <a:ext cx="86868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3800" b="1" dirty="0">
                <a:solidFill>
                  <a:srgbClr val="2E183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Objectives</a:t>
            </a:r>
            <a:endParaRPr lang="en-US" sz="3800" dirty="0"/>
          </a:p>
        </p:txBody>
      </p:sp>
      <p:sp>
        <p:nvSpPr>
          <p:cNvPr id="4" name="Shape 2"/>
          <p:cNvSpPr/>
          <p:nvPr/>
        </p:nvSpPr>
        <p:spPr>
          <a:xfrm>
            <a:off x="640080" y="2286000"/>
            <a:ext cx="1889150" cy="2926080"/>
          </a:xfrm>
          <a:prstGeom prst="roundRect">
            <a:avLst>
              <a:gd name="adj" fmla="val 4356"/>
            </a:avLst>
          </a:prstGeom>
          <a:solidFill>
            <a:srgbClr val="7B3F7F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5" name="Text 3"/>
          <p:cNvSpPr/>
          <p:nvPr/>
        </p:nvSpPr>
        <p:spPr>
          <a:xfrm>
            <a:off x="868680" y="2514600"/>
            <a:ext cx="143195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01</a:t>
            </a:r>
            <a:endParaRPr lang="en-US" sz="2200" dirty="0"/>
          </a:p>
        </p:txBody>
      </p:sp>
      <p:sp>
        <p:nvSpPr>
          <p:cNvPr id="6" name="Shape 4"/>
          <p:cNvSpPr/>
          <p:nvPr/>
        </p:nvSpPr>
        <p:spPr>
          <a:xfrm>
            <a:off x="868680" y="3200400"/>
            <a:ext cx="594360" cy="594360"/>
          </a:xfrm>
          <a:prstGeom prst="ellipse">
            <a:avLst/>
          </a:prstGeom>
          <a:solidFill>
            <a:srgbClr val="FFFFFF"/>
          </a:solidFill>
          <a:ln/>
        </p:spPr>
      </p:sp>
      <p:pic>
        <p:nvPicPr>
          <p:cNvPr id="7" name="Image 0" descr="/home/claude/assets/book_berry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40003" y="3271723"/>
            <a:ext cx="451714" cy="451714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868680" y="4069080"/>
            <a:ext cx="143195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5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</a:t>
            </a:r>
            <a:endParaRPr lang="en-US" sz="1550" dirty="0"/>
          </a:p>
        </p:txBody>
      </p:sp>
      <p:sp>
        <p:nvSpPr>
          <p:cNvPr id="9" name="Shape 6"/>
          <p:cNvSpPr/>
          <p:nvPr/>
        </p:nvSpPr>
        <p:spPr>
          <a:xfrm>
            <a:off x="2894990" y="2286000"/>
            <a:ext cx="1889150" cy="2926080"/>
          </a:xfrm>
          <a:prstGeom prst="roundRect">
            <a:avLst>
              <a:gd name="adj" fmla="val 4356"/>
            </a:avLst>
          </a:prstGeom>
          <a:solidFill>
            <a:srgbClr val="7B3F7F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10" name="Text 7"/>
          <p:cNvSpPr/>
          <p:nvPr/>
        </p:nvSpPr>
        <p:spPr>
          <a:xfrm>
            <a:off x="3123590" y="2514600"/>
            <a:ext cx="143195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02</a:t>
            </a:r>
            <a:endParaRPr lang="en-US" sz="2200" dirty="0"/>
          </a:p>
        </p:txBody>
      </p:sp>
      <p:sp>
        <p:nvSpPr>
          <p:cNvPr id="11" name="Shape 8"/>
          <p:cNvSpPr/>
          <p:nvPr/>
        </p:nvSpPr>
        <p:spPr>
          <a:xfrm>
            <a:off x="3123590" y="3200400"/>
            <a:ext cx="594360" cy="594360"/>
          </a:xfrm>
          <a:prstGeom prst="ellipse">
            <a:avLst/>
          </a:prstGeom>
          <a:solidFill>
            <a:srgbClr val="FFFFFF"/>
          </a:solidFill>
          <a:ln/>
        </p:spPr>
      </p:sp>
      <p:pic>
        <p:nvPicPr>
          <p:cNvPr id="12" name="Image 1" descr="/home/claude/assets/search_berry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4914" y="3271723"/>
            <a:ext cx="451714" cy="451714"/>
          </a:xfrm>
          <a:prstGeom prst="rect">
            <a:avLst/>
          </a:prstGeom>
        </p:spPr>
      </p:pic>
      <p:sp>
        <p:nvSpPr>
          <p:cNvPr id="13" name="Text 9"/>
          <p:cNvSpPr/>
          <p:nvPr/>
        </p:nvSpPr>
        <p:spPr>
          <a:xfrm>
            <a:off x="3123590" y="4069080"/>
            <a:ext cx="143195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5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Identify Challenges</a:t>
            </a:r>
            <a:endParaRPr lang="en-US" sz="1550" dirty="0"/>
          </a:p>
        </p:txBody>
      </p:sp>
      <p:sp>
        <p:nvSpPr>
          <p:cNvPr id="14" name="Shape 10"/>
          <p:cNvSpPr/>
          <p:nvPr/>
        </p:nvSpPr>
        <p:spPr>
          <a:xfrm>
            <a:off x="5149901" y="2286000"/>
            <a:ext cx="1889150" cy="2926080"/>
          </a:xfrm>
          <a:prstGeom prst="roundRect">
            <a:avLst>
              <a:gd name="adj" fmla="val 4356"/>
            </a:avLst>
          </a:prstGeom>
          <a:solidFill>
            <a:srgbClr val="7B3F7F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15" name="Text 11"/>
          <p:cNvSpPr/>
          <p:nvPr/>
        </p:nvSpPr>
        <p:spPr>
          <a:xfrm>
            <a:off x="5378501" y="2514600"/>
            <a:ext cx="143195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03</a:t>
            </a:r>
            <a:endParaRPr lang="en-US" sz="2200" dirty="0"/>
          </a:p>
        </p:txBody>
      </p:sp>
      <p:sp>
        <p:nvSpPr>
          <p:cNvPr id="16" name="Shape 12"/>
          <p:cNvSpPr/>
          <p:nvPr/>
        </p:nvSpPr>
        <p:spPr>
          <a:xfrm>
            <a:off x="5378501" y="3200400"/>
            <a:ext cx="594360" cy="594360"/>
          </a:xfrm>
          <a:prstGeom prst="ellipse">
            <a:avLst/>
          </a:prstGeom>
          <a:solidFill>
            <a:srgbClr val="FFFFFF"/>
          </a:solidFill>
          <a:ln/>
        </p:spPr>
      </p:sp>
      <p:pic>
        <p:nvPicPr>
          <p:cNvPr id="17" name="Image 2" descr="/home/claude/assets/ruler_berry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9824" y="3271723"/>
            <a:ext cx="451714" cy="451714"/>
          </a:xfrm>
          <a:prstGeom prst="rect">
            <a:avLst/>
          </a:prstGeom>
        </p:spPr>
      </p:pic>
      <p:sp>
        <p:nvSpPr>
          <p:cNvPr id="18" name="Text 13"/>
          <p:cNvSpPr/>
          <p:nvPr/>
        </p:nvSpPr>
        <p:spPr>
          <a:xfrm>
            <a:off x="5378501" y="4069080"/>
            <a:ext cx="143195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5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Accessible Platform</a:t>
            </a:r>
            <a:endParaRPr lang="en-US" sz="1550" dirty="0"/>
          </a:p>
        </p:txBody>
      </p:sp>
      <p:sp>
        <p:nvSpPr>
          <p:cNvPr id="19" name="Shape 14"/>
          <p:cNvSpPr/>
          <p:nvPr/>
        </p:nvSpPr>
        <p:spPr>
          <a:xfrm>
            <a:off x="7404811" y="2286000"/>
            <a:ext cx="1889150" cy="2926080"/>
          </a:xfrm>
          <a:prstGeom prst="roundRect">
            <a:avLst>
              <a:gd name="adj" fmla="val 4356"/>
            </a:avLst>
          </a:prstGeom>
          <a:solidFill>
            <a:srgbClr val="7B3F7F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20" name="Text 15"/>
          <p:cNvSpPr/>
          <p:nvPr/>
        </p:nvSpPr>
        <p:spPr>
          <a:xfrm>
            <a:off x="7633411" y="2514600"/>
            <a:ext cx="143195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04</a:t>
            </a:r>
            <a:endParaRPr lang="en-US" sz="2200" dirty="0"/>
          </a:p>
        </p:txBody>
      </p:sp>
      <p:sp>
        <p:nvSpPr>
          <p:cNvPr id="21" name="Shape 16"/>
          <p:cNvSpPr/>
          <p:nvPr/>
        </p:nvSpPr>
        <p:spPr>
          <a:xfrm>
            <a:off x="7633411" y="3200400"/>
            <a:ext cx="594360" cy="594360"/>
          </a:xfrm>
          <a:prstGeom prst="ellipse">
            <a:avLst/>
          </a:prstGeom>
          <a:solidFill>
            <a:srgbClr val="FFFFFF"/>
          </a:solidFill>
          <a:ln/>
        </p:spPr>
      </p:sp>
      <p:pic>
        <p:nvPicPr>
          <p:cNvPr id="22" name="Image 3" descr="/home/claude/assets/check_berry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04734" y="3271723"/>
            <a:ext cx="451714" cy="451714"/>
          </a:xfrm>
          <a:prstGeom prst="rect">
            <a:avLst/>
          </a:prstGeom>
        </p:spPr>
      </p:pic>
      <p:sp>
        <p:nvSpPr>
          <p:cNvPr id="23" name="Text 17"/>
          <p:cNvSpPr/>
          <p:nvPr/>
        </p:nvSpPr>
        <p:spPr>
          <a:xfrm>
            <a:off x="7633411" y="4069080"/>
            <a:ext cx="143195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5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Testing</a:t>
            </a:r>
            <a:endParaRPr lang="en-US" sz="1550" dirty="0"/>
          </a:p>
        </p:txBody>
      </p:sp>
      <p:sp>
        <p:nvSpPr>
          <p:cNvPr id="24" name="Shape 18"/>
          <p:cNvSpPr/>
          <p:nvPr/>
        </p:nvSpPr>
        <p:spPr>
          <a:xfrm>
            <a:off x="9659722" y="2286000"/>
            <a:ext cx="1889150" cy="2926080"/>
          </a:xfrm>
          <a:prstGeom prst="roundRect">
            <a:avLst>
              <a:gd name="adj" fmla="val 4356"/>
            </a:avLst>
          </a:prstGeom>
          <a:solidFill>
            <a:srgbClr val="9B6FA0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25" name="Text 19"/>
          <p:cNvSpPr/>
          <p:nvPr/>
        </p:nvSpPr>
        <p:spPr>
          <a:xfrm>
            <a:off x="9888322" y="2514600"/>
            <a:ext cx="143195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05</a:t>
            </a:r>
            <a:endParaRPr lang="en-US" sz="2200" dirty="0"/>
          </a:p>
        </p:txBody>
      </p:sp>
      <p:sp>
        <p:nvSpPr>
          <p:cNvPr id="26" name="Shape 20"/>
          <p:cNvSpPr/>
          <p:nvPr/>
        </p:nvSpPr>
        <p:spPr>
          <a:xfrm>
            <a:off x="9888322" y="3200400"/>
            <a:ext cx="594360" cy="594360"/>
          </a:xfrm>
          <a:prstGeom prst="ellipse">
            <a:avLst/>
          </a:prstGeom>
          <a:solidFill>
            <a:srgbClr val="FFFFFF"/>
          </a:solidFill>
          <a:ln/>
        </p:spPr>
      </p:sp>
      <p:pic>
        <p:nvPicPr>
          <p:cNvPr id="27" name="Image 4" descr="/home/claude/assets/clipboard_berry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59645" y="3271723"/>
            <a:ext cx="451714" cy="451714"/>
          </a:xfrm>
          <a:prstGeom prst="rect">
            <a:avLst/>
          </a:prstGeom>
        </p:spPr>
      </p:pic>
      <p:sp>
        <p:nvSpPr>
          <p:cNvPr id="28" name="Text 21"/>
          <p:cNvSpPr/>
          <p:nvPr/>
        </p:nvSpPr>
        <p:spPr>
          <a:xfrm>
            <a:off x="9888322" y="4069080"/>
            <a:ext cx="143195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5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Documentation</a:t>
            </a:r>
            <a:endParaRPr lang="en-US" sz="1550" dirty="0"/>
          </a:p>
        </p:txBody>
      </p:sp>
      <p:sp>
        <p:nvSpPr>
          <p:cNvPr id="29" name="Text 22"/>
          <p:cNvSpPr/>
          <p:nvPr/>
        </p:nvSpPr>
        <p:spPr>
          <a:xfrm>
            <a:off x="640080" y="6400800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00" kern="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INCLUSIVE SALON WEB PLATFORM</a:t>
            </a:r>
            <a:endParaRPr lang="en-US" sz="900" dirty="0"/>
          </a:p>
        </p:txBody>
      </p:sp>
      <p:sp>
        <p:nvSpPr>
          <p:cNvPr id="30" name="Text 23"/>
          <p:cNvSpPr/>
          <p:nvPr/>
        </p:nvSpPr>
        <p:spPr>
          <a:xfrm>
            <a:off x="11365992" y="640080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502920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1300" b="1" spc="200" kern="0" dirty="0">
                <a:solidFill>
                  <a:srgbClr val="C85FA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640080" y="868680"/>
            <a:ext cx="86868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3800" b="1" dirty="0">
                <a:solidFill>
                  <a:srgbClr val="2E183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Digital Inclusion</a:t>
            </a:r>
            <a:endParaRPr lang="en-US" sz="3800" dirty="0"/>
          </a:p>
        </p:txBody>
      </p:sp>
      <p:sp>
        <p:nvSpPr>
          <p:cNvPr id="4" name="Shape 2"/>
          <p:cNvSpPr/>
          <p:nvPr/>
        </p:nvSpPr>
        <p:spPr>
          <a:xfrm>
            <a:off x="822960" y="2286000"/>
            <a:ext cx="2011680" cy="2011680"/>
          </a:xfrm>
          <a:prstGeom prst="ellipse">
            <a:avLst/>
          </a:prstGeom>
          <a:solidFill>
            <a:srgbClr val="F1E5EF"/>
          </a:solidFill>
          <a:ln/>
        </p:spPr>
      </p:sp>
      <p:pic>
        <p:nvPicPr>
          <p:cNvPr id="5" name="Image 0" descr="/home/claude/assets/wifi_berry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64362" y="2527402"/>
            <a:ext cx="1528877" cy="1528877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3291840" y="2377440"/>
            <a:ext cx="82296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400" i="1" dirty="0">
                <a:solidFill>
                  <a:srgbClr val="2E183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Digital platforms improve access to services, self-esteem, and community participation.</a:t>
            </a:r>
            <a:endParaRPr lang="en-US" sz="2400" dirty="0"/>
          </a:p>
        </p:txBody>
      </p:sp>
      <p:sp>
        <p:nvSpPr>
          <p:cNvPr id="7" name="Shape 4"/>
          <p:cNvSpPr/>
          <p:nvPr/>
        </p:nvSpPr>
        <p:spPr>
          <a:xfrm>
            <a:off x="3291840" y="4434840"/>
            <a:ext cx="2020824" cy="438912"/>
          </a:xfrm>
          <a:prstGeom prst="roundRect">
            <a:avLst>
              <a:gd name="adj" fmla="val 50000"/>
            </a:avLst>
          </a:prstGeom>
          <a:solidFill>
            <a:srgbClr val="E5D3E3"/>
          </a:solidFill>
          <a:ln/>
        </p:spPr>
      </p:sp>
      <p:sp>
        <p:nvSpPr>
          <p:cNvPr id="8" name="Text 5"/>
          <p:cNvSpPr/>
          <p:nvPr/>
        </p:nvSpPr>
        <p:spPr>
          <a:xfrm>
            <a:off x="3291840" y="4434840"/>
            <a:ext cx="2020824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50" b="1" dirty="0">
                <a:solidFill>
                  <a:srgbClr val="7B3F7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Access to Services</a:t>
            </a:r>
            <a:endParaRPr lang="en-US" sz="1250" dirty="0"/>
          </a:p>
        </p:txBody>
      </p:sp>
      <p:sp>
        <p:nvSpPr>
          <p:cNvPr id="9" name="Shape 6"/>
          <p:cNvSpPr/>
          <p:nvPr/>
        </p:nvSpPr>
        <p:spPr>
          <a:xfrm>
            <a:off x="5541264" y="4434840"/>
            <a:ext cx="1348740" cy="438912"/>
          </a:xfrm>
          <a:prstGeom prst="roundRect">
            <a:avLst>
              <a:gd name="adj" fmla="val 50000"/>
            </a:avLst>
          </a:prstGeom>
          <a:solidFill>
            <a:srgbClr val="E5D3E3"/>
          </a:solidFill>
          <a:ln/>
        </p:spPr>
      </p:sp>
      <p:sp>
        <p:nvSpPr>
          <p:cNvPr id="10" name="Text 7"/>
          <p:cNvSpPr/>
          <p:nvPr/>
        </p:nvSpPr>
        <p:spPr>
          <a:xfrm>
            <a:off x="5541264" y="4434840"/>
            <a:ext cx="13487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50" b="1" dirty="0">
                <a:solidFill>
                  <a:srgbClr val="7B3F7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Self-Esteem</a:t>
            </a:r>
            <a:endParaRPr lang="en-US" sz="1250" dirty="0"/>
          </a:p>
        </p:txBody>
      </p:sp>
      <p:sp>
        <p:nvSpPr>
          <p:cNvPr id="11" name="Shape 8"/>
          <p:cNvSpPr/>
          <p:nvPr/>
        </p:nvSpPr>
        <p:spPr>
          <a:xfrm>
            <a:off x="7118604" y="4434840"/>
            <a:ext cx="2500884" cy="438912"/>
          </a:xfrm>
          <a:prstGeom prst="roundRect">
            <a:avLst>
              <a:gd name="adj" fmla="val 50000"/>
            </a:avLst>
          </a:prstGeom>
          <a:solidFill>
            <a:srgbClr val="E5D3E3"/>
          </a:solidFill>
          <a:ln/>
        </p:spPr>
      </p:sp>
      <p:sp>
        <p:nvSpPr>
          <p:cNvPr id="12" name="Text 9"/>
          <p:cNvSpPr/>
          <p:nvPr/>
        </p:nvSpPr>
        <p:spPr>
          <a:xfrm>
            <a:off x="7118604" y="4434840"/>
            <a:ext cx="2500884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50" b="1" dirty="0">
                <a:solidFill>
                  <a:srgbClr val="7B3F7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Community Participation</a:t>
            </a:r>
            <a:endParaRPr lang="en-US" sz="1250" dirty="0"/>
          </a:p>
        </p:txBody>
      </p:sp>
      <p:sp>
        <p:nvSpPr>
          <p:cNvPr id="13" name="Text 10"/>
          <p:cNvSpPr/>
          <p:nvPr/>
        </p:nvSpPr>
        <p:spPr>
          <a:xfrm>
            <a:off x="640080" y="6400800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00" kern="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INCLUSIVE SALON WEB PLATFORM</a:t>
            </a:r>
            <a:endParaRPr lang="en-US" sz="900" dirty="0"/>
          </a:p>
        </p:txBody>
      </p:sp>
      <p:sp>
        <p:nvSpPr>
          <p:cNvPr id="14" name="Text 11"/>
          <p:cNvSpPr/>
          <p:nvPr/>
        </p:nvSpPr>
        <p:spPr>
          <a:xfrm>
            <a:off x="11365992" y="640080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502920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1300" b="1" spc="200" kern="0" dirty="0">
                <a:solidFill>
                  <a:srgbClr val="C85FA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640080" y="868680"/>
            <a:ext cx="86868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3800" b="1" dirty="0">
                <a:solidFill>
                  <a:srgbClr val="2E183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Existing Platforms Review</a:t>
            </a:r>
            <a:endParaRPr lang="en-US" sz="3800" dirty="0"/>
          </a:p>
        </p:txBody>
      </p:sp>
      <p:sp>
        <p:nvSpPr>
          <p:cNvPr id="4" name="Shape 2"/>
          <p:cNvSpPr/>
          <p:nvPr/>
        </p:nvSpPr>
        <p:spPr>
          <a:xfrm>
            <a:off x="640080" y="2103120"/>
            <a:ext cx="3331464" cy="2286000"/>
          </a:xfrm>
          <a:prstGeom prst="roundRect">
            <a:avLst>
              <a:gd name="adj" fmla="val 3600"/>
            </a:avLst>
          </a:prstGeom>
          <a:solidFill>
            <a:srgbClr val="F8F2F7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1985772" y="2468880"/>
            <a:ext cx="640080" cy="640080"/>
          </a:xfrm>
          <a:prstGeom prst="ellipse">
            <a:avLst/>
          </a:prstGeom>
          <a:solidFill>
            <a:srgbClr val="C85FA8"/>
          </a:solidFill>
          <a:ln/>
        </p:spPr>
      </p:sp>
      <p:pic>
        <p:nvPicPr>
          <p:cNvPr id="6" name="Image 0" descr="/home/claude/assets/desktop_white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582" y="2545690"/>
            <a:ext cx="486461" cy="486461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640080" y="3291840"/>
            <a:ext cx="3331464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900" b="1" dirty="0">
                <a:solidFill>
                  <a:srgbClr val="2E18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Treatwell</a:t>
            </a:r>
            <a:endParaRPr lang="en-US" sz="1900" dirty="0"/>
          </a:p>
        </p:txBody>
      </p:sp>
      <p:sp>
        <p:nvSpPr>
          <p:cNvPr id="8" name="Text 5"/>
          <p:cNvSpPr/>
          <p:nvPr/>
        </p:nvSpPr>
        <p:spPr>
          <a:xfrm>
            <a:off x="640080" y="3730752"/>
            <a:ext cx="3331464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Booking-focused</a:t>
            </a:r>
            <a:endParaRPr lang="en-US" sz="1200" dirty="0"/>
          </a:p>
        </p:txBody>
      </p:sp>
      <p:sp>
        <p:nvSpPr>
          <p:cNvPr id="9" name="Shape 6"/>
          <p:cNvSpPr/>
          <p:nvPr/>
        </p:nvSpPr>
        <p:spPr>
          <a:xfrm>
            <a:off x="4428744" y="2103120"/>
            <a:ext cx="3331464" cy="2286000"/>
          </a:xfrm>
          <a:prstGeom prst="roundRect">
            <a:avLst>
              <a:gd name="adj" fmla="val 3600"/>
            </a:avLst>
          </a:prstGeom>
          <a:solidFill>
            <a:srgbClr val="F8F2F7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10" name="Shape 7"/>
          <p:cNvSpPr/>
          <p:nvPr/>
        </p:nvSpPr>
        <p:spPr>
          <a:xfrm>
            <a:off x="5774436" y="2468880"/>
            <a:ext cx="640080" cy="640080"/>
          </a:xfrm>
          <a:prstGeom prst="ellipse">
            <a:avLst/>
          </a:prstGeom>
          <a:solidFill>
            <a:srgbClr val="C85FA8"/>
          </a:solidFill>
          <a:ln/>
        </p:spPr>
      </p:sp>
      <p:pic>
        <p:nvPicPr>
          <p:cNvPr id="11" name="Image 1" descr="/home/claude/assets/desktop_white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1246" y="2545690"/>
            <a:ext cx="486461" cy="486461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4428744" y="3291840"/>
            <a:ext cx="3331464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900" b="1" dirty="0">
                <a:solidFill>
                  <a:srgbClr val="2E18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Fresha</a:t>
            </a:r>
            <a:endParaRPr lang="en-US" sz="1900" dirty="0"/>
          </a:p>
        </p:txBody>
      </p:sp>
      <p:sp>
        <p:nvSpPr>
          <p:cNvPr id="13" name="Text 9"/>
          <p:cNvSpPr/>
          <p:nvPr/>
        </p:nvSpPr>
        <p:spPr>
          <a:xfrm>
            <a:off x="4428744" y="3730752"/>
            <a:ext cx="3331464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Booking-focused</a:t>
            </a:r>
            <a:endParaRPr lang="en-US" sz="1200" dirty="0"/>
          </a:p>
        </p:txBody>
      </p:sp>
      <p:sp>
        <p:nvSpPr>
          <p:cNvPr id="14" name="Shape 10"/>
          <p:cNvSpPr/>
          <p:nvPr/>
        </p:nvSpPr>
        <p:spPr>
          <a:xfrm>
            <a:off x="8217408" y="2103120"/>
            <a:ext cx="3331464" cy="2286000"/>
          </a:xfrm>
          <a:prstGeom prst="roundRect">
            <a:avLst>
              <a:gd name="adj" fmla="val 3600"/>
            </a:avLst>
          </a:prstGeom>
          <a:solidFill>
            <a:srgbClr val="F8F2F7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15" name="Shape 11"/>
          <p:cNvSpPr/>
          <p:nvPr/>
        </p:nvSpPr>
        <p:spPr>
          <a:xfrm>
            <a:off x="9563100" y="2468880"/>
            <a:ext cx="640080" cy="640080"/>
          </a:xfrm>
          <a:prstGeom prst="ellipse">
            <a:avLst/>
          </a:prstGeom>
          <a:solidFill>
            <a:srgbClr val="C85FA8"/>
          </a:solidFill>
          <a:ln/>
        </p:spPr>
      </p:sp>
      <p:pic>
        <p:nvPicPr>
          <p:cNvPr id="16" name="Image 2" descr="/home/claude/assets/desktop_white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39910" y="2545690"/>
            <a:ext cx="486461" cy="486461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8217408" y="3291840"/>
            <a:ext cx="3331464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900" b="1" dirty="0">
                <a:solidFill>
                  <a:srgbClr val="2E18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Booksy</a:t>
            </a:r>
            <a:endParaRPr lang="en-US" sz="1900" dirty="0"/>
          </a:p>
        </p:txBody>
      </p:sp>
      <p:sp>
        <p:nvSpPr>
          <p:cNvPr id="18" name="Text 13"/>
          <p:cNvSpPr/>
          <p:nvPr/>
        </p:nvSpPr>
        <p:spPr>
          <a:xfrm>
            <a:off x="8217408" y="3730752"/>
            <a:ext cx="3331464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Booking-focused</a:t>
            </a:r>
            <a:endParaRPr lang="en-US" sz="1200" dirty="0"/>
          </a:p>
        </p:txBody>
      </p:sp>
      <p:sp>
        <p:nvSpPr>
          <p:cNvPr id="19" name="Shape 14"/>
          <p:cNvSpPr/>
          <p:nvPr/>
        </p:nvSpPr>
        <p:spPr>
          <a:xfrm>
            <a:off x="640080" y="4709160"/>
            <a:ext cx="10908792" cy="18288"/>
          </a:xfrm>
          <a:prstGeom prst="rect">
            <a:avLst/>
          </a:prstGeom>
          <a:solidFill>
            <a:srgbClr val="E5D3E3"/>
          </a:solidFill>
          <a:ln/>
        </p:spPr>
      </p:sp>
      <p:sp>
        <p:nvSpPr>
          <p:cNvPr id="20" name="Text 15"/>
          <p:cNvSpPr/>
          <p:nvPr/>
        </p:nvSpPr>
        <p:spPr>
          <a:xfrm>
            <a:off x="640080" y="4892040"/>
            <a:ext cx="10908792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600" i="1" dirty="0">
                <a:solidFill>
                  <a:srgbClr val="2E183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Provide booking but limited accessibility and community support.</a:t>
            </a:r>
            <a:endParaRPr lang="en-US" sz="1600" dirty="0"/>
          </a:p>
        </p:txBody>
      </p:sp>
      <p:sp>
        <p:nvSpPr>
          <p:cNvPr id="21" name="Text 16"/>
          <p:cNvSpPr/>
          <p:nvPr/>
        </p:nvSpPr>
        <p:spPr>
          <a:xfrm>
            <a:off x="640080" y="6400800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00" kern="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INCLUSIVE SALON WEB PLATFORM</a:t>
            </a:r>
            <a:endParaRPr lang="en-US" sz="900" dirty="0"/>
          </a:p>
        </p:txBody>
      </p:sp>
      <p:sp>
        <p:nvSpPr>
          <p:cNvPr id="22" name="Text 17"/>
          <p:cNvSpPr/>
          <p:nvPr/>
        </p:nvSpPr>
        <p:spPr>
          <a:xfrm>
            <a:off x="11365992" y="640080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9B6FA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8961120" y="3931920"/>
            <a:ext cx="4572000" cy="4572000"/>
          </a:xfrm>
          <a:prstGeom prst="ellipse">
            <a:avLst/>
          </a:prstGeom>
          <a:solidFill>
            <a:srgbClr val="85608A"/>
          </a:solidFill>
          <a:ln/>
        </p:spPr>
      </p:sp>
      <p:sp>
        <p:nvSpPr>
          <p:cNvPr id="3" name="Text 1"/>
          <p:cNvSpPr/>
          <p:nvPr/>
        </p:nvSpPr>
        <p:spPr>
          <a:xfrm>
            <a:off x="1280160" y="1554480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1300" b="1" spc="200" kern="0" dirty="0">
                <a:solidFill>
                  <a:srgbClr val="EDE0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</a:t>
            </a:r>
            <a:endParaRPr lang="en-US" sz="1300" dirty="0"/>
          </a:p>
        </p:txBody>
      </p:sp>
      <p:sp>
        <p:nvSpPr>
          <p:cNvPr id="4" name="Text 2"/>
          <p:cNvSpPr/>
          <p:nvPr/>
        </p:nvSpPr>
        <p:spPr>
          <a:xfrm>
            <a:off x="1280160" y="1920240"/>
            <a:ext cx="822960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Gap</a:t>
            </a:r>
            <a:endParaRPr lang="en-US" sz="3800" dirty="0"/>
          </a:p>
        </p:txBody>
      </p:sp>
      <p:sp>
        <p:nvSpPr>
          <p:cNvPr id="5" name="Shape 3"/>
          <p:cNvSpPr/>
          <p:nvPr/>
        </p:nvSpPr>
        <p:spPr>
          <a:xfrm>
            <a:off x="1280160" y="2926080"/>
            <a:ext cx="777240" cy="777240"/>
          </a:xfrm>
          <a:prstGeom prst="ellipse">
            <a:avLst/>
          </a:prstGeom>
          <a:solidFill>
            <a:srgbClr val="FFFFFF"/>
          </a:solidFill>
          <a:ln/>
        </p:spPr>
      </p:sp>
      <p:pic>
        <p:nvPicPr>
          <p:cNvPr id="6" name="Image 0" descr="/home/claude/assets/puzzle_berry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73429" y="3019349"/>
            <a:ext cx="590702" cy="590702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2331720" y="2926080"/>
            <a:ext cx="841248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Need for an accessibility-first, community-focused salon platform.</a:t>
            </a:r>
            <a:endParaRPr lang="en-US" sz="2300" dirty="0"/>
          </a:p>
        </p:txBody>
      </p:sp>
      <p:sp>
        <p:nvSpPr>
          <p:cNvPr id="8" name="Text 5"/>
          <p:cNvSpPr/>
          <p:nvPr/>
        </p:nvSpPr>
        <p:spPr>
          <a:xfrm>
            <a:off x="11365992" y="640080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EDE0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502920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1300" b="1" spc="200" kern="0" dirty="0">
                <a:solidFill>
                  <a:srgbClr val="C85FA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METHODOLOGY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640080" y="868680"/>
            <a:ext cx="86868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3800" b="1" dirty="0">
                <a:solidFill>
                  <a:srgbClr val="2E183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Methodology Overview</a:t>
            </a:r>
            <a:endParaRPr lang="en-US" sz="3800" dirty="0"/>
          </a:p>
        </p:txBody>
      </p:sp>
      <p:sp>
        <p:nvSpPr>
          <p:cNvPr id="4" name="Text 2"/>
          <p:cNvSpPr/>
          <p:nvPr/>
        </p:nvSpPr>
        <p:spPr>
          <a:xfrm>
            <a:off x="640080" y="1828800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i="1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User-Centred Design Process</a:t>
            </a:r>
            <a:endParaRPr lang="en-US" sz="1400" dirty="0"/>
          </a:p>
        </p:txBody>
      </p:sp>
      <p:sp>
        <p:nvSpPr>
          <p:cNvPr id="5" name="Shape 3"/>
          <p:cNvSpPr/>
          <p:nvPr/>
        </p:nvSpPr>
        <p:spPr>
          <a:xfrm>
            <a:off x="640080" y="2468880"/>
            <a:ext cx="1852574" cy="1554480"/>
          </a:xfrm>
          <a:prstGeom prst="roundRect">
            <a:avLst>
              <a:gd name="adj" fmla="val 5294"/>
            </a:avLst>
          </a:prstGeom>
          <a:solidFill>
            <a:srgbClr val="7B3F7F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6" name="Text 4"/>
          <p:cNvSpPr/>
          <p:nvPr/>
        </p:nvSpPr>
        <p:spPr>
          <a:xfrm>
            <a:off x="640080" y="2633472"/>
            <a:ext cx="1852574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2200" dirty="0"/>
          </a:p>
        </p:txBody>
      </p:sp>
      <p:sp>
        <p:nvSpPr>
          <p:cNvPr id="7" name="Text 5"/>
          <p:cNvSpPr/>
          <p:nvPr/>
        </p:nvSpPr>
        <p:spPr>
          <a:xfrm>
            <a:off x="731520" y="3246120"/>
            <a:ext cx="1669694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Requirements</a:t>
            </a:r>
            <a:endParaRPr lang="en-US" sz="1450" dirty="0"/>
          </a:p>
        </p:txBody>
      </p:sp>
      <p:sp>
        <p:nvSpPr>
          <p:cNvPr id="8" name="Shape 6"/>
          <p:cNvSpPr/>
          <p:nvPr/>
        </p:nvSpPr>
        <p:spPr>
          <a:xfrm>
            <a:off x="2616098" y="3163824"/>
            <a:ext cx="164592" cy="164592"/>
          </a:xfrm>
          <a:prstGeom prst="ellipse">
            <a:avLst/>
          </a:prstGeom>
          <a:solidFill>
            <a:srgbClr val="9B6FA0"/>
          </a:solidFill>
          <a:ln/>
        </p:spPr>
      </p:sp>
      <p:sp>
        <p:nvSpPr>
          <p:cNvPr id="9" name="Shape 7"/>
          <p:cNvSpPr/>
          <p:nvPr/>
        </p:nvSpPr>
        <p:spPr>
          <a:xfrm>
            <a:off x="2904134" y="2468880"/>
            <a:ext cx="1852574" cy="1554480"/>
          </a:xfrm>
          <a:prstGeom prst="roundRect">
            <a:avLst>
              <a:gd name="adj" fmla="val 5294"/>
            </a:avLst>
          </a:prstGeom>
          <a:solidFill>
            <a:srgbClr val="C85FA8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10" name="Text 8"/>
          <p:cNvSpPr/>
          <p:nvPr/>
        </p:nvSpPr>
        <p:spPr>
          <a:xfrm>
            <a:off x="2904134" y="2633472"/>
            <a:ext cx="1852574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2200" dirty="0"/>
          </a:p>
        </p:txBody>
      </p:sp>
      <p:sp>
        <p:nvSpPr>
          <p:cNvPr id="11" name="Text 9"/>
          <p:cNvSpPr/>
          <p:nvPr/>
        </p:nvSpPr>
        <p:spPr>
          <a:xfrm>
            <a:off x="2995574" y="3246120"/>
            <a:ext cx="1669694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</a:t>
            </a:r>
            <a:endParaRPr lang="en-US" sz="1450" dirty="0"/>
          </a:p>
        </p:txBody>
      </p:sp>
      <p:sp>
        <p:nvSpPr>
          <p:cNvPr id="12" name="Shape 10"/>
          <p:cNvSpPr/>
          <p:nvPr/>
        </p:nvSpPr>
        <p:spPr>
          <a:xfrm>
            <a:off x="4880153" y="3163824"/>
            <a:ext cx="164592" cy="164592"/>
          </a:xfrm>
          <a:prstGeom prst="ellipse">
            <a:avLst/>
          </a:prstGeom>
          <a:solidFill>
            <a:srgbClr val="9B6FA0"/>
          </a:solidFill>
          <a:ln/>
        </p:spPr>
      </p:sp>
      <p:sp>
        <p:nvSpPr>
          <p:cNvPr id="13" name="Shape 11"/>
          <p:cNvSpPr/>
          <p:nvPr/>
        </p:nvSpPr>
        <p:spPr>
          <a:xfrm>
            <a:off x="5168189" y="2468880"/>
            <a:ext cx="1852574" cy="1554480"/>
          </a:xfrm>
          <a:prstGeom prst="roundRect">
            <a:avLst>
              <a:gd name="adj" fmla="val 5294"/>
            </a:avLst>
          </a:prstGeom>
          <a:solidFill>
            <a:srgbClr val="7B3F7F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14" name="Text 12"/>
          <p:cNvSpPr/>
          <p:nvPr/>
        </p:nvSpPr>
        <p:spPr>
          <a:xfrm>
            <a:off x="5168189" y="2633472"/>
            <a:ext cx="1852574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2200" dirty="0"/>
          </a:p>
        </p:txBody>
      </p:sp>
      <p:sp>
        <p:nvSpPr>
          <p:cNvPr id="15" name="Text 13"/>
          <p:cNvSpPr/>
          <p:nvPr/>
        </p:nvSpPr>
        <p:spPr>
          <a:xfrm>
            <a:off x="5259629" y="3246120"/>
            <a:ext cx="1669694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Development</a:t>
            </a:r>
            <a:endParaRPr lang="en-US" sz="1450" dirty="0"/>
          </a:p>
        </p:txBody>
      </p:sp>
      <p:sp>
        <p:nvSpPr>
          <p:cNvPr id="16" name="Shape 14"/>
          <p:cNvSpPr/>
          <p:nvPr/>
        </p:nvSpPr>
        <p:spPr>
          <a:xfrm>
            <a:off x="7144207" y="3163824"/>
            <a:ext cx="164592" cy="164592"/>
          </a:xfrm>
          <a:prstGeom prst="ellipse">
            <a:avLst/>
          </a:prstGeom>
          <a:solidFill>
            <a:srgbClr val="9B6FA0"/>
          </a:solidFill>
          <a:ln/>
        </p:spPr>
      </p:sp>
      <p:sp>
        <p:nvSpPr>
          <p:cNvPr id="17" name="Shape 15"/>
          <p:cNvSpPr/>
          <p:nvPr/>
        </p:nvSpPr>
        <p:spPr>
          <a:xfrm>
            <a:off x="7432243" y="2468880"/>
            <a:ext cx="1852574" cy="1554480"/>
          </a:xfrm>
          <a:prstGeom prst="roundRect">
            <a:avLst>
              <a:gd name="adj" fmla="val 5294"/>
            </a:avLst>
          </a:prstGeom>
          <a:solidFill>
            <a:srgbClr val="C85FA8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18" name="Text 16"/>
          <p:cNvSpPr/>
          <p:nvPr/>
        </p:nvSpPr>
        <p:spPr>
          <a:xfrm>
            <a:off x="7432243" y="2633472"/>
            <a:ext cx="1852574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2200" dirty="0"/>
          </a:p>
        </p:txBody>
      </p:sp>
      <p:sp>
        <p:nvSpPr>
          <p:cNvPr id="19" name="Text 17"/>
          <p:cNvSpPr/>
          <p:nvPr/>
        </p:nvSpPr>
        <p:spPr>
          <a:xfrm>
            <a:off x="7523683" y="3246120"/>
            <a:ext cx="1669694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Testing</a:t>
            </a:r>
            <a:endParaRPr lang="en-US" sz="1450" dirty="0"/>
          </a:p>
        </p:txBody>
      </p:sp>
      <p:sp>
        <p:nvSpPr>
          <p:cNvPr id="20" name="Shape 18"/>
          <p:cNvSpPr/>
          <p:nvPr/>
        </p:nvSpPr>
        <p:spPr>
          <a:xfrm>
            <a:off x="9408262" y="3163824"/>
            <a:ext cx="164592" cy="164592"/>
          </a:xfrm>
          <a:prstGeom prst="ellipse">
            <a:avLst/>
          </a:prstGeom>
          <a:solidFill>
            <a:srgbClr val="9B6FA0"/>
          </a:solidFill>
          <a:ln/>
        </p:spPr>
      </p:sp>
      <p:sp>
        <p:nvSpPr>
          <p:cNvPr id="21" name="Shape 19"/>
          <p:cNvSpPr/>
          <p:nvPr/>
        </p:nvSpPr>
        <p:spPr>
          <a:xfrm>
            <a:off x="9696298" y="2468880"/>
            <a:ext cx="1852574" cy="1554480"/>
          </a:xfrm>
          <a:prstGeom prst="roundRect">
            <a:avLst>
              <a:gd name="adj" fmla="val 5294"/>
            </a:avLst>
          </a:prstGeom>
          <a:solidFill>
            <a:srgbClr val="7B3F7F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22" name="Text 20"/>
          <p:cNvSpPr/>
          <p:nvPr/>
        </p:nvSpPr>
        <p:spPr>
          <a:xfrm>
            <a:off x="9696298" y="2633472"/>
            <a:ext cx="1852574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2200" dirty="0"/>
          </a:p>
        </p:txBody>
      </p:sp>
      <p:sp>
        <p:nvSpPr>
          <p:cNvPr id="23" name="Text 21"/>
          <p:cNvSpPr/>
          <p:nvPr/>
        </p:nvSpPr>
        <p:spPr>
          <a:xfrm>
            <a:off x="9787738" y="3246120"/>
            <a:ext cx="1669694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Evaluation</a:t>
            </a:r>
            <a:endParaRPr lang="en-US" sz="1450" dirty="0"/>
          </a:p>
        </p:txBody>
      </p:sp>
      <p:sp>
        <p:nvSpPr>
          <p:cNvPr id="24" name="Text 22"/>
          <p:cNvSpPr/>
          <p:nvPr/>
        </p:nvSpPr>
        <p:spPr>
          <a:xfrm>
            <a:off x="640080" y="4389120"/>
            <a:ext cx="100584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500" dirty="0">
                <a:solidFill>
                  <a:srgbClr val="2E18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 iterative cycle ensures the platform evolves around real user needs at every stage.</a:t>
            </a:r>
            <a:endParaRPr lang="en-US" sz="1500" dirty="0"/>
          </a:p>
        </p:txBody>
      </p:sp>
      <p:sp>
        <p:nvSpPr>
          <p:cNvPr id="25" name="Text 23"/>
          <p:cNvSpPr/>
          <p:nvPr/>
        </p:nvSpPr>
        <p:spPr>
          <a:xfrm>
            <a:off x="640080" y="6400800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00" kern="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INCLUSIVE SALON WEB PLATFORM</a:t>
            </a:r>
            <a:endParaRPr lang="en-US" sz="900" dirty="0"/>
          </a:p>
        </p:txBody>
      </p:sp>
      <p:sp>
        <p:nvSpPr>
          <p:cNvPr id="26" name="Text 24"/>
          <p:cNvSpPr/>
          <p:nvPr/>
        </p:nvSpPr>
        <p:spPr>
          <a:xfrm>
            <a:off x="11365992" y="640080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502920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1300" b="1" spc="200" kern="0" dirty="0">
                <a:solidFill>
                  <a:srgbClr val="C85FA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METHODOLOGY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640080" y="868680"/>
            <a:ext cx="86868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3800" b="1" dirty="0">
                <a:solidFill>
                  <a:srgbClr val="2E183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Requirements Analysis</a:t>
            </a:r>
            <a:endParaRPr lang="en-US" sz="3800" dirty="0"/>
          </a:p>
        </p:txBody>
      </p:sp>
      <p:sp>
        <p:nvSpPr>
          <p:cNvPr id="4" name="Shape 2"/>
          <p:cNvSpPr/>
          <p:nvPr/>
        </p:nvSpPr>
        <p:spPr>
          <a:xfrm>
            <a:off x="640080" y="2286000"/>
            <a:ext cx="1925726" cy="2651760"/>
          </a:xfrm>
          <a:prstGeom prst="roundRect">
            <a:avLst>
              <a:gd name="adj" fmla="val 4274"/>
            </a:avLst>
          </a:prstGeom>
          <a:solidFill>
            <a:srgbClr val="F8F2F7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1301191" y="2651760"/>
            <a:ext cx="603504" cy="603504"/>
          </a:xfrm>
          <a:prstGeom prst="ellipse">
            <a:avLst/>
          </a:prstGeom>
          <a:solidFill>
            <a:srgbClr val="7B3F7F"/>
          </a:solidFill>
          <a:ln/>
        </p:spPr>
      </p:sp>
      <p:pic>
        <p:nvPicPr>
          <p:cNvPr id="6" name="Image 0" descr="/home/claude/assets/book_white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73612" y="2724180"/>
            <a:ext cx="458663" cy="458663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749808" y="3474720"/>
            <a:ext cx="170627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50" b="1" dirty="0">
                <a:solidFill>
                  <a:srgbClr val="2E18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</a:t>
            </a:r>
            <a:endParaRPr lang="en-US" sz="1450" dirty="0"/>
          </a:p>
        </p:txBody>
      </p:sp>
      <p:sp>
        <p:nvSpPr>
          <p:cNvPr id="8" name="Shape 5"/>
          <p:cNvSpPr/>
          <p:nvPr/>
        </p:nvSpPr>
        <p:spPr>
          <a:xfrm>
            <a:off x="2885846" y="2286000"/>
            <a:ext cx="1925726" cy="2651760"/>
          </a:xfrm>
          <a:prstGeom prst="roundRect">
            <a:avLst>
              <a:gd name="adj" fmla="val 4274"/>
            </a:avLst>
          </a:prstGeom>
          <a:solidFill>
            <a:srgbClr val="F8F2F7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9" name="Shape 6"/>
          <p:cNvSpPr/>
          <p:nvPr/>
        </p:nvSpPr>
        <p:spPr>
          <a:xfrm>
            <a:off x="3546958" y="2651760"/>
            <a:ext cx="603504" cy="603504"/>
          </a:xfrm>
          <a:prstGeom prst="ellipse">
            <a:avLst/>
          </a:prstGeom>
          <a:solidFill>
            <a:srgbClr val="9B6FA0"/>
          </a:solidFill>
          <a:ln/>
        </p:spPr>
      </p:sp>
      <p:pic>
        <p:nvPicPr>
          <p:cNvPr id="10" name="Image 1" descr="/home/claude/assets/clipboard_white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378" y="2724180"/>
            <a:ext cx="458663" cy="458663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2995574" y="3474720"/>
            <a:ext cx="170627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50" b="1" dirty="0">
                <a:solidFill>
                  <a:srgbClr val="2E18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Surveys</a:t>
            </a:r>
            <a:endParaRPr lang="en-US" sz="1450" dirty="0"/>
          </a:p>
        </p:txBody>
      </p:sp>
      <p:sp>
        <p:nvSpPr>
          <p:cNvPr id="12" name="Shape 8"/>
          <p:cNvSpPr/>
          <p:nvPr/>
        </p:nvSpPr>
        <p:spPr>
          <a:xfrm>
            <a:off x="5131613" y="2286000"/>
            <a:ext cx="1925726" cy="2651760"/>
          </a:xfrm>
          <a:prstGeom prst="roundRect">
            <a:avLst>
              <a:gd name="adj" fmla="val 4274"/>
            </a:avLst>
          </a:prstGeom>
          <a:solidFill>
            <a:srgbClr val="F8F2F7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13" name="Shape 9"/>
          <p:cNvSpPr/>
          <p:nvPr/>
        </p:nvSpPr>
        <p:spPr>
          <a:xfrm>
            <a:off x="5792724" y="2651760"/>
            <a:ext cx="603504" cy="603504"/>
          </a:xfrm>
          <a:prstGeom prst="ellipse">
            <a:avLst/>
          </a:prstGeom>
          <a:solidFill>
            <a:srgbClr val="7B3F7F"/>
          </a:solidFill>
          <a:ln/>
        </p:spPr>
      </p:sp>
      <p:pic>
        <p:nvPicPr>
          <p:cNvPr id="14" name="Image 2" descr="/home/claude/assets/comment_white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5144" y="2724180"/>
            <a:ext cx="458663" cy="458663"/>
          </a:xfrm>
          <a:prstGeom prst="rect">
            <a:avLst/>
          </a:prstGeom>
        </p:spPr>
      </p:pic>
      <p:sp>
        <p:nvSpPr>
          <p:cNvPr id="15" name="Text 10"/>
          <p:cNvSpPr/>
          <p:nvPr/>
        </p:nvSpPr>
        <p:spPr>
          <a:xfrm>
            <a:off x="5241341" y="3474720"/>
            <a:ext cx="170627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50" b="1" dirty="0">
                <a:solidFill>
                  <a:srgbClr val="2E18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Interviews</a:t>
            </a:r>
            <a:endParaRPr lang="en-US" sz="1450" dirty="0"/>
          </a:p>
        </p:txBody>
      </p:sp>
      <p:sp>
        <p:nvSpPr>
          <p:cNvPr id="16" name="Shape 11"/>
          <p:cNvSpPr/>
          <p:nvPr/>
        </p:nvSpPr>
        <p:spPr>
          <a:xfrm>
            <a:off x="7377379" y="2286000"/>
            <a:ext cx="1925726" cy="2651760"/>
          </a:xfrm>
          <a:prstGeom prst="roundRect">
            <a:avLst>
              <a:gd name="adj" fmla="val 4274"/>
            </a:avLst>
          </a:prstGeom>
          <a:solidFill>
            <a:srgbClr val="F8F2F7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17" name="Shape 12"/>
          <p:cNvSpPr/>
          <p:nvPr/>
        </p:nvSpPr>
        <p:spPr>
          <a:xfrm>
            <a:off x="8038490" y="2651760"/>
            <a:ext cx="603504" cy="603504"/>
          </a:xfrm>
          <a:prstGeom prst="ellipse">
            <a:avLst/>
          </a:prstGeom>
          <a:solidFill>
            <a:srgbClr val="9B6FA0"/>
          </a:solidFill>
          <a:ln/>
        </p:spPr>
      </p:sp>
      <p:pic>
        <p:nvPicPr>
          <p:cNvPr id="18" name="Image 3" descr="/home/claude/assets/users_white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10911" y="2724180"/>
            <a:ext cx="458663" cy="458663"/>
          </a:xfrm>
          <a:prstGeom prst="rect">
            <a:avLst/>
          </a:prstGeom>
        </p:spPr>
      </p:pic>
      <p:sp>
        <p:nvSpPr>
          <p:cNvPr id="19" name="Text 13"/>
          <p:cNvSpPr/>
          <p:nvPr/>
        </p:nvSpPr>
        <p:spPr>
          <a:xfrm>
            <a:off x="7487107" y="3474720"/>
            <a:ext cx="170627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50" b="1" dirty="0">
                <a:solidFill>
                  <a:srgbClr val="2E18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Focus Groups</a:t>
            </a:r>
            <a:endParaRPr lang="en-US" sz="1450" dirty="0"/>
          </a:p>
        </p:txBody>
      </p:sp>
      <p:sp>
        <p:nvSpPr>
          <p:cNvPr id="20" name="Shape 14"/>
          <p:cNvSpPr/>
          <p:nvPr/>
        </p:nvSpPr>
        <p:spPr>
          <a:xfrm>
            <a:off x="9623146" y="2286000"/>
            <a:ext cx="1925726" cy="2651760"/>
          </a:xfrm>
          <a:prstGeom prst="roundRect">
            <a:avLst>
              <a:gd name="adj" fmla="val 4274"/>
            </a:avLst>
          </a:prstGeom>
          <a:solidFill>
            <a:srgbClr val="F8F2F7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21" name="Shape 15"/>
          <p:cNvSpPr/>
          <p:nvPr/>
        </p:nvSpPr>
        <p:spPr>
          <a:xfrm>
            <a:off x="10284257" y="2651760"/>
            <a:ext cx="603504" cy="603504"/>
          </a:xfrm>
          <a:prstGeom prst="ellipse">
            <a:avLst/>
          </a:prstGeom>
          <a:solidFill>
            <a:srgbClr val="7B3F7F"/>
          </a:solidFill>
          <a:ln/>
        </p:spPr>
      </p:sp>
      <p:pic>
        <p:nvPicPr>
          <p:cNvPr id="22" name="Image 4" descr="/home/claude/assets/search_white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56677" y="2724180"/>
            <a:ext cx="458663" cy="458663"/>
          </a:xfrm>
          <a:prstGeom prst="rect">
            <a:avLst/>
          </a:prstGeom>
        </p:spPr>
      </p:pic>
      <p:sp>
        <p:nvSpPr>
          <p:cNvPr id="23" name="Text 16"/>
          <p:cNvSpPr/>
          <p:nvPr/>
        </p:nvSpPr>
        <p:spPr>
          <a:xfrm>
            <a:off x="9732874" y="3474720"/>
            <a:ext cx="170627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50" b="1" dirty="0">
                <a:solidFill>
                  <a:srgbClr val="2E18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Competitor Analysis</a:t>
            </a:r>
            <a:endParaRPr lang="en-US" sz="1450" dirty="0"/>
          </a:p>
        </p:txBody>
      </p:sp>
      <p:sp>
        <p:nvSpPr>
          <p:cNvPr id="24" name="Text 17"/>
          <p:cNvSpPr/>
          <p:nvPr/>
        </p:nvSpPr>
        <p:spPr>
          <a:xfrm>
            <a:off x="640080" y="6400800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00" kern="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INCLUSIVE SALON WEB PLATFORM</a:t>
            </a:r>
            <a:endParaRPr lang="en-US" sz="900" dirty="0"/>
          </a:p>
        </p:txBody>
      </p:sp>
      <p:sp>
        <p:nvSpPr>
          <p:cNvPr id="25" name="Text 18"/>
          <p:cNvSpPr/>
          <p:nvPr/>
        </p:nvSpPr>
        <p:spPr>
          <a:xfrm>
            <a:off x="11365992" y="640080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502920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1300" b="1" spc="200" kern="0" dirty="0">
                <a:solidFill>
                  <a:srgbClr val="C85FA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640080" y="868680"/>
            <a:ext cx="86868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3800" b="1" dirty="0">
                <a:solidFill>
                  <a:srgbClr val="2E183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System Design</a:t>
            </a:r>
            <a:endParaRPr lang="en-US" sz="3800" dirty="0"/>
          </a:p>
        </p:txBody>
      </p:sp>
      <p:sp>
        <p:nvSpPr>
          <p:cNvPr id="4" name="Shape 2"/>
          <p:cNvSpPr/>
          <p:nvPr/>
        </p:nvSpPr>
        <p:spPr>
          <a:xfrm>
            <a:off x="640080" y="2103120"/>
            <a:ext cx="5225796" cy="1234440"/>
          </a:xfrm>
          <a:prstGeom prst="roundRect">
            <a:avLst>
              <a:gd name="adj" fmla="val 5926"/>
            </a:avLst>
          </a:prstGeom>
          <a:solidFill>
            <a:srgbClr val="F8F2F7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868680" y="2427732"/>
            <a:ext cx="585216" cy="585216"/>
          </a:xfrm>
          <a:prstGeom prst="ellipse">
            <a:avLst/>
          </a:prstGeom>
          <a:solidFill>
            <a:srgbClr val="7B3F7F"/>
          </a:solidFill>
          <a:ln/>
        </p:spPr>
      </p:sp>
      <p:pic>
        <p:nvPicPr>
          <p:cNvPr id="6" name="Image 0" descr="/home/claude/assets/ruler_white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8906" y="2497958"/>
            <a:ext cx="444764" cy="444764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645920" y="2103120"/>
            <a:ext cx="4037076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b="1" dirty="0">
                <a:solidFill>
                  <a:srgbClr val="2E18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Wireframes</a:t>
            </a:r>
            <a:endParaRPr lang="en-US" sz="1700" dirty="0"/>
          </a:p>
        </p:txBody>
      </p:sp>
      <p:sp>
        <p:nvSpPr>
          <p:cNvPr id="8" name="Shape 5"/>
          <p:cNvSpPr/>
          <p:nvPr/>
        </p:nvSpPr>
        <p:spPr>
          <a:xfrm>
            <a:off x="6323076" y="2103120"/>
            <a:ext cx="5225796" cy="1234440"/>
          </a:xfrm>
          <a:prstGeom prst="roundRect">
            <a:avLst>
              <a:gd name="adj" fmla="val 5926"/>
            </a:avLst>
          </a:prstGeom>
          <a:solidFill>
            <a:srgbClr val="F8F2F7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9" name="Shape 6"/>
          <p:cNvSpPr/>
          <p:nvPr/>
        </p:nvSpPr>
        <p:spPr>
          <a:xfrm>
            <a:off x="6551676" y="2427732"/>
            <a:ext cx="585216" cy="585216"/>
          </a:xfrm>
          <a:prstGeom prst="ellipse">
            <a:avLst/>
          </a:prstGeom>
          <a:solidFill>
            <a:srgbClr val="7B3F7F"/>
          </a:solidFill>
          <a:ln/>
        </p:spPr>
      </p:sp>
      <p:pic>
        <p:nvPicPr>
          <p:cNvPr id="10" name="Image 1" descr="/home/claude/assets/sitemap_white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1902" y="2497958"/>
            <a:ext cx="444764" cy="444764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7328916" y="2103120"/>
            <a:ext cx="4037076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b="1" dirty="0">
                <a:solidFill>
                  <a:srgbClr val="2E18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User Flows</a:t>
            </a:r>
            <a:endParaRPr lang="en-US" sz="1700" dirty="0"/>
          </a:p>
        </p:txBody>
      </p:sp>
      <p:sp>
        <p:nvSpPr>
          <p:cNvPr id="12" name="Shape 8"/>
          <p:cNvSpPr/>
          <p:nvPr/>
        </p:nvSpPr>
        <p:spPr>
          <a:xfrm>
            <a:off x="640080" y="3703320"/>
            <a:ext cx="5225796" cy="1234440"/>
          </a:xfrm>
          <a:prstGeom prst="roundRect">
            <a:avLst>
              <a:gd name="adj" fmla="val 5926"/>
            </a:avLst>
          </a:prstGeom>
          <a:solidFill>
            <a:srgbClr val="F8F2F7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13" name="Shape 9"/>
          <p:cNvSpPr/>
          <p:nvPr/>
        </p:nvSpPr>
        <p:spPr>
          <a:xfrm>
            <a:off x="868680" y="4027932"/>
            <a:ext cx="585216" cy="585216"/>
          </a:xfrm>
          <a:prstGeom prst="ellipse">
            <a:avLst/>
          </a:prstGeom>
          <a:solidFill>
            <a:srgbClr val="7B3F7F"/>
          </a:solidFill>
          <a:ln/>
        </p:spPr>
      </p:sp>
      <p:pic>
        <p:nvPicPr>
          <p:cNvPr id="14" name="Image 2" descr="/home/claude/assets/database_white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8906" y="4098158"/>
            <a:ext cx="444764" cy="444764"/>
          </a:xfrm>
          <a:prstGeom prst="rect">
            <a:avLst/>
          </a:prstGeom>
        </p:spPr>
      </p:pic>
      <p:sp>
        <p:nvSpPr>
          <p:cNvPr id="15" name="Text 10"/>
          <p:cNvSpPr/>
          <p:nvPr/>
        </p:nvSpPr>
        <p:spPr>
          <a:xfrm>
            <a:off x="1645920" y="3703320"/>
            <a:ext cx="4037076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b="1" dirty="0">
                <a:solidFill>
                  <a:srgbClr val="2E18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Database Schema</a:t>
            </a:r>
            <a:endParaRPr lang="en-US" sz="1700" dirty="0"/>
          </a:p>
        </p:txBody>
      </p:sp>
      <p:sp>
        <p:nvSpPr>
          <p:cNvPr id="16" name="Shape 11"/>
          <p:cNvSpPr/>
          <p:nvPr/>
        </p:nvSpPr>
        <p:spPr>
          <a:xfrm>
            <a:off x="6323076" y="3703320"/>
            <a:ext cx="5225796" cy="1234440"/>
          </a:xfrm>
          <a:prstGeom prst="roundRect">
            <a:avLst>
              <a:gd name="adj" fmla="val 5926"/>
            </a:avLst>
          </a:prstGeom>
          <a:solidFill>
            <a:srgbClr val="F8F2F7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17" name="Shape 12"/>
          <p:cNvSpPr/>
          <p:nvPr/>
        </p:nvSpPr>
        <p:spPr>
          <a:xfrm>
            <a:off x="6551676" y="4027932"/>
            <a:ext cx="585216" cy="585216"/>
          </a:xfrm>
          <a:prstGeom prst="ellipse">
            <a:avLst/>
          </a:prstGeom>
          <a:solidFill>
            <a:srgbClr val="7B3F7F"/>
          </a:solidFill>
          <a:ln/>
        </p:spPr>
      </p:sp>
      <p:pic>
        <p:nvPicPr>
          <p:cNvPr id="18" name="Image 3" descr="/home/claude/assets/access_white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21902" y="4098158"/>
            <a:ext cx="444764" cy="444764"/>
          </a:xfrm>
          <a:prstGeom prst="rect">
            <a:avLst/>
          </a:prstGeom>
        </p:spPr>
      </p:pic>
      <p:sp>
        <p:nvSpPr>
          <p:cNvPr id="19" name="Text 13"/>
          <p:cNvSpPr/>
          <p:nvPr/>
        </p:nvSpPr>
        <p:spPr>
          <a:xfrm>
            <a:off x="7328916" y="3703320"/>
            <a:ext cx="4037076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b="1" dirty="0">
                <a:solidFill>
                  <a:srgbClr val="2E18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WCAG 2.2 Compliance</a:t>
            </a:r>
            <a:endParaRPr lang="en-US" sz="1700" dirty="0"/>
          </a:p>
        </p:txBody>
      </p:sp>
      <p:sp>
        <p:nvSpPr>
          <p:cNvPr id="20" name="Text 14"/>
          <p:cNvSpPr/>
          <p:nvPr/>
        </p:nvSpPr>
        <p:spPr>
          <a:xfrm>
            <a:off x="640080" y="6400800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00" kern="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INCLUSIVE SALON WEB PLATFORM</a:t>
            </a:r>
            <a:endParaRPr lang="en-US" sz="900" dirty="0"/>
          </a:p>
        </p:txBody>
      </p:sp>
      <p:sp>
        <p:nvSpPr>
          <p:cNvPr id="21" name="Text 15"/>
          <p:cNvSpPr/>
          <p:nvPr/>
        </p:nvSpPr>
        <p:spPr>
          <a:xfrm>
            <a:off x="11365992" y="640080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502920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1300" b="1" spc="200" kern="0" dirty="0">
                <a:solidFill>
                  <a:srgbClr val="C85FA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IMPLEMENTATION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640080" y="868680"/>
            <a:ext cx="86868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3800" b="1" dirty="0">
                <a:solidFill>
                  <a:srgbClr val="2E183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Technology Stack</a:t>
            </a:r>
            <a:endParaRPr lang="en-US" sz="3800" dirty="0"/>
          </a:p>
        </p:txBody>
      </p:sp>
      <p:sp>
        <p:nvSpPr>
          <p:cNvPr id="4" name="Shape 2"/>
          <p:cNvSpPr/>
          <p:nvPr/>
        </p:nvSpPr>
        <p:spPr>
          <a:xfrm>
            <a:off x="640080" y="2011680"/>
            <a:ext cx="3361944" cy="1417320"/>
          </a:xfrm>
          <a:prstGeom prst="roundRect">
            <a:avLst>
              <a:gd name="adj" fmla="val 5806"/>
            </a:avLst>
          </a:prstGeom>
          <a:solidFill>
            <a:srgbClr val="7B3F7F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868680" y="2446020"/>
            <a:ext cx="548640" cy="548640"/>
          </a:xfrm>
          <a:prstGeom prst="ellipse">
            <a:avLst/>
          </a:prstGeom>
          <a:solidFill>
            <a:srgbClr val="FFFFFF"/>
          </a:solidFill>
          <a:ln/>
        </p:spPr>
      </p:sp>
      <p:pic>
        <p:nvPicPr>
          <p:cNvPr id="6" name="Image 0" descr="/home/claude/assets/code_berry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4517" y="2511857"/>
            <a:ext cx="416966" cy="416966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554480" y="2011680"/>
            <a:ext cx="2264664" cy="1417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HTML5</a:t>
            </a:r>
            <a:endParaRPr lang="en-US" sz="1700" dirty="0"/>
          </a:p>
        </p:txBody>
      </p:sp>
      <p:sp>
        <p:nvSpPr>
          <p:cNvPr id="8" name="Shape 5"/>
          <p:cNvSpPr/>
          <p:nvPr/>
        </p:nvSpPr>
        <p:spPr>
          <a:xfrm>
            <a:off x="4413504" y="2011680"/>
            <a:ext cx="3361944" cy="1417320"/>
          </a:xfrm>
          <a:prstGeom prst="roundRect">
            <a:avLst>
              <a:gd name="adj" fmla="val 5806"/>
            </a:avLst>
          </a:prstGeom>
          <a:solidFill>
            <a:srgbClr val="7B3F7F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9" name="Shape 6"/>
          <p:cNvSpPr/>
          <p:nvPr/>
        </p:nvSpPr>
        <p:spPr>
          <a:xfrm>
            <a:off x="4642104" y="2446020"/>
            <a:ext cx="548640" cy="548640"/>
          </a:xfrm>
          <a:prstGeom prst="ellipse">
            <a:avLst/>
          </a:prstGeom>
          <a:solidFill>
            <a:srgbClr val="FFFFFF"/>
          </a:solidFill>
          <a:ln/>
        </p:spPr>
      </p:sp>
      <p:pic>
        <p:nvPicPr>
          <p:cNvPr id="10" name="Image 1" descr="/home/claude/assets/code_berry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941" y="2511857"/>
            <a:ext cx="416966" cy="416966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5327904" y="2011680"/>
            <a:ext cx="2264664" cy="1417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CSS3</a:t>
            </a:r>
            <a:endParaRPr lang="en-US" sz="1700" dirty="0"/>
          </a:p>
        </p:txBody>
      </p:sp>
      <p:sp>
        <p:nvSpPr>
          <p:cNvPr id="12" name="Shape 8"/>
          <p:cNvSpPr/>
          <p:nvPr/>
        </p:nvSpPr>
        <p:spPr>
          <a:xfrm>
            <a:off x="8186928" y="2011680"/>
            <a:ext cx="3361944" cy="1417320"/>
          </a:xfrm>
          <a:prstGeom prst="roundRect">
            <a:avLst>
              <a:gd name="adj" fmla="val 5806"/>
            </a:avLst>
          </a:prstGeom>
          <a:solidFill>
            <a:srgbClr val="7B3F7F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13" name="Shape 9"/>
          <p:cNvSpPr/>
          <p:nvPr/>
        </p:nvSpPr>
        <p:spPr>
          <a:xfrm>
            <a:off x="8415528" y="2446020"/>
            <a:ext cx="548640" cy="548640"/>
          </a:xfrm>
          <a:prstGeom prst="ellipse">
            <a:avLst/>
          </a:prstGeom>
          <a:solidFill>
            <a:srgbClr val="FFFFFF"/>
          </a:solidFill>
          <a:ln/>
        </p:spPr>
      </p:sp>
      <p:pic>
        <p:nvPicPr>
          <p:cNvPr id="14" name="Image 2" descr="/home/claude/assets/code_berry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81365" y="2511857"/>
            <a:ext cx="416966" cy="416966"/>
          </a:xfrm>
          <a:prstGeom prst="rect">
            <a:avLst/>
          </a:prstGeom>
        </p:spPr>
      </p:pic>
      <p:sp>
        <p:nvSpPr>
          <p:cNvPr id="15" name="Text 10"/>
          <p:cNvSpPr/>
          <p:nvPr/>
        </p:nvSpPr>
        <p:spPr>
          <a:xfrm>
            <a:off x="9101328" y="2011680"/>
            <a:ext cx="2264664" cy="1417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JavaScript</a:t>
            </a:r>
            <a:endParaRPr lang="en-US" sz="1700" dirty="0"/>
          </a:p>
        </p:txBody>
      </p:sp>
      <p:sp>
        <p:nvSpPr>
          <p:cNvPr id="16" name="Shape 11"/>
          <p:cNvSpPr/>
          <p:nvPr/>
        </p:nvSpPr>
        <p:spPr>
          <a:xfrm>
            <a:off x="640080" y="3794760"/>
            <a:ext cx="3361944" cy="1417320"/>
          </a:xfrm>
          <a:prstGeom prst="roundRect">
            <a:avLst>
              <a:gd name="adj" fmla="val 5806"/>
            </a:avLst>
          </a:prstGeom>
          <a:solidFill>
            <a:srgbClr val="9B6FA0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17" name="Shape 12"/>
          <p:cNvSpPr/>
          <p:nvPr/>
        </p:nvSpPr>
        <p:spPr>
          <a:xfrm>
            <a:off x="868680" y="4229100"/>
            <a:ext cx="548640" cy="548640"/>
          </a:xfrm>
          <a:prstGeom prst="ellipse">
            <a:avLst/>
          </a:prstGeom>
          <a:solidFill>
            <a:srgbClr val="FFFFFF"/>
          </a:solidFill>
          <a:ln/>
        </p:spPr>
      </p:sp>
      <p:pic>
        <p:nvPicPr>
          <p:cNvPr id="18" name="Image 3" descr="/home/claude/assets/code_berry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4517" y="4294937"/>
            <a:ext cx="416966" cy="416966"/>
          </a:xfrm>
          <a:prstGeom prst="rect">
            <a:avLst/>
          </a:prstGeom>
        </p:spPr>
      </p:pic>
      <p:sp>
        <p:nvSpPr>
          <p:cNvPr id="19" name="Text 13"/>
          <p:cNvSpPr/>
          <p:nvPr/>
        </p:nvSpPr>
        <p:spPr>
          <a:xfrm>
            <a:off x="1554480" y="3794760"/>
            <a:ext cx="2264664" cy="1417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PHP Laravel</a:t>
            </a:r>
            <a:endParaRPr lang="en-US" sz="1700" dirty="0"/>
          </a:p>
        </p:txBody>
      </p:sp>
      <p:sp>
        <p:nvSpPr>
          <p:cNvPr id="20" name="Shape 14"/>
          <p:cNvSpPr/>
          <p:nvPr/>
        </p:nvSpPr>
        <p:spPr>
          <a:xfrm>
            <a:off x="4413504" y="3794760"/>
            <a:ext cx="3361944" cy="1417320"/>
          </a:xfrm>
          <a:prstGeom prst="roundRect">
            <a:avLst>
              <a:gd name="adj" fmla="val 5806"/>
            </a:avLst>
          </a:prstGeom>
          <a:solidFill>
            <a:srgbClr val="9B6FA0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21" name="Shape 15"/>
          <p:cNvSpPr/>
          <p:nvPr/>
        </p:nvSpPr>
        <p:spPr>
          <a:xfrm>
            <a:off x="4642104" y="4229100"/>
            <a:ext cx="548640" cy="548640"/>
          </a:xfrm>
          <a:prstGeom prst="ellipse">
            <a:avLst/>
          </a:prstGeom>
          <a:solidFill>
            <a:srgbClr val="FFFFFF"/>
          </a:solidFill>
          <a:ln/>
        </p:spPr>
      </p:sp>
      <p:pic>
        <p:nvPicPr>
          <p:cNvPr id="22" name="Image 4" descr="/home/claude/assets/code_berry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7941" y="4294937"/>
            <a:ext cx="416966" cy="416966"/>
          </a:xfrm>
          <a:prstGeom prst="rect">
            <a:avLst/>
          </a:prstGeom>
        </p:spPr>
      </p:pic>
      <p:sp>
        <p:nvSpPr>
          <p:cNvPr id="23" name="Text 16"/>
          <p:cNvSpPr/>
          <p:nvPr/>
        </p:nvSpPr>
        <p:spPr>
          <a:xfrm>
            <a:off x="5327904" y="3794760"/>
            <a:ext cx="2264664" cy="1417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MySQL</a:t>
            </a:r>
            <a:endParaRPr lang="en-US" sz="1700" dirty="0"/>
          </a:p>
        </p:txBody>
      </p:sp>
      <p:sp>
        <p:nvSpPr>
          <p:cNvPr id="24" name="Shape 17"/>
          <p:cNvSpPr/>
          <p:nvPr/>
        </p:nvSpPr>
        <p:spPr>
          <a:xfrm>
            <a:off x="8186928" y="3794760"/>
            <a:ext cx="3361944" cy="1417320"/>
          </a:xfrm>
          <a:prstGeom prst="roundRect">
            <a:avLst>
              <a:gd name="adj" fmla="val 5806"/>
            </a:avLst>
          </a:prstGeom>
          <a:solidFill>
            <a:srgbClr val="9B6FA0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25" name="Shape 18"/>
          <p:cNvSpPr/>
          <p:nvPr/>
        </p:nvSpPr>
        <p:spPr>
          <a:xfrm>
            <a:off x="8415528" y="4229100"/>
            <a:ext cx="548640" cy="548640"/>
          </a:xfrm>
          <a:prstGeom prst="ellipse">
            <a:avLst/>
          </a:prstGeom>
          <a:solidFill>
            <a:srgbClr val="FFFFFF"/>
          </a:solidFill>
          <a:ln/>
        </p:spPr>
      </p:sp>
      <p:pic>
        <p:nvPicPr>
          <p:cNvPr id="26" name="Image 5" descr="/home/claude/assets/code_berry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81365" y="4294937"/>
            <a:ext cx="416966" cy="416966"/>
          </a:xfrm>
          <a:prstGeom prst="rect">
            <a:avLst/>
          </a:prstGeom>
        </p:spPr>
      </p:pic>
      <p:sp>
        <p:nvSpPr>
          <p:cNvPr id="27" name="Text 19"/>
          <p:cNvSpPr/>
          <p:nvPr/>
        </p:nvSpPr>
        <p:spPr>
          <a:xfrm>
            <a:off x="9101328" y="3794760"/>
            <a:ext cx="2264664" cy="1417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AWS</a:t>
            </a:r>
            <a:endParaRPr lang="en-US" sz="1700" dirty="0"/>
          </a:p>
        </p:txBody>
      </p:sp>
      <p:sp>
        <p:nvSpPr>
          <p:cNvPr id="28" name="Text 20"/>
          <p:cNvSpPr/>
          <p:nvPr/>
        </p:nvSpPr>
        <p:spPr>
          <a:xfrm>
            <a:off x="640080" y="6400800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00" kern="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INCLUSIVE SALON WEB PLATFORM</a:t>
            </a:r>
            <a:endParaRPr lang="en-US" sz="900" dirty="0"/>
          </a:p>
        </p:txBody>
      </p:sp>
      <p:sp>
        <p:nvSpPr>
          <p:cNvPr id="29" name="Text 21"/>
          <p:cNvSpPr/>
          <p:nvPr/>
        </p:nvSpPr>
        <p:spPr>
          <a:xfrm>
            <a:off x="11365992" y="640080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502920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1300" b="1" spc="200" kern="0" dirty="0">
                <a:solidFill>
                  <a:srgbClr val="C85FA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IMPLEMENTATION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640080" y="868680"/>
            <a:ext cx="86868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3800" b="1" dirty="0">
                <a:solidFill>
                  <a:srgbClr val="2E183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System Architecture</a:t>
            </a:r>
            <a:endParaRPr lang="en-US" sz="3800" dirty="0"/>
          </a:p>
        </p:txBody>
      </p:sp>
      <p:sp>
        <p:nvSpPr>
          <p:cNvPr id="4" name="Shape 2"/>
          <p:cNvSpPr/>
          <p:nvPr/>
        </p:nvSpPr>
        <p:spPr>
          <a:xfrm>
            <a:off x="822960" y="2286000"/>
            <a:ext cx="2377440" cy="2194560"/>
          </a:xfrm>
          <a:prstGeom prst="roundRect">
            <a:avLst>
              <a:gd name="adj" fmla="val 4167"/>
            </a:avLst>
          </a:prstGeom>
          <a:solidFill>
            <a:srgbClr val="F8F2F7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1645920" y="2651760"/>
            <a:ext cx="731520" cy="731520"/>
          </a:xfrm>
          <a:prstGeom prst="ellipse">
            <a:avLst/>
          </a:prstGeom>
          <a:solidFill>
            <a:srgbClr val="7B3F7F"/>
          </a:solidFill>
          <a:ln/>
        </p:spPr>
      </p:sp>
      <p:pic>
        <p:nvPicPr>
          <p:cNvPr id="6" name="Image 0" descr="/home/claude/assets/desktop_white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33702" y="2739542"/>
            <a:ext cx="555955" cy="555955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822960" y="3703320"/>
            <a:ext cx="23774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2E18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Frontend</a:t>
            </a:r>
            <a:endParaRPr lang="en-US" sz="1800" dirty="0"/>
          </a:p>
        </p:txBody>
      </p:sp>
      <p:sp>
        <p:nvSpPr>
          <p:cNvPr id="8" name="Shape 5"/>
          <p:cNvSpPr/>
          <p:nvPr/>
        </p:nvSpPr>
        <p:spPr>
          <a:xfrm>
            <a:off x="3310128" y="3383280"/>
            <a:ext cx="603504" cy="0"/>
          </a:xfrm>
          <a:prstGeom prst="line">
            <a:avLst/>
          </a:prstGeom>
          <a:noFill/>
          <a:ln w="25400">
            <a:solidFill>
              <a:srgbClr val="8E6E92"/>
            </a:solidFill>
            <a:prstDash val="solid"/>
            <a:tailEnd type="triangle"/>
          </a:ln>
        </p:spPr>
      </p:sp>
      <p:sp>
        <p:nvSpPr>
          <p:cNvPr id="9" name="Shape 6"/>
          <p:cNvSpPr/>
          <p:nvPr/>
        </p:nvSpPr>
        <p:spPr>
          <a:xfrm>
            <a:off x="4023360" y="2286000"/>
            <a:ext cx="2377440" cy="2194560"/>
          </a:xfrm>
          <a:prstGeom prst="roundRect">
            <a:avLst>
              <a:gd name="adj" fmla="val 4167"/>
            </a:avLst>
          </a:prstGeom>
          <a:solidFill>
            <a:srgbClr val="F8F2F7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10" name="Shape 7"/>
          <p:cNvSpPr/>
          <p:nvPr/>
        </p:nvSpPr>
        <p:spPr>
          <a:xfrm>
            <a:off x="4846320" y="2651760"/>
            <a:ext cx="731520" cy="731520"/>
          </a:xfrm>
          <a:prstGeom prst="ellipse">
            <a:avLst/>
          </a:prstGeom>
          <a:solidFill>
            <a:srgbClr val="C85FA8"/>
          </a:solidFill>
          <a:ln/>
        </p:spPr>
      </p:sp>
      <p:pic>
        <p:nvPicPr>
          <p:cNvPr id="11" name="Image 1" descr="/home/claude/assets/server_white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4102" y="2739542"/>
            <a:ext cx="555955" cy="555955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4023360" y="3703320"/>
            <a:ext cx="23774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2E18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Backend</a:t>
            </a:r>
            <a:endParaRPr lang="en-US" sz="1800" dirty="0"/>
          </a:p>
        </p:txBody>
      </p:sp>
      <p:sp>
        <p:nvSpPr>
          <p:cNvPr id="13" name="Shape 9"/>
          <p:cNvSpPr/>
          <p:nvPr/>
        </p:nvSpPr>
        <p:spPr>
          <a:xfrm>
            <a:off x="6510528" y="3383280"/>
            <a:ext cx="603504" cy="0"/>
          </a:xfrm>
          <a:prstGeom prst="line">
            <a:avLst/>
          </a:prstGeom>
          <a:noFill/>
          <a:ln w="25400">
            <a:solidFill>
              <a:srgbClr val="8E6E92"/>
            </a:solidFill>
            <a:prstDash val="solid"/>
            <a:tailEnd type="triangle"/>
          </a:ln>
        </p:spPr>
      </p:sp>
      <p:sp>
        <p:nvSpPr>
          <p:cNvPr id="14" name="Shape 10"/>
          <p:cNvSpPr/>
          <p:nvPr/>
        </p:nvSpPr>
        <p:spPr>
          <a:xfrm>
            <a:off x="7223760" y="2286000"/>
            <a:ext cx="2377440" cy="2194560"/>
          </a:xfrm>
          <a:prstGeom prst="roundRect">
            <a:avLst>
              <a:gd name="adj" fmla="val 4167"/>
            </a:avLst>
          </a:prstGeom>
          <a:solidFill>
            <a:srgbClr val="F8F2F7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15" name="Shape 11"/>
          <p:cNvSpPr/>
          <p:nvPr/>
        </p:nvSpPr>
        <p:spPr>
          <a:xfrm>
            <a:off x="8046720" y="2651760"/>
            <a:ext cx="731520" cy="731520"/>
          </a:xfrm>
          <a:prstGeom prst="ellipse">
            <a:avLst/>
          </a:prstGeom>
          <a:solidFill>
            <a:srgbClr val="9B6FA0"/>
          </a:solidFill>
          <a:ln/>
        </p:spPr>
      </p:sp>
      <p:pic>
        <p:nvPicPr>
          <p:cNvPr id="16" name="Image 2" descr="/home/claude/assets/database_white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4502" y="2739542"/>
            <a:ext cx="555955" cy="555955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7223760" y="3703320"/>
            <a:ext cx="23774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2E18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Database</a:t>
            </a:r>
            <a:endParaRPr lang="en-US" sz="1800" dirty="0"/>
          </a:p>
        </p:txBody>
      </p:sp>
      <p:sp>
        <p:nvSpPr>
          <p:cNvPr id="18" name="Text 13"/>
          <p:cNvSpPr/>
          <p:nvPr/>
        </p:nvSpPr>
        <p:spPr>
          <a:xfrm>
            <a:off x="822960" y="4892040"/>
            <a:ext cx="10058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50" i="1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RESTful communication between layers ensures a clean separation of concerns.</a:t>
            </a:r>
            <a:endParaRPr lang="en-US" sz="1450" dirty="0"/>
          </a:p>
        </p:txBody>
      </p:sp>
      <p:sp>
        <p:nvSpPr>
          <p:cNvPr id="19" name="Text 14"/>
          <p:cNvSpPr/>
          <p:nvPr/>
        </p:nvSpPr>
        <p:spPr>
          <a:xfrm>
            <a:off x="640080" y="6400800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00" kern="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INCLUSIVE SALON WEB PLATFORM</a:t>
            </a:r>
            <a:endParaRPr lang="en-US" sz="900" dirty="0"/>
          </a:p>
        </p:txBody>
      </p:sp>
      <p:sp>
        <p:nvSpPr>
          <p:cNvPr id="20" name="Text 15"/>
          <p:cNvSpPr/>
          <p:nvPr/>
        </p:nvSpPr>
        <p:spPr>
          <a:xfrm>
            <a:off x="11365992" y="640080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4206240" cy="6858000"/>
          </a:xfrm>
          <a:prstGeom prst="rect">
            <a:avLst/>
          </a:prstGeom>
          <a:solidFill>
            <a:srgbClr val="7B3F7F"/>
          </a:solidFill>
          <a:ln/>
        </p:spPr>
      </p:sp>
      <p:sp>
        <p:nvSpPr>
          <p:cNvPr id="3" name="Shape 1"/>
          <p:cNvSpPr/>
          <p:nvPr/>
        </p:nvSpPr>
        <p:spPr>
          <a:xfrm>
            <a:off x="1417320" y="2606040"/>
            <a:ext cx="1280160" cy="1280160"/>
          </a:xfrm>
          <a:prstGeom prst="ellipse">
            <a:avLst/>
          </a:prstGeom>
          <a:solidFill>
            <a:srgbClr val="FFFFFF"/>
          </a:solidFill>
          <a:ln/>
        </p:spPr>
      </p:sp>
      <p:pic>
        <p:nvPicPr>
          <p:cNvPr id="4" name="Image 0" descr="/home/claude/assets/calendar_berry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0939" y="2759659"/>
            <a:ext cx="972922" cy="972922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548640" y="4069080"/>
            <a:ext cx="32918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spc="200" kern="0" dirty="0">
                <a:solidFill>
                  <a:srgbClr val="DCB8D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Feature</a:t>
            </a:r>
            <a:endParaRPr lang="en-US" sz="1300" dirty="0"/>
          </a:p>
        </p:txBody>
      </p:sp>
      <p:sp>
        <p:nvSpPr>
          <p:cNvPr id="6" name="Text 3"/>
          <p:cNvSpPr/>
          <p:nvPr/>
        </p:nvSpPr>
        <p:spPr>
          <a:xfrm>
            <a:off x="548640" y="4370832"/>
            <a:ext cx="329184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Appointment Booking</a:t>
            </a:r>
            <a:endParaRPr lang="en-US" sz="2600" dirty="0"/>
          </a:p>
        </p:txBody>
      </p:sp>
      <p:sp>
        <p:nvSpPr>
          <p:cNvPr id="7" name="Shape 4"/>
          <p:cNvSpPr/>
          <p:nvPr/>
        </p:nvSpPr>
        <p:spPr>
          <a:xfrm>
            <a:off x="4663440" y="1417320"/>
            <a:ext cx="146304" cy="146304"/>
          </a:xfrm>
          <a:prstGeom prst="ellipse">
            <a:avLst/>
          </a:prstGeom>
          <a:solidFill>
            <a:srgbClr val="9B6FA0"/>
          </a:solidFill>
          <a:ln/>
        </p:spPr>
      </p:sp>
      <p:sp>
        <p:nvSpPr>
          <p:cNvPr id="8" name="Text 5"/>
          <p:cNvSpPr/>
          <p:nvPr/>
        </p:nvSpPr>
        <p:spPr>
          <a:xfrm>
            <a:off x="4983480" y="1261872"/>
            <a:ext cx="6492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800" b="1" dirty="0">
                <a:solidFill>
                  <a:srgbClr val="2E18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Accessible Booking</a:t>
            </a:r>
            <a:endParaRPr lang="en-US" sz="1800" dirty="0"/>
          </a:p>
        </p:txBody>
      </p:sp>
      <p:sp>
        <p:nvSpPr>
          <p:cNvPr id="9" name="Text 6"/>
          <p:cNvSpPr/>
          <p:nvPr/>
        </p:nvSpPr>
        <p:spPr>
          <a:xfrm>
            <a:off x="4983480" y="1618488"/>
            <a:ext cx="649224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Designed to WCAG standards so every user can book with ease.</a:t>
            </a:r>
            <a:endParaRPr lang="en-US" sz="1400" dirty="0"/>
          </a:p>
        </p:txBody>
      </p:sp>
      <p:sp>
        <p:nvSpPr>
          <p:cNvPr id="10" name="Shape 7"/>
          <p:cNvSpPr/>
          <p:nvPr/>
        </p:nvSpPr>
        <p:spPr>
          <a:xfrm>
            <a:off x="4663440" y="2834640"/>
            <a:ext cx="146304" cy="146304"/>
          </a:xfrm>
          <a:prstGeom prst="ellipse">
            <a:avLst/>
          </a:prstGeom>
          <a:solidFill>
            <a:srgbClr val="9B6FA0"/>
          </a:solidFill>
          <a:ln/>
        </p:spPr>
      </p:sp>
      <p:sp>
        <p:nvSpPr>
          <p:cNvPr id="11" name="Text 8"/>
          <p:cNvSpPr/>
          <p:nvPr/>
        </p:nvSpPr>
        <p:spPr>
          <a:xfrm>
            <a:off x="4983480" y="2679192"/>
            <a:ext cx="6492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800" b="1" dirty="0">
                <a:solidFill>
                  <a:srgbClr val="2E18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Confirmations</a:t>
            </a:r>
            <a:endParaRPr lang="en-US" sz="1800" dirty="0"/>
          </a:p>
        </p:txBody>
      </p:sp>
      <p:sp>
        <p:nvSpPr>
          <p:cNvPr id="12" name="Text 9"/>
          <p:cNvSpPr/>
          <p:nvPr/>
        </p:nvSpPr>
        <p:spPr>
          <a:xfrm>
            <a:off x="4983480" y="3035808"/>
            <a:ext cx="649224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Automated confirmations and reminders reduce missed appointments.</a:t>
            </a:r>
            <a:endParaRPr lang="en-US" sz="1400" dirty="0"/>
          </a:p>
        </p:txBody>
      </p:sp>
      <p:sp>
        <p:nvSpPr>
          <p:cNvPr id="13" name="Shape 10"/>
          <p:cNvSpPr/>
          <p:nvPr/>
        </p:nvSpPr>
        <p:spPr>
          <a:xfrm>
            <a:off x="4663440" y="4251960"/>
            <a:ext cx="146304" cy="146304"/>
          </a:xfrm>
          <a:prstGeom prst="ellipse">
            <a:avLst/>
          </a:prstGeom>
          <a:solidFill>
            <a:srgbClr val="9B6FA0"/>
          </a:solidFill>
          <a:ln/>
        </p:spPr>
      </p:sp>
      <p:sp>
        <p:nvSpPr>
          <p:cNvPr id="14" name="Text 11"/>
          <p:cNvSpPr/>
          <p:nvPr/>
        </p:nvSpPr>
        <p:spPr>
          <a:xfrm>
            <a:off x="4983480" y="4096512"/>
            <a:ext cx="6492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800" b="1" dirty="0">
                <a:solidFill>
                  <a:srgbClr val="2E18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Admin Dashboard</a:t>
            </a:r>
            <a:endParaRPr lang="en-US" sz="1800" dirty="0"/>
          </a:p>
        </p:txBody>
      </p:sp>
      <p:sp>
        <p:nvSpPr>
          <p:cNvPr id="15" name="Text 12"/>
          <p:cNvSpPr/>
          <p:nvPr/>
        </p:nvSpPr>
        <p:spPr>
          <a:xfrm>
            <a:off x="4983480" y="4453128"/>
            <a:ext cx="649224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Salon staff manage schedules and availability in one place.</a:t>
            </a:r>
            <a:endParaRPr lang="en-US" sz="1400" dirty="0"/>
          </a:p>
        </p:txBody>
      </p:sp>
      <p:sp>
        <p:nvSpPr>
          <p:cNvPr id="16" name="Text 13"/>
          <p:cNvSpPr/>
          <p:nvPr/>
        </p:nvSpPr>
        <p:spPr>
          <a:xfrm>
            <a:off x="11365992" y="640080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982712" y="0"/>
            <a:ext cx="4206240" cy="6858000"/>
          </a:xfrm>
          <a:prstGeom prst="rect">
            <a:avLst/>
          </a:prstGeom>
          <a:solidFill>
            <a:srgbClr val="9B6FA0"/>
          </a:solidFill>
          <a:ln/>
        </p:spPr>
      </p:sp>
      <p:sp>
        <p:nvSpPr>
          <p:cNvPr id="3" name="Shape 1"/>
          <p:cNvSpPr/>
          <p:nvPr/>
        </p:nvSpPr>
        <p:spPr>
          <a:xfrm>
            <a:off x="9765792" y="2606040"/>
            <a:ext cx="1280160" cy="1280160"/>
          </a:xfrm>
          <a:prstGeom prst="ellipse">
            <a:avLst/>
          </a:prstGeom>
          <a:solidFill>
            <a:srgbClr val="FFFFFF"/>
          </a:solidFill>
          <a:ln/>
        </p:spPr>
      </p:sp>
      <p:pic>
        <p:nvPicPr>
          <p:cNvPr id="4" name="Image 0" descr="/home/claude/assets/comments_berry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19411" y="2759659"/>
            <a:ext cx="972922" cy="972922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8348472" y="4069080"/>
            <a:ext cx="32918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spc="200" kern="0" dirty="0">
                <a:solidFill>
                  <a:srgbClr val="EDE0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Feature</a:t>
            </a:r>
            <a:endParaRPr lang="en-US" sz="1300" dirty="0"/>
          </a:p>
        </p:txBody>
      </p:sp>
      <p:sp>
        <p:nvSpPr>
          <p:cNvPr id="6" name="Text 3"/>
          <p:cNvSpPr/>
          <p:nvPr/>
        </p:nvSpPr>
        <p:spPr>
          <a:xfrm>
            <a:off x="8348472" y="4370832"/>
            <a:ext cx="329184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5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Community Forum</a:t>
            </a:r>
            <a:endParaRPr lang="en-US" sz="2500" dirty="0"/>
          </a:p>
        </p:txBody>
      </p:sp>
      <p:sp>
        <p:nvSpPr>
          <p:cNvPr id="7" name="Shape 4"/>
          <p:cNvSpPr/>
          <p:nvPr/>
        </p:nvSpPr>
        <p:spPr>
          <a:xfrm>
            <a:off x="640080" y="1188720"/>
            <a:ext cx="146304" cy="146304"/>
          </a:xfrm>
          <a:prstGeom prst="ellipse">
            <a:avLst/>
          </a:prstGeom>
          <a:solidFill>
            <a:srgbClr val="7B3F7F"/>
          </a:solidFill>
          <a:ln/>
        </p:spPr>
      </p:sp>
      <p:sp>
        <p:nvSpPr>
          <p:cNvPr id="8" name="Text 5"/>
          <p:cNvSpPr/>
          <p:nvPr/>
        </p:nvSpPr>
        <p:spPr>
          <a:xfrm>
            <a:off x="960120" y="1033272"/>
            <a:ext cx="66751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800" b="1" dirty="0">
                <a:solidFill>
                  <a:srgbClr val="2E18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User Profiles</a:t>
            </a:r>
            <a:endParaRPr lang="en-US" sz="1800" dirty="0"/>
          </a:p>
        </p:txBody>
      </p:sp>
      <p:sp>
        <p:nvSpPr>
          <p:cNvPr id="9" name="Text 6"/>
          <p:cNvSpPr/>
          <p:nvPr/>
        </p:nvSpPr>
        <p:spPr>
          <a:xfrm>
            <a:off x="960120" y="1389888"/>
            <a:ext cx="66751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Personalised profiles help members build genuine connections.</a:t>
            </a:r>
            <a:endParaRPr lang="en-US" sz="1400" dirty="0"/>
          </a:p>
        </p:txBody>
      </p:sp>
      <p:sp>
        <p:nvSpPr>
          <p:cNvPr id="10" name="Shape 7"/>
          <p:cNvSpPr/>
          <p:nvPr/>
        </p:nvSpPr>
        <p:spPr>
          <a:xfrm>
            <a:off x="640080" y="2395728"/>
            <a:ext cx="146304" cy="146304"/>
          </a:xfrm>
          <a:prstGeom prst="ellipse">
            <a:avLst/>
          </a:prstGeom>
          <a:solidFill>
            <a:srgbClr val="7B3F7F"/>
          </a:solidFill>
          <a:ln/>
        </p:spPr>
      </p:sp>
      <p:sp>
        <p:nvSpPr>
          <p:cNvPr id="11" name="Text 8"/>
          <p:cNvSpPr/>
          <p:nvPr/>
        </p:nvSpPr>
        <p:spPr>
          <a:xfrm>
            <a:off x="960120" y="2240280"/>
            <a:ext cx="66751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800" b="1" dirty="0">
                <a:solidFill>
                  <a:srgbClr val="2E18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Discussions</a:t>
            </a:r>
            <a:endParaRPr lang="en-US" sz="1800" dirty="0"/>
          </a:p>
        </p:txBody>
      </p:sp>
      <p:sp>
        <p:nvSpPr>
          <p:cNvPr id="12" name="Text 9"/>
          <p:cNvSpPr/>
          <p:nvPr/>
        </p:nvSpPr>
        <p:spPr>
          <a:xfrm>
            <a:off x="960120" y="2596896"/>
            <a:ext cx="66751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 threads encourage sharing experiences and advice.</a:t>
            </a:r>
            <a:endParaRPr lang="en-US" sz="1400" dirty="0"/>
          </a:p>
        </p:txBody>
      </p:sp>
      <p:sp>
        <p:nvSpPr>
          <p:cNvPr id="13" name="Shape 10"/>
          <p:cNvSpPr/>
          <p:nvPr/>
        </p:nvSpPr>
        <p:spPr>
          <a:xfrm>
            <a:off x="640080" y="3602736"/>
            <a:ext cx="146304" cy="146304"/>
          </a:xfrm>
          <a:prstGeom prst="ellipse">
            <a:avLst/>
          </a:prstGeom>
          <a:solidFill>
            <a:srgbClr val="7B3F7F"/>
          </a:solidFill>
          <a:ln/>
        </p:spPr>
      </p:sp>
      <p:sp>
        <p:nvSpPr>
          <p:cNvPr id="14" name="Text 11"/>
          <p:cNvSpPr/>
          <p:nvPr/>
        </p:nvSpPr>
        <p:spPr>
          <a:xfrm>
            <a:off x="960120" y="3447288"/>
            <a:ext cx="66751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800" b="1" dirty="0">
                <a:solidFill>
                  <a:srgbClr val="2E18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Support Network</a:t>
            </a:r>
            <a:endParaRPr lang="en-US" sz="1800" dirty="0"/>
          </a:p>
        </p:txBody>
      </p:sp>
      <p:sp>
        <p:nvSpPr>
          <p:cNvPr id="15" name="Text 12"/>
          <p:cNvSpPr/>
          <p:nvPr/>
        </p:nvSpPr>
        <p:spPr>
          <a:xfrm>
            <a:off x="960120" y="3803904"/>
            <a:ext cx="66751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safe space to find peer support and encouragement.</a:t>
            </a:r>
            <a:endParaRPr lang="en-US" sz="1400" dirty="0"/>
          </a:p>
        </p:txBody>
      </p:sp>
      <p:sp>
        <p:nvSpPr>
          <p:cNvPr id="16" name="Shape 13"/>
          <p:cNvSpPr/>
          <p:nvPr/>
        </p:nvSpPr>
        <p:spPr>
          <a:xfrm>
            <a:off x="640080" y="4809744"/>
            <a:ext cx="146304" cy="146304"/>
          </a:xfrm>
          <a:prstGeom prst="ellipse">
            <a:avLst/>
          </a:prstGeom>
          <a:solidFill>
            <a:srgbClr val="7B3F7F"/>
          </a:solidFill>
          <a:ln/>
        </p:spPr>
      </p:sp>
      <p:sp>
        <p:nvSpPr>
          <p:cNvPr id="17" name="Text 14"/>
          <p:cNvSpPr/>
          <p:nvPr/>
        </p:nvSpPr>
        <p:spPr>
          <a:xfrm>
            <a:off x="960120" y="4654296"/>
            <a:ext cx="66751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800" b="1" dirty="0">
                <a:solidFill>
                  <a:srgbClr val="2E18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Moderation</a:t>
            </a:r>
            <a:endParaRPr lang="en-US" sz="1800" dirty="0"/>
          </a:p>
        </p:txBody>
      </p:sp>
      <p:sp>
        <p:nvSpPr>
          <p:cNvPr id="18" name="Text 15"/>
          <p:cNvSpPr/>
          <p:nvPr/>
        </p:nvSpPr>
        <p:spPr>
          <a:xfrm>
            <a:off x="960120" y="5010912"/>
            <a:ext cx="66751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Active moderation keeps the community respectful and safe.</a:t>
            </a:r>
            <a:endParaRPr lang="en-US" sz="1400" dirty="0"/>
          </a:p>
        </p:txBody>
      </p:sp>
      <p:sp>
        <p:nvSpPr>
          <p:cNvPr id="19" name="Text 16"/>
          <p:cNvSpPr/>
          <p:nvPr/>
        </p:nvSpPr>
        <p:spPr>
          <a:xfrm>
            <a:off x="11365992" y="640080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EDE0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502920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1300" b="1" spc="200" kern="0" dirty="0">
                <a:solidFill>
                  <a:srgbClr val="C85FA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FEATURE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640080" y="868680"/>
            <a:ext cx="86868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3200" b="1" dirty="0">
                <a:solidFill>
                  <a:srgbClr val="2E183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Resource Library &amp; Virtual Consultation</a:t>
            </a:r>
            <a:endParaRPr lang="en-US" sz="3200" dirty="0"/>
          </a:p>
        </p:txBody>
      </p:sp>
      <p:sp>
        <p:nvSpPr>
          <p:cNvPr id="4" name="Shape 2"/>
          <p:cNvSpPr/>
          <p:nvPr/>
        </p:nvSpPr>
        <p:spPr>
          <a:xfrm>
            <a:off x="640080" y="2194560"/>
            <a:ext cx="5202936" cy="3200400"/>
          </a:xfrm>
          <a:prstGeom prst="roundRect">
            <a:avLst>
              <a:gd name="adj" fmla="val 2857"/>
            </a:avLst>
          </a:prstGeom>
          <a:solidFill>
            <a:srgbClr val="F8F2F7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1005840" y="2560320"/>
            <a:ext cx="777240" cy="777240"/>
          </a:xfrm>
          <a:prstGeom prst="ellipse">
            <a:avLst/>
          </a:prstGeom>
          <a:solidFill>
            <a:srgbClr val="7B3F7F"/>
          </a:solidFill>
          <a:ln/>
        </p:spPr>
      </p:sp>
      <p:pic>
        <p:nvPicPr>
          <p:cNvPr id="6" name="Image 0" descr="/home/claude/assets/book_white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9109" y="2653589"/>
            <a:ext cx="590702" cy="590702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005840" y="3566160"/>
            <a:ext cx="4471416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000" b="1" dirty="0">
                <a:solidFill>
                  <a:srgbClr val="2E183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Resource Library</a:t>
            </a:r>
            <a:endParaRPr lang="en-US" sz="2000" dirty="0"/>
          </a:p>
        </p:txBody>
      </p:sp>
      <p:sp>
        <p:nvSpPr>
          <p:cNvPr id="8" name="Text 5"/>
          <p:cNvSpPr/>
          <p:nvPr/>
        </p:nvSpPr>
        <p:spPr>
          <a:xfrm>
            <a:off x="1005840" y="4114800"/>
            <a:ext cx="4471416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Educational content covering hair, skin, and self-care topics for all ability levels.</a:t>
            </a:r>
            <a:endParaRPr lang="en-US" sz="1400" dirty="0"/>
          </a:p>
        </p:txBody>
      </p:sp>
      <p:sp>
        <p:nvSpPr>
          <p:cNvPr id="9" name="Shape 6"/>
          <p:cNvSpPr/>
          <p:nvPr/>
        </p:nvSpPr>
        <p:spPr>
          <a:xfrm>
            <a:off x="6345936" y="2194560"/>
            <a:ext cx="5202936" cy="3200400"/>
          </a:xfrm>
          <a:prstGeom prst="roundRect">
            <a:avLst>
              <a:gd name="adj" fmla="val 2857"/>
            </a:avLst>
          </a:prstGeom>
          <a:solidFill>
            <a:srgbClr val="F8F2F7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10" name="Shape 7"/>
          <p:cNvSpPr/>
          <p:nvPr/>
        </p:nvSpPr>
        <p:spPr>
          <a:xfrm>
            <a:off x="6711696" y="2560320"/>
            <a:ext cx="777240" cy="777240"/>
          </a:xfrm>
          <a:prstGeom prst="ellipse">
            <a:avLst/>
          </a:prstGeom>
          <a:solidFill>
            <a:srgbClr val="9B6FA0"/>
          </a:solidFill>
          <a:ln/>
        </p:spPr>
      </p:sp>
      <p:pic>
        <p:nvPicPr>
          <p:cNvPr id="11" name="Image 1" descr="/home/claude/assets/video_white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4965" y="2653589"/>
            <a:ext cx="590702" cy="590702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6711696" y="3566160"/>
            <a:ext cx="4471416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000" b="1" dirty="0">
                <a:solidFill>
                  <a:srgbClr val="2E183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Virtual Consultation</a:t>
            </a:r>
            <a:endParaRPr lang="en-US" sz="2000" dirty="0"/>
          </a:p>
        </p:txBody>
      </p:sp>
      <p:sp>
        <p:nvSpPr>
          <p:cNvPr id="13" name="Text 9"/>
          <p:cNvSpPr/>
          <p:nvPr/>
        </p:nvSpPr>
        <p:spPr>
          <a:xfrm>
            <a:off x="6711696" y="4114800"/>
            <a:ext cx="4471416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Remote salon consultations bring expert advice directly to the home.</a:t>
            </a:r>
            <a:endParaRPr lang="en-US" sz="1400" dirty="0"/>
          </a:p>
        </p:txBody>
      </p:sp>
      <p:sp>
        <p:nvSpPr>
          <p:cNvPr id="14" name="Text 10"/>
          <p:cNvSpPr/>
          <p:nvPr/>
        </p:nvSpPr>
        <p:spPr>
          <a:xfrm>
            <a:off x="640080" y="6400800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00" kern="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INCLUSIVE SALON WEB PLATFORM</a:t>
            </a:r>
            <a:endParaRPr lang="en-US" sz="900" dirty="0"/>
          </a:p>
        </p:txBody>
      </p:sp>
      <p:sp>
        <p:nvSpPr>
          <p:cNvPr id="15" name="Text 11"/>
          <p:cNvSpPr/>
          <p:nvPr/>
        </p:nvSpPr>
        <p:spPr>
          <a:xfrm>
            <a:off x="11365992" y="640080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502920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1300" b="1" spc="200" kern="0" dirty="0">
                <a:solidFill>
                  <a:srgbClr val="C85FA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IMPLEMENTATION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640080" y="868680"/>
            <a:ext cx="86868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3800" b="1" dirty="0">
                <a:solidFill>
                  <a:srgbClr val="2E183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Accessibility &amp; Security</a:t>
            </a:r>
            <a:endParaRPr lang="en-US" sz="3800" dirty="0"/>
          </a:p>
        </p:txBody>
      </p:sp>
      <p:sp>
        <p:nvSpPr>
          <p:cNvPr id="4" name="Text 2"/>
          <p:cNvSpPr/>
          <p:nvPr/>
        </p:nvSpPr>
        <p:spPr>
          <a:xfrm>
            <a:off x="640080" y="1783080"/>
            <a:ext cx="5029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600" b="1" dirty="0">
                <a:solidFill>
                  <a:srgbClr val="7B3F7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Accessibility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6263640" y="1783080"/>
            <a:ext cx="5029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600" b="1" dirty="0">
                <a:solidFill>
                  <a:srgbClr val="9B6F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Security</a:t>
            </a:r>
            <a:endParaRPr lang="en-US" sz="1600" dirty="0"/>
          </a:p>
        </p:txBody>
      </p:sp>
      <p:sp>
        <p:nvSpPr>
          <p:cNvPr id="6" name="Shape 4"/>
          <p:cNvSpPr/>
          <p:nvPr/>
        </p:nvSpPr>
        <p:spPr>
          <a:xfrm>
            <a:off x="640080" y="2286000"/>
            <a:ext cx="5029200" cy="777240"/>
          </a:xfrm>
          <a:prstGeom prst="roundRect">
            <a:avLst>
              <a:gd name="adj" fmla="val 8235"/>
            </a:avLst>
          </a:prstGeom>
          <a:solidFill>
            <a:srgbClr val="F8F2F7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7" name="Shape 5"/>
          <p:cNvSpPr/>
          <p:nvPr/>
        </p:nvSpPr>
        <p:spPr>
          <a:xfrm>
            <a:off x="804672" y="2404872"/>
            <a:ext cx="530352" cy="530352"/>
          </a:xfrm>
          <a:prstGeom prst="ellipse">
            <a:avLst/>
          </a:prstGeom>
          <a:solidFill>
            <a:srgbClr val="7B3F7F"/>
          </a:solidFill>
          <a:ln/>
        </p:spPr>
      </p:sp>
      <p:pic>
        <p:nvPicPr>
          <p:cNvPr id="8" name="Image 0" descr="/home/claude/assets/access_white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68314" y="2468514"/>
            <a:ext cx="403068" cy="403068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1508760" y="2286000"/>
            <a:ext cx="402336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600" b="1" dirty="0">
                <a:solidFill>
                  <a:srgbClr val="2E18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WCAG 2.2 AA</a:t>
            </a:r>
            <a:endParaRPr lang="en-US" sz="1600" dirty="0"/>
          </a:p>
        </p:txBody>
      </p:sp>
      <p:sp>
        <p:nvSpPr>
          <p:cNvPr id="10" name="Shape 7"/>
          <p:cNvSpPr/>
          <p:nvPr/>
        </p:nvSpPr>
        <p:spPr>
          <a:xfrm>
            <a:off x="640080" y="3246120"/>
            <a:ext cx="5029200" cy="777240"/>
          </a:xfrm>
          <a:prstGeom prst="roundRect">
            <a:avLst>
              <a:gd name="adj" fmla="val 8235"/>
            </a:avLst>
          </a:prstGeom>
          <a:solidFill>
            <a:srgbClr val="F8F2F7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11" name="Shape 8"/>
          <p:cNvSpPr/>
          <p:nvPr/>
        </p:nvSpPr>
        <p:spPr>
          <a:xfrm>
            <a:off x="804672" y="3364992"/>
            <a:ext cx="530352" cy="530352"/>
          </a:xfrm>
          <a:prstGeom prst="ellipse">
            <a:avLst/>
          </a:prstGeom>
          <a:solidFill>
            <a:srgbClr val="7B3F7F"/>
          </a:solidFill>
          <a:ln/>
        </p:spPr>
      </p:sp>
      <p:pic>
        <p:nvPicPr>
          <p:cNvPr id="12" name="Image 1" descr="/home/claude/assets/code_white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8314" y="3428634"/>
            <a:ext cx="403068" cy="403068"/>
          </a:xfrm>
          <a:prstGeom prst="rect">
            <a:avLst/>
          </a:prstGeom>
        </p:spPr>
      </p:pic>
      <p:sp>
        <p:nvSpPr>
          <p:cNvPr id="13" name="Text 9"/>
          <p:cNvSpPr/>
          <p:nvPr/>
        </p:nvSpPr>
        <p:spPr>
          <a:xfrm>
            <a:off x="1508760" y="3246120"/>
            <a:ext cx="402336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600" b="1" dirty="0">
                <a:solidFill>
                  <a:srgbClr val="2E18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ARIA Labels</a:t>
            </a:r>
            <a:endParaRPr lang="en-US" sz="1600" dirty="0"/>
          </a:p>
        </p:txBody>
      </p:sp>
      <p:sp>
        <p:nvSpPr>
          <p:cNvPr id="14" name="Shape 10"/>
          <p:cNvSpPr/>
          <p:nvPr/>
        </p:nvSpPr>
        <p:spPr>
          <a:xfrm>
            <a:off x="640080" y="4206240"/>
            <a:ext cx="5029200" cy="777240"/>
          </a:xfrm>
          <a:prstGeom prst="roundRect">
            <a:avLst>
              <a:gd name="adj" fmla="val 8235"/>
            </a:avLst>
          </a:prstGeom>
          <a:solidFill>
            <a:srgbClr val="F8F2F7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15" name="Shape 11"/>
          <p:cNvSpPr/>
          <p:nvPr/>
        </p:nvSpPr>
        <p:spPr>
          <a:xfrm>
            <a:off x="804672" y="4325112"/>
            <a:ext cx="530352" cy="530352"/>
          </a:xfrm>
          <a:prstGeom prst="ellipse">
            <a:avLst/>
          </a:prstGeom>
          <a:solidFill>
            <a:srgbClr val="7B3F7F"/>
          </a:solidFill>
          <a:ln/>
        </p:spPr>
      </p:sp>
      <p:pic>
        <p:nvPicPr>
          <p:cNvPr id="16" name="Image 2" descr="/home/claude/assets/doublecheck_white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314" y="4388754"/>
            <a:ext cx="403068" cy="403068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1508760" y="4206240"/>
            <a:ext cx="402336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600" b="1" dirty="0">
                <a:solidFill>
                  <a:srgbClr val="2E18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Keyboard Navigation</a:t>
            </a:r>
            <a:endParaRPr lang="en-US" sz="1600" dirty="0"/>
          </a:p>
        </p:txBody>
      </p:sp>
      <p:sp>
        <p:nvSpPr>
          <p:cNvPr id="18" name="Shape 13"/>
          <p:cNvSpPr/>
          <p:nvPr/>
        </p:nvSpPr>
        <p:spPr>
          <a:xfrm>
            <a:off x="6263640" y="2286000"/>
            <a:ext cx="5029200" cy="777240"/>
          </a:xfrm>
          <a:prstGeom prst="roundRect">
            <a:avLst>
              <a:gd name="adj" fmla="val 8235"/>
            </a:avLst>
          </a:prstGeom>
          <a:solidFill>
            <a:srgbClr val="F8F2F7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19" name="Shape 14"/>
          <p:cNvSpPr/>
          <p:nvPr/>
        </p:nvSpPr>
        <p:spPr>
          <a:xfrm>
            <a:off x="6428232" y="2404872"/>
            <a:ext cx="530352" cy="530352"/>
          </a:xfrm>
          <a:prstGeom prst="ellipse">
            <a:avLst/>
          </a:prstGeom>
          <a:solidFill>
            <a:srgbClr val="9B6FA0"/>
          </a:solidFill>
          <a:ln/>
        </p:spPr>
      </p:sp>
      <p:pic>
        <p:nvPicPr>
          <p:cNvPr id="20" name="Image 3" descr="/home/claude/assets/lock_white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91874" y="2468514"/>
            <a:ext cx="403068" cy="403068"/>
          </a:xfrm>
          <a:prstGeom prst="rect">
            <a:avLst/>
          </a:prstGeom>
        </p:spPr>
      </p:pic>
      <p:sp>
        <p:nvSpPr>
          <p:cNvPr id="21" name="Text 15"/>
          <p:cNvSpPr/>
          <p:nvPr/>
        </p:nvSpPr>
        <p:spPr>
          <a:xfrm>
            <a:off x="7132320" y="2286000"/>
            <a:ext cx="402336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600" b="1" dirty="0">
                <a:solidFill>
                  <a:srgbClr val="2E18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SSL Encryption</a:t>
            </a:r>
            <a:endParaRPr lang="en-US" sz="1600" dirty="0"/>
          </a:p>
        </p:txBody>
      </p:sp>
      <p:sp>
        <p:nvSpPr>
          <p:cNvPr id="22" name="Shape 16"/>
          <p:cNvSpPr/>
          <p:nvPr/>
        </p:nvSpPr>
        <p:spPr>
          <a:xfrm>
            <a:off x="6263640" y="3246120"/>
            <a:ext cx="5029200" cy="777240"/>
          </a:xfrm>
          <a:prstGeom prst="roundRect">
            <a:avLst>
              <a:gd name="adj" fmla="val 8235"/>
            </a:avLst>
          </a:prstGeom>
          <a:solidFill>
            <a:srgbClr val="F8F2F7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23" name="Shape 17"/>
          <p:cNvSpPr/>
          <p:nvPr/>
        </p:nvSpPr>
        <p:spPr>
          <a:xfrm>
            <a:off x="6428232" y="3364992"/>
            <a:ext cx="530352" cy="530352"/>
          </a:xfrm>
          <a:prstGeom prst="ellipse">
            <a:avLst/>
          </a:prstGeom>
          <a:solidFill>
            <a:srgbClr val="9B6FA0"/>
          </a:solidFill>
          <a:ln/>
        </p:spPr>
      </p:sp>
      <p:pic>
        <p:nvPicPr>
          <p:cNvPr id="24" name="Image 4" descr="/home/claude/assets/usercog_white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91874" y="3428634"/>
            <a:ext cx="403068" cy="403068"/>
          </a:xfrm>
          <a:prstGeom prst="rect">
            <a:avLst/>
          </a:prstGeom>
        </p:spPr>
      </p:pic>
      <p:sp>
        <p:nvSpPr>
          <p:cNvPr id="25" name="Text 18"/>
          <p:cNvSpPr/>
          <p:nvPr/>
        </p:nvSpPr>
        <p:spPr>
          <a:xfrm>
            <a:off x="7132320" y="3246120"/>
            <a:ext cx="402336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600" b="1" dirty="0">
                <a:solidFill>
                  <a:srgbClr val="2E18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RBAC</a:t>
            </a:r>
            <a:endParaRPr lang="en-US" sz="1600" dirty="0"/>
          </a:p>
        </p:txBody>
      </p:sp>
      <p:sp>
        <p:nvSpPr>
          <p:cNvPr id="26" name="Shape 19"/>
          <p:cNvSpPr/>
          <p:nvPr/>
        </p:nvSpPr>
        <p:spPr>
          <a:xfrm>
            <a:off x="6263640" y="4206240"/>
            <a:ext cx="5029200" cy="777240"/>
          </a:xfrm>
          <a:prstGeom prst="roundRect">
            <a:avLst>
              <a:gd name="adj" fmla="val 8235"/>
            </a:avLst>
          </a:prstGeom>
          <a:solidFill>
            <a:srgbClr val="F8F2F7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27" name="Shape 20"/>
          <p:cNvSpPr/>
          <p:nvPr/>
        </p:nvSpPr>
        <p:spPr>
          <a:xfrm>
            <a:off x="6428232" y="4325112"/>
            <a:ext cx="530352" cy="530352"/>
          </a:xfrm>
          <a:prstGeom prst="ellipse">
            <a:avLst/>
          </a:prstGeom>
          <a:solidFill>
            <a:srgbClr val="9B6FA0"/>
          </a:solidFill>
          <a:ln/>
        </p:spPr>
      </p:sp>
      <p:pic>
        <p:nvPicPr>
          <p:cNvPr id="28" name="Image 5" descr="/home/claude/assets/shield_white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91874" y="4388754"/>
            <a:ext cx="403068" cy="403068"/>
          </a:xfrm>
          <a:prstGeom prst="rect">
            <a:avLst/>
          </a:prstGeom>
        </p:spPr>
      </p:pic>
      <p:sp>
        <p:nvSpPr>
          <p:cNvPr id="29" name="Text 21"/>
          <p:cNvSpPr/>
          <p:nvPr/>
        </p:nvSpPr>
        <p:spPr>
          <a:xfrm>
            <a:off x="7132320" y="4206240"/>
            <a:ext cx="402336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600" b="1" dirty="0">
                <a:solidFill>
                  <a:srgbClr val="2E18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OWASP Practices</a:t>
            </a:r>
            <a:endParaRPr lang="en-US" sz="1600" dirty="0"/>
          </a:p>
        </p:txBody>
      </p:sp>
      <p:sp>
        <p:nvSpPr>
          <p:cNvPr id="30" name="Text 22"/>
          <p:cNvSpPr/>
          <p:nvPr/>
        </p:nvSpPr>
        <p:spPr>
          <a:xfrm>
            <a:off x="640080" y="6400800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00" kern="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INCLUSIVE SALON WEB PLATFORM</a:t>
            </a:r>
            <a:endParaRPr lang="en-US" sz="900" dirty="0"/>
          </a:p>
        </p:txBody>
      </p:sp>
      <p:sp>
        <p:nvSpPr>
          <p:cNvPr id="31" name="Text 23"/>
          <p:cNvSpPr/>
          <p:nvPr/>
        </p:nvSpPr>
        <p:spPr>
          <a:xfrm>
            <a:off x="11365992" y="640080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A194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875520" y="-1371600"/>
            <a:ext cx="4114800" cy="4114800"/>
          </a:xfrm>
          <a:prstGeom prst="ellipse">
            <a:avLst/>
          </a:prstGeom>
          <a:solidFill>
            <a:srgbClr val="7B3F7F">
              <a:alpha val="65000"/>
            </a:srgbClr>
          </a:solidFill>
          <a:ln/>
        </p:spPr>
      </p:sp>
      <p:sp>
        <p:nvSpPr>
          <p:cNvPr id="3" name="Text 1"/>
          <p:cNvSpPr/>
          <p:nvPr/>
        </p:nvSpPr>
        <p:spPr>
          <a:xfrm>
            <a:off x="822960" y="640080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1300" b="1" spc="200" kern="0" dirty="0">
                <a:solidFill>
                  <a:srgbClr val="DCB8D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TESTING</a:t>
            </a:r>
            <a:endParaRPr lang="en-US" sz="1300" dirty="0"/>
          </a:p>
        </p:txBody>
      </p:sp>
      <p:sp>
        <p:nvSpPr>
          <p:cNvPr id="4" name="Text 2"/>
          <p:cNvSpPr/>
          <p:nvPr/>
        </p:nvSpPr>
        <p:spPr>
          <a:xfrm>
            <a:off x="822960" y="1005840"/>
            <a:ext cx="822960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Testing Results</a:t>
            </a:r>
            <a:endParaRPr lang="en-US" sz="3600" dirty="0"/>
          </a:p>
        </p:txBody>
      </p:sp>
      <p:sp>
        <p:nvSpPr>
          <p:cNvPr id="5" name="Shape 3"/>
          <p:cNvSpPr/>
          <p:nvPr/>
        </p:nvSpPr>
        <p:spPr>
          <a:xfrm>
            <a:off x="822960" y="2468880"/>
            <a:ext cx="3148584" cy="2743200"/>
          </a:xfrm>
          <a:prstGeom prst="roundRect">
            <a:avLst>
              <a:gd name="adj" fmla="val 3333"/>
            </a:avLst>
          </a:prstGeom>
          <a:solidFill>
            <a:srgbClr val="FFFFFF"/>
          </a:solidFill>
          <a:ln/>
        </p:spPr>
      </p:sp>
      <p:sp>
        <p:nvSpPr>
          <p:cNvPr id="6" name="Text 4"/>
          <p:cNvSpPr/>
          <p:nvPr/>
        </p:nvSpPr>
        <p:spPr>
          <a:xfrm>
            <a:off x="822960" y="2926080"/>
            <a:ext cx="3148584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5600" b="1" dirty="0">
                <a:solidFill>
                  <a:srgbClr val="7B3F7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85%</a:t>
            </a:r>
            <a:endParaRPr lang="en-US" sz="5600" dirty="0"/>
          </a:p>
        </p:txBody>
      </p:sp>
      <p:sp>
        <p:nvSpPr>
          <p:cNvPr id="7" name="Text 5"/>
          <p:cNvSpPr/>
          <p:nvPr/>
        </p:nvSpPr>
        <p:spPr>
          <a:xfrm>
            <a:off x="822960" y="4251960"/>
            <a:ext cx="3148584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600" dirty="0">
                <a:solidFill>
                  <a:srgbClr val="2E18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Code Coverage</a:t>
            </a:r>
            <a:endParaRPr lang="en-US" sz="1600" dirty="0"/>
          </a:p>
        </p:txBody>
      </p:sp>
      <p:sp>
        <p:nvSpPr>
          <p:cNvPr id="8" name="Shape 6"/>
          <p:cNvSpPr/>
          <p:nvPr/>
        </p:nvSpPr>
        <p:spPr>
          <a:xfrm>
            <a:off x="4520184" y="2468880"/>
            <a:ext cx="3148584" cy="2743200"/>
          </a:xfrm>
          <a:prstGeom prst="roundRect">
            <a:avLst>
              <a:gd name="adj" fmla="val 3333"/>
            </a:avLst>
          </a:prstGeom>
          <a:solidFill>
            <a:srgbClr val="FFFFFF"/>
          </a:solidFill>
          <a:ln/>
        </p:spPr>
      </p:sp>
      <p:sp>
        <p:nvSpPr>
          <p:cNvPr id="9" name="Text 7"/>
          <p:cNvSpPr/>
          <p:nvPr/>
        </p:nvSpPr>
        <p:spPr>
          <a:xfrm>
            <a:off x="4520184" y="2926080"/>
            <a:ext cx="3148584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5600" b="1" dirty="0">
                <a:solidFill>
                  <a:srgbClr val="7B3F7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90%+</a:t>
            </a:r>
            <a:endParaRPr lang="en-US" sz="5600" dirty="0"/>
          </a:p>
        </p:txBody>
      </p:sp>
      <p:sp>
        <p:nvSpPr>
          <p:cNvPr id="10" name="Text 8"/>
          <p:cNvSpPr/>
          <p:nvPr/>
        </p:nvSpPr>
        <p:spPr>
          <a:xfrm>
            <a:off x="4520184" y="4251960"/>
            <a:ext cx="3148584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600" dirty="0">
                <a:solidFill>
                  <a:srgbClr val="2E18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Completion</a:t>
            </a:r>
            <a:endParaRPr lang="en-US" sz="1600" dirty="0"/>
          </a:p>
        </p:txBody>
      </p:sp>
      <p:sp>
        <p:nvSpPr>
          <p:cNvPr id="11" name="Shape 9"/>
          <p:cNvSpPr/>
          <p:nvPr/>
        </p:nvSpPr>
        <p:spPr>
          <a:xfrm>
            <a:off x="8217408" y="2468880"/>
            <a:ext cx="3148584" cy="2743200"/>
          </a:xfrm>
          <a:prstGeom prst="roundRect">
            <a:avLst>
              <a:gd name="adj" fmla="val 3333"/>
            </a:avLst>
          </a:prstGeom>
          <a:solidFill>
            <a:srgbClr val="FFFFFF"/>
          </a:solidFill>
          <a:ln/>
        </p:spPr>
      </p:sp>
      <p:sp>
        <p:nvSpPr>
          <p:cNvPr id="12" name="Text 10"/>
          <p:cNvSpPr/>
          <p:nvPr/>
        </p:nvSpPr>
        <p:spPr>
          <a:xfrm>
            <a:off x="8217408" y="2926080"/>
            <a:ext cx="3148584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5600" b="1" dirty="0">
                <a:solidFill>
                  <a:srgbClr val="7B3F7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82.5</a:t>
            </a:r>
            <a:endParaRPr lang="en-US" sz="5600" dirty="0"/>
          </a:p>
        </p:txBody>
      </p:sp>
      <p:sp>
        <p:nvSpPr>
          <p:cNvPr id="13" name="Text 11"/>
          <p:cNvSpPr/>
          <p:nvPr/>
        </p:nvSpPr>
        <p:spPr>
          <a:xfrm>
            <a:off x="8217408" y="4251960"/>
            <a:ext cx="3148584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600" dirty="0">
                <a:solidFill>
                  <a:srgbClr val="2E18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SUS Score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11365992" y="640080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DCB8D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502920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1300" b="1" spc="200" kern="0" dirty="0">
                <a:solidFill>
                  <a:srgbClr val="C85FA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EVALUATION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640080" y="868680"/>
            <a:ext cx="86868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3800" b="1" dirty="0">
                <a:solidFill>
                  <a:srgbClr val="2E183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Evaluation &amp; Feedback</a:t>
            </a:r>
            <a:endParaRPr lang="en-US" sz="3800" dirty="0"/>
          </a:p>
        </p:txBody>
      </p:sp>
      <p:sp>
        <p:nvSpPr>
          <p:cNvPr id="4" name="Shape 2"/>
          <p:cNvSpPr/>
          <p:nvPr/>
        </p:nvSpPr>
        <p:spPr>
          <a:xfrm>
            <a:off x="822960" y="2286000"/>
            <a:ext cx="2011680" cy="2011680"/>
          </a:xfrm>
          <a:prstGeom prst="ellipse">
            <a:avLst/>
          </a:prstGeom>
          <a:solidFill>
            <a:srgbClr val="F1E5EF"/>
          </a:solidFill>
          <a:ln/>
        </p:spPr>
      </p:sp>
      <p:pic>
        <p:nvPicPr>
          <p:cNvPr id="5" name="Image 0" descr="/home/claude/assets/smile_berry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64362" y="2527402"/>
            <a:ext cx="1528877" cy="1528877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3291840" y="2331720"/>
            <a:ext cx="8229600" cy="1920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400" i="1" dirty="0">
                <a:solidFill>
                  <a:srgbClr val="2E183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Positive feedback on booking, forums, consultations, and accessibility.</a:t>
            </a:r>
            <a:endParaRPr lang="en-US" sz="2400" dirty="0"/>
          </a:p>
        </p:txBody>
      </p:sp>
      <p:sp>
        <p:nvSpPr>
          <p:cNvPr id="7" name="Shape 4"/>
          <p:cNvSpPr/>
          <p:nvPr/>
        </p:nvSpPr>
        <p:spPr>
          <a:xfrm>
            <a:off x="3291840" y="4434840"/>
            <a:ext cx="964692" cy="438912"/>
          </a:xfrm>
          <a:prstGeom prst="roundRect">
            <a:avLst>
              <a:gd name="adj" fmla="val 50000"/>
            </a:avLst>
          </a:prstGeom>
          <a:solidFill>
            <a:srgbClr val="E5D3E3"/>
          </a:solidFill>
          <a:ln/>
        </p:spPr>
      </p:sp>
      <p:sp>
        <p:nvSpPr>
          <p:cNvPr id="8" name="Text 5"/>
          <p:cNvSpPr/>
          <p:nvPr/>
        </p:nvSpPr>
        <p:spPr>
          <a:xfrm>
            <a:off x="3291840" y="4434840"/>
            <a:ext cx="96469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50" b="1" dirty="0">
                <a:solidFill>
                  <a:srgbClr val="7B3F7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Booking</a:t>
            </a:r>
            <a:endParaRPr lang="en-US" sz="1250" dirty="0"/>
          </a:p>
        </p:txBody>
      </p:sp>
      <p:sp>
        <p:nvSpPr>
          <p:cNvPr id="9" name="Shape 6"/>
          <p:cNvSpPr/>
          <p:nvPr/>
        </p:nvSpPr>
        <p:spPr>
          <a:xfrm>
            <a:off x="4485132" y="4434840"/>
            <a:ext cx="868680" cy="438912"/>
          </a:xfrm>
          <a:prstGeom prst="roundRect">
            <a:avLst>
              <a:gd name="adj" fmla="val 50000"/>
            </a:avLst>
          </a:prstGeom>
          <a:solidFill>
            <a:srgbClr val="E5D3E3"/>
          </a:solidFill>
          <a:ln/>
        </p:spPr>
      </p:sp>
      <p:sp>
        <p:nvSpPr>
          <p:cNvPr id="10" name="Text 7"/>
          <p:cNvSpPr/>
          <p:nvPr/>
        </p:nvSpPr>
        <p:spPr>
          <a:xfrm>
            <a:off x="4485132" y="4434840"/>
            <a:ext cx="86868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50" b="1" dirty="0">
                <a:solidFill>
                  <a:srgbClr val="7B3F7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Forums</a:t>
            </a:r>
            <a:endParaRPr lang="en-US" sz="1250" dirty="0"/>
          </a:p>
        </p:txBody>
      </p:sp>
      <p:sp>
        <p:nvSpPr>
          <p:cNvPr id="11" name="Shape 8"/>
          <p:cNvSpPr/>
          <p:nvPr/>
        </p:nvSpPr>
        <p:spPr>
          <a:xfrm>
            <a:off x="5582412" y="4434840"/>
            <a:ext cx="1540764" cy="438912"/>
          </a:xfrm>
          <a:prstGeom prst="roundRect">
            <a:avLst>
              <a:gd name="adj" fmla="val 50000"/>
            </a:avLst>
          </a:prstGeom>
          <a:solidFill>
            <a:srgbClr val="E5D3E3"/>
          </a:solidFill>
          <a:ln/>
        </p:spPr>
      </p:sp>
      <p:sp>
        <p:nvSpPr>
          <p:cNvPr id="12" name="Text 9"/>
          <p:cNvSpPr/>
          <p:nvPr/>
        </p:nvSpPr>
        <p:spPr>
          <a:xfrm>
            <a:off x="5582412" y="4434840"/>
            <a:ext cx="1540764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50" b="1" dirty="0">
                <a:solidFill>
                  <a:srgbClr val="7B3F7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Consultations</a:t>
            </a:r>
            <a:endParaRPr lang="en-US" sz="1250" dirty="0"/>
          </a:p>
        </p:txBody>
      </p:sp>
      <p:sp>
        <p:nvSpPr>
          <p:cNvPr id="13" name="Shape 10"/>
          <p:cNvSpPr/>
          <p:nvPr/>
        </p:nvSpPr>
        <p:spPr>
          <a:xfrm>
            <a:off x="7351776" y="4434840"/>
            <a:ext cx="1540764" cy="438912"/>
          </a:xfrm>
          <a:prstGeom prst="roundRect">
            <a:avLst>
              <a:gd name="adj" fmla="val 50000"/>
            </a:avLst>
          </a:prstGeom>
          <a:solidFill>
            <a:srgbClr val="E5D3E3"/>
          </a:solidFill>
          <a:ln/>
        </p:spPr>
      </p:sp>
      <p:sp>
        <p:nvSpPr>
          <p:cNvPr id="14" name="Text 11"/>
          <p:cNvSpPr/>
          <p:nvPr/>
        </p:nvSpPr>
        <p:spPr>
          <a:xfrm>
            <a:off x="7351776" y="4434840"/>
            <a:ext cx="1540764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50" b="1" dirty="0">
                <a:solidFill>
                  <a:srgbClr val="7B3F7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Accessibility</a:t>
            </a:r>
            <a:endParaRPr lang="en-US" sz="1250" dirty="0"/>
          </a:p>
        </p:txBody>
      </p:sp>
      <p:sp>
        <p:nvSpPr>
          <p:cNvPr id="15" name="Text 12"/>
          <p:cNvSpPr/>
          <p:nvPr/>
        </p:nvSpPr>
        <p:spPr>
          <a:xfrm>
            <a:off x="640080" y="6400800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00" kern="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INCLUSIVE SALON WEB PLATFORM</a:t>
            </a:r>
            <a:endParaRPr lang="en-US" sz="900" dirty="0"/>
          </a:p>
        </p:txBody>
      </p:sp>
      <p:sp>
        <p:nvSpPr>
          <p:cNvPr id="16" name="Text 13"/>
          <p:cNvSpPr/>
          <p:nvPr/>
        </p:nvSpPr>
        <p:spPr>
          <a:xfrm>
            <a:off x="11365992" y="640080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</a:t>
            </a:r>
            <a:endParaRPr lang="en-US" sz="10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502920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1300" b="1" spc="200" kern="0" dirty="0">
                <a:solidFill>
                  <a:srgbClr val="C85FA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REFLECTION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640080" y="868680"/>
            <a:ext cx="86868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3800" b="1" dirty="0">
                <a:solidFill>
                  <a:srgbClr val="2E183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Limitations</a:t>
            </a:r>
            <a:endParaRPr lang="en-US" sz="3800" dirty="0"/>
          </a:p>
        </p:txBody>
      </p:sp>
      <p:sp>
        <p:nvSpPr>
          <p:cNvPr id="4" name="Shape 2"/>
          <p:cNvSpPr/>
          <p:nvPr/>
        </p:nvSpPr>
        <p:spPr>
          <a:xfrm>
            <a:off x="640080" y="2103120"/>
            <a:ext cx="3331464" cy="2926080"/>
          </a:xfrm>
          <a:prstGeom prst="roundRect">
            <a:avLst>
              <a:gd name="adj" fmla="val 3125"/>
            </a:avLst>
          </a:prstGeom>
          <a:solidFill>
            <a:srgbClr val="F8F2F7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914400" y="2423160"/>
            <a:ext cx="594360" cy="594360"/>
          </a:xfrm>
          <a:prstGeom prst="ellipse">
            <a:avLst/>
          </a:prstGeom>
          <a:solidFill>
            <a:srgbClr val="C85FA8"/>
          </a:solidFill>
          <a:ln/>
        </p:spPr>
      </p:sp>
      <p:pic>
        <p:nvPicPr>
          <p:cNvPr id="6" name="Image 0" descr="/home/claude/assets/warning_white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5723" y="2494483"/>
            <a:ext cx="451714" cy="451714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914400" y="3200400"/>
            <a:ext cx="2782824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650" b="1" dirty="0">
                <a:solidFill>
                  <a:srgbClr val="2E18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Small Sample Size</a:t>
            </a:r>
            <a:endParaRPr lang="en-US" sz="1650" dirty="0"/>
          </a:p>
        </p:txBody>
      </p:sp>
      <p:sp>
        <p:nvSpPr>
          <p:cNvPr id="8" name="Text 5"/>
          <p:cNvSpPr/>
          <p:nvPr/>
        </p:nvSpPr>
        <p:spPr>
          <a:xfrm>
            <a:off x="914400" y="3886200"/>
            <a:ext cx="2782824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5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Limited number of participants in usability testing.</a:t>
            </a:r>
            <a:endParaRPr lang="en-US" sz="1250" dirty="0"/>
          </a:p>
        </p:txBody>
      </p:sp>
      <p:sp>
        <p:nvSpPr>
          <p:cNvPr id="9" name="Shape 6"/>
          <p:cNvSpPr/>
          <p:nvPr/>
        </p:nvSpPr>
        <p:spPr>
          <a:xfrm>
            <a:off x="4428744" y="2103120"/>
            <a:ext cx="3331464" cy="2926080"/>
          </a:xfrm>
          <a:prstGeom prst="roundRect">
            <a:avLst>
              <a:gd name="adj" fmla="val 3125"/>
            </a:avLst>
          </a:prstGeom>
          <a:solidFill>
            <a:srgbClr val="F8F2F7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10" name="Shape 7"/>
          <p:cNvSpPr/>
          <p:nvPr/>
        </p:nvSpPr>
        <p:spPr>
          <a:xfrm>
            <a:off x="4703064" y="2423160"/>
            <a:ext cx="594360" cy="594360"/>
          </a:xfrm>
          <a:prstGeom prst="ellipse">
            <a:avLst/>
          </a:prstGeom>
          <a:solidFill>
            <a:srgbClr val="C85FA8"/>
          </a:solidFill>
          <a:ln/>
        </p:spPr>
      </p:sp>
      <p:pic>
        <p:nvPicPr>
          <p:cNvPr id="11" name="Image 1" descr="/home/claude/assets/warning_white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4387" y="2494483"/>
            <a:ext cx="451714" cy="451714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4703064" y="3200400"/>
            <a:ext cx="2782824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650" b="1" dirty="0">
                <a:solidFill>
                  <a:srgbClr val="2E18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Limited Longitudinal Evaluation</a:t>
            </a:r>
            <a:endParaRPr lang="en-US" sz="1650" dirty="0"/>
          </a:p>
        </p:txBody>
      </p:sp>
      <p:sp>
        <p:nvSpPr>
          <p:cNvPr id="13" name="Text 9"/>
          <p:cNvSpPr/>
          <p:nvPr/>
        </p:nvSpPr>
        <p:spPr>
          <a:xfrm>
            <a:off x="4703064" y="3886200"/>
            <a:ext cx="2782824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5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Short evaluation window restricts long-term insight.</a:t>
            </a:r>
            <a:endParaRPr lang="en-US" sz="1250" dirty="0"/>
          </a:p>
        </p:txBody>
      </p:sp>
      <p:sp>
        <p:nvSpPr>
          <p:cNvPr id="14" name="Shape 10"/>
          <p:cNvSpPr/>
          <p:nvPr/>
        </p:nvSpPr>
        <p:spPr>
          <a:xfrm>
            <a:off x="8217408" y="2103120"/>
            <a:ext cx="3331464" cy="2926080"/>
          </a:xfrm>
          <a:prstGeom prst="roundRect">
            <a:avLst>
              <a:gd name="adj" fmla="val 3125"/>
            </a:avLst>
          </a:prstGeom>
          <a:solidFill>
            <a:srgbClr val="F8F2F7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15" name="Shape 11"/>
          <p:cNvSpPr/>
          <p:nvPr/>
        </p:nvSpPr>
        <p:spPr>
          <a:xfrm>
            <a:off x="8491728" y="2423160"/>
            <a:ext cx="594360" cy="594360"/>
          </a:xfrm>
          <a:prstGeom prst="ellipse">
            <a:avLst/>
          </a:prstGeom>
          <a:solidFill>
            <a:srgbClr val="C85FA8"/>
          </a:solidFill>
          <a:ln/>
        </p:spPr>
      </p:sp>
      <p:pic>
        <p:nvPicPr>
          <p:cNvPr id="16" name="Image 2" descr="/home/claude/assets/warning_white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63051" y="2494483"/>
            <a:ext cx="451714" cy="451714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8491728" y="3200400"/>
            <a:ext cx="2782824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650" b="1" dirty="0">
                <a:solidFill>
                  <a:srgbClr val="2E18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Salon Partner</a:t>
            </a:r>
            <a:endParaRPr lang="en-US" sz="1650" dirty="0"/>
          </a:p>
        </p:txBody>
      </p:sp>
      <p:sp>
        <p:nvSpPr>
          <p:cNvPr id="18" name="Text 13"/>
          <p:cNvSpPr/>
          <p:nvPr/>
        </p:nvSpPr>
        <p:spPr>
          <a:xfrm>
            <a:off x="8491728" y="3886200"/>
            <a:ext cx="2782824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5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Testing conducted without a live commercial salon partnership.</a:t>
            </a:r>
            <a:endParaRPr lang="en-US" sz="1250" dirty="0"/>
          </a:p>
        </p:txBody>
      </p:sp>
      <p:sp>
        <p:nvSpPr>
          <p:cNvPr id="19" name="Text 14"/>
          <p:cNvSpPr/>
          <p:nvPr/>
        </p:nvSpPr>
        <p:spPr>
          <a:xfrm>
            <a:off x="640080" y="6400800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00" kern="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INCLUSIVE SALON WEB PLATFORM</a:t>
            </a:r>
            <a:endParaRPr lang="en-US" sz="900" dirty="0"/>
          </a:p>
        </p:txBody>
      </p:sp>
      <p:sp>
        <p:nvSpPr>
          <p:cNvPr id="20" name="Text 15"/>
          <p:cNvSpPr/>
          <p:nvPr/>
        </p:nvSpPr>
        <p:spPr>
          <a:xfrm>
            <a:off x="11365992" y="640080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21</a:t>
            </a:r>
            <a:endParaRPr lang="en-US" sz="1000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502920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1300" b="1" spc="200" kern="0" dirty="0">
                <a:solidFill>
                  <a:srgbClr val="C85FA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LOOKING AHEAD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640080" y="868680"/>
            <a:ext cx="86868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3800" b="1" dirty="0">
                <a:solidFill>
                  <a:srgbClr val="2E183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Recommendations</a:t>
            </a:r>
            <a:endParaRPr lang="en-US" sz="3800" dirty="0"/>
          </a:p>
        </p:txBody>
      </p:sp>
      <p:sp>
        <p:nvSpPr>
          <p:cNvPr id="4" name="Shape 2"/>
          <p:cNvSpPr/>
          <p:nvPr/>
        </p:nvSpPr>
        <p:spPr>
          <a:xfrm>
            <a:off x="640080" y="2194560"/>
            <a:ext cx="2452878" cy="2651760"/>
          </a:xfrm>
          <a:prstGeom prst="roundRect">
            <a:avLst>
              <a:gd name="adj" fmla="val 3355"/>
            </a:avLst>
          </a:prstGeom>
          <a:solidFill>
            <a:srgbClr val="7B3F7F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1564767" y="2606040"/>
            <a:ext cx="603504" cy="603504"/>
          </a:xfrm>
          <a:prstGeom prst="ellipse">
            <a:avLst/>
          </a:prstGeom>
          <a:solidFill>
            <a:srgbClr val="FFFFFF"/>
          </a:solidFill>
          <a:ln/>
        </p:spPr>
      </p:sp>
      <p:pic>
        <p:nvPicPr>
          <p:cNvPr id="6" name="Image 0" descr="/home/claude/assets/mobile_berry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7187" y="2678460"/>
            <a:ext cx="458663" cy="458663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777240" y="3566160"/>
            <a:ext cx="2178558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5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Mobile App</a:t>
            </a:r>
            <a:endParaRPr lang="en-US" sz="1550" dirty="0"/>
          </a:p>
        </p:txBody>
      </p:sp>
      <p:sp>
        <p:nvSpPr>
          <p:cNvPr id="8" name="Shape 5"/>
          <p:cNvSpPr/>
          <p:nvPr/>
        </p:nvSpPr>
        <p:spPr>
          <a:xfrm>
            <a:off x="3458718" y="2194560"/>
            <a:ext cx="2452878" cy="2651760"/>
          </a:xfrm>
          <a:prstGeom prst="roundRect">
            <a:avLst>
              <a:gd name="adj" fmla="val 3355"/>
            </a:avLst>
          </a:prstGeom>
          <a:solidFill>
            <a:srgbClr val="9B6FA0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9" name="Shape 6"/>
          <p:cNvSpPr/>
          <p:nvPr/>
        </p:nvSpPr>
        <p:spPr>
          <a:xfrm>
            <a:off x="4383405" y="2606040"/>
            <a:ext cx="603504" cy="603504"/>
          </a:xfrm>
          <a:prstGeom prst="ellipse">
            <a:avLst/>
          </a:prstGeom>
          <a:solidFill>
            <a:srgbClr val="FFFFFF"/>
          </a:solidFill>
          <a:ln/>
        </p:spPr>
      </p:sp>
      <p:pic>
        <p:nvPicPr>
          <p:cNvPr id="10" name="Image 1" descr="/home/claude/assets/comment_berry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5825" y="2678460"/>
            <a:ext cx="458663" cy="458663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3595878" y="3566160"/>
            <a:ext cx="2178558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5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Private Messaging</a:t>
            </a:r>
            <a:endParaRPr lang="en-US" sz="1550" dirty="0"/>
          </a:p>
        </p:txBody>
      </p:sp>
      <p:sp>
        <p:nvSpPr>
          <p:cNvPr id="12" name="Shape 8"/>
          <p:cNvSpPr/>
          <p:nvPr/>
        </p:nvSpPr>
        <p:spPr>
          <a:xfrm>
            <a:off x="6277356" y="2194560"/>
            <a:ext cx="2452878" cy="2651760"/>
          </a:xfrm>
          <a:prstGeom prst="roundRect">
            <a:avLst>
              <a:gd name="adj" fmla="val 3355"/>
            </a:avLst>
          </a:prstGeom>
          <a:solidFill>
            <a:srgbClr val="7B3F7F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13" name="Shape 9"/>
          <p:cNvSpPr/>
          <p:nvPr/>
        </p:nvSpPr>
        <p:spPr>
          <a:xfrm>
            <a:off x="7202043" y="2606040"/>
            <a:ext cx="603504" cy="603504"/>
          </a:xfrm>
          <a:prstGeom prst="ellipse">
            <a:avLst/>
          </a:prstGeom>
          <a:solidFill>
            <a:srgbClr val="FFFFFF"/>
          </a:solidFill>
          <a:ln/>
        </p:spPr>
      </p:sp>
      <p:pic>
        <p:nvPicPr>
          <p:cNvPr id="14" name="Image 2" descr="/home/claude/assets/usercog_berry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74463" y="2678460"/>
            <a:ext cx="458663" cy="458663"/>
          </a:xfrm>
          <a:prstGeom prst="rect">
            <a:avLst/>
          </a:prstGeom>
        </p:spPr>
      </p:pic>
      <p:sp>
        <p:nvSpPr>
          <p:cNvPr id="15" name="Text 10"/>
          <p:cNvSpPr/>
          <p:nvPr/>
        </p:nvSpPr>
        <p:spPr>
          <a:xfrm>
            <a:off x="6414516" y="3566160"/>
            <a:ext cx="2178558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5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Personalization</a:t>
            </a:r>
            <a:endParaRPr lang="en-US" sz="1550" dirty="0"/>
          </a:p>
        </p:txBody>
      </p:sp>
      <p:sp>
        <p:nvSpPr>
          <p:cNvPr id="16" name="Shape 11"/>
          <p:cNvSpPr/>
          <p:nvPr/>
        </p:nvSpPr>
        <p:spPr>
          <a:xfrm>
            <a:off x="9095994" y="2194560"/>
            <a:ext cx="2452878" cy="2651760"/>
          </a:xfrm>
          <a:prstGeom prst="roundRect">
            <a:avLst>
              <a:gd name="adj" fmla="val 3355"/>
            </a:avLst>
          </a:prstGeom>
          <a:solidFill>
            <a:srgbClr val="9B6FA0"/>
          </a:solidFill>
          <a:ln/>
          <a:effectLst>
            <a:outerShdw sx="100000" sy="100000" kx="0" ky="0" algn="bl" rotWithShape="0" blurRad="101600" dist="38100" dir="5400000">
              <a:srgbClr val="000000">
                <a:alpha val="12000"/>
              </a:srgbClr>
            </a:outerShdw>
          </a:effectLst>
        </p:spPr>
      </p:sp>
      <p:sp>
        <p:nvSpPr>
          <p:cNvPr id="17" name="Shape 12"/>
          <p:cNvSpPr/>
          <p:nvPr/>
        </p:nvSpPr>
        <p:spPr>
          <a:xfrm>
            <a:off x="10020681" y="2606040"/>
            <a:ext cx="603504" cy="603504"/>
          </a:xfrm>
          <a:prstGeom prst="ellipse">
            <a:avLst/>
          </a:prstGeom>
          <a:solidFill>
            <a:srgbClr val="FFFFFF"/>
          </a:solidFill>
          <a:ln/>
        </p:spPr>
      </p:sp>
      <p:pic>
        <p:nvPicPr>
          <p:cNvPr id="18" name="Image 3" descr="/home/claude/assets/access_berry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93101" y="2678460"/>
            <a:ext cx="458663" cy="458663"/>
          </a:xfrm>
          <a:prstGeom prst="rect">
            <a:avLst/>
          </a:prstGeom>
        </p:spPr>
      </p:pic>
      <p:sp>
        <p:nvSpPr>
          <p:cNvPr id="19" name="Text 13"/>
          <p:cNvSpPr/>
          <p:nvPr/>
        </p:nvSpPr>
        <p:spPr>
          <a:xfrm>
            <a:off x="9233154" y="3566160"/>
            <a:ext cx="2178558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5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WCAG AAA</a:t>
            </a:r>
            <a:endParaRPr lang="en-US" sz="1550" dirty="0"/>
          </a:p>
        </p:txBody>
      </p:sp>
      <p:sp>
        <p:nvSpPr>
          <p:cNvPr id="20" name="Text 14"/>
          <p:cNvSpPr/>
          <p:nvPr/>
        </p:nvSpPr>
        <p:spPr>
          <a:xfrm>
            <a:off x="640080" y="5074920"/>
            <a:ext cx="10058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50" i="1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Future directions to deepen engagement and reach.</a:t>
            </a:r>
            <a:endParaRPr lang="en-US" sz="1450" dirty="0"/>
          </a:p>
        </p:txBody>
      </p:sp>
      <p:sp>
        <p:nvSpPr>
          <p:cNvPr id="21" name="Text 15"/>
          <p:cNvSpPr/>
          <p:nvPr/>
        </p:nvSpPr>
        <p:spPr>
          <a:xfrm>
            <a:off x="640080" y="6400800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00" kern="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INCLUSIVE SALON WEB PLATFORM</a:t>
            </a:r>
            <a:endParaRPr lang="en-US" sz="900" dirty="0"/>
          </a:p>
        </p:txBody>
      </p:sp>
      <p:sp>
        <p:nvSpPr>
          <p:cNvPr id="22" name="Text 16"/>
          <p:cNvSpPr/>
          <p:nvPr/>
        </p:nvSpPr>
        <p:spPr>
          <a:xfrm>
            <a:off x="11365992" y="640080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8E6E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22</a:t>
            </a:r>
            <a:endParaRPr lang="en-US" sz="1000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3">
    <p:bg>
      <p:bgPr>
        <a:solidFill>
          <a:srgbClr val="4A194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1463040" y="3840480"/>
            <a:ext cx="4572000" cy="4572000"/>
          </a:xfrm>
          <a:prstGeom prst="ellipse">
            <a:avLst/>
          </a:prstGeom>
          <a:solidFill>
            <a:srgbClr val="7B3F7F">
              <a:alpha val="65000"/>
            </a:srgbClr>
          </a:solidFill>
          <a:ln/>
        </p:spPr>
      </p:sp>
      <p:sp>
        <p:nvSpPr>
          <p:cNvPr id="3" name="Shape 1"/>
          <p:cNvSpPr/>
          <p:nvPr/>
        </p:nvSpPr>
        <p:spPr>
          <a:xfrm>
            <a:off x="1280160" y="1417320"/>
            <a:ext cx="822960" cy="822960"/>
          </a:xfrm>
          <a:prstGeom prst="ellipse">
            <a:avLst/>
          </a:prstGeom>
          <a:solidFill>
            <a:srgbClr val="9B6FA0"/>
          </a:solidFill>
          <a:ln/>
        </p:spPr>
      </p:sp>
      <p:pic>
        <p:nvPicPr>
          <p:cNvPr id="4" name="Image 0" descr="/home/claude/assets/flag_white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78915" y="1516075"/>
            <a:ext cx="625450" cy="62545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2331720" y="1463040"/>
            <a:ext cx="731520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Conclusion</a:t>
            </a:r>
            <a:endParaRPr lang="en-US" sz="3600" dirty="0"/>
          </a:p>
        </p:txBody>
      </p:sp>
      <p:sp>
        <p:nvSpPr>
          <p:cNvPr id="6" name="Text 3"/>
          <p:cNvSpPr/>
          <p:nvPr/>
        </p:nvSpPr>
        <p:spPr>
          <a:xfrm>
            <a:off x="1280160" y="2834640"/>
            <a:ext cx="9144000" cy="1645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600" i="1" dirty="0">
                <a:solidFill>
                  <a:srgbClr val="F3E9F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platform successfully supports inclusion, accessibility, and social connection.</a:t>
            </a:r>
            <a:endParaRPr lang="en-US" sz="2600" dirty="0"/>
          </a:p>
        </p:txBody>
      </p:sp>
      <p:sp>
        <p:nvSpPr>
          <p:cNvPr id="7" name="Text 4"/>
          <p:cNvSpPr/>
          <p:nvPr/>
        </p:nvSpPr>
        <p:spPr>
          <a:xfrm>
            <a:off x="11365992" y="640080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DCB8D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23</a:t>
            </a:r>
            <a:endParaRPr lang="en-US" sz="1000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4">
    <p:bg>
      <p:bgPr>
        <a:solidFill>
          <a:srgbClr val="4A194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8961120" y="-1645920"/>
            <a:ext cx="4572000" cy="4572000"/>
          </a:xfrm>
          <a:prstGeom prst="ellipse">
            <a:avLst/>
          </a:prstGeom>
          <a:solidFill>
            <a:srgbClr val="7B3F7F">
              <a:alpha val="65000"/>
            </a:srgbClr>
          </a:solidFill>
          <a:ln/>
        </p:spPr>
      </p:sp>
      <p:sp>
        <p:nvSpPr>
          <p:cNvPr id="3" name="Shape 1"/>
          <p:cNvSpPr/>
          <p:nvPr/>
        </p:nvSpPr>
        <p:spPr>
          <a:xfrm>
            <a:off x="-1554480" y="4389120"/>
            <a:ext cx="4114800" cy="4114800"/>
          </a:xfrm>
          <a:prstGeom prst="ellipse">
            <a:avLst/>
          </a:prstGeom>
          <a:solidFill>
            <a:srgbClr val="C85FA8">
              <a:alpha val="45000"/>
            </a:srgbClr>
          </a:solidFill>
          <a:ln/>
        </p:spPr>
      </p:sp>
      <p:sp>
        <p:nvSpPr>
          <p:cNvPr id="4" name="Shape 2"/>
          <p:cNvSpPr/>
          <p:nvPr/>
        </p:nvSpPr>
        <p:spPr>
          <a:xfrm>
            <a:off x="5682996" y="1965960"/>
            <a:ext cx="822960" cy="822960"/>
          </a:xfrm>
          <a:prstGeom prst="ellipse">
            <a:avLst/>
          </a:prstGeom>
          <a:solidFill>
            <a:srgbClr val="9B6FA0"/>
          </a:solidFill>
          <a:ln/>
        </p:spPr>
      </p:sp>
      <p:pic>
        <p:nvPicPr>
          <p:cNvPr id="5" name="Image 0" descr="/home/claude/assets/heart_white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1751" y="2064715"/>
            <a:ext cx="625450" cy="62545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0" y="2971800"/>
            <a:ext cx="12188952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4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Thank You</a:t>
            </a:r>
            <a:endParaRPr lang="en-US" sz="4600" dirty="0"/>
          </a:p>
        </p:txBody>
      </p:sp>
      <p:sp>
        <p:nvSpPr>
          <p:cNvPr id="7" name="Text 4"/>
          <p:cNvSpPr/>
          <p:nvPr/>
        </p:nvSpPr>
        <p:spPr>
          <a:xfrm>
            <a:off x="0" y="3977640"/>
            <a:ext cx="12188952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900" i="1" dirty="0">
                <a:solidFill>
                  <a:srgbClr val="F3E9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Questions &amp; Discussion</a:t>
            </a:r>
            <a:endParaRPr lang="en-US" sz="1900" dirty="0"/>
          </a:p>
        </p:txBody>
      </p:sp>
      <p:sp>
        <p:nvSpPr>
          <p:cNvPr id="8" name="Text 5"/>
          <p:cNvSpPr/>
          <p:nvPr/>
        </p:nvSpPr>
        <p:spPr>
          <a:xfrm>
            <a:off x="0" y="4617720"/>
            <a:ext cx="1218895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300" dirty="0">
                <a:solidFill>
                  <a:srgbClr val="DCB8D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Maryam Qudoos  |  Student ID: 2313040  |  Supervisor: Room Shah</a:t>
            </a:r>
            <a:endParaRPr lang="en-US" sz="1300" dirty="0"/>
          </a:p>
        </p:txBody>
      </p:sp>
      <p:sp>
        <p:nvSpPr>
          <p:cNvPr id="9" name="Text 6"/>
          <p:cNvSpPr/>
          <p:nvPr/>
        </p:nvSpPr>
        <p:spPr>
          <a:xfrm>
            <a:off x="11365992" y="640080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DCB8D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24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24</Slides>
  <Notes>24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7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Inclusive Salon Web Platform</dc:title>
  <dc:subject>PptxGenJS Presentation</dc:subject>
  <dc:creator>Inclusive Salon Project</dc:creator>
  <cp:lastModifiedBy>Inclusive Salon Project</cp:lastModifiedBy>
  <cp:revision>1</cp:revision>
  <dcterms:created xsi:type="dcterms:W3CDTF">2026-06-20T06:18:06Z</dcterms:created>
  <dcterms:modified xsi:type="dcterms:W3CDTF">2026-06-20T06:18:06Z</dcterms:modified>
</cp:coreProperties>
</file>