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82CDF4-4128-4B0F-8C8F-3B348812E6BD}" v="96" dt="2023-02-19T09:23:45.768"/>
    <p1510:client id="{9B0C820E-51AE-F84F-32BD-1BC0C6B09A08}" v="6" dt="2023-02-19T09:42:28.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1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taa Sarpong (2027066)" userId="S::2027066@student.uwtsd.ac.uk::97f740b6-cd03-466b-a904-e0c11af6745e" providerId="AD" clId="Web-{5482CDF4-4128-4B0F-8C8F-3B348812E6BD}"/>
    <pc:docChg chg="modSld">
      <pc:chgData name="Ataa Sarpong (2027066)" userId="S::2027066@student.uwtsd.ac.uk::97f740b6-cd03-466b-a904-e0c11af6745e" providerId="AD" clId="Web-{5482CDF4-4128-4B0F-8C8F-3B348812E6BD}" dt="2023-02-19T09:23:45.768" v="98" actId="20577"/>
      <pc:docMkLst>
        <pc:docMk/>
      </pc:docMkLst>
      <pc:sldChg chg="modSp">
        <pc:chgData name="Ataa Sarpong (2027066)" userId="S::2027066@student.uwtsd.ac.uk::97f740b6-cd03-466b-a904-e0c11af6745e" providerId="AD" clId="Web-{5482CDF4-4128-4B0F-8C8F-3B348812E6BD}" dt="2023-02-19T09:23:45.768" v="98" actId="20577"/>
        <pc:sldMkLst>
          <pc:docMk/>
          <pc:sldMk cId="459231895" sldId="256"/>
        </pc:sldMkLst>
        <pc:spChg chg="mod">
          <ac:chgData name="Ataa Sarpong (2027066)" userId="S::2027066@student.uwtsd.ac.uk::97f740b6-cd03-466b-a904-e0c11af6745e" providerId="AD" clId="Web-{5482CDF4-4128-4B0F-8C8F-3B348812E6BD}" dt="2023-02-19T09:23:45.768" v="98" actId="20577"/>
          <ac:spMkLst>
            <pc:docMk/>
            <pc:sldMk cId="459231895" sldId="256"/>
            <ac:spMk id="3" creationId="{A6E44A21-0E10-6A6C-89B1-52585FE7C829}"/>
          </ac:spMkLst>
        </pc:spChg>
      </pc:sldChg>
      <pc:sldChg chg="modSp">
        <pc:chgData name="Ataa Sarpong (2027066)" userId="S::2027066@student.uwtsd.ac.uk::97f740b6-cd03-466b-a904-e0c11af6745e" providerId="AD" clId="Web-{5482CDF4-4128-4B0F-8C8F-3B348812E6BD}" dt="2023-02-19T09:07:11.535" v="1" actId="1076"/>
        <pc:sldMkLst>
          <pc:docMk/>
          <pc:sldMk cId="1725471239" sldId="257"/>
        </pc:sldMkLst>
        <pc:spChg chg="mod">
          <ac:chgData name="Ataa Sarpong (2027066)" userId="S::2027066@student.uwtsd.ac.uk::97f740b6-cd03-466b-a904-e0c11af6745e" providerId="AD" clId="Web-{5482CDF4-4128-4B0F-8C8F-3B348812E6BD}" dt="2023-02-19T09:07:11.535" v="1" actId="1076"/>
          <ac:spMkLst>
            <pc:docMk/>
            <pc:sldMk cId="1725471239" sldId="257"/>
            <ac:spMk id="6" creationId="{6A678F79-4257-A99F-8BA0-34634B20C457}"/>
          </ac:spMkLst>
        </pc:spChg>
      </pc:sldChg>
    </pc:docChg>
  </pc:docChgLst>
  <pc:docChgLst>
    <pc:chgData name="Ataa Sarpong (2027066)" userId="S::2027066@student.uwtsd.ac.uk::97f740b6-cd03-466b-a904-e0c11af6745e" providerId="AD" clId="Web-{9B0C820E-51AE-F84F-32BD-1BC0C6B09A08}"/>
    <pc:docChg chg="modSld">
      <pc:chgData name="Ataa Sarpong (2027066)" userId="S::2027066@student.uwtsd.ac.uk::97f740b6-cd03-466b-a904-e0c11af6745e" providerId="AD" clId="Web-{9B0C820E-51AE-F84F-32BD-1BC0C6B09A08}" dt="2023-02-19T09:42:24.382" v="4" actId="20577"/>
      <pc:docMkLst>
        <pc:docMk/>
      </pc:docMkLst>
      <pc:sldChg chg="modSp">
        <pc:chgData name="Ataa Sarpong (2027066)" userId="S::2027066@student.uwtsd.ac.uk::97f740b6-cd03-466b-a904-e0c11af6745e" providerId="AD" clId="Web-{9B0C820E-51AE-F84F-32BD-1BC0C6B09A08}" dt="2023-02-19T09:42:24.382" v="4" actId="20577"/>
        <pc:sldMkLst>
          <pc:docMk/>
          <pc:sldMk cId="459231895" sldId="256"/>
        </pc:sldMkLst>
        <pc:spChg chg="mod">
          <ac:chgData name="Ataa Sarpong (2027066)" userId="S::2027066@student.uwtsd.ac.uk::97f740b6-cd03-466b-a904-e0c11af6745e" providerId="AD" clId="Web-{9B0C820E-51AE-F84F-32BD-1BC0C6B09A08}" dt="2023-02-19T09:41:28.487" v="0" actId="1076"/>
          <ac:spMkLst>
            <pc:docMk/>
            <pc:sldMk cId="459231895" sldId="256"/>
            <ac:spMk id="2" creationId="{22573C73-E15B-6DC5-F883-DB86A9E08CDA}"/>
          </ac:spMkLst>
        </pc:spChg>
        <pc:spChg chg="mod">
          <ac:chgData name="Ataa Sarpong (2027066)" userId="S::2027066@student.uwtsd.ac.uk::97f740b6-cd03-466b-a904-e0c11af6745e" providerId="AD" clId="Web-{9B0C820E-51AE-F84F-32BD-1BC0C6B09A08}" dt="2023-02-19T09:42:24.382" v="4" actId="20577"/>
          <ac:spMkLst>
            <pc:docMk/>
            <pc:sldMk cId="459231895" sldId="256"/>
            <ac:spMk id="3" creationId="{A6E44A21-0E10-6A6C-89B1-52585FE7C829}"/>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61295233-E2EB-48CF-B135-1D9D6CD55410}" type="datetimeFigureOut">
              <a:rPr lang="en-US" smtClean="0"/>
              <a:t>2/19/2023</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B8ABB1BB-4302-4F9F-9014-2DEF624276FB}" type="slidenum">
              <a:rPr lang="en-US" smtClean="0"/>
              <a:t>‹#›</a:t>
            </a:fld>
            <a:endParaRPr lang="en-US"/>
          </a:p>
        </p:txBody>
      </p:sp>
    </p:spTree>
    <p:extLst>
      <p:ext uri="{BB962C8B-B14F-4D97-AF65-F5344CB8AC3E}">
        <p14:creationId xmlns:p14="http://schemas.microsoft.com/office/powerpoint/2010/main" val="276318245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295233-E2EB-48CF-B135-1D9D6CD55410}" type="datetimeFigureOut">
              <a:rPr lang="en-US" smtClean="0"/>
              <a:t>2/19/2023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1997910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61295233-E2EB-48CF-B135-1D9D6CD55410}" type="datetimeFigureOut">
              <a:rPr lang="en-US" smtClean="0"/>
              <a:t>2/19/2023</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210085839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295233-E2EB-48CF-B135-1D9D6CD55410}"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1958390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295233-E2EB-48CF-B135-1D9D6CD55410}" type="datetimeFigureOut">
              <a:rPr lang="en-US" smtClean="0"/>
              <a:t>2/19/2023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4171681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295233-E2EB-48CF-B135-1D9D6CD55410}" type="datetimeFigureOut">
              <a:rPr lang="en-US" smtClean="0"/>
              <a:t>2/19/2023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315429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295233-E2EB-48CF-B135-1D9D6CD55410}" type="datetimeFigureOut">
              <a:rPr lang="en-US" smtClean="0"/>
              <a:t>2/19/2023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181860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61295233-E2EB-48CF-B135-1D9D6CD55410}" type="datetimeFigureOut">
              <a:rPr lang="en-US" smtClean="0"/>
              <a:t>2/19/2023</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B8ABB1BB-4302-4F9F-9014-2DEF624276FB}"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72048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61295233-E2EB-48CF-B135-1D9D6CD55410}" type="datetimeFigureOut">
              <a:rPr lang="en-US" smtClean="0"/>
              <a:t>2/19/2023</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B8ABB1BB-4302-4F9F-9014-2DEF624276FB}"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22204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295233-E2EB-48CF-B135-1D9D6CD55410}"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3487220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295233-E2EB-48CF-B135-1D9D6CD55410}"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BB1BB-4302-4F9F-9014-2DEF624276FB}" type="slidenum">
              <a:rPr lang="en-US" smtClean="0"/>
              <a:t>‹#›</a:t>
            </a:fld>
            <a:endParaRPr lang="en-US"/>
          </a:p>
        </p:txBody>
      </p:sp>
    </p:spTree>
    <p:extLst>
      <p:ext uri="{BB962C8B-B14F-4D97-AF65-F5344CB8AC3E}">
        <p14:creationId xmlns:p14="http://schemas.microsoft.com/office/powerpoint/2010/main" val="2240086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1295233-E2EB-48CF-B135-1D9D6CD55410}" type="datetimeFigureOut">
              <a:rPr lang="en-US" smtClean="0"/>
              <a:t>2/19/2023</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B8ABB1BB-4302-4F9F-9014-2DEF624276FB}" type="slidenum">
              <a:rPr lang="en-US" smtClean="0"/>
              <a:t>‹#›</a:t>
            </a:fld>
            <a:endParaRPr lang="en-US"/>
          </a:p>
        </p:txBody>
      </p:sp>
    </p:spTree>
    <p:extLst>
      <p:ext uri="{BB962C8B-B14F-4D97-AF65-F5344CB8AC3E}">
        <p14:creationId xmlns:p14="http://schemas.microsoft.com/office/powerpoint/2010/main" val="10959593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73C73-E15B-6DC5-F883-DB86A9E08CDA}"/>
              </a:ext>
            </a:extLst>
          </p:cNvPr>
          <p:cNvSpPr>
            <a:spLocks noGrp="1"/>
          </p:cNvSpPr>
          <p:nvPr>
            <p:ph type="ctrTitle"/>
          </p:nvPr>
        </p:nvSpPr>
        <p:spPr>
          <a:xfrm>
            <a:off x="1379738" y="1966159"/>
            <a:ext cx="9068586" cy="1538202"/>
          </a:xfrm>
        </p:spPr>
        <p:txBody>
          <a:bodyPr/>
          <a:lstStyle/>
          <a:p>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Working</a:t>
            </a:r>
            <a:r>
              <a:rPr lang="en-US" sz="4000" b="1" spc="-80"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With</a:t>
            </a:r>
            <a:r>
              <a:rPr lang="en-US" sz="4000" b="1" spc="-75"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Children</a:t>
            </a:r>
            <a:r>
              <a:rPr lang="en-US" sz="4000" b="1" spc="-75"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a:t>
            </a:r>
            <a:r>
              <a:rPr lang="en-US" sz="4000" b="1" spc="-80"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A</a:t>
            </a:r>
            <a:r>
              <a:rPr lang="en-US" sz="4000" b="1" spc="-75"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Social Care Setting (</a:t>
            </a:r>
            <a:r>
              <a:rPr lang="en-US" sz="4000" b="1" dirty="0">
                <a:solidFill>
                  <a:schemeClr val="accent1">
                    <a:lumMod val="50000"/>
                  </a:schemeClr>
                </a:solidFill>
                <a:effectLst>
                  <a:outerShdw blurRad="38100" dist="38100" dir="2700000" algn="tl">
                    <a:srgbClr val="000000">
                      <a:alpha val="43137"/>
                    </a:srgbClr>
                  </a:outerShdw>
                </a:effectLst>
                <a:latin typeface="Arial" panose="020B0604020202020204" pitchFamily="34" charset="0"/>
                <a:ea typeface="Arial" panose="020B0604020202020204" pitchFamily="34" charset="0"/>
              </a:rPr>
              <a:t>7 – 11 years)</a:t>
            </a:r>
            <a:r>
              <a:rPr lang="en-US" sz="4000" b="1" dirty="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a:t>
            </a:r>
            <a:endParaRPr lang="en-US" sz="4000" b="1" dirty="0">
              <a:solidFill>
                <a:schemeClr val="accent1">
                  <a:lumMod val="50000"/>
                </a:schemeClr>
              </a:solidFill>
              <a:effectLst>
                <a:outerShdw blurRad="38100" dist="38100" dir="2700000" algn="tl">
                  <a:srgbClr val="000000">
                    <a:alpha val="43137"/>
                  </a:srgbClr>
                </a:outerShdw>
              </a:effectLst>
            </a:endParaRPr>
          </a:p>
        </p:txBody>
      </p:sp>
      <p:sp>
        <p:nvSpPr>
          <p:cNvPr id="3" name="Subtitle 2">
            <a:extLst>
              <a:ext uri="{FF2B5EF4-FFF2-40B4-BE49-F238E27FC236}">
                <a16:creationId xmlns:a16="http://schemas.microsoft.com/office/drawing/2014/main" id="{A6E44A21-0E10-6A6C-89B1-52585FE7C829}"/>
              </a:ext>
            </a:extLst>
          </p:cNvPr>
          <p:cNvSpPr>
            <a:spLocks noGrp="1"/>
          </p:cNvSpPr>
          <p:nvPr>
            <p:ph type="subTitle" idx="1"/>
          </p:nvPr>
        </p:nvSpPr>
        <p:spPr>
          <a:xfrm>
            <a:off x="1653085" y="3437032"/>
            <a:ext cx="8979863" cy="1739878"/>
          </a:xfrm>
        </p:spPr>
        <p:txBody>
          <a:bodyPr vert="horz" lIns="91440" tIns="45720" rIns="91440" bIns="45720" rtlCol="0" anchor="t">
            <a:normAutofit fontScale="77500" lnSpcReduction="20000"/>
          </a:bodyPr>
          <a:lstStyle/>
          <a:p>
            <a:endParaRPr lang="en-US" sz="2400" b="1" dirty="0">
              <a:solidFill>
                <a:schemeClr val="accent1">
                  <a:lumMod val="60000"/>
                  <a:lumOff val="40000"/>
                </a:schemeClr>
              </a:solidFill>
              <a:cs typeface="Times New Roman" panose="02020603050405020304" pitchFamily="18" charset="0"/>
            </a:endParaRPr>
          </a:p>
          <a:p>
            <a:r>
              <a:rPr lang="en-US" sz="2400" b="1" dirty="0">
                <a:solidFill>
                  <a:schemeClr val="accent1">
                    <a:lumMod val="60000"/>
                    <a:lumOff val="40000"/>
                  </a:schemeClr>
                </a:solidFill>
                <a:cs typeface="Times New Roman"/>
              </a:rPr>
              <a:t>Student’s Name Ataa Sarpong</a:t>
            </a:r>
            <a:endParaRPr lang="en-US" sz="2400" b="1" dirty="0">
              <a:solidFill>
                <a:schemeClr val="accent1">
                  <a:lumMod val="60000"/>
                  <a:lumOff val="40000"/>
                </a:schemeClr>
              </a:solidFill>
              <a:cs typeface="Times New Roman" panose="02020603050405020304" pitchFamily="18" charset="0"/>
            </a:endParaRPr>
          </a:p>
          <a:p>
            <a:r>
              <a:rPr lang="en-US" sz="2400" b="1" dirty="0">
                <a:solidFill>
                  <a:schemeClr val="accent1">
                    <a:lumMod val="60000"/>
                    <a:lumOff val="40000"/>
                  </a:schemeClr>
                </a:solidFill>
                <a:cs typeface="Times New Roman"/>
              </a:rPr>
              <a:t>Student’s Number 2027066</a:t>
            </a:r>
          </a:p>
          <a:p>
            <a:r>
              <a:rPr lang="en-US" sz="2400" b="1" dirty="0" err="1">
                <a:solidFill>
                  <a:schemeClr val="accent1">
                    <a:lumMod val="60000"/>
                    <a:lumOff val="40000"/>
                  </a:schemeClr>
                </a:solidFill>
                <a:cs typeface="Times New Roman"/>
              </a:rPr>
              <a:t>Module:Psychology</a:t>
            </a:r>
            <a:r>
              <a:rPr lang="en-US" sz="2400" b="1" dirty="0">
                <a:solidFill>
                  <a:schemeClr val="accent1">
                    <a:lumMod val="60000"/>
                    <a:lumOff val="40000"/>
                  </a:schemeClr>
                </a:solidFill>
                <a:cs typeface="Times New Roman"/>
              </a:rPr>
              <a:t> in Health and Social Care</a:t>
            </a:r>
          </a:p>
          <a:p>
            <a:r>
              <a:rPr lang="en-US" sz="2400" b="1" dirty="0">
                <a:solidFill>
                  <a:schemeClr val="accent1">
                    <a:lumMod val="60000"/>
                    <a:lumOff val="40000"/>
                  </a:schemeClr>
                </a:solidFill>
                <a:cs typeface="Times New Roman"/>
              </a:rPr>
              <a:t>Modul Code:(LCHS4006-BIRM)</a:t>
            </a:r>
          </a:p>
          <a:p>
            <a:r>
              <a:rPr lang="en-US" sz="2400" b="1" dirty="0">
                <a:solidFill>
                  <a:schemeClr val="accent1">
                    <a:lumMod val="60000"/>
                    <a:lumOff val="40000"/>
                  </a:schemeClr>
                </a:solidFill>
                <a:cs typeface="Times New Roman"/>
              </a:rPr>
              <a:t>Assignment Title Working with Children in a Social Care Setting (7-11 Years)</a:t>
            </a:r>
          </a:p>
          <a:p>
            <a:endParaRPr lang="en-US" sz="2400" b="1" dirty="0">
              <a:solidFill>
                <a:schemeClr val="accent1">
                  <a:lumMod val="60000"/>
                  <a:lumOff val="40000"/>
                </a:schemeClr>
              </a:solidFill>
              <a:cs typeface="Times New Roman"/>
            </a:endParaRPr>
          </a:p>
        </p:txBody>
      </p:sp>
    </p:spTree>
    <p:extLst>
      <p:ext uri="{BB962C8B-B14F-4D97-AF65-F5344CB8AC3E}">
        <p14:creationId xmlns:p14="http://schemas.microsoft.com/office/powerpoint/2010/main" val="459231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D2B34-C56A-52BA-9AF0-4DE469571F19}"/>
              </a:ext>
            </a:extLst>
          </p:cNvPr>
          <p:cNvSpPr>
            <a:spLocks noGrp="1"/>
          </p:cNvSpPr>
          <p:nvPr>
            <p:ph type="title"/>
          </p:nvPr>
        </p:nvSpPr>
        <p:spPr>
          <a:xfrm>
            <a:off x="365760" y="309490"/>
            <a:ext cx="11408898" cy="1125416"/>
          </a:xfrm>
          <a:solidFill>
            <a:schemeClr val="accent2">
              <a:lumMod val="40000"/>
              <a:lumOff val="60000"/>
            </a:schemeClr>
          </a:solidFill>
        </p:spPr>
        <p:txBody>
          <a:bodyPr/>
          <a:lstStyle/>
          <a:p>
            <a:r>
              <a:rPr lang="en-US" b="1" dirty="0">
                <a:effectLst>
                  <a:outerShdw blurRad="38100" dist="38100" dir="2700000" algn="tl">
                    <a:srgbClr val="000000">
                      <a:alpha val="43137"/>
                    </a:srgbClr>
                  </a:outerShdw>
                </a:effectLst>
              </a:rPr>
              <a:t>Introduction</a:t>
            </a:r>
          </a:p>
        </p:txBody>
      </p:sp>
      <p:pic>
        <p:nvPicPr>
          <p:cNvPr id="1028" name="Picture 4" descr="Free Children's Team Building on Green Grassland Stock Photo">
            <a:extLst>
              <a:ext uri="{FF2B5EF4-FFF2-40B4-BE49-F238E27FC236}">
                <a16:creationId xmlns:a16="http://schemas.microsoft.com/office/drawing/2014/main" id="{7A332622-26E1-8E11-6E67-AF0A856D05B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80628" y="1434906"/>
            <a:ext cx="4994030" cy="52191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A678F79-4257-A99F-8BA0-34634B20C457}"/>
              </a:ext>
            </a:extLst>
          </p:cNvPr>
          <p:cNvSpPr txBox="1"/>
          <p:nvPr/>
        </p:nvSpPr>
        <p:spPr>
          <a:xfrm>
            <a:off x="365760" y="1434906"/>
            <a:ext cx="6414868" cy="5506892"/>
          </a:xfrm>
          <a:prstGeom prst="rect">
            <a:avLst/>
          </a:prstGeom>
          <a:blipFill>
            <a:blip r:embed="rId3"/>
            <a:tile tx="0" ty="0" sx="100000" sy="100000" flip="none" algn="tl"/>
          </a:blipFill>
        </p:spPr>
        <p:txBody>
          <a:bodyPr wrap="square">
            <a:spAutoFit/>
          </a:bodyPr>
          <a:lstStyle/>
          <a:p>
            <a:pPr marL="34290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From the minute they are born, children play. </a:t>
            </a:r>
          </a:p>
          <a:p>
            <a:pPr marL="34290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They </a:t>
            </a:r>
            <a:r>
              <a:rPr lang="en-US" sz="2400" dirty="0">
                <a:solidFill>
                  <a:srgbClr val="C00000"/>
                </a:solidFill>
                <a:effectLst/>
                <a:ea typeface="Calibri" panose="020F0502020204030204" pitchFamily="34" charset="0"/>
                <a:cs typeface="Times New Roman" panose="02020603050405020304" pitchFamily="18" charset="0"/>
              </a:rPr>
              <a:t>discover themselves and their surroundings </a:t>
            </a:r>
            <a:r>
              <a:rPr lang="en-US" sz="2400" dirty="0">
                <a:effectLst/>
                <a:ea typeface="Calibri" panose="020F0502020204030204" pitchFamily="34" charset="0"/>
                <a:cs typeface="Times New Roman" panose="02020603050405020304" pitchFamily="18" charset="0"/>
              </a:rPr>
              <a:t>through play. </a:t>
            </a:r>
          </a:p>
          <a:p>
            <a:pPr marL="34290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It is how they </a:t>
            </a:r>
            <a:r>
              <a:rPr lang="en-US" sz="2400" dirty="0">
                <a:solidFill>
                  <a:srgbClr val="C00000"/>
                </a:solidFill>
                <a:effectLst/>
                <a:ea typeface="Calibri" panose="020F0502020204030204" pitchFamily="34" charset="0"/>
                <a:cs typeface="Times New Roman" panose="02020603050405020304" pitchFamily="18" charset="0"/>
              </a:rPr>
              <a:t>learn and practice the bodily, mental, and social abilities</a:t>
            </a:r>
            <a:r>
              <a:rPr lang="en-US" sz="2400" dirty="0">
                <a:effectLst/>
                <a:ea typeface="Calibri" panose="020F0502020204030204" pitchFamily="34" charset="0"/>
                <a:cs typeface="Times New Roman" panose="02020603050405020304" pitchFamily="18" charset="0"/>
              </a:rPr>
              <a:t> necessary for life (</a:t>
            </a:r>
            <a:r>
              <a:rPr lang="en-US" sz="2400" dirty="0" err="1">
                <a:solidFill>
                  <a:srgbClr val="222222"/>
                </a:solidFill>
                <a:effectLst/>
                <a:ea typeface="Calibri" panose="020F0502020204030204" pitchFamily="34" charset="0"/>
              </a:rPr>
              <a:t>Whitebread</a:t>
            </a:r>
            <a:r>
              <a:rPr lang="en-US" sz="2400" dirty="0">
                <a:solidFill>
                  <a:srgbClr val="222222"/>
                </a:solidFill>
                <a:ea typeface="Calibri" panose="020F0502020204030204" pitchFamily="34" charset="0"/>
              </a:rPr>
              <a:t> et al., 2012)</a:t>
            </a:r>
            <a:r>
              <a:rPr lang="en-US" sz="2400" dirty="0">
                <a:effectLst/>
                <a:ea typeface="Calibri" panose="020F0502020204030204" pitchFamily="34" charset="0"/>
                <a:cs typeface="Times New Roman" panose="02020603050405020304" pitchFamily="18" charset="0"/>
              </a:rPr>
              <a:t>.</a:t>
            </a:r>
          </a:p>
          <a:p>
            <a:pPr marL="342900" indent="-342900">
              <a:lnSpc>
                <a:spcPct val="107000"/>
              </a:lnSpc>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Children between 7 and </a:t>
            </a:r>
            <a:r>
              <a:rPr lang="en-US" sz="2400" dirty="0">
                <a:ea typeface="Calibri" panose="020F0502020204030204" pitchFamily="34" charset="0"/>
                <a:cs typeface="Times New Roman" panose="02020603050405020304" pitchFamily="18" charset="0"/>
              </a:rPr>
              <a:t>11 years</a:t>
            </a:r>
            <a:r>
              <a:rPr lang="en-US" sz="2400" b="1" dirty="0">
                <a:solidFill>
                  <a:srgbClr val="000000"/>
                </a:solidFill>
                <a:ea typeface="Calibri" panose="020F0502020204030204" pitchFamily="34" charset="0"/>
                <a:cs typeface="Times New Roman" panose="02020603050405020304" pitchFamily="18" charset="0"/>
              </a:rPr>
              <a:t> </a:t>
            </a:r>
            <a:r>
              <a:rPr lang="en-US" sz="2400" dirty="0">
                <a:solidFill>
                  <a:srgbClr val="000000"/>
                </a:solidFill>
                <a:ea typeface="Calibri" panose="020F0502020204030204" pitchFamily="34" charset="0"/>
                <a:cs typeface="Times New Roman" panose="02020603050405020304" pitchFamily="18" charset="0"/>
              </a:rPr>
              <a:t>h</a:t>
            </a:r>
            <a:r>
              <a:rPr lang="en-US" sz="2400" dirty="0">
                <a:solidFill>
                  <a:srgbClr val="000000"/>
                </a:solidFill>
                <a:effectLst/>
                <a:ea typeface="Calibri" panose="020F0502020204030204" pitchFamily="34" charset="0"/>
                <a:cs typeface="Times New Roman" panose="02020603050405020304" pitchFamily="18" charset="0"/>
              </a:rPr>
              <a:t>ave a solid understanding of details, patterns, shapes and colour and can use their mental capacity to relate things and be creative.</a:t>
            </a:r>
            <a:endParaRPr lang="en-US"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547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7E63C-2548-C5FC-D672-CDEB72016DB3}"/>
              </a:ext>
            </a:extLst>
          </p:cNvPr>
          <p:cNvSpPr>
            <a:spLocks noGrp="1"/>
          </p:cNvSpPr>
          <p:nvPr>
            <p:ph type="title"/>
          </p:nvPr>
        </p:nvSpPr>
        <p:spPr>
          <a:xfrm>
            <a:off x="393895" y="365759"/>
            <a:ext cx="11404210" cy="942535"/>
          </a:xfrm>
          <a:solidFill>
            <a:schemeClr val="accent2">
              <a:lumMod val="40000"/>
              <a:lumOff val="60000"/>
            </a:schemeClr>
          </a:solidFill>
        </p:spPr>
        <p:txBody>
          <a:bodyPr>
            <a:noAutofit/>
          </a:bodyPr>
          <a:lstStyle/>
          <a:p>
            <a:r>
              <a:rPr lang="en-US" b="1" dirty="0">
                <a:solidFill>
                  <a:srgbClr val="000000"/>
                </a:solidFill>
                <a:effectLst/>
                <a:ea typeface="Calibri" panose="020F0502020204030204" pitchFamily="34" charset="0"/>
                <a:cs typeface="Times New Roman" panose="02020603050405020304" pitchFamily="18" charset="0"/>
              </a:rPr>
              <a:t>Cognitive Theory</a:t>
            </a:r>
            <a:endParaRPr lang="en-US" dirty="0"/>
          </a:p>
        </p:txBody>
      </p:sp>
      <p:sp>
        <p:nvSpPr>
          <p:cNvPr id="3" name="Content Placeholder 2">
            <a:extLst>
              <a:ext uri="{FF2B5EF4-FFF2-40B4-BE49-F238E27FC236}">
                <a16:creationId xmlns:a16="http://schemas.microsoft.com/office/drawing/2014/main" id="{8ED32965-527A-2FA5-3A38-1A1D80ACF105}"/>
              </a:ext>
            </a:extLst>
          </p:cNvPr>
          <p:cNvSpPr>
            <a:spLocks noGrp="1"/>
          </p:cNvSpPr>
          <p:nvPr>
            <p:ph idx="1"/>
          </p:nvPr>
        </p:nvSpPr>
        <p:spPr>
          <a:xfrm>
            <a:off x="393895" y="1308294"/>
            <a:ext cx="11404210" cy="5183946"/>
          </a:xfrm>
          <a:blipFill>
            <a:blip r:embed="rId2"/>
            <a:tile tx="0" ty="0" sx="100000" sy="100000" flip="none" algn="tl"/>
          </a:blipFill>
        </p:spPr>
        <p:txBody>
          <a:bodyPr>
            <a:normAutofit fontScale="92500" lnSpcReduction="20000"/>
          </a:bodyPr>
          <a:lstStyle/>
          <a:p>
            <a:pPr marL="102870" marR="0" indent="-285750">
              <a:lnSpc>
                <a:spcPct val="107000"/>
              </a:lnSpc>
              <a:spcBef>
                <a:spcPts val="0"/>
              </a:spcBef>
              <a:spcAft>
                <a:spcPts val="800"/>
              </a:spcAft>
              <a:buFont typeface="Wingdings" panose="05000000000000000000" pitchFamily="2" charset="2"/>
              <a:buChar char="v"/>
            </a:pPr>
            <a:r>
              <a:rPr lang="en-US" sz="2600" dirty="0">
                <a:effectLst/>
                <a:ea typeface="Calibri" panose="020F0502020204030204" pitchFamily="34" charset="0"/>
                <a:cs typeface="Times New Roman" panose="02020603050405020304" pitchFamily="18" charset="0"/>
              </a:rPr>
              <a:t>The way that children's minds function and develop has a huge impact on educational theory. </a:t>
            </a:r>
            <a:r>
              <a:rPr lang="en-US" sz="2600" dirty="0">
                <a:solidFill>
                  <a:srgbClr val="C00000"/>
                </a:solidFill>
                <a:effectLst/>
                <a:ea typeface="Calibri" panose="020F0502020204030204" pitchFamily="34" charset="0"/>
                <a:cs typeface="Times New Roman" panose="02020603050405020304" pitchFamily="18" charset="0"/>
              </a:rPr>
              <a:t>Their minds mature and become better able to comprehend the world around them (</a:t>
            </a:r>
            <a:r>
              <a:rPr lang="en-US" sz="2600" dirty="0">
                <a:solidFill>
                  <a:srgbClr val="C00000"/>
                </a:solidFill>
                <a:effectLst/>
                <a:ea typeface="Calibri" panose="020F0502020204030204" pitchFamily="34" charset="0"/>
              </a:rPr>
              <a:t>Gra</a:t>
            </a:r>
            <a:r>
              <a:rPr lang="en-US" sz="2600" dirty="0">
                <a:solidFill>
                  <a:srgbClr val="C00000"/>
                </a:solidFill>
                <a:ea typeface="Calibri" panose="020F0502020204030204" pitchFamily="34" charset="0"/>
              </a:rPr>
              <a:t>y </a:t>
            </a:r>
            <a:r>
              <a:rPr lang="en-US" sz="2600" dirty="0">
                <a:solidFill>
                  <a:srgbClr val="C00000"/>
                </a:solidFill>
                <a:effectLst/>
                <a:ea typeface="Calibri" panose="020F0502020204030204" pitchFamily="34" charset="0"/>
              </a:rPr>
              <a:t>and </a:t>
            </a:r>
            <a:r>
              <a:rPr lang="en-US" sz="2600" dirty="0" err="1">
                <a:solidFill>
                  <a:srgbClr val="C00000"/>
                </a:solidFill>
                <a:effectLst/>
                <a:ea typeface="Calibri" panose="020F0502020204030204" pitchFamily="34" charset="0"/>
              </a:rPr>
              <a:t>MacBlain</a:t>
            </a:r>
            <a:r>
              <a:rPr lang="en-US" sz="2600" dirty="0">
                <a:solidFill>
                  <a:srgbClr val="C00000"/>
                </a:solidFill>
                <a:effectLst/>
                <a:ea typeface="Calibri" panose="020F0502020204030204" pitchFamily="34" charset="0"/>
              </a:rPr>
              <a:t>, 2015)</a:t>
            </a:r>
            <a:r>
              <a:rPr lang="en-US" sz="2600" dirty="0">
                <a:solidFill>
                  <a:srgbClr val="C00000"/>
                </a:solidFill>
                <a:effectLst/>
                <a:ea typeface="Calibri" panose="020F0502020204030204" pitchFamily="34" charset="0"/>
                <a:cs typeface="Times New Roman" panose="02020603050405020304" pitchFamily="18" charset="0"/>
              </a:rPr>
              <a:t>. </a:t>
            </a:r>
          </a:p>
          <a:p>
            <a:pPr marL="102870" marR="0" indent="-285750">
              <a:lnSpc>
                <a:spcPct val="107000"/>
              </a:lnSpc>
              <a:spcBef>
                <a:spcPts val="0"/>
              </a:spcBef>
              <a:spcAft>
                <a:spcPts val="800"/>
              </a:spcAft>
              <a:buFont typeface="Wingdings" panose="05000000000000000000" pitchFamily="2" charset="2"/>
              <a:buChar char="v"/>
            </a:pPr>
            <a:r>
              <a:rPr lang="en-US" sz="2600" dirty="0">
                <a:solidFill>
                  <a:srgbClr val="C00000"/>
                </a:solidFill>
                <a:effectLst/>
                <a:ea typeface="Calibri" panose="020F0502020204030204" pitchFamily="34" charset="0"/>
                <a:cs typeface="Times New Roman" panose="02020603050405020304" pitchFamily="18" charset="0"/>
              </a:rPr>
              <a:t>They can't start doing some things unless they're psychologically ready to.</a:t>
            </a:r>
            <a:r>
              <a:rPr lang="en-US" sz="2600" dirty="0">
                <a:effectLst/>
                <a:ea typeface="Calibri" panose="020F0502020204030204" pitchFamily="34" charset="0"/>
                <a:cs typeface="Times New Roman" panose="02020603050405020304" pitchFamily="18" charset="0"/>
              </a:rPr>
              <a:t> </a:t>
            </a:r>
          </a:p>
          <a:p>
            <a:pPr marL="102870" marR="0" indent="-285750">
              <a:lnSpc>
                <a:spcPct val="107000"/>
              </a:lnSpc>
              <a:spcBef>
                <a:spcPts val="0"/>
              </a:spcBef>
              <a:spcAft>
                <a:spcPts val="800"/>
              </a:spcAft>
              <a:buFont typeface="Wingdings" panose="05000000000000000000" pitchFamily="2" charset="2"/>
              <a:buChar char="v"/>
            </a:pPr>
            <a:r>
              <a:rPr lang="en-US" sz="2600" dirty="0">
                <a:effectLst/>
                <a:ea typeface="Calibri" panose="020F0502020204030204" pitchFamily="34" charset="0"/>
                <a:cs typeface="Times New Roman" panose="02020603050405020304" pitchFamily="18" charset="0"/>
              </a:rPr>
              <a:t>Their thinking does not necessarily evolve smoothly; rather, there are specific moments when "it takes off" and completely enters new domains. </a:t>
            </a:r>
          </a:p>
          <a:p>
            <a:pPr marL="102870" indent="-285750">
              <a:lnSpc>
                <a:spcPct val="107000"/>
              </a:lnSpc>
              <a:spcBef>
                <a:spcPts val="0"/>
              </a:spcBef>
              <a:spcAft>
                <a:spcPts val="800"/>
              </a:spcAft>
              <a:buFont typeface="Wingdings" panose="05000000000000000000" pitchFamily="2" charset="2"/>
              <a:buChar char="v"/>
            </a:pPr>
            <a:r>
              <a:rPr lang="en-US" sz="2600" dirty="0">
                <a:effectLst/>
                <a:ea typeface="Calibri" panose="020F0502020204030204" pitchFamily="34" charset="0"/>
                <a:cs typeface="Times New Roman" panose="02020603050405020304" pitchFamily="18" charset="0"/>
              </a:rPr>
              <a:t>The two main concepts of Piaget are assimilation and accommodation (</a:t>
            </a:r>
            <a:r>
              <a:rPr lang="en-US" sz="2600" dirty="0">
                <a:effectLst/>
                <a:ea typeface="Calibri" panose="020F0502020204030204" pitchFamily="34" charset="0"/>
              </a:rPr>
              <a:t>Gra</a:t>
            </a:r>
            <a:r>
              <a:rPr lang="en-US" sz="2600" dirty="0">
                <a:ea typeface="Calibri" panose="020F0502020204030204" pitchFamily="34" charset="0"/>
              </a:rPr>
              <a:t>y </a:t>
            </a:r>
            <a:r>
              <a:rPr lang="en-US" sz="2600" dirty="0">
                <a:effectLst/>
                <a:ea typeface="Calibri" panose="020F0502020204030204" pitchFamily="34" charset="0"/>
              </a:rPr>
              <a:t>and </a:t>
            </a:r>
            <a:r>
              <a:rPr lang="en-US" sz="2600" dirty="0" err="1">
                <a:effectLst/>
                <a:ea typeface="Calibri" panose="020F0502020204030204" pitchFamily="34" charset="0"/>
              </a:rPr>
              <a:t>MacBlain</a:t>
            </a:r>
            <a:r>
              <a:rPr lang="en-US" sz="2600" dirty="0">
                <a:effectLst/>
                <a:ea typeface="Calibri" panose="020F0502020204030204" pitchFamily="34" charset="0"/>
              </a:rPr>
              <a:t>, 2015)</a:t>
            </a:r>
            <a:r>
              <a:rPr lang="en-US" sz="2600" dirty="0">
                <a:effectLst/>
                <a:ea typeface="Calibri" panose="020F0502020204030204" pitchFamily="34" charset="0"/>
                <a:cs typeface="Times New Roman" panose="02020603050405020304" pitchFamily="18" charset="0"/>
              </a:rPr>
              <a:t>.</a:t>
            </a:r>
            <a:endParaRPr lang="en-US" sz="2600" dirty="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600" b="1" dirty="0">
                <a:solidFill>
                  <a:schemeClr val="accent1">
                    <a:lumMod val="75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a) Assimilation: </a:t>
            </a:r>
            <a:r>
              <a:rPr lang="en-US" sz="2600" dirty="0">
                <a:effectLst/>
                <a:ea typeface="Calibri" panose="020F0502020204030204" pitchFamily="34" charset="0"/>
                <a:cs typeface="Times New Roman" panose="02020603050405020304" pitchFamily="18" charset="0"/>
              </a:rPr>
              <a:t>It is the process by which a person absorbs information from the world into their mind, which may entail modifying the data from their senses to fit.</a:t>
            </a:r>
          </a:p>
          <a:p>
            <a:pPr marL="0" marR="0" indent="0">
              <a:lnSpc>
                <a:spcPct val="107000"/>
              </a:lnSpc>
              <a:spcBef>
                <a:spcPts val="0"/>
              </a:spcBef>
              <a:spcAft>
                <a:spcPts val="800"/>
              </a:spcAft>
              <a:buNone/>
            </a:pPr>
            <a:r>
              <a:rPr lang="en-US" sz="2600" b="1" dirty="0">
                <a:solidFill>
                  <a:schemeClr val="accent1">
                    <a:lumMod val="75000"/>
                  </a:schemeClr>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b) Accommodation: </a:t>
            </a:r>
            <a:r>
              <a:rPr lang="en-US" sz="2600" dirty="0">
                <a:effectLst/>
                <a:ea typeface="Calibri" panose="020F0502020204030204" pitchFamily="34" charset="0"/>
                <a:cs typeface="Times New Roman" panose="02020603050405020304" pitchFamily="18" charset="0"/>
              </a:rPr>
              <a:t>The modification that the assimilation process makes to one's thoughts or notions.</a:t>
            </a:r>
          </a:p>
          <a:p>
            <a:pPr marL="0" indent="0">
              <a:buNone/>
            </a:pPr>
            <a:endParaRPr lang="en-US" dirty="0"/>
          </a:p>
        </p:txBody>
      </p:sp>
    </p:spTree>
    <p:extLst>
      <p:ext uri="{BB962C8B-B14F-4D97-AF65-F5344CB8AC3E}">
        <p14:creationId xmlns:p14="http://schemas.microsoft.com/office/powerpoint/2010/main" val="343457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23906-ED5D-2F82-CB60-700FB7E51F8A}"/>
              </a:ext>
            </a:extLst>
          </p:cNvPr>
          <p:cNvSpPr>
            <a:spLocks noGrp="1"/>
          </p:cNvSpPr>
          <p:nvPr>
            <p:ph type="title"/>
          </p:nvPr>
        </p:nvSpPr>
        <p:spPr>
          <a:xfrm>
            <a:off x="351692" y="351692"/>
            <a:ext cx="11451102" cy="1069145"/>
          </a:xfrm>
          <a:solidFill>
            <a:schemeClr val="accent2">
              <a:lumMod val="40000"/>
              <a:lumOff val="60000"/>
            </a:schemeClr>
          </a:solidFill>
        </p:spPr>
        <p:txBody>
          <a:bodyPr>
            <a:normAutofit/>
          </a:bodyPr>
          <a:lstStyle/>
          <a:p>
            <a:r>
              <a:rPr lang="en-US" b="1" i="0" dirty="0">
                <a:solidFill>
                  <a:srgbClr val="000000"/>
                </a:solidFill>
                <a:effectLst/>
              </a:rPr>
              <a:t>Stages of Cognitive Development</a:t>
            </a:r>
            <a:endParaRPr lang="en-US" dirty="0"/>
          </a:p>
        </p:txBody>
      </p:sp>
      <p:sp>
        <p:nvSpPr>
          <p:cNvPr id="3" name="Content Placeholder 2">
            <a:extLst>
              <a:ext uri="{FF2B5EF4-FFF2-40B4-BE49-F238E27FC236}">
                <a16:creationId xmlns:a16="http://schemas.microsoft.com/office/drawing/2014/main" id="{9889E3FB-C367-7C65-232A-3700C9ADB19E}"/>
              </a:ext>
            </a:extLst>
          </p:cNvPr>
          <p:cNvSpPr>
            <a:spLocks noGrp="1"/>
          </p:cNvSpPr>
          <p:nvPr>
            <p:ph idx="1"/>
          </p:nvPr>
        </p:nvSpPr>
        <p:spPr>
          <a:xfrm>
            <a:off x="351692" y="1420837"/>
            <a:ext cx="11488616" cy="5085471"/>
          </a:xfrm>
          <a:blipFill>
            <a:blip r:embed="rId2"/>
            <a:tile tx="0" ty="0" sx="100000" sy="100000" flip="none" algn="tl"/>
          </a:blipFill>
        </p:spPr>
        <p:txBody>
          <a:bodyPr>
            <a:noAutofit/>
          </a:bodyPr>
          <a:lstStyle/>
          <a:p>
            <a:pPr>
              <a:buFont typeface="Wingdings" panose="05000000000000000000" pitchFamily="2" charset="2"/>
              <a:buChar char="v"/>
            </a:pPr>
            <a:r>
              <a:rPr lang="en-US" sz="2600" b="1" i="0" dirty="0">
                <a:solidFill>
                  <a:schemeClr val="accent1">
                    <a:lumMod val="75000"/>
                  </a:schemeClr>
                </a:solidFill>
                <a:effectLst>
                  <a:outerShdw blurRad="38100" dist="38100" dir="2700000" algn="tl">
                    <a:srgbClr val="000000">
                      <a:alpha val="43137"/>
                    </a:srgbClr>
                  </a:outerShdw>
                </a:effectLst>
              </a:rPr>
              <a:t>Pre-operational (2-7 years): </a:t>
            </a:r>
            <a:r>
              <a:rPr lang="en-US" sz="2600" i="0" dirty="0">
                <a:solidFill>
                  <a:srgbClr val="000000"/>
                </a:solidFill>
                <a:effectLst/>
              </a:rPr>
              <a:t>A child picks up linguistic skills and learns how to describe objects using words and pictures. Thinking is still egotistical and has trouble understanding other people's perspectives. It categorizes items based on a particular characteristic, such as colour or shape.</a:t>
            </a:r>
          </a:p>
          <a:p>
            <a:pPr>
              <a:buFont typeface="Wingdings" panose="05000000000000000000" pitchFamily="2" charset="2"/>
              <a:buChar char="v"/>
            </a:pPr>
            <a:r>
              <a:rPr lang="en-US" sz="2600" b="1" i="0" dirty="0">
                <a:solidFill>
                  <a:srgbClr val="C00000"/>
                </a:solidFill>
                <a:effectLst>
                  <a:outerShdw blurRad="38100" dist="38100" dir="2700000" algn="tl">
                    <a:srgbClr val="000000">
                      <a:alpha val="43137"/>
                    </a:srgbClr>
                  </a:outerShdw>
                </a:effectLst>
              </a:rPr>
              <a:t>Concrete operational (7-11 years)</a:t>
            </a:r>
            <a:r>
              <a:rPr lang="en-US" sz="2600" b="0" i="0" dirty="0">
                <a:solidFill>
                  <a:srgbClr val="C00000"/>
                </a:solidFill>
                <a:effectLst>
                  <a:outerShdw blurRad="38100" dist="38100" dir="2700000" algn="tl">
                    <a:srgbClr val="000000">
                      <a:alpha val="43137"/>
                    </a:srgbClr>
                  </a:outerShdw>
                </a:effectLst>
              </a:rPr>
              <a:t>: </a:t>
            </a:r>
            <a:r>
              <a:rPr lang="en-US" sz="2600" b="0" i="0" dirty="0">
                <a:solidFill>
                  <a:srgbClr val="C00000"/>
                </a:solidFill>
                <a:effectLst/>
              </a:rPr>
              <a:t>Able to reason coherently about things and happenings. classifies items based on a variety of characteristics and has the ability to arrange them in a series along a particular dimension, such as size and </a:t>
            </a:r>
            <a:r>
              <a:rPr lang="en-US" sz="2400" b="0" i="0" dirty="0">
                <a:solidFill>
                  <a:srgbClr val="C00000"/>
                </a:solidFill>
                <a:effectLst/>
              </a:rPr>
              <a:t>colour (</a:t>
            </a:r>
            <a:r>
              <a:rPr lang="en-US" sz="2400" dirty="0">
                <a:solidFill>
                  <a:srgbClr val="C00000"/>
                </a:solidFill>
                <a:effectLst/>
                <a:ea typeface="Calibri" panose="020F0502020204030204" pitchFamily="34" charset="0"/>
              </a:rPr>
              <a:t>Ghazi et al., 2016)</a:t>
            </a:r>
            <a:r>
              <a:rPr lang="en-US" sz="2400" b="0" i="0" dirty="0">
                <a:solidFill>
                  <a:srgbClr val="C00000"/>
                </a:solidFill>
                <a:effectLst/>
              </a:rPr>
              <a:t>.</a:t>
            </a:r>
            <a:endParaRPr lang="en-US" sz="2400" b="0" dirty="0">
              <a:solidFill>
                <a:srgbClr val="C00000"/>
              </a:solidFill>
            </a:endParaRPr>
          </a:p>
          <a:p>
            <a:pPr>
              <a:buFont typeface="Wingdings" panose="05000000000000000000" pitchFamily="2" charset="2"/>
              <a:buChar char="v"/>
            </a:pPr>
            <a:r>
              <a:rPr lang="en-US" sz="2600" b="1" dirty="0">
                <a:solidFill>
                  <a:schemeClr val="accent1">
                    <a:lumMod val="75000"/>
                  </a:schemeClr>
                </a:solidFill>
                <a:effectLst>
                  <a:outerShdw blurRad="38100" dist="38100" dir="2700000" algn="tl">
                    <a:srgbClr val="000000">
                      <a:alpha val="43137"/>
                    </a:srgbClr>
                  </a:outerShdw>
                </a:effectLst>
              </a:rPr>
              <a:t>Formal operational (11 years and up):</a:t>
            </a:r>
            <a:r>
              <a:rPr lang="en-US" sz="2600" b="1" dirty="0"/>
              <a:t> </a:t>
            </a:r>
            <a:r>
              <a:rPr lang="en-US" sz="2600" dirty="0"/>
              <a:t>Able to logically consider abstract claims and conduct systematic hypothesis testing. becomes preoccupied with theoretical, prospective, and ideological issues.</a:t>
            </a:r>
          </a:p>
        </p:txBody>
      </p:sp>
    </p:spTree>
    <p:extLst>
      <p:ext uri="{BB962C8B-B14F-4D97-AF65-F5344CB8AC3E}">
        <p14:creationId xmlns:p14="http://schemas.microsoft.com/office/powerpoint/2010/main" val="621629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3F5C-5EE9-CCD4-AA67-1A0021474B65}"/>
              </a:ext>
            </a:extLst>
          </p:cNvPr>
          <p:cNvSpPr>
            <a:spLocks noGrp="1"/>
          </p:cNvSpPr>
          <p:nvPr>
            <p:ph type="title"/>
          </p:nvPr>
        </p:nvSpPr>
        <p:spPr>
          <a:xfrm>
            <a:off x="337625" y="309489"/>
            <a:ext cx="11521440" cy="872197"/>
          </a:xfrm>
          <a:solidFill>
            <a:schemeClr val="accent2">
              <a:lumMod val="40000"/>
              <a:lumOff val="60000"/>
            </a:schemeClr>
          </a:solidFill>
        </p:spPr>
        <p:txBody>
          <a:bodyPr>
            <a:normAutofit/>
          </a:bodyPr>
          <a:lstStyle/>
          <a:p>
            <a:r>
              <a:rPr lang="en-US" b="1" dirty="0">
                <a:solidFill>
                  <a:schemeClr val="accent1">
                    <a:lumMod val="50000"/>
                  </a:schemeClr>
                </a:solidFill>
                <a:effectLst>
                  <a:outerShdw blurRad="38100" dist="38100" dir="2700000" algn="tl">
                    <a:srgbClr val="000000">
                      <a:alpha val="43137"/>
                    </a:srgbClr>
                  </a:outerShdw>
                </a:effectLst>
              </a:rPr>
              <a:t>Activity One: </a:t>
            </a:r>
            <a:r>
              <a:rPr lang="en-US" b="1" i="0" dirty="0">
                <a:solidFill>
                  <a:schemeClr val="accent1">
                    <a:lumMod val="50000"/>
                  </a:schemeClr>
                </a:solidFill>
                <a:effectLst>
                  <a:outerShdw blurRad="38100" dist="38100" dir="2700000" algn="tl">
                    <a:srgbClr val="000000">
                      <a:alpha val="43137"/>
                    </a:srgbClr>
                  </a:outerShdw>
                </a:effectLst>
                <a:latin typeface="Montserrat" panose="020B0604020202020204" pitchFamily="2" charset="0"/>
              </a:rPr>
              <a:t>Art and craft</a:t>
            </a:r>
            <a:endParaRPr lang="en-US" b="1" dirty="0">
              <a:solidFill>
                <a:schemeClr val="accent1">
                  <a:lumMod val="50000"/>
                </a:schemeClr>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BE9ECD9D-E75D-6319-B108-DFD89C2B820C}"/>
              </a:ext>
            </a:extLst>
          </p:cNvPr>
          <p:cNvSpPr>
            <a:spLocks noGrp="1"/>
          </p:cNvSpPr>
          <p:nvPr>
            <p:ph sz="half" idx="1"/>
          </p:nvPr>
        </p:nvSpPr>
        <p:spPr>
          <a:xfrm>
            <a:off x="332935" y="1181685"/>
            <a:ext cx="5488745" cy="5366825"/>
          </a:xfrm>
          <a:blipFill>
            <a:blip r:embed="rId2"/>
            <a:tile tx="0" ty="0" sx="100000" sy="100000" flip="none" algn="tl"/>
          </a:blipFill>
        </p:spPr>
        <p:txBody>
          <a:bodyPr>
            <a:normAutofit/>
          </a:bodyPr>
          <a:lstStyle/>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7–11-year-olds are able to come up with new techniques to build things </a:t>
            </a:r>
            <a:r>
              <a:rPr lang="en-US" sz="2400" dirty="0"/>
              <a:t>(Amy Morin &amp; Appleton, 2022).</a:t>
            </a:r>
            <a:endParaRPr lang="en-US" sz="2400" dirty="0">
              <a:effectLst/>
              <a:ea typeface="Calibri" panose="020F0502020204030204" pitchFamily="34" charset="0"/>
              <a:cs typeface="Times New Roman" panose="02020603050405020304" pitchFamily="18" charset="0"/>
            </a:endParaRP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They don't use pre-made components. </a:t>
            </a: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They might build wings out of waste paper and leaves or draw and cut out wings for a handmade butterfly.</a:t>
            </a: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Younger students may still require assistance to get going.</a:t>
            </a:r>
          </a:p>
          <a:p>
            <a:pPr>
              <a:buFont typeface="Wingdings" panose="05000000000000000000" pitchFamily="2" charset="2"/>
              <a:buChar char="v"/>
            </a:pPr>
            <a:endParaRPr lang="en-US" sz="2400" dirty="0"/>
          </a:p>
        </p:txBody>
      </p:sp>
      <p:pic>
        <p:nvPicPr>
          <p:cNvPr id="2050" name="Picture 2" descr="Free Boys Making Artworks Stock Photo">
            <a:extLst>
              <a:ext uri="{FF2B5EF4-FFF2-40B4-BE49-F238E27FC236}">
                <a16:creationId xmlns:a16="http://schemas.microsoft.com/office/drawing/2014/main" id="{2CAB24ED-1AF5-8478-8F8D-3E2D28D1F82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821680" y="1181685"/>
            <a:ext cx="6032183" cy="5366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409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DB29B-EB03-9F4C-8353-9BFF0D11F301}"/>
              </a:ext>
            </a:extLst>
          </p:cNvPr>
          <p:cNvSpPr>
            <a:spLocks noGrp="1"/>
          </p:cNvSpPr>
          <p:nvPr>
            <p:ph type="title"/>
          </p:nvPr>
        </p:nvSpPr>
        <p:spPr>
          <a:xfrm>
            <a:off x="393895" y="379828"/>
            <a:ext cx="11404208" cy="1322363"/>
          </a:xfrm>
          <a:solidFill>
            <a:schemeClr val="accent2">
              <a:lumMod val="40000"/>
              <a:lumOff val="60000"/>
            </a:schemeClr>
          </a:solidFill>
        </p:spPr>
        <p:txBody>
          <a:bodyPr>
            <a:normAutofit fontScale="90000"/>
          </a:bodyPr>
          <a:lstStyle/>
          <a:p>
            <a:r>
              <a:rPr lang="en-US" b="1" dirty="0">
                <a:solidFill>
                  <a:schemeClr val="accent1">
                    <a:lumMod val="50000"/>
                  </a:schemeClr>
                </a:solidFill>
                <a:effectLst>
                  <a:outerShdw blurRad="38100" dist="38100" dir="2700000" algn="tl">
                    <a:srgbClr val="000000">
                      <a:alpha val="43137"/>
                    </a:srgbClr>
                  </a:outerShdw>
                </a:effectLst>
              </a:rPr>
              <a:t>I</a:t>
            </a:r>
            <a:r>
              <a:rPr lang="en-US" b="1" i="0" dirty="0">
                <a:solidFill>
                  <a:schemeClr val="accent1">
                    <a:lumMod val="50000"/>
                  </a:schemeClr>
                </a:solidFill>
                <a:effectLst>
                  <a:outerShdw blurRad="38100" dist="38100" dir="2700000" algn="tl">
                    <a:srgbClr val="000000">
                      <a:alpha val="43137"/>
                    </a:srgbClr>
                  </a:outerShdw>
                </a:effectLst>
              </a:rPr>
              <a:t>deas for Creative </a:t>
            </a:r>
            <a:r>
              <a:rPr lang="en-US" b="1" dirty="0">
                <a:solidFill>
                  <a:schemeClr val="accent1">
                    <a:lumMod val="50000"/>
                  </a:schemeClr>
                </a:solidFill>
                <a:effectLst>
                  <a:outerShdw blurRad="38100" dist="38100" dir="2700000" algn="tl">
                    <a:srgbClr val="000000">
                      <a:alpha val="43137"/>
                    </a:srgbClr>
                  </a:outerShdw>
                </a:effectLst>
              </a:rPr>
              <a:t>A</a:t>
            </a:r>
            <a:r>
              <a:rPr lang="en-US" b="1" i="0" dirty="0">
                <a:solidFill>
                  <a:schemeClr val="accent1">
                    <a:lumMod val="50000"/>
                  </a:schemeClr>
                </a:solidFill>
                <a:effectLst>
                  <a:outerShdw blurRad="38100" dist="38100" dir="2700000" algn="tl">
                    <a:srgbClr val="000000">
                      <a:alpha val="43137"/>
                    </a:srgbClr>
                  </a:outerShdw>
                </a:effectLst>
              </a:rPr>
              <a:t>rt and Craft </a:t>
            </a:r>
            <a:r>
              <a:rPr lang="en-US" b="1" dirty="0">
                <a:solidFill>
                  <a:schemeClr val="accent1">
                    <a:lumMod val="50000"/>
                  </a:schemeClr>
                </a:solidFill>
                <a:effectLst>
                  <a:outerShdw blurRad="38100" dist="38100" dir="2700000" algn="tl">
                    <a:srgbClr val="000000">
                      <a:alpha val="43137"/>
                    </a:srgbClr>
                  </a:outerShdw>
                </a:effectLst>
              </a:rPr>
              <a:t>A</a:t>
            </a:r>
            <a:r>
              <a:rPr lang="en-US" b="1" i="0" dirty="0">
                <a:solidFill>
                  <a:schemeClr val="accent1">
                    <a:lumMod val="50000"/>
                  </a:schemeClr>
                </a:solidFill>
                <a:effectLst>
                  <a:outerShdw blurRad="38100" dist="38100" dir="2700000" algn="tl">
                    <a:srgbClr val="000000">
                      <a:alpha val="43137"/>
                    </a:srgbClr>
                  </a:outerShdw>
                </a:effectLst>
              </a:rPr>
              <a:t>ctivities</a:t>
            </a:r>
            <a:endParaRPr lang="en-US" b="1" dirty="0">
              <a:solidFill>
                <a:schemeClr val="accent1">
                  <a:lumMod val="50000"/>
                </a:schemeClr>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7F863D0E-39A6-46C8-3341-74DFC98A0E64}"/>
              </a:ext>
            </a:extLst>
          </p:cNvPr>
          <p:cNvSpPr>
            <a:spLocks noGrp="1"/>
          </p:cNvSpPr>
          <p:nvPr>
            <p:ph idx="1"/>
          </p:nvPr>
        </p:nvSpPr>
        <p:spPr>
          <a:xfrm>
            <a:off x="393895" y="1702191"/>
            <a:ext cx="11404209" cy="4775981"/>
          </a:xfrm>
          <a:blipFill>
            <a:blip r:embed="rId2"/>
            <a:tile tx="0" ty="0" sx="100000" sy="100000" flip="none" algn="tl"/>
          </a:blipFill>
        </p:spPr>
        <p:txBody>
          <a:bodyPr>
            <a:normAutofit/>
          </a:bodyPr>
          <a:lstStyle/>
          <a:p>
            <a:pPr marL="274320" marR="0" indent="-457200">
              <a:lnSpc>
                <a:spcPct val="107000"/>
              </a:lnSpc>
              <a:spcBef>
                <a:spcPts val="0"/>
              </a:spcBef>
              <a:spcAft>
                <a:spcPts val="800"/>
              </a:spcAft>
              <a:buFont typeface="+mj-lt"/>
              <a:buAutoNum type="arabicPeriod"/>
            </a:pPr>
            <a:r>
              <a:rPr lang="en-US" sz="2400" dirty="0">
                <a:effectLst/>
                <a:ea typeface="Calibri" panose="020F0502020204030204" pitchFamily="34" charset="0"/>
                <a:cs typeface="Times New Roman" panose="02020603050405020304" pitchFamily="18" charset="0"/>
              </a:rPr>
              <a:t>Get the children to build and decorate a castle out of natural material such as sticks of cardboard.</a:t>
            </a:r>
          </a:p>
          <a:p>
            <a:pPr marL="274320" marR="0" indent="-457200">
              <a:lnSpc>
                <a:spcPct val="107000"/>
              </a:lnSpc>
              <a:spcBef>
                <a:spcPts val="0"/>
              </a:spcBef>
              <a:spcAft>
                <a:spcPts val="800"/>
              </a:spcAft>
              <a:buFont typeface="+mj-lt"/>
              <a:buAutoNum type="arabicPeriod"/>
            </a:pPr>
            <a:r>
              <a:rPr lang="en-US" sz="2400" dirty="0">
                <a:effectLst/>
                <a:ea typeface="Calibri" panose="020F0502020204030204" pitchFamily="34" charset="0"/>
                <a:cs typeface="Times New Roman" panose="02020603050405020304" pitchFamily="18" charset="0"/>
              </a:rPr>
              <a:t>Paint using textured paint such as adding sawdust or dirt to paint and use to make paintings.</a:t>
            </a:r>
          </a:p>
          <a:p>
            <a:pPr marL="274320" marR="0" indent="-457200">
              <a:lnSpc>
                <a:spcPct val="107000"/>
              </a:lnSpc>
              <a:spcBef>
                <a:spcPts val="0"/>
              </a:spcBef>
              <a:spcAft>
                <a:spcPts val="800"/>
              </a:spcAft>
              <a:buFont typeface="+mj-lt"/>
              <a:buAutoNum type="arabicPeriod"/>
            </a:pPr>
            <a:r>
              <a:rPr lang="en-US" sz="2400" dirty="0">
                <a:effectLst/>
                <a:ea typeface="Calibri" panose="020F0502020204030204" pitchFamily="34" charset="0"/>
                <a:cs typeface="Times New Roman" panose="02020603050405020304" pitchFamily="18" charset="0"/>
              </a:rPr>
              <a:t>Use cardboards and see what the children can come up with, it could be a puppet theatre, plane or robot costume. </a:t>
            </a:r>
          </a:p>
          <a:p>
            <a:pPr marL="274320" marR="0" indent="-457200">
              <a:lnSpc>
                <a:spcPct val="107000"/>
              </a:lnSpc>
              <a:spcBef>
                <a:spcPts val="0"/>
              </a:spcBef>
              <a:spcAft>
                <a:spcPts val="800"/>
              </a:spcAft>
              <a:buFont typeface="+mj-lt"/>
              <a:buAutoNum type="arabicPeriod"/>
            </a:pPr>
            <a:r>
              <a:rPr lang="en-US" sz="2400" dirty="0">
                <a:effectLst/>
                <a:ea typeface="Calibri" panose="020F0502020204030204" pitchFamily="34" charset="0"/>
                <a:cs typeface="Times New Roman" panose="02020603050405020304" pitchFamily="18" charset="0"/>
              </a:rPr>
              <a:t>Combine digital media with clay making, painting or drawing. The children can make clay models and take photographs and use then to create different stories. </a:t>
            </a:r>
          </a:p>
          <a:p>
            <a:pPr marL="274320" marR="0" indent="-457200">
              <a:lnSpc>
                <a:spcPct val="107000"/>
              </a:lnSpc>
              <a:spcBef>
                <a:spcPts val="0"/>
              </a:spcBef>
              <a:spcAft>
                <a:spcPts val="800"/>
              </a:spcAft>
              <a:buFont typeface="+mj-lt"/>
              <a:buAutoNum type="arabicPeriod"/>
            </a:pPr>
            <a:r>
              <a:rPr lang="en-US" sz="2400" dirty="0">
                <a:effectLst/>
                <a:ea typeface="Calibri" panose="020F0502020204030204" pitchFamily="34" charset="0"/>
                <a:cs typeface="Times New Roman" panose="02020603050405020304" pitchFamily="18" charset="0"/>
              </a:rPr>
              <a:t>Use software apps or programs to create digital artwork. </a:t>
            </a:r>
          </a:p>
        </p:txBody>
      </p:sp>
    </p:spTree>
    <p:extLst>
      <p:ext uri="{BB962C8B-B14F-4D97-AF65-F5344CB8AC3E}">
        <p14:creationId xmlns:p14="http://schemas.microsoft.com/office/powerpoint/2010/main" val="4282956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F6C44-205B-365A-4EEF-9E0FC975FA91}"/>
              </a:ext>
            </a:extLst>
          </p:cNvPr>
          <p:cNvSpPr>
            <a:spLocks noGrp="1"/>
          </p:cNvSpPr>
          <p:nvPr>
            <p:ph type="title"/>
          </p:nvPr>
        </p:nvSpPr>
        <p:spPr>
          <a:xfrm>
            <a:off x="351692" y="379829"/>
            <a:ext cx="11437034" cy="970670"/>
          </a:xfrm>
          <a:solidFill>
            <a:schemeClr val="accent2">
              <a:lumMod val="40000"/>
              <a:lumOff val="60000"/>
            </a:schemeClr>
          </a:solidFill>
        </p:spPr>
        <p:txBody>
          <a:bodyPr/>
          <a:lstStyle/>
          <a:p>
            <a:r>
              <a:rPr lang="en-US" b="1" dirty="0">
                <a:solidFill>
                  <a:schemeClr val="accent1">
                    <a:lumMod val="50000"/>
                  </a:schemeClr>
                </a:solidFill>
                <a:effectLst>
                  <a:outerShdw blurRad="38100" dist="38100" dir="2700000" algn="tl">
                    <a:srgbClr val="000000">
                      <a:alpha val="43137"/>
                    </a:srgbClr>
                  </a:outerShdw>
                </a:effectLst>
              </a:rPr>
              <a:t>Activity Two: Drama</a:t>
            </a:r>
          </a:p>
        </p:txBody>
      </p:sp>
      <p:sp>
        <p:nvSpPr>
          <p:cNvPr id="3" name="Content Placeholder 2">
            <a:extLst>
              <a:ext uri="{FF2B5EF4-FFF2-40B4-BE49-F238E27FC236}">
                <a16:creationId xmlns:a16="http://schemas.microsoft.com/office/drawing/2014/main" id="{A06174EA-290D-EA93-9D6D-97365107C54D}"/>
              </a:ext>
            </a:extLst>
          </p:cNvPr>
          <p:cNvSpPr>
            <a:spLocks noGrp="1"/>
          </p:cNvSpPr>
          <p:nvPr>
            <p:ph sz="half" idx="1"/>
          </p:nvPr>
        </p:nvSpPr>
        <p:spPr>
          <a:xfrm>
            <a:off x="351691" y="1350499"/>
            <a:ext cx="6386733" cy="5127673"/>
          </a:xfrm>
          <a:blipFill>
            <a:blip r:embed="rId2"/>
            <a:tile tx="0" ty="0" sx="100000" sy="100000" flip="none" algn="tl"/>
          </a:blipFill>
        </p:spPr>
        <p:txBody>
          <a:bodyPr>
            <a:noAutofit/>
          </a:bodyPr>
          <a:lstStyle/>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7–11-year-olds frequently make up their own stories to act out using easy props. </a:t>
            </a: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They occasionally recreate scenes from everyday life, movies, and tv shows. </a:t>
            </a: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Children get the opportunity to solve real-life issues, such as what to do when a person or a pet is ill or when someone is furious, through these dramatic exercises </a:t>
            </a:r>
            <a:r>
              <a:rPr lang="en-US" sz="2400" dirty="0"/>
              <a:t>(Tandy et al., 2009)</a:t>
            </a:r>
            <a:r>
              <a:rPr lang="en-US" sz="2400" dirty="0">
                <a:effectLst/>
                <a:ea typeface="Calibri" panose="020F0502020204030204" pitchFamily="34" charset="0"/>
                <a:cs typeface="Times New Roman" panose="02020603050405020304" pitchFamily="18" charset="0"/>
              </a:rPr>
              <a:t>. </a:t>
            </a:r>
          </a:p>
          <a:p>
            <a:pPr marL="160020" marR="0" indent="-342900">
              <a:lnSpc>
                <a:spcPct val="107000"/>
              </a:lnSpc>
              <a:spcBef>
                <a:spcPts val="0"/>
              </a:spcBef>
              <a:spcAft>
                <a:spcPts val="800"/>
              </a:spcAft>
              <a:buFont typeface="Wingdings" panose="05000000000000000000" pitchFamily="2" charset="2"/>
              <a:buChar char="v"/>
            </a:pPr>
            <a:r>
              <a:rPr lang="en-US" sz="2400" dirty="0">
                <a:effectLst/>
                <a:ea typeface="Calibri" panose="020F0502020204030204" pitchFamily="34" charset="0"/>
                <a:cs typeface="Times New Roman" panose="02020603050405020304" pitchFamily="18" charset="0"/>
              </a:rPr>
              <a:t>They also educate children to consider other people's perspectives, which fosters empathy.</a:t>
            </a:r>
          </a:p>
        </p:txBody>
      </p:sp>
      <p:pic>
        <p:nvPicPr>
          <p:cNvPr id="3074" name="Picture 2" descr="Free Girl in White T-shirt Holding White Printer Paper Stock Photo">
            <a:extLst>
              <a:ext uri="{FF2B5EF4-FFF2-40B4-BE49-F238E27FC236}">
                <a16:creationId xmlns:a16="http://schemas.microsoft.com/office/drawing/2014/main" id="{98003B43-46EA-0F90-154F-4F331D90D21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738938" y="1350499"/>
            <a:ext cx="5049837" cy="5127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604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1C18C-3204-4081-109F-95EDB3154184}"/>
              </a:ext>
            </a:extLst>
          </p:cNvPr>
          <p:cNvSpPr>
            <a:spLocks noGrp="1"/>
          </p:cNvSpPr>
          <p:nvPr>
            <p:ph type="title"/>
          </p:nvPr>
        </p:nvSpPr>
        <p:spPr>
          <a:xfrm>
            <a:off x="407963" y="422032"/>
            <a:ext cx="11408899" cy="1097280"/>
          </a:xfrm>
          <a:solidFill>
            <a:schemeClr val="accent2">
              <a:lumMod val="40000"/>
              <a:lumOff val="60000"/>
            </a:schemeClr>
          </a:solidFill>
        </p:spPr>
        <p:txBody>
          <a:bodyPr/>
          <a:lstStyle/>
          <a:p>
            <a:r>
              <a:rPr lang="en-US" b="1" dirty="0">
                <a:solidFill>
                  <a:schemeClr val="accent1">
                    <a:lumMod val="50000"/>
                  </a:schemeClr>
                </a:solidFill>
                <a:effectLst>
                  <a:outerShdw blurRad="38100" dist="38100" dir="2700000" algn="tl">
                    <a:srgbClr val="000000">
                      <a:alpha val="43137"/>
                    </a:srgbClr>
                  </a:outerShdw>
                </a:effectLst>
              </a:rPr>
              <a:t>Ideas for Drama</a:t>
            </a:r>
          </a:p>
        </p:txBody>
      </p:sp>
      <p:sp>
        <p:nvSpPr>
          <p:cNvPr id="3" name="Content Placeholder 2">
            <a:extLst>
              <a:ext uri="{FF2B5EF4-FFF2-40B4-BE49-F238E27FC236}">
                <a16:creationId xmlns:a16="http://schemas.microsoft.com/office/drawing/2014/main" id="{F18706EF-371E-26D8-1FB1-2A74A4CD7806}"/>
              </a:ext>
            </a:extLst>
          </p:cNvPr>
          <p:cNvSpPr>
            <a:spLocks noGrp="1"/>
          </p:cNvSpPr>
          <p:nvPr>
            <p:ph idx="1"/>
          </p:nvPr>
        </p:nvSpPr>
        <p:spPr>
          <a:xfrm>
            <a:off x="407963" y="1519312"/>
            <a:ext cx="11376074" cy="4916656"/>
          </a:xfrm>
          <a:blipFill>
            <a:blip r:embed="rId2"/>
            <a:tile tx="0" ty="0" sx="100000" sy="100000" flip="none" algn="tl"/>
          </a:blipFill>
        </p:spPr>
        <p:txBody>
          <a:bodyPr>
            <a:normAutofit/>
          </a:bodyPr>
          <a:lstStyle/>
          <a:p>
            <a:pPr>
              <a:buFont typeface="Wingdings" panose="05000000000000000000" pitchFamily="2" charset="2"/>
              <a:buChar char="v"/>
            </a:pPr>
            <a:r>
              <a:rPr lang="en-US" sz="2800" dirty="0"/>
              <a:t>Create easy puppets, then perform a puppet show. </a:t>
            </a:r>
          </a:p>
          <a:p>
            <a:pPr>
              <a:buFont typeface="Wingdings" panose="05000000000000000000" pitchFamily="2" charset="2"/>
              <a:buChar char="v"/>
            </a:pPr>
            <a:r>
              <a:rPr lang="en-US" sz="2800" dirty="0"/>
              <a:t>Alternate telling stories. Start with a straightforward scenario and take turns describing what occurs next. The tale can be more creative the longer the game lasts. </a:t>
            </a:r>
          </a:p>
          <a:p>
            <a:pPr>
              <a:buFont typeface="Wingdings" panose="05000000000000000000" pitchFamily="2" charset="2"/>
              <a:buChar char="v"/>
            </a:pPr>
            <a:r>
              <a:rPr lang="en-US" sz="2800" dirty="0"/>
              <a:t>A play or performance on video. The children could create the outfits and compose the script before using a camera or smartphone to record themselves. Using applications or software, they can modify and apply special effects.</a:t>
            </a:r>
          </a:p>
          <a:p>
            <a:pPr>
              <a:buFont typeface="Wingdings" panose="05000000000000000000" pitchFamily="2" charset="2"/>
              <a:buChar char="v"/>
            </a:pPr>
            <a:r>
              <a:rPr lang="en-US" sz="2800" dirty="0"/>
              <a:t>Play guessing and acting games, such as  pictionary and charades.    </a:t>
            </a:r>
          </a:p>
        </p:txBody>
      </p:sp>
    </p:spTree>
    <p:extLst>
      <p:ext uri="{BB962C8B-B14F-4D97-AF65-F5344CB8AC3E}">
        <p14:creationId xmlns:p14="http://schemas.microsoft.com/office/powerpoint/2010/main" val="3164483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30DD0-EEC7-3B32-E318-C70EC3E64AFC}"/>
              </a:ext>
            </a:extLst>
          </p:cNvPr>
          <p:cNvSpPr>
            <a:spLocks noGrp="1"/>
          </p:cNvSpPr>
          <p:nvPr>
            <p:ph type="title"/>
          </p:nvPr>
        </p:nvSpPr>
        <p:spPr>
          <a:xfrm>
            <a:off x="309489" y="365760"/>
            <a:ext cx="11521440" cy="1083212"/>
          </a:xfrm>
          <a:solidFill>
            <a:schemeClr val="accent2">
              <a:lumMod val="40000"/>
              <a:lumOff val="60000"/>
            </a:schemeClr>
          </a:solidFill>
        </p:spPr>
        <p:txBody>
          <a:bodyPr/>
          <a:lstStyle/>
          <a:p>
            <a:r>
              <a:rPr lang="en-US" b="1" dirty="0">
                <a:solidFill>
                  <a:schemeClr val="accent1">
                    <a:lumMod val="50000"/>
                  </a:schemeClr>
                </a:solidFill>
                <a:effectLst>
                  <a:outerShdw blurRad="38100" dist="38100" dir="2700000" algn="tl">
                    <a:srgbClr val="000000">
                      <a:alpha val="43137"/>
                    </a:srgbClr>
                  </a:outerShdw>
                </a:effectLst>
              </a:rPr>
              <a:t>Conclusion</a:t>
            </a:r>
          </a:p>
        </p:txBody>
      </p:sp>
      <p:pic>
        <p:nvPicPr>
          <p:cNvPr id="4098" name="Picture 2" descr="Free The End Text Stock Photo">
            <a:extLst>
              <a:ext uri="{FF2B5EF4-FFF2-40B4-BE49-F238E27FC236}">
                <a16:creationId xmlns:a16="http://schemas.microsoft.com/office/drawing/2014/main" id="{5D777D87-E5E1-7C21-18E2-402979E1829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52491" y="1449388"/>
            <a:ext cx="5078437" cy="51905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26E54B-BEEC-59DA-437D-9BFB59248569}"/>
              </a:ext>
            </a:extLst>
          </p:cNvPr>
          <p:cNvSpPr txBox="1"/>
          <p:nvPr/>
        </p:nvSpPr>
        <p:spPr>
          <a:xfrm>
            <a:off x="309488" y="1448972"/>
            <a:ext cx="6443002" cy="4872168"/>
          </a:xfrm>
          <a:prstGeom prst="rect">
            <a:avLst/>
          </a:prstGeom>
          <a:noFill/>
        </p:spPr>
        <p:txBody>
          <a:bodyPr wrap="square">
            <a:spAutoFit/>
          </a:bodyPr>
          <a:lstStyle/>
          <a:p>
            <a:pPr marL="342900" marR="0" indent="-342900">
              <a:lnSpc>
                <a:spcPct val="107000"/>
              </a:lnSpc>
              <a:spcBef>
                <a:spcPts val="0"/>
              </a:spcBef>
              <a:spcAft>
                <a:spcPts val="800"/>
              </a:spcAft>
              <a:buFont typeface="Wingdings" panose="05000000000000000000" pitchFamily="2" charset="2"/>
              <a:buChar char="v"/>
            </a:pPr>
            <a:r>
              <a:rPr lang="en-US" sz="2800" dirty="0">
                <a:effectLst/>
                <a:ea typeface="Calibri" panose="020F0502020204030204" pitchFamily="34" charset="0"/>
                <a:cs typeface="Times New Roman" panose="02020603050405020304" pitchFamily="18" charset="0"/>
              </a:rPr>
              <a:t>7-11 year old learn and grow through artistic pursuits like drama and craft.</a:t>
            </a:r>
          </a:p>
          <a:p>
            <a:pPr marL="342900" marR="0" indent="-342900">
              <a:lnSpc>
                <a:spcPct val="107000"/>
              </a:lnSpc>
              <a:spcBef>
                <a:spcPts val="0"/>
              </a:spcBef>
              <a:spcAft>
                <a:spcPts val="800"/>
              </a:spcAft>
              <a:buFont typeface="Wingdings" panose="05000000000000000000" pitchFamily="2" charset="2"/>
              <a:buChar char="v"/>
            </a:pPr>
            <a:r>
              <a:rPr lang="en-US" sz="2800" dirty="0">
                <a:effectLst/>
                <a:ea typeface="Calibri" panose="020F0502020204030204" pitchFamily="34" charset="0"/>
                <a:cs typeface="Times New Roman" panose="02020603050405020304" pitchFamily="18" charset="0"/>
              </a:rPr>
              <a:t>Children in this age groups should be given time and space to express their creativity. </a:t>
            </a:r>
          </a:p>
          <a:p>
            <a:pPr marL="342900" marR="0" indent="-342900">
              <a:lnSpc>
                <a:spcPct val="107000"/>
              </a:lnSpc>
              <a:spcBef>
                <a:spcPts val="0"/>
              </a:spcBef>
              <a:spcAft>
                <a:spcPts val="800"/>
              </a:spcAft>
              <a:buFont typeface="Wingdings" panose="05000000000000000000" pitchFamily="2" charset="2"/>
              <a:buChar char="v"/>
            </a:pPr>
            <a:r>
              <a:rPr lang="en-US" sz="2800" dirty="0">
                <a:effectLst/>
                <a:ea typeface="Calibri" panose="020F0502020204030204" pitchFamily="34" charset="0"/>
                <a:cs typeface="Times New Roman" panose="02020603050405020304" pitchFamily="18" charset="0"/>
              </a:rPr>
              <a:t>For children with a range of abilities, the creative activities can be modified to suit their needs</a:t>
            </a:r>
          </a:p>
        </p:txBody>
      </p:sp>
    </p:spTree>
    <p:extLst>
      <p:ext uri="{BB962C8B-B14F-4D97-AF65-F5344CB8AC3E}">
        <p14:creationId xmlns:p14="http://schemas.microsoft.com/office/powerpoint/2010/main" val="842035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AFD242-1BA1-80FD-17E9-0062B7D2564B}"/>
              </a:ext>
            </a:extLst>
          </p:cNvPr>
          <p:cNvSpPr txBox="1"/>
          <p:nvPr/>
        </p:nvSpPr>
        <p:spPr>
          <a:xfrm>
            <a:off x="548640" y="1360944"/>
            <a:ext cx="11240086" cy="4854662"/>
          </a:xfrm>
          <a:prstGeom prst="rect">
            <a:avLst/>
          </a:prstGeom>
          <a:blipFill>
            <a:blip r:embed="rId2"/>
            <a:tile tx="0" ty="0" sx="100000" sy="100000" flip="none" algn="tl"/>
          </a:blipFill>
        </p:spPr>
        <p:txBody>
          <a:bodyPr wrap="square">
            <a:spAutoFit/>
          </a:bodyPr>
          <a:lstStyle/>
          <a:p>
            <a:pPr marL="0" marR="0">
              <a:lnSpc>
                <a:spcPct val="107000"/>
              </a:lnSpc>
              <a:spcBef>
                <a:spcPts val="0"/>
              </a:spcBef>
              <a:spcAft>
                <a:spcPts val="800"/>
              </a:spcAft>
            </a:pPr>
            <a:r>
              <a:rPr lang="en-US" sz="4000" b="1" dirty="0">
                <a:effectLst/>
                <a:ea typeface="Calibri" panose="020F0502020204030204" pitchFamily="34" charset="0"/>
                <a:cs typeface="Times New Roman" panose="02020603050405020304" pitchFamily="18" charset="0"/>
              </a:rPr>
              <a:t>References</a:t>
            </a:r>
            <a:endParaRPr lang="en-US" sz="4000" dirty="0">
              <a:effectLst/>
              <a:ea typeface="Calibri" panose="020F0502020204030204" pitchFamily="34" charset="0"/>
              <a:cs typeface="Times New Roman" panose="02020603050405020304" pitchFamily="18" charset="0"/>
            </a:endParaRPr>
          </a:p>
          <a:p>
            <a:pPr marL="457200" indent="-457200">
              <a:buFont typeface="+mj-lt"/>
              <a:buAutoNum type="arabicPeriod"/>
            </a:pPr>
            <a:r>
              <a:rPr lang="en-US" sz="2000" dirty="0">
                <a:effectLst/>
              </a:rPr>
              <a:t>Amy Morin, L.C.S.W. and Appleton, N. (2022) </a:t>
            </a:r>
            <a:r>
              <a:rPr lang="en-US" sz="2000" i="1" dirty="0">
                <a:effectLst/>
              </a:rPr>
              <a:t>11-year-old child development milestones</a:t>
            </a:r>
            <a:r>
              <a:rPr lang="en-US" sz="2000" dirty="0">
                <a:effectLst/>
              </a:rPr>
              <a:t>, </a:t>
            </a:r>
            <a:r>
              <a:rPr lang="en-US" sz="2000" i="1" dirty="0" err="1">
                <a:effectLst/>
              </a:rPr>
              <a:t>Verywell</a:t>
            </a:r>
            <a:r>
              <a:rPr lang="en-US" sz="2000" i="1" dirty="0">
                <a:effectLst/>
              </a:rPr>
              <a:t> Family</a:t>
            </a:r>
            <a:r>
              <a:rPr lang="en-US" sz="2000" dirty="0">
                <a:effectLst/>
              </a:rPr>
              <a:t>. </a:t>
            </a:r>
            <a:r>
              <a:rPr lang="en-US" sz="2000" dirty="0" err="1">
                <a:effectLst/>
              </a:rPr>
              <a:t>Verywell</a:t>
            </a:r>
            <a:r>
              <a:rPr lang="en-US" sz="2000" dirty="0">
                <a:effectLst/>
              </a:rPr>
              <a:t> Family. Available at: https://www.verywellfamily.com/11-year-old-developmental-milestones-4171925 (Accessed: February 13, 2023). </a:t>
            </a:r>
          </a:p>
          <a:p>
            <a:pPr marL="457200" indent="-457200">
              <a:buFont typeface="+mj-lt"/>
              <a:buAutoNum type="arabicPeriod"/>
            </a:pPr>
            <a:r>
              <a:rPr lang="en-US" sz="2000" dirty="0">
                <a:effectLst/>
              </a:rPr>
              <a:t>Ghazi, S.R., Ullah, K. and Jan, F.A. (2016) “CONCRETE OPERATIONAL STAGE OF PIAGET’S COGNITIVE DEVELOPMENT THEORY: AN IMPLICATION IN LEARNING MATHEMATICS,” </a:t>
            </a:r>
            <a:r>
              <a:rPr lang="en-US" sz="2000" i="1" dirty="0" err="1">
                <a:effectLst/>
              </a:rPr>
              <a:t>Gomal</a:t>
            </a:r>
            <a:r>
              <a:rPr lang="en-US" sz="2000" i="1" dirty="0">
                <a:effectLst/>
              </a:rPr>
              <a:t> University Journal of Research</a:t>
            </a:r>
            <a:r>
              <a:rPr lang="en-US" sz="2000" dirty="0">
                <a:effectLst/>
              </a:rPr>
              <a:t>, 32(1). </a:t>
            </a:r>
          </a:p>
          <a:p>
            <a:pPr marL="457200" indent="-457200">
              <a:buFont typeface="+mj-lt"/>
              <a:buAutoNum type="arabicPeriod"/>
            </a:pPr>
            <a:r>
              <a:rPr lang="en-US" sz="2000" dirty="0">
                <a:effectLst/>
              </a:rPr>
              <a:t>Gray, C. and </a:t>
            </a:r>
            <a:r>
              <a:rPr lang="en-US" sz="2000" dirty="0" err="1">
                <a:effectLst/>
              </a:rPr>
              <a:t>MacBlain</a:t>
            </a:r>
            <a:r>
              <a:rPr lang="en-US" sz="2000" dirty="0">
                <a:effectLst/>
              </a:rPr>
              <a:t>, S. (2012) </a:t>
            </a:r>
            <a:r>
              <a:rPr lang="en-US" sz="2000" i="1" dirty="0">
                <a:effectLst/>
              </a:rPr>
              <a:t>Learning theories in childhood</a:t>
            </a:r>
            <a:r>
              <a:rPr lang="en-US" sz="2000" dirty="0">
                <a:effectLst/>
              </a:rPr>
              <a:t>. London: SAGE. </a:t>
            </a:r>
          </a:p>
          <a:p>
            <a:pPr marL="457200" indent="-457200">
              <a:buFont typeface="+mj-lt"/>
              <a:buAutoNum type="arabicPeriod"/>
            </a:pPr>
            <a:r>
              <a:rPr lang="en-US" sz="2000" dirty="0">
                <a:effectLst/>
              </a:rPr>
              <a:t>Tandy, M., Roberts, B. and Howell, J. (2009) </a:t>
            </a:r>
            <a:r>
              <a:rPr lang="en-US" sz="2000" i="1" dirty="0">
                <a:effectLst/>
              </a:rPr>
              <a:t>Creating drama with 7-11 year </a:t>
            </a:r>
            <a:r>
              <a:rPr lang="en-US" sz="2000" i="1" dirty="0" err="1">
                <a:effectLst/>
              </a:rPr>
              <a:t>olds</a:t>
            </a:r>
            <a:r>
              <a:rPr lang="en-US" sz="2000" i="1" dirty="0">
                <a:effectLst/>
              </a:rPr>
              <a:t>: Lesson ideas to integrate drama into the primary curriculum</a:t>
            </a:r>
            <a:r>
              <a:rPr lang="en-US" sz="2000" dirty="0">
                <a:effectLst/>
              </a:rPr>
              <a:t>. Routledge. </a:t>
            </a:r>
          </a:p>
          <a:p>
            <a:pPr marL="457200" indent="-457200">
              <a:buFont typeface="+mj-lt"/>
              <a:buAutoNum type="arabicPeriod"/>
            </a:pPr>
            <a:r>
              <a:rPr lang="en-US" sz="2000" dirty="0" err="1">
                <a:effectLst/>
              </a:rPr>
              <a:t>Whitebread</a:t>
            </a:r>
            <a:r>
              <a:rPr lang="en-US" sz="2000" dirty="0">
                <a:effectLst/>
              </a:rPr>
              <a:t>, D. </a:t>
            </a:r>
            <a:r>
              <a:rPr lang="en-US" sz="2000" i="1" dirty="0">
                <a:effectLst/>
              </a:rPr>
              <a:t>et al.</a:t>
            </a:r>
            <a:r>
              <a:rPr lang="en-US" sz="2000" dirty="0">
                <a:effectLst/>
              </a:rPr>
              <a:t> (2017) </a:t>
            </a:r>
            <a:r>
              <a:rPr lang="en-US" sz="2000" i="1" dirty="0">
                <a:effectLst/>
              </a:rPr>
              <a:t>The importance of play report</a:t>
            </a:r>
            <a:r>
              <a:rPr lang="en-US" sz="2000" dirty="0">
                <a:effectLst/>
              </a:rPr>
              <a:t>, </a:t>
            </a:r>
            <a:r>
              <a:rPr lang="en-US" sz="2000" i="1" dirty="0">
                <a:effectLst/>
              </a:rPr>
              <a:t>Toy Industries of Europe</a:t>
            </a:r>
            <a:r>
              <a:rPr lang="en-US" sz="2000" dirty="0">
                <a:effectLst/>
              </a:rPr>
              <a:t>. Available at: https://cdn.toyindustries.eu/wp-content/uploads/2012/11/Dr-David-Whitebread-The-importance-of-play-final.pdf (Accessed: February 13, 2023). </a:t>
            </a:r>
          </a:p>
        </p:txBody>
      </p:sp>
    </p:spTree>
    <p:extLst>
      <p:ext uri="{BB962C8B-B14F-4D97-AF65-F5344CB8AC3E}">
        <p14:creationId xmlns:p14="http://schemas.microsoft.com/office/powerpoint/2010/main" val="21784966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594</TotalTime>
  <Words>969</Words>
  <Application>Microsoft Office PowerPoint</Application>
  <PresentationFormat>Widescreen</PresentationFormat>
  <Paragraphs>51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Savon</vt:lpstr>
      <vt:lpstr>Working With Children in A Social Care Setting (7 – 11 years)  </vt:lpstr>
      <vt:lpstr>Introduction</vt:lpstr>
      <vt:lpstr>Cognitive Theory</vt:lpstr>
      <vt:lpstr>Stages of Cognitive Development</vt:lpstr>
      <vt:lpstr>Activity One: Art and craft</vt:lpstr>
      <vt:lpstr>Ideas for Creative Art and Craft Activities</vt:lpstr>
      <vt:lpstr>Activity Two: Drama</vt:lpstr>
      <vt:lpstr>Ideas for Drama</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With Children in A Social Care Setting (7 – 11 years)</dc:title>
  <dc:creator>Vivien Talam</dc:creator>
  <cp:lastModifiedBy>Vivien Talam</cp:lastModifiedBy>
  <cp:revision>77</cp:revision>
  <dcterms:created xsi:type="dcterms:W3CDTF">2023-01-31T10:31:42Z</dcterms:created>
  <dcterms:modified xsi:type="dcterms:W3CDTF">2023-02-19T09:42:30Z</dcterms:modified>
</cp:coreProperties>
</file>