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8" r:id="rId1"/>
  </p:sldMasterIdLst>
  <p:sldIdLst>
    <p:sldId id="256" r:id="rId2"/>
    <p:sldId id="264" r:id="rId3"/>
    <p:sldId id="265" r:id="rId4"/>
    <p:sldId id="257" r:id="rId5"/>
    <p:sldId id="262" r:id="rId6"/>
    <p:sldId id="261" r:id="rId7"/>
    <p:sldId id="263"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5F8110-4789-C9EC-2D2F-D19A04C48619}" v="43" dt="2022-06-23T21:41:20.272"/>
    <p1510:client id="{212F799E-794F-4EBF-A860-34403619F997}" v="94" dt="2022-06-19T20:12:15.287"/>
    <p1510:client id="{2D2DF9FA-3B47-C64D-8025-5D1172AEE5A9}" v="149" dt="2022-06-19T21:03:48.081"/>
    <p1510:client id="{6AE79613-6B39-4ADD-A6DB-6B937EC1B133}" v="11" dt="2022-06-25T13:50:41.467"/>
    <p1510:client id="{7851FBD3-71F5-BC77-4F17-A51FB446FCCA}" v="1576" dt="2022-06-23T22:39:45.655"/>
    <p1510:client id="{841D1664-BD92-4D3C-9AD4-72CCE66C3F70}" v="164" dt="2022-06-18T15:50:04.619"/>
    <p1510:client id="{C1A7F8CD-7377-5437-869A-E015648065FA}" v="946" dt="2022-06-19T16:17:08.612"/>
    <p1510:client id="{CD9BFF95-8E55-E934-901D-898688295C98}" v="1" dt="2022-06-23T21:38:55.052"/>
    <p1510:client id="{DEBC3C40-36CC-A44B-6D30-BA7DB12149B8}" v="2" dt="2022-06-25T14:13:33.669"/>
    <p1510:client id="{E468F392-741E-59E4-5791-5B79BC70C99C}" v="7" dt="2022-06-19T13:26:15.2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72373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46919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58876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509A250-FF31-4206-8172-F9D3106AACB1}" type="datetimeFigureOut">
              <a:rPr lang="en-US" dirty="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54822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509A250-FF31-4206-8172-F9D3106AACB1}" type="datetimeFigureOut">
              <a:rPr lang="en-US" dirty="0"/>
              <a:t>6/25/2022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53685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41810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82939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98237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3704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95951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598309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597657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910586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18164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467540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701268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46642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6/25/2022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561048025"/>
      </p:ext>
    </p:extLst>
  </p:cSld>
  <p:clrMap bg1="dk1" tx1="lt1" bg2="dk2" tx2="lt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 id="2147483802" r:id="rId14"/>
    <p:sldLayoutId id="2147483803" r:id="rId15"/>
    <p:sldLayoutId id="2147483804" r:id="rId16"/>
    <p:sldLayoutId id="214748380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2" name="Picture 3">
            <a:extLst>
              <a:ext uri="{FF2B5EF4-FFF2-40B4-BE49-F238E27FC236}">
                <a16:creationId xmlns:a16="http://schemas.microsoft.com/office/drawing/2014/main" id="{C6E3502D-0EB5-8F4A-CC2C-0A73FD8AB0B5}"/>
              </a:ext>
            </a:extLst>
          </p:cNvPr>
          <p:cNvPicPr>
            <a:picLocks noChangeAspect="1"/>
          </p:cNvPicPr>
          <p:nvPr/>
        </p:nvPicPr>
        <p:blipFill rotWithShape="1">
          <a:blip r:embed="rId2">
            <a:alphaModFix amt="40000"/>
          </a:blip>
          <a:srcRect t="9476" r="-2" b="6127"/>
          <a:stretch/>
        </p:blipFill>
        <p:spPr>
          <a:xfrm>
            <a:off x="20" y="-517575"/>
            <a:ext cx="12191979" cy="6857990"/>
          </a:xfrm>
          <a:prstGeom prst="rect">
            <a:avLst/>
          </a:prstGeom>
        </p:spPr>
      </p:pic>
      <p:sp>
        <p:nvSpPr>
          <p:cNvPr id="2" name="Title 1"/>
          <p:cNvSpPr>
            <a:spLocks noGrp="1"/>
          </p:cNvSpPr>
          <p:nvPr>
            <p:ph type="ctrTitle"/>
          </p:nvPr>
        </p:nvSpPr>
        <p:spPr>
          <a:xfrm>
            <a:off x="769361" y="613626"/>
            <a:ext cx="10506456" cy="1919141"/>
          </a:xfrm>
        </p:spPr>
        <p:txBody>
          <a:bodyPr vert="horz" lIns="91440" tIns="45720" rIns="91440" bIns="45720" rtlCol="0" anchor="b">
            <a:normAutofit/>
          </a:bodyPr>
          <a:lstStyle/>
          <a:p>
            <a:r>
              <a:rPr lang="en-US" sz="5100" b="0" dirty="0">
                <a:solidFill>
                  <a:schemeClr val="tx1"/>
                </a:solidFill>
                <a:ea typeface="+mj-lt"/>
                <a:cs typeface="+mj-lt"/>
              </a:rPr>
              <a:t>How do students use technology to collaborate at UWTSD</a:t>
            </a:r>
            <a:r>
              <a:rPr lang="en-US" sz="5100" dirty="0">
                <a:solidFill>
                  <a:schemeClr val="tx1"/>
                </a:solidFill>
                <a:latin typeface="Arial"/>
                <a:ea typeface="+mj-lt"/>
                <a:cs typeface="+mj-lt"/>
              </a:rPr>
              <a:t>?</a:t>
            </a:r>
            <a:endParaRPr lang="en-US" b="0" dirty="0">
              <a:solidFill>
                <a:schemeClr val="tx1"/>
              </a:solidFill>
              <a:latin typeface="Arial"/>
              <a:ea typeface="+mj-lt"/>
              <a:cs typeface="+mj-lt"/>
            </a:endParaRPr>
          </a:p>
        </p:txBody>
      </p:sp>
      <p:sp>
        <p:nvSpPr>
          <p:cNvPr id="3" name="Subtitle 2"/>
          <p:cNvSpPr>
            <a:spLocks noGrp="1"/>
          </p:cNvSpPr>
          <p:nvPr>
            <p:ph type="subTitle" idx="1"/>
          </p:nvPr>
        </p:nvSpPr>
        <p:spPr>
          <a:xfrm>
            <a:off x="841248" y="3337269"/>
            <a:ext cx="10509504" cy="2905686"/>
          </a:xfrm>
        </p:spPr>
        <p:txBody>
          <a:bodyPr vert="horz" lIns="91440" tIns="45720" rIns="91440" bIns="45720" rtlCol="0" anchor="t">
            <a:normAutofit/>
          </a:bodyPr>
          <a:lstStyle/>
          <a:p>
            <a:pPr indent="-228600">
              <a:buFont typeface="Arial" panose="020B0604020202020204" pitchFamily="34" charset="0"/>
              <a:buChar char="•"/>
            </a:pPr>
            <a:r>
              <a:rPr lang="en-US" sz="2000" dirty="0">
                <a:solidFill>
                  <a:srgbClr val="FFFFFF"/>
                </a:solidFill>
              </a:rPr>
              <a:t>George-Alin Manole-Mihut – 2128132</a:t>
            </a:r>
          </a:p>
          <a:p>
            <a:pPr indent="-228600">
              <a:buFont typeface="Arial" panose="020B0604020202020204" pitchFamily="34" charset="0"/>
              <a:buChar char="•"/>
            </a:pPr>
            <a:r>
              <a:rPr lang="en-US" sz="2000" dirty="0">
                <a:solidFill>
                  <a:srgbClr val="FFFFFF"/>
                </a:solidFill>
              </a:rPr>
              <a:t>Daniel Dumitru </a:t>
            </a:r>
            <a:r>
              <a:rPr lang="en-US" sz="2000" dirty="0" err="1">
                <a:solidFill>
                  <a:srgbClr val="FFFFFF"/>
                </a:solidFill>
              </a:rPr>
              <a:t>Tircomnicu</a:t>
            </a:r>
            <a:r>
              <a:rPr lang="en-US" sz="2000" dirty="0">
                <a:solidFill>
                  <a:srgbClr val="FFFFFF"/>
                </a:solidFill>
              </a:rPr>
              <a:t> – 2128101</a:t>
            </a:r>
          </a:p>
          <a:p>
            <a:pPr indent="-228600">
              <a:buFont typeface="Arial" panose="020B0604020202020204" pitchFamily="34" charset="0"/>
              <a:buChar char="•"/>
            </a:pPr>
            <a:r>
              <a:rPr lang="en-US" sz="2000" dirty="0">
                <a:solidFill>
                  <a:srgbClr val="FFFFFF"/>
                </a:solidFill>
              </a:rPr>
              <a:t>Module code: lchs4002</a:t>
            </a:r>
          </a:p>
          <a:p>
            <a:pPr indent="-228600">
              <a:buFont typeface="Arial" panose="020B0604020202020204" pitchFamily="34" charset="0"/>
              <a:buChar char="•"/>
            </a:pPr>
            <a:r>
              <a:rPr lang="en-US" sz="2000" dirty="0">
                <a:solidFill>
                  <a:srgbClr val="FFFFFF"/>
                </a:solidFill>
              </a:rPr>
              <a:t>Module : Digital skills and </a:t>
            </a:r>
            <a:r>
              <a:rPr lang="en-US" sz="2000" dirty="0" err="1">
                <a:solidFill>
                  <a:srgbClr val="FFFFFF"/>
                </a:solidFill>
              </a:rPr>
              <a:t>reserch</a:t>
            </a:r>
            <a:r>
              <a:rPr lang="en-US" sz="2000" dirty="0">
                <a:solidFill>
                  <a:srgbClr val="FFFFFF"/>
                </a:solidFill>
              </a:rPr>
              <a:t> methods</a:t>
            </a:r>
          </a:p>
          <a:p>
            <a:pPr indent="-228600">
              <a:buFont typeface="Arial" panose="020B0604020202020204" pitchFamily="34" charset="0"/>
              <a:buChar char="•"/>
            </a:pPr>
            <a:r>
              <a:rPr lang="en-US" sz="2000" dirty="0">
                <a:solidFill>
                  <a:srgbClr val="FFFFFF"/>
                </a:solidFill>
              </a:rPr>
              <a:t>Lecturer :Seyed Navid </a:t>
            </a:r>
            <a:r>
              <a:rPr lang="en-US" sz="2000" dirty="0" err="1">
                <a:solidFill>
                  <a:srgbClr val="FFFFFF"/>
                </a:solidFill>
              </a:rPr>
              <a:t>Nasirpour</a:t>
            </a:r>
            <a:endParaRPr lang="en-US" sz="2000" dirty="0">
              <a:solidFill>
                <a:srgbClr val="FFFFFF"/>
              </a:solidFill>
            </a:endParaRPr>
          </a:p>
        </p:txBody>
      </p:sp>
      <p:pic>
        <p:nvPicPr>
          <p:cNvPr id="4" name="Picture 4">
            <a:extLst>
              <a:ext uri="{FF2B5EF4-FFF2-40B4-BE49-F238E27FC236}">
                <a16:creationId xmlns:a16="http://schemas.microsoft.com/office/drawing/2014/main" id="{9B506803-7E4E-B141-A50D-3F13CC2D6492}"/>
              </a:ext>
            </a:extLst>
          </p:cNvPr>
          <p:cNvPicPr>
            <a:picLocks noChangeAspect="1"/>
          </p:cNvPicPr>
          <p:nvPr/>
        </p:nvPicPr>
        <p:blipFill>
          <a:blip r:embed="rId3"/>
          <a:stretch>
            <a:fillRect/>
          </a:stretch>
        </p:blipFill>
        <p:spPr>
          <a:xfrm>
            <a:off x="9792159" y="5025987"/>
            <a:ext cx="2403513" cy="1304581"/>
          </a:xfrm>
          <a:prstGeom prst="rect">
            <a:avLst/>
          </a:prstGeom>
        </p:spPr>
      </p:pic>
    </p:spTree>
    <p:extLst>
      <p:ext uri="{BB962C8B-B14F-4D97-AF65-F5344CB8AC3E}">
        <p14:creationId xmlns:p14="http://schemas.microsoft.com/office/powerpoint/2010/main" val="1286326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7" presetClass="entr" presetSubtype="1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p:cTn id="11" dur="500" fill="hold"/>
                                        <p:tgtEl>
                                          <p:spTgt spid="3"/>
                                        </p:tgtEl>
                                        <p:attrNameLst>
                                          <p:attrName>ppt_w</p:attrName>
                                        </p:attrNameLst>
                                      </p:cBhvr>
                                      <p:tavLst>
                                        <p:tav tm="0">
                                          <p:val>
                                            <p:fltVal val="0"/>
                                          </p:val>
                                        </p:tav>
                                        <p:tav tm="100000">
                                          <p:val>
                                            <p:strVal val="#ppt_w"/>
                                          </p:val>
                                        </p:tav>
                                      </p:tavLst>
                                    </p:anim>
                                    <p:anim calcmode="lin" valueType="num">
                                      <p:cBhvr>
                                        <p:cTn id="12" dur="5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ject 2">
            <a:extLst>
              <a:ext uri="{FF2B5EF4-FFF2-40B4-BE49-F238E27FC236}">
                <a16:creationId xmlns:a16="http://schemas.microsoft.com/office/drawing/2014/main" id="{2F201511-B7C6-5F45-B0DE-9AFFD2391339}"/>
              </a:ext>
            </a:extLst>
          </p:cNvPr>
          <p:cNvPicPr/>
          <p:nvPr/>
        </p:nvPicPr>
        <p:blipFill>
          <a:blip r:embed="rId2" cstate="print"/>
          <a:stretch>
            <a:fillRect/>
          </a:stretch>
        </p:blipFill>
        <p:spPr>
          <a:xfrm>
            <a:off x="0" y="0"/>
            <a:ext cx="12192000" cy="6858000"/>
          </a:xfrm>
          <a:prstGeom prst="rect">
            <a:avLst/>
          </a:prstGeom>
        </p:spPr>
      </p:pic>
      <p:sp>
        <p:nvSpPr>
          <p:cNvPr id="5" name="object 3">
            <a:extLst>
              <a:ext uri="{FF2B5EF4-FFF2-40B4-BE49-F238E27FC236}">
                <a16:creationId xmlns:a16="http://schemas.microsoft.com/office/drawing/2014/main" id="{EE36AB02-97A9-9D1B-1E9F-E1AED7FB4599}"/>
              </a:ext>
            </a:extLst>
          </p:cNvPr>
          <p:cNvSpPr txBox="1">
            <a:spLocks noGrp="1"/>
          </p:cNvSpPr>
          <p:nvPr/>
        </p:nvSpPr>
        <p:spPr>
          <a:xfrm>
            <a:off x="916939" y="680720"/>
            <a:ext cx="3409950" cy="695960"/>
          </a:xfrm>
          <a:prstGeom prst="rect">
            <a:avLst/>
          </a:prstGeom>
        </p:spPr>
        <p:txBody>
          <a:bodyPr vert="horz" wrap="square" lIns="0" tIns="12700" rIns="0" bIns="0" rtlCol="0" anchor="t">
            <a:spAutoFit/>
          </a:bodyPr>
          <a:lstStyle>
            <a:lvl1pPr>
              <a:defRPr sz="4150" b="0" i="0">
                <a:solidFill>
                  <a:schemeClr val="bg1"/>
                </a:solidFill>
                <a:latin typeface="Arial MT"/>
                <a:ea typeface="+mj-ea"/>
                <a:cs typeface="Arial MT"/>
              </a:defRPr>
            </a:lvl1pPr>
          </a:lstStyle>
          <a:p>
            <a:pPr marL="12700">
              <a:lnSpc>
                <a:spcPct val="100000"/>
              </a:lnSpc>
              <a:spcBef>
                <a:spcPts val="100"/>
              </a:spcBef>
            </a:pPr>
            <a:r>
              <a:rPr sz="4400" spc="195" dirty="0">
                <a:latin typeface="Trebuchet MS"/>
                <a:cs typeface="Trebuchet MS"/>
              </a:rPr>
              <a:t>Introduction</a:t>
            </a:r>
            <a:endParaRPr sz="4400">
              <a:latin typeface="Trebuchet MS"/>
              <a:cs typeface="Trebuchet MS"/>
            </a:endParaRPr>
          </a:p>
        </p:txBody>
      </p:sp>
      <p:grpSp>
        <p:nvGrpSpPr>
          <p:cNvPr id="6" name="object 4">
            <a:extLst>
              <a:ext uri="{FF2B5EF4-FFF2-40B4-BE49-F238E27FC236}">
                <a16:creationId xmlns:a16="http://schemas.microsoft.com/office/drawing/2014/main" id="{6379E63F-E5D9-6413-B323-777E9768EE1C}"/>
              </a:ext>
            </a:extLst>
          </p:cNvPr>
          <p:cNvGrpSpPr/>
          <p:nvPr/>
        </p:nvGrpSpPr>
        <p:grpSpPr>
          <a:xfrm>
            <a:off x="1600200" y="1828800"/>
            <a:ext cx="8990329" cy="811529"/>
            <a:chOff x="1600200" y="1828800"/>
            <a:chExt cx="8990329" cy="811529"/>
          </a:xfrm>
        </p:grpSpPr>
        <p:pic>
          <p:nvPicPr>
            <p:cNvPr id="13" name="object 5">
              <a:extLst>
                <a:ext uri="{FF2B5EF4-FFF2-40B4-BE49-F238E27FC236}">
                  <a16:creationId xmlns:a16="http://schemas.microsoft.com/office/drawing/2014/main" id="{BB370B68-0856-6C74-53D5-961FCB7ACB99}"/>
                </a:ext>
              </a:extLst>
            </p:cNvPr>
            <p:cNvPicPr/>
            <p:nvPr/>
          </p:nvPicPr>
          <p:blipFill>
            <a:blip r:embed="rId3" cstate="print"/>
            <a:stretch>
              <a:fillRect/>
            </a:stretch>
          </p:blipFill>
          <p:spPr>
            <a:xfrm>
              <a:off x="1600200" y="1828800"/>
              <a:ext cx="811530" cy="811529"/>
            </a:xfrm>
            <a:prstGeom prst="rect">
              <a:avLst/>
            </a:prstGeom>
          </p:spPr>
        </p:pic>
        <p:pic>
          <p:nvPicPr>
            <p:cNvPr id="14" name="object 6">
              <a:extLst>
                <a:ext uri="{FF2B5EF4-FFF2-40B4-BE49-F238E27FC236}">
                  <a16:creationId xmlns:a16="http://schemas.microsoft.com/office/drawing/2014/main" id="{BBB00BE4-3C33-3791-C5FB-D2AD8410797E}"/>
                </a:ext>
              </a:extLst>
            </p:cNvPr>
            <p:cNvPicPr/>
            <p:nvPr/>
          </p:nvPicPr>
          <p:blipFill>
            <a:blip r:embed="rId4" cstate="print"/>
            <a:stretch>
              <a:fillRect/>
            </a:stretch>
          </p:blipFill>
          <p:spPr>
            <a:xfrm>
              <a:off x="4326889" y="1828800"/>
              <a:ext cx="811529" cy="811529"/>
            </a:xfrm>
            <a:prstGeom prst="rect">
              <a:avLst/>
            </a:prstGeom>
          </p:spPr>
        </p:pic>
        <p:pic>
          <p:nvPicPr>
            <p:cNvPr id="15" name="object 7">
              <a:extLst>
                <a:ext uri="{FF2B5EF4-FFF2-40B4-BE49-F238E27FC236}">
                  <a16:creationId xmlns:a16="http://schemas.microsoft.com/office/drawing/2014/main" id="{9C9C3780-258F-3EDE-91DE-18B95A5EDBC1}"/>
                </a:ext>
              </a:extLst>
            </p:cNvPr>
            <p:cNvPicPr/>
            <p:nvPr/>
          </p:nvPicPr>
          <p:blipFill>
            <a:blip r:embed="rId5" cstate="print"/>
            <a:stretch>
              <a:fillRect/>
            </a:stretch>
          </p:blipFill>
          <p:spPr>
            <a:xfrm>
              <a:off x="7052309" y="1828800"/>
              <a:ext cx="811529" cy="811529"/>
            </a:xfrm>
            <a:prstGeom prst="rect">
              <a:avLst/>
            </a:prstGeom>
          </p:spPr>
        </p:pic>
        <p:pic>
          <p:nvPicPr>
            <p:cNvPr id="16" name="object 8">
              <a:extLst>
                <a:ext uri="{FF2B5EF4-FFF2-40B4-BE49-F238E27FC236}">
                  <a16:creationId xmlns:a16="http://schemas.microsoft.com/office/drawing/2014/main" id="{BA42061D-177D-0560-5436-822B8163A034}"/>
                </a:ext>
              </a:extLst>
            </p:cNvPr>
            <p:cNvPicPr/>
            <p:nvPr/>
          </p:nvPicPr>
          <p:blipFill>
            <a:blip r:embed="rId6" cstate="print"/>
            <a:stretch>
              <a:fillRect/>
            </a:stretch>
          </p:blipFill>
          <p:spPr>
            <a:xfrm>
              <a:off x="9779000" y="1828800"/>
              <a:ext cx="811529" cy="811529"/>
            </a:xfrm>
            <a:prstGeom prst="rect">
              <a:avLst/>
            </a:prstGeom>
          </p:spPr>
        </p:pic>
      </p:grpSp>
      <p:sp>
        <p:nvSpPr>
          <p:cNvPr id="7" name="object 9">
            <a:extLst>
              <a:ext uri="{FF2B5EF4-FFF2-40B4-BE49-F238E27FC236}">
                <a16:creationId xmlns:a16="http://schemas.microsoft.com/office/drawing/2014/main" id="{4B277F89-FD39-DB0B-EBA2-53DF2F3CBDF0}"/>
              </a:ext>
            </a:extLst>
          </p:cNvPr>
          <p:cNvSpPr txBox="1"/>
          <p:nvPr/>
        </p:nvSpPr>
        <p:spPr>
          <a:xfrm>
            <a:off x="1164588" y="2720340"/>
            <a:ext cx="2035811" cy="228268"/>
          </a:xfrm>
          <a:prstGeom prst="rect">
            <a:avLst/>
          </a:prstGeom>
        </p:spPr>
        <p:txBody>
          <a:bodyPr vert="horz" wrap="square" lIns="0" tIns="127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lang="en-US" sz="1400" b="1" spc="-5" dirty="0">
                <a:solidFill>
                  <a:schemeClr val="bg1"/>
                </a:solidFill>
                <a:latin typeface="Calibri"/>
                <a:cs typeface="Calibri"/>
              </a:rPr>
              <a:t>Advantages</a:t>
            </a:r>
            <a:r>
              <a:rPr sz="1400" b="1" spc="-25" dirty="0">
                <a:solidFill>
                  <a:schemeClr val="bg1"/>
                </a:solidFill>
                <a:latin typeface="Calibri"/>
                <a:cs typeface="Calibri"/>
              </a:rPr>
              <a:t> </a:t>
            </a:r>
            <a:r>
              <a:rPr sz="1400" b="1" spc="-5" dirty="0">
                <a:solidFill>
                  <a:schemeClr val="bg1"/>
                </a:solidFill>
                <a:latin typeface="Calibri"/>
                <a:cs typeface="Calibri"/>
              </a:rPr>
              <a:t>of</a:t>
            </a:r>
            <a:r>
              <a:rPr sz="1400" b="1" spc="-30" dirty="0">
                <a:solidFill>
                  <a:schemeClr val="bg1"/>
                </a:solidFill>
                <a:latin typeface="Calibri"/>
                <a:cs typeface="Calibri"/>
              </a:rPr>
              <a:t> </a:t>
            </a:r>
            <a:r>
              <a:rPr sz="1400" b="1" spc="-5" dirty="0">
                <a:solidFill>
                  <a:schemeClr val="bg1"/>
                </a:solidFill>
                <a:latin typeface="Calibri"/>
                <a:cs typeface="Calibri"/>
              </a:rPr>
              <a:t>technology</a:t>
            </a:r>
            <a:endParaRPr lang="en-US" sz="1400">
              <a:solidFill>
                <a:schemeClr val="bg1"/>
              </a:solidFill>
              <a:latin typeface="Calibri"/>
              <a:cs typeface="Calibri"/>
            </a:endParaRPr>
          </a:p>
        </p:txBody>
      </p:sp>
      <p:sp>
        <p:nvSpPr>
          <p:cNvPr id="8" name="object 10">
            <a:extLst>
              <a:ext uri="{FF2B5EF4-FFF2-40B4-BE49-F238E27FC236}">
                <a16:creationId xmlns:a16="http://schemas.microsoft.com/office/drawing/2014/main" id="{C3B3FE89-8AEF-E741-0D54-CC5257376BFC}"/>
              </a:ext>
            </a:extLst>
          </p:cNvPr>
          <p:cNvSpPr txBox="1"/>
          <p:nvPr/>
        </p:nvSpPr>
        <p:spPr>
          <a:xfrm>
            <a:off x="3564890" y="2667000"/>
            <a:ext cx="2607310" cy="887422"/>
          </a:xfrm>
          <a:prstGeom prst="rect">
            <a:avLst/>
          </a:prstGeom>
        </p:spPr>
        <p:txBody>
          <a:bodyPr vert="horz" wrap="square" lIns="0" tIns="127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spcBef>
                <a:spcPts val="100"/>
              </a:spcBef>
            </a:pPr>
            <a:r>
              <a:rPr lang="en-GB" sz="1400" b="1" spc="-5" dirty="0">
                <a:solidFill>
                  <a:schemeClr val="bg1"/>
                </a:solidFill>
                <a:latin typeface="Calibri"/>
                <a:cs typeface="Calibri"/>
              </a:rPr>
              <a:t>Introducing</a:t>
            </a:r>
            <a:r>
              <a:rPr lang="en-GB" sz="1400" dirty="0">
                <a:solidFill>
                  <a:schemeClr val="bg1"/>
                </a:solidFill>
              </a:rPr>
              <a:t> </a:t>
            </a:r>
            <a:r>
              <a:rPr lang="en-GB" sz="1400" b="1" spc="-5" dirty="0">
                <a:solidFill>
                  <a:schemeClr val="bg1"/>
                </a:solidFill>
                <a:latin typeface="Calibri"/>
                <a:cs typeface="Calibri"/>
              </a:rPr>
              <a:t>students with an innovative way of keeping in touch with their institutions and peers.</a:t>
            </a:r>
          </a:p>
          <a:p>
            <a:pPr marL="12700" marR="5080" algn="ctr">
              <a:lnSpc>
                <a:spcPct val="100000"/>
              </a:lnSpc>
              <a:spcBef>
                <a:spcPts val="100"/>
              </a:spcBef>
            </a:pPr>
            <a:endParaRPr sz="1400" dirty="0">
              <a:solidFill>
                <a:schemeClr val="bg1"/>
              </a:solidFill>
              <a:latin typeface="Calibri"/>
              <a:cs typeface="Calibri"/>
            </a:endParaRPr>
          </a:p>
        </p:txBody>
      </p:sp>
      <p:sp>
        <p:nvSpPr>
          <p:cNvPr id="9" name="object 11">
            <a:extLst>
              <a:ext uri="{FF2B5EF4-FFF2-40B4-BE49-F238E27FC236}">
                <a16:creationId xmlns:a16="http://schemas.microsoft.com/office/drawing/2014/main" id="{CEED5E42-1B76-E7E3-6384-D5D26922F69C}"/>
              </a:ext>
            </a:extLst>
          </p:cNvPr>
          <p:cNvSpPr txBox="1"/>
          <p:nvPr/>
        </p:nvSpPr>
        <p:spPr>
          <a:xfrm>
            <a:off x="6734809" y="2720340"/>
            <a:ext cx="1446530" cy="228268"/>
          </a:xfrm>
          <a:prstGeom prst="rect">
            <a:avLst/>
          </a:prstGeom>
        </p:spPr>
        <p:txBody>
          <a:bodyPr vert="horz" wrap="square" lIns="0" tIns="127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400" b="1" spc="-10" dirty="0">
                <a:solidFill>
                  <a:schemeClr val="bg1"/>
                </a:solidFill>
                <a:latin typeface="Calibri"/>
                <a:cs typeface="Calibri"/>
              </a:rPr>
              <a:t>Working</a:t>
            </a:r>
            <a:r>
              <a:rPr sz="1400" b="1" spc="-35" dirty="0">
                <a:solidFill>
                  <a:schemeClr val="bg1"/>
                </a:solidFill>
                <a:latin typeface="Calibri"/>
                <a:cs typeface="Calibri"/>
              </a:rPr>
              <a:t> </a:t>
            </a:r>
            <a:r>
              <a:rPr sz="1400" b="1" dirty="0">
                <a:solidFill>
                  <a:schemeClr val="bg1"/>
                </a:solidFill>
                <a:latin typeface="Calibri"/>
                <a:cs typeface="Calibri"/>
              </a:rPr>
              <a:t>as</a:t>
            </a:r>
            <a:r>
              <a:rPr sz="1400" b="1" spc="-25" dirty="0">
                <a:solidFill>
                  <a:schemeClr val="bg1"/>
                </a:solidFill>
                <a:latin typeface="Calibri"/>
                <a:cs typeface="Calibri"/>
              </a:rPr>
              <a:t> </a:t>
            </a:r>
            <a:r>
              <a:rPr sz="1400" b="1" dirty="0">
                <a:solidFill>
                  <a:schemeClr val="bg1"/>
                </a:solidFill>
                <a:latin typeface="Calibri"/>
                <a:cs typeface="Calibri"/>
              </a:rPr>
              <a:t>a</a:t>
            </a:r>
            <a:r>
              <a:rPr sz="1400" b="1" spc="-20" dirty="0">
                <a:solidFill>
                  <a:schemeClr val="bg1"/>
                </a:solidFill>
                <a:latin typeface="Calibri"/>
                <a:cs typeface="Calibri"/>
              </a:rPr>
              <a:t> </a:t>
            </a:r>
            <a:r>
              <a:rPr lang="en-US" sz="1400" b="1" spc="-10" dirty="0">
                <a:solidFill>
                  <a:schemeClr val="bg1"/>
                </a:solidFill>
                <a:latin typeface="Calibri"/>
                <a:cs typeface="Calibri"/>
              </a:rPr>
              <a:t>team</a:t>
            </a:r>
            <a:endParaRPr lang="en-US" sz="1400">
              <a:solidFill>
                <a:schemeClr val="bg1"/>
              </a:solidFill>
              <a:latin typeface="Calibri"/>
              <a:cs typeface="Calibri"/>
            </a:endParaRPr>
          </a:p>
        </p:txBody>
      </p:sp>
      <p:sp>
        <p:nvSpPr>
          <p:cNvPr id="10" name="object 12">
            <a:extLst>
              <a:ext uri="{FF2B5EF4-FFF2-40B4-BE49-F238E27FC236}">
                <a16:creationId xmlns:a16="http://schemas.microsoft.com/office/drawing/2014/main" id="{26F3A20A-B8D6-9411-7E14-9D0826D2C803}"/>
              </a:ext>
            </a:extLst>
          </p:cNvPr>
          <p:cNvSpPr txBox="1"/>
          <p:nvPr/>
        </p:nvSpPr>
        <p:spPr>
          <a:xfrm>
            <a:off x="9541509" y="2703829"/>
            <a:ext cx="1303020" cy="228268"/>
          </a:xfrm>
          <a:prstGeom prst="rect">
            <a:avLst/>
          </a:prstGeom>
        </p:spPr>
        <p:txBody>
          <a:bodyPr vert="horz" wrap="square" lIns="0" tIns="127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lang="en-GB" sz="1400" b="1" dirty="0">
                <a:solidFill>
                  <a:schemeClr val="bg1"/>
                </a:solidFill>
                <a:latin typeface="Calibri"/>
                <a:cs typeface="Calibri"/>
              </a:rPr>
              <a:t>Chosen</a:t>
            </a:r>
            <a:r>
              <a:rPr lang="en-GB" sz="1400" b="1" spc="-70" dirty="0">
                <a:solidFill>
                  <a:schemeClr val="bg1"/>
                </a:solidFill>
                <a:latin typeface="Calibri"/>
                <a:cs typeface="Calibri"/>
              </a:rPr>
              <a:t> </a:t>
            </a:r>
            <a:r>
              <a:rPr lang="en-GB" sz="1400" b="1" spc="-5" dirty="0">
                <a:solidFill>
                  <a:schemeClr val="bg1"/>
                </a:solidFill>
                <a:latin typeface="Calibri"/>
                <a:cs typeface="Calibri"/>
              </a:rPr>
              <a:t>question</a:t>
            </a:r>
            <a:r>
              <a:rPr sz="1400" b="1" spc="-5" dirty="0">
                <a:solidFill>
                  <a:schemeClr val="bg1"/>
                </a:solidFill>
                <a:latin typeface="Calibri"/>
                <a:cs typeface="Calibri"/>
              </a:rPr>
              <a:t>:</a:t>
            </a:r>
            <a:endParaRPr lang="en-US" sz="1400">
              <a:solidFill>
                <a:schemeClr val="bg1"/>
              </a:solidFill>
              <a:latin typeface="Calibri"/>
              <a:cs typeface="Calibri"/>
            </a:endParaRPr>
          </a:p>
        </p:txBody>
      </p:sp>
      <p:sp>
        <p:nvSpPr>
          <p:cNvPr id="11" name="object 13">
            <a:extLst>
              <a:ext uri="{FF2B5EF4-FFF2-40B4-BE49-F238E27FC236}">
                <a16:creationId xmlns:a16="http://schemas.microsoft.com/office/drawing/2014/main" id="{B223D1C6-27EA-BE5D-3A35-66D786B3A024}"/>
              </a:ext>
            </a:extLst>
          </p:cNvPr>
          <p:cNvSpPr txBox="1"/>
          <p:nvPr/>
        </p:nvSpPr>
        <p:spPr>
          <a:xfrm>
            <a:off x="9050019" y="3048000"/>
            <a:ext cx="2283460" cy="566822"/>
          </a:xfrm>
          <a:prstGeom prst="rect">
            <a:avLst/>
          </a:prstGeom>
        </p:spPr>
        <p:txBody>
          <a:bodyPr vert="horz" wrap="square" lIns="0" tIns="127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635" algn="ctr">
              <a:spcBef>
                <a:spcPts val="100"/>
              </a:spcBef>
            </a:pPr>
            <a:r>
              <a:rPr lang="en-US" sz="1200" b="1" dirty="0">
                <a:solidFill>
                  <a:schemeClr val="bg1"/>
                </a:solidFill>
                <a:latin typeface="Arial"/>
                <a:cs typeface="Calibri"/>
              </a:rPr>
              <a:t>Are students confident in using technology to collaborate?</a:t>
            </a:r>
          </a:p>
        </p:txBody>
      </p:sp>
      <p:sp>
        <p:nvSpPr>
          <p:cNvPr id="12" name="object 14">
            <a:extLst>
              <a:ext uri="{FF2B5EF4-FFF2-40B4-BE49-F238E27FC236}">
                <a16:creationId xmlns:a16="http://schemas.microsoft.com/office/drawing/2014/main" id="{C10929D3-C149-F194-9579-DDBAC78C81B6}"/>
              </a:ext>
            </a:extLst>
          </p:cNvPr>
          <p:cNvSpPr txBox="1"/>
          <p:nvPr/>
        </p:nvSpPr>
        <p:spPr>
          <a:xfrm>
            <a:off x="609600" y="3959859"/>
            <a:ext cx="10843895" cy="2518638"/>
          </a:xfrm>
          <a:prstGeom prst="rect">
            <a:avLst/>
          </a:prstGeom>
        </p:spPr>
        <p:txBody>
          <a:bodyPr vert="horz" wrap="square" lIns="0" tIns="1270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bg1"/>
                </a:solidFill>
                <a:latin typeface="Times New Roman"/>
                <a:cs typeface="Times New Roman"/>
              </a:rPr>
              <a:t>The use of digital classrooms helps students who live far away from the university where they are studying or who have a disability. Technology gives students a wide range of options and helps them learn by making the process of learning easier.</a:t>
            </a:r>
          </a:p>
          <a:p>
            <a:endParaRPr lang="en-US" dirty="0">
              <a:solidFill>
                <a:schemeClr val="bg1"/>
              </a:solidFill>
              <a:latin typeface="Times New Roman"/>
              <a:cs typeface="Times New Roman"/>
            </a:endParaRPr>
          </a:p>
          <a:p>
            <a:r>
              <a:rPr lang="en-US" dirty="0">
                <a:solidFill>
                  <a:schemeClr val="bg1"/>
                </a:solidFill>
                <a:latin typeface="Times New Roman"/>
                <a:cs typeface="Times New Roman"/>
              </a:rPr>
              <a:t>Students are additionally motivated and engaged by technology because it provides a sense of enjoyment and control over their learning. There are many areas of innovation due to the different learning styles of children (Education Technology, 2022). Today's world is one where technology is advancing at a high rate. Because of this, it can be hard for people to work together if they don't keep up with the latest technology.</a:t>
            </a:r>
          </a:p>
          <a:p>
            <a:pPr marL="38100" marR="30480" indent="-1270" algn="ctr">
              <a:lnSpc>
                <a:spcPct val="100000"/>
              </a:lnSpc>
              <a:spcBef>
                <a:spcPts val="100"/>
              </a:spcBef>
            </a:pPr>
            <a:endParaRPr dirty="0">
              <a:solidFill>
                <a:schemeClr val="bg1"/>
              </a:solidFill>
              <a:latin typeface="Times New Roman" pitchFamily="18" charset="0"/>
              <a:cs typeface="Times New Roman" pitchFamily="18" charset="0"/>
            </a:endParaRPr>
          </a:p>
        </p:txBody>
      </p:sp>
      <p:sp>
        <p:nvSpPr>
          <p:cNvPr id="17" name="TextBox 16">
            <a:extLst>
              <a:ext uri="{FF2B5EF4-FFF2-40B4-BE49-F238E27FC236}">
                <a16:creationId xmlns:a16="http://schemas.microsoft.com/office/drawing/2014/main" id="{2F847529-7A33-2615-D7D2-F39CFFFDE44C}"/>
              </a:ext>
            </a:extLst>
          </p:cNvPr>
          <p:cNvSpPr txBox="1"/>
          <p:nvPr/>
        </p:nvSpPr>
        <p:spPr>
          <a:xfrm>
            <a:off x="8232476" y="6607834"/>
            <a:ext cx="6797615"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cs typeface="Segoe UI"/>
              </a:rPr>
              <a:t>George-Alin Manole-Mihut &amp; Dumitru Daniel </a:t>
            </a:r>
            <a:r>
              <a:rPr lang="en-GB" sz="1100" dirty="0" err="1">
                <a:solidFill>
                  <a:schemeClr val="bg1"/>
                </a:solidFill>
                <a:cs typeface="Segoe UI"/>
              </a:rPr>
              <a:t>Tircomnicu</a:t>
            </a:r>
            <a:r>
              <a:rPr lang="en-GB" sz="1100" dirty="0">
                <a:solidFill>
                  <a:schemeClr val="bg1"/>
                </a:solidFill>
                <a:cs typeface="Segoe UI"/>
              </a:rPr>
              <a:t>​</a:t>
            </a:r>
          </a:p>
          <a:p>
            <a:r>
              <a:rPr lang="en-GB" sz="1100" dirty="0">
                <a:solidFill>
                  <a:schemeClr val="bg1"/>
                </a:solidFill>
                <a:cs typeface="Segoe UI"/>
              </a:rPr>
              <a:t>​</a:t>
            </a:r>
          </a:p>
        </p:txBody>
      </p:sp>
    </p:spTree>
    <p:extLst>
      <p:ext uri="{BB962C8B-B14F-4D97-AF65-F5344CB8AC3E}">
        <p14:creationId xmlns:p14="http://schemas.microsoft.com/office/powerpoint/2010/main" val="405017401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1000" fill="hold"/>
                                        <p:tgtEl>
                                          <p:spTgt spid="6"/>
                                        </p:tgtEl>
                                        <p:attrNameLst>
                                          <p:attrName>ppt_w</p:attrName>
                                        </p:attrNameLst>
                                      </p:cBhvr>
                                      <p:tavLst>
                                        <p:tav tm="0">
                                          <p:val>
                                            <p:fltVal val="0"/>
                                          </p:val>
                                        </p:tav>
                                        <p:tav tm="100000">
                                          <p:val>
                                            <p:strVal val="#ppt_w"/>
                                          </p:val>
                                        </p:tav>
                                      </p:tavLst>
                                    </p:anim>
                                    <p:anim calcmode="lin" valueType="num">
                                      <p:cBhvr>
                                        <p:cTn id="12" dur="1000" fill="hold"/>
                                        <p:tgtEl>
                                          <p:spTgt spid="6"/>
                                        </p:tgtEl>
                                        <p:attrNameLst>
                                          <p:attrName>ppt_h</p:attrName>
                                        </p:attrNameLst>
                                      </p:cBhvr>
                                      <p:tavLst>
                                        <p:tav tm="0">
                                          <p:val>
                                            <p:fltVal val="0"/>
                                          </p:val>
                                        </p:tav>
                                        <p:tav tm="100000">
                                          <p:val>
                                            <p:strVal val="#ppt_h"/>
                                          </p:val>
                                        </p:tav>
                                      </p:tavLst>
                                    </p:anim>
                                    <p:anim calcmode="lin" valueType="num">
                                      <p:cBhvr>
                                        <p:cTn id="13" dur="1000" fill="hold"/>
                                        <p:tgtEl>
                                          <p:spTgt spid="6"/>
                                        </p:tgtEl>
                                        <p:attrNameLst>
                                          <p:attrName>style.rotation</p:attrName>
                                        </p:attrNameLst>
                                      </p:cBhvr>
                                      <p:tavLst>
                                        <p:tav tm="0">
                                          <p:val>
                                            <p:fltVal val="90"/>
                                          </p:val>
                                        </p:tav>
                                        <p:tav tm="100000">
                                          <p:val>
                                            <p:fltVal val="0"/>
                                          </p:val>
                                        </p:tav>
                                      </p:tavLst>
                                    </p:anim>
                                    <p:animEffect transition="in" filter="fade">
                                      <p:cBhvr>
                                        <p:cTn id="14" dur="10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grpId="0" nodeType="clickEffect">
                                  <p:stCondLst>
                                    <p:cond delay="0"/>
                                  </p:stCondLst>
                                  <p:childTnLst>
                                    <p:animRot by="21600000">
                                      <p:cBhvr>
                                        <p:cTn id="18" dur="2000" fill="hold"/>
                                        <p:tgtEl>
                                          <p:spTgt spid="10"/>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6" presetClass="emph" presetSubtype="0" fill="hold" grpId="0" nodeType="clickEffect">
                                  <p:stCondLst>
                                    <p:cond delay="0"/>
                                  </p:stCondLst>
                                  <p:childTnLst>
                                    <p:animScale>
                                      <p:cBhvr>
                                        <p:cTn id="22" dur="2000" fill="hold"/>
                                        <p:tgtEl>
                                          <p:spTgt spid="11"/>
                                        </p:tgtEl>
                                      </p:cBhvr>
                                      <p:by x="150000" y="150000"/>
                                    </p:animScale>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barn(inVertical)">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barn(inVertical)">
                                      <p:cBhvr>
                                        <p:cTn id="47" dur="500"/>
                                        <p:tgtEl>
                                          <p:spTgt spid="4"/>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barn(inVertical)">
                                      <p:cBhvr>
                                        <p:cTn id="5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12" grpId="0"/>
      <p:bldP spid="1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6439E-C488-C2EB-1668-67CE96DAAEAE}"/>
              </a:ext>
            </a:extLst>
          </p:cNvPr>
          <p:cNvSpPr>
            <a:spLocks noGrp="1"/>
          </p:cNvSpPr>
          <p:nvPr>
            <p:ph type="title"/>
          </p:nvPr>
        </p:nvSpPr>
        <p:spPr/>
        <p:txBody>
          <a:bodyPr/>
          <a:lstStyle/>
          <a:p>
            <a:r>
              <a:rPr lang="en-GB" dirty="0">
                <a:solidFill>
                  <a:srgbClr val="FFFFFF"/>
                </a:solidFill>
              </a:rPr>
              <a:t>Rationale</a:t>
            </a:r>
          </a:p>
        </p:txBody>
      </p:sp>
      <p:sp>
        <p:nvSpPr>
          <p:cNvPr id="4" name="object 2">
            <a:extLst>
              <a:ext uri="{FF2B5EF4-FFF2-40B4-BE49-F238E27FC236}">
                <a16:creationId xmlns:a16="http://schemas.microsoft.com/office/drawing/2014/main" id="{292B5DF7-9DA6-5EDB-4F0B-82788169970A}"/>
              </a:ext>
            </a:extLst>
          </p:cNvPr>
          <p:cNvSpPr txBox="1"/>
          <p:nvPr/>
        </p:nvSpPr>
        <p:spPr>
          <a:xfrm>
            <a:off x="1455922" y="1421226"/>
            <a:ext cx="4613910" cy="505267"/>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1300" indent="-228600">
              <a:lnSpc>
                <a:spcPct val="100000"/>
              </a:lnSpc>
              <a:spcBef>
                <a:spcPts val="100"/>
              </a:spcBef>
              <a:buChar char="•"/>
              <a:tabLst>
                <a:tab pos="240665" algn="l"/>
                <a:tab pos="241300" algn="l"/>
              </a:tabLst>
            </a:pPr>
            <a:r>
              <a:rPr sz="1600" spc="-5">
                <a:solidFill>
                  <a:srgbClr val="FFFFFF"/>
                </a:solidFill>
                <a:latin typeface="Arial MT"/>
                <a:cs typeface="Arial MT"/>
              </a:rPr>
              <a:t>1. </a:t>
            </a:r>
            <a:r>
              <a:rPr sz="1600" spc="-65">
                <a:solidFill>
                  <a:srgbClr val="FFFFFF"/>
                </a:solidFill>
                <a:latin typeface="Arial MT"/>
                <a:cs typeface="Arial MT"/>
              </a:rPr>
              <a:t>To</a:t>
            </a:r>
            <a:r>
              <a:rPr sz="1600" spc="10">
                <a:solidFill>
                  <a:srgbClr val="FFFFFF"/>
                </a:solidFill>
                <a:latin typeface="Arial MT"/>
                <a:cs typeface="Arial MT"/>
              </a:rPr>
              <a:t> </a:t>
            </a:r>
            <a:r>
              <a:rPr sz="1600" spc="-5">
                <a:solidFill>
                  <a:srgbClr val="FFFFFF"/>
                </a:solidFill>
                <a:latin typeface="Arial MT"/>
                <a:cs typeface="Arial MT"/>
              </a:rPr>
              <a:t>evaluate</a:t>
            </a:r>
            <a:r>
              <a:rPr lang="en-US" sz="1600" spc="-5" dirty="0">
                <a:solidFill>
                  <a:srgbClr val="FFFFFF"/>
                </a:solidFill>
                <a:latin typeface="Arial MT"/>
                <a:cs typeface="Arial MT"/>
              </a:rPr>
              <a:t> how technology and communication are connected</a:t>
            </a:r>
            <a:r>
              <a:rPr lang="en-US" sz="1600" spc="10" dirty="0">
                <a:solidFill>
                  <a:srgbClr val="FFFFFF"/>
                </a:solidFill>
                <a:latin typeface="Arial MT"/>
                <a:cs typeface="Arial MT"/>
              </a:rPr>
              <a:t> </a:t>
            </a:r>
            <a:endParaRPr sz="1600">
              <a:solidFill>
                <a:srgbClr val="FFFFFF"/>
              </a:solidFill>
              <a:latin typeface="Arial MT"/>
              <a:cs typeface="Arial MT"/>
            </a:endParaRPr>
          </a:p>
        </p:txBody>
      </p:sp>
      <p:sp>
        <p:nvSpPr>
          <p:cNvPr id="5" name="object 4">
            <a:extLst>
              <a:ext uri="{FF2B5EF4-FFF2-40B4-BE49-F238E27FC236}">
                <a16:creationId xmlns:a16="http://schemas.microsoft.com/office/drawing/2014/main" id="{2CAC1020-6EB6-54CB-B348-7E5C74B52F1C}"/>
              </a:ext>
            </a:extLst>
          </p:cNvPr>
          <p:cNvSpPr txBox="1"/>
          <p:nvPr/>
        </p:nvSpPr>
        <p:spPr>
          <a:xfrm>
            <a:off x="1453046" y="1968667"/>
            <a:ext cx="4122420" cy="2021066"/>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1300" marR="5080" indent="-228600" algn="just">
              <a:lnSpc>
                <a:spcPct val="100000"/>
              </a:lnSpc>
              <a:spcBef>
                <a:spcPts val="100"/>
              </a:spcBef>
              <a:buChar char="•"/>
              <a:tabLst>
                <a:tab pos="241300" algn="l"/>
              </a:tabLst>
            </a:pPr>
            <a:r>
              <a:rPr lang="en-US" sz="1600" spc="-15" dirty="0">
                <a:solidFill>
                  <a:srgbClr val="FFFFFF"/>
                </a:solidFill>
                <a:latin typeface="Arial MT"/>
                <a:cs typeface="Arial MT"/>
              </a:rPr>
              <a:t>As a result of technological advancements, communication has become easier, faster, and more effective  (</a:t>
            </a:r>
            <a:r>
              <a:rPr lang="en-GB" sz="1600" spc="-15" dirty="0" err="1">
                <a:solidFill>
                  <a:srgbClr val="FFFFFF"/>
                </a:solidFill>
                <a:latin typeface="Arial MT"/>
                <a:cs typeface="Arial MT"/>
              </a:rPr>
              <a:t>Fulk</a:t>
            </a:r>
            <a:r>
              <a:rPr lang="en-GB" sz="1600" spc="-15" dirty="0">
                <a:solidFill>
                  <a:srgbClr val="FFFFFF"/>
                </a:solidFill>
                <a:latin typeface="Arial MT"/>
                <a:cs typeface="Arial MT"/>
              </a:rPr>
              <a:t>, 2017)</a:t>
            </a:r>
            <a:r>
              <a:rPr lang="en-US" sz="1600" spc="-15" dirty="0">
                <a:solidFill>
                  <a:srgbClr val="FFFFFF"/>
                </a:solidFill>
                <a:latin typeface="Arial MT"/>
                <a:cs typeface="Arial MT"/>
              </a:rPr>
              <a:t>.</a:t>
            </a:r>
          </a:p>
          <a:p>
            <a:pPr marL="241300" marR="5080" indent="-228600" algn="just">
              <a:lnSpc>
                <a:spcPct val="100000"/>
              </a:lnSpc>
              <a:spcBef>
                <a:spcPts val="100"/>
              </a:spcBef>
              <a:buChar char="•"/>
              <a:tabLst>
                <a:tab pos="241300" algn="l"/>
              </a:tabLst>
            </a:pPr>
            <a:endParaRPr lang="en-US" sz="1600" spc="-15" dirty="0">
              <a:solidFill>
                <a:srgbClr val="FFFFFF"/>
              </a:solidFill>
              <a:latin typeface="Arial MT"/>
              <a:cs typeface="Arial MT"/>
            </a:endParaRPr>
          </a:p>
          <a:p>
            <a:pPr marL="241300" marR="5080" indent="-228600" algn="just">
              <a:spcBef>
                <a:spcPts val="100"/>
              </a:spcBef>
              <a:buFontTx/>
              <a:buChar char="•"/>
              <a:tabLst>
                <a:tab pos="241300" algn="l"/>
              </a:tabLst>
            </a:pPr>
            <a:r>
              <a:rPr lang="en-US" sz="1600" spc="-5" dirty="0">
                <a:solidFill>
                  <a:srgbClr val="FFFFFF"/>
                </a:solidFill>
                <a:latin typeface="Arial MT"/>
                <a:cs typeface="Arial MT"/>
              </a:rPr>
              <a:t>By working from anywhere in the world anytime, many people have been able to save travel time.</a:t>
            </a:r>
          </a:p>
          <a:p>
            <a:pPr marL="241300" marR="5080" indent="-228600" algn="just">
              <a:spcBef>
                <a:spcPts val="100"/>
              </a:spcBef>
              <a:buFontTx/>
              <a:buChar char="•"/>
              <a:tabLst>
                <a:tab pos="241300" algn="l"/>
              </a:tabLst>
            </a:pPr>
            <a:endParaRPr lang="en-US" sz="1600" spc="-5" dirty="0">
              <a:solidFill>
                <a:srgbClr val="FFFFFF"/>
              </a:solidFill>
              <a:latin typeface="Arial MT"/>
              <a:cs typeface="Arial MT"/>
            </a:endParaRPr>
          </a:p>
        </p:txBody>
      </p:sp>
      <p:sp>
        <p:nvSpPr>
          <p:cNvPr id="7" name="object 6">
            <a:extLst>
              <a:ext uri="{FF2B5EF4-FFF2-40B4-BE49-F238E27FC236}">
                <a16:creationId xmlns:a16="http://schemas.microsoft.com/office/drawing/2014/main" id="{484455CF-11CF-980A-CCF0-518CBA7C39DC}"/>
              </a:ext>
            </a:extLst>
          </p:cNvPr>
          <p:cNvSpPr txBox="1"/>
          <p:nvPr/>
        </p:nvSpPr>
        <p:spPr>
          <a:xfrm>
            <a:off x="1670144" y="3798930"/>
            <a:ext cx="4339592" cy="764312"/>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spcBef>
                <a:spcPts val="100"/>
              </a:spcBef>
            </a:pPr>
            <a:r>
              <a:rPr sz="1600" spc="-5" dirty="0">
                <a:solidFill>
                  <a:srgbClr val="FFFFFF"/>
                </a:solidFill>
                <a:latin typeface="Arial MT"/>
                <a:cs typeface="Arial MT"/>
              </a:rPr>
              <a:t>2</a:t>
            </a:r>
            <a:r>
              <a:rPr sz="1600" spc="-5">
                <a:solidFill>
                  <a:srgbClr val="FFFFFF"/>
                </a:solidFill>
                <a:latin typeface="Arial MT"/>
                <a:cs typeface="Arial MT"/>
              </a:rPr>
              <a:t>.</a:t>
            </a:r>
            <a:r>
              <a:rPr sz="1600" spc="-10">
                <a:solidFill>
                  <a:srgbClr val="FFFFFF"/>
                </a:solidFill>
                <a:latin typeface="Arial MT"/>
                <a:cs typeface="Arial MT"/>
              </a:rPr>
              <a:t> </a:t>
            </a:r>
            <a:r>
              <a:rPr lang="en-GB" sz="1600" spc="-65" dirty="0">
                <a:solidFill>
                  <a:srgbClr val="FFFFFF"/>
                </a:solidFill>
                <a:latin typeface="Arial MT"/>
                <a:cs typeface="Arial MT"/>
              </a:rPr>
              <a:t>To identify the importance of technology in the collaborative process</a:t>
            </a:r>
          </a:p>
          <a:p>
            <a:pPr marL="12700">
              <a:lnSpc>
                <a:spcPct val="100000"/>
              </a:lnSpc>
              <a:spcBef>
                <a:spcPts val="100"/>
              </a:spcBef>
            </a:pPr>
            <a:endParaRPr sz="1600">
              <a:solidFill>
                <a:srgbClr val="FFFFFF"/>
              </a:solidFill>
              <a:latin typeface="Arial MT"/>
              <a:cs typeface="Arial MT"/>
            </a:endParaRPr>
          </a:p>
        </p:txBody>
      </p:sp>
      <p:sp>
        <p:nvSpPr>
          <p:cNvPr id="8" name="object 8">
            <a:extLst>
              <a:ext uri="{FF2B5EF4-FFF2-40B4-BE49-F238E27FC236}">
                <a16:creationId xmlns:a16="http://schemas.microsoft.com/office/drawing/2014/main" id="{577CDE6B-1F83-CEA0-ECE0-29C928E34382}"/>
              </a:ext>
            </a:extLst>
          </p:cNvPr>
          <p:cNvSpPr txBox="1"/>
          <p:nvPr/>
        </p:nvSpPr>
        <p:spPr>
          <a:xfrm>
            <a:off x="1453047" y="4383657"/>
            <a:ext cx="4177665" cy="2267287"/>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1300" marR="88265" indent="-228600">
              <a:spcBef>
                <a:spcPts val="100"/>
              </a:spcBef>
              <a:buFontTx/>
              <a:buChar char="•"/>
              <a:tabLst>
                <a:tab pos="240665" algn="l"/>
                <a:tab pos="241300" algn="l"/>
              </a:tabLst>
            </a:pPr>
            <a:r>
              <a:rPr lang="en-US" sz="1600" spc="-5" dirty="0">
                <a:solidFill>
                  <a:srgbClr val="FFFFFF"/>
                </a:solidFill>
                <a:latin typeface="Arial MT"/>
                <a:cs typeface="Arial MT"/>
              </a:rPr>
              <a:t>Technology has a significant impact on how we communicate, especially as we saw during COVID-19 (</a:t>
            </a:r>
            <a:r>
              <a:rPr lang="en-GB" sz="1600" spc="-5" dirty="0" err="1">
                <a:solidFill>
                  <a:srgbClr val="FFFFFF"/>
                </a:solidFill>
                <a:latin typeface="Arial MT"/>
                <a:cs typeface="Arial MT"/>
              </a:rPr>
              <a:t>Pollett</a:t>
            </a:r>
            <a:r>
              <a:rPr lang="en-GB" sz="1600" spc="-5" dirty="0">
                <a:solidFill>
                  <a:srgbClr val="FFFFFF"/>
                </a:solidFill>
                <a:latin typeface="Arial MT"/>
                <a:cs typeface="Arial MT"/>
              </a:rPr>
              <a:t> et al, 2020)</a:t>
            </a:r>
            <a:r>
              <a:rPr lang="en-US" sz="1600" spc="-5" dirty="0">
                <a:solidFill>
                  <a:srgbClr val="FFFFFF"/>
                </a:solidFill>
                <a:latin typeface="Arial MT"/>
                <a:cs typeface="Arial MT"/>
              </a:rPr>
              <a:t>.</a:t>
            </a:r>
          </a:p>
          <a:p>
            <a:pPr marL="241300" marR="88265" indent="-228600">
              <a:spcBef>
                <a:spcPts val="100"/>
              </a:spcBef>
              <a:buFontTx/>
              <a:buChar char="•"/>
              <a:tabLst>
                <a:tab pos="240665" algn="l"/>
                <a:tab pos="241300" algn="l"/>
              </a:tabLst>
            </a:pPr>
            <a:endParaRPr lang="en-US" sz="1600" spc="-5" dirty="0">
              <a:solidFill>
                <a:srgbClr val="FFFFFF"/>
              </a:solidFill>
              <a:latin typeface="Arial MT"/>
              <a:cs typeface="Arial MT"/>
            </a:endParaRPr>
          </a:p>
          <a:p>
            <a:pPr marL="241300" marR="88265" indent="-228600">
              <a:spcBef>
                <a:spcPts val="100"/>
              </a:spcBef>
              <a:buFontTx/>
              <a:buChar char="•"/>
              <a:tabLst>
                <a:tab pos="240665" algn="l"/>
                <a:tab pos="241300" algn="l"/>
              </a:tabLst>
            </a:pPr>
            <a:r>
              <a:rPr lang="en-GB" sz="1600" spc="-5" dirty="0">
                <a:solidFill>
                  <a:srgbClr val="FFFFFF"/>
                </a:solidFill>
                <a:latin typeface="Arial MT"/>
                <a:cs typeface="Arial MT"/>
              </a:rPr>
              <a:t>Being able to communicate with your clients or colleagues at any time of the day is important in today's fast-paced business.</a:t>
            </a:r>
            <a:endParaRPr lang="en-US" sz="1600" spc="-5" dirty="0">
              <a:solidFill>
                <a:srgbClr val="FFFFFF"/>
              </a:solidFill>
              <a:latin typeface="Arial MT"/>
              <a:cs typeface="Arial MT"/>
            </a:endParaRPr>
          </a:p>
          <a:p>
            <a:pPr marL="241300" marR="88265" indent="-228600">
              <a:spcBef>
                <a:spcPts val="100"/>
              </a:spcBef>
              <a:buFontTx/>
              <a:buChar char="•"/>
              <a:tabLst>
                <a:tab pos="240665" algn="l"/>
                <a:tab pos="241300" algn="l"/>
              </a:tabLst>
            </a:pPr>
            <a:endParaRPr lang="en-US" sz="1600" spc="-5" dirty="0">
              <a:solidFill>
                <a:srgbClr val="FFFFFF"/>
              </a:solidFill>
              <a:latin typeface="Arial MT"/>
              <a:cs typeface="Arial MT"/>
            </a:endParaRPr>
          </a:p>
        </p:txBody>
      </p:sp>
      <p:sp>
        <p:nvSpPr>
          <p:cNvPr id="9" name="object 9">
            <a:extLst>
              <a:ext uri="{FF2B5EF4-FFF2-40B4-BE49-F238E27FC236}">
                <a16:creationId xmlns:a16="http://schemas.microsoft.com/office/drawing/2014/main" id="{34C5CA62-8B36-760F-813C-5596F970E1D4}"/>
              </a:ext>
            </a:extLst>
          </p:cNvPr>
          <p:cNvSpPr txBox="1"/>
          <p:nvPr/>
        </p:nvSpPr>
        <p:spPr>
          <a:xfrm>
            <a:off x="7307507" y="1680018"/>
            <a:ext cx="4872991" cy="353302"/>
          </a:xfrm>
          <a:prstGeom prst="rect">
            <a:avLst/>
          </a:prstGeom>
        </p:spPr>
        <p:txBody>
          <a:bodyPr vert="horz" wrap="square" lIns="0" tIns="31115"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1300" marR="5080" indent="-228600">
              <a:lnSpc>
                <a:spcPts val="1190"/>
              </a:lnSpc>
              <a:spcBef>
                <a:spcPts val="245"/>
              </a:spcBef>
              <a:buChar char="•"/>
              <a:tabLst>
                <a:tab pos="240665" algn="l"/>
                <a:tab pos="241300" algn="l"/>
              </a:tabLst>
            </a:pPr>
            <a:r>
              <a:rPr sz="1600" spc="-5">
                <a:solidFill>
                  <a:srgbClr val="FFFFFF"/>
                </a:solidFill>
                <a:latin typeface="Arial MT"/>
                <a:cs typeface="Arial MT"/>
              </a:rPr>
              <a:t>3.</a:t>
            </a:r>
            <a:r>
              <a:rPr sz="1600" spc="-15">
                <a:solidFill>
                  <a:srgbClr val="FFFFFF"/>
                </a:solidFill>
                <a:latin typeface="Arial MT"/>
                <a:cs typeface="Arial MT"/>
              </a:rPr>
              <a:t> </a:t>
            </a:r>
            <a:r>
              <a:rPr lang="en-GB" sz="1600" spc="-5" dirty="0">
                <a:solidFill>
                  <a:srgbClr val="FFFFFF"/>
                </a:solidFill>
                <a:latin typeface="Arial MT"/>
                <a:cs typeface="Arial MT"/>
              </a:rPr>
              <a:t>To provide those in need with training so that they can use technology more effectively</a:t>
            </a:r>
            <a:endParaRPr sz="1600" spc="-5">
              <a:solidFill>
                <a:srgbClr val="FFFFFF"/>
              </a:solidFill>
              <a:latin typeface="Arial MT"/>
              <a:cs typeface="Arial MT"/>
            </a:endParaRPr>
          </a:p>
        </p:txBody>
      </p:sp>
      <p:sp>
        <p:nvSpPr>
          <p:cNvPr id="10" name="object 11">
            <a:extLst>
              <a:ext uri="{FF2B5EF4-FFF2-40B4-BE49-F238E27FC236}">
                <a16:creationId xmlns:a16="http://schemas.microsoft.com/office/drawing/2014/main" id="{0465F9E6-1C57-542D-452D-10F52620A934}"/>
              </a:ext>
            </a:extLst>
          </p:cNvPr>
          <p:cNvSpPr txBox="1"/>
          <p:nvPr/>
        </p:nvSpPr>
        <p:spPr>
          <a:xfrm>
            <a:off x="7300822" y="2060753"/>
            <a:ext cx="4198620" cy="2746906"/>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1300" marR="68580" indent="-228600">
              <a:lnSpc>
                <a:spcPct val="99800"/>
              </a:lnSpc>
              <a:spcBef>
                <a:spcPts val="100"/>
              </a:spcBef>
              <a:buFontTx/>
              <a:buChar char="•"/>
              <a:tabLst>
                <a:tab pos="240665" algn="l"/>
                <a:tab pos="241300" algn="l"/>
              </a:tabLst>
            </a:pPr>
            <a:r>
              <a:rPr lang="en-GB" sz="1600" spc="-5" dirty="0">
                <a:solidFill>
                  <a:srgbClr val="FFFFFF"/>
                </a:solidFill>
                <a:latin typeface="Arial MT"/>
                <a:cs typeface="Arial MT"/>
              </a:rPr>
              <a:t>According to an ONS study conducted in 2020, 96% of all households have access to the Internet (</a:t>
            </a:r>
            <a:r>
              <a:rPr lang="en-GB" sz="1600" spc="-5" dirty="0" err="1">
                <a:solidFill>
                  <a:srgbClr val="FFFFFF"/>
                </a:solidFill>
                <a:latin typeface="Arial MT"/>
                <a:cs typeface="Arial MT"/>
              </a:rPr>
              <a:t>Hargittai</a:t>
            </a:r>
            <a:r>
              <a:rPr lang="en-GB" sz="1600" spc="-5" dirty="0">
                <a:solidFill>
                  <a:srgbClr val="FFFFFF"/>
                </a:solidFill>
                <a:latin typeface="Arial MT"/>
                <a:cs typeface="Arial MT"/>
              </a:rPr>
              <a:t> et al, 2019). The same study discovered that Internet use was highest between the ages of 16 and 34.</a:t>
            </a:r>
          </a:p>
          <a:p>
            <a:pPr marL="241300" marR="68580" indent="-228600">
              <a:lnSpc>
                <a:spcPct val="99800"/>
              </a:lnSpc>
              <a:spcBef>
                <a:spcPts val="100"/>
              </a:spcBef>
              <a:buFontTx/>
              <a:buChar char="•"/>
              <a:tabLst>
                <a:tab pos="240665" algn="l"/>
                <a:tab pos="241300" algn="l"/>
              </a:tabLst>
            </a:pPr>
            <a:endParaRPr lang="en-GB" sz="1600" spc="-5" dirty="0">
              <a:solidFill>
                <a:srgbClr val="FFFFFF"/>
              </a:solidFill>
              <a:latin typeface="Arial MT"/>
              <a:cs typeface="Arial MT"/>
            </a:endParaRPr>
          </a:p>
          <a:p>
            <a:pPr marL="241300" marR="68580" indent="-228600">
              <a:lnSpc>
                <a:spcPct val="99800"/>
              </a:lnSpc>
              <a:spcBef>
                <a:spcPts val="100"/>
              </a:spcBef>
              <a:buFontTx/>
              <a:buChar char="•"/>
              <a:tabLst>
                <a:tab pos="240665" algn="l"/>
                <a:tab pos="241300" algn="l"/>
              </a:tabLst>
            </a:pPr>
            <a:r>
              <a:rPr lang="en-GB" sz="1600" spc="-5" dirty="0">
                <a:solidFill>
                  <a:srgbClr val="FFFFFF"/>
                </a:solidFill>
                <a:latin typeface="Arial MT"/>
                <a:cs typeface="Arial MT"/>
              </a:rPr>
              <a:t>However, digital skills are lacking in many industries, including teaching. The lack of any digital training is creating many barriers between students and lecturers. </a:t>
            </a:r>
          </a:p>
        </p:txBody>
      </p:sp>
      <p:pic>
        <p:nvPicPr>
          <p:cNvPr id="11" name="Graphic 11" descr="Abacus outline">
            <a:extLst>
              <a:ext uri="{FF2B5EF4-FFF2-40B4-BE49-F238E27FC236}">
                <a16:creationId xmlns:a16="http://schemas.microsoft.com/office/drawing/2014/main" id="{4F864305-4146-6AED-4D83-2AF69484EB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38800" y="2137913"/>
            <a:ext cx="1719532" cy="1690777"/>
          </a:xfrm>
          <a:prstGeom prst="rect">
            <a:avLst/>
          </a:prstGeom>
        </p:spPr>
      </p:pic>
      <p:sp>
        <p:nvSpPr>
          <p:cNvPr id="12" name="TextBox 11">
            <a:extLst>
              <a:ext uri="{FF2B5EF4-FFF2-40B4-BE49-F238E27FC236}">
                <a16:creationId xmlns:a16="http://schemas.microsoft.com/office/drawing/2014/main" id="{B6DFD60C-C2DE-0C71-C67A-F203E12855D6}"/>
              </a:ext>
            </a:extLst>
          </p:cNvPr>
          <p:cNvSpPr txBox="1"/>
          <p:nvPr/>
        </p:nvSpPr>
        <p:spPr>
          <a:xfrm>
            <a:off x="8289985" y="6579080"/>
            <a:ext cx="6610708"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cs typeface="Segoe UI"/>
              </a:rPr>
              <a:t>George-Alin Manole-Mihut &amp; Dumitru Daniel </a:t>
            </a:r>
            <a:r>
              <a:rPr lang="en-GB" sz="1100" dirty="0" err="1">
                <a:cs typeface="Segoe UI"/>
              </a:rPr>
              <a:t>Tircomnicu</a:t>
            </a:r>
            <a:r>
              <a:rPr lang="en-GB" sz="1100" dirty="0">
                <a:cs typeface="Segoe UI"/>
              </a:rPr>
              <a:t>​</a:t>
            </a:r>
            <a:r>
              <a:rPr lang="en-US" sz="1100" dirty="0">
                <a:cs typeface="Segoe UI"/>
              </a:rPr>
              <a:t>​</a:t>
            </a:r>
          </a:p>
          <a:p>
            <a:r>
              <a:rPr lang="en-GB" sz="1100" dirty="0">
                <a:cs typeface="Segoe UI"/>
              </a:rPr>
              <a:t>​</a:t>
            </a:r>
            <a:r>
              <a:rPr lang="en-US" sz="1100" dirty="0">
                <a:cs typeface="Segoe UI"/>
              </a:rPr>
              <a:t>​</a:t>
            </a:r>
          </a:p>
        </p:txBody>
      </p:sp>
    </p:spTree>
    <p:extLst>
      <p:ext uri="{BB962C8B-B14F-4D97-AF65-F5344CB8AC3E}">
        <p14:creationId xmlns:p14="http://schemas.microsoft.com/office/powerpoint/2010/main" val="43410036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500" fill="hold"/>
                                        <p:tgtEl>
                                          <p:spTgt spid="7"/>
                                        </p:tgtEl>
                                        <p:attrNameLst>
                                          <p:attrName>ppt_x</p:attrName>
                                        </p:attrNameLst>
                                      </p:cBhvr>
                                      <p:tavLst>
                                        <p:tav tm="0">
                                          <p:val>
                                            <p:strVal val="#ppt_x"/>
                                          </p:val>
                                        </p:tav>
                                        <p:tav tm="100000">
                                          <p:val>
                                            <p:strVal val="#ppt_x"/>
                                          </p:val>
                                        </p:tav>
                                      </p:tavLst>
                                    </p:anim>
                                    <p:anim calcmode="lin" valueType="num">
                                      <p:cBhvr additive="base">
                                        <p:cTn id="2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 calcmode="lin" valueType="num">
                                      <p:cBhvr additive="base">
                                        <p:cTn id="32" dur="500" fill="hold"/>
                                        <p:tgtEl>
                                          <p:spTgt spid="9"/>
                                        </p:tgtEl>
                                        <p:attrNameLst>
                                          <p:attrName>ppt_x</p:attrName>
                                        </p:attrNameLst>
                                      </p:cBhvr>
                                      <p:tavLst>
                                        <p:tav tm="0">
                                          <p:val>
                                            <p:strVal val="#ppt_x"/>
                                          </p:val>
                                        </p:tav>
                                        <p:tav tm="100000">
                                          <p:val>
                                            <p:strVal val="#ppt_x"/>
                                          </p:val>
                                        </p:tav>
                                      </p:tavLst>
                                    </p:anim>
                                    <p:anim calcmode="lin" valueType="num">
                                      <p:cBhvr additive="base">
                                        <p:cTn id="3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barn(inVertical)">
                                      <p:cBhvr>
                                        <p:cTn id="4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7" grpId="0"/>
      <p:bldP spid="8" grpId="0"/>
      <p:bldP spid="9" grpId="0"/>
      <p:bldP spid="10"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6AD624-F020-DE9A-48B6-3AC6BE6A9468}"/>
              </a:ext>
            </a:extLst>
          </p:cNvPr>
          <p:cNvSpPr txBox="1"/>
          <p:nvPr/>
        </p:nvSpPr>
        <p:spPr>
          <a:xfrm>
            <a:off x="8227799" y="6589298"/>
            <a:ext cx="407128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George-Alin Manole-Mihut &amp;  Dumitru Daniel </a:t>
            </a:r>
            <a:r>
              <a:rPr lang="en-GB" sz="1100" dirty="0" err="1"/>
              <a:t>Tircomnicu</a:t>
            </a:r>
            <a:endParaRPr lang="en-GB" sz="1100" dirty="0"/>
          </a:p>
        </p:txBody>
      </p:sp>
      <p:sp>
        <p:nvSpPr>
          <p:cNvPr id="18" name="object 2">
            <a:extLst>
              <a:ext uri="{FF2B5EF4-FFF2-40B4-BE49-F238E27FC236}">
                <a16:creationId xmlns:a16="http://schemas.microsoft.com/office/drawing/2014/main" id="{BDAD332C-43FB-FDBD-F8D7-038BE5F28629}"/>
              </a:ext>
            </a:extLst>
          </p:cNvPr>
          <p:cNvSpPr txBox="1">
            <a:spLocks noGrp="1"/>
          </p:cNvSpPr>
          <p:nvPr/>
        </p:nvSpPr>
        <p:spPr>
          <a:xfrm>
            <a:off x="5936411" y="-910"/>
            <a:ext cx="4951095" cy="1238801"/>
          </a:xfrm>
          <a:prstGeom prst="rect">
            <a:avLst/>
          </a:prstGeom>
        </p:spPr>
        <p:txBody>
          <a:bodyPr vert="horz" wrap="square" lIns="0" tIns="83820" rIns="0" bIns="0" rtlCol="0">
            <a:spAutoFit/>
          </a:bodyPr>
          <a:lstStyle>
            <a:lvl1pPr>
              <a:defRPr sz="4150" b="0" i="0">
                <a:solidFill>
                  <a:schemeClr val="bg1"/>
                </a:solidFill>
                <a:latin typeface="Arial MT"/>
                <a:ea typeface="+mj-ea"/>
                <a:cs typeface="Arial MT"/>
              </a:defRPr>
            </a:lvl1pPr>
          </a:lstStyle>
          <a:p>
            <a:pPr marL="12700" marR="5080">
              <a:lnSpc>
                <a:spcPts val="4520"/>
              </a:lnSpc>
              <a:spcBef>
                <a:spcPts val="660"/>
              </a:spcBef>
            </a:pPr>
            <a:r>
              <a:rPr lang="en-US" spc="10" dirty="0"/>
              <a:t>Method </a:t>
            </a:r>
            <a:r>
              <a:rPr spc="10"/>
              <a:t>Proposed </a:t>
            </a:r>
            <a:r>
              <a:rPr sz="3200" spc="10"/>
              <a:t>(What</a:t>
            </a:r>
            <a:r>
              <a:rPr sz="3200" spc="10" dirty="0"/>
              <a:t>?</a:t>
            </a:r>
            <a:r>
              <a:rPr sz="3200" spc="-30" dirty="0"/>
              <a:t> </a:t>
            </a:r>
            <a:r>
              <a:rPr sz="3200" spc="15" dirty="0"/>
              <a:t>Who?</a:t>
            </a:r>
            <a:r>
              <a:rPr sz="3200" spc="-25" dirty="0"/>
              <a:t> </a:t>
            </a:r>
            <a:r>
              <a:rPr sz="3200" spc="10" dirty="0"/>
              <a:t>How?)</a:t>
            </a:r>
            <a:endParaRPr spc="10" dirty="0"/>
          </a:p>
        </p:txBody>
      </p:sp>
      <p:grpSp>
        <p:nvGrpSpPr>
          <p:cNvPr id="19" name="object 3">
            <a:extLst>
              <a:ext uri="{FF2B5EF4-FFF2-40B4-BE49-F238E27FC236}">
                <a16:creationId xmlns:a16="http://schemas.microsoft.com/office/drawing/2014/main" id="{203304BC-5682-D8C6-3046-65CD579334F6}"/>
              </a:ext>
            </a:extLst>
          </p:cNvPr>
          <p:cNvGrpSpPr/>
          <p:nvPr/>
        </p:nvGrpSpPr>
        <p:grpSpPr>
          <a:xfrm>
            <a:off x="0" y="0"/>
            <a:ext cx="5608320" cy="5840730"/>
            <a:chOff x="0" y="0"/>
            <a:chExt cx="5608320" cy="5840730"/>
          </a:xfrm>
        </p:grpSpPr>
        <p:sp>
          <p:nvSpPr>
            <p:cNvPr id="25" name="object 4">
              <a:extLst>
                <a:ext uri="{FF2B5EF4-FFF2-40B4-BE49-F238E27FC236}">
                  <a16:creationId xmlns:a16="http://schemas.microsoft.com/office/drawing/2014/main" id="{BA86B46E-DDDC-4A52-4F9F-F69FEDF101E3}"/>
                </a:ext>
              </a:extLst>
            </p:cNvPr>
            <p:cNvSpPr/>
            <p:nvPr/>
          </p:nvSpPr>
          <p:spPr>
            <a:xfrm>
              <a:off x="0" y="0"/>
              <a:ext cx="5608320" cy="5840730"/>
            </a:xfrm>
            <a:custGeom>
              <a:avLst/>
              <a:gdLst/>
              <a:ahLst/>
              <a:cxnLst/>
              <a:rect l="l" t="t" r="r" b="b"/>
              <a:pathLst>
                <a:path w="5608320" h="5840730">
                  <a:moveTo>
                    <a:pt x="4636770" y="0"/>
                  </a:moveTo>
                  <a:lnTo>
                    <a:pt x="0" y="0"/>
                  </a:lnTo>
                  <a:lnTo>
                    <a:pt x="0" y="5073650"/>
                  </a:lnTo>
                  <a:lnTo>
                    <a:pt x="237490" y="5251450"/>
                  </a:lnTo>
                  <a:lnTo>
                    <a:pt x="277928" y="5278400"/>
                  </a:lnTo>
                  <a:lnTo>
                    <a:pt x="318764" y="5304791"/>
                  </a:lnTo>
                  <a:lnTo>
                    <a:pt x="359993" y="5330619"/>
                  </a:lnTo>
                  <a:lnTo>
                    <a:pt x="401608" y="5355878"/>
                  </a:lnTo>
                  <a:lnTo>
                    <a:pt x="443606" y="5380562"/>
                  </a:lnTo>
                  <a:lnTo>
                    <a:pt x="485980" y="5404665"/>
                  </a:lnTo>
                  <a:lnTo>
                    <a:pt x="528725" y="5428184"/>
                  </a:lnTo>
                  <a:lnTo>
                    <a:pt x="571836" y="5451111"/>
                  </a:lnTo>
                  <a:lnTo>
                    <a:pt x="615306" y="5473442"/>
                  </a:lnTo>
                  <a:lnTo>
                    <a:pt x="659132" y="5495171"/>
                  </a:lnTo>
                  <a:lnTo>
                    <a:pt x="703306" y="5516293"/>
                  </a:lnTo>
                  <a:lnTo>
                    <a:pt x="747825" y="5536802"/>
                  </a:lnTo>
                  <a:lnTo>
                    <a:pt x="792681" y="5556693"/>
                  </a:lnTo>
                  <a:lnTo>
                    <a:pt x="837871" y="5575961"/>
                  </a:lnTo>
                  <a:lnTo>
                    <a:pt x="883389" y="5594600"/>
                  </a:lnTo>
                  <a:lnTo>
                    <a:pt x="929228" y="5612605"/>
                  </a:lnTo>
                  <a:lnTo>
                    <a:pt x="975385" y="5629969"/>
                  </a:lnTo>
                  <a:lnTo>
                    <a:pt x="1021852" y="5646689"/>
                  </a:lnTo>
                  <a:lnTo>
                    <a:pt x="1068626" y="5662758"/>
                  </a:lnTo>
                  <a:lnTo>
                    <a:pt x="1115700" y="5678172"/>
                  </a:lnTo>
                  <a:lnTo>
                    <a:pt x="1163069" y="5692924"/>
                  </a:lnTo>
                  <a:lnTo>
                    <a:pt x="1210728" y="5707009"/>
                  </a:lnTo>
                  <a:lnTo>
                    <a:pt x="1258671" y="5720422"/>
                  </a:lnTo>
                  <a:lnTo>
                    <a:pt x="1306893" y="5733157"/>
                  </a:lnTo>
                  <a:lnTo>
                    <a:pt x="1355389" y="5745209"/>
                  </a:lnTo>
                  <a:lnTo>
                    <a:pt x="1404152" y="5756573"/>
                  </a:lnTo>
                  <a:lnTo>
                    <a:pt x="1453178" y="5767243"/>
                  </a:lnTo>
                  <a:lnTo>
                    <a:pt x="1502461" y="5777213"/>
                  </a:lnTo>
                  <a:lnTo>
                    <a:pt x="1551996" y="5786479"/>
                  </a:lnTo>
                  <a:lnTo>
                    <a:pt x="1601778" y="5795035"/>
                  </a:lnTo>
                  <a:lnTo>
                    <a:pt x="1651800" y="5802875"/>
                  </a:lnTo>
                  <a:lnTo>
                    <a:pt x="1702057" y="5809994"/>
                  </a:lnTo>
                  <a:lnTo>
                    <a:pt x="1752545" y="5816387"/>
                  </a:lnTo>
                  <a:lnTo>
                    <a:pt x="1803257" y="5822048"/>
                  </a:lnTo>
                  <a:lnTo>
                    <a:pt x="1854189" y="5826972"/>
                  </a:lnTo>
                  <a:lnTo>
                    <a:pt x="1905334" y="5831153"/>
                  </a:lnTo>
                  <a:lnTo>
                    <a:pt x="1956688" y="5834586"/>
                  </a:lnTo>
                  <a:lnTo>
                    <a:pt x="2008245" y="5837266"/>
                  </a:lnTo>
                  <a:lnTo>
                    <a:pt x="2060000" y="5839186"/>
                  </a:lnTo>
                  <a:lnTo>
                    <a:pt x="2111946" y="5840343"/>
                  </a:lnTo>
                  <a:lnTo>
                    <a:pt x="2164080" y="5840730"/>
                  </a:lnTo>
                  <a:lnTo>
                    <a:pt x="2212369" y="5840398"/>
                  </a:lnTo>
                  <a:lnTo>
                    <a:pt x="2260498" y="5839405"/>
                  </a:lnTo>
                  <a:lnTo>
                    <a:pt x="2308464" y="5837757"/>
                  </a:lnTo>
                  <a:lnTo>
                    <a:pt x="2356261" y="5835456"/>
                  </a:lnTo>
                  <a:lnTo>
                    <a:pt x="2403885" y="5832508"/>
                  </a:lnTo>
                  <a:lnTo>
                    <a:pt x="2451332" y="5828917"/>
                  </a:lnTo>
                  <a:lnTo>
                    <a:pt x="2498599" y="5824686"/>
                  </a:lnTo>
                  <a:lnTo>
                    <a:pt x="2545679" y="5819821"/>
                  </a:lnTo>
                  <a:lnTo>
                    <a:pt x="2592570" y="5814326"/>
                  </a:lnTo>
                  <a:lnTo>
                    <a:pt x="2639266" y="5808204"/>
                  </a:lnTo>
                  <a:lnTo>
                    <a:pt x="2685764" y="5801461"/>
                  </a:lnTo>
                  <a:lnTo>
                    <a:pt x="2732059" y="5794100"/>
                  </a:lnTo>
                  <a:lnTo>
                    <a:pt x="2778146" y="5786127"/>
                  </a:lnTo>
                  <a:lnTo>
                    <a:pt x="2824023" y="5777544"/>
                  </a:lnTo>
                  <a:lnTo>
                    <a:pt x="2869683" y="5768358"/>
                  </a:lnTo>
                  <a:lnTo>
                    <a:pt x="2915123" y="5758571"/>
                  </a:lnTo>
                  <a:lnTo>
                    <a:pt x="2960339" y="5748188"/>
                  </a:lnTo>
                  <a:lnTo>
                    <a:pt x="3005326" y="5737214"/>
                  </a:lnTo>
                  <a:lnTo>
                    <a:pt x="3050080" y="5725653"/>
                  </a:lnTo>
                  <a:lnTo>
                    <a:pt x="3094597" y="5713509"/>
                  </a:lnTo>
                  <a:lnTo>
                    <a:pt x="3138872" y="5700787"/>
                  </a:lnTo>
                  <a:lnTo>
                    <a:pt x="3182901" y="5687490"/>
                  </a:lnTo>
                  <a:lnTo>
                    <a:pt x="3226680" y="5673624"/>
                  </a:lnTo>
                  <a:lnTo>
                    <a:pt x="3270204" y="5659192"/>
                  </a:lnTo>
                  <a:lnTo>
                    <a:pt x="3313469" y="5644199"/>
                  </a:lnTo>
                  <a:lnTo>
                    <a:pt x="3356471" y="5628649"/>
                  </a:lnTo>
                  <a:lnTo>
                    <a:pt x="3399205" y="5612547"/>
                  </a:lnTo>
                  <a:lnTo>
                    <a:pt x="3441668" y="5595896"/>
                  </a:lnTo>
                  <a:lnTo>
                    <a:pt x="3483854" y="5578702"/>
                  </a:lnTo>
                  <a:lnTo>
                    <a:pt x="3525760" y="5560968"/>
                  </a:lnTo>
                  <a:lnTo>
                    <a:pt x="3567381" y="5542698"/>
                  </a:lnTo>
                  <a:lnTo>
                    <a:pt x="3608713" y="5523898"/>
                  </a:lnTo>
                  <a:lnTo>
                    <a:pt x="3649751" y="5504571"/>
                  </a:lnTo>
                  <a:lnTo>
                    <a:pt x="3690492" y="5484722"/>
                  </a:lnTo>
                  <a:lnTo>
                    <a:pt x="3730930" y="5464355"/>
                  </a:lnTo>
                  <a:lnTo>
                    <a:pt x="3771063" y="5443474"/>
                  </a:lnTo>
                  <a:lnTo>
                    <a:pt x="3810884" y="5422084"/>
                  </a:lnTo>
                  <a:lnTo>
                    <a:pt x="3850391" y="5400189"/>
                  </a:lnTo>
                  <a:lnTo>
                    <a:pt x="3889578" y="5377794"/>
                  </a:lnTo>
                  <a:lnTo>
                    <a:pt x="3928441" y="5354902"/>
                  </a:lnTo>
                  <a:lnTo>
                    <a:pt x="3966977" y="5331518"/>
                  </a:lnTo>
                  <a:lnTo>
                    <a:pt x="4005180" y="5307646"/>
                  </a:lnTo>
                  <a:lnTo>
                    <a:pt x="4043047" y="5283291"/>
                  </a:lnTo>
                  <a:lnTo>
                    <a:pt x="4080573" y="5258457"/>
                  </a:lnTo>
                  <a:lnTo>
                    <a:pt x="4117754" y="5233148"/>
                  </a:lnTo>
                  <a:lnTo>
                    <a:pt x="4154585" y="5207368"/>
                  </a:lnTo>
                  <a:lnTo>
                    <a:pt x="4191062" y="5181123"/>
                  </a:lnTo>
                  <a:lnTo>
                    <a:pt x="4227181" y="5154416"/>
                  </a:lnTo>
                  <a:lnTo>
                    <a:pt x="4262938" y="5127251"/>
                  </a:lnTo>
                  <a:lnTo>
                    <a:pt x="4298328" y="5099634"/>
                  </a:lnTo>
                  <a:lnTo>
                    <a:pt x="4333347" y="5071567"/>
                  </a:lnTo>
                  <a:lnTo>
                    <a:pt x="4367991" y="5043056"/>
                  </a:lnTo>
                  <a:lnTo>
                    <a:pt x="4402254" y="5014105"/>
                  </a:lnTo>
                  <a:lnTo>
                    <a:pt x="4436134" y="4984718"/>
                  </a:lnTo>
                  <a:lnTo>
                    <a:pt x="4469626" y="4954900"/>
                  </a:lnTo>
                  <a:lnTo>
                    <a:pt x="4502724" y="4924654"/>
                  </a:lnTo>
                  <a:lnTo>
                    <a:pt x="4535426" y="4893985"/>
                  </a:lnTo>
                  <a:lnTo>
                    <a:pt x="4567727" y="4862898"/>
                  </a:lnTo>
                  <a:lnTo>
                    <a:pt x="4599622" y="4831397"/>
                  </a:lnTo>
                  <a:lnTo>
                    <a:pt x="4631107" y="4799486"/>
                  </a:lnTo>
                  <a:lnTo>
                    <a:pt x="4662178" y="4767169"/>
                  </a:lnTo>
                  <a:lnTo>
                    <a:pt x="4692830" y="4734451"/>
                  </a:lnTo>
                  <a:lnTo>
                    <a:pt x="4723060" y="4701336"/>
                  </a:lnTo>
                  <a:lnTo>
                    <a:pt x="4752862" y="4667829"/>
                  </a:lnTo>
                  <a:lnTo>
                    <a:pt x="4782233" y="4633933"/>
                  </a:lnTo>
                  <a:lnTo>
                    <a:pt x="4811169" y="4599653"/>
                  </a:lnTo>
                  <a:lnTo>
                    <a:pt x="4839664" y="4564994"/>
                  </a:lnTo>
                  <a:lnTo>
                    <a:pt x="4867714" y="4529959"/>
                  </a:lnTo>
                  <a:lnTo>
                    <a:pt x="4895316" y="4494553"/>
                  </a:lnTo>
                  <a:lnTo>
                    <a:pt x="4922465" y="4458781"/>
                  </a:lnTo>
                  <a:lnTo>
                    <a:pt x="4949157" y="4422646"/>
                  </a:lnTo>
                  <a:lnTo>
                    <a:pt x="4975387" y="4386153"/>
                  </a:lnTo>
                  <a:lnTo>
                    <a:pt x="5001151" y="4349307"/>
                  </a:lnTo>
                  <a:lnTo>
                    <a:pt x="5026445" y="4312111"/>
                  </a:lnTo>
                  <a:lnTo>
                    <a:pt x="5051264" y="4274570"/>
                  </a:lnTo>
                  <a:lnTo>
                    <a:pt x="5075604" y="4236688"/>
                  </a:lnTo>
                  <a:lnTo>
                    <a:pt x="5099461" y="4198470"/>
                  </a:lnTo>
                  <a:lnTo>
                    <a:pt x="5122831" y="4159920"/>
                  </a:lnTo>
                  <a:lnTo>
                    <a:pt x="5145708" y="4121042"/>
                  </a:lnTo>
                  <a:lnTo>
                    <a:pt x="5168090" y="4081841"/>
                  </a:lnTo>
                  <a:lnTo>
                    <a:pt x="5189971" y="4042320"/>
                  </a:lnTo>
                  <a:lnTo>
                    <a:pt x="5211347" y="4002485"/>
                  </a:lnTo>
                  <a:lnTo>
                    <a:pt x="5232214" y="3962339"/>
                  </a:lnTo>
                  <a:lnTo>
                    <a:pt x="5252568" y="3921887"/>
                  </a:lnTo>
                  <a:lnTo>
                    <a:pt x="5272404" y="3881134"/>
                  </a:lnTo>
                  <a:lnTo>
                    <a:pt x="5291718" y="3840082"/>
                  </a:lnTo>
                  <a:lnTo>
                    <a:pt x="5310505" y="3798738"/>
                  </a:lnTo>
                  <a:lnTo>
                    <a:pt x="5328762" y="3757104"/>
                  </a:lnTo>
                  <a:lnTo>
                    <a:pt x="5346484" y="3715187"/>
                  </a:lnTo>
                  <a:lnTo>
                    <a:pt x="5363667" y="3672988"/>
                  </a:lnTo>
                  <a:lnTo>
                    <a:pt x="5380306" y="3630514"/>
                  </a:lnTo>
                  <a:lnTo>
                    <a:pt x="5396397" y="3587769"/>
                  </a:lnTo>
                  <a:lnTo>
                    <a:pt x="5411936" y="3544756"/>
                  </a:lnTo>
                  <a:lnTo>
                    <a:pt x="5426919" y="3501480"/>
                  </a:lnTo>
                  <a:lnTo>
                    <a:pt x="5441340" y="3457946"/>
                  </a:lnTo>
                  <a:lnTo>
                    <a:pt x="5455196" y="3414157"/>
                  </a:lnTo>
                  <a:lnTo>
                    <a:pt x="5468483" y="3370118"/>
                  </a:lnTo>
                  <a:lnTo>
                    <a:pt x="5481196" y="3325834"/>
                  </a:lnTo>
                  <a:lnTo>
                    <a:pt x="5493331" y="3281309"/>
                  </a:lnTo>
                  <a:lnTo>
                    <a:pt x="5504884" y="3236546"/>
                  </a:lnTo>
                  <a:lnTo>
                    <a:pt x="5515850" y="3191551"/>
                  </a:lnTo>
                  <a:lnTo>
                    <a:pt x="5526225" y="3146327"/>
                  </a:lnTo>
                  <a:lnTo>
                    <a:pt x="5536004" y="3100879"/>
                  </a:lnTo>
                  <a:lnTo>
                    <a:pt x="5545184" y="3055212"/>
                  </a:lnTo>
                  <a:lnTo>
                    <a:pt x="5553760" y="3009329"/>
                  </a:lnTo>
                  <a:lnTo>
                    <a:pt x="5561727" y="2963235"/>
                  </a:lnTo>
                  <a:lnTo>
                    <a:pt x="5569082" y="2916935"/>
                  </a:lnTo>
                  <a:lnTo>
                    <a:pt x="5575820" y="2870432"/>
                  </a:lnTo>
                  <a:lnTo>
                    <a:pt x="5581937" y="2823731"/>
                  </a:lnTo>
                  <a:lnTo>
                    <a:pt x="5587428" y="2776836"/>
                  </a:lnTo>
                  <a:lnTo>
                    <a:pt x="5592289" y="2729751"/>
                  </a:lnTo>
                  <a:lnTo>
                    <a:pt x="5596516" y="2682482"/>
                  </a:lnTo>
                  <a:lnTo>
                    <a:pt x="5600105" y="2635032"/>
                  </a:lnTo>
                  <a:lnTo>
                    <a:pt x="5603051" y="2587405"/>
                  </a:lnTo>
                  <a:lnTo>
                    <a:pt x="5605349" y="2539606"/>
                  </a:lnTo>
                  <a:lnTo>
                    <a:pt x="5606997" y="2491639"/>
                  </a:lnTo>
                  <a:lnTo>
                    <a:pt x="5607988" y="2443509"/>
                  </a:lnTo>
                  <a:lnTo>
                    <a:pt x="5608320" y="2395220"/>
                  </a:lnTo>
                  <a:lnTo>
                    <a:pt x="5607937" y="2343319"/>
                  </a:lnTo>
                  <a:lnTo>
                    <a:pt x="5606792" y="2291603"/>
                  </a:lnTo>
                  <a:lnTo>
                    <a:pt x="5604891" y="2240075"/>
                  </a:lnTo>
                  <a:lnTo>
                    <a:pt x="5602238" y="2188743"/>
                  </a:lnTo>
                  <a:lnTo>
                    <a:pt x="5598839" y="2137611"/>
                  </a:lnTo>
                  <a:lnTo>
                    <a:pt x="5594699" y="2086684"/>
                  </a:lnTo>
                  <a:lnTo>
                    <a:pt x="5589824" y="2035968"/>
                  </a:lnTo>
                  <a:lnTo>
                    <a:pt x="5584219" y="1985468"/>
                  </a:lnTo>
                  <a:lnTo>
                    <a:pt x="5577889" y="1935190"/>
                  </a:lnTo>
                  <a:lnTo>
                    <a:pt x="5570839" y="1885139"/>
                  </a:lnTo>
                  <a:lnTo>
                    <a:pt x="5563075" y="1835320"/>
                  </a:lnTo>
                  <a:lnTo>
                    <a:pt x="5554602" y="1785739"/>
                  </a:lnTo>
                  <a:lnTo>
                    <a:pt x="5545426" y="1736400"/>
                  </a:lnTo>
                  <a:lnTo>
                    <a:pt x="5535551" y="1687311"/>
                  </a:lnTo>
                  <a:lnTo>
                    <a:pt x="5524984" y="1638475"/>
                  </a:lnTo>
                  <a:lnTo>
                    <a:pt x="5513728" y="1589898"/>
                  </a:lnTo>
                  <a:lnTo>
                    <a:pt x="5501790" y="1541586"/>
                  </a:lnTo>
                  <a:lnTo>
                    <a:pt x="5489175" y="1493544"/>
                  </a:lnTo>
                  <a:lnTo>
                    <a:pt x="5475888" y="1445778"/>
                  </a:lnTo>
                  <a:lnTo>
                    <a:pt x="5461935" y="1398292"/>
                  </a:lnTo>
                  <a:lnTo>
                    <a:pt x="5447321" y="1351092"/>
                  </a:lnTo>
                  <a:lnTo>
                    <a:pt x="5432050" y="1304183"/>
                  </a:lnTo>
                  <a:lnTo>
                    <a:pt x="5416129" y="1257571"/>
                  </a:lnTo>
                  <a:lnTo>
                    <a:pt x="5399563" y="1211262"/>
                  </a:lnTo>
                  <a:lnTo>
                    <a:pt x="5382357" y="1165260"/>
                  </a:lnTo>
                  <a:lnTo>
                    <a:pt x="5364516" y="1119571"/>
                  </a:lnTo>
                  <a:lnTo>
                    <a:pt x="5346046" y="1074201"/>
                  </a:lnTo>
                  <a:lnTo>
                    <a:pt x="5326952" y="1029154"/>
                  </a:lnTo>
                  <a:lnTo>
                    <a:pt x="5307239" y="984436"/>
                  </a:lnTo>
                  <a:lnTo>
                    <a:pt x="5286913" y="940053"/>
                  </a:lnTo>
                  <a:lnTo>
                    <a:pt x="5265978" y="896009"/>
                  </a:lnTo>
                  <a:lnTo>
                    <a:pt x="5244441" y="852311"/>
                  </a:lnTo>
                  <a:lnTo>
                    <a:pt x="5222306" y="808963"/>
                  </a:lnTo>
                  <a:lnTo>
                    <a:pt x="5199579" y="765971"/>
                  </a:lnTo>
                  <a:lnTo>
                    <a:pt x="5176265" y="723340"/>
                  </a:lnTo>
                  <a:lnTo>
                    <a:pt x="5152370" y="681077"/>
                  </a:lnTo>
                  <a:lnTo>
                    <a:pt x="5127898" y="639185"/>
                  </a:lnTo>
                  <a:lnTo>
                    <a:pt x="5102855" y="597671"/>
                  </a:lnTo>
                  <a:lnTo>
                    <a:pt x="5077246" y="556539"/>
                  </a:lnTo>
                  <a:lnTo>
                    <a:pt x="5051078" y="515796"/>
                  </a:lnTo>
                  <a:lnTo>
                    <a:pt x="5024354" y="475446"/>
                  </a:lnTo>
                  <a:lnTo>
                    <a:pt x="4997080" y="435495"/>
                  </a:lnTo>
                  <a:lnTo>
                    <a:pt x="4969262" y="395949"/>
                  </a:lnTo>
                  <a:lnTo>
                    <a:pt x="4940904" y="356812"/>
                  </a:lnTo>
                  <a:lnTo>
                    <a:pt x="4912013" y="318090"/>
                  </a:lnTo>
                  <a:lnTo>
                    <a:pt x="4882593" y="279789"/>
                  </a:lnTo>
                  <a:lnTo>
                    <a:pt x="4852650" y="241914"/>
                  </a:lnTo>
                  <a:lnTo>
                    <a:pt x="4822190" y="204470"/>
                  </a:lnTo>
                  <a:lnTo>
                    <a:pt x="4636770" y="0"/>
                  </a:lnTo>
                  <a:close/>
                </a:path>
              </a:pathLst>
            </a:custGeom>
            <a:solidFill>
              <a:srgbClr val="FFFFFF">
                <a:alpha val="79998"/>
              </a:srgbClr>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6" name="object 5">
              <a:extLst>
                <a:ext uri="{FF2B5EF4-FFF2-40B4-BE49-F238E27FC236}">
                  <a16:creationId xmlns:a16="http://schemas.microsoft.com/office/drawing/2014/main" id="{C6A1DBF3-8AF1-344D-CA46-CB9A2581E1E4}"/>
                </a:ext>
              </a:extLst>
            </p:cNvPr>
            <p:cNvPicPr/>
            <p:nvPr/>
          </p:nvPicPr>
          <p:blipFill>
            <a:blip r:embed="rId3" cstate="print"/>
            <a:stretch>
              <a:fillRect/>
            </a:stretch>
          </p:blipFill>
          <p:spPr>
            <a:xfrm>
              <a:off x="0" y="1270"/>
              <a:ext cx="5440680" cy="5654040"/>
            </a:xfrm>
            <a:prstGeom prst="rect">
              <a:avLst/>
            </a:prstGeom>
          </p:spPr>
        </p:pic>
      </p:grpSp>
      <p:sp>
        <p:nvSpPr>
          <p:cNvPr id="20" name="object 6">
            <a:extLst>
              <a:ext uri="{FF2B5EF4-FFF2-40B4-BE49-F238E27FC236}">
                <a16:creationId xmlns:a16="http://schemas.microsoft.com/office/drawing/2014/main" id="{8E81ECE2-039E-9727-D431-AA2079A3D520}"/>
              </a:ext>
            </a:extLst>
          </p:cNvPr>
          <p:cNvSpPr txBox="1"/>
          <p:nvPr/>
        </p:nvSpPr>
        <p:spPr>
          <a:xfrm>
            <a:off x="6327547" y="1229097"/>
            <a:ext cx="1383030" cy="174407"/>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lang="en-US" sz="1050" spc="-10" dirty="0">
                <a:solidFill>
                  <a:srgbClr val="FFFFFF"/>
                </a:solidFill>
                <a:latin typeface="Arial MT"/>
                <a:cs typeface="Arial MT"/>
              </a:rPr>
              <a:t>R</a:t>
            </a:r>
            <a:r>
              <a:rPr sz="1050" spc="-10">
                <a:solidFill>
                  <a:srgbClr val="FFFFFF"/>
                </a:solidFill>
                <a:latin typeface="Arial MT"/>
                <a:cs typeface="Arial MT"/>
              </a:rPr>
              <a:t>esearch</a:t>
            </a:r>
            <a:r>
              <a:rPr lang="en-US" sz="1050" spc="-10" dirty="0">
                <a:solidFill>
                  <a:srgbClr val="FFFFFF"/>
                </a:solidFill>
                <a:latin typeface="Arial MT"/>
                <a:cs typeface="Arial MT"/>
              </a:rPr>
              <a:t> Types</a:t>
            </a:r>
            <a:r>
              <a:rPr sz="1050" spc="-10">
                <a:solidFill>
                  <a:srgbClr val="FFFFFF"/>
                </a:solidFill>
                <a:latin typeface="Arial MT"/>
                <a:cs typeface="Arial MT"/>
              </a:rPr>
              <a:t>:</a:t>
            </a:r>
            <a:endParaRPr sz="1050">
              <a:latin typeface="Arial MT"/>
              <a:cs typeface="Arial MT"/>
            </a:endParaRPr>
          </a:p>
        </p:txBody>
      </p:sp>
      <p:sp>
        <p:nvSpPr>
          <p:cNvPr id="21" name="object 7">
            <a:extLst>
              <a:ext uri="{FF2B5EF4-FFF2-40B4-BE49-F238E27FC236}">
                <a16:creationId xmlns:a16="http://schemas.microsoft.com/office/drawing/2014/main" id="{4437DEBF-3B9E-A94C-2CDE-2D61573B3DEF}"/>
              </a:ext>
            </a:extLst>
          </p:cNvPr>
          <p:cNvSpPr txBox="1"/>
          <p:nvPr/>
        </p:nvSpPr>
        <p:spPr>
          <a:xfrm>
            <a:off x="6212528" y="1409387"/>
            <a:ext cx="4964430" cy="3288080"/>
          </a:xfrm>
          <a:prstGeom prst="rect">
            <a:avLst/>
          </a:prstGeom>
        </p:spPr>
        <p:txBody>
          <a:bodyPr vert="horz" wrap="square" lIns="0" tIns="6858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29920" indent="-206375">
              <a:lnSpc>
                <a:spcPct val="100000"/>
              </a:lnSpc>
              <a:spcBef>
                <a:spcPts val="440"/>
              </a:spcBef>
              <a:buFont typeface="Arial" pitchFamily="34" charset="0"/>
              <a:buChar char="•"/>
              <a:tabLst>
                <a:tab pos="629285" algn="l"/>
                <a:tab pos="629920" algn="l"/>
              </a:tabLst>
            </a:pPr>
            <a:r>
              <a:rPr sz="1050" spc="-10">
                <a:solidFill>
                  <a:srgbClr val="FFFFFF"/>
                </a:solidFill>
                <a:latin typeface="Arial MT"/>
                <a:cs typeface="Arial MT"/>
              </a:rPr>
              <a:t>Quantitative</a:t>
            </a:r>
            <a:r>
              <a:rPr sz="1050" spc="-50">
                <a:solidFill>
                  <a:srgbClr val="FFFFFF"/>
                </a:solidFill>
                <a:latin typeface="Arial MT"/>
                <a:cs typeface="Arial MT"/>
              </a:rPr>
              <a:t> </a:t>
            </a:r>
            <a:endParaRPr lang="en-US" sz="1050" spc="-10" dirty="0">
              <a:solidFill>
                <a:srgbClr val="FFFFFF"/>
              </a:solidFill>
              <a:latin typeface="Arial MT"/>
              <a:cs typeface="Arial MT"/>
            </a:endParaRPr>
          </a:p>
          <a:p>
            <a:pPr marL="629920" indent="-206375">
              <a:spcBef>
                <a:spcPts val="440"/>
              </a:spcBef>
              <a:buFontTx/>
              <a:buChar char="•"/>
              <a:tabLst>
                <a:tab pos="629285" algn="l"/>
                <a:tab pos="629920" algn="l"/>
              </a:tabLst>
            </a:pPr>
            <a:r>
              <a:rPr lang="en-GB" sz="1050" spc="-10" dirty="0">
                <a:solidFill>
                  <a:srgbClr val="FFFFFF"/>
                </a:solidFill>
                <a:latin typeface="Arial MT"/>
                <a:cs typeface="Arial MT"/>
              </a:rPr>
              <a:t>Qualitative</a:t>
            </a:r>
            <a:r>
              <a:rPr lang="en-GB" sz="1050" spc="-55" dirty="0">
                <a:solidFill>
                  <a:srgbClr val="FFFFFF"/>
                </a:solidFill>
                <a:latin typeface="Arial MT"/>
                <a:cs typeface="Arial MT"/>
              </a:rPr>
              <a:t> </a:t>
            </a:r>
            <a:endParaRPr sz="1050">
              <a:latin typeface="Arial MT"/>
              <a:cs typeface="Arial MT"/>
            </a:endParaRPr>
          </a:p>
          <a:p>
            <a:pPr marL="629920" indent="-206375">
              <a:lnSpc>
                <a:spcPct val="100000"/>
              </a:lnSpc>
              <a:spcBef>
                <a:spcPts val="440"/>
              </a:spcBef>
              <a:buChar char="•"/>
              <a:tabLst>
                <a:tab pos="629285" algn="l"/>
                <a:tab pos="629920" algn="l"/>
              </a:tabLst>
            </a:pPr>
            <a:r>
              <a:rPr sz="1050" spc="-10">
                <a:solidFill>
                  <a:srgbClr val="FFFFFF"/>
                </a:solidFill>
                <a:latin typeface="Arial MT"/>
                <a:cs typeface="Arial MT"/>
              </a:rPr>
              <a:t>Mixed</a:t>
            </a:r>
            <a:r>
              <a:rPr sz="1050" spc="-30">
                <a:solidFill>
                  <a:srgbClr val="FFFFFF"/>
                </a:solidFill>
                <a:latin typeface="Arial MT"/>
                <a:cs typeface="Arial MT"/>
              </a:rPr>
              <a:t> </a:t>
            </a:r>
            <a:r>
              <a:rPr sz="1050" spc="-10">
                <a:solidFill>
                  <a:srgbClr val="FFFFFF"/>
                </a:solidFill>
                <a:latin typeface="Arial MT"/>
                <a:cs typeface="Arial MT"/>
              </a:rPr>
              <a:t>Methods</a:t>
            </a:r>
            <a:endParaRPr sz="1050">
              <a:latin typeface="Arial MT"/>
              <a:cs typeface="Arial MT"/>
            </a:endParaRPr>
          </a:p>
          <a:p>
            <a:pPr marL="12700">
              <a:lnSpc>
                <a:spcPct val="100000"/>
              </a:lnSpc>
              <a:spcBef>
                <a:spcPts val="890"/>
              </a:spcBef>
            </a:pPr>
            <a:r>
              <a:rPr lang="en-GB" sz="1050" spc="-10" dirty="0">
                <a:solidFill>
                  <a:srgbClr val="FFFFFF"/>
                </a:solidFill>
                <a:latin typeface="Arial MT"/>
                <a:cs typeface="Arial MT"/>
              </a:rPr>
              <a:t>Quantitative </a:t>
            </a:r>
            <a:r>
              <a:rPr sz="1050" spc="-10">
                <a:solidFill>
                  <a:srgbClr val="FFFFFF"/>
                </a:solidFill>
                <a:latin typeface="Arial MT"/>
                <a:cs typeface="Arial MT"/>
              </a:rPr>
              <a:t>Research</a:t>
            </a:r>
            <a:r>
              <a:rPr lang="en-US" sz="1050" spc="-10" dirty="0">
                <a:solidFill>
                  <a:srgbClr val="FFFFFF"/>
                </a:solidFill>
                <a:latin typeface="Arial MT"/>
                <a:cs typeface="Arial MT"/>
              </a:rPr>
              <a:t>:</a:t>
            </a:r>
            <a:endParaRPr sz="1050">
              <a:latin typeface="Arial MT"/>
              <a:cs typeface="Arial MT"/>
            </a:endParaRPr>
          </a:p>
          <a:p>
            <a:pPr marL="629920" indent="-206375">
              <a:spcBef>
                <a:spcPts val="440"/>
              </a:spcBef>
              <a:buFontTx/>
              <a:buChar char="•"/>
              <a:tabLst>
                <a:tab pos="629285" algn="l"/>
                <a:tab pos="629920" algn="l"/>
              </a:tabLst>
            </a:pPr>
            <a:r>
              <a:rPr lang="en-GB" sz="1050" spc="-10" dirty="0">
                <a:solidFill>
                  <a:srgbClr val="FFFFFF"/>
                </a:solidFill>
                <a:latin typeface="Arial MT"/>
                <a:cs typeface="Arial MT"/>
              </a:rPr>
              <a:t>Ex</a:t>
            </a:r>
            <a:r>
              <a:rPr lang="en-GB" sz="1050" spc="-15" dirty="0">
                <a:solidFill>
                  <a:srgbClr val="FFFFFF"/>
                </a:solidFill>
                <a:latin typeface="Arial MT"/>
                <a:cs typeface="Arial MT"/>
              </a:rPr>
              <a:t>pe</a:t>
            </a:r>
            <a:r>
              <a:rPr lang="en-GB" sz="1050" dirty="0">
                <a:solidFill>
                  <a:srgbClr val="FFFFFF"/>
                </a:solidFill>
                <a:latin typeface="Arial MT"/>
                <a:cs typeface="Arial MT"/>
              </a:rPr>
              <a:t>ri</a:t>
            </a:r>
            <a:r>
              <a:rPr lang="en-GB" sz="1050" spc="-10" dirty="0">
                <a:solidFill>
                  <a:srgbClr val="FFFFFF"/>
                </a:solidFill>
                <a:latin typeface="Arial MT"/>
                <a:cs typeface="Arial MT"/>
              </a:rPr>
              <a:t>m</a:t>
            </a:r>
            <a:r>
              <a:rPr lang="en-GB" sz="1050" spc="-15" dirty="0">
                <a:solidFill>
                  <a:srgbClr val="FFFFFF"/>
                </a:solidFill>
                <a:latin typeface="Arial MT"/>
                <a:cs typeface="Arial MT"/>
              </a:rPr>
              <a:t>en</a:t>
            </a:r>
            <a:r>
              <a:rPr lang="en-GB" sz="1050" spc="5" dirty="0">
                <a:solidFill>
                  <a:srgbClr val="FFFFFF"/>
                </a:solidFill>
                <a:latin typeface="Arial MT"/>
                <a:cs typeface="Arial MT"/>
              </a:rPr>
              <a:t>t</a:t>
            </a:r>
            <a:r>
              <a:rPr lang="en-GB" sz="1050" spc="-15" dirty="0">
                <a:solidFill>
                  <a:srgbClr val="FFFFFF"/>
                </a:solidFill>
                <a:latin typeface="Arial MT"/>
                <a:cs typeface="Arial MT"/>
              </a:rPr>
              <a:t>a</a:t>
            </a:r>
            <a:r>
              <a:rPr lang="en-GB" sz="1050" dirty="0">
                <a:solidFill>
                  <a:srgbClr val="FFFFFF"/>
                </a:solidFill>
                <a:latin typeface="Arial MT"/>
                <a:cs typeface="Arial MT"/>
              </a:rPr>
              <a:t>l</a:t>
            </a:r>
            <a:r>
              <a:rPr lang="en-GB" sz="1050" spc="-15" dirty="0">
                <a:solidFill>
                  <a:srgbClr val="FFFFFF"/>
                </a:solidFill>
                <a:latin typeface="Arial MT"/>
                <a:cs typeface="Arial MT"/>
              </a:rPr>
              <a:t> Re</a:t>
            </a:r>
            <a:r>
              <a:rPr lang="en-GB" sz="1050" spc="-10" dirty="0">
                <a:solidFill>
                  <a:srgbClr val="FFFFFF"/>
                </a:solidFill>
                <a:latin typeface="Arial MT"/>
                <a:cs typeface="Arial MT"/>
              </a:rPr>
              <a:t>s</a:t>
            </a:r>
            <a:r>
              <a:rPr lang="en-GB" sz="1050" spc="-5" dirty="0">
                <a:solidFill>
                  <a:srgbClr val="FFFFFF"/>
                </a:solidFill>
                <a:latin typeface="Arial MT"/>
                <a:cs typeface="Arial MT"/>
              </a:rPr>
              <a:t>e</a:t>
            </a:r>
            <a:r>
              <a:rPr lang="en-GB" sz="1050" spc="-15" dirty="0">
                <a:solidFill>
                  <a:srgbClr val="FFFFFF"/>
                </a:solidFill>
                <a:latin typeface="Arial MT"/>
                <a:cs typeface="Arial MT"/>
              </a:rPr>
              <a:t>a</a:t>
            </a:r>
            <a:r>
              <a:rPr lang="en-GB" sz="1050" dirty="0">
                <a:solidFill>
                  <a:srgbClr val="FFFFFF"/>
                </a:solidFill>
                <a:latin typeface="Arial MT"/>
                <a:cs typeface="Arial MT"/>
              </a:rPr>
              <a:t>r</a:t>
            </a:r>
            <a:r>
              <a:rPr lang="en-GB" sz="1050" spc="-10" dirty="0">
                <a:solidFill>
                  <a:srgbClr val="FFFFFF"/>
                </a:solidFill>
                <a:latin typeface="Arial MT"/>
                <a:cs typeface="Arial MT"/>
              </a:rPr>
              <a:t>c</a:t>
            </a:r>
            <a:r>
              <a:rPr lang="en-GB" sz="1050" dirty="0">
                <a:solidFill>
                  <a:srgbClr val="FFFFFF"/>
                </a:solidFill>
                <a:latin typeface="Arial MT"/>
                <a:cs typeface="Arial MT"/>
              </a:rPr>
              <a:t>h</a:t>
            </a:r>
            <a:endParaRPr lang="en-GB" sz="1050" dirty="0">
              <a:latin typeface="Arial MT"/>
              <a:cs typeface="Arial MT"/>
            </a:endParaRPr>
          </a:p>
          <a:p>
            <a:pPr marL="629920" indent="-206375">
              <a:spcBef>
                <a:spcPts val="440"/>
              </a:spcBef>
              <a:buFontTx/>
              <a:buChar char="•"/>
              <a:tabLst>
                <a:tab pos="629285" algn="l"/>
                <a:tab pos="629920" algn="l"/>
              </a:tabLst>
            </a:pPr>
            <a:r>
              <a:rPr lang="en-GB" sz="1050" spc="-10" dirty="0">
                <a:solidFill>
                  <a:srgbClr val="FFFFFF"/>
                </a:solidFill>
                <a:latin typeface="Arial MT"/>
                <a:cs typeface="Arial MT"/>
              </a:rPr>
              <a:t>Survey</a:t>
            </a:r>
            <a:r>
              <a:rPr lang="en-GB" sz="1050" spc="-45" dirty="0">
                <a:solidFill>
                  <a:srgbClr val="FFFFFF"/>
                </a:solidFill>
                <a:latin typeface="Arial MT"/>
                <a:cs typeface="Arial MT"/>
              </a:rPr>
              <a:t> </a:t>
            </a:r>
            <a:r>
              <a:rPr lang="en-GB" sz="1050" spc="-10" dirty="0">
                <a:solidFill>
                  <a:srgbClr val="FFFFFF"/>
                </a:solidFill>
                <a:latin typeface="Arial MT"/>
                <a:cs typeface="Arial MT"/>
              </a:rPr>
              <a:t>Research</a:t>
            </a:r>
            <a:endParaRPr lang="en-GB" sz="1050" dirty="0">
              <a:latin typeface="Arial MT"/>
              <a:cs typeface="Arial MT"/>
            </a:endParaRPr>
          </a:p>
          <a:p>
            <a:pPr marL="629920" indent="-206375">
              <a:spcBef>
                <a:spcPts val="440"/>
              </a:spcBef>
              <a:buFontTx/>
              <a:buChar char="•"/>
              <a:tabLst>
                <a:tab pos="629285" algn="l"/>
                <a:tab pos="629920" algn="l"/>
              </a:tabLst>
            </a:pPr>
            <a:r>
              <a:rPr lang="en-GB" sz="1050" spc="-15" dirty="0">
                <a:solidFill>
                  <a:srgbClr val="FFFFFF"/>
                </a:solidFill>
                <a:latin typeface="Arial MT"/>
                <a:cs typeface="Arial MT"/>
              </a:rPr>
              <a:t>Correlation</a:t>
            </a:r>
            <a:r>
              <a:rPr lang="en-GB" sz="1050" spc="-30" dirty="0">
                <a:solidFill>
                  <a:srgbClr val="FFFFFF"/>
                </a:solidFill>
                <a:latin typeface="Arial MT"/>
                <a:cs typeface="Arial MT"/>
              </a:rPr>
              <a:t> </a:t>
            </a:r>
            <a:r>
              <a:rPr lang="en-GB" sz="1050" spc="-10" dirty="0">
                <a:solidFill>
                  <a:srgbClr val="FFFFFF"/>
                </a:solidFill>
                <a:latin typeface="Arial MT"/>
                <a:cs typeface="Arial MT"/>
              </a:rPr>
              <a:t>Research</a:t>
            </a:r>
            <a:endParaRPr lang="en-US" sz="1050" spc="-10" dirty="0">
              <a:solidFill>
                <a:srgbClr val="FFFFFF"/>
              </a:solidFill>
              <a:latin typeface="Arial MT"/>
              <a:cs typeface="Arial MT"/>
            </a:endParaRPr>
          </a:p>
          <a:p>
            <a:pPr marL="12700">
              <a:lnSpc>
                <a:spcPct val="100000"/>
              </a:lnSpc>
              <a:spcBef>
                <a:spcPts val="890"/>
              </a:spcBef>
            </a:pPr>
            <a:r>
              <a:rPr lang="en-GB" sz="1050" spc="-10" dirty="0">
                <a:solidFill>
                  <a:srgbClr val="FFFFFF"/>
                </a:solidFill>
                <a:latin typeface="Arial MT"/>
                <a:cs typeface="Arial MT"/>
              </a:rPr>
              <a:t>Qualitative</a:t>
            </a:r>
            <a:r>
              <a:rPr lang="en-GB" sz="1050" spc="-55" dirty="0">
                <a:solidFill>
                  <a:srgbClr val="FFFFFF"/>
                </a:solidFill>
                <a:latin typeface="Arial MT"/>
                <a:cs typeface="Arial MT"/>
              </a:rPr>
              <a:t>  </a:t>
            </a:r>
            <a:r>
              <a:rPr sz="1050" spc="-10">
                <a:solidFill>
                  <a:srgbClr val="FFFFFF"/>
                </a:solidFill>
                <a:latin typeface="Arial MT"/>
                <a:cs typeface="Arial MT"/>
              </a:rPr>
              <a:t>Research:</a:t>
            </a:r>
            <a:endParaRPr sz="1050">
              <a:latin typeface="Arial MT"/>
              <a:cs typeface="Arial MT"/>
            </a:endParaRPr>
          </a:p>
          <a:p>
            <a:pPr marL="629920" indent="-206375">
              <a:spcBef>
                <a:spcPts val="440"/>
              </a:spcBef>
              <a:buFontTx/>
              <a:buChar char="•"/>
              <a:tabLst>
                <a:tab pos="629285" algn="l"/>
                <a:tab pos="629920" algn="l"/>
              </a:tabLst>
            </a:pPr>
            <a:r>
              <a:rPr lang="en-US" sz="1050" spc="-10" dirty="0">
                <a:solidFill>
                  <a:srgbClr val="FFFFFF"/>
                </a:solidFill>
                <a:latin typeface="Arial MT"/>
                <a:cs typeface="Arial MT"/>
              </a:rPr>
              <a:t>Interviews:</a:t>
            </a:r>
            <a:r>
              <a:rPr lang="en-US" sz="1050" spc="-15" dirty="0">
                <a:solidFill>
                  <a:srgbClr val="FFFFFF"/>
                </a:solidFill>
                <a:latin typeface="Arial MT"/>
                <a:cs typeface="Arial MT"/>
              </a:rPr>
              <a:t> </a:t>
            </a:r>
            <a:r>
              <a:rPr lang="en-US" sz="1050" spc="-10" dirty="0">
                <a:solidFill>
                  <a:srgbClr val="FFFFFF"/>
                </a:solidFill>
                <a:latin typeface="Arial MT"/>
                <a:cs typeface="Arial MT"/>
              </a:rPr>
              <a:t>asking</a:t>
            </a:r>
            <a:r>
              <a:rPr lang="en-US" sz="1050" spc="-25" dirty="0">
                <a:solidFill>
                  <a:srgbClr val="FFFFFF"/>
                </a:solidFill>
                <a:latin typeface="Arial MT"/>
                <a:cs typeface="Arial MT"/>
              </a:rPr>
              <a:t> </a:t>
            </a:r>
            <a:r>
              <a:rPr lang="en-US" sz="1050" spc="-10" dirty="0">
                <a:solidFill>
                  <a:srgbClr val="FFFFFF"/>
                </a:solidFill>
                <a:latin typeface="Arial MT"/>
                <a:cs typeface="Arial MT"/>
              </a:rPr>
              <a:t>questions</a:t>
            </a:r>
            <a:r>
              <a:rPr lang="en-US" sz="1050" spc="-20" dirty="0">
                <a:solidFill>
                  <a:srgbClr val="FFFFFF"/>
                </a:solidFill>
                <a:latin typeface="Arial MT"/>
                <a:cs typeface="Arial MT"/>
              </a:rPr>
              <a:t>  personally </a:t>
            </a:r>
            <a:r>
              <a:rPr lang="en-US" sz="1050" spc="-5" dirty="0">
                <a:solidFill>
                  <a:srgbClr val="FFFFFF"/>
                </a:solidFill>
                <a:latin typeface="Arial MT"/>
                <a:cs typeface="Arial MT"/>
              </a:rPr>
              <a:t>in</a:t>
            </a:r>
            <a:r>
              <a:rPr lang="en-US" sz="1050" spc="-25" dirty="0">
                <a:solidFill>
                  <a:srgbClr val="FFFFFF"/>
                </a:solidFill>
                <a:latin typeface="Arial MT"/>
                <a:cs typeface="Arial MT"/>
              </a:rPr>
              <a:t> </a:t>
            </a:r>
            <a:r>
              <a:rPr lang="en-US" sz="1050" spc="-10" dirty="0">
                <a:solidFill>
                  <a:srgbClr val="FFFFFF"/>
                </a:solidFill>
                <a:latin typeface="Arial MT"/>
                <a:cs typeface="Arial MT"/>
              </a:rPr>
              <a:t>one-on-one</a:t>
            </a:r>
          </a:p>
          <a:p>
            <a:pPr marL="629920" indent="-206375">
              <a:spcBef>
                <a:spcPts val="440"/>
              </a:spcBef>
              <a:buFontTx/>
              <a:buChar char="•"/>
              <a:tabLst>
                <a:tab pos="629285" algn="l"/>
                <a:tab pos="629920" algn="l"/>
              </a:tabLst>
            </a:pPr>
            <a:r>
              <a:rPr lang="en-US" sz="1050" spc="-10" dirty="0">
                <a:solidFill>
                  <a:srgbClr val="FFFFFF"/>
                </a:solidFill>
                <a:latin typeface="Arial MT"/>
                <a:cs typeface="Arial MT"/>
              </a:rPr>
              <a:t>Observations:</a:t>
            </a:r>
            <a:r>
              <a:rPr lang="en-US" sz="1050" spc="-5" dirty="0">
                <a:solidFill>
                  <a:srgbClr val="FFFFFF"/>
                </a:solidFill>
                <a:latin typeface="Arial MT"/>
                <a:cs typeface="Arial MT"/>
              </a:rPr>
              <a:t> </a:t>
            </a:r>
            <a:r>
              <a:rPr lang="en-US" sz="1050" spc="-10" dirty="0">
                <a:solidFill>
                  <a:srgbClr val="FFFFFF"/>
                </a:solidFill>
                <a:latin typeface="Arial MT"/>
                <a:cs typeface="Arial MT"/>
              </a:rPr>
              <a:t>heard , recording, </a:t>
            </a:r>
            <a:r>
              <a:rPr lang="en-US" sz="1050" spc="-5" dirty="0">
                <a:solidFill>
                  <a:srgbClr val="FFFFFF"/>
                </a:solidFill>
                <a:latin typeface="Arial MT"/>
                <a:cs typeface="Arial MT"/>
              </a:rPr>
              <a:t>or</a:t>
            </a:r>
            <a:r>
              <a:rPr lang="en-US" sz="1050" spc="-10" dirty="0">
                <a:solidFill>
                  <a:srgbClr val="FFFFFF"/>
                </a:solidFill>
                <a:latin typeface="Arial MT"/>
                <a:cs typeface="Arial MT"/>
              </a:rPr>
              <a:t> in notes</a:t>
            </a:r>
          </a:p>
          <a:p>
            <a:pPr marL="629920" indent="-206375">
              <a:spcBef>
                <a:spcPts val="440"/>
              </a:spcBef>
              <a:buFontTx/>
              <a:buChar char="•"/>
              <a:tabLst>
                <a:tab pos="629285" algn="l"/>
                <a:tab pos="629920" algn="l"/>
              </a:tabLst>
            </a:pPr>
            <a:r>
              <a:rPr lang="en-US" sz="1050" spc="-10" dirty="0">
                <a:solidFill>
                  <a:srgbClr val="FFFFFF"/>
                </a:solidFill>
                <a:latin typeface="Arial MT"/>
                <a:cs typeface="Arial MT"/>
              </a:rPr>
              <a:t>Focus</a:t>
            </a:r>
            <a:r>
              <a:rPr lang="en-US" sz="1050" spc="-15" dirty="0">
                <a:solidFill>
                  <a:srgbClr val="FFFFFF"/>
                </a:solidFill>
                <a:latin typeface="Arial MT"/>
                <a:cs typeface="Arial MT"/>
              </a:rPr>
              <a:t> </a:t>
            </a:r>
            <a:r>
              <a:rPr lang="en-US" sz="1050" spc="-10" dirty="0">
                <a:solidFill>
                  <a:srgbClr val="FFFFFF"/>
                </a:solidFill>
                <a:latin typeface="Arial MT"/>
                <a:cs typeface="Arial MT"/>
              </a:rPr>
              <a:t>groups:</a:t>
            </a:r>
            <a:r>
              <a:rPr lang="en-US" sz="1050" spc="-5" dirty="0">
                <a:solidFill>
                  <a:srgbClr val="FFFFFF"/>
                </a:solidFill>
                <a:latin typeface="Arial MT"/>
                <a:cs typeface="Arial MT"/>
              </a:rPr>
              <a:t> </a:t>
            </a:r>
            <a:r>
              <a:rPr lang="en-US" sz="1050" spc="-10" dirty="0">
                <a:solidFill>
                  <a:srgbClr val="FFFFFF"/>
                </a:solidFill>
                <a:latin typeface="Arial MT"/>
                <a:cs typeface="Arial MT"/>
              </a:rPr>
              <a:t> asking questions and creating a discussion around the topic</a:t>
            </a:r>
            <a:endParaRPr lang="en-US" sz="1050" dirty="0">
              <a:latin typeface="Arial MT"/>
              <a:cs typeface="Arial MT"/>
            </a:endParaRPr>
          </a:p>
          <a:p>
            <a:pPr marL="629920" indent="-206375">
              <a:spcBef>
                <a:spcPts val="440"/>
              </a:spcBef>
              <a:buFontTx/>
              <a:buChar char="•"/>
              <a:tabLst>
                <a:tab pos="629285" algn="l"/>
                <a:tab pos="629920" algn="l"/>
              </a:tabLst>
            </a:pPr>
            <a:endParaRPr lang="en-US" sz="1050" dirty="0">
              <a:latin typeface="Arial MT"/>
              <a:cs typeface="Arial MT"/>
            </a:endParaRPr>
          </a:p>
          <a:p>
            <a:pPr marL="629920" indent="-206375">
              <a:spcBef>
                <a:spcPts val="440"/>
              </a:spcBef>
              <a:buFontTx/>
              <a:buChar char="•"/>
              <a:tabLst>
                <a:tab pos="629285" algn="l"/>
                <a:tab pos="629920" algn="l"/>
              </a:tabLst>
            </a:pPr>
            <a:endParaRPr lang="en-US" sz="1050" dirty="0">
              <a:latin typeface="Arial MT"/>
              <a:cs typeface="Arial MT"/>
            </a:endParaRPr>
          </a:p>
          <a:p>
            <a:pPr marL="629920" indent="-206375">
              <a:lnSpc>
                <a:spcPct val="100000"/>
              </a:lnSpc>
              <a:spcBef>
                <a:spcPts val="440"/>
              </a:spcBef>
              <a:buChar char="•"/>
              <a:tabLst>
                <a:tab pos="629285" algn="l"/>
                <a:tab pos="629920" algn="l"/>
              </a:tabLst>
            </a:pPr>
            <a:endParaRPr sz="1050">
              <a:latin typeface="Arial MT"/>
              <a:cs typeface="Arial MT"/>
            </a:endParaRPr>
          </a:p>
        </p:txBody>
      </p:sp>
      <p:sp>
        <p:nvSpPr>
          <p:cNvPr id="22" name="object 8">
            <a:extLst>
              <a:ext uri="{FF2B5EF4-FFF2-40B4-BE49-F238E27FC236}">
                <a16:creationId xmlns:a16="http://schemas.microsoft.com/office/drawing/2014/main" id="{BA10BFA1-593C-2CB0-66D8-1B38DECD03A4}"/>
              </a:ext>
            </a:extLst>
          </p:cNvPr>
          <p:cNvSpPr txBox="1"/>
          <p:nvPr/>
        </p:nvSpPr>
        <p:spPr>
          <a:xfrm>
            <a:off x="6356302" y="4015883"/>
            <a:ext cx="4952365" cy="335989"/>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lang="en-US" sz="1050" spc="-10" dirty="0">
                <a:solidFill>
                  <a:srgbClr val="FFFFFF"/>
                </a:solidFill>
                <a:latin typeface="Arial MT"/>
                <a:cs typeface="Arial MT"/>
              </a:rPr>
              <a:t>Microsoft forms can be used as a quantitative method to collect our data, along with  closed and rank-order questions.</a:t>
            </a:r>
            <a:endParaRPr sz="1050">
              <a:latin typeface="Arial MT"/>
              <a:cs typeface="Arial MT"/>
            </a:endParaRPr>
          </a:p>
        </p:txBody>
      </p:sp>
      <p:sp>
        <p:nvSpPr>
          <p:cNvPr id="23" name="object 11">
            <a:extLst>
              <a:ext uri="{FF2B5EF4-FFF2-40B4-BE49-F238E27FC236}">
                <a16:creationId xmlns:a16="http://schemas.microsoft.com/office/drawing/2014/main" id="{66B824D3-8CB5-D9F2-5987-541779B2A5CF}"/>
              </a:ext>
            </a:extLst>
          </p:cNvPr>
          <p:cNvSpPr txBox="1"/>
          <p:nvPr/>
        </p:nvSpPr>
        <p:spPr>
          <a:xfrm>
            <a:off x="6209581" y="4455876"/>
            <a:ext cx="5033010" cy="1249060"/>
          </a:xfrm>
          <a:prstGeom prst="rect">
            <a:avLst/>
          </a:prstGeom>
        </p:spPr>
        <p:txBody>
          <a:bodyPr vert="horz" wrap="square" lIns="0" tIns="1778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29920" marR="499109" indent="-206375">
              <a:lnSpc>
                <a:spcPts val="1070"/>
              </a:lnSpc>
              <a:spcBef>
                <a:spcPts val="439"/>
              </a:spcBef>
              <a:buChar char="•"/>
              <a:tabLst>
                <a:tab pos="629285" algn="l"/>
                <a:tab pos="629920" algn="l"/>
              </a:tabLst>
            </a:pPr>
            <a:r>
              <a:rPr lang="en-GB" sz="1050" spc="-10" dirty="0">
                <a:solidFill>
                  <a:srgbClr val="FFFFFF"/>
                </a:solidFill>
                <a:latin typeface="Arial MT"/>
                <a:cs typeface="Arial MT"/>
              </a:rPr>
              <a:t>Closed questions:</a:t>
            </a:r>
            <a:r>
              <a:rPr lang="en-US" sz="1050" spc="-10" dirty="0">
                <a:solidFill>
                  <a:srgbClr val="FFFFFF"/>
                </a:solidFill>
                <a:latin typeface="Arial MT"/>
                <a:cs typeface="Arial MT"/>
              </a:rPr>
              <a:t> We use yes-or-no questions to understand our candidates.</a:t>
            </a:r>
            <a:endParaRPr lang="en-GB" sz="1050" spc="-10" dirty="0">
              <a:solidFill>
                <a:srgbClr val="FFFFFF"/>
              </a:solidFill>
              <a:latin typeface="Arial MT"/>
              <a:cs typeface="Arial MT"/>
            </a:endParaRPr>
          </a:p>
          <a:p>
            <a:pPr marL="629920" marR="5080" indent="-206375">
              <a:lnSpc>
                <a:spcPts val="1070"/>
              </a:lnSpc>
              <a:spcBef>
                <a:spcPts val="439"/>
              </a:spcBef>
              <a:buChar char="•"/>
              <a:tabLst>
                <a:tab pos="629285" algn="l"/>
                <a:tab pos="629920" algn="l"/>
              </a:tabLst>
            </a:pPr>
            <a:r>
              <a:rPr lang="en-GB" sz="1050" spc="-10" dirty="0">
                <a:solidFill>
                  <a:srgbClr val="FFFFFF"/>
                </a:solidFill>
                <a:latin typeface="Arial MT"/>
                <a:cs typeface="Arial MT"/>
              </a:rPr>
              <a:t>Ranked questions:</a:t>
            </a:r>
            <a:r>
              <a:rPr lang="en-US" sz="1050" spc="-10" dirty="0">
                <a:solidFill>
                  <a:srgbClr val="FFFFFF"/>
                </a:solidFill>
                <a:latin typeface="Arial MT"/>
                <a:cs typeface="Arial MT"/>
              </a:rPr>
              <a:t> These questions are a perfect way to start, whether we want to see if the majority of our respondents are interested in the topic. For example, when we do our research, we'll try to find out if the respondents are interested in IT/Computing so that we can get an indirect answer to our survey question.</a:t>
            </a:r>
          </a:p>
          <a:p>
            <a:pPr marL="629920" marR="5080" indent="-206375">
              <a:lnSpc>
                <a:spcPts val="1070"/>
              </a:lnSpc>
              <a:spcBef>
                <a:spcPts val="439"/>
              </a:spcBef>
              <a:buChar char="•"/>
              <a:tabLst>
                <a:tab pos="629285" algn="l"/>
                <a:tab pos="629920" algn="l"/>
              </a:tabLst>
            </a:pPr>
            <a:endParaRPr lang="en-GB" sz="1050" spc="-10" dirty="0">
              <a:solidFill>
                <a:srgbClr val="FFFFFF"/>
              </a:solidFill>
              <a:latin typeface="Arial MT"/>
              <a:cs typeface="Arial MT"/>
            </a:endParaRPr>
          </a:p>
        </p:txBody>
      </p:sp>
      <p:sp>
        <p:nvSpPr>
          <p:cNvPr id="24" name="object 12">
            <a:extLst>
              <a:ext uri="{FF2B5EF4-FFF2-40B4-BE49-F238E27FC236}">
                <a16:creationId xmlns:a16="http://schemas.microsoft.com/office/drawing/2014/main" id="{50C160AA-F8A2-9B00-0187-DF6B015D72A6}"/>
              </a:ext>
            </a:extLst>
          </p:cNvPr>
          <p:cNvSpPr txBox="1"/>
          <p:nvPr/>
        </p:nvSpPr>
        <p:spPr>
          <a:xfrm>
            <a:off x="6327547" y="5445185"/>
            <a:ext cx="5059045" cy="1031051"/>
          </a:xfrm>
          <a:prstGeom prst="rect">
            <a:avLst/>
          </a:prstGeom>
        </p:spPr>
        <p:txBody>
          <a:bodyPr vert="horz" wrap="square" lIns="0" tIns="6858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540"/>
              </a:spcBef>
            </a:pPr>
            <a:r>
              <a:rPr sz="1050" spc="-10">
                <a:solidFill>
                  <a:srgbClr val="FFFFFF"/>
                </a:solidFill>
                <a:latin typeface="Arial MT"/>
                <a:cs typeface="Arial MT"/>
              </a:rPr>
              <a:t>We</a:t>
            </a:r>
            <a:r>
              <a:rPr lang="en-GB" sz="1050" spc="-15" dirty="0">
                <a:solidFill>
                  <a:srgbClr val="FFFFFF"/>
                </a:solidFill>
                <a:latin typeface="Arial MT"/>
                <a:cs typeface="Arial MT"/>
              </a:rPr>
              <a:t> will get our data from :</a:t>
            </a:r>
            <a:endParaRPr sz="1050" spc="-15">
              <a:solidFill>
                <a:srgbClr val="FFFFFF"/>
              </a:solidFill>
              <a:latin typeface="Arial MT"/>
              <a:cs typeface="Arial MT"/>
            </a:endParaRPr>
          </a:p>
          <a:p>
            <a:pPr marL="629920" indent="-206375">
              <a:spcBef>
                <a:spcPts val="439"/>
              </a:spcBef>
              <a:buFontTx/>
              <a:buChar char="•"/>
              <a:tabLst>
                <a:tab pos="629285" algn="l"/>
                <a:tab pos="629920" algn="l"/>
              </a:tabLst>
            </a:pPr>
            <a:r>
              <a:rPr lang="en-GB" sz="1050" spc="-10" dirty="0">
                <a:solidFill>
                  <a:srgbClr val="FFFFFF"/>
                </a:solidFill>
                <a:latin typeface="Arial MT"/>
                <a:cs typeface="Arial MT"/>
              </a:rPr>
              <a:t>The UWTSD community includes both students and teachers.</a:t>
            </a:r>
          </a:p>
          <a:p>
            <a:pPr marL="629920" indent="-206375">
              <a:lnSpc>
                <a:spcPct val="100000"/>
              </a:lnSpc>
              <a:spcBef>
                <a:spcPts val="439"/>
              </a:spcBef>
              <a:buChar char="•"/>
              <a:tabLst>
                <a:tab pos="629285" algn="l"/>
                <a:tab pos="629920" algn="l"/>
              </a:tabLst>
            </a:pPr>
            <a:r>
              <a:rPr lang="en-GB" sz="1050" spc="-10" dirty="0">
                <a:solidFill>
                  <a:srgbClr val="FFFFFF"/>
                </a:solidFill>
                <a:latin typeface="Arial MT"/>
                <a:cs typeface="Arial MT"/>
              </a:rPr>
              <a:t>We put flyers at the front desk  to raise awareness of our research.</a:t>
            </a:r>
          </a:p>
          <a:p>
            <a:pPr marL="629920" indent="-206375">
              <a:spcBef>
                <a:spcPts val="439"/>
              </a:spcBef>
              <a:buFontTx/>
              <a:buChar char="•"/>
              <a:tabLst>
                <a:tab pos="629285" algn="l"/>
                <a:tab pos="629920" algn="l"/>
              </a:tabLst>
            </a:pPr>
            <a:r>
              <a:rPr lang="en-US" sz="1050" spc="-10" dirty="0">
                <a:solidFill>
                  <a:srgbClr val="FFFFFF"/>
                </a:solidFill>
                <a:latin typeface="Arial MT"/>
                <a:cs typeface="Arial MT"/>
              </a:rPr>
              <a:t>We set up a booth at the university library so that teachers and students can examine our printed surveys and fill them out anonymously.</a:t>
            </a:r>
          </a:p>
        </p:txBody>
      </p:sp>
    </p:spTree>
    <p:extLst>
      <p:ext uri="{BB962C8B-B14F-4D97-AF65-F5344CB8AC3E}">
        <p14:creationId xmlns:p14="http://schemas.microsoft.com/office/powerpoint/2010/main" val="21253796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500"/>
                                        <p:tgtEl>
                                          <p:spTgt spid="20"/>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1"/>
                                        </p:tgtEl>
                                        <p:attrNameLst>
                                          <p:attrName>style.visibility</p:attrName>
                                        </p:attrNameLst>
                                      </p:cBhvr>
                                      <p:to>
                                        <p:strVal val="visible"/>
                                      </p:to>
                                    </p:set>
                                    <p:anim calcmode="lin" valueType="num">
                                      <p:cBhvr additive="base">
                                        <p:cTn id="18" dur="500" fill="hold"/>
                                        <p:tgtEl>
                                          <p:spTgt spid="21"/>
                                        </p:tgtEl>
                                        <p:attrNameLst>
                                          <p:attrName>ppt_x</p:attrName>
                                        </p:attrNameLst>
                                      </p:cBhvr>
                                      <p:tavLst>
                                        <p:tav tm="0">
                                          <p:val>
                                            <p:strVal val="#ppt_x"/>
                                          </p:val>
                                        </p:tav>
                                        <p:tav tm="100000">
                                          <p:val>
                                            <p:strVal val="#ppt_x"/>
                                          </p:val>
                                        </p:tav>
                                      </p:tavLst>
                                    </p:anim>
                                    <p:anim calcmode="lin" valueType="num">
                                      <p:cBhvr additive="base">
                                        <p:cTn id="19"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randombar(horizontal)">
                                      <p:cBhvr>
                                        <p:cTn id="24" dur="500"/>
                                        <p:tgtEl>
                                          <p:spTgt spid="22"/>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24"/>
                                        </p:tgtEl>
                                        <p:attrNameLst>
                                          <p:attrName>style.visibility</p:attrName>
                                        </p:attrNameLst>
                                      </p:cBhvr>
                                      <p:to>
                                        <p:strVal val="visible"/>
                                      </p:to>
                                    </p:set>
                                    <p:anim calcmode="lin" valueType="num">
                                      <p:cBhvr additive="base">
                                        <p:cTn id="33" dur="500"/>
                                        <p:tgtEl>
                                          <p:spTgt spid="24"/>
                                        </p:tgtEl>
                                        <p:attrNameLst>
                                          <p:attrName>ppt_y</p:attrName>
                                        </p:attrNameLst>
                                      </p:cBhvr>
                                      <p:tavLst>
                                        <p:tav tm="0">
                                          <p:val>
                                            <p:strVal val="#ppt_y+#ppt_h*1.125000"/>
                                          </p:val>
                                        </p:tav>
                                        <p:tav tm="100000">
                                          <p:val>
                                            <p:strVal val="#ppt_y"/>
                                          </p:val>
                                        </p:tav>
                                      </p:tavLst>
                                    </p:anim>
                                    <p:animEffect transition="in" filter="wipe(up)">
                                      <p:cBhvr>
                                        <p:cTn id="34" dur="500"/>
                                        <p:tgtEl>
                                          <p:spTgt spid="24"/>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barn(inVertical)">
                                      <p:cBhvr>
                                        <p:cTn id="3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8" grpId="0"/>
      <p:bldP spid="20" grpId="0"/>
      <p:bldP spid="21" grpId="0"/>
      <p:bldP spid="22" grpId="0"/>
      <p:bldP spid="23" grpId="0"/>
      <p:bldP spid="2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2">
            <a:extLst>
              <a:ext uri="{FF2B5EF4-FFF2-40B4-BE49-F238E27FC236}">
                <a16:creationId xmlns:a16="http://schemas.microsoft.com/office/drawing/2014/main" id="{45716DA7-8684-103C-D4E9-EE9D9152FCB3}"/>
              </a:ext>
            </a:extLst>
          </p:cNvPr>
          <p:cNvSpPr txBox="1">
            <a:spLocks noGrp="1"/>
          </p:cNvSpPr>
          <p:nvPr/>
        </p:nvSpPr>
        <p:spPr>
          <a:xfrm>
            <a:off x="6313170" y="393700"/>
            <a:ext cx="5070475" cy="682625"/>
          </a:xfrm>
          <a:prstGeom prst="rect">
            <a:avLst/>
          </a:prstGeom>
        </p:spPr>
        <p:txBody>
          <a:bodyPr vert="horz" wrap="square" lIns="0" tIns="13970" rIns="0" bIns="0" rtlCol="0" anchor="t">
            <a:spAutoFit/>
          </a:bodyPr>
          <a:lstStyle>
            <a:lvl1pPr>
              <a:defRPr sz="4150" b="0" i="0">
                <a:solidFill>
                  <a:schemeClr val="bg1"/>
                </a:solidFill>
                <a:latin typeface="Arial MT"/>
                <a:ea typeface="+mj-ea"/>
                <a:cs typeface="Arial MT"/>
              </a:defRPr>
            </a:lvl1pPr>
          </a:lstStyle>
          <a:p>
            <a:pPr marL="12700">
              <a:lnSpc>
                <a:spcPct val="100000"/>
              </a:lnSpc>
              <a:spcBef>
                <a:spcPts val="110"/>
              </a:spcBef>
            </a:pPr>
            <a:r>
              <a:rPr sz="4300" spc="-5" dirty="0">
                <a:solidFill>
                  <a:schemeClr val="tx1"/>
                </a:solidFill>
              </a:rPr>
              <a:t>Ethical</a:t>
            </a:r>
            <a:r>
              <a:rPr sz="4300" spc="-35" dirty="0">
                <a:solidFill>
                  <a:schemeClr val="tx1"/>
                </a:solidFill>
              </a:rPr>
              <a:t> </a:t>
            </a:r>
            <a:r>
              <a:rPr sz="4300" dirty="0">
                <a:solidFill>
                  <a:schemeClr val="tx1"/>
                </a:solidFill>
              </a:rPr>
              <a:t>consideration</a:t>
            </a:r>
            <a:endParaRPr lang="en-US" sz="4300" dirty="0">
              <a:solidFill>
                <a:schemeClr val="tx1"/>
              </a:solidFill>
            </a:endParaRPr>
          </a:p>
        </p:txBody>
      </p:sp>
      <p:grpSp>
        <p:nvGrpSpPr>
          <p:cNvPr id="4" name="object 3">
            <a:extLst>
              <a:ext uri="{FF2B5EF4-FFF2-40B4-BE49-F238E27FC236}">
                <a16:creationId xmlns:a16="http://schemas.microsoft.com/office/drawing/2014/main" id="{A8076114-A1B4-32FA-1797-8F1E344F401F}"/>
              </a:ext>
            </a:extLst>
          </p:cNvPr>
          <p:cNvGrpSpPr/>
          <p:nvPr/>
        </p:nvGrpSpPr>
        <p:grpSpPr>
          <a:xfrm>
            <a:off x="0" y="-57509"/>
            <a:ext cx="5608320" cy="5840730"/>
            <a:chOff x="0" y="0"/>
            <a:chExt cx="5608320" cy="5840730"/>
          </a:xfrm>
        </p:grpSpPr>
        <p:sp>
          <p:nvSpPr>
            <p:cNvPr id="11" name="object 4">
              <a:extLst>
                <a:ext uri="{FF2B5EF4-FFF2-40B4-BE49-F238E27FC236}">
                  <a16:creationId xmlns:a16="http://schemas.microsoft.com/office/drawing/2014/main" id="{8AA0A3FB-7562-2F6B-0D92-A3220683FA74}"/>
                </a:ext>
              </a:extLst>
            </p:cNvPr>
            <p:cNvSpPr/>
            <p:nvPr/>
          </p:nvSpPr>
          <p:spPr>
            <a:xfrm>
              <a:off x="0" y="0"/>
              <a:ext cx="5608320" cy="5840730"/>
            </a:xfrm>
            <a:custGeom>
              <a:avLst/>
              <a:gdLst/>
              <a:ahLst/>
              <a:cxnLst/>
              <a:rect l="l" t="t" r="r" b="b"/>
              <a:pathLst>
                <a:path w="5608320" h="5840730">
                  <a:moveTo>
                    <a:pt x="4636770" y="0"/>
                  </a:moveTo>
                  <a:lnTo>
                    <a:pt x="0" y="0"/>
                  </a:lnTo>
                  <a:lnTo>
                    <a:pt x="0" y="5073650"/>
                  </a:lnTo>
                  <a:lnTo>
                    <a:pt x="237490" y="5251450"/>
                  </a:lnTo>
                  <a:lnTo>
                    <a:pt x="277928" y="5278400"/>
                  </a:lnTo>
                  <a:lnTo>
                    <a:pt x="318764" y="5304791"/>
                  </a:lnTo>
                  <a:lnTo>
                    <a:pt x="359993" y="5330619"/>
                  </a:lnTo>
                  <a:lnTo>
                    <a:pt x="401608" y="5355878"/>
                  </a:lnTo>
                  <a:lnTo>
                    <a:pt x="443606" y="5380562"/>
                  </a:lnTo>
                  <a:lnTo>
                    <a:pt x="485980" y="5404665"/>
                  </a:lnTo>
                  <a:lnTo>
                    <a:pt x="528725" y="5428184"/>
                  </a:lnTo>
                  <a:lnTo>
                    <a:pt x="571836" y="5451111"/>
                  </a:lnTo>
                  <a:lnTo>
                    <a:pt x="615306" y="5473442"/>
                  </a:lnTo>
                  <a:lnTo>
                    <a:pt x="659132" y="5495171"/>
                  </a:lnTo>
                  <a:lnTo>
                    <a:pt x="703306" y="5516293"/>
                  </a:lnTo>
                  <a:lnTo>
                    <a:pt x="747825" y="5536802"/>
                  </a:lnTo>
                  <a:lnTo>
                    <a:pt x="792681" y="5556693"/>
                  </a:lnTo>
                  <a:lnTo>
                    <a:pt x="837871" y="5575961"/>
                  </a:lnTo>
                  <a:lnTo>
                    <a:pt x="883389" y="5594600"/>
                  </a:lnTo>
                  <a:lnTo>
                    <a:pt x="929228" y="5612605"/>
                  </a:lnTo>
                  <a:lnTo>
                    <a:pt x="975385" y="5629969"/>
                  </a:lnTo>
                  <a:lnTo>
                    <a:pt x="1021852" y="5646689"/>
                  </a:lnTo>
                  <a:lnTo>
                    <a:pt x="1068626" y="5662758"/>
                  </a:lnTo>
                  <a:lnTo>
                    <a:pt x="1115700" y="5678172"/>
                  </a:lnTo>
                  <a:lnTo>
                    <a:pt x="1163069" y="5692924"/>
                  </a:lnTo>
                  <a:lnTo>
                    <a:pt x="1210728" y="5707009"/>
                  </a:lnTo>
                  <a:lnTo>
                    <a:pt x="1258671" y="5720422"/>
                  </a:lnTo>
                  <a:lnTo>
                    <a:pt x="1306893" y="5733157"/>
                  </a:lnTo>
                  <a:lnTo>
                    <a:pt x="1355389" y="5745209"/>
                  </a:lnTo>
                  <a:lnTo>
                    <a:pt x="1404152" y="5756573"/>
                  </a:lnTo>
                  <a:lnTo>
                    <a:pt x="1453178" y="5767243"/>
                  </a:lnTo>
                  <a:lnTo>
                    <a:pt x="1502461" y="5777213"/>
                  </a:lnTo>
                  <a:lnTo>
                    <a:pt x="1551996" y="5786479"/>
                  </a:lnTo>
                  <a:lnTo>
                    <a:pt x="1601778" y="5795035"/>
                  </a:lnTo>
                  <a:lnTo>
                    <a:pt x="1651800" y="5802875"/>
                  </a:lnTo>
                  <a:lnTo>
                    <a:pt x="1702057" y="5809994"/>
                  </a:lnTo>
                  <a:lnTo>
                    <a:pt x="1752545" y="5816387"/>
                  </a:lnTo>
                  <a:lnTo>
                    <a:pt x="1803257" y="5822048"/>
                  </a:lnTo>
                  <a:lnTo>
                    <a:pt x="1854189" y="5826972"/>
                  </a:lnTo>
                  <a:lnTo>
                    <a:pt x="1905334" y="5831153"/>
                  </a:lnTo>
                  <a:lnTo>
                    <a:pt x="1956688" y="5834586"/>
                  </a:lnTo>
                  <a:lnTo>
                    <a:pt x="2008245" y="5837266"/>
                  </a:lnTo>
                  <a:lnTo>
                    <a:pt x="2060000" y="5839186"/>
                  </a:lnTo>
                  <a:lnTo>
                    <a:pt x="2111946" y="5840343"/>
                  </a:lnTo>
                  <a:lnTo>
                    <a:pt x="2164080" y="5840730"/>
                  </a:lnTo>
                  <a:lnTo>
                    <a:pt x="2212369" y="5840398"/>
                  </a:lnTo>
                  <a:lnTo>
                    <a:pt x="2260498" y="5839405"/>
                  </a:lnTo>
                  <a:lnTo>
                    <a:pt x="2308464" y="5837757"/>
                  </a:lnTo>
                  <a:lnTo>
                    <a:pt x="2356261" y="5835456"/>
                  </a:lnTo>
                  <a:lnTo>
                    <a:pt x="2403885" y="5832508"/>
                  </a:lnTo>
                  <a:lnTo>
                    <a:pt x="2451332" y="5828917"/>
                  </a:lnTo>
                  <a:lnTo>
                    <a:pt x="2498599" y="5824686"/>
                  </a:lnTo>
                  <a:lnTo>
                    <a:pt x="2545679" y="5819821"/>
                  </a:lnTo>
                  <a:lnTo>
                    <a:pt x="2592570" y="5814326"/>
                  </a:lnTo>
                  <a:lnTo>
                    <a:pt x="2639266" y="5808204"/>
                  </a:lnTo>
                  <a:lnTo>
                    <a:pt x="2685764" y="5801461"/>
                  </a:lnTo>
                  <a:lnTo>
                    <a:pt x="2732059" y="5794100"/>
                  </a:lnTo>
                  <a:lnTo>
                    <a:pt x="2778146" y="5786127"/>
                  </a:lnTo>
                  <a:lnTo>
                    <a:pt x="2824023" y="5777544"/>
                  </a:lnTo>
                  <a:lnTo>
                    <a:pt x="2869683" y="5768358"/>
                  </a:lnTo>
                  <a:lnTo>
                    <a:pt x="2915123" y="5758571"/>
                  </a:lnTo>
                  <a:lnTo>
                    <a:pt x="2960339" y="5748188"/>
                  </a:lnTo>
                  <a:lnTo>
                    <a:pt x="3005326" y="5737214"/>
                  </a:lnTo>
                  <a:lnTo>
                    <a:pt x="3050080" y="5725653"/>
                  </a:lnTo>
                  <a:lnTo>
                    <a:pt x="3094597" y="5713509"/>
                  </a:lnTo>
                  <a:lnTo>
                    <a:pt x="3138872" y="5700787"/>
                  </a:lnTo>
                  <a:lnTo>
                    <a:pt x="3182901" y="5687490"/>
                  </a:lnTo>
                  <a:lnTo>
                    <a:pt x="3226680" y="5673624"/>
                  </a:lnTo>
                  <a:lnTo>
                    <a:pt x="3270204" y="5659192"/>
                  </a:lnTo>
                  <a:lnTo>
                    <a:pt x="3313469" y="5644199"/>
                  </a:lnTo>
                  <a:lnTo>
                    <a:pt x="3356471" y="5628649"/>
                  </a:lnTo>
                  <a:lnTo>
                    <a:pt x="3399205" y="5612547"/>
                  </a:lnTo>
                  <a:lnTo>
                    <a:pt x="3441668" y="5595896"/>
                  </a:lnTo>
                  <a:lnTo>
                    <a:pt x="3483854" y="5578702"/>
                  </a:lnTo>
                  <a:lnTo>
                    <a:pt x="3525760" y="5560968"/>
                  </a:lnTo>
                  <a:lnTo>
                    <a:pt x="3567381" y="5542698"/>
                  </a:lnTo>
                  <a:lnTo>
                    <a:pt x="3608713" y="5523898"/>
                  </a:lnTo>
                  <a:lnTo>
                    <a:pt x="3649751" y="5504571"/>
                  </a:lnTo>
                  <a:lnTo>
                    <a:pt x="3690492" y="5484722"/>
                  </a:lnTo>
                  <a:lnTo>
                    <a:pt x="3730930" y="5464355"/>
                  </a:lnTo>
                  <a:lnTo>
                    <a:pt x="3771063" y="5443474"/>
                  </a:lnTo>
                  <a:lnTo>
                    <a:pt x="3810884" y="5422084"/>
                  </a:lnTo>
                  <a:lnTo>
                    <a:pt x="3850391" y="5400189"/>
                  </a:lnTo>
                  <a:lnTo>
                    <a:pt x="3889578" y="5377794"/>
                  </a:lnTo>
                  <a:lnTo>
                    <a:pt x="3928441" y="5354902"/>
                  </a:lnTo>
                  <a:lnTo>
                    <a:pt x="3966977" y="5331518"/>
                  </a:lnTo>
                  <a:lnTo>
                    <a:pt x="4005180" y="5307646"/>
                  </a:lnTo>
                  <a:lnTo>
                    <a:pt x="4043047" y="5283291"/>
                  </a:lnTo>
                  <a:lnTo>
                    <a:pt x="4080573" y="5258457"/>
                  </a:lnTo>
                  <a:lnTo>
                    <a:pt x="4117754" y="5233148"/>
                  </a:lnTo>
                  <a:lnTo>
                    <a:pt x="4154585" y="5207368"/>
                  </a:lnTo>
                  <a:lnTo>
                    <a:pt x="4191062" y="5181123"/>
                  </a:lnTo>
                  <a:lnTo>
                    <a:pt x="4227181" y="5154416"/>
                  </a:lnTo>
                  <a:lnTo>
                    <a:pt x="4262938" y="5127251"/>
                  </a:lnTo>
                  <a:lnTo>
                    <a:pt x="4298328" y="5099634"/>
                  </a:lnTo>
                  <a:lnTo>
                    <a:pt x="4333347" y="5071567"/>
                  </a:lnTo>
                  <a:lnTo>
                    <a:pt x="4367991" y="5043056"/>
                  </a:lnTo>
                  <a:lnTo>
                    <a:pt x="4402254" y="5014105"/>
                  </a:lnTo>
                  <a:lnTo>
                    <a:pt x="4436134" y="4984718"/>
                  </a:lnTo>
                  <a:lnTo>
                    <a:pt x="4469626" y="4954900"/>
                  </a:lnTo>
                  <a:lnTo>
                    <a:pt x="4502724" y="4924654"/>
                  </a:lnTo>
                  <a:lnTo>
                    <a:pt x="4535426" y="4893985"/>
                  </a:lnTo>
                  <a:lnTo>
                    <a:pt x="4567727" y="4862898"/>
                  </a:lnTo>
                  <a:lnTo>
                    <a:pt x="4599622" y="4831397"/>
                  </a:lnTo>
                  <a:lnTo>
                    <a:pt x="4631107" y="4799486"/>
                  </a:lnTo>
                  <a:lnTo>
                    <a:pt x="4662178" y="4767169"/>
                  </a:lnTo>
                  <a:lnTo>
                    <a:pt x="4692830" y="4734451"/>
                  </a:lnTo>
                  <a:lnTo>
                    <a:pt x="4723060" y="4701336"/>
                  </a:lnTo>
                  <a:lnTo>
                    <a:pt x="4752862" y="4667829"/>
                  </a:lnTo>
                  <a:lnTo>
                    <a:pt x="4782233" y="4633933"/>
                  </a:lnTo>
                  <a:lnTo>
                    <a:pt x="4811169" y="4599653"/>
                  </a:lnTo>
                  <a:lnTo>
                    <a:pt x="4839664" y="4564994"/>
                  </a:lnTo>
                  <a:lnTo>
                    <a:pt x="4867714" y="4529959"/>
                  </a:lnTo>
                  <a:lnTo>
                    <a:pt x="4895316" y="4494553"/>
                  </a:lnTo>
                  <a:lnTo>
                    <a:pt x="4922465" y="4458781"/>
                  </a:lnTo>
                  <a:lnTo>
                    <a:pt x="4949157" y="4422646"/>
                  </a:lnTo>
                  <a:lnTo>
                    <a:pt x="4975387" y="4386153"/>
                  </a:lnTo>
                  <a:lnTo>
                    <a:pt x="5001151" y="4349307"/>
                  </a:lnTo>
                  <a:lnTo>
                    <a:pt x="5026445" y="4312111"/>
                  </a:lnTo>
                  <a:lnTo>
                    <a:pt x="5051264" y="4274570"/>
                  </a:lnTo>
                  <a:lnTo>
                    <a:pt x="5075604" y="4236688"/>
                  </a:lnTo>
                  <a:lnTo>
                    <a:pt x="5099461" y="4198470"/>
                  </a:lnTo>
                  <a:lnTo>
                    <a:pt x="5122831" y="4159920"/>
                  </a:lnTo>
                  <a:lnTo>
                    <a:pt x="5145708" y="4121042"/>
                  </a:lnTo>
                  <a:lnTo>
                    <a:pt x="5168090" y="4081841"/>
                  </a:lnTo>
                  <a:lnTo>
                    <a:pt x="5189971" y="4042320"/>
                  </a:lnTo>
                  <a:lnTo>
                    <a:pt x="5211347" y="4002485"/>
                  </a:lnTo>
                  <a:lnTo>
                    <a:pt x="5232214" y="3962339"/>
                  </a:lnTo>
                  <a:lnTo>
                    <a:pt x="5252568" y="3921887"/>
                  </a:lnTo>
                  <a:lnTo>
                    <a:pt x="5272404" y="3881134"/>
                  </a:lnTo>
                  <a:lnTo>
                    <a:pt x="5291718" y="3840082"/>
                  </a:lnTo>
                  <a:lnTo>
                    <a:pt x="5310505" y="3798738"/>
                  </a:lnTo>
                  <a:lnTo>
                    <a:pt x="5328762" y="3757104"/>
                  </a:lnTo>
                  <a:lnTo>
                    <a:pt x="5346484" y="3715187"/>
                  </a:lnTo>
                  <a:lnTo>
                    <a:pt x="5363667" y="3672988"/>
                  </a:lnTo>
                  <a:lnTo>
                    <a:pt x="5380306" y="3630514"/>
                  </a:lnTo>
                  <a:lnTo>
                    <a:pt x="5396397" y="3587769"/>
                  </a:lnTo>
                  <a:lnTo>
                    <a:pt x="5411936" y="3544756"/>
                  </a:lnTo>
                  <a:lnTo>
                    <a:pt x="5426919" y="3501480"/>
                  </a:lnTo>
                  <a:lnTo>
                    <a:pt x="5441340" y="3457946"/>
                  </a:lnTo>
                  <a:lnTo>
                    <a:pt x="5455196" y="3414157"/>
                  </a:lnTo>
                  <a:lnTo>
                    <a:pt x="5468483" y="3370118"/>
                  </a:lnTo>
                  <a:lnTo>
                    <a:pt x="5481196" y="3325834"/>
                  </a:lnTo>
                  <a:lnTo>
                    <a:pt x="5493331" y="3281309"/>
                  </a:lnTo>
                  <a:lnTo>
                    <a:pt x="5504884" y="3236546"/>
                  </a:lnTo>
                  <a:lnTo>
                    <a:pt x="5515850" y="3191551"/>
                  </a:lnTo>
                  <a:lnTo>
                    <a:pt x="5526225" y="3146327"/>
                  </a:lnTo>
                  <a:lnTo>
                    <a:pt x="5536004" y="3100879"/>
                  </a:lnTo>
                  <a:lnTo>
                    <a:pt x="5545184" y="3055212"/>
                  </a:lnTo>
                  <a:lnTo>
                    <a:pt x="5553760" y="3009329"/>
                  </a:lnTo>
                  <a:lnTo>
                    <a:pt x="5561727" y="2963235"/>
                  </a:lnTo>
                  <a:lnTo>
                    <a:pt x="5569082" y="2916935"/>
                  </a:lnTo>
                  <a:lnTo>
                    <a:pt x="5575820" y="2870432"/>
                  </a:lnTo>
                  <a:lnTo>
                    <a:pt x="5581937" y="2823731"/>
                  </a:lnTo>
                  <a:lnTo>
                    <a:pt x="5587428" y="2776836"/>
                  </a:lnTo>
                  <a:lnTo>
                    <a:pt x="5592289" y="2729751"/>
                  </a:lnTo>
                  <a:lnTo>
                    <a:pt x="5596516" y="2682482"/>
                  </a:lnTo>
                  <a:lnTo>
                    <a:pt x="5600105" y="2635032"/>
                  </a:lnTo>
                  <a:lnTo>
                    <a:pt x="5603051" y="2587405"/>
                  </a:lnTo>
                  <a:lnTo>
                    <a:pt x="5605349" y="2539606"/>
                  </a:lnTo>
                  <a:lnTo>
                    <a:pt x="5606997" y="2491639"/>
                  </a:lnTo>
                  <a:lnTo>
                    <a:pt x="5607988" y="2443509"/>
                  </a:lnTo>
                  <a:lnTo>
                    <a:pt x="5608320" y="2395220"/>
                  </a:lnTo>
                  <a:lnTo>
                    <a:pt x="5607937" y="2343319"/>
                  </a:lnTo>
                  <a:lnTo>
                    <a:pt x="5606792" y="2291603"/>
                  </a:lnTo>
                  <a:lnTo>
                    <a:pt x="5604891" y="2240075"/>
                  </a:lnTo>
                  <a:lnTo>
                    <a:pt x="5602238" y="2188743"/>
                  </a:lnTo>
                  <a:lnTo>
                    <a:pt x="5598839" y="2137611"/>
                  </a:lnTo>
                  <a:lnTo>
                    <a:pt x="5594699" y="2086684"/>
                  </a:lnTo>
                  <a:lnTo>
                    <a:pt x="5589824" y="2035968"/>
                  </a:lnTo>
                  <a:lnTo>
                    <a:pt x="5584219" y="1985468"/>
                  </a:lnTo>
                  <a:lnTo>
                    <a:pt x="5577889" y="1935190"/>
                  </a:lnTo>
                  <a:lnTo>
                    <a:pt x="5570839" y="1885139"/>
                  </a:lnTo>
                  <a:lnTo>
                    <a:pt x="5563075" y="1835320"/>
                  </a:lnTo>
                  <a:lnTo>
                    <a:pt x="5554602" y="1785739"/>
                  </a:lnTo>
                  <a:lnTo>
                    <a:pt x="5545426" y="1736400"/>
                  </a:lnTo>
                  <a:lnTo>
                    <a:pt x="5535551" y="1687311"/>
                  </a:lnTo>
                  <a:lnTo>
                    <a:pt x="5524984" y="1638475"/>
                  </a:lnTo>
                  <a:lnTo>
                    <a:pt x="5513728" y="1589898"/>
                  </a:lnTo>
                  <a:lnTo>
                    <a:pt x="5501790" y="1541586"/>
                  </a:lnTo>
                  <a:lnTo>
                    <a:pt x="5489175" y="1493544"/>
                  </a:lnTo>
                  <a:lnTo>
                    <a:pt x="5475888" y="1445778"/>
                  </a:lnTo>
                  <a:lnTo>
                    <a:pt x="5461935" y="1398292"/>
                  </a:lnTo>
                  <a:lnTo>
                    <a:pt x="5447321" y="1351092"/>
                  </a:lnTo>
                  <a:lnTo>
                    <a:pt x="5432050" y="1304183"/>
                  </a:lnTo>
                  <a:lnTo>
                    <a:pt x="5416129" y="1257571"/>
                  </a:lnTo>
                  <a:lnTo>
                    <a:pt x="5399563" y="1211262"/>
                  </a:lnTo>
                  <a:lnTo>
                    <a:pt x="5382357" y="1165260"/>
                  </a:lnTo>
                  <a:lnTo>
                    <a:pt x="5364516" y="1119571"/>
                  </a:lnTo>
                  <a:lnTo>
                    <a:pt x="5346046" y="1074201"/>
                  </a:lnTo>
                  <a:lnTo>
                    <a:pt x="5326952" y="1029154"/>
                  </a:lnTo>
                  <a:lnTo>
                    <a:pt x="5307239" y="984436"/>
                  </a:lnTo>
                  <a:lnTo>
                    <a:pt x="5286913" y="940053"/>
                  </a:lnTo>
                  <a:lnTo>
                    <a:pt x="5265978" y="896009"/>
                  </a:lnTo>
                  <a:lnTo>
                    <a:pt x="5244441" y="852311"/>
                  </a:lnTo>
                  <a:lnTo>
                    <a:pt x="5222306" y="808963"/>
                  </a:lnTo>
                  <a:lnTo>
                    <a:pt x="5199579" y="765971"/>
                  </a:lnTo>
                  <a:lnTo>
                    <a:pt x="5176265" y="723340"/>
                  </a:lnTo>
                  <a:lnTo>
                    <a:pt x="5152370" y="681077"/>
                  </a:lnTo>
                  <a:lnTo>
                    <a:pt x="5127898" y="639185"/>
                  </a:lnTo>
                  <a:lnTo>
                    <a:pt x="5102855" y="597671"/>
                  </a:lnTo>
                  <a:lnTo>
                    <a:pt x="5077246" y="556539"/>
                  </a:lnTo>
                  <a:lnTo>
                    <a:pt x="5051078" y="515796"/>
                  </a:lnTo>
                  <a:lnTo>
                    <a:pt x="5024354" y="475446"/>
                  </a:lnTo>
                  <a:lnTo>
                    <a:pt x="4997080" y="435495"/>
                  </a:lnTo>
                  <a:lnTo>
                    <a:pt x="4969262" y="395949"/>
                  </a:lnTo>
                  <a:lnTo>
                    <a:pt x="4940904" y="356812"/>
                  </a:lnTo>
                  <a:lnTo>
                    <a:pt x="4912013" y="318090"/>
                  </a:lnTo>
                  <a:lnTo>
                    <a:pt x="4882593" y="279789"/>
                  </a:lnTo>
                  <a:lnTo>
                    <a:pt x="4852650" y="241914"/>
                  </a:lnTo>
                  <a:lnTo>
                    <a:pt x="4822190" y="204470"/>
                  </a:lnTo>
                  <a:lnTo>
                    <a:pt x="4636770" y="0"/>
                  </a:lnTo>
                  <a:close/>
                </a:path>
              </a:pathLst>
            </a:custGeom>
            <a:solidFill>
              <a:srgbClr val="FFFFFF">
                <a:alpha val="79998"/>
              </a:srgbClr>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2" name="object 5">
              <a:extLst>
                <a:ext uri="{FF2B5EF4-FFF2-40B4-BE49-F238E27FC236}">
                  <a16:creationId xmlns:a16="http://schemas.microsoft.com/office/drawing/2014/main" id="{7BC20435-9368-D642-76D0-3C36CE7D28C0}"/>
                </a:ext>
              </a:extLst>
            </p:cNvPr>
            <p:cNvPicPr/>
            <p:nvPr/>
          </p:nvPicPr>
          <p:blipFill>
            <a:blip r:embed="rId2" cstate="print"/>
            <a:stretch>
              <a:fillRect/>
            </a:stretch>
          </p:blipFill>
          <p:spPr>
            <a:xfrm>
              <a:off x="0" y="0"/>
              <a:ext cx="3775710" cy="3921760"/>
            </a:xfrm>
            <a:prstGeom prst="rect">
              <a:avLst/>
            </a:prstGeom>
          </p:spPr>
        </p:pic>
      </p:grpSp>
      <p:sp>
        <p:nvSpPr>
          <p:cNvPr id="5" name="object 6">
            <a:extLst>
              <a:ext uri="{FF2B5EF4-FFF2-40B4-BE49-F238E27FC236}">
                <a16:creationId xmlns:a16="http://schemas.microsoft.com/office/drawing/2014/main" id="{2D9C71DC-10DB-279A-5064-0512B4938F5A}"/>
              </a:ext>
            </a:extLst>
          </p:cNvPr>
          <p:cNvSpPr txBox="1"/>
          <p:nvPr/>
        </p:nvSpPr>
        <p:spPr>
          <a:xfrm>
            <a:off x="6313170" y="1143000"/>
            <a:ext cx="5650230" cy="2677656"/>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spcBef>
                <a:spcPts val="100"/>
              </a:spcBef>
            </a:pPr>
            <a:r>
              <a:rPr sz="1400" spc="-5" dirty="0">
                <a:solidFill>
                  <a:srgbClr val="FFFFFF"/>
                </a:solidFill>
                <a:latin typeface="Times New Roman" pitchFamily="18" charset="0"/>
                <a:cs typeface="Times New Roman" pitchFamily="18" charset="0"/>
              </a:rPr>
              <a:t>“</a:t>
            </a:r>
            <a:r>
              <a:rPr lang="en-US" sz="1400" spc="-5" dirty="0">
                <a:solidFill>
                  <a:srgbClr val="FFFFFF"/>
                </a:solidFill>
                <a:latin typeface="Times New Roman" pitchFamily="18" charset="0"/>
                <a:cs typeface="Times New Roman" pitchFamily="18" charset="0"/>
              </a:rPr>
              <a:t>Ethics is a collection of principles and ideals that individuals should follow when they interact with others.</a:t>
            </a:r>
            <a:r>
              <a:rPr sz="1400" spc="-5" dirty="0">
                <a:solidFill>
                  <a:srgbClr val="FFFFFF"/>
                </a:solidFill>
                <a:latin typeface="Times New Roman" pitchFamily="18" charset="0"/>
                <a:cs typeface="Times New Roman" pitchFamily="18" charset="0"/>
              </a:rPr>
              <a:t>” (</a:t>
            </a:r>
            <a:r>
              <a:rPr lang="en-GB" sz="1400" spc="-5" dirty="0">
                <a:solidFill>
                  <a:srgbClr val="FFFFFF"/>
                </a:solidFill>
                <a:latin typeface="Times New Roman" pitchFamily="18" charset="0"/>
                <a:cs typeface="Times New Roman" pitchFamily="18" charset="0"/>
              </a:rPr>
              <a:t>Tavani, 2016</a:t>
            </a:r>
            <a:r>
              <a:rPr sz="1400" spc="-5" dirty="0">
                <a:solidFill>
                  <a:srgbClr val="FFFFFF"/>
                </a:solidFill>
                <a:latin typeface="Times New Roman" pitchFamily="18" charset="0"/>
                <a:cs typeface="Times New Roman" pitchFamily="18" charset="0"/>
              </a:rPr>
              <a:t>)</a:t>
            </a:r>
            <a:endParaRPr sz="1400" dirty="0">
              <a:latin typeface="Times New Roman" pitchFamily="18" charset="0"/>
              <a:cs typeface="Times New Roman" pitchFamily="18" charset="0"/>
            </a:endParaRPr>
          </a:p>
          <a:p>
            <a:pPr marL="12700" marR="13335">
              <a:spcBef>
                <a:spcPts val="1010"/>
              </a:spcBef>
            </a:pPr>
            <a:r>
              <a:rPr lang="en-GB" sz="1400" spc="-5" dirty="0">
                <a:solidFill>
                  <a:srgbClr val="FFFFFF"/>
                </a:solidFill>
                <a:latin typeface="Times New Roman" pitchFamily="18" charset="0"/>
                <a:cs typeface="Times New Roman" pitchFamily="18" charset="0"/>
              </a:rPr>
              <a:t>Before conducting our survey, we considered the six guiding principles for dealing with participants:</a:t>
            </a:r>
            <a:endParaRPr sz="1400">
              <a:latin typeface="Times New Roman" pitchFamily="18" charset="0"/>
              <a:cs typeface="Times New Roman" pitchFamily="18" charset="0"/>
            </a:endParaRPr>
          </a:p>
          <a:p>
            <a:pPr marL="698500" indent="-228600">
              <a:lnSpc>
                <a:spcPct val="100000"/>
              </a:lnSpc>
              <a:spcBef>
                <a:spcPts val="500"/>
              </a:spcBef>
              <a:buChar char="•"/>
              <a:tabLst>
                <a:tab pos="697865" algn="l"/>
                <a:tab pos="698500" algn="l"/>
              </a:tabLst>
            </a:pPr>
            <a:r>
              <a:rPr lang="en-GB" sz="1400" spc="-5" dirty="0">
                <a:solidFill>
                  <a:srgbClr val="FFFFFF"/>
                </a:solidFill>
                <a:latin typeface="Times New Roman" pitchFamily="18" charset="0"/>
                <a:cs typeface="Times New Roman" pitchFamily="18" charset="0"/>
              </a:rPr>
              <a:t>Fairness, integrity, and openness</a:t>
            </a:r>
            <a:endParaRPr lang="en-US" sz="1400" spc="-5" dirty="0">
              <a:solidFill>
                <a:srgbClr val="FFFFFF"/>
              </a:solidFill>
              <a:latin typeface="Times New Roman" pitchFamily="18" charset="0"/>
              <a:cs typeface="Times New Roman" pitchFamily="18" charset="0"/>
            </a:endParaRPr>
          </a:p>
          <a:p>
            <a:pPr marL="698500" indent="-228600">
              <a:spcBef>
                <a:spcPts val="500"/>
              </a:spcBef>
              <a:buFontTx/>
              <a:buChar char="•"/>
              <a:tabLst>
                <a:tab pos="697865" algn="l"/>
                <a:tab pos="698500" algn="l"/>
              </a:tabLst>
            </a:pPr>
            <a:r>
              <a:rPr lang="en-GB" sz="1400" spc="-5" dirty="0">
                <a:solidFill>
                  <a:srgbClr val="FFFFFF"/>
                </a:solidFill>
                <a:latin typeface="Times New Roman" pitchFamily="18" charset="0"/>
                <a:cs typeface="Times New Roman" pitchFamily="18" charset="0"/>
              </a:rPr>
              <a:t>Respect to participants</a:t>
            </a:r>
          </a:p>
          <a:p>
            <a:pPr marL="698500" indent="-228600">
              <a:spcBef>
                <a:spcPts val="500"/>
              </a:spcBef>
              <a:buFontTx/>
              <a:buChar char="•"/>
              <a:tabLst>
                <a:tab pos="697865" algn="l"/>
                <a:tab pos="698500" algn="l"/>
              </a:tabLst>
            </a:pPr>
            <a:r>
              <a:rPr lang="en-GB" sz="1400" spc="-5" dirty="0">
                <a:solidFill>
                  <a:srgbClr val="FFFFFF"/>
                </a:solidFill>
                <a:latin typeface="Times New Roman" pitchFamily="18" charset="0"/>
                <a:cs typeface="Times New Roman" pitchFamily="18" charset="0"/>
              </a:rPr>
              <a:t>Consent of participants</a:t>
            </a:r>
          </a:p>
          <a:p>
            <a:pPr marL="698500" indent="-228600">
              <a:spcBef>
                <a:spcPts val="500"/>
              </a:spcBef>
              <a:buFontTx/>
              <a:buChar char="•"/>
              <a:tabLst>
                <a:tab pos="697865" algn="l"/>
                <a:tab pos="698500" algn="l"/>
              </a:tabLst>
            </a:pPr>
            <a:r>
              <a:rPr lang="en-GB" sz="1400" spc="-5" dirty="0">
                <a:solidFill>
                  <a:srgbClr val="FFFFFF"/>
                </a:solidFill>
                <a:latin typeface="Times New Roman" pitchFamily="18" charset="0"/>
                <a:cs typeface="Times New Roman" pitchFamily="18" charset="0"/>
              </a:rPr>
              <a:t>Participant confidentiality</a:t>
            </a:r>
          </a:p>
          <a:p>
            <a:pPr marL="698500" indent="-228600">
              <a:spcBef>
                <a:spcPts val="500"/>
              </a:spcBef>
              <a:buFontTx/>
              <a:buChar char="•"/>
              <a:tabLst>
                <a:tab pos="697865" algn="l"/>
                <a:tab pos="698500" algn="l"/>
              </a:tabLst>
            </a:pPr>
            <a:r>
              <a:rPr lang="en-US" sz="1400" spc="-5" dirty="0">
                <a:solidFill>
                  <a:srgbClr val="FFFFFF"/>
                </a:solidFill>
                <a:latin typeface="Times New Roman" pitchFamily="18" charset="0"/>
                <a:cs typeface="Times New Roman" pitchFamily="18" charset="0"/>
              </a:rPr>
              <a:t>Participation is entirely voluntary, and they have the option to withdraw at any time (</a:t>
            </a:r>
            <a:r>
              <a:rPr lang="en-GB" sz="1400" spc="-5" dirty="0">
                <a:solidFill>
                  <a:srgbClr val="FFFFFF"/>
                </a:solidFill>
                <a:latin typeface="Times New Roman" pitchFamily="18" charset="0"/>
                <a:cs typeface="Times New Roman" pitchFamily="18" charset="0"/>
              </a:rPr>
              <a:t>Hasan et al, 2021)</a:t>
            </a:r>
            <a:r>
              <a:rPr lang="en-US" sz="1400" spc="-5" dirty="0">
                <a:solidFill>
                  <a:srgbClr val="FFFFFF"/>
                </a:solidFill>
                <a:latin typeface="Times New Roman" pitchFamily="18" charset="0"/>
                <a:cs typeface="Times New Roman" pitchFamily="18" charset="0"/>
              </a:rPr>
              <a:t>. </a:t>
            </a:r>
            <a:endParaRPr lang="en-GB" sz="1400" spc="-5" dirty="0">
              <a:solidFill>
                <a:srgbClr val="FFFFFF"/>
              </a:solidFill>
              <a:latin typeface="Times New Roman" pitchFamily="18" charset="0"/>
              <a:cs typeface="Times New Roman" pitchFamily="18" charset="0"/>
            </a:endParaRPr>
          </a:p>
        </p:txBody>
      </p:sp>
      <p:sp>
        <p:nvSpPr>
          <p:cNvPr id="6" name="object 7">
            <a:extLst>
              <a:ext uri="{FF2B5EF4-FFF2-40B4-BE49-F238E27FC236}">
                <a16:creationId xmlns:a16="http://schemas.microsoft.com/office/drawing/2014/main" id="{48D26103-28C3-25CD-46F7-C925B97F4344}"/>
              </a:ext>
            </a:extLst>
          </p:cNvPr>
          <p:cNvSpPr txBox="1"/>
          <p:nvPr/>
        </p:nvSpPr>
        <p:spPr>
          <a:xfrm>
            <a:off x="6313170" y="3986529"/>
            <a:ext cx="4126230" cy="228268"/>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lang="en-US" sz="1400" spc="-5" dirty="0">
                <a:solidFill>
                  <a:srgbClr val="FFFFFF"/>
                </a:solidFill>
                <a:latin typeface="Arial MT"/>
                <a:cs typeface="Arial MT"/>
              </a:rPr>
              <a:t>O</a:t>
            </a:r>
            <a:r>
              <a:rPr sz="1400" spc="-5" dirty="0">
                <a:solidFill>
                  <a:srgbClr val="FFFFFF"/>
                </a:solidFill>
                <a:latin typeface="Arial MT"/>
                <a:cs typeface="Arial MT"/>
              </a:rPr>
              <a:t>ur</a:t>
            </a:r>
            <a:r>
              <a:rPr sz="1400" spc="10" dirty="0">
                <a:solidFill>
                  <a:srgbClr val="FFFFFF"/>
                </a:solidFill>
                <a:latin typeface="Arial MT"/>
                <a:cs typeface="Arial MT"/>
              </a:rPr>
              <a:t> </a:t>
            </a:r>
            <a:r>
              <a:rPr lang="en-US" sz="1400" spc="10" dirty="0">
                <a:solidFill>
                  <a:srgbClr val="FFFFFF"/>
                </a:solidFill>
                <a:latin typeface="Arial MT"/>
                <a:cs typeface="Arial MT"/>
              </a:rPr>
              <a:t>survey </a:t>
            </a:r>
            <a:r>
              <a:rPr sz="1400" spc="-5" dirty="0">
                <a:solidFill>
                  <a:srgbClr val="FFFFFF"/>
                </a:solidFill>
                <a:latin typeface="Arial MT"/>
                <a:cs typeface="Arial MT"/>
              </a:rPr>
              <a:t>questions</a:t>
            </a:r>
            <a:r>
              <a:rPr sz="1400" spc="5" dirty="0">
                <a:solidFill>
                  <a:srgbClr val="FFFFFF"/>
                </a:solidFill>
                <a:latin typeface="Arial MT"/>
                <a:cs typeface="Arial MT"/>
              </a:rPr>
              <a:t> </a:t>
            </a:r>
            <a:r>
              <a:rPr sz="1400" spc="-5" dirty="0">
                <a:solidFill>
                  <a:srgbClr val="FFFFFF"/>
                </a:solidFill>
                <a:latin typeface="Arial MT"/>
                <a:cs typeface="Arial MT"/>
              </a:rPr>
              <a:t>will</a:t>
            </a:r>
            <a:r>
              <a:rPr sz="1400" spc="-10" dirty="0">
                <a:solidFill>
                  <a:srgbClr val="FFFFFF"/>
                </a:solidFill>
                <a:latin typeface="Arial MT"/>
                <a:cs typeface="Arial MT"/>
              </a:rPr>
              <a:t> </a:t>
            </a:r>
            <a:r>
              <a:rPr sz="1400" dirty="0">
                <a:solidFill>
                  <a:srgbClr val="FFFFFF"/>
                </a:solidFill>
                <a:latin typeface="Arial MT"/>
                <a:cs typeface="Arial MT"/>
              </a:rPr>
              <a:t>not:</a:t>
            </a:r>
            <a:endParaRPr sz="1400">
              <a:latin typeface="Arial MT"/>
              <a:cs typeface="Arial MT"/>
            </a:endParaRPr>
          </a:p>
        </p:txBody>
      </p:sp>
      <p:sp>
        <p:nvSpPr>
          <p:cNvPr id="7" name="object 8">
            <a:extLst>
              <a:ext uri="{FF2B5EF4-FFF2-40B4-BE49-F238E27FC236}">
                <a16:creationId xmlns:a16="http://schemas.microsoft.com/office/drawing/2014/main" id="{B1A25DDD-86A5-B8D4-BD97-D43D9C738591}"/>
              </a:ext>
            </a:extLst>
          </p:cNvPr>
          <p:cNvSpPr txBox="1"/>
          <p:nvPr/>
        </p:nvSpPr>
        <p:spPr>
          <a:xfrm>
            <a:off x="6770369" y="4267200"/>
            <a:ext cx="74930" cy="487680"/>
          </a:xfrm>
          <a:prstGeom prst="rect">
            <a:avLst/>
          </a:prstGeom>
        </p:spPr>
        <p:txBody>
          <a:bodyPr vert="horz" wrap="square" lIns="0" tIns="762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600"/>
              </a:spcBef>
            </a:pPr>
            <a:r>
              <a:rPr sz="1100" dirty="0">
                <a:solidFill>
                  <a:srgbClr val="FFFFFF"/>
                </a:solidFill>
                <a:latin typeface="Arial MT"/>
                <a:cs typeface="Arial MT"/>
              </a:rPr>
              <a:t>•</a:t>
            </a:r>
            <a:endParaRPr sz="1100">
              <a:latin typeface="Arial MT"/>
              <a:cs typeface="Arial MT"/>
            </a:endParaRPr>
          </a:p>
          <a:p>
            <a:pPr marL="12700">
              <a:lnSpc>
                <a:spcPct val="100000"/>
              </a:lnSpc>
              <a:spcBef>
                <a:spcPts val="500"/>
              </a:spcBef>
            </a:pPr>
            <a:r>
              <a:rPr sz="1100" dirty="0">
                <a:solidFill>
                  <a:srgbClr val="FFFFFF"/>
                </a:solidFill>
                <a:latin typeface="Arial MT"/>
                <a:cs typeface="Arial MT"/>
              </a:rPr>
              <a:t>•</a:t>
            </a:r>
            <a:endParaRPr sz="1100">
              <a:latin typeface="Arial MT"/>
              <a:cs typeface="Arial MT"/>
            </a:endParaRPr>
          </a:p>
        </p:txBody>
      </p:sp>
      <p:sp>
        <p:nvSpPr>
          <p:cNvPr id="8" name="object 9">
            <a:extLst>
              <a:ext uri="{FF2B5EF4-FFF2-40B4-BE49-F238E27FC236}">
                <a16:creationId xmlns:a16="http://schemas.microsoft.com/office/drawing/2014/main" id="{E5121184-31CF-9AC1-D96D-544FE5FE36E8}"/>
              </a:ext>
            </a:extLst>
          </p:cNvPr>
          <p:cNvSpPr txBox="1"/>
          <p:nvPr/>
        </p:nvSpPr>
        <p:spPr>
          <a:xfrm>
            <a:off x="6998969" y="4277380"/>
            <a:ext cx="2373631" cy="523220"/>
          </a:xfrm>
          <a:prstGeom prst="rect">
            <a:avLst/>
          </a:prstGeom>
        </p:spPr>
        <p:txBody>
          <a:bodyPr vert="horz" wrap="square" lIns="0" tIns="762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spcBef>
                <a:spcPts val="600"/>
              </a:spcBef>
            </a:pPr>
            <a:r>
              <a:rPr lang="en-GB" sz="1200" dirty="0">
                <a:solidFill>
                  <a:srgbClr val="FFFFFF"/>
                </a:solidFill>
                <a:latin typeface="Arial MT"/>
                <a:cs typeface="Arial MT"/>
              </a:rPr>
              <a:t>To discriminate against anyone</a:t>
            </a:r>
          </a:p>
          <a:p>
            <a:pPr marL="12700">
              <a:spcBef>
                <a:spcPts val="600"/>
              </a:spcBef>
            </a:pPr>
            <a:r>
              <a:rPr lang="en-GB" sz="1200" dirty="0">
                <a:solidFill>
                  <a:srgbClr val="FFFFFF"/>
                </a:solidFill>
                <a:latin typeface="Arial MT"/>
                <a:cs typeface="Arial MT"/>
              </a:rPr>
              <a:t>Anyone feel uncomfortable</a:t>
            </a:r>
          </a:p>
        </p:txBody>
      </p:sp>
      <p:sp>
        <p:nvSpPr>
          <p:cNvPr id="9" name="object 10">
            <a:extLst>
              <a:ext uri="{FF2B5EF4-FFF2-40B4-BE49-F238E27FC236}">
                <a16:creationId xmlns:a16="http://schemas.microsoft.com/office/drawing/2014/main" id="{EE2667E6-7075-7044-7B27-3E30A4A70CA3}"/>
              </a:ext>
            </a:extLst>
          </p:cNvPr>
          <p:cNvSpPr txBox="1"/>
          <p:nvPr/>
        </p:nvSpPr>
        <p:spPr>
          <a:xfrm>
            <a:off x="6313170" y="5060310"/>
            <a:ext cx="5574030" cy="228268"/>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gn="just">
              <a:lnSpc>
                <a:spcPct val="100000"/>
              </a:lnSpc>
              <a:spcBef>
                <a:spcPts val="1000"/>
              </a:spcBef>
            </a:pPr>
            <a:r>
              <a:rPr sz="1400" spc="-10" dirty="0">
                <a:solidFill>
                  <a:srgbClr val="FFFFFF"/>
                </a:solidFill>
                <a:latin typeface="Arial MT"/>
                <a:cs typeface="Arial MT"/>
              </a:rPr>
              <a:t>We </a:t>
            </a:r>
            <a:r>
              <a:rPr sz="1400" spc="-5" dirty="0">
                <a:solidFill>
                  <a:srgbClr val="FFFFFF"/>
                </a:solidFill>
                <a:latin typeface="Arial MT"/>
                <a:cs typeface="Arial MT"/>
              </a:rPr>
              <a:t>will</a:t>
            </a:r>
            <a:r>
              <a:rPr sz="1400" spc="-15" dirty="0">
                <a:solidFill>
                  <a:srgbClr val="FFFFFF"/>
                </a:solidFill>
                <a:latin typeface="Arial MT"/>
                <a:cs typeface="Arial MT"/>
              </a:rPr>
              <a:t> </a:t>
            </a:r>
            <a:r>
              <a:rPr sz="1400" spc="-5" dirty="0">
                <a:solidFill>
                  <a:srgbClr val="FFFFFF"/>
                </a:solidFill>
                <a:latin typeface="Arial MT"/>
                <a:cs typeface="Arial MT"/>
              </a:rPr>
              <a:t>also</a:t>
            </a:r>
            <a:r>
              <a:rPr lang="en-US" sz="1400" spc="5" dirty="0">
                <a:solidFill>
                  <a:srgbClr val="FFFFFF"/>
                </a:solidFill>
                <a:latin typeface="Arial MT"/>
                <a:cs typeface="Arial MT"/>
              </a:rPr>
              <a:t> ensure</a:t>
            </a:r>
            <a:r>
              <a:rPr sz="1400" dirty="0">
                <a:solidFill>
                  <a:srgbClr val="FFFFFF"/>
                </a:solidFill>
                <a:latin typeface="Arial MT"/>
                <a:cs typeface="Arial MT"/>
              </a:rPr>
              <a:t> that:</a:t>
            </a:r>
            <a:endParaRPr sz="1400" dirty="0">
              <a:latin typeface="Arial MT"/>
              <a:cs typeface="Arial MT"/>
            </a:endParaRPr>
          </a:p>
        </p:txBody>
      </p:sp>
      <p:sp>
        <p:nvSpPr>
          <p:cNvPr id="10" name="object 12">
            <a:extLst>
              <a:ext uri="{FF2B5EF4-FFF2-40B4-BE49-F238E27FC236}">
                <a16:creationId xmlns:a16="http://schemas.microsoft.com/office/drawing/2014/main" id="{C927A8D4-D375-CB6D-BAF8-A2F3A1133E99}"/>
              </a:ext>
            </a:extLst>
          </p:cNvPr>
          <p:cNvSpPr txBox="1"/>
          <p:nvPr/>
        </p:nvSpPr>
        <p:spPr>
          <a:xfrm>
            <a:off x="6781800" y="5334000"/>
            <a:ext cx="5040631" cy="1064394"/>
          </a:xfrm>
          <a:prstGeom prst="rect">
            <a:avLst/>
          </a:prstGeom>
        </p:spPr>
        <p:txBody>
          <a:bodyPr vert="horz" wrap="square" lIns="0" tIns="127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41300" marR="5080" indent="-228600" algn="just">
              <a:spcBef>
                <a:spcPts val="500"/>
              </a:spcBef>
              <a:buFontTx/>
              <a:buChar char="•"/>
              <a:tabLst>
                <a:tab pos="240665" algn="l"/>
                <a:tab pos="241300" algn="l"/>
              </a:tabLst>
            </a:pPr>
            <a:r>
              <a:rPr lang="en-GB" sz="1200" dirty="0">
                <a:solidFill>
                  <a:srgbClr val="FFFFFF"/>
                </a:solidFill>
                <a:latin typeface="Arial MT"/>
                <a:cs typeface="Arial MT"/>
              </a:rPr>
              <a:t>Verify that all participants are of legal age and do not need the permission from other person.</a:t>
            </a:r>
          </a:p>
          <a:p>
            <a:pPr marL="241300" marR="5080" indent="-228600" algn="just">
              <a:spcBef>
                <a:spcPts val="500"/>
              </a:spcBef>
              <a:buFontTx/>
              <a:buChar char="•"/>
              <a:tabLst>
                <a:tab pos="240665" algn="l"/>
                <a:tab pos="241300" algn="l"/>
              </a:tabLst>
            </a:pPr>
            <a:r>
              <a:rPr lang="en-US" sz="1200" spc="-5" dirty="0">
                <a:solidFill>
                  <a:srgbClr val="FFFFFF"/>
                </a:solidFill>
                <a:latin typeface="Arial MT"/>
                <a:cs typeface="Arial MT"/>
              </a:rPr>
              <a:t>Subjects in this study have given their permission to take part in it. In this case, we are not doing an experiment.</a:t>
            </a:r>
            <a:endParaRPr lang="en-US" sz="1200" dirty="0">
              <a:latin typeface="Arial MT"/>
              <a:cs typeface="Arial MT"/>
            </a:endParaRPr>
          </a:p>
          <a:p>
            <a:pPr marL="241300" marR="5080" indent="-228600" algn="just">
              <a:lnSpc>
                <a:spcPct val="100000"/>
              </a:lnSpc>
              <a:spcBef>
                <a:spcPts val="500"/>
              </a:spcBef>
              <a:buChar char="•"/>
              <a:tabLst>
                <a:tab pos="240665" algn="l"/>
                <a:tab pos="241300" algn="l"/>
              </a:tabLst>
            </a:pPr>
            <a:endParaRPr sz="1200">
              <a:latin typeface="Arial MT"/>
              <a:cs typeface="Arial MT"/>
            </a:endParaRPr>
          </a:p>
        </p:txBody>
      </p:sp>
      <p:sp>
        <p:nvSpPr>
          <p:cNvPr id="13" name="TextBox 12">
            <a:extLst>
              <a:ext uri="{FF2B5EF4-FFF2-40B4-BE49-F238E27FC236}">
                <a16:creationId xmlns:a16="http://schemas.microsoft.com/office/drawing/2014/main" id="{458A8270-951F-E5DB-150D-327D48880A5E}"/>
              </a:ext>
            </a:extLst>
          </p:cNvPr>
          <p:cNvSpPr txBox="1"/>
          <p:nvPr/>
        </p:nvSpPr>
        <p:spPr>
          <a:xfrm>
            <a:off x="8189344" y="6593456"/>
            <a:ext cx="689825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George-Alin Manole-Mihut &amp;  Dumitru Daniel </a:t>
            </a:r>
            <a:r>
              <a:rPr lang="en-GB" sz="1100" dirty="0" err="1"/>
              <a:t>Tircomnicu</a:t>
            </a:r>
            <a:r>
              <a:rPr lang="en-GB" sz="1100" dirty="0"/>
              <a:t>​</a:t>
            </a:r>
          </a:p>
        </p:txBody>
      </p:sp>
    </p:spTree>
    <p:extLst>
      <p:ext uri="{BB962C8B-B14F-4D97-AF65-F5344CB8AC3E}">
        <p14:creationId xmlns:p14="http://schemas.microsoft.com/office/powerpoint/2010/main" val="27863104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barn(inVertical)">
                                      <p:cBhvr>
                                        <p:cTn id="38"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8" grpId="0"/>
      <p:bldP spid="9" grpId="0"/>
      <p:bldP spid="10" grpId="0"/>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9" name="Table 39">
            <a:extLst>
              <a:ext uri="{FF2B5EF4-FFF2-40B4-BE49-F238E27FC236}">
                <a16:creationId xmlns:a16="http://schemas.microsoft.com/office/drawing/2014/main" id="{82FAD40C-7287-6708-F286-30E42F7B2981}"/>
              </a:ext>
            </a:extLst>
          </p:cNvPr>
          <p:cNvGraphicFramePr>
            <a:graphicFrameLocks noGrp="1"/>
          </p:cNvGraphicFramePr>
          <p:nvPr>
            <p:extLst>
              <p:ext uri="{D42A27DB-BD31-4B8C-83A1-F6EECF244321}">
                <p14:modId xmlns:p14="http://schemas.microsoft.com/office/powerpoint/2010/main" val="2069869905"/>
              </p:ext>
            </p:extLst>
          </p:nvPr>
        </p:nvGraphicFramePr>
        <p:xfrm>
          <a:off x="1350322" y="1915696"/>
          <a:ext cx="9448300" cy="3884309"/>
        </p:xfrm>
        <a:graphic>
          <a:graphicData uri="http://schemas.openxmlformats.org/drawingml/2006/table">
            <a:tbl>
              <a:tblPr firstRow="1" bandRow="1">
                <a:tableStyleId>{5C22544A-7EE6-4342-B048-85BDC9FD1C3A}</a:tableStyleId>
              </a:tblPr>
              <a:tblGrid>
                <a:gridCol w="1889660">
                  <a:extLst>
                    <a:ext uri="{9D8B030D-6E8A-4147-A177-3AD203B41FA5}">
                      <a16:colId xmlns:a16="http://schemas.microsoft.com/office/drawing/2014/main" val="3826671030"/>
                    </a:ext>
                  </a:extLst>
                </a:gridCol>
                <a:gridCol w="1889660">
                  <a:extLst>
                    <a:ext uri="{9D8B030D-6E8A-4147-A177-3AD203B41FA5}">
                      <a16:colId xmlns:a16="http://schemas.microsoft.com/office/drawing/2014/main" val="350073056"/>
                    </a:ext>
                  </a:extLst>
                </a:gridCol>
                <a:gridCol w="1889660">
                  <a:extLst>
                    <a:ext uri="{9D8B030D-6E8A-4147-A177-3AD203B41FA5}">
                      <a16:colId xmlns:a16="http://schemas.microsoft.com/office/drawing/2014/main" val="1418193770"/>
                    </a:ext>
                  </a:extLst>
                </a:gridCol>
                <a:gridCol w="1889660">
                  <a:extLst>
                    <a:ext uri="{9D8B030D-6E8A-4147-A177-3AD203B41FA5}">
                      <a16:colId xmlns:a16="http://schemas.microsoft.com/office/drawing/2014/main" val="321396202"/>
                    </a:ext>
                  </a:extLst>
                </a:gridCol>
                <a:gridCol w="1889660">
                  <a:extLst>
                    <a:ext uri="{9D8B030D-6E8A-4147-A177-3AD203B41FA5}">
                      <a16:colId xmlns:a16="http://schemas.microsoft.com/office/drawing/2014/main" val="1297979449"/>
                    </a:ext>
                  </a:extLst>
                </a:gridCol>
              </a:tblGrid>
              <a:tr h="866789">
                <a:tc>
                  <a:txBody>
                    <a:bodyPr/>
                    <a:lstStyle/>
                    <a:p>
                      <a:r>
                        <a:rPr lang="en-GB" sz="2000" dirty="0">
                          <a:solidFill>
                            <a:schemeClr val="tx1"/>
                          </a:solidFill>
                        </a:rPr>
                        <a:t>     Week 1</a:t>
                      </a:r>
                    </a:p>
                  </a:txBody>
                  <a:tcPr/>
                </a:tc>
                <a:tc>
                  <a:txBody>
                    <a:bodyPr/>
                    <a:lstStyle/>
                    <a:p>
                      <a:r>
                        <a:rPr lang="en-GB" dirty="0"/>
                        <a:t>       Week 2</a:t>
                      </a:r>
                    </a:p>
                  </a:txBody>
                  <a:tcPr/>
                </a:tc>
                <a:tc>
                  <a:txBody>
                    <a:bodyPr/>
                    <a:lstStyle/>
                    <a:p>
                      <a:pPr lvl="0">
                        <a:buNone/>
                      </a:pPr>
                      <a:r>
                        <a:rPr lang="en-GB" dirty="0"/>
                        <a:t>       Week 3</a:t>
                      </a:r>
                    </a:p>
                  </a:txBody>
                  <a:tcPr/>
                </a:tc>
                <a:tc>
                  <a:txBody>
                    <a:bodyPr/>
                    <a:lstStyle/>
                    <a:p>
                      <a:r>
                        <a:rPr lang="en-GB" dirty="0"/>
                        <a:t>       Week 4 </a:t>
                      </a:r>
                    </a:p>
                  </a:txBody>
                  <a:tcPr/>
                </a:tc>
                <a:tc>
                  <a:txBody>
                    <a:bodyPr/>
                    <a:lstStyle/>
                    <a:p>
                      <a:r>
                        <a:rPr lang="en-GB" dirty="0"/>
                        <a:t>      Week 5</a:t>
                      </a:r>
                    </a:p>
                  </a:txBody>
                  <a:tcPr/>
                </a:tc>
                <a:extLst>
                  <a:ext uri="{0D108BD9-81ED-4DB2-BD59-A6C34878D82A}">
                    <a16:rowId xmlns:a16="http://schemas.microsoft.com/office/drawing/2014/main" val="2861653591"/>
                  </a:ext>
                </a:extLst>
              </a:tr>
              <a:tr h="866789">
                <a:tc>
                  <a:txBody>
                    <a:bodyPr/>
                    <a:lstStyle/>
                    <a:p>
                      <a:r>
                        <a:rPr lang="en-GB" sz="1600" dirty="0"/>
                        <a:t>We must ensure that we have all the relevant information within this time frame so that we can immediately begin collecting data for our study</a:t>
                      </a:r>
                    </a:p>
                  </a:txBody>
                  <a:tcPr/>
                </a:tc>
                <a:tc>
                  <a:txBody>
                    <a:bodyPr/>
                    <a:lstStyle/>
                    <a:p>
                      <a:r>
                        <a:rPr lang="en-GB" sz="1600" dirty="0"/>
                        <a:t>Collecting hard copies and reviewing online questionnaire.</a:t>
                      </a:r>
                    </a:p>
                    <a:p>
                      <a:pPr lvl="0">
                        <a:buNone/>
                      </a:pPr>
                      <a:r>
                        <a:rPr lang="en-GB" sz="1600" dirty="0"/>
                        <a:t>Filtering all </a:t>
                      </a:r>
                      <a:r>
                        <a:rPr lang="en-GB" sz="1600" dirty="0" err="1"/>
                        <a:t>data,deleting</a:t>
                      </a:r>
                      <a:r>
                        <a:rPr lang="en-GB" sz="1600" dirty="0"/>
                        <a:t> all incomplete survey/forms.</a:t>
                      </a:r>
                    </a:p>
                  </a:txBody>
                  <a:tcPr/>
                </a:tc>
                <a:tc>
                  <a:txBody>
                    <a:bodyPr/>
                    <a:lstStyle/>
                    <a:p>
                      <a:r>
                        <a:rPr lang="en-GB" sz="1600" dirty="0"/>
                        <a:t>Keep all the information relevant to the situation and sort it by age or by candidates with similar </a:t>
                      </a:r>
                      <a:r>
                        <a:rPr lang="en-GB" sz="1600" dirty="0" err="1"/>
                        <a:t>experiance</a:t>
                      </a:r>
                    </a:p>
                  </a:txBody>
                  <a:tcPr/>
                </a:tc>
                <a:tc>
                  <a:txBody>
                    <a:bodyPr/>
                    <a:lstStyle/>
                    <a:p>
                      <a:r>
                        <a:rPr lang="en-GB" sz="1600" dirty="0" err="1"/>
                        <a:t>Analyzing</a:t>
                      </a:r>
                      <a:r>
                        <a:rPr lang="en-GB" sz="1600" dirty="0"/>
                        <a:t> all the collected data to </a:t>
                      </a:r>
                      <a:r>
                        <a:rPr lang="en-GB" sz="1600" dirty="0" err="1"/>
                        <a:t>adress</a:t>
                      </a:r>
                      <a:r>
                        <a:rPr lang="en-GB" sz="1600" dirty="0"/>
                        <a:t> research gaps and ensure the study's </a:t>
                      </a:r>
                      <a:r>
                        <a:rPr lang="en-GB" sz="1600" dirty="0" err="1"/>
                        <a:t>succes</a:t>
                      </a:r>
                      <a:r>
                        <a:rPr lang="en-GB" sz="1600" dirty="0"/>
                        <a:t>.</a:t>
                      </a:r>
                    </a:p>
                    <a:p>
                      <a:pPr lvl="0">
                        <a:buNone/>
                      </a:pPr>
                      <a:r>
                        <a:rPr lang="en-GB" sz="1600" dirty="0"/>
                        <a:t>Drafting.</a:t>
                      </a:r>
                    </a:p>
                  </a:txBody>
                  <a:tcPr/>
                </a:tc>
                <a:tc>
                  <a:txBody>
                    <a:bodyPr/>
                    <a:lstStyle/>
                    <a:p>
                      <a:r>
                        <a:rPr lang="en-GB" sz="1600" dirty="0"/>
                        <a:t>During this period, we should double check all the data in our report for inconsistencies.</a:t>
                      </a:r>
                      <a:endParaRPr lang="en-US" dirty="0"/>
                    </a:p>
                    <a:p>
                      <a:pPr lvl="0">
                        <a:buNone/>
                      </a:pPr>
                      <a:r>
                        <a:rPr lang="en-GB" sz="1600" dirty="0"/>
                        <a:t>Our research demonstrated the report is begin ready for submission.</a:t>
                      </a:r>
                    </a:p>
                  </a:txBody>
                  <a:tcPr/>
                </a:tc>
                <a:extLst>
                  <a:ext uri="{0D108BD9-81ED-4DB2-BD59-A6C34878D82A}">
                    <a16:rowId xmlns:a16="http://schemas.microsoft.com/office/drawing/2014/main" val="1919097384"/>
                  </a:ext>
                </a:extLst>
              </a:tr>
            </a:tbl>
          </a:graphicData>
        </a:graphic>
      </p:graphicFrame>
      <p:sp>
        <p:nvSpPr>
          <p:cNvPr id="42" name="object 5">
            <a:extLst>
              <a:ext uri="{FF2B5EF4-FFF2-40B4-BE49-F238E27FC236}">
                <a16:creationId xmlns:a16="http://schemas.microsoft.com/office/drawing/2014/main" id="{86B45D8F-E62D-6ED2-4E2F-62541988F03B}"/>
              </a:ext>
            </a:extLst>
          </p:cNvPr>
          <p:cNvSpPr txBox="1">
            <a:spLocks noGrp="1"/>
          </p:cNvSpPr>
          <p:nvPr/>
        </p:nvSpPr>
        <p:spPr>
          <a:xfrm>
            <a:off x="3511861" y="875605"/>
            <a:ext cx="5176304" cy="689932"/>
          </a:xfrm>
          <a:prstGeom prst="rect">
            <a:avLst/>
          </a:prstGeom>
        </p:spPr>
        <p:txBody>
          <a:bodyPr vert="horz" wrap="square" lIns="0" tIns="12700" rIns="0" bIns="0" rtlCol="0" anchor="t">
            <a:spAutoFit/>
          </a:bodyPr>
          <a:lstStyle>
            <a:lvl1pPr>
              <a:defRPr sz="4150" b="0" i="0">
                <a:solidFill>
                  <a:schemeClr val="bg1"/>
                </a:solidFill>
                <a:latin typeface="Arial MT"/>
                <a:ea typeface="+mj-ea"/>
                <a:cs typeface="Arial MT"/>
              </a:defRPr>
            </a:lvl1pPr>
          </a:lstStyle>
          <a:p>
            <a:pPr marL="12700">
              <a:spcBef>
                <a:spcPts val="100"/>
              </a:spcBef>
            </a:pPr>
            <a:r>
              <a:rPr lang="en-US" sz="4400" spc="90" dirty="0">
                <a:solidFill>
                  <a:srgbClr val="FFFFFF"/>
                </a:solidFill>
                <a:latin typeface="Trebuchet MS"/>
                <a:cs typeface="Trebuchet MS"/>
              </a:rPr>
              <a:t>Timeline Research</a:t>
            </a:r>
          </a:p>
        </p:txBody>
      </p:sp>
      <p:sp>
        <p:nvSpPr>
          <p:cNvPr id="51" name="TextBox 50">
            <a:extLst>
              <a:ext uri="{FF2B5EF4-FFF2-40B4-BE49-F238E27FC236}">
                <a16:creationId xmlns:a16="http://schemas.microsoft.com/office/drawing/2014/main" id="{5A1DF689-DA2D-81EC-0920-4DDA14F8489C}"/>
              </a:ext>
            </a:extLst>
          </p:cNvPr>
          <p:cNvSpPr txBox="1"/>
          <p:nvPr/>
        </p:nvSpPr>
        <p:spPr>
          <a:xfrm>
            <a:off x="8160589" y="6593456"/>
            <a:ext cx="668259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George-Alin Manole-Mihut &amp;  Dumitru Daniel </a:t>
            </a:r>
            <a:r>
              <a:rPr lang="en-GB" sz="1100" dirty="0" err="1"/>
              <a:t>Tircomnicu</a:t>
            </a:r>
            <a:r>
              <a:rPr lang="en-GB" sz="1100" dirty="0"/>
              <a:t>​​​</a:t>
            </a:r>
          </a:p>
        </p:txBody>
      </p:sp>
    </p:spTree>
    <p:extLst>
      <p:ext uri="{BB962C8B-B14F-4D97-AF65-F5344CB8AC3E}">
        <p14:creationId xmlns:p14="http://schemas.microsoft.com/office/powerpoint/2010/main" val="6901637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 calcmode="lin" valueType="num">
                                      <p:cBhvr additive="base">
                                        <p:cTn id="7" dur="500" fill="hold"/>
                                        <p:tgtEl>
                                          <p:spTgt spid="42"/>
                                        </p:tgtEl>
                                        <p:attrNameLst>
                                          <p:attrName>ppt_x</p:attrName>
                                        </p:attrNameLst>
                                      </p:cBhvr>
                                      <p:tavLst>
                                        <p:tav tm="0">
                                          <p:val>
                                            <p:strVal val="#ppt_x"/>
                                          </p:val>
                                        </p:tav>
                                        <p:tav tm="100000">
                                          <p:val>
                                            <p:strVal val="#ppt_x"/>
                                          </p:val>
                                        </p:tav>
                                      </p:tavLst>
                                    </p:anim>
                                    <p:anim calcmode="lin" valueType="num">
                                      <p:cBhvr additive="base">
                                        <p:cTn id="8"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39"/>
                                        </p:tgtEl>
                                        <p:attrNameLst>
                                          <p:attrName>style.visibility</p:attrName>
                                        </p:attrNameLst>
                                      </p:cBhvr>
                                      <p:to>
                                        <p:strVal val="visible"/>
                                      </p:to>
                                    </p:set>
                                    <p:anim calcmode="lin" valueType="num">
                                      <p:cBhvr>
                                        <p:cTn id="13" dur="1000" fill="hold"/>
                                        <p:tgtEl>
                                          <p:spTgt spid="39"/>
                                        </p:tgtEl>
                                        <p:attrNameLst>
                                          <p:attrName>ppt_w</p:attrName>
                                        </p:attrNameLst>
                                      </p:cBhvr>
                                      <p:tavLst>
                                        <p:tav tm="0">
                                          <p:val>
                                            <p:fltVal val="0"/>
                                          </p:val>
                                        </p:tav>
                                        <p:tav tm="100000">
                                          <p:val>
                                            <p:strVal val="#ppt_w"/>
                                          </p:val>
                                        </p:tav>
                                      </p:tavLst>
                                    </p:anim>
                                    <p:anim calcmode="lin" valueType="num">
                                      <p:cBhvr>
                                        <p:cTn id="14" dur="1000" fill="hold"/>
                                        <p:tgtEl>
                                          <p:spTgt spid="39"/>
                                        </p:tgtEl>
                                        <p:attrNameLst>
                                          <p:attrName>ppt_h</p:attrName>
                                        </p:attrNameLst>
                                      </p:cBhvr>
                                      <p:tavLst>
                                        <p:tav tm="0">
                                          <p:val>
                                            <p:fltVal val="0"/>
                                          </p:val>
                                        </p:tav>
                                        <p:tav tm="100000">
                                          <p:val>
                                            <p:strVal val="#ppt_h"/>
                                          </p:val>
                                        </p:tav>
                                      </p:tavLst>
                                    </p:anim>
                                    <p:anim calcmode="lin" valueType="num">
                                      <p:cBhvr>
                                        <p:cTn id="15" dur="1000" fill="hold"/>
                                        <p:tgtEl>
                                          <p:spTgt spid="39"/>
                                        </p:tgtEl>
                                        <p:attrNameLst>
                                          <p:attrName>style.rotation</p:attrName>
                                        </p:attrNameLst>
                                      </p:cBhvr>
                                      <p:tavLst>
                                        <p:tav tm="0">
                                          <p:val>
                                            <p:fltVal val="90"/>
                                          </p:val>
                                        </p:tav>
                                        <p:tav tm="100000">
                                          <p:val>
                                            <p:fltVal val="0"/>
                                          </p:val>
                                        </p:tav>
                                      </p:tavLst>
                                    </p:anim>
                                    <p:animEffect transition="in" filter="fade">
                                      <p:cBhvr>
                                        <p:cTn id="16" dur="1000"/>
                                        <p:tgtEl>
                                          <p:spTgt spid="39"/>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51"/>
                                        </p:tgtEl>
                                        <p:attrNameLst>
                                          <p:attrName>style.visibility</p:attrName>
                                        </p:attrNameLst>
                                      </p:cBhvr>
                                      <p:to>
                                        <p:strVal val="visible"/>
                                      </p:to>
                                    </p:set>
                                    <p:animEffect transition="in" filter="barn(inVertical)">
                                      <p:cBhvr>
                                        <p:cTn id="21"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5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object 5">
            <a:extLst>
              <a:ext uri="{FF2B5EF4-FFF2-40B4-BE49-F238E27FC236}">
                <a16:creationId xmlns:a16="http://schemas.microsoft.com/office/drawing/2014/main" id="{786286D6-C367-A2CC-4B06-E6B40EC4E5DE}"/>
              </a:ext>
            </a:extLst>
          </p:cNvPr>
          <p:cNvSpPr txBox="1">
            <a:spLocks noGrp="1"/>
          </p:cNvSpPr>
          <p:nvPr/>
        </p:nvSpPr>
        <p:spPr>
          <a:xfrm>
            <a:off x="5193665" y="608965"/>
            <a:ext cx="2536190" cy="635000"/>
          </a:xfrm>
          <a:prstGeom prst="rect">
            <a:avLst/>
          </a:prstGeom>
        </p:spPr>
        <p:txBody>
          <a:bodyPr vert="horz" wrap="square" lIns="0" tIns="12700" rIns="0" bIns="0" rtlCol="0" anchor="t">
            <a:spAutoFit/>
          </a:bodyPr>
          <a:lstStyle>
            <a:lvl1pPr>
              <a:defRPr sz="4150" b="0" i="0">
                <a:solidFill>
                  <a:schemeClr val="bg1"/>
                </a:solidFill>
                <a:latin typeface="Arial MT"/>
                <a:ea typeface="+mj-ea"/>
                <a:cs typeface="Arial MT"/>
              </a:defRPr>
            </a:lvl1pPr>
          </a:lstStyle>
          <a:p>
            <a:pPr marL="12700">
              <a:lnSpc>
                <a:spcPct val="100000"/>
              </a:lnSpc>
              <a:spcBef>
                <a:spcPts val="100"/>
              </a:spcBef>
            </a:pPr>
            <a:r>
              <a:rPr sz="4000" spc="-10" dirty="0">
                <a:solidFill>
                  <a:schemeClr val="tx1"/>
                </a:solidFill>
                <a:latin typeface="Arial"/>
              </a:rPr>
              <a:t>H</a:t>
            </a:r>
            <a:r>
              <a:rPr sz="4000" spc="5" dirty="0">
                <a:solidFill>
                  <a:schemeClr val="tx1"/>
                </a:solidFill>
                <a:latin typeface="Arial"/>
              </a:rPr>
              <a:t>y</a:t>
            </a:r>
            <a:r>
              <a:rPr sz="4000" spc="-5" dirty="0">
                <a:solidFill>
                  <a:schemeClr val="tx1"/>
                </a:solidFill>
                <a:latin typeface="Arial"/>
              </a:rPr>
              <a:t>pot</a:t>
            </a:r>
            <a:r>
              <a:rPr sz="4000" spc="-10" dirty="0">
                <a:solidFill>
                  <a:schemeClr val="tx1"/>
                </a:solidFill>
                <a:latin typeface="Arial"/>
              </a:rPr>
              <a:t>h</a:t>
            </a:r>
            <a:r>
              <a:rPr sz="4000" spc="-5" dirty="0">
                <a:solidFill>
                  <a:schemeClr val="tx1"/>
                </a:solidFill>
                <a:latin typeface="Arial"/>
              </a:rPr>
              <a:t>e</a:t>
            </a:r>
            <a:r>
              <a:rPr sz="4000" spc="5" dirty="0">
                <a:solidFill>
                  <a:schemeClr val="tx1"/>
                </a:solidFill>
                <a:latin typeface="Arial"/>
              </a:rPr>
              <a:t>s</a:t>
            </a:r>
            <a:r>
              <a:rPr sz="4000" spc="-5" dirty="0">
                <a:solidFill>
                  <a:schemeClr val="tx1"/>
                </a:solidFill>
                <a:latin typeface="Arial"/>
              </a:rPr>
              <a:t>is</a:t>
            </a:r>
            <a:endParaRPr lang="en-US" sz="4000">
              <a:solidFill>
                <a:schemeClr val="tx1"/>
              </a:solidFill>
              <a:latin typeface="Arial"/>
            </a:endParaRPr>
          </a:p>
        </p:txBody>
      </p:sp>
      <p:sp>
        <p:nvSpPr>
          <p:cNvPr id="15" name="object 6">
            <a:extLst>
              <a:ext uri="{FF2B5EF4-FFF2-40B4-BE49-F238E27FC236}">
                <a16:creationId xmlns:a16="http://schemas.microsoft.com/office/drawing/2014/main" id="{926CC44B-D059-AFCC-C02F-F632C8B2A7A6}"/>
              </a:ext>
            </a:extLst>
          </p:cNvPr>
          <p:cNvSpPr txBox="1"/>
          <p:nvPr/>
        </p:nvSpPr>
        <p:spPr>
          <a:xfrm>
            <a:off x="1514475" y="2428875"/>
            <a:ext cx="9476740" cy="3508525"/>
          </a:xfrm>
          <a:prstGeom prst="rect">
            <a:avLst/>
          </a:prstGeom>
        </p:spPr>
        <p:txBody>
          <a:bodyPr vert="horz" wrap="square" lIns="0" tIns="34925"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92800"/>
              </a:lnSpc>
              <a:spcBef>
                <a:spcPts val="275"/>
              </a:spcBef>
            </a:pPr>
            <a:r>
              <a:rPr lang="en-GB" sz="2000" dirty="0">
                <a:latin typeface="Arial"/>
                <a:cs typeface="Arial MT"/>
              </a:rPr>
              <a:t>Our hypothesis is that the results of this study will reveal whether UWTSD students and teachers can communicate effectively through technology. As we found in our research, most students were happy to use technology to communicate and interact with their peers and professors. As stated earlier in this presentation, we believe that the epidemic has forced individuals to have a broader understanding of technology, as most occupations and educational opportunities now occur online rather than in person. Is it too early to tell if this will be a new problem? It saves us time in the long run because we don't have to travel to multiple places. Small and large steps may still need to be taken to advance our technical knowledge at a broader level, as the results may vary if this research is conducted outside of the university and according to everyone's perspective on the subject.</a:t>
            </a:r>
          </a:p>
          <a:p>
            <a:pPr marL="12700" marR="5080" algn="just">
              <a:lnSpc>
                <a:spcPct val="92800"/>
              </a:lnSpc>
              <a:spcBef>
                <a:spcPts val="275"/>
              </a:spcBef>
            </a:pPr>
            <a:endParaRPr sz="2000" dirty="0">
              <a:latin typeface="Arial"/>
              <a:cs typeface="Arial MT"/>
            </a:endParaRPr>
          </a:p>
        </p:txBody>
      </p:sp>
      <p:sp>
        <p:nvSpPr>
          <p:cNvPr id="18" name="TextBox 17">
            <a:extLst>
              <a:ext uri="{FF2B5EF4-FFF2-40B4-BE49-F238E27FC236}">
                <a16:creationId xmlns:a16="http://schemas.microsoft.com/office/drawing/2014/main" id="{255096D4-6902-CD5C-0A9B-C5E3C746423D}"/>
              </a:ext>
            </a:extLst>
          </p:cNvPr>
          <p:cNvSpPr txBox="1"/>
          <p:nvPr/>
        </p:nvSpPr>
        <p:spPr>
          <a:xfrm>
            <a:off x="8189343" y="6593457"/>
            <a:ext cx="679761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George-Alin Manole-Mihut &amp;  Dumitru Daniel </a:t>
            </a:r>
            <a:r>
              <a:rPr lang="en-GB" sz="1100" dirty="0" err="1"/>
              <a:t>Tircomnicu</a:t>
            </a:r>
            <a:r>
              <a:rPr lang="en-GB" sz="1100" dirty="0"/>
              <a:t>​​</a:t>
            </a:r>
          </a:p>
        </p:txBody>
      </p:sp>
    </p:spTree>
    <p:extLst>
      <p:ext uri="{BB962C8B-B14F-4D97-AF65-F5344CB8AC3E}">
        <p14:creationId xmlns:p14="http://schemas.microsoft.com/office/powerpoint/2010/main" val="3028097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1000" fill="hold"/>
                                        <p:tgtEl>
                                          <p:spTgt spid="14"/>
                                        </p:tgtEl>
                                        <p:attrNameLst>
                                          <p:attrName>ppt_w</p:attrName>
                                        </p:attrNameLst>
                                      </p:cBhvr>
                                      <p:tavLst>
                                        <p:tav tm="0">
                                          <p:val>
                                            <p:fltVal val="0"/>
                                          </p:val>
                                        </p:tav>
                                        <p:tav tm="100000">
                                          <p:val>
                                            <p:strVal val="#ppt_w"/>
                                          </p:val>
                                        </p:tav>
                                      </p:tavLst>
                                    </p:anim>
                                    <p:anim calcmode="lin" valueType="num">
                                      <p:cBhvr>
                                        <p:cTn id="8" dur="1000" fill="hold"/>
                                        <p:tgtEl>
                                          <p:spTgt spid="14"/>
                                        </p:tgtEl>
                                        <p:attrNameLst>
                                          <p:attrName>ppt_h</p:attrName>
                                        </p:attrNameLst>
                                      </p:cBhvr>
                                      <p:tavLst>
                                        <p:tav tm="0">
                                          <p:val>
                                            <p:fltVal val="0"/>
                                          </p:val>
                                        </p:tav>
                                        <p:tav tm="100000">
                                          <p:val>
                                            <p:strVal val="#ppt_h"/>
                                          </p:val>
                                        </p:tav>
                                      </p:tavLst>
                                    </p:anim>
                                    <p:anim calcmode="lin" valueType="num">
                                      <p:cBhvr>
                                        <p:cTn id="9" dur="1000" fill="hold"/>
                                        <p:tgtEl>
                                          <p:spTgt spid="14"/>
                                        </p:tgtEl>
                                        <p:attrNameLst>
                                          <p:attrName>style.rotation</p:attrName>
                                        </p:attrNameLst>
                                      </p:cBhvr>
                                      <p:tavLst>
                                        <p:tav tm="0">
                                          <p:val>
                                            <p:fltVal val="90"/>
                                          </p:val>
                                        </p:tav>
                                        <p:tav tm="100000">
                                          <p:val>
                                            <p:fltVal val="0"/>
                                          </p:val>
                                        </p:tav>
                                      </p:tavLst>
                                    </p:anim>
                                    <p:animEffect transition="in" filter="fade">
                                      <p:cBhvr>
                                        <p:cTn id="10" dur="10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ppt_x"/>
                                          </p:val>
                                        </p:tav>
                                        <p:tav tm="100000">
                                          <p:val>
                                            <p:strVal val="#ppt_x"/>
                                          </p:val>
                                        </p:tav>
                                      </p:tavLst>
                                    </p:anim>
                                    <p:anim calcmode="lin" valueType="num">
                                      <p:cBhvr additive="base">
                                        <p:cTn id="1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barn(inVertical)">
                                      <p:cBhvr>
                                        <p:cTn id="2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object 5">
            <a:extLst>
              <a:ext uri="{FF2B5EF4-FFF2-40B4-BE49-F238E27FC236}">
                <a16:creationId xmlns:a16="http://schemas.microsoft.com/office/drawing/2014/main" id="{86B45D8F-E62D-6ED2-4E2F-62541988F03B}"/>
              </a:ext>
            </a:extLst>
          </p:cNvPr>
          <p:cNvSpPr txBox="1">
            <a:spLocks noGrp="1"/>
          </p:cNvSpPr>
          <p:nvPr/>
        </p:nvSpPr>
        <p:spPr>
          <a:xfrm>
            <a:off x="4432012" y="444284"/>
            <a:ext cx="3839210" cy="695960"/>
          </a:xfrm>
          <a:prstGeom prst="rect">
            <a:avLst/>
          </a:prstGeom>
        </p:spPr>
        <p:txBody>
          <a:bodyPr vert="horz" wrap="square" lIns="0" tIns="12700" rIns="0" bIns="0" rtlCol="0">
            <a:spAutoFit/>
          </a:bodyPr>
          <a:lstStyle>
            <a:lvl1pPr>
              <a:defRPr sz="4150" b="0" i="0">
                <a:solidFill>
                  <a:schemeClr val="bg1"/>
                </a:solidFill>
                <a:latin typeface="Arial MT"/>
                <a:ea typeface="+mj-ea"/>
                <a:cs typeface="Arial MT"/>
              </a:defRPr>
            </a:lvl1pPr>
          </a:lstStyle>
          <a:p>
            <a:pPr marL="12700">
              <a:lnSpc>
                <a:spcPct val="100000"/>
              </a:lnSpc>
              <a:spcBef>
                <a:spcPts val="100"/>
              </a:spcBef>
            </a:pPr>
            <a:r>
              <a:rPr sz="4400" spc="229" dirty="0">
                <a:solidFill>
                  <a:srgbClr val="FFFFFF"/>
                </a:solidFill>
                <a:latin typeface="Trebuchet MS"/>
                <a:cs typeface="Trebuchet MS"/>
              </a:rPr>
              <a:t>Reference</a:t>
            </a:r>
            <a:r>
              <a:rPr sz="4400" spc="-5" dirty="0">
                <a:solidFill>
                  <a:srgbClr val="FFFFFF"/>
                </a:solidFill>
                <a:latin typeface="Trebuchet MS"/>
                <a:cs typeface="Trebuchet MS"/>
              </a:rPr>
              <a:t> </a:t>
            </a:r>
            <a:r>
              <a:rPr sz="4400" spc="90" dirty="0">
                <a:solidFill>
                  <a:srgbClr val="FFFFFF"/>
                </a:solidFill>
                <a:latin typeface="Trebuchet MS"/>
                <a:cs typeface="Trebuchet MS"/>
              </a:rPr>
              <a:t>list</a:t>
            </a:r>
            <a:endParaRPr sz="4400">
              <a:solidFill>
                <a:srgbClr val="FFFFFF"/>
              </a:solidFill>
              <a:latin typeface="Trebuchet MS"/>
              <a:cs typeface="Trebuchet MS"/>
            </a:endParaRPr>
          </a:p>
        </p:txBody>
      </p:sp>
      <p:sp>
        <p:nvSpPr>
          <p:cNvPr id="10" name="object 6">
            <a:extLst>
              <a:ext uri="{FF2B5EF4-FFF2-40B4-BE49-F238E27FC236}">
                <a16:creationId xmlns:a16="http://schemas.microsoft.com/office/drawing/2014/main" id="{8DE38DAB-5660-5622-2CA5-5A40B0AFAC0A}"/>
              </a:ext>
            </a:extLst>
          </p:cNvPr>
          <p:cNvSpPr txBox="1"/>
          <p:nvPr/>
        </p:nvSpPr>
        <p:spPr>
          <a:xfrm>
            <a:off x="2502881" y="1565694"/>
            <a:ext cx="7570470" cy="3742050"/>
          </a:xfrm>
          <a:prstGeom prst="rect">
            <a:avLst/>
          </a:prstGeom>
        </p:spPr>
        <p:txBody>
          <a:bodyPr vert="horz" wrap="square" lIns="0" tIns="5080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buFont typeface="Arial" pitchFamily="34" charset="0"/>
              <a:buChar char="•"/>
            </a:pPr>
            <a:r>
              <a:rPr lang="en-GB" sz="1600" dirty="0">
                <a:solidFill>
                  <a:srgbClr val="FFFFFF"/>
                </a:solidFill>
              </a:rPr>
              <a:t> </a:t>
            </a:r>
            <a:r>
              <a:rPr lang="en-GB" sz="1600" dirty="0" err="1">
                <a:solidFill>
                  <a:srgbClr val="FFFFFF"/>
                </a:solidFill>
              </a:rPr>
              <a:t>Fulk</a:t>
            </a:r>
            <a:r>
              <a:rPr lang="en-GB" sz="1600" dirty="0">
                <a:solidFill>
                  <a:srgbClr val="FFFFFF"/>
                </a:solidFill>
              </a:rPr>
              <a:t>, J., (2017). Social construction of communication technology. </a:t>
            </a:r>
            <a:r>
              <a:rPr lang="en-GB" sz="1600" i="1" dirty="0">
                <a:solidFill>
                  <a:srgbClr val="FFFFFF"/>
                </a:solidFill>
              </a:rPr>
              <a:t>Academy of Management journal</a:t>
            </a:r>
            <a:r>
              <a:rPr lang="en-GB" sz="1600" dirty="0">
                <a:solidFill>
                  <a:srgbClr val="FFFFFF"/>
                </a:solidFill>
              </a:rPr>
              <a:t>.</a:t>
            </a:r>
          </a:p>
          <a:p>
            <a:pPr algn="just">
              <a:buFont typeface="Arial" pitchFamily="34" charset="0"/>
              <a:buChar char="•"/>
            </a:pPr>
            <a:r>
              <a:rPr lang="en-GB" sz="1600" dirty="0">
                <a:solidFill>
                  <a:srgbClr val="FFFFFF"/>
                </a:solidFill>
              </a:rPr>
              <a:t> </a:t>
            </a:r>
            <a:r>
              <a:rPr lang="en-GB" sz="1600" dirty="0" err="1">
                <a:solidFill>
                  <a:srgbClr val="FFFFFF"/>
                </a:solidFill>
              </a:rPr>
              <a:t>Hargittai</a:t>
            </a:r>
            <a:r>
              <a:rPr lang="en-GB" sz="1600" dirty="0">
                <a:solidFill>
                  <a:srgbClr val="FFFFFF"/>
                </a:solidFill>
              </a:rPr>
              <a:t>, E., Piper, A.M. and Morris, M.R., (2019). From internet access to internet skills: digital inequality among older adults. </a:t>
            </a:r>
            <a:r>
              <a:rPr lang="en-GB" sz="1600" i="1" dirty="0">
                <a:solidFill>
                  <a:srgbClr val="FFFFFF"/>
                </a:solidFill>
              </a:rPr>
              <a:t>Universal Access in the Information Society</a:t>
            </a:r>
            <a:r>
              <a:rPr lang="en-GB" sz="1600" dirty="0">
                <a:solidFill>
                  <a:srgbClr val="FFFFFF"/>
                </a:solidFill>
              </a:rPr>
              <a:t>, </a:t>
            </a:r>
            <a:r>
              <a:rPr lang="en-GB" sz="1600" i="1" dirty="0">
                <a:solidFill>
                  <a:srgbClr val="FFFFFF"/>
                </a:solidFill>
              </a:rPr>
              <a:t>18</a:t>
            </a:r>
            <a:r>
              <a:rPr lang="en-GB" sz="1600" dirty="0">
                <a:solidFill>
                  <a:srgbClr val="FFFFFF"/>
                </a:solidFill>
              </a:rPr>
              <a:t>(4), pp.881-890.</a:t>
            </a:r>
          </a:p>
          <a:p>
            <a:pPr algn="just">
              <a:buFont typeface="Arial" pitchFamily="34" charset="0"/>
              <a:buChar char="•"/>
            </a:pPr>
            <a:r>
              <a:rPr lang="en-GB" sz="1600" dirty="0">
                <a:solidFill>
                  <a:srgbClr val="FFFFFF"/>
                </a:solidFill>
              </a:rPr>
              <a:t> </a:t>
            </a:r>
            <a:r>
              <a:rPr lang="en-GB" sz="1600" dirty="0" err="1">
                <a:solidFill>
                  <a:srgbClr val="FFFFFF"/>
                </a:solidFill>
              </a:rPr>
              <a:t>Hasan</a:t>
            </a:r>
            <a:r>
              <a:rPr lang="en-GB" sz="1600" dirty="0">
                <a:solidFill>
                  <a:srgbClr val="FFFFFF"/>
                </a:solidFill>
              </a:rPr>
              <a:t>, N., </a:t>
            </a:r>
            <a:r>
              <a:rPr lang="en-GB" sz="1600" dirty="0" err="1">
                <a:solidFill>
                  <a:srgbClr val="FFFFFF"/>
                </a:solidFill>
              </a:rPr>
              <a:t>Rana</a:t>
            </a:r>
            <a:r>
              <a:rPr lang="en-GB" sz="1600" dirty="0">
                <a:solidFill>
                  <a:srgbClr val="FFFFFF"/>
                </a:solidFill>
              </a:rPr>
              <a:t>, R.U., </a:t>
            </a:r>
            <a:r>
              <a:rPr lang="en-GB" sz="1600" dirty="0" err="1">
                <a:solidFill>
                  <a:srgbClr val="FFFFFF"/>
                </a:solidFill>
              </a:rPr>
              <a:t>Chowdhury</a:t>
            </a:r>
            <a:r>
              <a:rPr lang="en-GB" sz="1600" dirty="0">
                <a:solidFill>
                  <a:srgbClr val="FFFFFF"/>
                </a:solidFill>
              </a:rPr>
              <a:t>, S., </a:t>
            </a:r>
            <a:r>
              <a:rPr lang="en-GB" sz="1600" dirty="0" err="1">
                <a:solidFill>
                  <a:srgbClr val="FFFFFF"/>
                </a:solidFill>
              </a:rPr>
              <a:t>Dola</a:t>
            </a:r>
            <a:r>
              <a:rPr lang="en-GB" sz="1600" dirty="0">
                <a:solidFill>
                  <a:srgbClr val="FFFFFF"/>
                </a:solidFill>
              </a:rPr>
              <a:t>, A.J. and </a:t>
            </a:r>
            <a:r>
              <a:rPr lang="en-GB" sz="1600" dirty="0" err="1">
                <a:solidFill>
                  <a:srgbClr val="FFFFFF"/>
                </a:solidFill>
              </a:rPr>
              <a:t>Rony</a:t>
            </a:r>
            <a:r>
              <a:rPr lang="en-GB" sz="1600" dirty="0">
                <a:solidFill>
                  <a:srgbClr val="FFFFFF"/>
                </a:solidFill>
              </a:rPr>
              <a:t>, M.K.K., (2021). Ethical considerations in research. </a:t>
            </a:r>
            <a:r>
              <a:rPr lang="en-GB" sz="1600" i="1" dirty="0">
                <a:solidFill>
                  <a:srgbClr val="FFFFFF"/>
                </a:solidFill>
              </a:rPr>
              <a:t>Journal of Nursing Research, Patient Safety and Practise (JNRPSP) 2799-1210</a:t>
            </a:r>
            <a:r>
              <a:rPr lang="en-GB" sz="1600" dirty="0">
                <a:solidFill>
                  <a:srgbClr val="FFFFFF"/>
                </a:solidFill>
              </a:rPr>
              <a:t>, </a:t>
            </a:r>
            <a:r>
              <a:rPr lang="en-GB" sz="1600" i="1" dirty="0">
                <a:solidFill>
                  <a:srgbClr val="FFFFFF"/>
                </a:solidFill>
              </a:rPr>
              <a:t>1</a:t>
            </a:r>
            <a:r>
              <a:rPr lang="en-GB" sz="1600" dirty="0">
                <a:solidFill>
                  <a:srgbClr val="FFFFFF"/>
                </a:solidFill>
              </a:rPr>
              <a:t>(01), pp.1-4.</a:t>
            </a:r>
          </a:p>
          <a:p>
            <a:pPr algn="just">
              <a:buFont typeface="Arial" pitchFamily="34" charset="0"/>
              <a:buChar char="•"/>
            </a:pPr>
            <a:r>
              <a:rPr lang="en-GB" sz="1600" dirty="0">
                <a:solidFill>
                  <a:srgbClr val="FFFFFF"/>
                </a:solidFill>
              </a:rPr>
              <a:t> </a:t>
            </a:r>
            <a:r>
              <a:rPr lang="en-GB" sz="1600" dirty="0" err="1">
                <a:solidFill>
                  <a:srgbClr val="FFFFFF"/>
                </a:solidFill>
              </a:rPr>
              <a:t>Pollett</a:t>
            </a:r>
            <a:r>
              <a:rPr lang="en-GB" sz="1600" dirty="0">
                <a:solidFill>
                  <a:srgbClr val="FFFFFF"/>
                </a:solidFill>
              </a:rPr>
              <a:t>, S. and Rivers, C., (2020). Social media and the new world of scientific communication during the COVID-19 pandemic. </a:t>
            </a:r>
            <a:r>
              <a:rPr lang="en-GB" sz="1600" i="1" dirty="0">
                <a:solidFill>
                  <a:srgbClr val="FFFFFF"/>
                </a:solidFill>
              </a:rPr>
              <a:t>Clinical Infectious Diseases</a:t>
            </a:r>
            <a:r>
              <a:rPr lang="en-GB" sz="1600" dirty="0">
                <a:solidFill>
                  <a:srgbClr val="FFFFFF"/>
                </a:solidFill>
              </a:rPr>
              <a:t>, </a:t>
            </a:r>
            <a:r>
              <a:rPr lang="en-GB" sz="1600" i="1" dirty="0">
                <a:solidFill>
                  <a:srgbClr val="FFFFFF"/>
                </a:solidFill>
              </a:rPr>
              <a:t>71</a:t>
            </a:r>
            <a:r>
              <a:rPr lang="en-GB" sz="1600" dirty="0">
                <a:solidFill>
                  <a:srgbClr val="FFFFFF"/>
                </a:solidFill>
              </a:rPr>
              <a:t>(16), pp.2184-2186.</a:t>
            </a:r>
          </a:p>
          <a:p>
            <a:pPr algn="just">
              <a:buFont typeface="Arial" pitchFamily="34" charset="0"/>
              <a:buChar char="•"/>
            </a:pPr>
            <a:r>
              <a:rPr lang="en-GB" sz="1600" dirty="0">
                <a:solidFill>
                  <a:srgbClr val="FFFFFF"/>
                </a:solidFill>
              </a:rPr>
              <a:t> Raja, R. and </a:t>
            </a:r>
            <a:r>
              <a:rPr lang="en-GB" sz="1600" dirty="0" err="1">
                <a:solidFill>
                  <a:srgbClr val="FFFFFF"/>
                </a:solidFill>
              </a:rPr>
              <a:t>Nagasubramani</a:t>
            </a:r>
            <a:r>
              <a:rPr lang="en-GB" sz="1600" dirty="0">
                <a:solidFill>
                  <a:srgbClr val="FFFFFF"/>
                </a:solidFill>
              </a:rPr>
              <a:t>, P.C., (2018). Impact of modern technology in education. </a:t>
            </a:r>
            <a:r>
              <a:rPr lang="en-GB" sz="1600" i="1" dirty="0">
                <a:solidFill>
                  <a:srgbClr val="FFFFFF"/>
                </a:solidFill>
              </a:rPr>
              <a:t>Journal of Applied and Advanced Research</a:t>
            </a:r>
            <a:r>
              <a:rPr lang="en-GB" sz="1600" dirty="0">
                <a:solidFill>
                  <a:srgbClr val="FFFFFF"/>
                </a:solidFill>
              </a:rPr>
              <a:t>, </a:t>
            </a:r>
            <a:r>
              <a:rPr lang="en-GB" sz="1600" i="1" dirty="0">
                <a:solidFill>
                  <a:srgbClr val="FFFFFF"/>
                </a:solidFill>
              </a:rPr>
              <a:t>3</a:t>
            </a:r>
            <a:r>
              <a:rPr lang="en-GB" sz="1600" dirty="0">
                <a:solidFill>
                  <a:srgbClr val="FFFFFF"/>
                </a:solidFill>
              </a:rPr>
              <a:t>(1), pp.33-35.</a:t>
            </a:r>
          </a:p>
          <a:p>
            <a:pPr algn="just">
              <a:buFont typeface="Arial" pitchFamily="34" charset="0"/>
              <a:buChar char="•"/>
            </a:pPr>
            <a:r>
              <a:rPr lang="en-GB" sz="1600" dirty="0">
                <a:solidFill>
                  <a:srgbClr val="FFFFFF"/>
                </a:solidFill>
              </a:rPr>
              <a:t> </a:t>
            </a:r>
            <a:r>
              <a:rPr lang="en-GB" sz="1600" dirty="0" err="1">
                <a:solidFill>
                  <a:srgbClr val="FFFFFF"/>
                </a:solidFill>
              </a:rPr>
              <a:t>Tavani</a:t>
            </a:r>
            <a:r>
              <a:rPr lang="en-GB" sz="1600" dirty="0">
                <a:solidFill>
                  <a:srgbClr val="FFFFFF"/>
                </a:solidFill>
              </a:rPr>
              <a:t>, H.T., (2016). </a:t>
            </a:r>
            <a:r>
              <a:rPr lang="en-GB" sz="1600" i="1" dirty="0">
                <a:solidFill>
                  <a:srgbClr val="FFFFFF"/>
                </a:solidFill>
              </a:rPr>
              <a:t>Ethics and technology</a:t>
            </a:r>
            <a:r>
              <a:rPr lang="en-GB" sz="1600" dirty="0">
                <a:solidFill>
                  <a:srgbClr val="FFFFFF"/>
                </a:solidFill>
              </a:rPr>
              <a:t>. Wiley.</a:t>
            </a:r>
          </a:p>
          <a:p>
            <a:pPr marL="241300" marR="281305" indent="-228600" algn="just">
              <a:lnSpc>
                <a:spcPts val="1500"/>
              </a:lnSpc>
              <a:spcBef>
                <a:spcPts val="400"/>
              </a:spcBef>
              <a:buChar char="•"/>
              <a:tabLst>
                <a:tab pos="240665" algn="l"/>
                <a:tab pos="241300" algn="l"/>
              </a:tabLst>
            </a:pPr>
            <a:endParaRPr sz="1500">
              <a:solidFill>
                <a:srgbClr val="FFFFFF"/>
              </a:solidFill>
              <a:latin typeface="Arial MT"/>
              <a:cs typeface="Arial MT"/>
            </a:endParaRPr>
          </a:p>
        </p:txBody>
      </p:sp>
    </p:spTree>
    <p:extLst>
      <p:ext uri="{BB962C8B-B14F-4D97-AF65-F5344CB8AC3E}">
        <p14:creationId xmlns:p14="http://schemas.microsoft.com/office/powerpoint/2010/main" val="337451285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500" fill="hold"/>
                                        <p:tgtEl>
                                          <p:spTgt spid="10"/>
                                        </p:tgtEl>
                                        <p:attrNameLst>
                                          <p:attrName>ppt_w</p:attrName>
                                        </p:attrNameLst>
                                      </p:cBhvr>
                                      <p:tavLst>
                                        <p:tav tm="0">
                                          <p:val>
                                            <p:fltVal val="0"/>
                                          </p:val>
                                        </p:tav>
                                        <p:tav tm="100000">
                                          <p:val>
                                            <p:strVal val="#ppt_w"/>
                                          </p:val>
                                        </p:tav>
                                      </p:tavLst>
                                    </p:anim>
                                    <p:anim calcmode="lin" valueType="num">
                                      <p:cBhvr>
                                        <p:cTn id="13" dur="500" fill="hold"/>
                                        <p:tgtEl>
                                          <p:spTgt spid="10"/>
                                        </p:tgtEl>
                                        <p:attrNameLst>
                                          <p:attrName>ppt_h</p:attrName>
                                        </p:attrNameLst>
                                      </p:cBhvr>
                                      <p:tavLst>
                                        <p:tav tm="0">
                                          <p:val>
                                            <p:fltVal val="0"/>
                                          </p:val>
                                        </p:tav>
                                        <p:tav tm="100000">
                                          <p:val>
                                            <p:strVal val="#ppt_h"/>
                                          </p:val>
                                        </p:tav>
                                      </p:tavLst>
                                    </p:anim>
                                    <p:animEffect transition="in" filter="fade">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TF10001119</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vt:lpstr>
      <vt:lpstr>How do students use technology to collaborate at UWTSD?</vt:lpstr>
      <vt:lpstr>PowerPoint Presentation</vt:lpstr>
      <vt:lpstr>Rationale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648</cp:revision>
  <dcterms:created xsi:type="dcterms:W3CDTF">2022-06-18T15:26:31Z</dcterms:created>
  <dcterms:modified xsi:type="dcterms:W3CDTF">2022-06-25T14:17:39Z</dcterms:modified>
</cp:coreProperties>
</file>