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58" r:id="rId6"/>
  </p:sldMasterIdLst>
  <p:notesMasterIdLst>
    <p:notesMasterId r:id="rId34"/>
  </p:notesMasterIdLst>
  <p:sldIdLst>
    <p:sldId id="266" r:id="rId7"/>
    <p:sldId id="389" r:id="rId8"/>
    <p:sldId id="401" r:id="rId9"/>
    <p:sldId id="400" r:id="rId10"/>
    <p:sldId id="329" r:id="rId11"/>
    <p:sldId id="356" r:id="rId12"/>
    <p:sldId id="370" r:id="rId13"/>
    <p:sldId id="373" r:id="rId14"/>
    <p:sldId id="390" r:id="rId15"/>
    <p:sldId id="391" r:id="rId16"/>
    <p:sldId id="392" r:id="rId17"/>
    <p:sldId id="393" r:id="rId18"/>
    <p:sldId id="394" r:id="rId19"/>
    <p:sldId id="382" r:id="rId20"/>
    <p:sldId id="396" r:id="rId21"/>
    <p:sldId id="397" r:id="rId22"/>
    <p:sldId id="398" r:id="rId23"/>
    <p:sldId id="399" r:id="rId24"/>
    <p:sldId id="395" r:id="rId25"/>
    <p:sldId id="383" r:id="rId26"/>
    <p:sldId id="384" r:id="rId27"/>
    <p:sldId id="385" r:id="rId28"/>
    <p:sldId id="386" r:id="rId29"/>
    <p:sldId id="387" r:id="rId30"/>
    <p:sldId id="388" r:id="rId31"/>
    <p:sldId id="376" r:id="rId32"/>
    <p:sldId id="291" r:id="rId3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2354" autoAdjust="0"/>
  </p:normalViewPr>
  <p:slideViewPr>
    <p:cSldViewPr snapToGrid="0">
      <p:cViewPr varScale="1">
        <p:scale>
          <a:sx n="102" d="100"/>
          <a:sy n="102" d="100"/>
        </p:scale>
        <p:origin x="48" y="68"/>
      </p:cViewPr>
      <p:guideLst/>
    </p:cSldViewPr>
  </p:slideViewPr>
  <p:notesTextViewPr>
    <p:cViewPr>
      <p:scale>
        <a:sx n="3" d="2"/>
        <a:sy n="3" d="2"/>
      </p:scale>
      <p:origin x="-32" y="-2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microsoft.com/office/2016/11/relationships/changesInfo" Target="changesInfos/changesInfo1.xml"/><Relationship Id="rId21" Type="http://schemas.openxmlformats.org/officeDocument/2006/relationships/slide" Target="slides/slide15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slide" Target="slides/slide23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viewProps" Target="viewProps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presProps" Target="presProps.xml"/><Relationship Id="rId8" Type="http://schemas.openxmlformats.org/officeDocument/2006/relationships/slide" Target="slides/slide2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k Huntly" userId="2f894ec6-1403-4f17-b28b-5f1f7519461e" providerId="ADAL" clId="{28B19D55-2B64-4018-8539-1453B0FDE5DC}"/>
    <pc:docChg chg="modSld">
      <pc:chgData name="Mark Huntly" userId="2f894ec6-1403-4f17-b28b-5f1f7519461e" providerId="ADAL" clId="{28B19D55-2B64-4018-8539-1453B0FDE5DC}" dt="2025-11-11T12:11:32.637" v="31" actId="20577"/>
      <pc:docMkLst>
        <pc:docMk/>
      </pc:docMkLst>
      <pc:sldChg chg="modSp mod">
        <pc:chgData name="Mark Huntly" userId="2f894ec6-1403-4f17-b28b-5f1f7519461e" providerId="ADAL" clId="{28B19D55-2B64-4018-8539-1453B0FDE5DC}" dt="2025-11-11T12:11:32.637" v="31" actId="20577"/>
        <pc:sldMkLst>
          <pc:docMk/>
          <pc:sldMk cId="3986525193" sldId="266"/>
        </pc:sldMkLst>
        <pc:spChg chg="mod">
          <ac:chgData name="Mark Huntly" userId="2f894ec6-1403-4f17-b28b-5f1f7519461e" providerId="ADAL" clId="{28B19D55-2B64-4018-8539-1453B0FDE5DC}" dt="2025-11-11T12:11:32.637" v="31" actId="20577"/>
          <ac:spMkLst>
            <pc:docMk/>
            <pc:sldMk cId="3986525193" sldId="266"/>
            <ac:spMk id="2" creationId="{E1C7EAB8-6FCF-4D69-AE3E-78B1E4AEEA57}"/>
          </ac:spMkLst>
        </pc:spChg>
      </pc:sldChg>
      <pc:sldChg chg="modSp mod">
        <pc:chgData name="Mark Huntly" userId="2f894ec6-1403-4f17-b28b-5f1f7519461e" providerId="ADAL" clId="{28B19D55-2B64-4018-8539-1453B0FDE5DC}" dt="2025-11-11T10:54:08.257" v="10" actId="20577"/>
        <pc:sldMkLst>
          <pc:docMk/>
          <pc:sldMk cId="1529615713" sldId="389"/>
        </pc:sldMkLst>
        <pc:spChg chg="mod">
          <ac:chgData name="Mark Huntly" userId="2f894ec6-1403-4f17-b28b-5f1f7519461e" providerId="ADAL" clId="{28B19D55-2B64-4018-8539-1453B0FDE5DC}" dt="2025-11-11T10:54:08.257" v="10" actId="20577"/>
          <ac:spMkLst>
            <pc:docMk/>
            <pc:sldMk cId="1529615713" sldId="389"/>
            <ac:spMk id="5" creationId="{3CC60FD5-4E47-3C23-4A91-ECA289FB0F8F}"/>
          </ac:spMkLst>
        </pc:spChg>
      </pc:sldChg>
      <pc:sldChg chg="modSp mod">
        <pc:chgData name="Mark Huntly" userId="2f894ec6-1403-4f17-b28b-5f1f7519461e" providerId="ADAL" clId="{28B19D55-2B64-4018-8539-1453B0FDE5DC}" dt="2025-11-11T10:54:13.718" v="21" actId="20577"/>
        <pc:sldMkLst>
          <pc:docMk/>
          <pc:sldMk cId="3850646999" sldId="401"/>
        </pc:sldMkLst>
        <pc:spChg chg="mod">
          <ac:chgData name="Mark Huntly" userId="2f894ec6-1403-4f17-b28b-5f1f7519461e" providerId="ADAL" clId="{28B19D55-2B64-4018-8539-1453B0FDE5DC}" dt="2025-11-11T10:54:13.718" v="21" actId="20577"/>
          <ac:spMkLst>
            <pc:docMk/>
            <pc:sldMk cId="3850646999" sldId="401"/>
            <ac:spMk id="5" creationId="{F3ED7D20-0AF9-0DBF-4031-68866F5C2FFB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3D2297-0D71-4AB4-9F2F-04EC4F9409AC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554485-19FD-416A-B051-20FE4EFF01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6308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52012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A134EB6-2079-C25B-8576-89D59C63CC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02B5882-876B-6F0D-6698-8E818D16384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0DCB830-8307-E9B9-7A27-A408F1A67D8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ACF071D-43B1-287E-7D9A-193CF6597BB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046395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C1C021-88F2-1D63-3DCB-F1156C9911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89060B6-D48F-C6DA-DBD8-F04BCFA169F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9BBB27E-55B0-185F-8D79-25956C00840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0E2937-7AB4-9FCC-CB0C-868A5451B10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736076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927BC7-53E4-6354-478D-A79D444405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CA7F346-81D5-A148-96E5-21AB27E6D53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AC8430B-BA13-889B-8872-D3D241783B1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50A683B-9C59-5ED9-83AA-BDF9A76373B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509134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09723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968944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402039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981368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5B1FC80-5316-B97D-7D43-E8B8E3972D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D41A10F-D783-B36F-5718-DEA8691B456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D8F9292-3630-722E-5F9D-38F4694F425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0FC4861-C181-41D2-4166-ED27182B6F5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33432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601A81-0C96-49AB-4E75-D2C08EB143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7B96F72-704E-3A1C-E97C-515EF7F5B2D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2C46C39-2CAB-6992-4490-A847DA3DD80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9189B8-8297-8636-1751-085B4297C2E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943690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EDC24E-89C0-E915-C831-292654FF8B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BF1AE23-25DB-F655-BD31-94C8F8FADB2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7AE9E4F-47A0-67FF-0908-A8918C6EA85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6E718CC-AFAE-0A81-1BF0-39394554A68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832746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A1CD022-45D7-7540-2874-5F9AE82F14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BA24D09-7452-99BD-843D-A7E636996AE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9245D60-294A-28B5-0A8D-6CAF37BE338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999B735-A084-B270-D990-57581A74773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708473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57739D-5114-CCB0-E1E7-B6B6EF6CAB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D626E96-D86D-21A1-C53D-3C3DDEAEBE2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EBCE499-5756-14E4-EEA7-B950DBCEBF7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4BC8EAC-3E16-A20C-5154-1DA906F1C87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9305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1E2656-669A-C8B6-204E-1673F9769F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BB4AF44-7F19-4350-80F1-46009D3C727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33A56DB-AE68-ABFE-7054-12E47DA2903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D613446-AE4B-92A0-A386-6BA673068D1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36061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2B3566-3E26-E906-300D-230F17047E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102B69A-E421-3923-41D6-A04FFE0E0E0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82626E4-615A-3C77-031C-46A1559D59E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4323781-4712-5AF2-E6E7-92660CDB91E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512692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7781384-CBBA-6C36-E045-FA03CD5467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91B60A5-9948-3D66-F1C0-8F045AAB8F2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F82735E-BE0D-7412-A056-6B633A6D57C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F21ED8F-8791-B2EB-D852-D24D819C837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985290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FF2ACD9-7947-A721-A752-FDB9D9DF12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AA4FFCC-F57D-D8D8-F499-88605BC4BD4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E818B14-143E-5D46-3C56-1DD098B34C5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5814E48-9F02-A9BE-BBAF-EAD1B35DFFD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957520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715BFC-6246-41B0-4650-C83E5096AB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359AC2E-5991-C824-9064-9B8F25B6E83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38DFC7B-AB0B-A583-0E14-6B17A139964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F8C929-BA67-2AFA-1A77-23DD1D73D0B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111238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4034305-EC8F-F05F-F2BC-1582B55B21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01D26CD-7A10-0A17-C372-6F97722CBCD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DCFEF32-6805-0B99-2238-3E46AF7033F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C7463A3-56D2-549A-C46B-5DC3585BD24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878325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0150FB8-8F35-45A9-5A6B-1AC5662A15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EA0D180-CB8C-38AB-2328-293F46DF1F2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B6071CC-9352-29B2-C539-F89B37D744C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11DE026-D0B7-4BC0-A71F-3330B64CA60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723160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6D389A-8058-EBB6-ABD9-F6F8D8E68E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591E1AA-DE53-123F-35CA-7BF9ED90EDE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AA94CA5-81CB-AA7F-F9F3-026F96D5FE1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74F7EF-2368-63F5-BD3C-F22306B3FF1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890216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663A00-9962-3B9D-9A93-0212F69CF3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CFE2FE0-34D0-307D-D6E5-48139D3F576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D0C5E22-751A-21D6-E5B1-E837B087D4D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150D0AD-B1B3-0D09-66B5-BF3FC7C5B92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425008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F1CB8A-E80F-095E-0391-718192ABBC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4EAB47A-72E4-F173-012C-955F822FD6B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DE9586B-6E44-7884-5805-A044726C7C0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4C8C8E3-F105-2AA5-C5E0-5769D2B6758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280677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8D0BE3-64CC-4A68-3A1E-34C76298CE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CB9073E-EC87-C80E-6786-B82C9BC5C39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1830E74-D063-F8CD-8150-6350F0800D8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166DCF0-1384-053A-89B2-B2D7483FDC9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2606740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362968-3366-0C2D-C796-360ADA7C33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D521958-2860-2B3D-66C7-A46A04675DB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5EDFC85-33AE-45C7-4565-677A851F745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918868-C7B3-BB1C-07C1-6421BF1AEDB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9770131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8637A6-5052-01F2-BEE2-E66A4DB7B3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B85965F-E98D-62C8-4899-716DE625B57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8E6C79E-F11F-D44C-65E1-F841C8E3FAE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1062B10-8EB8-619F-947A-41569DFE3E8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51550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59988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4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08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3.sv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5.sv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3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5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ipzR9bhei_o" TargetMode="External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3.xml"/><Relationship Id="rId4" Type="http://schemas.openxmlformats.org/officeDocument/2006/relationships/hyperlink" Target="https://www.youtube.com/watch?v=MvF8XWr17nw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3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3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508166"/>
            <a:ext cx="5755922" cy="3827404"/>
          </a:xfrm>
        </p:spPr>
        <p:txBody>
          <a:bodyPr/>
          <a:lstStyle/>
          <a:p>
            <a:r>
              <a:rPr lang="en-US" sz="6600" b="1" dirty="0">
                <a:solidFill>
                  <a:schemeClr val="bg1"/>
                </a:solidFill>
              </a:rPr>
              <a:t>ACCB</a:t>
            </a:r>
            <a:r>
              <a:rPr lang="en-US" sz="6600" b="1" dirty="0"/>
              <a:t>4002</a:t>
            </a:r>
            <a:endParaRPr lang="en-US" sz="6600" b="1" dirty="0">
              <a:solidFill>
                <a:schemeClr val="bg1"/>
              </a:solidFill>
            </a:endParaRPr>
          </a:p>
          <a:p>
            <a:r>
              <a:rPr lang="en-US" sz="6600" b="1" dirty="0"/>
              <a:t>Data Analysis &amp;</a:t>
            </a:r>
          </a:p>
          <a:p>
            <a:r>
              <a:rPr lang="en-US" sz="6600" b="1" dirty="0"/>
              <a:t>Visualisation</a:t>
            </a:r>
            <a:endParaRPr lang="en-GB" sz="4000" b="1" dirty="0">
              <a:solidFill>
                <a:schemeClr val="bg1"/>
              </a:solidFill>
            </a:endParaRPr>
          </a:p>
          <a:p>
            <a:r>
              <a:rPr lang="en-GB" sz="5400" b="1" dirty="0"/>
              <a:t>Representing Data 2</a:t>
            </a:r>
            <a:endParaRPr lang="en-GB" sz="5400" b="1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E6EE5C-FF74-0C01-6E6F-47ADC9495237}"/>
              </a:ext>
            </a:extLst>
          </p:cNvPr>
          <p:cNvSpPr txBox="1"/>
          <p:nvPr/>
        </p:nvSpPr>
        <p:spPr>
          <a:xfrm>
            <a:off x="7953499" y="5362870"/>
            <a:ext cx="4491841" cy="1106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 Huntly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m.huntly@uwtsd.ac.uk</a:t>
            </a:r>
          </a:p>
        </p:txBody>
      </p:sp>
    </p:spTree>
    <p:extLst>
      <p:ext uri="{BB962C8B-B14F-4D97-AF65-F5344CB8AC3E}">
        <p14:creationId xmlns:p14="http://schemas.microsoft.com/office/powerpoint/2010/main" val="39865251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B08F35-4042-C1F6-0C49-5A685BE4A1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CC60FD5-4E47-3C23-4A91-ECA289FB0F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Last Session….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5296A84-2703-50CB-1FC2-DB27AB71F7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255603" cy="3985717"/>
          </a:xfrm>
        </p:spPr>
        <p:txBody>
          <a:bodyPr>
            <a:noAutofit/>
          </a:bodyPr>
          <a:lstStyle/>
          <a:p>
            <a:r>
              <a:rPr lang="en-US" dirty="0"/>
              <a:t>There are many different ways of representing – encoding – data:</a:t>
            </a:r>
          </a:p>
          <a:p>
            <a:pPr lvl="1"/>
            <a:r>
              <a:rPr lang="en-US" sz="2800" dirty="0"/>
              <a:t>Symbols,</a:t>
            </a:r>
          </a:p>
          <a:p>
            <a:pPr lvl="1"/>
            <a:r>
              <a:rPr lang="en-US" sz="2800" dirty="0"/>
              <a:t>Size</a:t>
            </a:r>
          </a:p>
          <a:p>
            <a:pPr lvl="1"/>
            <a:r>
              <a:rPr lang="en-US" sz="2800" dirty="0"/>
              <a:t>Length</a:t>
            </a:r>
          </a:p>
          <a:p>
            <a:pPr lvl="1"/>
            <a:r>
              <a:rPr lang="en-US" sz="2800" dirty="0"/>
              <a:t>Magnification</a:t>
            </a:r>
          </a:p>
          <a:p>
            <a:pPr lvl="1"/>
            <a:r>
              <a:rPr lang="en-US" sz="2800" dirty="0"/>
              <a:t>Faces</a:t>
            </a:r>
          </a:p>
          <a:p>
            <a:pPr lvl="1"/>
            <a:r>
              <a:rPr lang="en-US" sz="2800" dirty="0"/>
              <a:t>Multidimensional icons</a:t>
            </a:r>
          </a:p>
          <a:p>
            <a:pPr lvl="1"/>
            <a:r>
              <a:rPr lang="en-US" sz="2800" dirty="0"/>
              <a:t>Spatial arrangement</a:t>
            </a:r>
          </a:p>
          <a:p>
            <a:pPr lvl="1"/>
            <a:r>
              <a:rPr lang="en-US" sz="2800" dirty="0"/>
              <a:t>Pattern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96157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E97793-C572-C921-84DD-BC8C5B5FC0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F3ED7D20-0AF9-0DBF-4031-68866F5C2F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This Session….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7617D29-4237-4197-3ABB-6A3BCDCA76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255603" cy="3985717"/>
          </a:xfrm>
        </p:spPr>
        <p:txBody>
          <a:bodyPr>
            <a:noAutofit/>
          </a:bodyPr>
          <a:lstStyle/>
          <a:p>
            <a:r>
              <a:rPr lang="en-US" dirty="0"/>
              <a:t>There are many different ways of representing – encoding – data.</a:t>
            </a:r>
          </a:p>
          <a:p>
            <a:r>
              <a:rPr lang="en-US" dirty="0"/>
              <a:t>We will look at more:</a:t>
            </a:r>
          </a:p>
          <a:p>
            <a:pPr lvl="1"/>
            <a:r>
              <a:rPr lang="en-US" sz="2800" dirty="0"/>
              <a:t>Colour</a:t>
            </a:r>
          </a:p>
          <a:p>
            <a:pPr lvl="1"/>
            <a:r>
              <a:rPr lang="en-US" sz="2800" dirty="0"/>
              <a:t>Symbols</a:t>
            </a:r>
          </a:p>
          <a:p>
            <a:pPr lvl="1"/>
            <a:r>
              <a:rPr lang="en-US" sz="2800" dirty="0"/>
              <a:t>Sound</a:t>
            </a:r>
          </a:p>
          <a:p>
            <a:endParaRPr lang="en-US" sz="3200" dirty="0"/>
          </a:p>
          <a:p>
            <a:r>
              <a:rPr lang="en-US" dirty="0"/>
              <a:t>And think about how and where they should be used.</a:t>
            </a:r>
          </a:p>
        </p:txBody>
      </p:sp>
    </p:spTree>
    <p:extLst>
      <p:ext uri="{BB962C8B-B14F-4D97-AF65-F5344CB8AC3E}">
        <p14:creationId xmlns:p14="http://schemas.microsoft.com/office/powerpoint/2010/main" val="38506469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150421-F9F5-D37A-02F5-9F41E64086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987C8CE8-C694-2351-B328-AF7D1D72EC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Colour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82DAD78-12A6-E5B0-1C5C-B5A41E484D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255603" cy="3985717"/>
          </a:xfrm>
        </p:spPr>
        <p:txBody>
          <a:bodyPr>
            <a:noAutofit/>
          </a:bodyPr>
          <a:lstStyle/>
          <a:p>
            <a:r>
              <a:rPr lang="en-US" dirty="0"/>
              <a:t>Colour is a useful encoding tool.</a:t>
            </a:r>
          </a:p>
          <a:p>
            <a:endParaRPr lang="en-US" sz="1000" dirty="0"/>
          </a:p>
          <a:p>
            <a:r>
              <a:rPr lang="en-US" dirty="0"/>
              <a:t>The minimum size of a point or the thickness of a line that can easily be discriminated differs with differing </a:t>
            </a:r>
            <a:r>
              <a:rPr lang="en-US" dirty="0" err="1"/>
              <a:t>colours</a:t>
            </a:r>
            <a:r>
              <a:rPr lang="en-US" dirty="0"/>
              <a:t>.</a:t>
            </a:r>
          </a:p>
          <a:p>
            <a:endParaRPr lang="en-US" sz="1000" dirty="0"/>
          </a:p>
          <a:p>
            <a:r>
              <a:rPr lang="en-US" dirty="0"/>
              <a:t>It must, however, be used with great care for cultural and physiological reasons.</a:t>
            </a:r>
          </a:p>
          <a:p>
            <a:endParaRPr lang="en-US" sz="1000" dirty="0"/>
          </a:p>
          <a:p>
            <a:endParaRPr lang="en-US" sz="1000" dirty="0"/>
          </a:p>
          <a:p>
            <a:r>
              <a:rPr lang="en-US" dirty="0"/>
              <a:t>Colour is often used to show scales, e.g. spectral, shaded or bi-</a:t>
            </a:r>
            <a:r>
              <a:rPr lang="en-US" dirty="0" err="1"/>
              <a:t>colour</a:t>
            </a:r>
            <a:r>
              <a:rPr lang="en-US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33463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0" y="365125"/>
            <a:ext cx="4302450" cy="2406355"/>
          </a:xfrm>
        </p:spPr>
        <p:txBody>
          <a:bodyPr>
            <a:normAutofit/>
          </a:bodyPr>
          <a:lstStyle/>
          <a:p>
            <a:r>
              <a:rPr lang="en-US" sz="6000" b="1" dirty="0"/>
              <a:t>Colour Perception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3044858"/>
            <a:ext cx="4043419" cy="2631546"/>
          </a:xfrm>
        </p:spPr>
        <p:txBody>
          <a:bodyPr>
            <a:noAutofit/>
          </a:bodyPr>
          <a:lstStyle/>
          <a:p>
            <a:r>
              <a:rPr lang="en-GB" dirty="0"/>
              <a:t>Black and blue or gold and white?</a:t>
            </a:r>
          </a:p>
          <a:p>
            <a:endParaRPr lang="en-US" dirty="0"/>
          </a:p>
          <a:p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4A035FF-1925-61C2-4E54-F77FAD9D0B1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0669" y="94269"/>
            <a:ext cx="7438428" cy="5582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45198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 err="1"/>
              <a:t>Colours</a:t>
            </a:r>
            <a:r>
              <a:rPr lang="en-US" sz="6000" b="1" dirty="0"/>
              <a:t> Test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3985717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sz="1000" dirty="0"/>
          </a:p>
          <a:p>
            <a:pPr lvl="1"/>
            <a:endParaRPr lang="en-GB" sz="28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A4BFEE1-D9A5-6512-3B38-CAA239E0679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36" y="1376312"/>
            <a:ext cx="11264245" cy="41838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309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 err="1"/>
              <a:t>Ishara</a:t>
            </a:r>
            <a:r>
              <a:rPr lang="en-US" sz="6000" b="1" dirty="0"/>
              <a:t> Test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23447"/>
            <a:ext cx="11475562" cy="4252957"/>
          </a:xfrm>
        </p:spPr>
        <p:txBody>
          <a:bodyPr>
            <a:noAutofit/>
          </a:bodyPr>
          <a:lstStyle/>
          <a:p>
            <a:r>
              <a:rPr lang="en-US" dirty="0"/>
              <a:t>This is used for the diagnosis of </a:t>
            </a:r>
            <a:r>
              <a:rPr lang="en-US" dirty="0" err="1"/>
              <a:t>colour</a:t>
            </a:r>
            <a:r>
              <a:rPr lang="en-US" dirty="0"/>
              <a:t> vision deficiency</a:t>
            </a:r>
          </a:p>
          <a:p>
            <a:endParaRPr lang="en-US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0F1788E-538B-B765-A7FE-DB18BF399D7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1934" y="2030520"/>
            <a:ext cx="3524267" cy="3558818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45B06F1C-3571-0324-4AB4-C401FD0AD66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97376" y="2021849"/>
            <a:ext cx="3515942" cy="355881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B72971D-633D-01C7-AF5E-0E263959A08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34493" y="2021849"/>
            <a:ext cx="3550117" cy="35588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81436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 err="1"/>
              <a:t>Colours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75562" cy="4144488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The human eye can distinguish over 10 million different colours under suitable viewing conditions.</a:t>
            </a:r>
          </a:p>
          <a:p>
            <a:pPr>
              <a:lnSpc>
                <a:spcPct val="90000"/>
              </a:lnSpc>
            </a:pPr>
            <a:endParaRPr lang="en-GB" dirty="0"/>
          </a:p>
          <a:p>
            <a:pPr>
              <a:lnSpc>
                <a:spcPct val="90000"/>
              </a:lnSpc>
            </a:pPr>
            <a:r>
              <a:rPr lang="en-GB" dirty="0"/>
              <a:t>13 colours:</a:t>
            </a:r>
          </a:p>
          <a:p>
            <a:pPr lvl="1">
              <a:lnSpc>
                <a:spcPct val="90000"/>
              </a:lnSpc>
            </a:pPr>
            <a:r>
              <a:rPr lang="en-GB" sz="2800" dirty="0"/>
              <a:t>Chromatics: </a:t>
            </a:r>
            <a:r>
              <a:rPr lang="en-GB" sz="2800" b="1" dirty="0">
                <a:solidFill>
                  <a:srgbClr val="FF0000"/>
                </a:solidFill>
              </a:rPr>
              <a:t>red</a:t>
            </a:r>
            <a:r>
              <a:rPr lang="en-GB" sz="2800" b="1" dirty="0"/>
              <a:t>, </a:t>
            </a:r>
            <a:r>
              <a:rPr lang="en-GB" sz="2800" b="1" dirty="0">
                <a:solidFill>
                  <a:srgbClr val="FF6600"/>
                </a:solidFill>
              </a:rPr>
              <a:t>orange</a:t>
            </a:r>
            <a:r>
              <a:rPr lang="en-GB" sz="2800" b="1" dirty="0"/>
              <a:t>, </a:t>
            </a:r>
            <a:r>
              <a:rPr lang="en-GB" sz="2800" b="1" dirty="0">
                <a:solidFill>
                  <a:srgbClr val="FFFF00"/>
                </a:solidFill>
              </a:rPr>
              <a:t>yellow</a:t>
            </a:r>
            <a:r>
              <a:rPr lang="en-GB" sz="2800" b="1" dirty="0"/>
              <a:t>, </a:t>
            </a:r>
            <a:r>
              <a:rPr lang="en-GB" sz="2800" b="1" dirty="0">
                <a:solidFill>
                  <a:srgbClr val="008000"/>
                </a:solidFill>
              </a:rPr>
              <a:t>green</a:t>
            </a:r>
            <a:r>
              <a:rPr lang="en-GB" sz="2800" b="1" dirty="0"/>
              <a:t>, </a:t>
            </a:r>
            <a:r>
              <a:rPr lang="en-GB" sz="2800" b="1" dirty="0" err="1">
                <a:solidFill>
                  <a:srgbClr val="00FFCC"/>
                </a:solidFill>
              </a:rPr>
              <a:t>turquiose</a:t>
            </a:r>
            <a:r>
              <a:rPr lang="en-GB" sz="2800" b="1" dirty="0"/>
              <a:t>,</a:t>
            </a:r>
            <a:r>
              <a:rPr lang="en-GB" sz="2800" b="1" dirty="0">
                <a:solidFill>
                  <a:srgbClr val="00CC99"/>
                </a:solidFill>
              </a:rPr>
              <a:t> </a:t>
            </a:r>
            <a:r>
              <a:rPr lang="en-GB" sz="2800" b="1" dirty="0">
                <a:solidFill>
                  <a:srgbClr val="0066FF"/>
                </a:solidFill>
              </a:rPr>
              <a:t>blue</a:t>
            </a:r>
            <a:r>
              <a:rPr lang="en-GB" sz="2800" b="1" dirty="0"/>
              <a:t>, </a:t>
            </a:r>
            <a:r>
              <a:rPr lang="en-GB" sz="2800" b="1" dirty="0">
                <a:solidFill>
                  <a:srgbClr val="CC99FF"/>
                </a:solidFill>
              </a:rPr>
              <a:t>lilac</a:t>
            </a:r>
            <a:r>
              <a:rPr lang="en-GB" sz="2800" b="1" dirty="0"/>
              <a:t>, </a:t>
            </a:r>
            <a:r>
              <a:rPr lang="en-GB" sz="2800" b="1" dirty="0">
                <a:solidFill>
                  <a:srgbClr val="6600CC"/>
                </a:solidFill>
              </a:rPr>
              <a:t>purple</a:t>
            </a:r>
            <a:r>
              <a:rPr lang="en-GB" sz="2800" b="1" dirty="0"/>
              <a:t>, </a:t>
            </a:r>
            <a:r>
              <a:rPr lang="en-GB" sz="2800" b="1" dirty="0">
                <a:solidFill>
                  <a:srgbClr val="FF00FF"/>
                </a:solidFill>
              </a:rPr>
              <a:t>pink</a:t>
            </a:r>
            <a:r>
              <a:rPr lang="en-GB" sz="2800" b="1" dirty="0"/>
              <a:t>, </a:t>
            </a:r>
            <a:r>
              <a:rPr lang="en-GB" sz="2800" b="1" dirty="0">
                <a:solidFill>
                  <a:srgbClr val="663300"/>
                </a:solidFill>
              </a:rPr>
              <a:t>brown</a:t>
            </a:r>
            <a:endParaRPr lang="en-GB" sz="2800" b="1" dirty="0">
              <a:solidFill>
                <a:srgbClr val="808000"/>
              </a:solidFill>
            </a:endParaRPr>
          </a:p>
          <a:p>
            <a:pPr lvl="1">
              <a:lnSpc>
                <a:spcPct val="90000"/>
              </a:lnSpc>
            </a:pPr>
            <a:r>
              <a:rPr lang="en-GB" sz="2800" dirty="0" err="1"/>
              <a:t>Achromatics</a:t>
            </a:r>
            <a:r>
              <a:rPr lang="en-GB" sz="2800" dirty="0"/>
              <a:t>: </a:t>
            </a:r>
            <a:r>
              <a:rPr lang="en-GB" sz="2800" b="1" dirty="0">
                <a:solidFill>
                  <a:srgbClr val="000000"/>
                </a:solidFill>
                <a:effectLst/>
              </a:rPr>
              <a:t>black</a:t>
            </a:r>
            <a:r>
              <a:rPr lang="en-GB" sz="2800" b="1" dirty="0"/>
              <a:t>, white, </a:t>
            </a:r>
            <a:r>
              <a:rPr lang="en-GB" sz="2800" b="1" dirty="0">
                <a:solidFill>
                  <a:srgbClr val="777777"/>
                </a:solidFill>
              </a:rPr>
              <a:t>grey</a:t>
            </a:r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2633247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35B7D8-C123-BA43-1C5B-2EF34E7B19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5AF8C2D-54A0-FDFE-7385-E78B2AA312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4138367" cy="2915403"/>
          </a:xfrm>
        </p:spPr>
        <p:txBody>
          <a:bodyPr>
            <a:normAutofit/>
          </a:bodyPr>
          <a:lstStyle/>
          <a:p>
            <a:r>
              <a:rPr lang="en-US" sz="6000" b="1" dirty="0"/>
              <a:t>Spectral Coding</a:t>
            </a:r>
            <a:endParaRPr lang="en-GB" sz="6000" b="1" dirty="0"/>
          </a:p>
        </p:txBody>
      </p: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A6CEE56F-B699-586D-F945-B863A6B2739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836600" y="0"/>
            <a:ext cx="8239135" cy="56662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75408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78FDFB-5E36-69A6-4601-9830854DFC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5DBDDD5-B348-E6CB-DDB1-6BDAA3B11F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4138367" cy="2915403"/>
          </a:xfrm>
        </p:spPr>
        <p:txBody>
          <a:bodyPr>
            <a:normAutofit/>
          </a:bodyPr>
          <a:lstStyle/>
          <a:p>
            <a:r>
              <a:rPr lang="en-US" sz="6000" b="1" dirty="0"/>
              <a:t>Shaded Coding</a:t>
            </a:r>
            <a:endParaRPr lang="en-GB" sz="6000" b="1" dirty="0"/>
          </a:p>
        </p:txBody>
      </p: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5764C7D9-E638-DA85-86B4-4399C260FCA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rcRect/>
          <a:stretch/>
        </p:blipFill>
        <p:spPr>
          <a:xfrm>
            <a:off x="3912124" y="75414"/>
            <a:ext cx="8144757" cy="56013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26874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5C3075-E8DE-052D-DEBB-944F5DAA72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3A0163E-949B-4126-07EB-B3E7BF4EEF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4138367" cy="2915403"/>
          </a:xfrm>
        </p:spPr>
        <p:txBody>
          <a:bodyPr>
            <a:normAutofit/>
          </a:bodyPr>
          <a:lstStyle/>
          <a:p>
            <a:r>
              <a:rPr lang="en-US" sz="6000" b="1" dirty="0"/>
              <a:t>Bi-</a:t>
            </a:r>
            <a:r>
              <a:rPr lang="en-US" sz="6000" b="1" dirty="0" err="1"/>
              <a:t>Colour</a:t>
            </a:r>
            <a:r>
              <a:rPr lang="en-US" sz="6000" b="1" dirty="0"/>
              <a:t> Coding</a:t>
            </a:r>
            <a:endParaRPr lang="en-GB" sz="6000" b="1" dirty="0"/>
          </a:p>
        </p:txBody>
      </p: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B3EF251C-6CEB-93AD-7421-875E77BEFA8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rcRect/>
          <a:stretch/>
        </p:blipFill>
        <p:spPr>
          <a:xfrm>
            <a:off x="3912124" y="75414"/>
            <a:ext cx="8144757" cy="56013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272017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7B27FE-ED97-8128-27EC-4CA3FC5A31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689EA6B-2F97-377F-5B2D-49CA6697B5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4138367" cy="3433877"/>
          </a:xfrm>
        </p:spPr>
        <p:txBody>
          <a:bodyPr>
            <a:normAutofit/>
          </a:bodyPr>
          <a:lstStyle/>
          <a:p>
            <a:r>
              <a:rPr lang="en-US" sz="6000" b="1" dirty="0"/>
              <a:t>Types of Visual Stimuli</a:t>
            </a:r>
            <a:endParaRPr lang="en-GB" sz="6000" b="1" dirty="0"/>
          </a:p>
        </p:txBody>
      </p: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0AE43606-8F5D-CAE2-302F-E45B042D5E0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>
            <a:off x="3912124" y="75414"/>
            <a:ext cx="8144757" cy="56013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99969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467BA8-B1D8-7AD7-E6D8-24EC82502A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0526B63-8C01-6C68-1A96-D600799D69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4138367" cy="3433877"/>
          </a:xfrm>
        </p:spPr>
        <p:txBody>
          <a:bodyPr>
            <a:normAutofit/>
          </a:bodyPr>
          <a:lstStyle/>
          <a:p>
            <a:r>
              <a:rPr lang="en-US" sz="6000" b="1" dirty="0"/>
              <a:t>Types of Visual Stimuli</a:t>
            </a:r>
            <a:endParaRPr lang="en-GB" sz="6000" b="1" dirty="0"/>
          </a:p>
        </p:txBody>
      </p: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71D82502-30FE-C684-AD0A-99BFE0DE215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>
            <a:off x="3912124" y="75414"/>
            <a:ext cx="8144757" cy="56013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04493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BA5C84-CDD4-EB15-58DE-2465FDC4F2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CF59470-C81E-FAD7-9A95-4FB356BC6C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What is this?</a:t>
            </a:r>
            <a:endParaRPr lang="en-GB" sz="6000" b="1" dirty="0"/>
          </a:p>
        </p:txBody>
      </p: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340D17C7-7B96-3B3C-8718-7A5DC885E95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rcRect/>
          <a:stretch/>
        </p:blipFill>
        <p:spPr>
          <a:xfrm>
            <a:off x="4524865" y="62297"/>
            <a:ext cx="7524359" cy="56432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204869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FA13BFD-1760-793C-6767-513DA8C385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983C500-1EBC-C9E0-FCD1-28BC53BB71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What is this?</a:t>
            </a:r>
            <a:endParaRPr lang="en-GB" sz="6000" b="1" dirty="0"/>
          </a:p>
        </p:txBody>
      </p: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A6005F60-BFED-AF70-22C0-A58C27B2599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rcRect/>
          <a:stretch/>
        </p:blipFill>
        <p:spPr>
          <a:xfrm>
            <a:off x="4524865" y="62297"/>
            <a:ext cx="7524359" cy="564327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B495EEC-E0C8-CC85-B5E2-CBC6CA70BF6E}"/>
              </a:ext>
            </a:extLst>
          </p:cNvPr>
          <p:cNvSpPr txBox="1"/>
          <p:nvPr/>
        </p:nvSpPr>
        <p:spPr>
          <a:xfrm>
            <a:off x="304015" y="2397698"/>
            <a:ext cx="4077093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/>
              <a:t>A diagram to show starting positions for dances (Playford, 1651)</a:t>
            </a:r>
          </a:p>
        </p:txBody>
      </p:sp>
    </p:spTree>
    <p:extLst>
      <p:ext uri="{BB962C8B-B14F-4D97-AF65-F5344CB8AC3E}">
        <p14:creationId xmlns:p14="http://schemas.microsoft.com/office/powerpoint/2010/main" val="282956902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1F07AD-BB5F-8CA0-A948-4AA56C8F73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938F08C1-D600-B07E-9CE8-0275F98395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Choreography</a:t>
            </a:r>
            <a:endParaRPr lang="en-GB" sz="6000" b="1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9C8DD0E9-C22B-A984-1795-223892FEF18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42772" y="2015151"/>
            <a:ext cx="3544766" cy="354476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E3EC605-969B-35AA-945C-E257BCE5C9DB}"/>
              </a:ext>
            </a:extLst>
          </p:cNvPr>
          <p:cNvSpPr txBox="1"/>
          <p:nvPr/>
        </p:nvSpPr>
        <p:spPr>
          <a:xfrm>
            <a:off x="442772" y="1645819"/>
            <a:ext cx="37925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s-IS" sz="2400" b="1" dirty="0" err="1"/>
              <a:t>Waltz</a:t>
            </a:r>
            <a:r>
              <a:rPr lang="is-IS" sz="2400" b="1" dirty="0"/>
              <a:t> </a:t>
            </a:r>
            <a:r>
              <a:rPr lang="is-IS" sz="2400" b="1" dirty="0" err="1"/>
              <a:t>in</a:t>
            </a:r>
            <a:r>
              <a:rPr lang="is-IS" sz="2400" b="1" dirty="0"/>
              <a:t> </a:t>
            </a:r>
            <a:r>
              <a:rPr lang="is-IS" sz="2400" b="1" dirty="0" err="1"/>
              <a:t>square</a:t>
            </a:r>
            <a:r>
              <a:rPr lang="is-IS" sz="2400" b="1" dirty="0"/>
              <a:t>, man’s </a:t>
            </a:r>
            <a:r>
              <a:rPr lang="is-IS" sz="2400" b="1" dirty="0" err="1"/>
              <a:t>steps</a:t>
            </a:r>
            <a:endParaRPr lang="is-IS" sz="2400" b="1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DC9222A-4465-3FCF-6FF0-01B746ABB81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55436" y="1209030"/>
            <a:ext cx="1899795" cy="373198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FA1EA47B-1AC0-A51B-AE51-982D5A38D91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23129" y="2015151"/>
            <a:ext cx="4294413" cy="3550609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16C57355-5A41-B299-9CA5-829735B05448}"/>
              </a:ext>
            </a:extLst>
          </p:cNvPr>
          <p:cNvSpPr txBox="1"/>
          <p:nvPr/>
        </p:nvSpPr>
        <p:spPr>
          <a:xfrm>
            <a:off x="3755326" y="4889015"/>
            <a:ext cx="389965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is-IS" sz="2400" b="1" dirty="0" err="1"/>
              <a:t>Beauchamp</a:t>
            </a:r>
            <a:r>
              <a:rPr lang="is-IS" sz="2400" b="1" dirty="0"/>
              <a:t>-</a:t>
            </a:r>
            <a:r>
              <a:rPr lang="is-IS" sz="2400" b="1" dirty="0" err="1"/>
              <a:t>Feuiller</a:t>
            </a:r>
            <a:r>
              <a:rPr lang="is-IS" sz="2400" b="1" dirty="0"/>
              <a:t> </a:t>
            </a:r>
            <a:r>
              <a:rPr lang="is-IS" sz="2400" b="1" dirty="0" err="1"/>
              <a:t>notation</a:t>
            </a:r>
            <a:endParaRPr lang="is-IS" sz="2400" b="1" dirty="0"/>
          </a:p>
          <a:p>
            <a:pPr algn="ctr"/>
            <a:r>
              <a:rPr lang="is-IS" sz="2400" b="1" dirty="0"/>
              <a:t>for a </a:t>
            </a:r>
            <a:r>
              <a:rPr lang="is-IS" sz="2400" b="1" dirty="0" err="1"/>
              <a:t>French</a:t>
            </a:r>
            <a:r>
              <a:rPr lang="is-IS" sz="2400" b="1" dirty="0"/>
              <a:t> </a:t>
            </a:r>
            <a:r>
              <a:rPr lang="is-IS" sz="2400" b="1" dirty="0" err="1"/>
              <a:t>courante</a:t>
            </a:r>
            <a:endParaRPr lang="is-IS" sz="2400" b="1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09CCA87-E3A5-C748-171F-C934800E3E32}"/>
              </a:ext>
            </a:extLst>
          </p:cNvPr>
          <p:cNvSpPr txBox="1"/>
          <p:nvPr/>
        </p:nvSpPr>
        <p:spPr>
          <a:xfrm>
            <a:off x="7129984" y="1507320"/>
            <a:ext cx="50201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s-IS" sz="2400" b="1" i="1" dirty="0" err="1"/>
              <a:t>La</a:t>
            </a:r>
            <a:r>
              <a:rPr lang="is-IS" sz="2400" b="1" i="1" dirty="0"/>
              <a:t> </a:t>
            </a:r>
            <a:r>
              <a:rPr lang="is-IS" sz="2400" b="1" i="1" dirty="0" err="1"/>
              <a:t>Cachucha</a:t>
            </a:r>
            <a:r>
              <a:rPr lang="is-IS" sz="2400" b="1" dirty="0"/>
              <a:t>, </a:t>
            </a:r>
            <a:r>
              <a:rPr lang="is-IS" sz="2400" b="1" dirty="0" err="1"/>
              <a:t>by</a:t>
            </a:r>
            <a:r>
              <a:rPr lang="is-IS" sz="2400" b="1" dirty="0"/>
              <a:t> </a:t>
            </a:r>
            <a:r>
              <a:rPr lang="is-IS" sz="2400" b="1" dirty="0" err="1"/>
              <a:t>Friedrich</a:t>
            </a:r>
            <a:r>
              <a:rPr lang="is-IS" sz="2400" b="1" dirty="0"/>
              <a:t> Albert </a:t>
            </a:r>
            <a:r>
              <a:rPr lang="is-IS" sz="2400" b="1" dirty="0" err="1"/>
              <a:t>Zorn</a:t>
            </a:r>
            <a:r>
              <a:rPr lang="is-IS" sz="2400" b="1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19476767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C0A3480-E5E2-D38B-3777-EEB005068E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161D27E-75B9-1997-1FE8-566E4939D46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868132" y="1244338"/>
            <a:ext cx="9221376" cy="4412448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76E0C93-33E4-1FEC-04BC-1C4F275324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Choreography</a:t>
            </a:r>
            <a:endParaRPr lang="en-GB" sz="6000" b="1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1ED0DC87-A2E0-420A-C22F-6A7243AF6619}"/>
              </a:ext>
            </a:extLst>
          </p:cNvPr>
          <p:cNvSpPr txBox="1">
            <a:spLocks/>
          </p:cNvSpPr>
          <p:nvPr/>
        </p:nvSpPr>
        <p:spPr>
          <a:xfrm>
            <a:off x="0" y="1690688"/>
            <a:ext cx="3148553" cy="323953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/>
              <a:t>Benesh notation describes the position of the dancer with respect to five levels.</a:t>
            </a:r>
          </a:p>
          <a:p>
            <a:pPr lvl="1"/>
            <a:r>
              <a:rPr lang="en-GB" dirty="0"/>
              <a:t>Always views dancer from behind.</a:t>
            </a:r>
          </a:p>
        </p:txBody>
      </p:sp>
    </p:spTree>
    <p:extLst>
      <p:ext uri="{BB962C8B-B14F-4D97-AF65-F5344CB8AC3E}">
        <p14:creationId xmlns:p14="http://schemas.microsoft.com/office/powerpoint/2010/main" val="326317648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9F4045-8889-E55B-7BF3-78C5E59844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DEAEFEA-2E13-F36D-4021-74871D010C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Choreography</a:t>
            </a:r>
            <a:endParaRPr lang="en-GB" sz="6000" b="1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290EC35D-F9E3-D7DA-E85A-1A768E129DF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795874" y="509047"/>
            <a:ext cx="7269255" cy="507232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E367319-AB58-903D-E6E6-D1FB3A9863F5}"/>
              </a:ext>
            </a:extLst>
          </p:cNvPr>
          <p:cNvSpPr txBox="1"/>
          <p:nvPr/>
        </p:nvSpPr>
        <p:spPr>
          <a:xfrm>
            <a:off x="195917" y="1690688"/>
            <a:ext cx="448920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Marianela </a:t>
            </a:r>
            <a:r>
              <a:rPr lang="en-US" sz="2400" dirty="0" err="1"/>
              <a:t>Nuñez</a:t>
            </a:r>
            <a:r>
              <a:rPr lang="en-US" sz="2400" dirty="0"/>
              <a:t> and </a:t>
            </a:r>
            <a:r>
              <a:rPr lang="en-US" sz="2400" dirty="0" err="1"/>
              <a:t>Yohei</a:t>
            </a:r>
            <a:r>
              <a:rPr lang="en-US" sz="2400" dirty="0"/>
              <a:t> Sasaki in a position from the 'Swan Lake' Act I pas de trois. AND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The Benesh notation for the same position.</a:t>
            </a:r>
          </a:p>
        </p:txBody>
      </p:sp>
    </p:spTree>
    <p:extLst>
      <p:ext uri="{BB962C8B-B14F-4D97-AF65-F5344CB8AC3E}">
        <p14:creationId xmlns:p14="http://schemas.microsoft.com/office/powerpoint/2010/main" val="205601949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F5FDF7-9F40-17BF-E6EB-30B895E9C9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6613476-578F-26B6-AB72-00672AD987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Musical Visualisation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6B7E41C-40CB-9137-4574-3207FD0187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75562" cy="4144488"/>
          </a:xfrm>
        </p:spPr>
        <p:txBody>
          <a:bodyPr>
            <a:noAutofit/>
          </a:bodyPr>
          <a:lstStyle/>
          <a:p>
            <a:r>
              <a:rPr lang="en-US" dirty="0"/>
              <a:t>Many fields use symbolic notations that are unfamiliar to non-experts.</a:t>
            </a:r>
          </a:p>
          <a:p>
            <a:pPr lvl="1"/>
            <a:r>
              <a:rPr lang="en-US" dirty="0"/>
              <a:t>Choreography</a:t>
            </a:r>
          </a:p>
          <a:p>
            <a:pPr lvl="1"/>
            <a:r>
              <a:rPr lang="en-US" dirty="0"/>
              <a:t>Music</a:t>
            </a:r>
          </a:p>
          <a:p>
            <a:pPr lvl="1"/>
            <a:r>
              <a:rPr lang="en-US" dirty="0"/>
              <a:t>Mathematics…</a:t>
            </a:r>
          </a:p>
          <a:p>
            <a:r>
              <a:rPr lang="en-US" sz="2400" dirty="0"/>
              <a:t>Musical notation makes it relatively simple to read a piece of music but more difficult to compose music.</a:t>
            </a:r>
          </a:p>
          <a:p>
            <a:r>
              <a:rPr lang="en-US" sz="2400" dirty="0"/>
              <a:t>Often music is composed on an instrument then transcribed into musical notation.</a:t>
            </a:r>
          </a:p>
          <a:p>
            <a:r>
              <a:rPr lang="en-US" sz="2400" dirty="0"/>
              <a:t>It is now possible to play an instrument and have a computer automatically convert it into a paper-based notation that other people can read.</a:t>
            </a:r>
          </a:p>
          <a:p>
            <a:r>
              <a:rPr lang="en-US" sz="2400" dirty="0"/>
              <a:t>Even so, there are a number of different musical notations in use today…</a:t>
            </a:r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75266434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484C2F-00ED-6281-4D45-674EF0542A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345ECB7-8F35-9709-DD6B-BDE2B134AB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Musical Visualisation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DBA2B41-7838-CA19-DA06-7DF9125318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75562" cy="414448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400" b="1" dirty="0"/>
              <a:t>Amazing Grace in ‘standard’ SATB double stave notation (G-clef and F-clef)</a:t>
            </a:r>
          </a:p>
          <a:p>
            <a:pPr marL="0" indent="0">
              <a:buNone/>
            </a:pPr>
            <a:endParaRPr lang="en-US" sz="2400" b="1" dirty="0"/>
          </a:p>
          <a:p>
            <a:pPr marL="0" indent="0">
              <a:buNone/>
            </a:pPr>
            <a:endParaRPr lang="en-US" sz="2400" b="1" dirty="0"/>
          </a:p>
          <a:p>
            <a:pPr marL="0" indent="0">
              <a:buNone/>
            </a:pPr>
            <a:endParaRPr lang="en-US" sz="2400" b="1" dirty="0"/>
          </a:p>
          <a:p>
            <a:pPr marL="0" indent="0">
              <a:buNone/>
            </a:pPr>
            <a:endParaRPr lang="en-US" sz="2400" b="1" dirty="0"/>
          </a:p>
          <a:p>
            <a:pPr marL="0" indent="0">
              <a:buNone/>
            </a:pPr>
            <a:r>
              <a:rPr lang="en-US" sz="2400" b="1" dirty="0"/>
              <a:t>The same phrase in numerical notation</a:t>
            </a:r>
          </a:p>
          <a:p>
            <a:pPr marL="0" indent="0">
              <a:buNone/>
            </a:pPr>
            <a:endParaRPr lang="en-US" sz="2400" b="1" dirty="0"/>
          </a:p>
          <a:p>
            <a:endParaRPr lang="en-US" sz="24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10DEC75-7ADB-8FE1-C6D3-39263E4D52D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53324" y="1912551"/>
            <a:ext cx="7285351" cy="158509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1B4497FE-DCFC-E93D-95BD-7A614A03749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079" y="4154839"/>
            <a:ext cx="6115841" cy="18141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873744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2549BA-DAB9-B134-4E85-EF084B38E8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A9321C3-434D-945A-A606-8118999A4F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Tablature for Stringed Instruments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5CEE24-2E38-A90F-A3B6-1B1C8B87B4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75562" cy="414448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400" b="1" dirty="0" err="1"/>
              <a:t>Lachrymae</a:t>
            </a:r>
            <a:r>
              <a:rPr lang="en-US" sz="2400" b="1" dirty="0"/>
              <a:t> by John Dowland in lute tab</a:t>
            </a:r>
          </a:p>
          <a:p>
            <a:pPr marL="0" indent="0">
              <a:buNone/>
            </a:pPr>
            <a:endParaRPr lang="en-US" sz="2400" b="1" dirty="0"/>
          </a:p>
          <a:p>
            <a:pPr marL="0" indent="0">
              <a:buNone/>
            </a:pPr>
            <a:endParaRPr lang="en-US" sz="2400" b="1" dirty="0"/>
          </a:p>
          <a:p>
            <a:pPr marL="0" indent="0">
              <a:buNone/>
            </a:pPr>
            <a:endParaRPr lang="en-US" sz="2400" b="1" dirty="0"/>
          </a:p>
          <a:p>
            <a:pPr marL="0" indent="0">
              <a:buNone/>
            </a:pPr>
            <a:r>
              <a:rPr lang="en-US" sz="2400" b="1" dirty="0"/>
              <a:t>Stairway to Heaven by Led Zeppelin in guitar tab</a:t>
            </a:r>
          </a:p>
          <a:p>
            <a:pPr marL="0" indent="0">
              <a:buNone/>
            </a:pPr>
            <a:endParaRPr lang="en-US" sz="2400" b="1" dirty="0"/>
          </a:p>
          <a:p>
            <a:endParaRPr lang="en-US" sz="24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5BD22FB-1C05-3AF2-EAC2-EA11AEA6FF6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37574" y="2048268"/>
            <a:ext cx="8516850" cy="114005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C1D4B6A-538E-C444-5EB0-B89888426DA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068" y="3749399"/>
            <a:ext cx="5507863" cy="25244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108013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90C49F2-FF2D-6A26-9F64-AC1E78FDB0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55AFEE0-B773-9186-9B5A-F29DF249DB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Musical Visualisation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CB4EC85-6744-2505-9B16-C59E68D676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75562" cy="4144488"/>
          </a:xfrm>
        </p:spPr>
        <p:txBody>
          <a:bodyPr>
            <a:noAutofit/>
          </a:bodyPr>
          <a:lstStyle/>
          <a:p>
            <a:r>
              <a:rPr lang="en-US" dirty="0"/>
              <a:t>Reading any musical notation is a skill that has to be learned – otherwise you can see if the music goes up or down, but that’s about it.</a:t>
            </a:r>
          </a:p>
          <a:p>
            <a:endParaRPr lang="en-US" dirty="0"/>
          </a:p>
          <a:p>
            <a:r>
              <a:rPr lang="en-US" dirty="0"/>
              <a:t>Another alternative is to show as an animation not only the ‘up and down’ of the notes but also the ‘length’.</a:t>
            </a:r>
          </a:p>
          <a:p>
            <a:pPr marL="0" indent="0" algn="ctr">
              <a:buNone/>
            </a:pPr>
            <a:r>
              <a:rPr lang="is-IS" sz="2000" dirty="0">
                <a:hlinkClick r:id="rId3"/>
              </a:rPr>
              <a:t>http://www.youtube.com/watch?v=ipzR9bhei_o</a:t>
            </a:r>
            <a:r>
              <a:rPr lang="is-IS" sz="2000" dirty="0"/>
              <a:t> </a:t>
            </a:r>
          </a:p>
          <a:p>
            <a:pPr marL="0" indent="0" algn="ctr">
              <a:buNone/>
            </a:pPr>
            <a:endParaRPr lang="is-IS" sz="2000" dirty="0"/>
          </a:p>
          <a:p>
            <a:r>
              <a:rPr lang="en-US" dirty="0"/>
              <a:t>Loudness of the note might be shown by size</a:t>
            </a:r>
          </a:p>
          <a:p>
            <a:pPr marL="0" indent="0" algn="ctr">
              <a:buNone/>
            </a:pPr>
            <a:r>
              <a:rPr lang="is-IS" sz="2000" dirty="0">
                <a:hlinkClick r:id="rId4"/>
              </a:rPr>
              <a:t>https://www.youtube.com/watch?v=MvF8XWr17nw</a:t>
            </a:r>
            <a:endParaRPr lang="is-IS" sz="2000" dirty="0"/>
          </a:p>
          <a:p>
            <a:pPr marL="0" indent="0" algn="ctr">
              <a:buNone/>
            </a:pPr>
            <a:endParaRPr lang="en-US" dirty="0"/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40936133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A77F7E-844B-EA00-4598-564C57F3A4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1D9BFC8-7088-D50A-7A6E-739427BD67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Mathematics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EFA755B-70C6-89C0-1FD7-D80219FA0E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75562" cy="4144488"/>
          </a:xfrm>
        </p:spPr>
        <p:txBody>
          <a:bodyPr>
            <a:noAutofit/>
          </a:bodyPr>
          <a:lstStyle/>
          <a:p>
            <a:r>
              <a:rPr lang="en-US" dirty="0"/>
              <a:t>Mathematics has a wide vocabulary of ‘</a:t>
            </a:r>
            <a:r>
              <a:rPr lang="en-US" dirty="0" err="1"/>
              <a:t>specialised</a:t>
            </a:r>
            <a:r>
              <a:rPr lang="en-US" dirty="0"/>
              <a:t> squiggles’ that mean nothing to non-mathematicians:</a:t>
            </a:r>
          </a:p>
          <a:p>
            <a:endParaRPr lang="en-US" sz="1000" dirty="0"/>
          </a:p>
          <a:p>
            <a:r>
              <a:rPr lang="en-US" dirty="0"/>
              <a:t>Common symbols</a:t>
            </a:r>
          </a:p>
          <a:p>
            <a:endParaRPr lang="en-US" dirty="0"/>
          </a:p>
          <a:p>
            <a:r>
              <a:rPr lang="en-US" dirty="0"/>
              <a:t>Less common symbols</a:t>
            </a:r>
          </a:p>
          <a:p>
            <a:endParaRPr lang="en-US" dirty="0"/>
          </a:p>
          <a:p>
            <a:r>
              <a:rPr lang="en-US" dirty="0"/>
              <a:t>Weird and wonderful symbols</a:t>
            </a:r>
          </a:p>
          <a:p>
            <a:pPr marL="0" indent="0" algn="ctr">
              <a:buNone/>
            </a:pPr>
            <a:endParaRPr lang="en-US" dirty="0"/>
          </a:p>
          <a:p>
            <a:endParaRPr lang="en-US" sz="24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0B467C3-CD2E-76BF-10B7-3DFE4F9386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1195" y="3133811"/>
            <a:ext cx="9329609" cy="59037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696E77FC-4202-32F8-217F-F0D71EB9C4C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43674" y="4109920"/>
            <a:ext cx="9304648" cy="590376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38A8CD2-547F-F91B-5DE4-ADDCAFD9242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11650" y="5096877"/>
            <a:ext cx="8768699" cy="7643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625941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285A77-87F6-E41D-C334-19BBA09A39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CA36E44-8413-B60E-2F7E-72635AD1EB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Which is best?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B050693-F392-9E2F-ED88-F0C377D9AE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75562" cy="4144488"/>
          </a:xfrm>
        </p:spPr>
        <p:txBody>
          <a:bodyPr>
            <a:noAutofit/>
          </a:bodyPr>
          <a:lstStyle/>
          <a:p>
            <a:r>
              <a:rPr lang="en-US" sz="3600" dirty="0"/>
              <a:t>It depends…</a:t>
            </a:r>
          </a:p>
          <a:p>
            <a:endParaRPr lang="en-US" sz="1050" dirty="0"/>
          </a:p>
          <a:p>
            <a:r>
              <a:rPr lang="en-US" sz="3600" dirty="0"/>
              <a:t>We don’t know…</a:t>
            </a:r>
          </a:p>
          <a:p>
            <a:endParaRPr lang="en-US" sz="1050" dirty="0"/>
          </a:p>
          <a:p>
            <a:r>
              <a:rPr lang="en-US" sz="3600" dirty="0"/>
              <a:t>There are no hard and fast rules on when to use which technique.</a:t>
            </a:r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45362100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CC9BC79-0313-09FD-1A37-F605788910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97A8D28-6199-210E-5DFC-277F70CF6F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Which is best?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4B78B1-B363-DFE5-2A8A-C406D6D759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75562" cy="4144488"/>
          </a:xfrm>
        </p:spPr>
        <p:txBody>
          <a:bodyPr>
            <a:noAutofit/>
          </a:bodyPr>
          <a:lstStyle/>
          <a:p>
            <a:endParaRPr lang="en-US" sz="1000" dirty="0"/>
          </a:p>
          <a:p>
            <a:r>
              <a:rPr lang="en-US" dirty="0"/>
              <a:t>Multiple techniques are often used together</a:t>
            </a:r>
          </a:p>
          <a:p>
            <a:pPr lvl="1"/>
            <a:r>
              <a:rPr lang="en-US" dirty="0"/>
              <a:t>So long as the viewer understands the methods chosen then complex combinations are acceptable</a:t>
            </a:r>
          </a:p>
          <a:p>
            <a:pPr lvl="1"/>
            <a:r>
              <a:rPr lang="en-US" dirty="0"/>
              <a:t>Hints may be given using a key to the diagram</a:t>
            </a:r>
          </a:p>
          <a:p>
            <a:endParaRPr lang="en-US" dirty="0"/>
          </a:p>
          <a:p>
            <a:r>
              <a:rPr lang="en-US" dirty="0"/>
              <a:t>A </a:t>
            </a:r>
            <a:r>
              <a:rPr lang="en-US" dirty="0" err="1"/>
              <a:t>visualisation</a:t>
            </a:r>
            <a:r>
              <a:rPr lang="en-US" dirty="0"/>
              <a:t> tool that allowed the designer to choose from all of these would be exceedingly complex</a:t>
            </a:r>
          </a:p>
          <a:p>
            <a:pPr lvl="1"/>
            <a:r>
              <a:rPr lang="en-US" dirty="0"/>
              <a:t>Often there are special tools to write </a:t>
            </a:r>
            <a:r>
              <a:rPr lang="en-US" dirty="0" err="1"/>
              <a:t>specialised</a:t>
            </a:r>
            <a:r>
              <a:rPr lang="en-US" dirty="0"/>
              <a:t> notations</a:t>
            </a:r>
          </a:p>
          <a:p>
            <a:pPr marL="0" indent="0" algn="ctr">
              <a:buNone/>
            </a:pPr>
            <a:endParaRPr lang="en-US" dirty="0"/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75220519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7232B1-ABB8-9B65-5399-C92E6772B1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CBDC877-F602-2EB5-8F3C-4F37020F5D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Summary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B673C3B-4527-ECA2-9DA9-5913EEEBDC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75562" cy="4144488"/>
          </a:xfrm>
        </p:spPr>
        <p:txBody>
          <a:bodyPr>
            <a:noAutofit/>
          </a:bodyPr>
          <a:lstStyle/>
          <a:p>
            <a:r>
              <a:rPr lang="en-US" sz="3200" dirty="0"/>
              <a:t>Data may be ‘</a:t>
            </a:r>
            <a:r>
              <a:rPr lang="en-US" sz="3200" dirty="0" err="1"/>
              <a:t>visualised</a:t>
            </a:r>
            <a:r>
              <a:rPr lang="en-US" sz="3200" dirty="0"/>
              <a:t>’ using things other than graphics</a:t>
            </a:r>
          </a:p>
          <a:p>
            <a:endParaRPr lang="en-US" sz="3200" dirty="0"/>
          </a:p>
          <a:p>
            <a:r>
              <a:rPr lang="en-US" sz="3200" dirty="0"/>
              <a:t>In order to be </a:t>
            </a:r>
            <a:r>
              <a:rPr lang="en-US" sz="3200" dirty="0" err="1"/>
              <a:t>visualised</a:t>
            </a:r>
            <a:r>
              <a:rPr lang="en-US" sz="3200" dirty="0"/>
              <a:t> and explored the data has to be represented in some symbolic method; some fields have very </a:t>
            </a:r>
            <a:r>
              <a:rPr lang="en-US" sz="3200" dirty="0" err="1"/>
              <a:t>specialised</a:t>
            </a:r>
            <a:r>
              <a:rPr lang="en-US" sz="3200" dirty="0"/>
              <a:t> symbolic notations.</a:t>
            </a:r>
          </a:p>
        </p:txBody>
      </p:sp>
    </p:spTree>
    <p:extLst>
      <p:ext uri="{BB962C8B-B14F-4D97-AF65-F5344CB8AC3E}">
        <p14:creationId xmlns:p14="http://schemas.microsoft.com/office/powerpoint/2010/main" val="178873879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149642"/>
            <a:ext cx="5755922" cy="3185927"/>
          </a:xfrm>
        </p:spPr>
        <p:txBody>
          <a:bodyPr/>
          <a:lstStyle/>
          <a:p>
            <a:r>
              <a:rPr lang="en-US" sz="7200" b="1" dirty="0">
                <a:solidFill>
                  <a:schemeClr val="bg1"/>
                </a:solidFill>
              </a:rPr>
              <a:t>Any Questions</a:t>
            </a:r>
            <a:endParaRPr lang="en-GB" sz="6000" b="1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E6EE5C-FF74-0C01-6E6F-47ADC9495237}"/>
              </a:ext>
            </a:extLst>
          </p:cNvPr>
          <p:cNvSpPr txBox="1"/>
          <p:nvPr/>
        </p:nvSpPr>
        <p:spPr>
          <a:xfrm>
            <a:off x="7953499" y="5362870"/>
            <a:ext cx="4491841" cy="1106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 Huntly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m.huntly@uwtsd.ac.uk</a:t>
            </a:r>
          </a:p>
        </p:txBody>
      </p:sp>
    </p:spTree>
    <p:extLst>
      <p:ext uri="{BB962C8B-B14F-4D97-AF65-F5344CB8AC3E}">
        <p14:creationId xmlns:p14="http://schemas.microsoft.com/office/powerpoint/2010/main" val="3564115429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purl.org/dc/dcmitype/"/>
    <ds:schemaRef ds:uri="303dbf9b-b85b-46a0-94f1-894078c07ecd"/>
    <ds:schemaRef ds:uri="http://purl.org/dc/terms/"/>
    <ds:schemaRef ds:uri="http://purl.org/dc/elements/1.1/"/>
    <ds:schemaRef ds:uri="http://schemas.openxmlformats.org/package/2006/metadata/core-properties"/>
    <ds:schemaRef ds:uri="http://schemas.microsoft.com/office/2006/metadata/properties"/>
    <ds:schemaRef ds:uri="http://schemas.microsoft.com/office/2006/documentManagement/types"/>
    <ds:schemaRef ds:uri="http://www.w3.org/XML/1998/namespace"/>
    <ds:schemaRef ds:uri="http://schemas.microsoft.com/office/infopath/2007/PartnerControls"/>
    <ds:schemaRef ds:uri="211f9404-bca0-4bcf-9c1d-965ccb6f8d2d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735</Words>
  <Application>Microsoft Office PowerPoint</Application>
  <PresentationFormat>Widescreen</PresentationFormat>
  <Paragraphs>149</Paragraphs>
  <Slides>27</Slides>
  <Notes>26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27</vt:i4>
      </vt:variant>
    </vt:vector>
  </HeadingPairs>
  <TitlesOfParts>
    <vt:vector size="33" baseType="lpstr">
      <vt:lpstr>Arial</vt:lpstr>
      <vt:lpstr>Calibri</vt:lpstr>
      <vt:lpstr>Calibri Light</vt:lpstr>
      <vt:lpstr>UWTSD 200_Title Page</vt:lpstr>
      <vt:lpstr>UWTSD 200_Title Page 2</vt:lpstr>
      <vt:lpstr>UWTSD 200_Text 1</vt:lpstr>
      <vt:lpstr>PowerPoint Presentation</vt:lpstr>
      <vt:lpstr>Last Session….</vt:lpstr>
      <vt:lpstr>This Session….</vt:lpstr>
      <vt:lpstr>Colour</vt:lpstr>
      <vt:lpstr>Colour Perception</vt:lpstr>
      <vt:lpstr>Colours Test</vt:lpstr>
      <vt:lpstr>Ishara Test</vt:lpstr>
      <vt:lpstr>Colours</vt:lpstr>
      <vt:lpstr>Spectral Coding</vt:lpstr>
      <vt:lpstr>Shaded Coding</vt:lpstr>
      <vt:lpstr>Bi-Colour Coding</vt:lpstr>
      <vt:lpstr>Types of Visual Stimuli</vt:lpstr>
      <vt:lpstr>Types of Visual Stimuli</vt:lpstr>
      <vt:lpstr>What is this?</vt:lpstr>
      <vt:lpstr>What is this?</vt:lpstr>
      <vt:lpstr>Choreography</vt:lpstr>
      <vt:lpstr>Choreography</vt:lpstr>
      <vt:lpstr>Choreography</vt:lpstr>
      <vt:lpstr>Musical Visualisation</vt:lpstr>
      <vt:lpstr>Musical Visualisation</vt:lpstr>
      <vt:lpstr>Tablature for Stringed Instruments</vt:lpstr>
      <vt:lpstr>Musical Visualisation</vt:lpstr>
      <vt:lpstr>Mathematics</vt:lpstr>
      <vt:lpstr>Which is best?</vt:lpstr>
      <vt:lpstr>Which is best?</vt:lpstr>
      <vt:lpstr>Summary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Mark Huntly</cp:lastModifiedBy>
  <cp:revision>148</cp:revision>
  <dcterms:created xsi:type="dcterms:W3CDTF">2021-03-09T15:35:42Z</dcterms:created>
  <dcterms:modified xsi:type="dcterms:W3CDTF">2025-11-11T12:11:53Z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