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4"/>
  </p:notesMasterIdLst>
  <p:sldIdLst>
    <p:sldId id="259" r:id="rId5"/>
    <p:sldId id="257" r:id="rId6"/>
    <p:sldId id="445" r:id="rId7"/>
    <p:sldId id="535" r:id="rId8"/>
    <p:sldId id="446" r:id="rId9"/>
    <p:sldId id="538" r:id="rId10"/>
    <p:sldId id="432" r:id="rId11"/>
    <p:sldId id="265" r:id="rId12"/>
    <p:sldId id="358" r:id="rId13"/>
    <p:sldId id="467" r:id="rId14"/>
    <p:sldId id="469" r:id="rId15"/>
    <p:sldId id="533" r:id="rId16"/>
    <p:sldId id="336" r:id="rId17"/>
    <p:sldId id="370" r:id="rId18"/>
    <p:sldId id="462" r:id="rId19"/>
    <p:sldId id="536" r:id="rId20"/>
    <p:sldId id="461" r:id="rId21"/>
    <p:sldId id="559" r:id="rId22"/>
    <p:sldId id="560" r:id="rId23"/>
    <p:sldId id="438" r:id="rId24"/>
    <p:sldId id="507" r:id="rId25"/>
    <p:sldId id="421" r:id="rId26"/>
    <p:sldId id="508" r:id="rId27"/>
    <p:sldId id="472" r:id="rId28"/>
    <p:sldId id="509" r:id="rId29"/>
    <p:sldId id="582" r:id="rId30"/>
    <p:sldId id="583" r:id="rId31"/>
    <p:sldId id="393" r:id="rId32"/>
    <p:sldId id="572" r:id="rId33"/>
    <p:sldId id="476" r:id="rId34"/>
    <p:sldId id="511" r:id="rId35"/>
    <p:sldId id="394" r:id="rId36"/>
    <p:sldId id="474" r:id="rId37"/>
    <p:sldId id="561" r:id="rId38"/>
    <p:sldId id="436" r:id="rId39"/>
    <p:sldId id="418" r:id="rId40"/>
    <p:sldId id="570" r:id="rId41"/>
    <p:sldId id="483" r:id="rId42"/>
    <p:sldId id="260"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13B801E-7501-4EF2-9FB6-2F0D6A285D5C}" v="2" dt="2025-10-09T13:53:53.3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6395" autoAdjust="0"/>
  </p:normalViewPr>
  <p:slideViewPr>
    <p:cSldViewPr snapToGrid="0" showGuides="1">
      <p:cViewPr varScale="1">
        <p:scale>
          <a:sx n="87" d="100"/>
          <a:sy n="87" d="100"/>
        </p:scale>
        <p:origin x="51" y="129"/>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_rels/data1.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CAF8CD-A238-4686-872F-F990726BDC36}" type="doc">
      <dgm:prSet loTypeId="urn:microsoft.com/office/officeart/2005/8/layout/vList3" loCatId="list" qsTypeId="urn:microsoft.com/office/officeart/2005/8/quickstyle/3d1" qsCatId="3D" csTypeId="urn:microsoft.com/office/officeart/2005/8/colors/accent3_1" csCatId="accent3" phldr="1"/>
      <dgm:spPr/>
      <dgm:t>
        <a:bodyPr/>
        <a:lstStyle/>
        <a:p>
          <a:endParaRPr lang="en-GB"/>
        </a:p>
      </dgm:t>
    </dgm:pt>
    <dgm:pt modelId="{80796817-207E-42E9-BDF3-0E1BA2E2E3C7}">
      <dgm:prSet phldrT="[Text]"/>
      <dgm:spPr/>
      <dgm:t>
        <a:bodyPr/>
        <a:lstStyle/>
        <a:p>
          <a:r>
            <a:rPr lang="en-GB" dirty="0"/>
            <a:t>A dedicated librarian for research support.</a:t>
          </a:r>
        </a:p>
      </dgm:t>
    </dgm:pt>
    <dgm:pt modelId="{6CB03FC5-9C45-4836-BCDB-44AD45739476}" type="parTrans" cxnId="{DEDC87C0-8B0D-46D8-9A2E-FC83AFAEFB88}">
      <dgm:prSet/>
      <dgm:spPr/>
      <dgm:t>
        <a:bodyPr/>
        <a:lstStyle/>
        <a:p>
          <a:endParaRPr lang="en-GB"/>
        </a:p>
      </dgm:t>
    </dgm:pt>
    <dgm:pt modelId="{2B3944AE-12CF-4A11-84BF-7E39B4B1B9F4}" type="sibTrans" cxnId="{DEDC87C0-8B0D-46D8-9A2E-FC83AFAEFB88}">
      <dgm:prSet/>
      <dgm:spPr/>
      <dgm:t>
        <a:bodyPr/>
        <a:lstStyle/>
        <a:p>
          <a:endParaRPr lang="en-GB"/>
        </a:p>
      </dgm:t>
    </dgm:pt>
    <dgm:pt modelId="{80C53DFF-7728-4F41-BC6A-C2883A053F66}">
      <dgm:prSet phldrT="[Text]"/>
      <dgm:spPr/>
      <dgm:t>
        <a:bodyPr/>
        <a:lstStyle/>
        <a:p>
          <a:r>
            <a:rPr lang="en-GB" dirty="0"/>
            <a:t>Online tutorials to improve your academic skills.</a:t>
          </a:r>
        </a:p>
      </dgm:t>
    </dgm:pt>
    <dgm:pt modelId="{5B0FBB26-F060-4214-99EE-6E4CB531A0BD}" type="parTrans" cxnId="{4E5731F2-780D-4999-9D70-3DFCF16459D9}">
      <dgm:prSet/>
      <dgm:spPr/>
      <dgm:t>
        <a:bodyPr/>
        <a:lstStyle/>
        <a:p>
          <a:endParaRPr lang="en-GB"/>
        </a:p>
      </dgm:t>
    </dgm:pt>
    <dgm:pt modelId="{B10C0881-E52D-4D5E-B34F-66C09D92AA2A}" type="sibTrans" cxnId="{4E5731F2-780D-4999-9D70-3DFCF16459D9}">
      <dgm:prSet/>
      <dgm:spPr/>
      <dgm:t>
        <a:bodyPr/>
        <a:lstStyle/>
        <a:p>
          <a:endParaRPr lang="en-GB"/>
        </a:p>
      </dgm:t>
    </dgm:pt>
    <dgm:pt modelId="{959E04EF-E2BC-476A-BF0C-4AF0E225CC49}">
      <dgm:prSet phldrT="[Text]"/>
      <dgm:spPr/>
      <dgm:t>
        <a:bodyPr/>
        <a:lstStyle/>
        <a:p>
          <a:r>
            <a:rPr lang="en-GB" dirty="0"/>
            <a:t>Online resource lists linking to course reading.</a:t>
          </a:r>
        </a:p>
      </dgm:t>
    </dgm:pt>
    <dgm:pt modelId="{46D3F440-7F8A-45A9-B914-8EFCF9C83BEE}" type="parTrans" cxnId="{B86A156A-0EF1-4CED-8283-3518A4F8210C}">
      <dgm:prSet/>
      <dgm:spPr/>
      <dgm:t>
        <a:bodyPr/>
        <a:lstStyle/>
        <a:p>
          <a:endParaRPr lang="en-GB"/>
        </a:p>
      </dgm:t>
    </dgm:pt>
    <dgm:pt modelId="{2DC4F724-C573-4277-BE8E-7EF56A1B43CB}" type="sibTrans" cxnId="{B86A156A-0EF1-4CED-8283-3518A4F8210C}">
      <dgm:prSet/>
      <dgm:spPr/>
      <dgm:t>
        <a:bodyPr/>
        <a:lstStyle/>
        <a:p>
          <a:endParaRPr lang="en-GB"/>
        </a:p>
      </dgm:t>
    </dgm:pt>
    <dgm:pt modelId="{346D9AAB-FF81-4FF7-811B-2BA2DA7C1B12}">
      <dgm:prSet/>
      <dgm:spPr/>
      <dgm:t>
        <a:bodyPr/>
        <a:lstStyle/>
        <a:p>
          <a:r>
            <a:rPr lang="en-GB" dirty="0"/>
            <a:t>Support for referencing, copyright, and accessibility.</a:t>
          </a:r>
        </a:p>
      </dgm:t>
    </dgm:pt>
    <dgm:pt modelId="{E23F097A-5D89-4A07-B90F-A11EF034D23D}" type="parTrans" cxnId="{8E633AF5-E180-40EB-9411-9430EF8240EF}">
      <dgm:prSet/>
      <dgm:spPr/>
      <dgm:t>
        <a:bodyPr/>
        <a:lstStyle/>
        <a:p>
          <a:endParaRPr lang="en-GB"/>
        </a:p>
      </dgm:t>
    </dgm:pt>
    <dgm:pt modelId="{C064F62F-89DA-4AC1-975D-99205F494D6C}" type="sibTrans" cxnId="{8E633AF5-E180-40EB-9411-9430EF8240EF}">
      <dgm:prSet/>
      <dgm:spPr/>
      <dgm:t>
        <a:bodyPr/>
        <a:lstStyle/>
        <a:p>
          <a:endParaRPr lang="en-GB"/>
        </a:p>
      </dgm:t>
    </dgm:pt>
    <dgm:pt modelId="{F37DBE2F-0AEF-4287-B717-8E685D676025}" type="pres">
      <dgm:prSet presAssocID="{E8CAF8CD-A238-4686-872F-F990726BDC36}" presName="linearFlow" presStyleCnt="0">
        <dgm:presLayoutVars>
          <dgm:dir/>
          <dgm:resizeHandles val="exact"/>
        </dgm:presLayoutVars>
      </dgm:prSet>
      <dgm:spPr/>
    </dgm:pt>
    <dgm:pt modelId="{5E5AB7C9-244B-4224-9821-343C22B01BD6}" type="pres">
      <dgm:prSet presAssocID="{80796817-207E-42E9-BDF3-0E1BA2E2E3C7}" presName="composite" presStyleCnt="0"/>
      <dgm:spPr/>
    </dgm:pt>
    <dgm:pt modelId="{597FD67B-1CC8-4C16-B5C2-BEB07D90567B}" type="pres">
      <dgm:prSet presAssocID="{80796817-207E-42E9-BDF3-0E1BA2E2E3C7}" presName="imgShp" presStyleLbl="fgImgPlace1" presStyleIdx="0" presStyleCnt="4" custLinFactNeighborX="-88513" custLinFactNeighborY="-179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Call center with solid fill"/>
        </a:ext>
      </dgm:extLst>
    </dgm:pt>
    <dgm:pt modelId="{FE5BEE38-7ADF-4E62-81F6-660666E563D9}" type="pres">
      <dgm:prSet presAssocID="{80796817-207E-42E9-BDF3-0E1BA2E2E3C7}" presName="txShp" presStyleLbl="node1" presStyleIdx="0" presStyleCnt="4" custScaleX="146344">
        <dgm:presLayoutVars>
          <dgm:bulletEnabled val="1"/>
        </dgm:presLayoutVars>
      </dgm:prSet>
      <dgm:spPr/>
    </dgm:pt>
    <dgm:pt modelId="{FD51FAF8-929B-4A18-8F2D-7B5E91AB33F3}" type="pres">
      <dgm:prSet presAssocID="{2B3944AE-12CF-4A11-84BF-7E39B4B1B9F4}" presName="spacing" presStyleCnt="0"/>
      <dgm:spPr/>
    </dgm:pt>
    <dgm:pt modelId="{8AD5A50C-B03B-4988-B1C7-9CFF91E52B03}" type="pres">
      <dgm:prSet presAssocID="{80C53DFF-7728-4F41-BC6A-C2883A053F66}" presName="composite" presStyleCnt="0"/>
      <dgm:spPr/>
    </dgm:pt>
    <dgm:pt modelId="{299B8852-4F37-4E03-8FB2-90C97D80FCA8}" type="pres">
      <dgm:prSet presAssocID="{80C53DFF-7728-4F41-BC6A-C2883A053F66}" presName="imgShp" presStyleLbl="fgImgPlace1" presStyleIdx="1" presStyleCnt="4" custLinFactNeighborX="-82650" custLinFactNeighborY="-586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Programmer male with solid fill"/>
        </a:ext>
      </dgm:extLst>
    </dgm:pt>
    <dgm:pt modelId="{69163053-0507-4E3D-AA00-124D6FABECB1}" type="pres">
      <dgm:prSet presAssocID="{80C53DFF-7728-4F41-BC6A-C2883A053F66}" presName="txShp" presStyleLbl="node1" presStyleIdx="1" presStyleCnt="4" custScaleX="145430" custLinFactNeighborX="992" custLinFactNeighborY="1758">
        <dgm:presLayoutVars>
          <dgm:bulletEnabled val="1"/>
        </dgm:presLayoutVars>
      </dgm:prSet>
      <dgm:spPr/>
    </dgm:pt>
    <dgm:pt modelId="{2B62837F-A146-4694-9E4E-C27C458D15EA}" type="pres">
      <dgm:prSet presAssocID="{B10C0881-E52D-4D5E-B34F-66C09D92AA2A}" presName="spacing" presStyleCnt="0"/>
      <dgm:spPr/>
    </dgm:pt>
    <dgm:pt modelId="{4B1268BF-25A6-4C82-A0A6-AAE3BE70B2B8}" type="pres">
      <dgm:prSet presAssocID="{959E04EF-E2BC-476A-BF0C-4AF0E225CC49}" presName="composite" presStyleCnt="0"/>
      <dgm:spPr/>
    </dgm:pt>
    <dgm:pt modelId="{1B3908B5-7B60-4B87-8364-5815913247B3}" type="pres">
      <dgm:prSet presAssocID="{959E04EF-E2BC-476A-BF0C-4AF0E225CC49}" presName="imgShp" presStyleLbl="fgImgPlace1" presStyleIdx="2" presStyleCnt="4" custLinFactNeighborX="-85582" custLinFactNeighborY="293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Open book with solid fill"/>
        </a:ext>
      </dgm:extLst>
    </dgm:pt>
    <dgm:pt modelId="{43E75672-BBA5-4444-9886-34E6DBEAB8DE}" type="pres">
      <dgm:prSet presAssocID="{959E04EF-E2BC-476A-BF0C-4AF0E225CC49}" presName="txShp" presStyleLbl="node1" presStyleIdx="2" presStyleCnt="4" custScaleX="148175">
        <dgm:presLayoutVars>
          <dgm:bulletEnabled val="1"/>
        </dgm:presLayoutVars>
      </dgm:prSet>
      <dgm:spPr/>
    </dgm:pt>
    <dgm:pt modelId="{6EFBEA6B-790B-47FE-93AC-A787F6D00711}" type="pres">
      <dgm:prSet presAssocID="{2DC4F724-C573-4277-BE8E-7EF56A1B43CB}" presName="spacing" presStyleCnt="0"/>
      <dgm:spPr/>
    </dgm:pt>
    <dgm:pt modelId="{4D2ED867-123B-450E-A0BD-D4FEE3B6ED66}" type="pres">
      <dgm:prSet presAssocID="{346D9AAB-FF81-4FF7-811B-2BA2DA7C1B12}" presName="composite" presStyleCnt="0"/>
      <dgm:spPr/>
    </dgm:pt>
    <dgm:pt modelId="{29CE7826-F92E-4DFC-AA7E-190456F9561B}" type="pres">
      <dgm:prSet presAssocID="{346D9AAB-FF81-4FF7-811B-2BA2DA7C1B12}" presName="imgShp" presStyleLbl="fgImgPlace1" presStyleIdx="3" presStyleCnt="4" custLinFactNeighborX="-95364" custLinFactNeighborY="-14873"/>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Questions with solid fill"/>
        </a:ext>
      </dgm:extLst>
    </dgm:pt>
    <dgm:pt modelId="{B90C42E6-023D-4B4E-951F-D0A9AA615BFE}" type="pres">
      <dgm:prSet presAssocID="{346D9AAB-FF81-4FF7-811B-2BA2DA7C1B12}" presName="txShp" presStyleLbl="node1" presStyleIdx="3" presStyleCnt="4" custScaleX="148327">
        <dgm:presLayoutVars>
          <dgm:bulletEnabled val="1"/>
        </dgm:presLayoutVars>
      </dgm:prSet>
      <dgm:spPr/>
    </dgm:pt>
  </dgm:ptLst>
  <dgm:cxnLst>
    <dgm:cxn modelId="{C0775160-E58B-4959-95F2-74D0436F6414}" type="presOf" srcId="{E8CAF8CD-A238-4686-872F-F990726BDC36}" destId="{F37DBE2F-0AEF-4287-B717-8E685D676025}" srcOrd="0" destOrd="0" presId="urn:microsoft.com/office/officeart/2005/8/layout/vList3"/>
    <dgm:cxn modelId="{B86A156A-0EF1-4CED-8283-3518A4F8210C}" srcId="{E8CAF8CD-A238-4686-872F-F990726BDC36}" destId="{959E04EF-E2BC-476A-BF0C-4AF0E225CC49}" srcOrd="2" destOrd="0" parTransId="{46D3F440-7F8A-45A9-B914-8EFCF9C83BEE}" sibTransId="{2DC4F724-C573-4277-BE8E-7EF56A1B43CB}"/>
    <dgm:cxn modelId="{D3987194-875B-4192-AF5E-16BC78F3CEFE}" type="presOf" srcId="{80C53DFF-7728-4F41-BC6A-C2883A053F66}" destId="{69163053-0507-4E3D-AA00-124D6FABECB1}" srcOrd="0" destOrd="0" presId="urn:microsoft.com/office/officeart/2005/8/layout/vList3"/>
    <dgm:cxn modelId="{A1447AA6-33DB-4F64-9C6F-E460E4048936}" type="presOf" srcId="{346D9AAB-FF81-4FF7-811B-2BA2DA7C1B12}" destId="{B90C42E6-023D-4B4E-951F-D0A9AA615BFE}" srcOrd="0" destOrd="0" presId="urn:microsoft.com/office/officeart/2005/8/layout/vList3"/>
    <dgm:cxn modelId="{DEDC87C0-8B0D-46D8-9A2E-FC83AFAEFB88}" srcId="{E8CAF8CD-A238-4686-872F-F990726BDC36}" destId="{80796817-207E-42E9-BDF3-0E1BA2E2E3C7}" srcOrd="0" destOrd="0" parTransId="{6CB03FC5-9C45-4836-BCDB-44AD45739476}" sibTransId="{2B3944AE-12CF-4A11-84BF-7E39B4B1B9F4}"/>
    <dgm:cxn modelId="{B5C0F8C5-314B-43A2-A634-33600C70C505}" type="presOf" srcId="{959E04EF-E2BC-476A-BF0C-4AF0E225CC49}" destId="{43E75672-BBA5-4444-9886-34E6DBEAB8DE}" srcOrd="0" destOrd="0" presId="urn:microsoft.com/office/officeart/2005/8/layout/vList3"/>
    <dgm:cxn modelId="{B5EBE3EE-9510-4A71-A690-4FE83F25875A}" type="presOf" srcId="{80796817-207E-42E9-BDF3-0E1BA2E2E3C7}" destId="{FE5BEE38-7ADF-4E62-81F6-660666E563D9}" srcOrd="0" destOrd="0" presId="urn:microsoft.com/office/officeart/2005/8/layout/vList3"/>
    <dgm:cxn modelId="{4E5731F2-780D-4999-9D70-3DFCF16459D9}" srcId="{E8CAF8CD-A238-4686-872F-F990726BDC36}" destId="{80C53DFF-7728-4F41-BC6A-C2883A053F66}" srcOrd="1" destOrd="0" parTransId="{5B0FBB26-F060-4214-99EE-6E4CB531A0BD}" sibTransId="{B10C0881-E52D-4D5E-B34F-66C09D92AA2A}"/>
    <dgm:cxn modelId="{8E633AF5-E180-40EB-9411-9430EF8240EF}" srcId="{E8CAF8CD-A238-4686-872F-F990726BDC36}" destId="{346D9AAB-FF81-4FF7-811B-2BA2DA7C1B12}" srcOrd="3" destOrd="0" parTransId="{E23F097A-5D89-4A07-B90F-A11EF034D23D}" sibTransId="{C064F62F-89DA-4AC1-975D-99205F494D6C}"/>
    <dgm:cxn modelId="{B1EC0EE3-F018-42AA-AAC1-7DAE817AC852}" type="presParOf" srcId="{F37DBE2F-0AEF-4287-B717-8E685D676025}" destId="{5E5AB7C9-244B-4224-9821-343C22B01BD6}" srcOrd="0" destOrd="0" presId="urn:microsoft.com/office/officeart/2005/8/layout/vList3"/>
    <dgm:cxn modelId="{E6F280D4-837E-4292-B172-9722EAF4C03E}" type="presParOf" srcId="{5E5AB7C9-244B-4224-9821-343C22B01BD6}" destId="{597FD67B-1CC8-4C16-B5C2-BEB07D90567B}" srcOrd="0" destOrd="0" presId="urn:microsoft.com/office/officeart/2005/8/layout/vList3"/>
    <dgm:cxn modelId="{24710E07-33E0-4505-9017-608450F5E282}" type="presParOf" srcId="{5E5AB7C9-244B-4224-9821-343C22B01BD6}" destId="{FE5BEE38-7ADF-4E62-81F6-660666E563D9}" srcOrd="1" destOrd="0" presId="urn:microsoft.com/office/officeart/2005/8/layout/vList3"/>
    <dgm:cxn modelId="{5F7D4BC2-0BFD-470C-80DA-72939990C6C0}" type="presParOf" srcId="{F37DBE2F-0AEF-4287-B717-8E685D676025}" destId="{FD51FAF8-929B-4A18-8F2D-7B5E91AB33F3}" srcOrd="1" destOrd="0" presId="urn:microsoft.com/office/officeart/2005/8/layout/vList3"/>
    <dgm:cxn modelId="{9E8E43B3-1732-40E2-8155-DED91FC8C56C}" type="presParOf" srcId="{F37DBE2F-0AEF-4287-B717-8E685D676025}" destId="{8AD5A50C-B03B-4988-B1C7-9CFF91E52B03}" srcOrd="2" destOrd="0" presId="urn:microsoft.com/office/officeart/2005/8/layout/vList3"/>
    <dgm:cxn modelId="{AD3D0B2A-F331-4259-A484-2DC51FF19822}" type="presParOf" srcId="{8AD5A50C-B03B-4988-B1C7-9CFF91E52B03}" destId="{299B8852-4F37-4E03-8FB2-90C97D80FCA8}" srcOrd="0" destOrd="0" presId="urn:microsoft.com/office/officeart/2005/8/layout/vList3"/>
    <dgm:cxn modelId="{3DCD63B9-551D-49A7-B1C0-A7BA9D7E8BDD}" type="presParOf" srcId="{8AD5A50C-B03B-4988-B1C7-9CFF91E52B03}" destId="{69163053-0507-4E3D-AA00-124D6FABECB1}" srcOrd="1" destOrd="0" presId="urn:microsoft.com/office/officeart/2005/8/layout/vList3"/>
    <dgm:cxn modelId="{21CFC504-DC6E-42A2-A8B3-53D4DACCF6FD}" type="presParOf" srcId="{F37DBE2F-0AEF-4287-B717-8E685D676025}" destId="{2B62837F-A146-4694-9E4E-C27C458D15EA}" srcOrd="3" destOrd="0" presId="urn:microsoft.com/office/officeart/2005/8/layout/vList3"/>
    <dgm:cxn modelId="{E1A29709-A11C-4F62-974D-18BD84FFFA18}" type="presParOf" srcId="{F37DBE2F-0AEF-4287-B717-8E685D676025}" destId="{4B1268BF-25A6-4C82-A0A6-AAE3BE70B2B8}" srcOrd="4" destOrd="0" presId="urn:microsoft.com/office/officeart/2005/8/layout/vList3"/>
    <dgm:cxn modelId="{5D99E93F-C349-4BAC-B903-C57E388EDD92}" type="presParOf" srcId="{4B1268BF-25A6-4C82-A0A6-AAE3BE70B2B8}" destId="{1B3908B5-7B60-4B87-8364-5815913247B3}" srcOrd="0" destOrd="0" presId="urn:microsoft.com/office/officeart/2005/8/layout/vList3"/>
    <dgm:cxn modelId="{EA99ADA3-760E-4A03-BD59-37BF2B4F02DB}" type="presParOf" srcId="{4B1268BF-25A6-4C82-A0A6-AAE3BE70B2B8}" destId="{43E75672-BBA5-4444-9886-34E6DBEAB8DE}" srcOrd="1" destOrd="0" presId="urn:microsoft.com/office/officeart/2005/8/layout/vList3"/>
    <dgm:cxn modelId="{469A696F-0934-49E9-B5A5-18052F33945D}" type="presParOf" srcId="{F37DBE2F-0AEF-4287-B717-8E685D676025}" destId="{6EFBEA6B-790B-47FE-93AC-A787F6D00711}" srcOrd="5" destOrd="0" presId="urn:microsoft.com/office/officeart/2005/8/layout/vList3"/>
    <dgm:cxn modelId="{7873B3F8-9FED-4629-9D6A-2231C54BAF5A}" type="presParOf" srcId="{F37DBE2F-0AEF-4287-B717-8E685D676025}" destId="{4D2ED867-123B-450E-A0BD-D4FEE3B6ED66}" srcOrd="6" destOrd="0" presId="urn:microsoft.com/office/officeart/2005/8/layout/vList3"/>
    <dgm:cxn modelId="{BC6EF1F6-9C79-4F7A-A424-0EE5E20F496B}" type="presParOf" srcId="{4D2ED867-123B-450E-A0BD-D4FEE3B6ED66}" destId="{29CE7826-F92E-4DFC-AA7E-190456F9561B}" srcOrd="0" destOrd="0" presId="urn:microsoft.com/office/officeart/2005/8/layout/vList3"/>
    <dgm:cxn modelId="{61F5CAC7-5B2E-40A0-95EF-38C33896F6D7}" type="presParOf" srcId="{4D2ED867-123B-450E-A0BD-D4FEE3B6ED66}" destId="{B90C42E6-023D-4B4E-951F-D0A9AA615BFE}"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9F0BF33-82D8-4769-8C41-C742F0A7D9F4}" type="doc">
      <dgm:prSet loTypeId="urn:microsoft.com/office/officeart/2005/8/layout/process4" loCatId="process" qsTypeId="urn:microsoft.com/office/officeart/2005/8/quickstyle/3d3" qsCatId="3D" csTypeId="urn:microsoft.com/office/officeart/2005/8/colors/accent3_1" csCatId="accent3" phldr="1"/>
      <dgm:spPr/>
      <dgm:t>
        <a:bodyPr/>
        <a:lstStyle/>
        <a:p>
          <a:endParaRPr lang="en-US"/>
        </a:p>
      </dgm:t>
    </dgm:pt>
    <dgm:pt modelId="{53F38D18-6DAF-4B55-A549-1376BF2108CA}">
      <dgm:prSet custT="1"/>
      <dgm:spPr>
        <a:solidFill>
          <a:schemeClr val="accent2">
            <a:lumMod val="20000"/>
            <a:lumOff val="80000"/>
          </a:schemeClr>
        </a:solidFill>
      </dgm:spPr>
      <dgm:t>
        <a:bodyPr/>
        <a:lstStyle/>
        <a:p>
          <a:r>
            <a:rPr lang="en-GB" sz="2400" b="0" dirty="0"/>
            <a:t>Search all resources at once.</a:t>
          </a:r>
          <a:endParaRPr lang="en-US" sz="2400" b="0" dirty="0"/>
        </a:p>
      </dgm:t>
    </dgm:pt>
    <dgm:pt modelId="{ABF34E9E-C9D0-4640-B8D2-22324C54B1F9}" type="parTrans" cxnId="{19E5FB9D-CA10-4532-8E9C-F0095A4B4459}">
      <dgm:prSet/>
      <dgm:spPr/>
      <dgm:t>
        <a:bodyPr/>
        <a:lstStyle/>
        <a:p>
          <a:endParaRPr lang="en-US"/>
        </a:p>
      </dgm:t>
    </dgm:pt>
    <dgm:pt modelId="{C6DD76BC-05E8-4270-9E6E-E7D7B6E54A7C}" type="sibTrans" cxnId="{19E5FB9D-CA10-4532-8E9C-F0095A4B4459}">
      <dgm:prSet/>
      <dgm:spPr/>
      <dgm:t>
        <a:bodyPr/>
        <a:lstStyle/>
        <a:p>
          <a:endParaRPr lang="en-US"/>
        </a:p>
      </dgm:t>
    </dgm:pt>
    <dgm:pt modelId="{AFE09AF0-8B6E-4B4C-9DE8-F3267593A5E1}">
      <dgm:prSet custT="1"/>
      <dgm:spPr>
        <a:solidFill>
          <a:schemeClr val="accent2">
            <a:lumMod val="20000"/>
            <a:lumOff val="80000"/>
          </a:schemeClr>
        </a:solidFill>
      </dgm:spPr>
      <dgm:t>
        <a:bodyPr/>
        <a:lstStyle/>
        <a:p>
          <a:r>
            <a:rPr lang="en-GB" sz="2400" b="0" dirty="0"/>
            <a:t>Sign in to use all the tools and features.</a:t>
          </a:r>
          <a:endParaRPr lang="en-US" sz="2400" b="0" dirty="0"/>
        </a:p>
      </dgm:t>
    </dgm:pt>
    <dgm:pt modelId="{7F6905AA-3CC2-42C2-B96B-2717062C3235}" type="parTrans" cxnId="{6C8D4FA4-DEEA-46E0-9C16-36A16BEAAB95}">
      <dgm:prSet/>
      <dgm:spPr/>
      <dgm:t>
        <a:bodyPr/>
        <a:lstStyle/>
        <a:p>
          <a:endParaRPr lang="en-US"/>
        </a:p>
      </dgm:t>
    </dgm:pt>
    <dgm:pt modelId="{900C31BE-7F47-4D76-AB40-724106C81888}" type="sibTrans" cxnId="{6C8D4FA4-DEEA-46E0-9C16-36A16BEAAB95}">
      <dgm:prSet/>
      <dgm:spPr/>
      <dgm:t>
        <a:bodyPr/>
        <a:lstStyle/>
        <a:p>
          <a:endParaRPr lang="en-US"/>
        </a:p>
      </dgm:t>
    </dgm:pt>
    <dgm:pt modelId="{234247F6-115C-46C6-BD29-7A7427B230E5}">
      <dgm:prSet custT="1"/>
      <dgm:spPr>
        <a:solidFill>
          <a:schemeClr val="accent2">
            <a:lumMod val="20000"/>
            <a:lumOff val="80000"/>
          </a:schemeClr>
        </a:solidFill>
      </dgm:spPr>
      <dgm:t>
        <a:bodyPr/>
        <a:lstStyle/>
        <a:p>
          <a:r>
            <a:rPr lang="en-GB" sz="2400" b="0" dirty="0"/>
            <a:t>Use the filters to get the best results.</a:t>
          </a:r>
          <a:endParaRPr lang="en-US" sz="2400" b="0" dirty="0"/>
        </a:p>
      </dgm:t>
    </dgm:pt>
    <dgm:pt modelId="{3B780063-F52D-48C6-84D4-1C8D3B2AD252}" type="parTrans" cxnId="{29DA1F93-13EC-4B0E-B150-0BEDD5529E78}">
      <dgm:prSet/>
      <dgm:spPr/>
      <dgm:t>
        <a:bodyPr/>
        <a:lstStyle/>
        <a:p>
          <a:endParaRPr lang="en-US"/>
        </a:p>
      </dgm:t>
    </dgm:pt>
    <dgm:pt modelId="{6575B0B5-D4A6-4262-8CC3-962535262E94}" type="sibTrans" cxnId="{29DA1F93-13EC-4B0E-B150-0BEDD5529E78}">
      <dgm:prSet/>
      <dgm:spPr/>
      <dgm:t>
        <a:bodyPr/>
        <a:lstStyle/>
        <a:p>
          <a:endParaRPr lang="en-US"/>
        </a:p>
      </dgm:t>
    </dgm:pt>
    <dgm:pt modelId="{B1D72819-86DC-4792-9E6F-CAAC611638D0}">
      <dgm:prSet custT="1"/>
      <dgm:spPr>
        <a:solidFill>
          <a:schemeClr val="accent2">
            <a:lumMod val="20000"/>
            <a:lumOff val="80000"/>
          </a:schemeClr>
        </a:solidFill>
      </dgm:spPr>
      <dgm:t>
        <a:bodyPr/>
        <a:lstStyle/>
        <a:p>
          <a:r>
            <a:rPr lang="en-US" sz="2400" b="0" dirty="0"/>
            <a:t>Use the red arrows to expand your research.</a:t>
          </a:r>
        </a:p>
      </dgm:t>
    </dgm:pt>
    <dgm:pt modelId="{9513404E-74E8-4B85-97FA-CAAEFDF1241D}" type="parTrans" cxnId="{6497703F-F801-42EF-A21A-F3AA9F10AF2D}">
      <dgm:prSet/>
      <dgm:spPr/>
      <dgm:t>
        <a:bodyPr/>
        <a:lstStyle/>
        <a:p>
          <a:endParaRPr lang="en-US"/>
        </a:p>
      </dgm:t>
    </dgm:pt>
    <dgm:pt modelId="{65ED81E8-B1BA-4CDB-A694-A27B0EBA9E0A}" type="sibTrans" cxnId="{6497703F-F801-42EF-A21A-F3AA9F10AF2D}">
      <dgm:prSet/>
      <dgm:spPr/>
      <dgm:t>
        <a:bodyPr/>
        <a:lstStyle/>
        <a:p>
          <a:endParaRPr lang="en-US"/>
        </a:p>
      </dgm:t>
    </dgm:pt>
    <dgm:pt modelId="{251E1DD1-C85B-4C28-85A3-D898EE89F381}">
      <dgm:prSet custT="1"/>
      <dgm:spPr>
        <a:solidFill>
          <a:schemeClr val="accent2">
            <a:lumMod val="20000"/>
            <a:lumOff val="80000"/>
          </a:schemeClr>
        </a:solidFill>
      </dgm:spPr>
      <dgm:t>
        <a:bodyPr/>
        <a:lstStyle/>
        <a:p>
          <a:r>
            <a:rPr lang="en-US" sz="2400" b="0" dirty="0"/>
            <a:t>Set alerts and save searches.</a:t>
          </a:r>
        </a:p>
      </dgm:t>
    </dgm:pt>
    <dgm:pt modelId="{DAD89C7B-D5BB-4CB7-ADA8-CB3873C4126D}" type="parTrans" cxnId="{020B5394-02A7-406A-9A92-9DDFF3979D41}">
      <dgm:prSet/>
      <dgm:spPr/>
      <dgm:t>
        <a:bodyPr/>
        <a:lstStyle/>
        <a:p>
          <a:endParaRPr lang="en-US"/>
        </a:p>
      </dgm:t>
    </dgm:pt>
    <dgm:pt modelId="{4368D59C-01F0-4167-8B5C-7F504E21502E}" type="sibTrans" cxnId="{020B5394-02A7-406A-9A92-9DDFF3979D41}">
      <dgm:prSet/>
      <dgm:spPr/>
      <dgm:t>
        <a:bodyPr/>
        <a:lstStyle/>
        <a:p>
          <a:endParaRPr lang="en-US"/>
        </a:p>
      </dgm:t>
    </dgm:pt>
    <dgm:pt modelId="{0886C885-9CDD-452A-9722-490D2E27BA38}" type="pres">
      <dgm:prSet presAssocID="{F9F0BF33-82D8-4769-8C41-C742F0A7D9F4}" presName="Name0" presStyleCnt="0">
        <dgm:presLayoutVars>
          <dgm:dir/>
          <dgm:animLvl val="lvl"/>
          <dgm:resizeHandles val="exact"/>
        </dgm:presLayoutVars>
      </dgm:prSet>
      <dgm:spPr/>
    </dgm:pt>
    <dgm:pt modelId="{65AE1D46-ED3C-4BCD-97D2-AAAFE09EFE87}" type="pres">
      <dgm:prSet presAssocID="{251E1DD1-C85B-4C28-85A3-D898EE89F381}" presName="boxAndChildren" presStyleCnt="0"/>
      <dgm:spPr/>
    </dgm:pt>
    <dgm:pt modelId="{F1C729DE-BEEF-4E9D-8DF5-610DF7D69919}" type="pres">
      <dgm:prSet presAssocID="{251E1DD1-C85B-4C28-85A3-D898EE89F381}" presName="parentTextBox" presStyleLbl="node1" presStyleIdx="0" presStyleCnt="5"/>
      <dgm:spPr/>
    </dgm:pt>
    <dgm:pt modelId="{233A6FAE-E72B-4A7B-9284-8CF95E4F699E}" type="pres">
      <dgm:prSet presAssocID="{65ED81E8-B1BA-4CDB-A694-A27B0EBA9E0A}" presName="sp" presStyleCnt="0"/>
      <dgm:spPr/>
    </dgm:pt>
    <dgm:pt modelId="{5C8FA2AB-C8F5-4DFC-B957-77ABE0333CD5}" type="pres">
      <dgm:prSet presAssocID="{B1D72819-86DC-4792-9E6F-CAAC611638D0}" presName="arrowAndChildren" presStyleCnt="0"/>
      <dgm:spPr/>
    </dgm:pt>
    <dgm:pt modelId="{9FEB18C0-906F-4909-ADB4-066227967C54}" type="pres">
      <dgm:prSet presAssocID="{B1D72819-86DC-4792-9E6F-CAAC611638D0}" presName="parentTextArrow" presStyleLbl="node1" presStyleIdx="1" presStyleCnt="5"/>
      <dgm:spPr/>
    </dgm:pt>
    <dgm:pt modelId="{FFC95AB7-4453-45A2-AA7C-EAA074B52639}" type="pres">
      <dgm:prSet presAssocID="{6575B0B5-D4A6-4262-8CC3-962535262E94}" presName="sp" presStyleCnt="0"/>
      <dgm:spPr/>
    </dgm:pt>
    <dgm:pt modelId="{68E86C6E-CA02-4F14-99BF-B75436F89940}" type="pres">
      <dgm:prSet presAssocID="{234247F6-115C-46C6-BD29-7A7427B230E5}" presName="arrowAndChildren" presStyleCnt="0"/>
      <dgm:spPr/>
    </dgm:pt>
    <dgm:pt modelId="{385E0FF0-E183-42BA-98F9-F990664F6302}" type="pres">
      <dgm:prSet presAssocID="{234247F6-115C-46C6-BD29-7A7427B230E5}" presName="parentTextArrow" presStyleLbl="node1" presStyleIdx="2" presStyleCnt="5"/>
      <dgm:spPr/>
    </dgm:pt>
    <dgm:pt modelId="{134DCA1C-0D14-42D4-80A1-085E5DE12972}" type="pres">
      <dgm:prSet presAssocID="{900C31BE-7F47-4D76-AB40-724106C81888}" presName="sp" presStyleCnt="0"/>
      <dgm:spPr/>
    </dgm:pt>
    <dgm:pt modelId="{F2E6936F-A596-452B-9C83-E6C8ADA8AD78}" type="pres">
      <dgm:prSet presAssocID="{AFE09AF0-8B6E-4B4C-9DE8-F3267593A5E1}" presName="arrowAndChildren" presStyleCnt="0"/>
      <dgm:spPr/>
    </dgm:pt>
    <dgm:pt modelId="{2100C08E-91E5-431B-830D-5A94DCD80EDE}" type="pres">
      <dgm:prSet presAssocID="{AFE09AF0-8B6E-4B4C-9DE8-F3267593A5E1}" presName="parentTextArrow" presStyleLbl="node1" presStyleIdx="3" presStyleCnt="5"/>
      <dgm:spPr/>
    </dgm:pt>
    <dgm:pt modelId="{B6C64E8F-27EC-497F-82F0-DD908C5490D7}" type="pres">
      <dgm:prSet presAssocID="{C6DD76BC-05E8-4270-9E6E-E7D7B6E54A7C}" presName="sp" presStyleCnt="0"/>
      <dgm:spPr/>
    </dgm:pt>
    <dgm:pt modelId="{AD538C06-A40A-47C0-A9F8-D3BA969721F5}" type="pres">
      <dgm:prSet presAssocID="{53F38D18-6DAF-4B55-A549-1376BF2108CA}" presName="arrowAndChildren" presStyleCnt="0"/>
      <dgm:spPr/>
    </dgm:pt>
    <dgm:pt modelId="{0A03ED45-E5C1-4BE1-AA4C-BE049342332A}" type="pres">
      <dgm:prSet presAssocID="{53F38D18-6DAF-4B55-A549-1376BF2108CA}" presName="parentTextArrow" presStyleLbl="node1" presStyleIdx="4" presStyleCnt="5"/>
      <dgm:spPr/>
    </dgm:pt>
  </dgm:ptLst>
  <dgm:cxnLst>
    <dgm:cxn modelId="{EAB26619-EF72-4396-96F7-6A99EC0787AE}" type="presOf" srcId="{F9F0BF33-82D8-4769-8C41-C742F0A7D9F4}" destId="{0886C885-9CDD-452A-9722-490D2E27BA38}" srcOrd="0" destOrd="0" presId="urn:microsoft.com/office/officeart/2005/8/layout/process4"/>
    <dgm:cxn modelId="{4767AD31-CB24-497B-8213-301F851E3C42}" type="presOf" srcId="{B1D72819-86DC-4792-9E6F-CAAC611638D0}" destId="{9FEB18C0-906F-4909-ADB4-066227967C54}" srcOrd="0" destOrd="0" presId="urn:microsoft.com/office/officeart/2005/8/layout/process4"/>
    <dgm:cxn modelId="{6497703F-F801-42EF-A21A-F3AA9F10AF2D}" srcId="{F9F0BF33-82D8-4769-8C41-C742F0A7D9F4}" destId="{B1D72819-86DC-4792-9E6F-CAAC611638D0}" srcOrd="3" destOrd="0" parTransId="{9513404E-74E8-4B85-97FA-CAAEFDF1241D}" sibTransId="{65ED81E8-B1BA-4CDB-A694-A27B0EBA9E0A}"/>
    <dgm:cxn modelId="{0348FA56-42C5-4973-A0E7-76881666F4CB}" type="presOf" srcId="{251E1DD1-C85B-4C28-85A3-D898EE89F381}" destId="{F1C729DE-BEEF-4E9D-8DF5-610DF7D69919}" srcOrd="0" destOrd="0" presId="urn:microsoft.com/office/officeart/2005/8/layout/process4"/>
    <dgm:cxn modelId="{97FAD677-D90E-48B3-BC5F-EC383742499E}" type="presOf" srcId="{AFE09AF0-8B6E-4B4C-9DE8-F3267593A5E1}" destId="{2100C08E-91E5-431B-830D-5A94DCD80EDE}" srcOrd="0" destOrd="0" presId="urn:microsoft.com/office/officeart/2005/8/layout/process4"/>
    <dgm:cxn modelId="{DD332B8C-5B1C-4E0D-9E0A-F880793E9880}" type="presOf" srcId="{53F38D18-6DAF-4B55-A549-1376BF2108CA}" destId="{0A03ED45-E5C1-4BE1-AA4C-BE049342332A}" srcOrd="0" destOrd="0" presId="urn:microsoft.com/office/officeart/2005/8/layout/process4"/>
    <dgm:cxn modelId="{29DA1F93-13EC-4B0E-B150-0BEDD5529E78}" srcId="{F9F0BF33-82D8-4769-8C41-C742F0A7D9F4}" destId="{234247F6-115C-46C6-BD29-7A7427B230E5}" srcOrd="2" destOrd="0" parTransId="{3B780063-F52D-48C6-84D4-1C8D3B2AD252}" sibTransId="{6575B0B5-D4A6-4262-8CC3-962535262E94}"/>
    <dgm:cxn modelId="{020B5394-02A7-406A-9A92-9DDFF3979D41}" srcId="{F9F0BF33-82D8-4769-8C41-C742F0A7D9F4}" destId="{251E1DD1-C85B-4C28-85A3-D898EE89F381}" srcOrd="4" destOrd="0" parTransId="{DAD89C7B-D5BB-4CB7-ADA8-CB3873C4126D}" sibTransId="{4368D59C-01F0-4167-8B5C-7F504E21502E}"/>
    <dgm:cxn modelId="{19E5FB9D-CA10-4532-8E9C-F0095A4B4459}" srcId="{F9F0BF33-82D8-4769-8C41-C742F0A7D9F4}" destId="{53F38D18-6DAF-4B55-A549-1376BF2108CA}" srcOrd="0" destOrd="0" parTransId="{ABF34E9E-C9D0-4640-B8D2-22324C54B1F9}" sibTransId="{C6DD76BC-05E8-4270-9E6E-E7D7B6E54A7C}"/>
    <dgm:cxn modelId="{6C8D4FA4-DEEA-46E0-9C16-36A16BEAAB95}" srcId="{F9F0BF33-82D8-4769-8C41-C742F0A7D9F4}" destId="{AFE09AF0-8B6E-4B4C-9DE8-F3267593A5E1}" srcOrd="1" destOrd="0" parTransId="{7F6905AA-3CC2-42C2-B96B-2717062C3235}" sibTransId="{900C31BE-7F47-4D76-AB40-724106C81888}"/>
    <dgm:cxn modelId="{B0FBB9CA-6418-460A-8A3E-F6230514BEEE}" type="presOf" srcId="{234247F6-115C-46C6-BD29-7A7427B230E5}" destId="{385E0FF0-E183-42BA-98F9-F990664F6302}" srcOrd="0" destOrd="0" presId="urn:microsoft.com/office/officeart/2005/8/layout/process4"/>
    <dgm:cxn modelId="{A2635397-50FC-40A6-A4A0-60BA18D334BB}" type="presParOf" srcId="{0886C885-9CDD-452A-9722-490D2E27BA38}" destId="{65AE1D46-ED3C-4BCD-97D2-AAAFE09EFE87}" srcOrd="0" destOrd="0" presId="urn:microsoft.com/office/officeart/2005/8/layout/process4"/>
    <dgm:cxn modelId="{0EA7234A-6B51-433D-8D42-441A14A48BB9}" type="presParOf" srcId="{65AE1D46-ED3C-4BCD-97D2-AAAFE09EFE87}" destId="{F1C729DE-BEEF-4E9D-8DF5-610DF7D69919}" srcOrd="0" destOrd="0" presId="urn:microsoft.com/office/officeart/2005/8/layout/process4"/>
    <dgm:cxn modelId="{704F4560-46D9-4B48-8C24-3136BC0F8278}" type="presParOf" srcId="{0886C885-9CDD-452A-9722-490D2E27BA38}" destId="{233A6FAE-E72B-4A7B-9284-8CF95E4F699E}" srcOrd="1" destOrd="0" presId="urn:microsoft.com/office/officeart/2005/8/layout/process4"/>
    <dgm:cxn modelId="{E53CCDD6-339A-46FF-89A0-62B15E80EA56}" type="presParOf" srcId="{0886C885-9CDD-452A-9722-490D2E27BA38}" destId="{5C8FA2AB-C8F5-4DFC-B957-77ABE0333CD5}" srcOrd="2" destOrd="0" presId="urn:microsoft.com/office/officeart/2005/8/layout/process4"/>
    <dgm:cxn modelId="{798E036E-A64C-49DA-92DD-00023561998A}" type="presParOf" srcId="{5C8FA2AB-C8F5-4DFC-B957-77ABE0333CD5}" destId="{9FEB18C0-906F-4909-ADB4-066227967C54}" srcOrd="0" destOrd="0" presId="urn:microsoft.com/office/officeart/2005/8/layout/process4"/>
    <dgm:cxn modelId="{31870008-9B5B-4345-AC51-6A36B4DAE537}" type="presParOf" srcId="{0886C885-9CDD-452A-9722-490D2E27BA38}" destId="{FFC95AB7-4453-45A2-AA7C-EAA074B52639}" srcOrd="3" destOrd="0" presId="urn:microsoft.com/office/officeart/2005/8/layout/process4"/>
    <dgm:cxn modelId="{6E6DCF73-643E-43A3-AECA-4B52295B73A0}" type="presParOf" srcId="{0886C885-9CDD-452A-9722-490D2E27BA38}" destId="{68E86C6E-CA02-4F14-99BF-B75436F89940}" srcOrd="4" destOrd="0" presId="urn:microsoft.com/office/officeart/2005/8/layout/process4"/>
    <dgm:cxn modelId="{B0AC7254-7FC2-47CE-AB8C-01DBDB558047}" type="presParOf" srcId="{68E86C6E-CA02-4F14-99BF-B75436F89940}" destId="{385E0FF0-E183-42BA-98F9-F990664F6302}" srcOrd="0" destOrd="0" presId="urn:microsoft.com/office/officeart/2005/8/layout/process4"/>
    <dgm:cxn modelId="{23A44973-0E34-4ECA-B4A4-0245B42EB942}" type="presParOf" srcId="{0886C885-9CDD-452A-9722-490D2E27BA38}" destId="{134DCA1C-0D14-42D4-80A1-085E5DE12972}" srcOrd="5" destOrd="0" presId="urn:microsoft.com/office/officeart/2005/8/layout/process4"/>
    <dgm:cxn modelId="{00454282-0E00-4E50-A5CA-2ABD5AC4F291}" type="presParOf" srcId="{0886C885-9CDD-452A-9722-490D2E27BA38}" destId="{F2E6936F-A596-452B-9C83-E6C8ADA8AD78}" srcOrd="6" destOrd="0" presId="urn:microsoft.com/office/officeart/2005/8/layout/process4"/>
    <dgm:cxn modelId="{C8329E70-34BB-474F-B227-9544C3684DB4}" type="presParOf" srcId="{F2E6936F-A596-452B-9C83-E6C8ADA8AD78}" destId="{2100C08E-91E5-431B-830D-5A94DCD80EDE}" srcOrd="0" destOrd="0" presId="urn:microsoft.com/office/officeart/2005/8/layout/process4"/>
    <dgm:cxn modelId="{2F2C75C6-8602-48A7-BCB4-04E21455AC86}" type="presParOf" srcId="{0886C885-9CDD-452A-9722-490D2E27BA38}" destId="{B6C64E8F-27EC-497F-82F0-DD908C5490D7}" srcOrd="7" destOrd="0" presId="urn:microsoft.com/office/officeart/2005/8/layout/process4"/>
    <dgm:cxn modelId="{3C460043-E5B0-4FE8-BD28-88BB053FD1A6}" type="presParOf" srcId="{0886C885-9CDD-452A-9722-490D2E27BA38}" destId="{AD538C06-A40A-47C0-A9F8-D3BA969721F5}" srcOrd="8" destOrd="0" presId="urn:microsoft.com/office/officeart/2005/8/layout/process4"/>
    <dgm:cxn modelId="{6D2864DB-25FB-4469-B6CC-B734D32B24A1}" type="presParOf" srcId="{AD538C06-A40A-47C0-A9F8-D3BA969721F5}" destId="{0A03ED45-E5C1-4BE1-AA4C-BE049342332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E512466-AA93-48A9-A1EC-6EE7E1AF8387}" type="doc">
      <dgm:prSet loTypeId="urn:microsoft.com/office/officeart/2005/8/layout/vList2" loCatId="list" qsTypeId="urn:microsoft.com/office/officeart/2005/8/quickstyle/simple2" qsCatId="simple" csTypeId="urn:microsoft.com/office/officeart/2005/8/colors/accent3_1" csCatId="accent3" phldr="1"/>
      <dgm:spPr/>
      <dgm:t>
        <a:bodyPr/>
        <a:lstStyle/>
        <a:p>
          <a:endParaRPr lang="en-US"/>
        </a:p>
      </dgm:t>
    </dgm:pt>
    <dgm:pt modelId="{210CCC35-374D-4C03-A4D3-39D926C243C0}">
      <dgm:prSet>
        <dgm:style>
          <a:lnRef idx="2">
            <a:schemeClr val="accent2"/>
          </a:lnRef>
          <a:fillRef idx="1">
            <a:schemeClr val="lt1"/>
          </a:fillRef>
          <a:effectRef idx="0">
            <a:schemeClr val="accent2"/>
          </a:effectRef>
          <a:fontRef idx="minor">
            <a:schemeClr val="dk1"/>
          </a:fontRef>
        </dgm:style>
      </dgm:prSet>
      <dgm:spPr/>
      <dgm:t>
        <a:bodyPr/>
        <a:lstStyle/>
        <a:p>
          <a:r>
            <a:rPr lang="en-GB" b="1" dirty="0"/>
            <a:t>Browzine allows you to search for and identify journals in your subject area. </a:t>
          </a:r>
          <a:endParaRPr lang="en-US" b="1" dirty="0"/>
        </a:p>
      </dgm:t>
    </dgm:pt>
    <dgm:pt modelId="{BD1917DB-C63B-48A3-A586-533CD6AB657F}" type="parTrans" cxnId="{BF272429-B6E4-4C14-8F60-D13E2ABC6146}">
      <dgm:prSet/>
      <dgm:spPr/>
      <dgm:t>
        <a:bodyPr/>
        <a:lstStyle/>
        <a:p>
          <a:endParaRPr lang="en-US"/>
        </a:p>
      </dgm:t>
    </dgm:pt>
    <dgm:pt modelId="{A5E45370-3F00-4F8B-B315-62080A67C3F2}" type="sibTrans" cxnId="{BF272429-B6E4-4C14-8F60-D13E2ABC6146}">
      <dgm:prSet/>
      <dgm:spPr/>
      <dgm:t>
        <a:bodyPr/>
        <a:lstStyle/>
        <a:p>
          <a:endParaRPr lang="en-US"/>
        </a:p>
      </dgm:t>
    </dgm:pt>
    <dgm:pt modelId="{8D9FD214-7BB2-4DF6-B166-0400F2D079DA}">
      <dgm:prSet>
        <dgm:style>
          <a:lnRef idx="2">
            <a:schemeClr val="accent2"/>
          </a:lnRef>
          <a:fillRef idx="1">
            <a:schemeClr val="lt1"/>
          </a:fillRef>
          <a:effectRef idx="0">
            <a:schemeClr val="accent2"/>
          </a:effectRef>
          <a:fontRef idx="minor">
            <a:schemeClr val="dk1"/>
          </a:fontRef>
        </dgm:style>
      </dgm:prSet>
      <dgm:spPr/>
      <dgm:t>
        <a:bodyPr/>
        <a:lstStyle/>
        <a:p>
          <a:r>
            <a:rPr lang="en-GB" b="1" dirty="0"/>
            <a:t>Browse and read journals via your browser or download the Browzine app.</a:t>
          </a:r>
          <a:endParaRPr lang="en-US" b="1" dirty="0"/>
        </a:p>
      </dgm:t>
    </dgm:pt>
    <dgm:pt modelId="{B332DBD2-8000-473C-BBA1-AE9EA6F4EC0C}" type="parTrans" cxnId="{68A7589F-2E28-4184-8C67-A4861260F384}">
      <dgm:prSet/>
      <dgm:spPr/>
      <dgm:t>
        <a:bodyPr/>
        <a:lstStyle/>
        <a:p>
          <a:endParaRPr lang="en-US"/>
        </a:p>
      </dgm:t>
    </dgm:pt>
    <dgm:pt modelId="{E548D7AD-B480-4E0E-AC1D-056B34AA86EF}" type="sibTrans" cxnId="{68A7589F-2E28-4184-8C67-A4861260F384}">
      <dgm:prSet/>
      <dgm:spPr/>
      <dgm:t>
        <a:bodyPr/>
        <a:lstStyle/>
        <a:p>
          <a:endParaRPr lang="en-US"/>
        </a:p>
      </dgm:t>
    </dgm:pt>
    <dgm:pt modelId="{FAC08FED-9AA0-484B-BD03-B76E88FBBB41}">
      <dgm:prSet>
        <dgm:style>
          <a:lnRef idx="2">
            <a:schemeClr val="accent2"/>
          </a:lnRef>
          <a:fillRef idx="1">
            <a:schemeClr val="lt1"/>
          </a:fillRef>
          <a:effectRef idx="0">
            <a:schemeClr val="accent2"/>
          </a:effectRef>
          <a:fontRef idx="minor">
            <a:schemeClr val="dk1"/>
          </a:fontRef>
        </dgm:style>
      </dgm:prSet>
      <dgm:spPr/>
      <dgm:t>
        <a:bodyPr/>
        <a:lstStyle/>
        <a:p>
          <a:r>
            <a:rPr lang="en-GB" b="1" dirty="0"/>
            <a:t>Set up email alerts for the new issue of selected journals.</a:t>
          </a:r>
          <a:endParaRPr lang="en-US" b="1" dirty="0"/>
        </a:p>
      </dgm:t>
    </dgm:pt>
    <dgm:pt modelId="{3C22C09F-C1AC-4787-88DA-218BAA69B564}" type="parTrans" cxnId="{35880CD6-78EA-495E-9A24-D4DD5715A49F}">
      <dgm:prSet/>
      <dgm:spPr/>
      <dgm:t>
        <a:bodyPr/>
        <a:lstStyle/>
        <a:p>
          <a:endParaRPr lang="en-US"/>
        </a:p>
      </dgm:t>
    </dgm:pt>
    <dgm:pt modelId="{3360AE4F-CDE9-4DBF-B205-2B738E13762C}" type="sibTrans" cxnId="{35880CD6-78EA-495E-9A24-D4DD5715A49F}">
      <dgm:prSet/>
      <dgm:spPr/>
      <dgm:t>
        <a:bodyPr/>
        <a:lstStyle/>
        <a:p>
          <a:endParaRPr lang="en-US"/>
        </a:p>
      </dgm:t>
    </dgm:pt>
    <dgm:pt modelId="{DF651935-538D-4E7B-8107-E76447B43985}">
      <dgm:prSet>
        <dgm:style>
          <a:lnRef idx="2">
            <a:schemeClr val="accent2"/>
          </a:lnRef>
          <a:fillRef idx="1">
            <a:schemeClr val="lt1"/>
          </a:fillRef>
          <a:effectRef idx="0">
            <a:schemeClr val="accent2"/>
          </a:effectRef>
          <a:fontRef idx="minor">
            <a:schemeClr val="dk1"/>
          </a:fontRef>
        </dgm:style>
      </dgm:prSet>
      <dgm:spPr/>
      <dgm:t>
        <a:bodyPr/>
        <a:lstStyle/>
        <a:p>
          <a:r>
            <a:rPr lang="en-GB" b="1" dirty="0"/>
            <a:t>Save your favourite journals on a virtual bookshelf.</a:t>
          </a:r>
          <a:endParaRPr lang="en-US" b="1" dirty="0"/>
        </a:p>
      </dgm:t>
    </dgm:pt>
    <dgm:pt modelId="{30491F01-20B1-4312-BF7C-F41A049BA772}" type="parTrans" cxnId="{13232131-59E7-46A9-830A-23A18AA5A794}">
      <dgm:prSet/>
      <dgm:spPr/>
      <dgm:t>
        <a:bodyPr/>
        <a:lstStyle/>
        <a:p>
          <a:endParaRPr lang="en-US"/>
        </a:p>
      </dgm:t>
    </dgm:pt>
    <dgm:pt modelId="{DCC3A5BF-D67D-412E-A74D-26890E1CC7A3}" type="sibTrans" cxnId="{13232131-59E7-46A9-830A-23A18AA5A794}">
      <dgm:prSet/>
      <dgm:spPr/>
      <dgm:t>
        <a:bodyPr/>
        <a:lstStyle/>
        <a:p>
          <a:endParaRPr lang="en-US"/>
        </a:p>
      </dgm:t>
    </dgm:pt>
    <dgm:pt modelId="{79136352-6AC9-45AE-8F98-F371F94E1A93}">
      <dgm:prSet>
        <dgm:style>
          <a:lnRef idx="2">
            <a:schemeClr val="accent2"/>
          </a:lnRef>
          <a:fillRef idx="1">
            <a:schemeClr val="lt1"/>
          </a:fillRef>
          <a:effectRef idx="0">
            <a:schemeClr val="accent2"/>
          </a:effectRef>
          <a:fontRef idx="minor">
            <a:schemeClr val="dk1"/>
          </a:fontRef>
        </dgm:style>
      </dgm:prSet>
      <dgm:spPr/>
      <dgm:t>
        <a:bodyPr/>
        <a:lstStyle/>
        <a:p>
          <a:r>
            <a:rPr lang="en-GB" b="1" dirty="0"/>
            <a:t>Note: not all UWTSD journals are included in Browzine.</a:t>
          </a:r>
          <a:endParaRPr lang="en-US" b="1" dirty="0"/>
        </a:p>
      </dgm:t>
    </dgm:pt>
    <dgm:pt modelId="{59D29EF8-BBCE-446B-A088-31B90F13B49B}" type="parTrans" cxnId="{E4C66359-24FC-4B1E-8437-720442DE870A}">
      <dgm:prSet/>
      <dgm:spPr/>
      <dgm:t>
        <a:bodyPr/>
        <a:lstStyle/>
        <a:p>
          <a:endParaRPr lang="en-US"/>
        </a:p>
      </dgm:t>
    </dgm:pt>
    <dgm:pt modelId="{6C04460F-FFD3-4DD1-83A2-4C8D212738CD}" type="sibTrans" cxnId="{E4C66359-24FC-4B1E-8437-720442DE870A}">
      <dgm:prSet/>
      <dgm:spPr/>
      <dgm:t>
        <a:bodyPr/>
        <a:lstStyle/>
        <a:p>
          <a:endParaRPr lang="en-US"/>
        </a:p>
      </dgm:t>
    </dgm:pt>
    <dgm:pt modelId="{4828FD08-D9B6-4CF1-B98E-0702816E6DF9}" type="pres">
      <dgm:prSet presAssocID="{1E512466-AA93-48A9-A1EC-6EE7E1AF8387}" presName="linear" presStyleCnt="0">
        <dgm:presLayoutVars>
          <dgm:animLvl val="lvl"/>
          <dgm:resizeHandles val="exact"/>
        </dgm:presLayoutVars>
      </dgm:prSet>
      <dgm:spPr/>
    </dgm:pt>
    <dgm:pt modelId="{4BAE7F95-8280-43D7-9126-5A62D63617A3}" type="pres">
      <dgm:prSet presAssocID="{210CCC35-374D-4C03-A4D3-39D926C243C0}" presName="parentText" presStyleLbl="node1" presStyleIdx="0" presStyleCnt="5" custScaleY="156348">
        <dgm:presLayoutVars>
          <dgm:chMax val="0"/>
          <dgm:bulletEnabled val="1"/>
        </dgm:presLayoutVars>
      </dgm:prSet>
      <dgm:spPr/>
    </dgm:pt>
    <dgm:pt modelId="{C28335CA-07F0-48B3-9800-06891798E2DC}" type="pres">
      <dgm:prSet presAssocID="{A5E45370-3F00-4F8B-B315-62080A67C3F2}" presName="spacer" presStyleCnt="0"/>
      <dgm:spPr/>
    </dgm:pt>
    <dgm:pt modelId="{25A1F3F4-AAE0-4B9C-B053-98A92E65AE35}" type="pres">
      <dgm:prSet presAssocID="{8D9FD214-7BB2-4DF6-B166-0400F2D079DA}" presName="parentText" presStyleLbl="node1" presStyleIdx="1" presStyleCnt="5" custScaleY="156348" custLinFactNeighborX="32771" custLinFactNeighborY="-43209">
        <dgm:presLayoutVars>
          <dgm:chMax val="0"/>
          <dgm:bulletEnabled val="1"/>
        </dgm:presLayoutVars>
      </dgm:prSet>
      <dgm:spPr/>
    </dgm:pt>
    <dgm:pt modelId="{6DCDF375-CEA2-4D01-BDD0-0B19862C773F}" type="pres">
      <dgm:prSet presAssocID="{E548D7AD-B480-4E0E-AC1D-056B34AA86EF}" presName="spacer" presStyleCnt="0"/>
      <dgm:spPr/>
    </dgm:pt>
    <dgm:pt modelId="{2A338A4C-7F8A-476E-AFC9-1C98DBADDB95}" type="pres">
      <dgm:prSet presAssocID="{FAC08FED-9AA0-484B-BD03-B76E88FBBB41}" presName="parentText" presStyleLbl="node1" presStyleIdx="2" presStyleCnt="5" custScaleY="156348">
        <dgm:presLayoutVars>
          <dgm:chMax val="0"/>
          <dgm:bulletEnabled val="1"/>
        </dgm:presLayoutVars>
      </dgm:prSet>
      <dgm:spPr/>
    </dgm:pt>
    <dgm:pt modelId="{1859D64F-23D1-4E7B-BDC5-54F09660EE0C}" type="pres">
      <dgm:prSet presAssocID="{3360AE4F-CDE9-4DBF-B205-2B738E13762C}" presName="spacer" presStyleCnt="0"/>
      <dgm:spPr/>
    </dgm:pt>
    <dgm:pt modelId="{6F58D690-BA8A-43EB-AE46-BC26FDAC5F07}" type="pres">
      <dgm:prSet presAssocID="{DF651935-538D-4E7B-8107-E76447B43985}" presName="parentText" presStyleLbl="node1" presStyleIdx="3" presStyleCnt="5" custScaleY="156348">
        <dgm:presLayoutVars>
          <dgm:chMax val="0"/>
          <dgm:bulletEnabled val="1"/>
        </dgm:presLayoutVars>
      </dgm:prSet>
      <dgm:spPr/>
    </dgm:pt>
    <dgm:pt modelId="{982BFE36-7807-4FEE-ADA4-9B84D94C6A52}" type="pres">
      <dgm:prSet presAssocID="{DCC3A5BF-D67D-412E-A74D-26890E1CC7A3}" presName="spacer" presStyleCnt="0"/>
      <dgm:spPr/>
    </dgm:pt>
    <dgm:pt modelId="{896845C7-CBE3-4ED8-B8BF-906AEDA2C639}" type="pres">
      <dgm:prSet presAssocID="{79136352-6AC9-45AE-8F98-F371F94E1A93}" presName="parentText" presStyleLbl="node1" presStyleIdx="4" presStyleCnt="5" custScaleY="156348" custLinFactNeighborX="506" custLinFactNeighborY="-55451">
        <dgm:presLayoutVars>
          <dgm:chMax val="0"/>
          <dgm:bulletEnabled val="1"/>
        </dgm:presLayoutVars>
      </dgm:prSet>
      <dgm:spPr/>
    </dgm:pt>
  </dgm:ptLst>
  <dgm:cxnLst>
    <dgm:cxn modelId="{903BEC01-66F3-4A53-B5C5-5ED11523004D}" type="presOf" srcId="{FAC08FED-9AA0-484B-BD03-B76E88FBBB41}" destId="{2A338A4C-7F8A-476E-AFC9-1C98DBADDB95}" srcOrd="0" destOrd="0" presId="urn:microsoft.com/office/officeart/2005/8/layout/vList2"/>
    <dgm:cxn modelId="{BF272429-B6E4-4C14-8F60-D13E2ABC6146}" srcId="{1E512466-AA93-48A9-A1EC-6EE7E1AF8387}" destId="{210CCC35-374D-4C03-A4D3-39D926C243C0}" srcOrd="0" destOrd="0" parTransId="{BD1917DB-C63B-48A3-A586-533CD6AB657F}" sibTransId="{A5E45370-3F00-4F8B-B315-62080A67C3F2}"/>
    <dgm:cxn modelId="{13232131-59E7-46A9-830A-23A18AA5A794}" srcId="{1E512466-AA93-48A9-A1EC-6EE7E1AF8387}" destId="{DF651935-538D-4E7B-8107-E76447B43985}" srcOrd="3" destOrd="0" parTransId="{30491F01-20B1-4312-BF7C-F41A049BA772}" sibTransId="{DCC3A5BF-D67D-412E-A74D-26890E1CC7A3}"/>
    <dgm:cxn modelId="{4DDF6E39-4C79-412A-82EC-2DE16A4AD23D}" type="presOf" srcId="{DF651935-538D-4E7B-8107-E76447B43985}" destId="{6F58D690-BA8A-43EB-AE46-BC26FDAC5F07}" srcOrd="0" destOrd="0" presId="urn:microsoft.com/office/officeart/2005/8/layout/vList2"/>
    <dgm:cxn modelId="{48394B4A-5C5A-4472-A98B-AA33AEBFCAE6}" type="presOf" srcId="{79136352-6AC9-45AE-8F98-F371F94E1A93}" destId="{896845C7-CBE3-4ED8-B8BF-906AEDA2C639}" srcOrd="0" destOrd="0" presId="urn:microsoft.com/office/officeart/2005/8/layout/vList2"/>
    <dgm:cxn modelId="{E4C66359-24FC-4B1E-8437-720442DE870A}" srcId="{1E512466-AA93-48A9-A1EC-6EE7E1AF8387}" destId="{79136352-6AC9-45AE-8F98-F371F94E1A93}" srcOrd="4" destOrd="0" parTransId="{59D29EF8-BBCE-446B-A088-31B90F13B49B}" sibTransId="{6C04460F-FFD3-4DD1-83A2-4C8D212738CD}"/>
    <dgm:cxn modelId="{98086680-D509-42B7-BDE5-A0B0CA113EA5}" type="presOf" srcId="{8D9FD214-7BB2-4DF6-B166-0400F2D079DA}" destId="{25A1F3F4-AAE0-4B9C-B053-98A92E65AE35}" srcOrd="0" destOrd="0" presId="urn:microsoft.com/office/officeart/2005/8/layout/vList2"/>
    <dgm:cxn modelId="{68A7589F-2E28-4184-8C67-A4861260F384}" srcId="{1E512466-AA93-48A9-A1EC-6EE7E1AF8387}" destId="{8D9FD214-7BB2-4DF6-B166-0400F2D079DA}" srcOrd="1" destOrd="0" parTransId="{B332DBD2-8000-473C-BBA1-AE9EA6F4EC0C}" sibTransId="{E548D7AD-B480-4E0E-AC1D-056B34AA86EF}"/>
    <dgm:cxn modelId="{35880CD6-78EA-495E-9A24-D4DD5715A49F}" srcId="{1E512466-AA93-48A9-A1EC-6EE7E1AF8387}" destId="{FAC08FED-9AA0-484B-BD03-B76E88FBBB41}" srcOrd="2" destOrd="0" parTransId="{3C22C09F-C1AC-4787-88DA-218BAA69B564}" sibTransId="{3360AE4F-CDE9-4DBF-B205-2B738E13762C}"/>
    <dgm:cxn modelId="{0410F7E4-7FF6-4C6B-B26D-24B27C02F304}" type="presOf" srcId="{1E512466-AA93-48A9-A1EC-6EE7E1AF8387}" destId="{4828FD08-D9B6-4CF1-B98E-0702816E6DF9}" srcOrd="0" destOrd="0" presId="urn:microsoft.com/office/officeart/2005/8/layout/vList2"/>
    <dgm:cxn modelId="{9548D9F1-DE50-45D4-B6ED-19F9D195FC65}" type="presOf" srcId="{210CCC35-374D-4C03-A4D3-39D926C243C0}" destId="{4BAE7F95-8280-43D7-9126-5A62D63617A3}" srcOrd="0" destOrd="0" presId="urn:microsoft.com/office/officeart/2005/8/layout/vList2"/>
    <dgm:cxn modelId="{951EDB8D-C5BE-475D-9BC5-1E5F4720CB17}" type="presParOf" srcId="{4828FD08-D9B6-4CF1-B98E-0702816E6DF9}" destId="{4BAE7F95-8280-43D7-9126-5A62D63617A3}" srcOrd="0" destOrd="0" presId="urn:microsoft.com/office/officeart/2005/8/layout/vList2"/>
    <dgm:cxn modelId="{6CB59627-8F1D-4F13-AA77-E79E66FC46C6}" type="presParOf" srcId="{4828FD08-D9B6-4CF1-B98E-0702816E6DF9}" destId="{C28335CA-07F0-48B3-9800-06891798E2DC}" srcOrd="1" destOrd="0" presId="urn:microsoft.com/office/officeart/2005/8/layout/vList2"/>
    <dgm:cxn modelId="{E1C3856F-B500-41B5-B0CF-DBEBE1AB3720}" type="presParOf" srcId="{4828FD08-D9B6-4CF1-B98E-0702816E6DF9}" destId="{25A1F3F4-AAE0-4B9C-B053-98A92E65AE35}" srcOrd="2" destOrd="0" presId="urn:microsoft.com/office/officeart/2005/8/layout/vList2"/>
    <dgm:cxn modelId="{7BC02C62-32DF-4859-85FD-A2E71D96C9E5}" type="presParOf" srcId="{4828FD08-D9B6-4CF1-B98E-0702816E6DF9}" destId="{6DCDF375-CEA2-4D01-BDD0-0B19862C773F}" srcOrd="3" destOrd="0" presId="urn:microsoft.com/office/officeart/2005/8/layout/vList2"/>
    <dgm:cxn modelId="{88C7FF75-3E5D-4034-BF56-DDB103A3508B}" type="presParOf" srcId="{4828FD08-D9B6-4CF1-B98E-0702816E6DF9}" destId="{2A338A4C-7F8A-476E-AFC9-1C98DBADDB95}" srcOrd="4" destOrd="0" presId="urn:microsoft.com/office/officeart/2005/8/layout/vList2"/>
    <dgm:cxn modelId="{05DE74F2-285D-4D00-A20E-E9CB6A0B5DC0}" type="presParOf" srcId="{4828FD08-D9B6-4CF1-B98E-0702816E6DF9}" destId="{1859D64F-23D1-4E7B-BDC5-54F09660EE0C}" srcOrd="5" destOrd="0" presId="urn:microsoft.com/office/officeart/2005/8/layout/vList2"/>
    <dgm:cxn modelId="{0AD79AF4-E630-4520-AF4E-8C22657EE115}" type="presParOf" srcId="{4828FD08-D9B6-4CF1-B98E-0702816E6DF9}" destId="{6F58D690-BA8A-43EB-AE46-BC26FDAC5F07}" srcOrd="6" destOrd="0" presId="urn:microsoft.com/office/officeart/2005/8/layout/vList2"/>
    <dgm:cxn modelId="{040FFEB4-5D82-463A-BE26-1BBB7C0CD22D}" type="presParOf" srcId="{4828FD08-D9B6-4CF1-B98E-0702816E6DF9}" destId="{982BFE36-7807-4FEE-ADA4-9B84D94C6A52}" srcOrd="7" destOrd="0" presId="urn:microsoft.com/office/officeart/2005/8/layout/vList2"/>
    <dgm:cxn modelId="{CB5317E0-DCA1-4BE0-9670-CD3041E906B9}" type="presParOf" srcId="{4828FD08-D9B6-4CF1-B98E-0702816E6DF9}" destId="{896845C7-CBE3-4ED8-B8BF-906AEDA2C63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BEE38-7ADF-4E62-81F6-660666E563D9}">
      <dsp:nvSpPr>
        <dsp:cNvPr id="0" name=""/>
        <dsp:cNvSpPr/>
      </dsp:nvSpPr>
      <dsp:spPr>
        <a:xfrm rot="10800000">
          <a:off x="144719" y="340"/>
          <a:ext cx="10505560"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33350" rIns="24892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A dedicated librarian for research support.</a:t>
          </a:r>
        </a:p>
      </dsp:txBody>
      <dsp:txXfrm rot="10800000">
        <a:off x="378244" y="340"/>
        <a:ext cx="10272035" cy="934099"/>
      </dsp:txXfrm>
    </dsp:sp>
    <dsp:sp modelId="{597FD67B-1CC8-4C16-B5C2-BEB07D90567B}">
      <dsp:nvSpPr>
        <dsp:cNvPr id="0" name=""/>
        <dsp:cNvSpPr/>
      </dsp:nvSpPr>
      <dsp:spPr>
        <a:xfrm>
          <a:off x="514313" y="0"/>
          <a:ext cx="934099" cy="934099"/>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69163053-0507-4E3D-AA00-124D6FABECB1}">
      <dsp:nvSpPr>
        <dsp:cNvPr id="0" name=""/>
        <dsp:cNvSpPr/>
      </dsp:nvSpPr>
      <dsp:spPr>
        <a:xfrm rot="10800000">
          <a:off x="248738" y="1229697"/>
          <a:ext cx="10439947"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9540" rIns="241808"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Online tutorials to improve your academic skills.</a:t>
          </a:r>
        </a:p>
      </dsp:txBody>
      <dsp:txXfrm rot="10800000">
        <a:off x="482263" y="1229697"/>
        <a:ext cx="10206422" cy="934099"/>
      </dsp:txXfrm>
    </dsp:sp>
    <dsp:sp modelId="{299B8852-4F37-4E03-8FB2-90C97D80FCA8}">
      <dsp:nvSpPr>
        <dsp:cNvPr id="0" name=""/>
        <dsp:cNvSpPr/>
      </dsp:nvSpPr>
      <dsp:spPr>
        <a:xfrm>
          <a:off x="569079" y="1158528"/>
          <a:ext cx="934099" cy="934099"/>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3E75672-BBA5-4444-9886-34E6DBEAB8DE}">
      <dsp:nvSpPr>
        <dsp:cNvPr id="0" name=""/>
        <dsp:cNvSpPr/>
      </dsp:nvSpPr>
      <dsp:spPr>
        <a:xfrm rot="10800000">
          <a:off x="78999" y="2426211"/>
          <a:ext cx="10637001"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Online resource lists linking to course reading.</a:t>
          </a:r>
        </a:p>
      </dsp:txBody>
      <dsp:txXfrm rot="10800000">
        <a:off x="312524" y="2426211"/>
        <a:ext cx="10403476" cy="934099"/>
      </dsp:txXfrm>
    </dsp:sp>
    <dsp:sp modelId="{1B3908B5-7B60-4B87-8364-5815913247B3}">
      <dsp:nvSpPr>
        <dsp:cNvPr id="0" name=""/>
        <dsp:cNvSpPr/>
      </dsp:nvSpPr>
      <dsp:spPr>
        <a:xfrm>
          <a:off x="541691" y="2453589"/>
          <a:ext cx="934099" cy="934099"/>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B90C42E6-023D-4B4E-951F-D0A9AA615BFE}">
      <dsp:nvSpPr>
        <dsp:cNvPr id="0" name=""/>
        <dsp:cNvSpPr/>
      </dsp:nvSpPr>
      <dsp:spPr>
        <a:xfrm rot="10800000">
          <a:off x="73543" y="3639146"/>
          <a:ext cx="10647913"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Support for referencing, copyright, and accessibility.</a:t>
          </a:r>
        </a:p>
      </dsp:txBody>
      <dsp:txXfrm rot="10800000">
        <a:off x="307068" y="3639146"/>
        <a:ext cx="10414388" cy="934099"/>
      </dsp:txXfrm>
    </dsp:sp>
    <dsp:sp modelId="{29CE7826-F92E-4DFC-AA7E-190456F9561B}">
      <dsp:nvSpPr>
        <dsp:cNvPr id="0" name=""/>
        <dsp:cNvSpPr/>
      </dsp:nvSpPr>
      <dsp:spPr>
        <a:xfrm>
          <a:off x="450317" y="3500217"/>
          <a:ext cx="934099" cy="934099"/>
        </a:xfrm>
        <a:prstGeom prst="ellipse">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C729DE-BEEF-4E9D-8DF5-610DF7D69919}">
      <dsp:nvSpPr>
        <dsp:cNvPr id="0" name=""/>
        <dsp:cNvSpPr/>
      </dsp:nvSpPr>
      <dsp:spPr>
        <a:xfrm>
          <a:off x="0" y="3927512"/>
          <a:ext cx="10795518" cy="644341"/>
        </a:xfrm>
        <a:prstGeom prst="rec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0" kern="1200" dirty="0"/>
            <a:t>Set alerts and save searches.</a:t>
          </a:r>
        </a:p>
      </dsp:txBody>
      <dsp:txXfrm>
        <a:off x="0" y="3927512"/>
        <a:ext cx="10795518" cy="644341"/>
      </dsp:txXfrm>
    </dsp:sp>
    <dsp:sp modelId="{9FEB18C0-906F-4909-ADB4-066227967C54}">
      <dsp:nvSpPr>
        <dsp:cNvPr id="0" name=""/>
        <dsp:cNvSpPr/>
      </dsp:nvSpPr>
      <dsp:spPr>
        <a:xfrm rot="10800000">
          <a:off x="0" y="2946180"/>
          <a:ext cx="10795518" cy="990996"/>
        </a:xfrm>
        <a:prstGeom prst="upArrowCallou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0" kern="1200" dirty="0"/>
            <a:t>Use the red arrows to expand your research.</a:t>
          </a:r>
        </a:p>
      </dsp:txBody>
      <dsp:txXfrm rot="10800000">
        <a:off x="0" y="2946180"/>
        <a:ext cx="10795518" cy="643919"/>
      </dsp:txXfrm>
    </dsp:sp>
    <dsp:sp modelId="{385E0FF0-E183-42BA-98F9-F990664F6302}">
      <dsp:nvSpPr>
        <dsp:cNvPr id="0" name=""/>
        <dsp:cNvSpPr/>
      </dsp:nvSpPr>
      <dsp:spPr>
        <a:xfrm rot="10800000">
          <a:off x="0" y="1964849"/>
          <a:ext cx="10795518" cy="990996"/>
        </a:xfrm>
        <a:prstGeom prst="upArrowCallou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0" kern="1200" dirty="0"/>
            <a:t>Use the filters to get the best results.</a:t>
          </a:r>
          <a:endParaRPr lang="en-US" sz="2400" b="0" kern="1200" dirty="0"/>
        </a:p>
      </dsp:txBody>
      <dsp:txXfrm rot="10800000">
        <a:off x="0" y="1964849"/>
        <a:ext cx="10795518" cy="643919"/>
      </dsp:txXfrm>
    </dsp:sp>
    <dsp:sp modelId="{2100C08E-91E5-431B-830D-5A94DCD80EDE}">
      <dsp:nvSpPr>
        <dsp:cNvPr id="0" name=""/>
        <dsp:cNvSpPr/>
      </dsp:nvSpPr>
      <dsp:spPr>
        <a:xfrm rot="10800000">
          <a:off x="0" y="983517"/>
          <a:ext cx="10795518" cy="990996"/>
        </a:xfrm>
        <a:prstGeom prst="upArrowCallou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0" kern="1200" dirty="0"/>
            <a:t>Sign in to use all the tools and features.</a:t>
          </a:r>
          <a:endParaRPr lang="en-US" sz="2400" b="0" kern="1200" dirty="0"/>
        </a:p>
      </dsp:txBody>
      <dsp:txXfrm rot="10800000">
        <a:off x="0" y="983517"/>
        <a:ext cx="10795518" cy="643919"/>
      </dsp:txXfrm>
    </dsp:sp>
    <dsp:sp modelId="{0A03ED45-E5C1-4BE1-AA4C-BE049342332A}">
      <dsp:nvSpPr>
        <dsp:cNvPr id="0" name=""/>
        <dsp:cNvSpPr/>
      </dsp:nvSpPr>
      <dsp:spPr>
        <a:xfrm rot="10800000">
          <a:off x="0" y="2186"/>
          <a:ext cx="10795518" cy="990996"/>
        </a:xfrm>
        <a:prstGeom prst="upArrowCallou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0" kern="1200" dirty="0"/>
            <a:t>Search all resources at once.</a:t>
          </a:r>
          <a:endParaRPr lang="en-US" sz="2400" b="0" kern="1200" dirty="0"/>
        </a:p>
      </dsp:txBody>
      <dsp:txXfrm rot="10800000">
        <a:off x="0" y="2186"/>
        <a:ext cx="10795518" cy="6439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AE7F95-8280-43D7-9126-5A62D63617A3}">
      <dsp:nvSpPr>
        <dsp:cNvPr id="0" name=""/>
        <dsp:cNvSpPr/>
      </dsp:nvSpPr>
      <dsp:spPr>
        <a:xfrm>
          <a:off x="0" y="77755"/>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Browzine allows you to search for and identify journals in your subject area. </a:t>
          </a:r>
          <a:endParaRPr lang="en-US" sz="2400" b="1" kern="1200" dirty="0"/>
        </a:p>
      </dsp:txBody>
      <dsp:txXfrm>
        <a:off x="43934" y="121689"/>
        <a:ext cx="9652956" cy="812133"/>
      </dsp:txXfrm>
    </dsp:sp>
    <dsp:sp modelId="{25A1F3F4-AAE0-4B9C-B053-98A92E65AE35}">
      <dsp:nvSpPr>
        <dsp:cNvPr id="0" name=""/>
        <dsp:cNvSpPr/>
      </dsp:nvSpPr>
      <dsp:spPr>
        <a:xfrm>
          <a:off x="0" y="1017011"/>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Browse and read journals via your browser or download the Browzine app.</a:t>
          </a:r>
          <a:endParaRPr lang="en-US" sz="2400" b="1" kern="1200" dirty="0"/>
        </a:p>
      </dsp:txBody>
      <dsp:txXfrm>
        <a:off x="43934" y="1060945"/>
        <a:ext cx="9652956" cy="812133"/>
      </dsp:txXfrm>
    </dsp:sp>
    <dsp:sp modelId="{2A338A4C-7F8A-476E-AFC9-1C98DBADDB95}">
      <dsp:nvSpPr>
        <dsp:cNvPr id="0" name=""/>
        <dsp:cNvSpPr/>
      </dsp:nvSpPr>
      <dsp:spPr>
        <a:xfrm>
          <a:off x="0" y="2015999"/>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Set up email alerts for the new issue of selected journals.</a:t>
          </a:r>
          <a:endParaRPr lang="en-US" sz="2400" b="1" kern="1200" dirty="0"/>
        </a:p>
      </dsp:txBody>
      <dsp:txXfrm>
        <a:off x="43934" y="2059933"/>
        <a:ext cx="9652956" cy="812133"/>
      </dsp:txXfrm>
    </dsp:sp>
    <dsp:sp modelId="{6F58D690-BA8A-43EB-AE46-BC26FDAC5F07}">
      <dsp:nvSpPr>
        <dsp:cNvPr id="0" name=""/>
        <dsp:cNvSpPr/>
      </dsp:nvSpPr>
      <dsp:spPr>
        <a:xfrm>
          <a:off x="0" y="2985120"/>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Save your favourite journals on a virtual bookshelf.</a:t>
          </a:r>
          <a:endParaRPr lang="en-US" sz="2400" b="1" kern="1200" dirty="0"/>
        </a:p>
      </dsp:txBody>
      <dsp:txXfrm>
        <a:off x="43934" y="3029054"/>
        <a:ext cx="9652956" cy="812133"/>
      </dsp:txXfrm>
    </dsp:sp>
    <dsp:sp modelId="{896845C7-CBE3-4ED8-B8BF-906AEDA2C639}">
      <dsp:nvSpPr>
        <dsp:cNvPr id="0" name=""/>
        <dsp:cNvSpPr/>
      </dsp:nvSpPr>
      <dsp:spPr>
        <a:xfrm>
          <a:off x="0" y="3915914"/>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Note: not all UWTSD journals are included in Browzine.</a:t>
          </a:r>
          <a:endParaRPr lang="en-US" sz="2400" b="1" kern="1200" dirty="0"/>
        </a:p>
      </dsp:txBody>
      <dsp:txXfrm>
        <a:off x="43934" y="3959848"/>
        <a:ext cx="9652956" cy="812133"/>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28/10/2025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28453950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use AI to improve grammar, style, and clarity in writing.</a:t>
            </a:r>
          </a:p>
          <a:p>
            <a:r>
              <a:rPr lang="en-GB"/>
              <a:t>AI tools like </a:t>
            </a:r>
            <a:r>
              <a:rPr lang="en-GB" b="1"/>
              <a:t>ChatGPT</a:t>
            </a:r>
            <a:r>
              <a:rPr lang="en-GB"/>
              <a:t> can assist in generating ideas, drafting outlines, and providing writing prompts.</a:t>
            </a:r>
          </a:p>
          <a:p>
            <a:r>
              <a:rPr lang="en-GB" b="1"/>
              <a:t>There are Ethical Considerations to bear in mind: </a:t>
            </a:r>
          </a:p>
          <a:p>
            <a:pPr>
              <a:buFont typeface="Arial" panose="020B0604020202020204" pitchFamily="34" charset="0"/>
              <a:buChar char="•"/>
            </a:pPr>
            <a:r>
              <a:rPr lang="en-GB" b="1" strike="sngStrike"/>
              <a:t>Academic Integrity</a:t>
            </a:r>
            <a:r>
              <a:rPr lang="en-GB"/>
              <a:t>: Ensure the responsible use of AI, particularly in writing and research, to maintain academic honesty.</a:t>
            </a:r>
          </a:p>
          <a:p>
            <a:pPr>
              <a:buFont typeface="Arial" panose="020B0604020202020204" pitchFamily="34" charset="0"/>
              <a:buChar char="•"/>
            </a:pPr>
            <a:r>
              <a:rPr lang="en-GB" b="1" strike="sngStrike"/>
              <a:t>Critical Evaluation</a:t>
            </a:r>
            <a:r>
              <a:rPr lang="en-GB"/>
              <a:t>: Understand that AI suggestions should be critically evaluated rather than accepted at face value.</a:t>
            </a:r>
          </a:p>
          <a:p>
            <a:pPr>
              <a:buFont typeface="Arial" panose="020B0604020202020204" pitchFamily="34" charset="0"/>
              <a:buChar char="•"/>
            </a:pPr>
            <a:r>
              <a:rPr lang="en-GB"/>
              <a:t>                                  utilise AI tools effectively, critically, and ethically, adhering to good academic practices</a:t>
            </a:r>
          </a:p>
          <a:p>
            <a:pPr>
              <a:buFont typeface="Arial" panose="020B0604020202020204" pitchFamily="34" charset="0"/>
              <a:buChar char="•"/>
            </a:pPr>
            <a:r>
              <a:rPr lang="en-GB"/>
              <a:t>                                  Be mindful of AI’s limitations, including issues of accountability, potential inaccuracies, biases, unintentional plagiarism, and over-reliance on AI. </a:t>
            </a:r>
          </a:p>
          <a:p>
            <a:pPr>
              <a:buFont typeface="Arial" panose="020B0604020202020204" pitchFamily="34" charset="0"/>
              <a:buChar char="•"/>
            </a:pPr>
            <a:r>
              <a:rPr lang="en-GB"/>
              <a:t>                                   properly acknowledge any content generated by AI, using correct citations</a:t>
            </a:r>
          </a:p>
          <a:p>
            <a:pPr>
              <a:buFont typeface="Arial" panose="020B0604020202020204" pitchFamily="34" charset="0"/>
              <a:buChar char="•"/>
            </a:pPr>
            <a:r>
              <a:rPr lang="en-GB" b="1" strike="sngStrike"/>
              <a:t>Check Permission </a:t>
            </a:r>
            <a:r>
              <a:rPr lang="en-GB"/>
              <a:t>– confirm with your tutor or assignment brief if AI G. AI use is allowed.</a:t>
            </a:r>
          </a:p>
          <a:p>
            <a:pPr>
              <a:buFont typeface="Arial" panose="020B0604020202020204" pitchFamily="34" charset="0"/>
              <a:buChar char="•"/>
            </a:pPr>
            <a:endParaRPr lang="en-GB"/>
          </a:p>
          <a:p>
            <a:pPr>
              <a:buFont typeface="Arial" panose="020B0604020202020204" pitchFamily="34" charset="0"/>
              <a:buChar char="•"/>
            </a:pPr>
            <a:r>
              <a:rPr lang="en-GB" strike="sngStrike"/>
              <a:t>Effective Use – utilise AI tools effectively, critically, and ethically, adhering to good academic practices</a:t>
            </a:r>
          </a:p>
          <a:p>
            <a:pPr>
              <a:buFont typeface="Arial" panose="020B0604020202020204" pitchFamily="34" charset="0"/>
              <a:buChar char="•"/>
            </a:pPr>
            <a:r>
              <a:rPr lang="en-GB" strike="sngStrike"/>
              <a:t>Benefits – AI can assist with summaries, idea generation, feedback, improving grammar and style, and enhancing accessibility.</a:t>
            </a:r>
          </a:p>
          <a:p>
            <a:pPr>
              <a:buFont typeface="Arial" panose="020B0604020202020204" pitchFamily="34" charset="0"/>
              <a:buChar char="•"/>
            </a:pPr>
            <a:r>
              <a:rPr lang="en-GB" strike="sngStrike"/>
              <a:t>Limitations – Be mindful of AI’s limitations, including issues of accountability, potential inaccuracies, biases, unintentional plagiarism, and over-reliance on AI. </a:t>
            </a:r>
          </a:p>
          <a:p>
            <a:pPr>
              <a:buFont typeface="Arial" panose="020B0604020202020204" pitchFamily="34" charset="0"/>
              <a:buChar char="•"/>
            </a:pPr>
            <a:r>
              <a:rPr lang="en-GB" strike="sngStrike"/>
              <a:t>Acknowledge AI Contributions – properly acknowledge any content generated by AI, using correct citations.</a:t>
            </a:r>
          </a:p>
          <a:p>
            <a:pPr>
              <a:buFont typeface="Arial" panose="020B0604020202020204" pitchFamily="34" charset="0"/>
              <a:buChar char="•"/>
            </a:pPr>
            <a:endParaRPr lang="en-GB"/>
          </a:p>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7525417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24</a:t>
            </a:fld>
            <a:endParaRPr lang="en-GB"/>
          </a:p>
        </p:txBody>
      </p:sp>
    </p:spTree>
    <p:extLst>
      <p:ext uri="{BB962C8B-B14F-4D97-AF65-F5344CB8AC3E}">
        <p14:creationId xmlns:p14="http://schemas.microsoft.com/office/powerpoint/2010/main" val="186982494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7.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8.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pic>
        <p:nvPicPr>
          <p:cNvPr id="6" name="Picture 5" descr="A black and white logo&#10;&#10;AI-generated content may be incorrect.">
            <a:extLst>
              <a:ext uri="{FF2B5EF4-FFF2-40B4-BE49-F238E27FC236}">
                <a16:creationId xmlns:a16="http://schemas.microsoft.com/office/drawing/2014/main" id="{E2D08530-FC50-2D3C-B326-B81F30DB00D9}"/>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286746" y="6426473"/>
            <a:ext cx="1675788" cy="286032"/>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a:extLst>
              <a:ext uri="{FF2B5EF4-FFF2-40B4-BE49-F238E27FC236}">
                <a16:creationId xmlns:a16="http://schemas.microsoft.com/office/drawing/2014/main" id="{E72279F1-D9AF-8330-23A0-0B7F6D6F37F8}"/>
              </a:ext>
            </a:extLst>
          </p:cNvPr>
          <p:cNvPicPr>
            <a:picLocks noChangeAspect="1"/>
          </p:cNvPicPr>
          <p:nvPr userDrawn="1"/>
        </p:nvPicPr>
        <p:blipFill>
          <a:blip r:embed="rId6"/>
          <a:stretch>
            <a:fillRect/>
          </a:stretch>
        </p:blipFill>
        <p:spPr>
          <a:xfrm>
            <a:off x="629067" y="1143000"/>
            <a:ext cx="4749196" cy="4749196"/>
          </a:xfrm>
          <a:prstGeom prst="rect">
            <a:avLst/>
          </a:prstGeom>
        </p:spPr>
      </p:pic>
      <p:pic>
        <p:nvPicPr>
          <p:cNvPr id="6" name="Picture 5" descr="A black and white logo&#10;&#10;AI-generated content may be incorrect.">
            <a:extLst>
              <a:ext uri="{FF2B5EF4-FFF2-40B4-BE49-F238E27FC236}">
                <a16:creationId xmlns:a16="http://schemas.microsoft.com/office/drawing/2014/main" id="{5290E9E3-FC54-4D71-3E1C-554D186A135E}"/>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286746" y="6426473"/>
            <a:ext cx="1675788" cy="286032"/>
          </a:xfrm>
          <a:prstGeom prst="rect">
            <a:avLst/>
          </a:prstGeom>
        </p:spPr>
      </p:pic>
    </p:spTree>
    <p:extLst>
      <p:ext uri="{BB962C8B-B14F-4D97-AF65-F5344CB8AC3E}">
        <p14:creationId xmlns:p14="http://schemas.microsoft.com/office/powerpoint/2010/main" val="3877864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EE56C175-BBBE-0BAE-C02E-78ED3D5ADC1E}"/>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560310" y="1027238"/>
            <a:ext cx="4803524" cy="4803524"/>
          </a:xfrm>
          <a:prstGeom prst="rect">
            <a:avLst/>
          </a:prstGeom>
        </p:spPr>
      </p:pic>
      <p:pic>
        <p:nvPicPr>
          <p:cNvPr id="6" name="Picture 5" descr="A black and white logo&#10;&#10;AI-generated content may be incorrect.">
            <a:extLst>
              <a:ext uri="{FF2B5EF4-FFF2-40B4-BE49-F238E27FC236}">
                <a16:creationId xmlns:a16="http://schemas.microsoft.com/office/drawing/2014/main" id="{4C35039B-739E-455D-CF8A-A86B44F27ECF}"/>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286746" y="6426473"/>
            <a:ext cx="1675788" cy="286032"/>
          </a:xfrm>
          <a:prstGeom prst="rect">
            <a:avLst/>
          </a:prstGeom>
        </p:spPr>
      </p:pic>
    </p:spTree>
    <p:extLst>
      <p:ext uri="{BB962C8B-B14F-4D97-AF65-F5344CB8AC3E}">
        <p14:creationId xmlns:p14="http://schemas.microsoft.com/office/powerpoint/2010/main" val="3761203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45FC1B08-1DA5-0BBC-025B-C52B2715E9F3}"/>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562047" y="997647"/>
            <a:ext cx="4862705" cy="4862705"/>
          </a:xfrm>
          <a:prstGeom prst="rect">
            <a:avLst/>
          </a:prstGeom>
        </p:spPr>
      </p:pic>
      <p:pic>
        <p:nvPicPr>
          <p:cNvPr id="6" name="Picture 5" descr="A black and white logo&#10;&#10;AI-generated content may be incorrect.">
            <a:extLst>
              <a:ext uri="{FF2B5EF4-FFF2-40B4-BE49-F238E27FC236}">
                <a16:creationId xmlns:a16="http://schemas.microsoft.com/office/drawing/2014/main" id="{47CCA7EC-D587-6462-751F-35A80443E9A3}"/>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286746" y="6426473"/>
            <a:ext cx="1675788" cy="286032"/>
          </a:xfrm>
          <a:prstGeom prst="rect">
            <a:avLst/>
          </a:prstGeom>
        </p:spPr>
      </p:pic>
    </p:spTree>
    <p:extLst>
      <p:ext uri="{BB962C8B-B14F-4D97-AF65-F5344CB8AC3E}">
        <p14:creationId xmlns:p14="http://schemas.microsoft.com/office/powerpoint/2010/main" val="2553775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dirty="0"/>
              <a:t>For more information please contact:</a:t>
            </a:r>
            <a:endParaRPr lang="en-GB" dirty="0"/>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10858099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582170" y="1600201"/>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We are on </a:t>
            </a:r>
            <a:r>
              <a:rPr kumimoji="0" lang="en-GB" sz="2800" b="1" i="0" u="none" strike="noStrike" kern="1200" cap="none" spc="0" normalizeH="0" baseline="0" noProof="0" dirty="0">
                <a:ln>
                  <a:noFill/>
                </a:ln>
                <a:solidFill>
                  <a:prstClr val="black"/>
                </a:solidFill>
                <a:effectLst/>
                <a:uLnTx/>
                <a:uFillTx/>
                <a:latin typeface="+mn-lt"/>
                <a:ea typeface="+mn-ea"/>
                <a:cs typeface="+mn-cs"/>
              </a:rPr>
              <a:t>Facebook</a:t>
            </a:r>
            <a:r>
              <a:rPr kumimoji="0" lang="en-GB" sz="2800" b="0" i="0" u="none" strike="noStrike" kern="1200" cap="none" spc="0" normalizeH="0" baseline="0" noProof="0" dirty="0">
                <a:ln>
                  <a:noFill/>
                </a:ln>
                <a:solidFill>
                  <a:prstClr val="black"/>
                </a:solidFill>
                <a:effectLst/>
                <a:uLnTx/>
                <a:uFillTx/>
                <a:latin typeface="+mn-lt"/>
                <a:ea typeface="+mn-ea"/>
                <a:cs typeface="+mn-cs"/>
              </a:rPr>
              <a:t>, </a:t>
            </a:r>
            <a:r>
              <a:rPr kumimoji="0" lang="en-GB" sz="2800" b="1" i="0" u="none" strike="noStrike" kern="1200" cap="none" spc="0" normalizeH="0" baseline="0" noProof="0" dirty="0">
                <a:ln>
                  <a:noFill/>
                </a:ln>
                <a:solidFill>
                  <a:prstClr val="black"/>
                </a:solidFill>
                <a:effectLst/>
                <a:uLnTx/>
                <a:uFillTx/>
                <a:latin typeface="+mn-lt"/>
                <a:ea typeface="+mn-ea"/>
                <a:cs typeface="+mn-cs"/>
              </a:rPr>
              <a:t>Bluesky</a:t>
            </a:r>
            <a:r>
              <a:rPr kumimoji="0" lang="en-GB" sz="2800" b="0" i="0" u="none" strike="noStrike" kern="1200" cap="none" spc="0" normalizeH="0" baseline="0" noProof="0" dirty="0">
                <a:ln>
                  <a:noFill/>
                </a:ln>
                <a:solidFill>
                  <a:prstClr val="black"/>
                </a:solidFill>
                <a:effectLst/>
                <a:uLnTx/>
                <a:uFillTx/>
                <a:latin typeface="+mn-lt"/>
                <a:ea typeface="+mn-ea"/>
                <a:cs typeface="+mn-cs"/>
              </a:rPr>
              <a:t> and </a:t>
            </a:r>
            <a:r>
              <a:rPr kumimoji="0" lang="en-GB" sz="2800" b="1" i="0" u="none" strike="noStrike" kern="1200" cap="none" spc="0" normalizeH="0" baseline="0" noProof="0" dirty="0">
                <a:ln>
                  <a:noFill/>
                </a:ln>
                <a:solidFill>
                  <a:prstClr val="black"/>
                </a:solidFill>
                <a:effectLst/>
                <a:uLnTx/>
                <a:uFillTx/>
                <a:latin typeface="+mn-lt"/>
                <a:ea typeface="+mn-ea"/>
                <a:cs typeface="+mn-cs"/>
              </a:rPr>
              <a:t>Instagram</a:t>
            </a:r>
            <a:r>
              <a:rPr kumimoji="0" lang="en-GB" sz="2800" b="0" i="0" u="none" strike="noStrike" kern="1200" cap="none" spc="0" normalizeH="0" baseline="0" noProof="0" dirty="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dirty="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Share what you’re reading! </a:t>
            </a:r>
          </a:p>
          <a:p>
            <a:endParaRPr lang="en-GB" dirty="0"/>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dirty="0">
                <a:ln>
                  <a:noFill/>
                </a:ln>
                <a:solidFill>
                  <a:prstClr val="white"/>
                </a:solidFill>
                <a:effectLst/>
                <a:uLnTx/>
                <a:uFillTx/>
                <a:latin typeface="Lucida Sans"/>
                <a:ea typeface="+mj-ea"/>
                <a:cs typeface="+mj-cs"/>
              </a:rPr>
              <a:t>Find us on social media!</a:t>
            </a:r>
            <a:endParaRPr lang="en-GB" dirty="0"/>
          </a:p>
        </p:txBody>
      </p:sp>
      <p:pic>
        <p:nvPicPr>
          <p:cNvPr id="4" name="Picture 3" descr="A black square with a black circle&#10;&#10;AI-generated content may be incorrect.">
            <a:extLst>
              <a:ext uri="{FF2B5EF4-FFF2-40B4-BE49-F238E27FC236}">
                <a16:creationId xmlns:a16="http://schemas.microsoft.com/office/drawing/2014/main" id="{4A3BF35D-8430-1D96-AE04-F98D999D40B5}"/>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82170" y="3191291"/>
            <a:ext cx="4254627" cy="728902"/>
          </a:xfrm>
          <a:prstGeom prst="rect">
            <a:avLst/>
          </a:prstGeom>
        </p:spPr>
      </p:pic>
    </p:spTree>
    <p:extLst>
      <p:ext uri="{BB962C8B-B14F-4D97-AF65-F5344CB8AC3E}">
        <p14:creationId xmlns:p14="http://schemas.microsoft.com/office/powerpoint/2010/main" val="21185367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10" name="Picture 9"/>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2" name="Picture 11"/>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pic>
        <p:nvPicPr>
          <p:cNvPr id="6" name="Picture 5" descr="A black and white logo&#10;&#10;AI-generated content may be incorrect.">
            <a:extLst>
              <a:ext uri="{FF2B5EF4-FFF2-40B4-BE49-F238E27FC236}">
                <a16:creationId xmlns:a16="http://schemas.microsoft.com/office/drawing/2014/main" id="{6502CBDC-C049-C9A3-3021-737CA59AA921}"/>
              </a:ext>
            </a:extLst>
          </p:cNvPr>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5110391" y="6412593"/>
            <a:ext cx="1971217" cy="336458"/>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7" r:id="rId2"/>
    <p:sldLayoutId id="2147483668" r:id="rId3"/>
    <p:sldLayoutId id="2147483669"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5" r:id="rId15"/>
    <p:sldLayoutId id="2147483666" r:id="rId16"/>
    <p:sldLayoutId id="2147483663" r:id="rId17"/>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8" Type="http://schemas.openxmlformats.org/officeDocument/2006/relationships/image" Target="../media/image21.png"/><Relationship Id="rId13" Type="http://schemas.openxmlformats.org/officeDocument/2006/relationships/image" Target="../media/image26.svg"/><Relationship Id="rId3" Type="http://schemas.openxmlformats.org/officeDocument/2006/relationships/image" Target="../media/image16.svg"/><Relationship Id="rId7" Type="http://schemas.openxmlformats.org/officeDocument/2006/relationships/image" Target="../media/image20.svg"/><Relationship Id="rId12" Type="http://schemas.openxmlformats.org/officeDocument/2006/relationships/image" Target="../media/image25.png"/><Relationship Id="rId2" Type="http://schemas.openxmlformats.org/officeDocument/2006/relationships/image" Target="../media/image15.png"/><Relationship Id="rId1" Type="http://schemas.openxmlformats.org/officeDocument/2006/relationships/slideLayout" Target="../slideLayouts/slideLayout10.xml"/><Relationship Id="rId6" Type="http://schemas.openxmlformats.org/officeDocument/2006/relationships/image" Target="../media/image19.png"/><Relationship Id="rId11" Type="http://schemas.openxmlformats.org/officeDocument/2006/relationships/image" Target="../media/image24.svg"/><Relationship Id="rId5" Type="http://schemas.openxmlformats.org/officeDocument/2006/relationships/image" Target="../media/image18.svg"/><Relationship Id="rId10" Type="http://schemas.openxmlformats.org/officeDocument/2006/relationships/image" Target="../media/image23.png"/><Relationship Id="rId4" Type="http://schemas.openxmlformats.org/officeDocument/2006/relationships/image" Target="../media/image17.png"/><Relationship Id="rId9" Type="http://schemas.openxmlformats.org/officeDocument/2006/relationships/image" Target="../media/image22.svg"/></Relationships>
</file>

<file path=ppt/slides/_rels/slide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hyperlink" Target="https://digitalservices.uwtsd.ac.uk/library/" TargetMode="Externa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hyperlink" Target="https://digitalservices.uwtsd.ac.uk/library/" TargetMode="Externa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hyperlink" Target="https://whelf-uwtsd.leganto.exlibrisgroup.com/leganto/nui/lists" TargetMode="Externa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hyperlink" Target="https://digitalservices.uwtsd.ac.uk/library/academic-and-infoskills/"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0.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hyperlink" Target="https://librarysearch.uwtsd.ac.uk/discovery/search?query=any,contains,(art%20political%20commentary)%20OR%20(social%20commentary%20in%20art)%20OR%20(art%20as%20activism)%20OR%20(political%20art%20history)%20OR%20(impact%20of%20art%20on%20society)%20OR%20(art%20political%20commentary)%20OR%20(social%20critique%20in%20art)%20OR%20(art%20as%20a%20tool%20for%20activism)%20OR%20(political%20art%20impact%20on%20society)%20OR%20(artistic%20expression%20and%20social%20change)%20OR%20(art%20as%20a%20form%20of%20political%20and%20social%20commentary)&amp;tab=Everything&amp;search_scope=Search_ELEC&amp;vid=44WHELF_UWTSD:44WHELF_UWTSD_VU1&amp;offset=0&amp;pcAvailability=true&amp;mode=advanced" TargetMode="External"/><Relationship Id="rId1" Type="http://schemas.openxmlformats.org/officeDocument/2006/relationships/slideLayout" Target="../slideLayouts/slideLayout10.xml"/><Relationship Id="rId4" Type="http://schemas.openxmlformats.org/officeDocument/2006/relationships/image" Target="../media/image44.png"/></Relationships>
</file>

<file path=ppt/slides/_rels/slide15.xml.rels><?xml version="1.0" encoding="UTF-8" standalone="yes"?>
<Relationships xmlns="http://schemas.openxmlformats.org/package/2006/relationships"><Relationship Id="rId8" Type="http://schemas.openxmlformats.org/officeDocument/2006/relationships/image" Target="../media/image51.png"/><Relationship Id="rId3" Type="http://schemas.openxmlformats.org/officeDocument/2006/relationships/image" Target="../media/image46.svg"/><Relationship Id="rId7" Type="http://schemas.openxmlformats.org/officeDocument/2006/relationships/image" Target="../media/image50.svg"/><Relationship Id="rId2" Type="http://schemas.openxmlformats.org/officeDocument/2006/relationships/image" Target="../media/image45.png"/><Relationship Id="rId1" Type="http://schemas.openxmlformats.org/officeDocument/2006/relationships/slideLayout" Target="../slideLayouts/slideLayout10.xml"/><Relationship Id="rId6" Type="http://schemas.openxmlformats.org/officeDocument/2006/relationships/image" Target="../media/image49.png"/><Relationship Id="rId11" Type="http://schemas.openxmlformats.org/officeDocument/2006/relationships/image" Target="../media/image54.svg"/><Relationship Id="rId5" Type="http://schemas.openxmlformats.org/officeDocument/2006/relationships/image" Target="../media/image48.svg"/><Relationship Id="rId10" Type="http://schemas.openxmlformats.org/officeDocument/2006/relationships/image" Target="../media/image53.png"/><Relationship Id="rId4" Type="http://schemas.openxmlformats.org/officeDocument/2006/relationships/image" Target="../media/image47.png"/><Relationship Id="rId9" Type="http://schemas.openxmlformats.org/officeDocument/2006/relationships/image" Target="../media/image52.svg"/></Relationships>
</file>

<file path=ppt/slides/_rels/slide16.xml.rels><?xml version="1.0" encoding="UTF-8" standalone="yes"?>
<Relationships xmlns="http://schemas.openxmlformats.org/package/2006/relationships"><Relationship Id="rId2" Type="http://schemas.openxmlformats.org/officeDocument/2006/relationships/hyperlink" Target="https://librarysearch.uwtsd.ac.uk/discovery/search?query=any,contains,(art%20political%20commentary)%20OR%20(social%20commentary%20in%20art)%20OR%20(art%20as%20activism)%20OR%20(political%20art%20history)%20OR%20(impact%20of%20art%20on%20society)%20OR%20(art%20political%20commentary)%20OR%20(social%20critique%20in%20art)%20OR%20(art%20as%20a%20tool%20for%20activism)%20OR%20(political%20art%20impact%20on%20society)%20OR%20(artistic%20expression%20and%20social%20change)%20OR%20(art%20as%20a%20form%20of%20political%20and%20social%20commentary)&amp;tab=Everything&amp;search_scope=Search_ELEC&amp;vid=44WHELF_UWTSD:44WHELF_UWTSD_VU1&amp;offset=0&amp;pcAvailability=true&amp;mode=advanced" TargetMode="Externa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hyperlink" Target="https://librarysearch.uwtsd.ac.uk/discovery/search?query=any,contains,(art%20political%20commentary)%20OR%20(social%20commentary%20in%20art)%20OR%20(art%20as%20activism)%20OR%20(political%20art%20history)%20OR%20(impact%20of%20art%20on%20society)%20OR%20(art%20political%20commentary)%20OR%20(social%20critique%20in%20art)%20OR%20(art%20as%20a%20tool%20for%20activism)%20OR%20(political%20art%20impact%20on%20society)%20OR%20(artistic%20expression%20and%20social%20change)%20OR%20(art%20as%20a%20form%20of%20political%20and%20social%20commentary)&amp;tab=Everything&amp;search_scope=Search_ELEC&amp;vid=44WHELF_UWTSD:44WHELF_UWTSD_VU1&amp;facet=tlevel,include,online_resources&amp;facet=tlevel,include,peer_reviewed&amp;facet=searchcreationdate,include,2010%7C,%7C2025&amp;mode=advanced&amp;offset=0&amp;pcAvailability=true" TargetMode="Externa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lang=en" TargetMode="External"/><Relationship Id="rId2" Type="http://schemas.openxmlformats.org/officeDocument/2006/relationships/image" Target="../media/image57.png"/><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hyperlink" Target="https://librarysearch.uwtsd.ac.uk/discovery/fulldisplay?docid=alma99100269358802421&amp;context=L&amp;vid=44WHELF_UWTSD:44WHELF_UWTSD_VU1&amp;lang=en&amp;search_scope=MyInst_and_CI&amp;adaptor=Local%20Search%20Engine&amp;tab=Everything&amp;query=any,contains,bauhaus&amp;facet=tlevel,include,available_p&amp;offset=0" TargetMode="External"/><Relationship Id="rId1" Type="http://schemas.openxmlformats.org/officeDocument/2006/relationships/slideLayout" Target="../slideLayouts/slideLayout9.xml"/><Relationship Id="rId5" Type="http://schemas.openxmlformats.org/officeDocument/2006/relationships/image" Target="../media/image60.png"/><Relationship Id="rId4" Type="http://schemas.openxmlformats.org/officeDocument/2006/relationships/image" Target="../media/image59.png"/></Relationships>
</file>

<file path=ppt/slides/_rels/slide22.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png"/><Relationship Id="rId1" Type="http://schemas.openxmlformats.org/officeDocument/2006/relationships/slideLayout" Target="../slideLayouts/slideLayout10.xml"/><Relationship Id="rId4" Type="http://schemas.openxmlformats.org/officeDocument/2006/relationships/image" Target="../media/image63.svg"/></Relationships>
</file>

<file path=ppt/slides/_rels/slide23.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1.png"/><Relationship Id="rId1" Type="http://schemas.openxmlformats.org/officeDocument/2006/relationships/slideLayout" Target="../slideLayouts/slideLayout10.xml"/><Relationship Id="rId4" Type="http://schemas.openxmlformats.org/officeDocument/2006/relationships/image" Target="../media/image65.svg"/></Relationships>
</file>

<file path=ppt/slides/_rels/slide24.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455702702421&amp;context=L&amp;vid=44WHELF_UWTSD:44WHELF_UWTSD_VU1&amp;lang=en&amp;adaptor=Local%20Search%20Engine&amp;tab=jsearch_slot&amp;query=contains,dbcategory,&amp;sortby=title&amp;offset=0&amp;databases=category,Institute%20of%20Science%20and%20Art%E2%94%80Art%20and%20design" TargetMode="External"/><Relationship Id="rId2" Type="http://schemas.openxmlformats.org/officeDocument/2006/relationships/hyperlink" Target="https://librarysearch.uwtsd.ac.uk/discovery/dbfulldisplay?docid=alma99100115366602421&amp;context=L&amp;vid=44WHELF_UWTSD:44WHELF_UWTSD_VU1&amp;lang=en&amp;adaptor=Local%20Search%20Engine&amp;tab=jsearch_slot&amp;query=contains,dbcategory,&amp;sortby=title&amp;offset=0&amp;databases=category,Institute%20of%20Science%20and%20Art" TargetMode="External"/><Relationship Id="rId1" Type="http://schemas.openxmlformats.org/officeDocument/2006/relationships/slideLayout" Target="../slideLayouts/slideLayout10.xml"/><Relationship Id="rId6" Type="http://schemas.openxmlformats.org/officeDocument/2006/relationships/hyperlink" Target="https://librarysearch.uwtsd.ac.uk/discovery/fulldisplay?docid=alma99100359058802421&amp;context=L&amp;vid=44WHELF_UWTSD:44WHELF_UWTSD_VU1&amp;lang=en&amp;search_scope=MyInst_and_CI&amp;adaptor=Local%20Search%20Engine&amp;tab=Everything&amp;query=any,contains,human%20anatomy&amp;pfilter=rtype,exact,databases&amp;offset=0" TargetMode="External"/><Relationship Id="rId5" Type="http://schemas.openxmlformats.org/officeDocument/2006/relationships/hyperlink" Target="https://librarysearch.uwtsd.ac.uk/discovery/dbfulldisplay?docid=alma99100250258102421&amp;context=L&amp;vid=44WHELF_UWTSD:44WHELF_UWTSD_VU1&amp;lang=en&amp;adaptor=Local%20Search%20Engine&amp;tab=jsearch_slot&amp;query=any,contains,Digital%20Theatre%20Plus%20Database&amp;offset=0&amp;databases=any,Digital%20Theatre%20Plus%20Database" TargetMode="External"/><Relationship Id="rId4" Type="http://schemas.openxmlformats.org/officeDocument/2006/relationships/hyperlink" Target="https://librarysearch.uwtsd.ac.uk/discovery/dbfulldisplay?docid=alma99100218160102421&amp;context=L&amp;vid=44WHELF_UWTSD:44WHELF_UWTSD_VU1&amp;lang=en&amp;adaptor=Local%20Search%20Engine&amp;tab=jsearch_slot&amp;query=contains,dbcategory,&amp;sortby=title&amp;offset=0&amp;databases=category,Institute%20of%20Science%20and%20Art%E2%94%80Art%20and%20design"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224559102421&amp;context=L&amp;vid=44WHELF_UWTSD:44WHELF_UWTSD_VU1&amp;lang=en&amp;adaptor=Local%20Search%20Engine&amp;tab=jsearch_slot&amp;query=contains,dbcategory,&amp;sortby=title&amp;offset=10&amp;databases=category,Institute%20of%20Science%20and%20Art%E2%94%80Engineering" TargetMode="External"/><Relationship Id="rId2" Type="http://schemas.openxmlformats.org/officeDocument/2006/relationships/hyperlink" Target="https://librarysearch.uwtsd.ac.uk/discovery/dbfulldisplay?docid=alma99100417099402421&amp;context=L&amp;vid=44WHELF_UWTSD:44WHELF_UWTSD_VU1&amp;lang=en&amp;adaptor=Local%20Search%20Engine&amp;tab=jsearch_slot&amp;query=contains,dbcategory,&amp;sortby=title&amp;offset=20&amp;databases=category,Institute%20of%20Science%20and%20Art%E2%94%80Art%20and%20design" TargetMode="External"/><Relationship Id="rId1" Type="http://schemas.openxmlformats.org/officeDocument/2006/relationships/slideLayout" Target="../slideLayouts/slideLayout10.xml"/><Relationship Id="rId5"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design" TargetMode="External"/><Relationship Id="rId4" Type="http://schemas.openxmlformats.org/officeDocument/2006/relationships/hyperlink" Target="https://librarysearch.uwtsd.ac.uk/discovery/dbfulldisplay?docid=alma99100224559402421&amp;context=L&amp;vid=44WHELF_UWTSD:44WHELF_UWTSD_VU1&amp;lang=en&amp;adaptor=Local%20Search%20Engine&amp;tab=jsearch_slot&amp;query=contains,dbcategory,&amp;sortby=title&amp;offset=20&amp;databases=category,Institute%20of%20Science%20and%20Art%E2%94%80Art%20and%20design"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hyperlink" Target="https://librarysearch.uwtsd.ac.uk/discovery/dbfulldisplay?docid=alma99100455702702421&amp;context=L&amp;vid=44WHELF_UWTSD:44WHELF_UWTSD_VU1&amp;lang=en&amp;adaptor=Local%20Search%20Engine&amp;tab=jsearch_slot&amp;query=any,contains,Artstor&amp;offset=0&amp;databases=any,Artstor" TargetMode="External"/><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Layout" Target="../slideLayouts/slideLayout10.xml"/><Relationship Id="rId4" Type="http://schemas.openxmlformats.org/officeDocument/2006/relationships/hyperlink" Target="https://librarysearch.uwtsd.ac.uk/discovery/dbfulldisplay?docid=alma99100361956202421&amp;context=L&amp;vid=44WHELF_UWTSD:44WHELF_UWTSD_VU1&amp;lang=en&amp;adaptor=Local%20Search%20Engine&amp;tab=jsearch_slot&amp;query=any,contains,&amp;offset=0&amp;databases=letter,en,B"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hyperlink" Target="https://librarysearch.uwtsd.ac.uk/discovery/dbfulldisplay?docid=alma99100250258102421&amp;context=L&amp;vid=44WHELF_UWTSD:44WHELF_UWTSD_VU1&amp;lang=en&amp;adaptor=Local%20Search%20Engine&amp;tab=jsearch_slot&amp;query=any,contains,Digital%20Theatre%20Plus%20Database&amp;offset=0&amp;databases=any,Digital%20Theatre%20Plus%20Database" TargetMode="External"/><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hyperlink" Target="https://librarysearch.uwtsd.ac.uk/discovery/fulldisplay?docid=alma99100484102802421&amp;context=L&amp;vid=44WHELF_UWTSD:44WHELF_UWTSD_VU1&amp;lang=en&amp;search_scope=Search_ELEC&amp;adaptor=Local%20Search%20Engine&amp;tab=Everything&amp;query=any,contains,Exact%20editions&amp;offset=0" TargetMode="External"/><Relationship Id="rId1" Type="http://schemas.openxmlformats.org/officeDocument/2006/relationships/slideLayout" Target="../slideLayouts/slideLayout9.xml"/><Relationship Id="rId5" Type="http://schemas.openxmlformats.org/officeDocument/2006/relationships/image" Target="../media/image75.png"/><Relationship Id="rId4" Type="http://schemas.openxmlformats.org/officeDocument/2006/relationships/image" Target="../media/image74.png"/></Relationships>
</file>

<file path=ppt/slides/_rels/slide33.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hyperlink" Target="https://librarysearch.uwtsd.ac.uk/discovery/dbfulldisplay?docid=alma99100417099402421&amp;context=L&amp;vid=44WHELF_UWTSD:44WHELF_UWTSD_VU1&amp;lang=en&amp;adaptor=Local%20Search%20Engine&amp;tab=jsearch_slot&amp;query=any,contains,Performing%20Arts%20Periodicals%20Database&amp;offset=0&amp;databases=any,Performing%20Arts%20Periodicals%20Database" TargetMode="External"/><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media" TargetMode="External"/><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9.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6.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hyperlink" Target="https://browzine.com/libraries/1422/subjects" TargetMode="External"/><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3" Type="http://schemas.openxmlformats.org/officeDocument/2006/relationships/hyperlink" Target="mailto:library@uwtsd.ac.uk" TargetMode="External"/><Relationship Id="rId2" Type="http://schemas.openxmlformats.org/officeDocument/2006/relationships/hyperlink" Target="mailto:emily.wild@uwtsd.ac.uk" TargetMode="External"/><Relationship Id="rId1" Type="http://schemas.openxmlformats.org/officeDocument/2006/relationships/slideLayout" Target="../slideLayouts/slideLayout10.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7EC0C81-E4E5-0BA8-31BE-B45E16EF6A3F}"/>
              </a:ext>
            </a:extLst>
          </p:cNvPr>
          <p:cNvSpPr>
            <a:spLocks noGrp="1"/>
          </p:cNvSpPr>
          <p:nvPr>
            <p:ph type="subTitle" idx="1"/>
          </p:nvPr>
        </p:nvSpPr>
        <p:spPr/>
        <p:txBody>
          <a:bodyPr>
            <a:normAutofit fontScale="85000" lnSpcReduction="20000"/>
          </a:bodyPr>
          <a:lstStyle/>
          <a:p>
            <a:r>
              <a:rPr lang="en-GB"/>
              <a:t>Art</a:t>
            </a:r>
            <a:r>
              <a:rPr lang="en-GB" dirty="0"/>
              <a:t>, Design &amp; Performance</a:t>
            </a:r>
          </a:p>
          <a:p>
            <a:r>
              <a:rPr lang="en-GB" dirty="0"/>
              <a:t>Emily Wild </a:t>
            </a:r>
          </a:p>
          <a:p>
            <a:r>
              <a:rPr lang="en-GB" dirty="0"/>
              <a:t>2025</a:t>
            </a:r>
          </a:p>
        </p:txBody>
      </p:sp>
      <p:sp>
        <p:nvSpPr>
          <p:cNvPr id="4" name="Title 3">
            <a:extLst>
              <a:ext uri="{FF2B5EF4-FFF2-40B4-BE49-F238E27FC236}">
                <a16:creationId xmlns:a16="http://schemas.microsoft.com/office/drawing/2014/main" id="{72C66E9F-020C-3F06-809E-706D63630568}"/>
              </a:ext>
            </a:extLst>
          </p:cNvPr>
          <p:cNvSpPr>
            <a:spLocks noGrp="1"/>
          </p:cNvSpPr>
          <p:nvPr>
            <p:ph type="title"/>
          </p:nvPr>
        </p:nvSpPr>
        <p:spPr/>
        <p:txBody>
          <a:bodyPr/>
          <a:lstStyle/>
          <a:p>
            <a:r>
              <a:rPr lang="en-GB" dirty="0"/>
              <a:t>Library Research </a:t>
            </a:r>
          </a:p>
        </p:txBody>
      </p:sp>
      <p:pic>
        <p:nvPicPr>
          <p:cNvPr id="5" name="Picture Placeholder 4">
            <a:extLst>
              <a:ext uri="{FF2B5EF4-FFF2-40B4-BE49-F238E27FC236}">
                <a16:creationId xmlns:a16="http://schemas.microsoft.com/office/drawing/2014/main" id="{CCE16E64-B12D-6668-C511-17644E6B17FB}"/>
              </a:ext>
            </a:extLst>
          </p:cNvPr>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a:xfrm>
            <a:off x="0" y="0"/>
            <a:ext cx="6102350" cy="6858000"/>
          </a:xfrm>
        </p:spPr>
      </p:pic>
    </p:spTree>
    <p:extLst>
      <p:ext uri="{BB962C8B-B14F-4D97-AF65-F5344CB8AC3E}">
        <p14:creationId xmlns:p14="http://schemas.microsoft.com/office/powerpoint/2010/main" val="9657399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873F628-47B8-D8A1-DE2D-28F921DB036D}"/>
              </a:ext>
            </a:extLst>
          </p:cNvPr>
          <p:cNvPicPr>
            <a:picLocks noChangeAspect="1"/>
          </p:cNvPicPr>
          <p:nvPr/>
        </p:nvPicPr>
        <p:blipFill rotWithShape="1">
          <a:blip r:embed="rId2"/>
          <a:srcRect l="15421" r="19976"/>
          <a:stretch/>
        </p:blipFill>
        <p:spPr>
          <a:xfrm>
            <a:off x="4315626" y="10"/>
            <a:ext cx="7876374" cy="6857990"/>
          </a:xfrm>
          <a:prstGeom prst="rect">
            <a:avLst/>
          </a:prstGeom>
          <a:noFill/>
          <a:ln>
            <a:noFill/>
          </a:ln>
        </p:spPr>
      </p:pic>
      <p:sp>
        <p:nvSpPr>
          <p:cNvPr id="2" name="Title 1">
            <a:extLst>
              <a:ext uri="{FF2B5EF4-FFF2-40B4-BE49-F238E27FC236}">
                <a16:creationId xmlns:a16="http://schemas.microsoft.com/office/drawing/2014/main" id="{39E8BB9F-CF82-81B1-9B0F-61B3D080F895}"/>
              </a:ext>
            </a:extLst>
          </p:cNvPr>
          <p:cNvSpPr>
            <a:spLocks noGrp="1"/>
          </p:cNvSpPr>
          <p:nvPr>
            <p:ph type="subTitle" idx="1"/>
          </p:nvPr>
        </p:nvSpPr>
        <p:spPr>
          <a:xfrm>
            <a:off x="286221" y="1263533"/>
            <a:ext cx="3670481" cy="3641841"/>
          </a:xfrm>
        </p:spPr>
        <p:txBody>
          <a:bodyPr>
            <a:normAutofit/>
          </a:bodyPr>
          <a:lstStyle/>
          <a:p>
            <a:r>
              <a:rPr lang="en-GB" dirty="0"/>
              <a:t>Introduction to UWTSD Library.</a:t>
            </a:r>
            <a:br>
              <a:rPr lang="en-GB" dirty="0"/>
            </a:br>
            <a:endParaRPr lang="en-GB" dirty="0"/>
          </a:p>
        </p:txBody>
      </p:sp>
    </p:spTree>
    <p:extLst>
      <p:ext uri="{BB962C8B-B14F-4D97-AF65-F5344CB8AC3E}">
        <p14:creationId xmlns:p14="http://schemas.microsoft.com/office/powerpoint/2010/main" val="24749460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CB486-BA1B-C7C3-24D5-BA8957128C03}"/>
              </a:ext>
            </a:extLst>
          </p:cNvPr>
          <p:cNvSpPr>
            <a:spLocks noGrp="1"/>
          </p:cNvSpPr>
          <p:nvPr>
            <p:ph type="title"/>
          </p:nvPr>
        </p:nvSpPr>
        <p:spPr/>
        <p:txBody>
          <a:bodyPr>
            <a:normAutofit/>
          </a:bodyPr>
          <a:lstStyle/>
          <a:p>
            <a:r>
              <a:rPr lang="en-GB" dirty="0"/>
              <a:t>Using the library for research</a:t>
            </a:r>
          </a:p>
        </p:txBody>
      </p:sp>
      <p:pic>
        <p:nvPicPr>
          <p:cNvPr id="4" name="Graphic 9" descr="Lecturer with solid fill">
            <a:extLst>
              <a:ext uri="{FF2B5EF4-FFF2-40B4-BE49-F238E27FC236}">
                <a16:creationId xmlns:a16="http://schemas.microsoft.com/office/drawing/2014/main" id="{36270C50-0C31-55CD-D005-FC3808F8367C}"/>
              </a:ext>
            </a:extLst>
          </p:cNvPr>
          <p:cNvPicPr>
            <a:picLocks noGrp="1" noChangeAspect="1"/>
          </p:cNvPicPr>
          <p:nvPr>
            <p:ph sz="quarter" idx="10"/>
          </p:nvPr>
        </p:nvPicPr>
        <p:blipFill>
          <a:blip r:embed="rId2">
            <a:extLst>
              <a:ext uri="{96DAC541-7B7A-43D3-8B79-37D633B846F1}">
                <asvg:svgBlip xmlns:asvg="http://schemas.microsoft.com/office/drawing/2016/SVG/main" r:embed="rId3"/>
              </a:ext>
            </a:extLst>
          </a:blip>
          <a:stretch>
            <a:fillRect/>
          </a:stretch>
        </p:blipFill>
        <p:spPr>
          <a:xfrm>
            <a:off x="4395972" y="4041247"/>
            <a:ext cx="1639895" cy="1639895"/>
          </a:xfrm>
          <a:prstGeom prst="rect">
            <a:avLst/>
          </a:prstGeom>
        </p:spPr>
      </p:pic>
      <p:pic>
        <p:nvPicPr>
          <p:cNvPr id="5" name="Graphic 10" descr="Internet with solid fill">
            <a:extLst>
              <a:ext uri="{FF2B5EF4-FFF2-40B4-BE49-F238E27FC236}">
                <a16:creationId xmlns:a16="http://schemas.microsoft.com/office/drawing/2014/main" id="{57572FD4-913C-1AF8-098A-9D40BDDE3F5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390498" y="3957316"/>
            <a:ext cx="1822860" cy="1822860"/>
          </a:xfrm>
          <a:prstGeom prst="rect">
            <a:avLst/>
          </a:prstGeom>
        </p:spPr>
      </p:pic>
      <p:pic>
        <p:nvPicPr>
          <p:cNvPr id="6" name="Graphic 11" descr="Books with solid fill">
            <a:extLst>
              <a:ext uri="{FF2B5EF4-FFF2-40B4-BE49-F238E27FC236}">
                <a16:creationId xmlns:a16="http://schemas.microsoft.com/office/drawing/2014/main" id="{863B810F-6665-8A80-1060-24BB64B8DFA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156135" y="4092269"/>
            <a:ext cx="1526309" cy="1537854"/>
          </a:xfrm>
          <a:prstGeom prst="rect">
            <a:avLst/>
          </a:prstGeom>
        </p:spPr>
      </p:pic>
      <p:sp>
        <p:nvSpPr>
          <p:cNvPr id="8" name="TextBox 7">
            <a:extLst>
              <a:ext uri="{FF2B5EF4-FFF2-40B4-BE49-F238E27FC236}">
                <a16:creationId xmlns:a16="http://schemas.microsoft.com/office/drawing/2014/main" id="{BB07E561-C9D4-B6A2-2DB5-416F6FD6316E}"/>
              </a:ext>
            </a:extLst>
          </p:cNvPr>
          <p:cNvSpPr txBox="1"/>
          <p:nvPr/>
        </p:nvSpPr>
        <p:spPr>
          <a:xfrm>
            <a:off x="698242" y="1857790"/>
            <a:ext cx="9605108" cy="1815882"/>
          </a:xfrm>
          <a:prstGeom prst="rect">
            <a:avLst/>
          </a:prstGeom>
          <a:noFill/>
        </p:spPr>
        <p:txBody>
          <a:bodyPr wrap="square">
            <a:spAutoFit/>
          </a:bodyPr>
          <a:lstStyle/>
          <a:p>
            <a:r>
              <a:rPr lang="en-GB" sz="2800" i="0" dirty="0">
                <a:solidFill>
                  <a:srgbClr val="424242"/>
                </a:solidFill>
                <a:effectLst/>
              </a:rPr>
              <a:t>The library has key resources to support your studies and research, so it’s important to know how to use it well. This session is here to help you build the skills you need to make the most of what the library offers.</a:t>
            </a:r>
            <a:endParaRPr lang="en-GB" sz="2800" dirty="0">
              <a:ln w="0"/>
              <a:effectLst>
                <a:outerShdw blurRad="38100" dist="19050" dir="2700000" algn="tl" rotWithShape="0">
                  <a:schemeClr val="dk1">
                    <a:alpha val="40000"/>
                  </a:schemeClr>
                </a:outerShdw>
              </a:effectLst>
              <a:cs typeface="Calibri Light" panose="020F0302020204030204" pitchFamily="34" charset="0"/>
            </a:endParaRPr>
          </a:p>
        </p:txBody>
      </p:sp>
      <p:pic>
        <p:nvPicPr>
          <p:cNvPr id="10" name="Graphic 9" descr="Online meeting with solid fill">
            <a:extLst>
              <a:ext uri="{FF2B5EF4-FFF2-40B4-BE49-F238E27FC236}">
                <a16:creationId xmlns:a16="http://schemas.microsoft.com/office/drawing/2014/main" id="{3D22E893-2EAB-EB7D-585C-E01ABCCBE831}"/>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8099260" y="4041246"/>
            <a:ext cx="1639896" cy="1639896"/>
          </a:xfrm>
          <a:prstGeom prst="rect">
            <a:avLst/>
          </a:prstGeom>
        </p:spPr>
      </p:pic>
      <p:pic>
        <p:nvPicPr>
          <p:cNvPr id="16" name="Graphic 15" descr="Bar chart with solid fill">
            <a:extLst>
              <a:ext uri="{FF2B5EF4-FFF2-40B4-BE49-F238E27FC236}">
                <a16:creationId xmlns:a16="http://schemas.microsoft.com/office/drawing/2014/main" id="{9D027D52-8C1B-8D48-038E-D0A18803E17B}"/>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363221" y="4081281"/>
            <a:ext cx="1678221" cy="1678221"/>
          </a:xfrm>
          <a:prstGeom prst="rect">
            <a:avLst/>
          </a:prstGeom>
        </p:spPr>
      </p:pic>
      <p:pic>
        <p:nvPicPr>
          <p:cNvPr id="18" name="Graphic 17" descr="Books on shelf with solid fill">
            <a:extLst>
              <a:ext uri="{FF2B5EF4-FFF2-40B4-BE49-F238E27FC236}">
                <a16:creationId xmlns:a16="http://schemas.microsoft.com/office/drawing/2014/main" id="{89CDEBF3-1F34-4FB8-CF92-4578E3021D7E}"/>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0155972" y="3957316"/>
            <a:ext cx="1672807" cy="1672807"/>
          </a:xfrm>
          <a:prstGeom prst="rect">
            <a:avLst/>
          </a:prstGeom>
        </p:spPr>
      </p:pic>
    </p:spTree>
    <p:extLst>
      <p:ext uri="{BB962C8B-B14F-4D97-AF65-F5344CB8AC3E}">
        <p14:creationId xmlns:p14="http://schemas.microsoft.com/office/powerpoint/2010/main" val="14767045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2C602-4DDD-DAE9-A7B9-8C09D356FE48}"/>
              </a:ext>
            </a:extLst>
          </p:cNvPr>
          <p:cNvSpPr>
            <a:spLocks noGrp="1"/>
          </p:cNvSpPr>
          <p:nvPr>
            <p:ph type="title"/>
          </p:nvPr>
        </p:nvSpPr>
        <p:spPr>
          <a:xfrm>
            <a:off x="706333" y="0"/>
            <a:ext cx="10382148" cy="1003916"/>
          </a:xfrm>
        </p:spPr>
        <p:txBody>
          <a:bodyPr/>
          <a:lstStyle/>
          <a:p>
            <a:r>
              <a:rPr lang="en-GB" dirty="0"/>
              <a:t>Aim of the session</a:t>
            </a:r>
          </a:p>
        </p:txBody>
      </p:sp>
      <p:pic>
        <p:nvPicPr>
          <p:cNvPr id="6" name="Picture 5" descr="Woman arranging books">
            <a:extLst>
              <a:ext uri="{FF2B5EF4-FFF2-40B4-BE49-F238E27FC236}">
                <a16:creationId xmlns:a16="http://schemas.microsoft.com/office/drawing/2014/main" id="{DBFCBB89-39FE-7125-6456-757DFD6A671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20013" y="1256200"/>
            <a:ext cx="7271987" cy="5027868"/>
          </a:xfrm>
          <a:prstGeom prst="rect">
            <a:avLst/>
          </a:prstGeom>
        </p:spPr>
      </p:pic>
      <p:sp>
        <p:nvSpPr>
          <p:cNvPr id="8" name="Flowchart: Off-page Connector 7">
            <a:extLst>
              <a:ext uri="{FF2B5EF4-FFF2-40B4-BE49-F238E27FC236}">
                <a16:creationId xmlns:a16="http://schemas.microsoft.com/office/drawing/2014/main" id="{5BAD87F3-3ECF-0401-6BCB-292E4E4DB248}"/>
              </a:ext>
            </a:extLst>
          </p:cNvPr>
          <p:cNvSpPr/>
          <p:nvPr/>
        </p:nvSpPr>
        <p:spPr>
          <a:xfrm>
            <a:off x="292963" y="1592263"/>
            <a:ext cx="4385569" cy="1275224"/>
          </a:xfrm>
          <a:prstGeom prst="flowChartOffpageConnector">
            <a:avLst/>
          </a:prstGeom>
          <a:ln/>
        </p:spPr>
        <p:style>
          <a:lnRef idx="2">
            <a:schemeClr val="accent2"/>
          </a:lnRef>
          <a:fillRef idx="1">
            <a:schemeClr val="lt1"/>
          </a:fillRef>
          <a:effectRef idx="0">
            <a:schemeClr val="accent2"/>
          </a:effectRef>
          <a:fontRef idx="minor">
            <a:schemeClr val="dk1"/>
          </a:fontRef>
        </p:style>
        <p:txBody>
          <a:bodyPr rtlCol="0" anchor="ctr"/>
          <a:lstStyle/>
          <a:p>
            <a:pPr algn="ctr"/>
            <a:r>
              <a:rPr lang="en-GB" sz="2400" dirty="0">
                <a:solidFill>
                  <a:schemeClr val="tx1"/>
                </a:solidFill>
                <a:cs typeface="Arial" panose="020B0604020202020204" pitchFamily="34" charset="0"/>
              </a:rPr>
              <a:t>An introduction to the library resources and services.</a:t>
            </a:r>
          </a:p>
        </p:txBody>
      </p:sp>
      <p:sp>
        <p:nvSpPr>
          <p:cNvPr id="9" name="Flowchart: Off-page Connector 8">
            <a:extLst>
              <a:ext uri="{FF2B5EF4-FFF2-40B4-BE49-F238E27FC236}">
                <a16:creationId xmlns:a16="http://schemas.microsoft.com/office/drawing/2014/main" id="{FC697E34-59CF-B1C4-515E-6A5D3B2C23D3}"/>
              </a:ext>
            </a:extLst>
          </p:cNvPr>
          <p:cNvSpPr/>
          <p:nvPr/>
        </p:nvSpPr>
        <p:spPr>
          <a:xfrm>
            <a:off x="292963" y="3143619"/>
            <a:ext cx="4385569" cy="1275224"/>
          </a:xfrm>
          <a:prstGeom prst="flowChartOffpageConnector">
            <a:avLst/>
          </a:prstGeom>
          <a:ln/>
        </p:spPr>
        <p:style>
          <a:lnRef idx="2">
            <a:schemeClr val="accent2"/>
          </a:lnRef>
          <a:fillRef idx="1">
            <a:schemeClr val="lt1"/>
          </a:fillRef>
          <a:effectRef idx="0">
            <a:schemeClr val="accent2"/>
          </a:effectRef>
          <a:fontRef idx="minor">
            <a:schemeClr val="dk1"/>
          </a:fontRef>
        </p:style>
        <p:txBody>
          <a:bodyPr rtlCol="0" anchor="ctr"/>
          <a:lstStyle/>
          <a:p>
            <a:pPr algn="ctr"/>
            <a:r>
              <a:rPr lang="en-GB" sz="2400" dirty="0">
                <a:solidFill>
                  <a:schemeClr val="tx1"/>
                </a:solidFill>
                <a:cs typeface="Arial" panose="020B0604020202020204" pitchFamily="34" charset="0"/>
              </a:rPr>
              <a:t>How to use the library as part of your studies. </a:t>
            </a:r>
          </a:p>
        </p:txBody>
      </p:sp>
      <p:sp>
        <p:nvSpPr>
          <p:cNvPr id="10" name="Flowchart: Off-page Connector 9">
            <a:extLst>
              <a:ext uri="{FF2B5EF4-FFF2-40B4-BE49-F238E27FC236}">
                <a16:creationId xmlns:a16="http://schemas.microsoft.com/office/drawing/2014/main" id="{BF37A31C-083F-3313-60B5-0C399CBD85BC}"/>
              </a:ext>
            </a:extLst>
          </p:cNvPr>
          <p:cNvSpPr/>
          <p:nvPr/>
        </p:nvSpPr>
        <p:spPr>
          <a:xfrm>
            <a:off x="292963" y="4694975"/>
            <a:ext cx="4385569" cy="1189909"/>
          </a:xfrm>
          <a:prstGeom prst="flowChartOffpageConnector">
            <a:avLst/>
          </a:prstGeom>
          <a:ln/>
        </p:spPr>
        <p:style>
          <a:lnRef idx="2">
            <a:schemeClr val="accent2"/>
          </a:lnRef>
          <a:fillRef idx="1">
            <a:schemeClr val="lt1"/>
          </a:fillRef>
          <a:effectRef idx="0">
            <a:schemeClr val="accent2"/>
          </a:effectRef>
          <a:fontRef idx="minor">
            <a:schemeClr val="dk1"/>
          </a:fontRef>
        </p:style>
        <p:txBody>
          <a:bodyPr rtlCol="0" anchor="ctr"/>
          <a:lstStyle/>
          <a:p>
            <a:pPr algn="ctr"/>
            <a:r>
              <a:rPr lang="en-GB" sz="2400" dirty="0">
                <a:solidFill>
                  <a:schemeClr val="tx1"/>
                </a:solidFill>
                <a:cs typeface="Arial" panose="020B0604020202020204" pitchFamily="34" charset="0"/>
              </a:rPr>
              <a:t>How to access specialist Art and Performing Arts resources.</a:t>
            </a:r>
          </a:p>
        </p:txBody>
      </p:sp>
    </p:spTree>
    <p:extLst>
      <p:ext uri="{BB962C8B-B14F-4D97-AF65-F5344CB8AC3E}">
        <p14:creationId xmlns:p14="http://schemas.microsoft.com/office/powerpoint/2010/main" val="30901047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E2B1-B12B-6C72-3634-A19D36C1CABD}"/>
              </a:ext>
            </a:extLst>
          </p:cNvPr>
          <p:cNvSpPr>
            <a:spLocks noGrp="1"/>
          </p:cNvSpPr>
          <p:nvPr>
            <p:ph type="title"/>
          </p:nvPr>
        </p:nvSpPr>
        <p:spPr/>
        <p:txBody>
          <a:bodyPr/>
          <a:lstStyle/>
          <a:p>
            <a:r>
              <a:rPr lang="en-GB" dirty="0"/>
              <a:t>Services and support</a:t>
            </a:r>
          </a:p>
        </p:txBody>
      </p:sp>
      <p:graphicFrame>
        <p:nvGraphicFramePr>
          <p:cNvPr id="7" name="Content Placeholder 6">
            <a:extLst>
              <a:ext uri="{FF2B5EF4-FFF2-40B4-BE49-F238E27FC236}">
                <a16:creationId xmlns:a16="http://schemas.microsoft.com/office/drawing/2014/main" id="{FB427E2B-C582-BAC3-7986-6CB12FC11DBF}"/>
              </a:ext>
            </a:extLst>
          </p:cNvPr>
          <p:cNvGraphicFramePr>
            <a:graphicFrameLocks noGrp="1"/>
          </p:cNvGraphicFramePr>
          <p:nvPr>
            <p:ph sz="quarter" idx="10"/>
            <p:extLst>
              <p:ext uri="{D42A27DB-BD31-4B8C-83A1-F6EECF244321}">
                <p14:modId xmlns:p14="http://schemas.microsoft.com/office/powerpoint/2010/main" val="2982228785"/>
              </p:ext>
            </p:extLst>
          </p:nvPr>
        </p:nvGraphicFramePr>
        <p:xfrm>
          <a:off x="698500" y="1592263"/>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5065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196AE7BA-724A-5D39-65AC-3A8EF920DB22}"/>
              </a:ext>
            </a:extLst>
          </p:cNvPr>
          <p:cNvPicPr>
            <a:picLocks noGrp="1" noChangeAspect="1" noChangeArrowheads="1"/>
          </p:cNvPicPr>
          <p:nvPr>
            <p:ph type="pic" sz="quarter" idx="13"/>
          </p:nvPr>
        </p:nvPicPr>
        <p:blipFill>
          <a:blip r:embed="rId2">
            <a:duotone>
              <a:schemeClr val="accent2">
                <a:shade val="45000"/>
                <a:satMod val="135000"/>
              </a:schemeClr>
              <a:prstClr val="white"/>
            </a:duotone>
            <a:extLst>
              <a:ext uri="{28A0092B-C50C-407E-A947-70E740481C1C}">
                <a14:useLocalDpi xmlns:a14="http://schemas.microsoft.com/office/drawing/2010/main" val="0"/>
              </a:ext>
            </a:extLst>
          </a:blip>
          <a:stretch/>
        </p:blipFill>
        <p:spPr bwMode="auto">
          <a:xfrm>
            <a:off x="4824813" y="0"/>
            <a:ext cx="6858000" cy="6858000"/>
          </a:xfrm>
          <a:prstGeom prst="rect">
            <a:avLst/>
          </a:prstGeom>
          <a:solidFill>
            <a:srgbClr val="FFFFFF"/>
          </a:solidFill>
        </p:spPr>
      </p:pic>
      <p:sp>
        <p:nvSpPr>
          <p:cNvPr id="2055" name="Subtitle 2">
            <a:extLst>
              <a:ext uri="{FF2B5EF4-FFF2-40B4-BE49-F238E27FC236}">
                <a16:creationId xmlns:a16="http://schemas.microsoft.com/office/drawing/2014/main" id="{D915F8BE-2CF1-0661-CB10-F746B7454512}"/>
              </a:ext>
            </a:extLst>
          </p:cNvPr>
          <p:cNvSpPr>
            <a:spLocks noGrp="1"/>
          </p:cNvSpPr>
          <p:nvPr>
            <p:ph type="subTitle" idx="1"/>
          </p:nvPr>
        </p:nvSpPr>
        <p:spPr>
          <a:xfrm>
            <a:off x="286221" y="1263533"/>
            <a:ext cx="3670481" cy="3641841"/>
          </a:xfrm>
        </p:spPr>
        <p:txBody>
          <a:bodyPr/>
          <a:lstStyle/>
          <a:p>
            <a:r>
              <a:rPr lang="en-US" dirty="0"/>
              <a:t>Explore your library resources.</a:t>
            </a:r>
          </a:p>
        </p:txBody>
      </p:sp>
    </p:spTree>
    <p:extLst>
      <p:ext uri="{BB962C8B-B14F-4D97-AF65-F5344CB8AC3E}">
        <p14:creationId xmlns:p14="http://schemas.microsoft.com/office/powerpoint/2010/main" val="28696530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p:txBody>
          <a:bodyPr>
            <a:normAutofit/>
          </a:bodyPr>
          <a:lstStyle/>
          <a:p>
            <a:r>
              <a:rPr lang="en-GB" dirty="0"/>
              <a:t>Getting Started Guides</a:t>
            </a:r>
          </a:p>
        </p:txBody>
      </p:sp>
      <p:sp>
        <p:nvSpPr>
          <p:cNvPr id="3" name="TextBox 2">
            <a:extLst>
              <a:ext uri="{FF2B5EF4-FFF2-40B4-BE49-F238E27FC236}">
                <a16:creationId xmlns:a16="http://schemas.microsoft.com/office/drawing/2014/main" id="{24AEB19F-BEFF-2A44-9E2A-B4D47F27A704}"/>
              </a:ext>
            </a:extLst>
          </p:cNvPr>
          <p:cNvSpPr txBox="1"/>
          <p:nvPr/>
        </p:nvSpPr>
        <p:spPr>
          <a:xfrm>
            <a:off x="7452086" y="4938318"/>
            <a:ext cx="3778060" cy="369332"/>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2"/>
              </a:rPr>
              <a:t>Library and Learning Resources</a:t>
            </a:r>
            <a:endParaRPr lang="en-GB" dirty="0">
              <a:latin typeface="Calibri Light" panose="020F0302020204030204" pitchFamily="34" charset="0"/>
              <a:cs typeface="Calibri Light" panose="020F0302020204030204" pitchFamily="34" charset="0"/>
            </a:endParaRPr>
          </a:p>
        </p:txBody>
      </p:sp>
      <p:sp>
        <p:nvSpPr>
          <p:cNvPr id="22" name="TextBox 21">
            <a:extLst>
              <a:ext uri="{FF2B5EF4-FFF2-40B4-BE49-F238E27FC236}">
                <a16:creationId xmlns:a16="http://schemas.microsoft.com/office/drawing/2014/main" id="{889170E5-D4E5-6B6B-0B81-E9BFB3356D5B}"/>
              </a:ext>
            </a:extLst>
          </p:cNvPr>
          <p:cNvSpPr txBox="1"/>
          <p:nvPr/>
        </p:nvSpPr>
        <p:spPr>
          <a:xfrm>
            <a:off x="7569317" y="1907458"/>
            <a:ext cx="3980652" cy="2862322"/>
          </a:xfrm>
          <a:prstGeom prst="rect">
            <a:avLst/>
          </a:prstGeom>
          <a:noFill/>
        </p:spPr>
        <p:txBody>
          <a:bodyPr wrap="square" rtlCol="0">
            <a:spAutoFit/>
          </a:bodyPr>
          <a:lstStyle/>
          <a:p>
            <a:r>
              <a:rPr lang="en-GB" sz="2000" i="0" dirty="0">
                <a:solidFill>
                  <a:srgbClr val="424242"/>
                </a:solidFill>
                <a:effectLst/>
              </a:rPr>
              <a:t>On the library website, you’ll find all the services and support available to help you.</a:t>
            </a:r>
          </a:p>
          <a:p>
            <a:br>
              <a:rPr lang="en-GB" sz="2000" dirty="0"/>
            </a:br>
            <a:r>
              <a:rPr lang="en-GB" sz="2000" i="0" dirty="0">
                <a:solidFill>
                  <a:srgbClr val="424242"/>
                </a:solidFill>
                <a:effectLst/>
              </a:rPr>
              <a:t>To get started, click on ‘Getting Started Guides’ to explore subject-specific guides that show you where to find useful information and support for your course.</a:t>
            </a:r>
            <a:endParaRPr lang="en-GB" sz="2000" dirty="0">
              <a:cs typeface="Calibri Light" panose="020F0302020204030204" pitchFamily="34" charset="0"/>
            </a:endParaRPr>
          </a:p>
        </p:txBody>
      </p:sp>
      <p:pic>
        <p:nvPicPr>
          <p:cNvPr id="8" name="Picture 7">
            <a:extLst>
              <a:ext uri="{FF2B5EF4-FFF2-40B4-BE49-F238E27FC236}">
                <a16:creationId xmlns:a16="http://schemas.microsoft.com/office/drawing/2014/main" id="{A64B0B87-11AB-82CE-E8D1-560D915D6D82}"/>
              </a:ext>
            </a:extLst>
          </p:cNvPr>
          <p:cNvPicPr>
            <a:picLocks noChangeAspect="1"/>
          </p:cNvPicPr>
          <p:nvPr/>
        </p:nvPicPr>
        <p:blipFill>
          <a:blip r:embed="rId3"/>
          <a:srcRect l="29423" t="12741" r="29808" b="8042"/>
          <a:stretch/>
        </p:blipFill>
        <p:spPr>
          <a:xfrm>
            <a:off x="698242" y="1907458"/>
            <a:ext cx="6719476" cy="3633359"/>
          </a:xfrm>
          <a:prstGeom prst="rect">
            <a:avLst/>
          </a:prstGeom>
        </p:spPr>
      </p:pic>
    </p:spTree>
    <p:extLst>
      <p:ext uri="{BB962C8B-B14F-4D97-AF65-F5344CB8AC3E}">
        <p14:creationId xmlns:p14="http://schemas.microsoft.com/office/powerpoint/2010/main" val="22264500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a:xfrm>
            <a:off x="698241" y="265291"/>
            <a:ext cx="11119685" cy="1003916"/>
          </a:xfrm>
        </p:spPr>
        <p:txBody>
          <a:bodyPr>
            <a:noAutofit/>
          </a:bodyPr>
          <a:lstStyle/>
          <a:p>
            <a:r>
              <a:rPr lang="en-GB" dirty="0"/>
              <a:t>Choose from the A-Z list of subjects</a:t>
            </a:r>
          </a:p>
        </p:txBody>
      </p:sp>
      <p:sp>
        <p:nvSpPr>
          <p:cNvPr id="21" name="TextBox 20">
            <a:extLst>
              <a:ext uri="{FF2B5EF4-FFF2-40B4-BE49-F238E27FC236}">
                <a16:creationId xmlns:a16="http://schemas.microsoft.com/office/drawing/2014/main" id="{1F957F5F-3AC0-A666-FE1A-77C57C348A81}"/>
              </a:ext>
            </a:extLst>
          </p:cNvPr>
          <p:cNvSpPr txBox="1"/>
          <p:nvPr/>
        </p:nvSpPr>
        <p:spPr>
          <a:xfrm>
            <a:off x="374074" y="5404127"/>
            <a:ext cx="3126318" cy="369332"/>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2"/>
              </a:rPr>
              <a:t>Library and Learning Resources</a:t>
            </a:r>
            <a:endParaRPr lang="en-GB" dirty="0">
              <a:latin typeface="Calibri Light" panose="020F0302020204030204" pitchFamily="34" charset="0"/>
              <a:cs typeface="Calibri Light" panose="020F0302020204030204" pitchFamily="34" charset="0"/>
            </a:endParaRPr>
          </a:p>
        </p:txBody>
      </p:sp>
      <p:pic>
        <p:nvPicPr>
          <p:cNvPr id="3" name="Picture 2">
            <a:extLst>
              <a:ext uri="{FF2B5EF4-FFF2-40B4-BE49-F238E27FC236}">
                <a16:creationId xmlns:a16="http://schemas.microsoft.com/office/drawing/2014/main" id="{0D952045-5D02-D8AA-4066-483625542571}"/>
              </a:ext>
            </a:extLst>
          </p:cNvPr>
          <p:cNvPicPr>
            <a:picLocks noChangeAspect="1"/>
          </p:cNvPicPr>
          <p:nvPr/>
        </p:nvPicPr>
        <p:blipFill>
          <a:blip r:embed="rId3"/>
          <a:srcRect l="29448" t="12482" r="29816" b="10616"/>
          <a:stretch>
            <a:fillRect/>
          </a:stretch>
        </p:blipFill>
        <p:spPr>
          <a:xfrm>
            <a:off x="374074" y="1872218"/>
            <a:ext cx="5926827" cy="3113563"/>
          </a:xfrm>
          <a:prstGeom prst="rect">
            <a:avLst/>
          </a:prstGeom>
        </p:spPr>
      </p:pic>
      <p:sp>
        <p:nvSpPr>
          <p:cNvPr id="4" name="TextBox 3">
            <a:extLst>
              <a:ext uri="{FF2B5EF4-FFF2-40B4-BE49-F238E27FC236}">
                <a16:creationId xmlns:a16="http://schemas.microsoft.com/office/drawing/2014/main" id="{FFB3AFA7-9917-BDE6-D8CB-06C15E79BB26}"/>
              </a:ext>
            </a:extLst>
          </p:cNvPr>
          <p:cNvSpPr txBox="1"/>
          <p:nvPr/>
        </p:nvSpPr>
        <p:spPr>
          <a:xfrm>
            <a:off x="6463323" y="1337805"/>
            <a:ext cx="5354603" cy="4701287"/>
          </a:xfrm>
          <a:prstGeom prst="rect">
            <a:avLst/>
          </a:prstGeom>
          <a:noFill/>
        </p:spPr>
        <p:txBody>
          <a:bodyPr wrap="square" rtlCol="0">
            <a:spAutoFit/>
          </a:bodyPr>
          <a:lstStyle/>
          <a:p>
            <a:pPr algn="l">
              <a:spcBef>
                <a:spcPts val="600"/>
              </a:spcBef>
              <a:spcAft>
                <a:spcPts val="300"/>
              </a:spcAft>
              <a:buNone/>
            </a:pPr>
            <a:r>
              <a:rPr lang="en-GB" i="0" dirty="0">
                <a:solidFill>
                  <a:srgbClr val="424242"/>
                </a:solidFill>
                <a:effectLst/>
              </a:rPr>
              <a:t>Once you’ve chosen your subject, you’ll get access to everything you need, including:</a:t>
            </a:r>
          </a:p>
          <a:p>
            <a:pPr algn="l">
              <a:spcBef>
                <a:spcPts val="600"/>
              </a:spcBef>
              <a:spcAft>
                <a:spcPts val="300"/>
              </a:spcAft>
              <a:buNone/>
            </a:pPr>
            <a:endParaRPr lang="en-GB" i="0" dirty="0">
              <a:solidFill>
                <a:srgbClr val="424242"/>
              </a:solidFill>
              <a:effectLst/>
            </a:endParaRPr>
          </a:p>
          <a:p>
            <a:pPr algn="l">
              <a:spcBef>
                <a:spcPts val="300"/>
              </a:spcBef>
              <a:spcAft>
                <a:spcPts val="300"/>
              </a:spcAft>
              <a:buFont typeface="Arial" panose="020B0604020202020204" pitchFamily="34" charset="0"/>
              <a:buChar char="•"/>
            </a:pPr>
            <a:r>
              <a:rPr lang="en-GB" i="0" dirty="0">
                <a:solidFill>
                  <a:srgbClr val="424242"/>
                </a:solidFill>
                <a:effectLst/>
              </a:rPr>
              <a:t>Your library account</a:t>
            </a:r>
          </a:p>
          <a:p>
            <a:pPr algn="l">
              <a:spcBef>
                <a:spcPts val="300"/>
              </a:spcBef>
              <a:spcAft>
                <a:spcPts val="300"/>
              </a:spcAft>
              <a:buFont typeface="Arial" panose="020B0604020202020204" pitchFamily="34" charset="0"/>
              <a:buChar char="•"/>
            </a:pPr>
            <a:r>
              <a:rPr lang="en-GB" i="0" dirty="0">
                <a:solidFill>
                  <a:srgbClr val="424242"/>
                </a:solidFill>
                <a:effectLst/>
              </a:rPr>
              <a:t>Essential reading lists</a:t>
            </a:r>
          </a:p>
          <a:p>
            <a:pPr algn="l">
              <a:spcBef>
                <a:spcPts val="300"/>
              </a:spcBef>
              <a:spcAft>
                <a:spcPts val="300"/>
              </a:spcAft>
              <a:buFont typeface="Arial" panose="020B0604020202020204" pitchFamily="34" charset="0"/>
              <a:buChar char="•"/>
            </a:pPr>
            <a:r>
              <a:rPr lang="en-GB" i="0" dirty="0">
                <a:solidFill>
                  <a:srgbClr val="424242"/>
                </a:solidFill>
                <a:effectLst/>
              </a:rPr>
              <a:t>Digital skills support</a:t>
            </a:r>
          </a:p>
          <a:p>
            <a:pPr algn="l">
              <a:spcBef>
                <a:spcPts val="300"/>
              </a:spcBef>
              <a:spcAft>
                <a:spcPts val="300"/>
              </a:spcAft>
              <a:buFont typeface="Arial" panose="020B0604020202020204" pitchFamily="34" charset="0"/>
              <a:buChar char="•"/>
            </a:pPr>
            <a:r>
              <a:rPr lang="en-GB" i="0" dirty="0">
                <a:solidFill>
                  <a:srgbClr val="424242"/>
                </a:solidFill>
                <a:effectLst/>
              </a:rPr>
              <a:t>Referencing guides</a:t>
            </a:r>
          </a:p>
          <a:p>
            <a:pPr algn="l">
              <a:spcBef>
                <a:spcPts val="300"/>
              </a:spcBef>
              <a:spcAft>
                <a:spcPts val="300"/>
              </a:spcAft>
            </a:pPr>
            <a:endParaRPr lang="en-GB" i="0" dirty="0">
              <a:solidFill>
                <a:srgbClr val="424242"/>
              </a:solidFill>
              <a:effectLst/>
            </a:endParaRPr>
          </a:p>
          <a:p>
            <a:pPr algn="l">
              <a:spcBef>
                <a:spcPts val="600"/>
              </a:spcBef>
              <a:spcAft>
                <a:spcPts val="300"/>
              </a:spcAft>
            </a:pPr>
            <a:r>
              <a:rPr lang="en-GB" i="0" dirty="0">
                <a:solidFill>
                  <a:srgbClr val="424242"/>
                </a:solidFill>
                <a:effectLst/>
              </a:rPr>
              <a:t>You can also explore books, journals, and other resources tailored to your subject.</a:t>
            </a:r>
          </a:p>
          <a:p>
            <a:pPr algn="l">
              <a:spcBef>
                <a:spcPts val="600"/>
              </a:spcBef>
              <a:spcAft>
                <a:spcPts val="300"/>
              </a:spcAft>
            </a:pPr>
            <a:br>
              <a:rPr lang="en-GB" i="0" dirty="0">
                <a:solidFill>
                  <a:srgbClr val="424242"/>
                </a:solidFill>
                <a:effectLst/>
              </a:rPr>
            </a:br>
            <a:r>
              <a:rPr lang="en-GB" i="0" dirty="0">
                <a:solidFill>
                  <a:srgbClr val="424242"/>
                </a:solidFill>
                <a:effectLst/>
              </a:rPr>
              <a:t>Need help? You’ll find contact details for your Academic Liaison Librarian and Digital Skills Advisors—they’re here to support you throughout your studies.</a:t>
            </a:r>
          </a:p>
        </p:txBody>
      </p:sp>
    </p:spTree>
    <p:extLst>
      <p:ext uri="{BB962C8B-B14F-4D97-AF65-F5344CB8AC3E}">
        <p14:creationId xmlns:p14="http://schemas.microsoft.com/office/powerpoint/2010/main" val="36314099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Online Resource Lists – your shortcut</a:t>
            </a:r>
          </a:p>
        </p:txBody>
      </p:sp>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484554" y="1613006"/>
            <a:ext cx="4400391" cy="3946767"/>
          </a:xfrm>
        </p:spPr>
        <p:txBody>
          <a:bodyPr>
            <a:noAutofit/>
          </a:bodyPr>
          <a:lstStyle/>
          <a:p>
            <a:pPr marL="0" indent="0">
              <a:buNone/>
            </a:pPr>
            <a:r>
              <a:rPr lang="en-GB" sz="1800" dirty="0"/>
              <a:t>Your lecturers have already picked out the key books, articles, and materials you’ll need—</a:t>
            </a:r>
            <a:br>
              <a:rPr lang="en-GB" sz="1800" dirty="0"/>
            </a:br>
            <a:r>
              <a:rPr lang="en-GB" sz="1800" dirty="0"/>
              <a:t>and they’re all in one place: </a:t>
            </a:r>
          </a:p>
          <a:p>
            <a:pPr marL="0" indent="0">
              <a:buNone/>
            </a:pPr>
            <a:endParaRPr lang="en-GB" sz="1800" dirty="0"/>
          </a:p>
          <a:p>
            <a:pPr marL="0" indent="0">
              <a:buNone/>
            </a:pPr>
            <a:r>
              <a:rPr lang="en-GB" sz="1800" dirty="0"/>
              <a:t>🧭 </a:t>
            </a:r>
            <a:r>
              <a:rPr lang="en-GB" sz="1800" b="1" dirty="0"/>
              <a:t>Where to Find Them:</a:t>
            </a:r>
            <a:endParaRPr lang="en-GB" sz="1800" dirty="0"/>
          </a:p>
          <a:p>
            <a:pPr marL="0" indent="0">
              <a:buNone/>
            </a:pPr>
            <a:r>
              <a:rPr lang="en-GB" sz="1800" dirty="0"/>
              <a:t>On your </a:t>
            </a:r>
            <a:r>
              <a:rPr lang="en-GB" sz="1800" b="1" dirty="0"/>
              <a:t>Moodle course pages.</a:t>
            </a:r>
            <a:endParaRPr lang="en-GB" sz="1800" dirty="0"/>
          </a:p>
          <a:p>
            <a:pPr marL="0" indent="0">
              <a:buNone/>
            </a:pPr>
            <a:r>
              <a:rPr lang="en-GB" sz="1800" dirty="0"/>
              <a:t>Or through the </a:t>
            </a:r>
            <a:r>
              <a:rPr lang="en-GB" sz="1800" b="1" dirty="0"/>
              <a:t>Library website.</a:t>
            </a:r>
          </a:p>
          <a:p>
            <a:pPr marL="0" indent="0">
              <a:buNone/>
            </a:pPr>
            <a:endParaRPr lang="en-GB" sz="1800" dirty="0"/>
          </a:p>
          <a:p>
            <a:pPr marL="0" indent="0">
              <a:buNone/>
            </a:pPr>
            <a:r>
              <a:rPr lang="en-GB" sz="1800" dirty="0"/>
              <a:t>✅ All managed by the library to make your life easier!</a:t>
            </a:r>
            <a:br>
              <a:rPr lang="en-GB" sz="1800" dirty="0"/>
            </a:br>
            <a:endParaRPr lang="en-GB" sz="1800" dirty="0"/>
          </a:p>
        </p:txBody>
      </p:sp>
      <p:sp>
        <p:nvSpPr>
          <p:cNvPr id="9" name="TextBox 8">
            <a:extLst>
              <a:ext uri="{FF2B5EF4-FFF2-40B4-BE49-F238E27FC236}">
                <a16:creationId xmlns:a16="http://schemas.microsoft.com/office/drawing/2014/main" id="{2E46BCAE-3EB5-D342-D5EC-C9527748EF8E}"/>
              </a:ext>
            </a:extLst>
          </p:cNvPr>
          <p:cNvSpPr txBox="1"/>
          <p:nvPr/>
        </p:nvSpPr>
        <p:spPr>
          <a:xfrm>
            <a:off x="698242" y="5559774"/>
            <a:ext cx="2942303" cy="369332"/>
          </a:xfrm>
          <a:prstGeom prst="rect">
            <a:avLst/>
          </a:prstGeom>
          <a:noFill/>
        </p:spPr>
        <p:txBody>
          <a:bodyPr wrap="square" rtlCol="0">
            <a:spAutoFit/>
          </a:bodyPr>
          <a:lstStyle/>
          <a:p>
            <a:r>
              <a:rPr lang="en-GB" dirty="0">
                <a:hlinkClick r:id="rId2"/>
              </a:rPr>
              <a:t>Online resource lists</a:t>
            </a:r>
            <a:endParaRPr lang="en-GB" dirty="0"/>
          </a:p>
        </p:txBody>
      </p:sp>
      <p:pic>
        <p:nvPicPr>
          <p:cNvPr id="6" name="Picture 5">
            <a:extLst>
              <a:ext uri="{FF2B5EF4-FFF2-40B4-BE49-F238E27FC236}">
                <a16:creationId xmlns:a16="http://schemas.microsoft.com/office/drawing/2014/main" id="{A56DF715-7B50-8B87-4987-44BCA5688B28}"/>
              </a:ext>
            </a:extLst>
          </p:cNvPr>
          <p:cNvPicPr>
            <a:picLocks noChangeAspect="1"/>
          </p:cNvPicPr>
          <p:nvPr/>
        </p:nvPicPr>
        <p:blipFill>
          <a:blip r:embed="rId3"/>
          <a:srcRect l="29359" t="12281" r="29359" b="5368"/>
          <a:stretch>
            <a:fillRect/>
          </a:stretch>
        </p:blipFill>
        <p:spPr>
          <a:xfrm>
            <a:off x="4884945" y="1613006"/>
            <a:ext cx="6822501" cy="3787425"/>
          </a:xfrm>
          <a:prstGeom prst="rect">
            <a:avLst/>
          </a:prstGeom>
        </p:spPr>
      </p:pic>
    </p:spTree>
    <p:extLst>
      <p:ext uri="{BB962C8B-B14F-4D97-AF65-F5344CB8AC3E}">
        <p14:creationId xmlns:p14="http://schemas.microsoft.com/office/powerpoint/2010/main" val="37668689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D206A-87B1-A382-7002-BDC41873BC4A}"/>
              </a:ext>
            </a:extLst>
          </p:cNvPr>
          <p:cNvSpPr>
            <a:spLocks noGrp="1"/>
          </p:cNvSpPr>
          <p:nvPr>
            <p:ph type="title"/>
          </p:nvPr>
        </p:nvSpPr>
        <p:spPr/>
        <p:txBody>
          <a:bodyPr/>
          <a:lstStyle/>
          <a:p>
            <a:r>
              <a:rPr lang="en-GB" dirty="0"/>
              <a:t>Why use them?</a:t>
            </a:r>
          </a:p>
        </p:txBody>
      </p:sp>
      <p:pic>
        <p:nvPicPr>
          <p:cNvPr id="8" name="Picture 7">
            <a:extLst>
              <a:ext uri="{FF2B5EF4-FFF2-40B4-BE49-F238E27FC236}">
                <a16:creationId xmlns:a16="http://schemas.microsoft.com/office/drawing/2014/main" id="{DA21E3D2-AD66-9EB0-734A-C4B975F4770A}"/>
              </a:ext>
            </a:extLst>
          </p:cNvPr>
          <p:cNvPicPr>
            <a:picLocks noChangeAspect="1"/>
          </p:cNvPicPr>
          <p:nvPr/>
        </p:nvPicPr>
        <p:blipFill>
          <a:blip r:embed="rId2"/>
          <a:srcRect l="29290" t="12766" r="29421" b="5530"/>
          <a:stretch>
            <a:fillRect/>
          </a:stretch>
        </p:blipFill>
        <p:spPr>
          <a:xfrm>
            <a:off x="470333" y="1883508"/>
            <a:ext cx="6415020" cy="3532554"/>
          </a:xfrm>
          <a:prstGeom prst="rect">
            <a:avLst/>
          </a:prstGeom>
        </p:spPr>
      </p:pic>
      <p:sp>
        <p:nvSpPr>
          <p:cNvPr id="9" name="TextBox 8">
            <a:extLst>
              <a:ext uri="{FF2B5EF4-FFF2-40B4-BE49-F238E27FC236}">
                <a16:creationId xmlns:a16="http://schemas.microsoft.com/office/drawing/2014/main" id="{A7374E2D-76BE-00B4-F876-4B467D9D054A}"/>
              </a:ext>
            </a:extLst>
          </p:cNvPr>
          <p:cNvSpPr txBox="1"/>
          <p:nvPr/>
        </p:nvSpPr>
        <p:spPr>
          <a:xfrm>
            <a:off x="7072923" y="1997839"/>
            <a:ext cx="4876799" cy="3139321"/>
          </a:xfrm>
          <a:prstGeom prst="rect">
            <a:avLst/>
          </a:prstGeom>
          <a:noFill/>
        </p:spPr>
        <p:txBody>
          <a:bodyPr wrap="square" rtlCol="0">
            <a:spAutoFit/>
          </a:bodyPr>
          <a:lstStyle/>
          <a:p>
            <a:r>
              <a:rPr lang="en-GB" dirty="0"/>
              <a:t>🎯 </a:t>
            </a:r>
            <a:r>
              <a:rPr lang="en-GB" b="1" dirty="0"/>
              <a:t>Focused Reading</a:t>
            </a:r>
            <a:r>
              <a:rPr lang="en-GB" dirty="0"/>
              <a:t>: Your lecturers have picked out the most important resources—clearly marked as </a:t>
            </a:r>
            <a:r>
              <a:rPr lang="en-GB" b="1" dirty="0"/>
              <a:t>Essential</a:t>
            </a:r>
            <a:r>
              <a:rPr lang="en-GB" dirty="0"/>
              <a:t> or </a:t>
            </a:r>
            <a:r>
              <a:rPr lang="en-GB" b="1" dirty="0"/>
              <a:t>Further Reading</a:t>
            </a:r>
            <a:r>
              <a:rPr lang="en-GB" dirty="0"/>
              <a:t>.</a:t>
            </a:r>
          </a:p>
          <a:p>
            <a:endParaRPr lang="en-GB" dirty="0"/>
          </a:p>
          <a:p>
            <a:r>
              <a:rPr lang="en-GB" dirty="0"/>
              <a:t>🔗 </a:t>
            </a:r>
            <a:r>
              <a:rPr lang="en-GB" b="1" dirty="0"/>
              <a:t>Easy Access</a:t>
            </a:r>
            <a:r>
              <a:rPr lang="en-GB" dirty="0"/>
              <a:t>: Click straight through to online content or check availability for printed items.</a:t>
            </a:r>
          </a:p>
          <a:p>
            <a:endParaRPr lang="en-GB" dirty="0"/>
          </a:p>
          <a:p>
            <a:r>
              <a:rPr lang="en-GB" dirty="0"/>
              <a:t>⭐ </a:t>
            </a:r>
            <a:r>
              <a:rPr lang="en-GB" b="1" dirty="0"/>
              <a:t>Stay Organised</a:t>
            </a:r>
            <a:r>
              <a:rPr lang="en-GB" dirty="0"/>
              <a:t>: Save your favourite resources, build your own list, and keep track of everything you’ll need for your assignments and reference lists.</a:t>
            </a:r>
          </a:p>
        </p:txBody>
      </p:sp>
    </p:spTree>
    <p:extLst>
      <p:ext uri="{BB962C8B-B14F-4D97-AF65-F5344CB8AC3E}">
        <p14:creationId xmlns:p14="http://schemas.microsoft.com/office/powerpoint/2010/main" val="3940910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81E910A-A37F-CE87-ED1B-A496F0D585CC}"/>
              </a:ext>
            </a:extLst>
          </p:cNvPr>
          <p:cNvSpPr>
            <a:spLocks noGrp="1"/>
          </p:cNvSpPr>
          <p:nvPr>
            <p:ph type="title"/>
          </p:nvPr>
        </p:nvSpPr>
        <p:spPr>
          <a:xfrm>
            <a:off x="465046" y="94633"/>
            <a:ext cx="11305410" cy="1003916"/>
          </a:xfrm>
        </p:spPr>
        <p:txBody>
          <a:bodyPr>
            <a:normAutofit fontScale="90000"/>
          </a:bodyPr>
          <a:lstStyle/>
          <a:p>
            <a:r>
              <a:rPr lang="en-GB" dirty="0">
                <a:cs typeface="Calibri" panose="020F0502020204030204" pitchFamily="34" charset="0"/>
              </a:rPr>
              <a:t>Boost your research and referencing skills</a:t>
            </a:r>
          </a:p>
        </p:txBody>
      </p:sp>
      <p:sp>
        <p:nvSpPr>
          <p:cNvPr id="4" name="TextBox 3">
            <a:extLst>
              <a:ext uri="{FF2B5EF4-FFF2-40B4-BE49-F238E27FC236}">
                <a16:creationId xmlns:a16="http://schemas.microsoft.com/office/drawing/2014/main" id="{FD07218A-896A-AF7A-1A9B-7E7278863ECA}"/>
              </a:ext>
            </a:extLst>
          </p:cNvPr>
          <p:cNvSpPr txBox="1"/>
          <p:nvPr/>
        </p:nvSpPr>
        <p:spPr>
          <a:xfrm>
            <a:off x="465046" y="2302989"/>
            <a:ext cx="5095630" cy="2693045"/>
          </a:xfrm>
          <a:prstGeom prst="rect">
            <a:avLst/>
          </a:prstGeom>
          <a:noFill/>
        </p:spPr>
        <p:txBody>
          <a:bodyPr wrap="square" rtlCol="0">
            <a:spAutoFit/>
          </a:bodyPr>
          <a:lstStyle/>
          <a:p>
            <a:r>
              <a:rPr lang="en-GB" dirty="0"/>
              <a:t>To improve your research and referencing skills we’ve designed several standalone modules designed to build your confidence in research, referencing, and academic skills.</a:t>
            </a:r>
          </a:p>
          <a:p>
            <a:endParaRPr lang="en-GB" dirty="0"/>
          </a:p>
          <a:p>
            <a:r>
              <a:rPr lang="en-GB" dirty="0"/>
              <a:t>📍 You’ll find them on the library website under the </a:t>
            </a:r>
            <a:r>
              <a:rPr lang="en-GB" b="1" dirty="0">
                <a:hlinkClick r:id="rId2"/>
              </a:rPr>
              <a:t>Academic and InfoSkills Programme</a:t>
            </a:r>
            <a:r>
              <a:rPr lang="en-GB" dirty="0"/>
              <a:t>.</a:t>
            </a:r>
          </a:p>
          <a:p>
            <a:endParaRPr lang="en-GB" sz="2500" dirty="0">
              <a:latin typeface="Calibri "/>
              <a:cs typeface="Calibri" panose="020F0502020204030204" pitchFamily="34" charset="0"/>
            </a:endParaRPr>
          </a:p>
          <a:p>
            <a:endParaRPr lang="en-GB" dirty="0"/>
          </a:p>
        </p:txBody>
      </p:sp>
      <p:pic>
        <p:nvPicPr>
          <p:cNvPr id="5" name="Picture 4">
            <a:extLst>
              <a:ext uri="{FF2B5EF4-FFF2-40B4-BE49-F238E27FC236}">
                <a16:creationId xmlns:a16="http://schemas.microsoft.com/office/drawing/2014/main" id="{7FBD46F6-68F5-6112-7D39-5DDAADFA0AB9}"/>
              </a:ext>
            </a:extLst>
          </p:cNvPr>
          <p:cNvPicPr>
            <a:picLocks noChangeAspect="1"/>
          </p:cNvPicPr>
          <p:nvPr/>
        </p:nvPicPr>
        <p:blipFill>
          <a:blip r:embed="rId3"/>
          <a:srcRect l="163" t="5831" r="76923" b="43493"/>
          <a:stretch>
            <a:fillRect/>
          </a:stretch>
        </p:blipFill>
        <p:spPr>
          <a:xfrm>
            <a:off x="5765904" y="1483269"/>
            <a:ext cx="6176003" cy="3801041"/>
          </a:xfrm>
          <a:prstGeom prst="rect">
            <a:avLst/>
          </a:prstGeom>
        </p:spPr>
      </p:pic>
    </p:spTree>
    <p:extLst>
      <p:ext uri="{BB962C8B-B14F-4D97-AF65-F5344CB8AC3E}">
        <p14:creationId xmlns:p14="http://schemas.microsoft.com/office/powerpoint/2010/main" val="38203670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974630" y="252284"/>
            <a:ext cx="10519130" cy="1003916"/>
          </a:xfrm>
        </p:spPr>
        <p:txBody>
          <a:bodyPr anchor="b">
            <a:normAutofit/>
          </a:bodyPr>
          <a:lstStyle/>
          <a:p>
            <a:r>
              <a:rPr lang="en-GB" dirty="0"/>
              <a:t>Using the Library Catalogue</a:t>
            </a:r>
          </a:p>
        </p:txBody>
      </p:sp>
      <p:graphicFrame>
        <p:nvGraphicFramePr>
          <p:cNvPr id="5" name="Content Placeholder 2">
            <a:extLst>
              <a:ext uri="{FF2B5EF4-FFF2-40B4-BE49-F238E27FC236}">
                <a16:creationId xmlns:a16="http://schemas.microsoft.com/office/drawing/2014/main" id="{6333D401-7C7B-0FFB-95B3-9CD8B2070DF0}"/>
              </a:ext>
            </a:extLst>
          </p:cNvPr>
          <p:cNvGraphicFramePr>
            <a:graphicFrameLocks noGrp="1"/>
          </p:cNvGraphicFramePr>
          <p:nvPr>
            <p:ph sz="quarter" idx="10"/>
            <p:extLst>
              <p:ext uri="{D42A27DB-BD31-4B8C-83A1-F6EECF244321}">
                <p14:modId xmlns:p14="http://schemas.microsoft.com/office/powerpoint/2010/main" val="1647403407"/>
              </p:ext>
            </p:extLst>
          </p:nvPr>
        </p:nvGraphicFramePr>
        <p:xfrm>
          <a:off x="698242" y="1493705"/>
          <a:ext cx="10795518" cy="4574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8032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robot with a face">
            <a:extLst>
              <a:ext uri="{FF2B5EF4-FFF2-40B4-BE49-F238E27FC236}">
                <a16:creationId xmlns:a16="http://schemas.microsoft.com/office/drawing/2014/main" id="{225412C2-5B2F-5E30-60E3-4999608C416D}"/>
              </a:ext>
            </a:extLst>
          </p:cNvPr>
          <p:cNvPicPr>
            <a:picLocks noChangeAspect="1"/>
          </p:cNvPicPr>
          <p:nvPr/>
        </p:nvPicPr>
        <p:blipFill>
          <a:blip r:embed="rId3"/>
          <a:stretch>
            <a:fillRect/>
          </a:stretch>
        </p:blipFill>
        <p:spPr>
          <a:xfrm>
            <a:off x="5415220" y="1316511"/>
            <a:ext cx="6694172" cy="4983650"/>
          </a:xfrm>
          <a:prstGeom prst="rect">
            <a:avLst/>
          </a:prstGeom>
        </p:spPr>
      </p:pic>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782988" y="94967"/>
            <a:ext cx="8869735" cy="1003916"/>
          </a:xfrm>
        </p:spPr>
        <p:txBody>
          <a:bodyPr>
            <a:normAutofit/>
          </a:bodyPr>
          <a:lstStyle/>
          <a:p>
            <a:r>
              <a:rPr lang="en-GB" dirty="0">
                <a:latin typeface="Lucida Sans" panose="020B0602030504020204" pitchFamily="34" charset="0"/>
                <a:cs typeface="Calibri" panose="020F0502020204030204" pitchFamily="34" charset="0"/>
              </a:rPr>
              <a:t>Research Assistant</a:t>
            </a:r>
          </a:p>
        </p:txBody>
      </p:sp>
      <p:sp>
        <p:nvSpPr>
          <p:cNvPr id="3" name="TextBox 2">
            <a:extLst>
              <a:ext uri="{FF2B5EF4-FFF2-40B4-BE49-F238E27FC236}">
                <a16:creationId xmlns:a16="http://schemas.microsoft.com/office/drawing/2014/main" id="{B8392DA4-BBC8-2A93-726E-B9397CD30368}"/>
              </a:ext>
            </a:extLst>
          </p:cNvPr>
          <p:cNvSpPr txBox="1"/>
          <p:nvPr/>
        </p:nvSpPr>
        <p:spPr>
          <a:xfrm>
            <a:off x="465414" y="1769287"/>
            <a:ext cx="5125021" cy="2831544"/>
          </a:xfrm>
          <a:prstGeom prst="rect">
            <a:avLst/>
          </a:prstGeom>
          <a:noFill/>
        </p:spPr>
        <p:txBody>
          <a:bodyPr wrap="square" rtlCol="0">
            <a:spAutoFit/>
          </a:bodyPr>
          <a:lstStyle/>
          <a:p>
            <a:endParaRPr lang="en-GB" dirty="0"/>
          </a:p>
          <a:p>
            <a:r>
              <a:rPr lang="en-GB" sz="2000" dirty="0"/>
              <a:t>Introducing the new AI research tool!</a:t>
            </a:r>
          </a:p>
          <a:p>
            <a:endParaRPr lang="en-GB" sz="2000" dirty="0"/>
          </a:p>
          <a:p>
            <a:pPr marL="342900" indent="-342900">
              <a:buFont typeface="Arial" panose="020B0604020202020204" pitchFamily="34" charset="0"/>
              <a:buChar char="•"/>
            </a:pPr>
            <a:r>
              <a:rPr lang="en-GB" sz="2000" dirty="0"/>
              <a:t>It helps you search the library catalogue quickly and easily.</a:t>
            </a:r>
          </a:p>
          <a:p>
            <a:pPr marL="342900" indent="-342900">
              <a:buFont typeface="Arial" panose="020B0604020202020204" pitchFamily="34" charset="0"/>
              <a:buChar char="•"/>
            </a:pPr>
            <a:r>
              <a:rPr lang="en-GB" sz="2000" dirty="0"/>
              <a:t>Just type in a question or a sentence to get started with your research.</a:t>
            </a:r>
          </a:p>
          <a:p>
            <a:pPr marL="342900" indent="-342900">
              <a:buFont typeface="Arial" panose="020B0604020202020204" pitchFamily="34" charset="0"/>
              <a:buChar char="•"/>
            </a:pPr>
            <a:r>
              <a:rPr lang="en-GB" sz="2000" dirty="0"/>
              <a:t>Use this tool as a starting point in your research.</a:t>
            </a:r>
          </a:p>
        </p:txBody>
      </p:sp>
    </p:spTree>
    <p:extLst>
      <p:ext uri="{BB962C8B-B14F-4D97-AF65-F5344CB8AC3E}">
        <p14:creationId xmlns:p14="http://schemas.microsoft.com/office/powerpoint/2010/main" val="28981290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65A1-5375-38EF-18D7-6BA44DB08C14}"/>
              </a:ext>
            </a:extLst>
          </p:cNvPr>
          <p:cNvSpPr>
            <a:spLocks noGrp="1"/>
          </p:cNvSpPr>
          <p:nvPr>
            <p:ph type="title"/>
          </p:nvPr>
        </p:nvSpPr>
        <p:spPr/>
        <p:txBody>
          <a:bodyPr/>
          <a:lstStyle/>
          <a:p>
            <a:r>
              <a:rPr lang="en-US" dirty="0"/>
              <a:t> Add your search question</a:t>
            </a:r>
          </a:p>
        </p:txBody>
      </p:sp>
      <p:sp>
        <p:nvSpPr>
          <p:cNvPr id="4" name="Arrow: Curved Left 3">
            <a:extLst>
              <a:ext uri="{FF2B5EF4-FFF2-40B4-BE49-F238E27FC236}">
                <a16:creationId xmlns:a16="http://schemas.microsoft.com/office/drawing/2014/main" id="{8A738967-A597-9CEB-2D99-BC261DC6BE42}"/>
              </a:ext>
            </a:extLst>
          </p:cNvPr>
          <p:cNvSpPr/>
          <p:nvPr/>
        </p:nvSpPr>
        <p:spPr>
          <a:xfrm>
            <a:off x="11234352" y="3429001"/>
            <a:ext cx="859147" cy="2560650"/>
          </a:xfrm>
          <a:prstGeom prst="curved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Arrow: Right 9">
            <a:extLst>
              <a:ext uri="{FF2B5EF4-FFF2-40B4-BE49-F238E27FC236}">
                <a16:creationId xmlns:a16="http://schemas.microsoft.com/office/drawing/2014/main" id="{AAF06DD0-3436-3888-619A-CA2BAAAA7A02}"/>
              </a:ext>
            </a:extLst>
          </p:cNvPr>
          <p:cNvSpPr/>
          <p:nvPr/>
        </p:nvSpPr>
        <p:spPr>
          <a:xfrm>
            <a:off x="2066226" y="1709646"/>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Right 10">
            <a:extLst>
              <a:ext uri="{FF2B5EF4-FFF2-40B4-BE49-F238E27FC236}">
                <a16:creationId xmlns:a16="http://schemas.microsoft.com/office/drawing/2014/main" id="{EDA598B3-3401-D618-D8E5-A95883844C7D}"/>
              </a:ext>
            </a:extLst>
          </p:cNvPr>
          <p:cNvSpPr/>
          <p:nvPr/>
        </p:nvSpPr>
        <p:spPr>
          <a:xfrm>
            <a:off x="1634093" y="2795490"/>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Right 11">
            <a:extLst>
              <a:ext uri="{FF2B5EF4-FFF2-40B4-BE49-F238E27FC236}">
                <a16:creationId xmlns:a16="http://schemas.microsoft.com/office/drawing/2014/main" id="{0762A1AF-D0B4-5B94-8ED4-B901879CB7EE}"/>
              </a:ext>
            </a:extLst>
          </p:cNvPr>
          <p:cNvSpPr/>
          <p:nvPr/>
        </p:nvSpPr>
        <p:spPr>
          <a:xfrm>
            <a:off x="1548843" y="5116863"/>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CEE907FF-5B25-CC35-6361-12AA28596B7D}"/>
              </a:ext>
            </a:extLst>
          </p:cNvPr>
          <p:cNvSpPr txBox="1"/>
          <p:nvPr/>
        </p:nvSpPr>
        <p:spPr>
          <a:xfrm>
            <a:off x="290090" y="1694051"/>
            <a:ext cx="18997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Search question.</a:t>
            </a:r>
            <a:endParaRPr lang="en-US" dirty="0">
              <a:ea typeface="Calibri"/>
              <a:cs typeface="Calibri"/>
            </a:endParaRPr>
          </a:p>
        </p:txBody>
      </p:sp>
      <p:sp>
        <p:nvSpPr>
          <p:cNvPr id="14" name="TextBox 13">
            <a:extLst>
              <a:ext uri="{FF2B5EF4-FFF2-40B4-BE49-F238E27FC236}">
                <a16:creationId xmlns:a16="http://schemas.microsoft.com/office/drawing/2014/main" id="{1457F3B6-FC18-7CFA-0262-BAE5F32DA072}"/>
              </a:ext>
            </a:extLst>
          </p:cNvPr>
          <p:cNvSpPr txBox="1"/>
          <p:nvPr/>
        </p:nvSpPr>
        <p:spPr>
          <a:xfrm>
            <a:off x="294744" y="2780393"/>
            <a:ext cx="138248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Results. </a:t>
            </a:r>
            <a:r>
              <a:rPr lang="en-US" b="1" dirty="0">
                <a:ea typeface="Calibri Light"/>
                <a:cs typeface="Calibri Light"/>
              </a:rPr>
              <a:t>Note:</a:t>
            </a:r>
            <a:r>
              <a:rPr lang="en-US" dirty="0">
                <a:ea typeface="Calibri Light"/>
                <a:cs typeface="Calibri Light"/>
              </a:rPr>
              <a:t> not all may be available via our library. </a:t>
            </a:r>
            <a:endParaRPr lang="en-US" dirty="0"/>
          </a:p>
        </p:txBody>
      </p:sp>
      <p:sp>
        <p:nvSpPr>
          <p:cNvPr id="15" name="TextBox 14">
            <a:extLst>
              <a:ext uri="{FF2B5EF4-FFF2-40B4-BE49-F238E27FC236}">
                <a16:creationId xmlns:a16="http://schemas.microsoft.com/office/drawing/2014/main" id="{D46B4F8F-9B6E-B044-EC57-B2B5C1F09660}"/>
              </a:ext>
            </a:extLst>
          </p:cNvPr>
          <p:cNvSpPr txBox="1"/>
          <p:nvPr/>
        </p:nvSpPr>
        <p:spPr>
          <a:xfrm>
            <a:off x="349779" y="4789321"/>
            <a:ext cx="128431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Further related question prompts.</a:t>
            </a:r>
            <a:endParaRPr lang="en-US" dirty="0"/>
          </a:p>
        </p:txBody>
      </p:sp>
      <p:sp>
        <p:nvSpPr>
          <p:cNvPr id="16" name="TextBox 15">
            <a:extLst>
              <a:ext uri="{FF2B5EF4-FFF2-40B4-BE49-F238E27FC236}">
                <a16:creationId xmlns:a16="http://schemas.microsoft.com/office/drawing/2014/main" id="{D5419D35-95D5-7CD0-A1EB-440F2E708B19}"/>
              </a:ext>
            </a:extLst>
          </p:cNvPr>
          <p:cNvSpPr txBox="1"/>
          <p:nvPr/>
        </p:nvSpPr>
        <p:spPr>
          <a:xfrm>
            <a:off x="10718957" y="1575776"/>
            <a:ext cx="137454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Results from UWTSD library.</a:t>
            </a:r>
            <a:endParaRPr lang="en-US" dirty="0"/>
          </a:p>
        </p:txBody>
      </p:sp>
      <p:sp>
        <p:nvSpPr>
          <p:cNvPr id="17" name="Arrow: Right 16">
            <a:extLst>
              <a:ext uri="{FF2B5EF4-FFF2-40B4-BE49-F238E27FC236}">
                <a16:creationId xmlns:a16="http://schemas.microsoft.com/office/drawing/2014/main" id="{8F6F67EB-920B-D0F6-D6E8-AEE5EFEA568F}"/>
              </a:ext>
            </a:extLst>
          </p:cNvPr>
          <p:cNvSpPr/>
          <p:nvPr/>
        </p:nvSpPr>
        <p:spPr>
          <a:xfrm rot="5400000">
            <a:off x="10057334" y="2015358"/>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4AAD22F4-508C-20EC-6216-51817D17D030}"/>
              </a:ext>
            </a:extLst>
          </p:cNvPr>
          <p:cNvSpPr txBox="1"/>
          <p:nvPr/>
        </p:nvSpPr>
        <p:spPr>
          <a:xfrm>
            <a:off x="9382339" y="5620318"/>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2"/>
              </a:rPr>
              <a:t>Library Results</a:t>
            </a:r>
            <a:endParaRPr lang="en-US" dirty="0"/>
          </a:p>
        </p:txBody>
      </p:sp>
      <p:pic>
        <p:nvPicPr>
          <p:cNvPr id="5" name="Picture 4">
            <a:extLst>
              <a:ext uri="{FF2B5EF4-FFF2-40B4-BE49-F238E27FC236}">
                <a16:creationId xmlns:a16="http://schemas.microsoft.com/office/drawing/2014/main" id="{556B8D29-1370-CD48-2D8F-AEFE92285B10}"/>
              </a:ext>
            </a:extLst>
          </p:cNvPr>
          <p:cNvPicPr>
            <a:picLocks noChangeAspect="1"/>
          </p:cNvPicPr>
          <p:nvPr/>
        </p:nvPicPr>
        <p:blipFill>
          <a:blip r:embed="rId3"/>
          <a:srcRect l="27893" t="12854" r="32080" b="81683"/>
          <a:stretch/>
        </p:blipFill>
        <p:spPr>
          <a:xfrm>
            <a:off x="2981539" y="1597906"/>
            <a:ext cx="6400800" cy="582408"/>
          </a:xfrm>
          <a:prstGeom prst="rect">
            <a:avLst/>
          </a:prstGeom>
        </p:spPr>
      </p:pic>
      <p:pic>
        <p:nvPicPr>
          <p:cNvPr id="9" name="Picture 8">
            <a:extLst>
              <a:ext uri="{FF2B5EF4-FFF2-40B4-BE49-F238E27FC236}">
                <a16:creationId xmlns:a16="http://schemas.microsoft.com/office/drawing/2014/main" id="{D41434E6-FA99-FF02-9030-69D20854D39A}"/>
              </a:ext>
            </a:extLst>
          </p:cNvPr>
          <p:cNvPicPr>
            <a:picLocks noChangeAspect="1"/>
          </p:cNvPicPr>
          <p:nvPr/>
        </p:nvPicPr>
        <p:blipFill>
          <a:blip r:embed="rId4"/>
          <a:srcRect l="27096" t="24929" r="6281" b="50627"/>
          <a:stretch/>
        </p:blipFill>
        <p:spPr>
          <a:xfrm>
            <a:off x="2461902" y="2545090"/>
            <a:ext cx="8647784" cy="2115256"/>
          </a:xfrm>
          <a:prstGeom prst="rect">
            <a:avLst/>
          </a:prstGeom>
        </p:spPr>
      </p:pic>
      <p:pic>
        <p:nvPicPr>
          <p:cNvPr id="20" name="Picture 19">
            <a:extLst>
              <a:ext uri="{FF2B5EF4-FFF2-40B4-BE49-F238E27FC236}">
                <a16:creationId xmlns:a16="http://schemas.microsoft.com/office/drawing/2014/main" id="{007F677A-82B8-1263-CEB7-3D5C0664C09B}"/>
              </a:ext>
            </a:extLst>
          </p:cNvPr>
          <p:cNvPicPr>
            <a:picLocks noChangeAspect="1"/>
          </p:cNvPicPr>
          <p:nvPr/>
        </p:nvPicPr>
        <p:blipFill>
          <a:blip r:embed="rId4"/>
          <a:srcRect l="27893" t="51817" r="10044" b="31495"/>
          <a:stretch/>
        </p:blipFill>
        <p:spPr>
          <a:xfrm>
            <a:off x="2419543" y="4947773"/>
            <a:ext cx="6384387" cy="1144477"/>
          </a:xfrm>
          <a:prstGeom prst="rect">
            <a:avLst/>
          </a:prstGeom>
        </p:spPr>
      </p:pic>
    </p:spTree>
    <p:extLst>
      <p:ext uri="{BB962C8B-B14F-4D97-AF65-F5344CB8AC3E}">
        <p14:creationId xmlns:p14="http://schemas.microsoft.com/office/powerpoint/2010/main" val="7434060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C26F0-CE95-91F0-BE44-94847FE6E5EB}"/>
              </a:ext>
            </a:extLst>
          </p:cNvPr>
          <p:cNvSpPr>
            <a:spLocks noGrp="1"/>
          </p:cNvSpPr>
          <p:nvPr>
            <p:ph type="title"/>
          </p:nvPr>
        </p:nvSpPr>
        <p:spPr/>
        <p:txBody>
          <a:bodyPr/>
          <a:lstStyle/>
          <a:p>
            <a:r>
              <a:rPr lang="en-US" dirty="0"/>
              <a:t>How it Works</a:t>
            </a:r>
          </a:p>
        </p:txBody>
      </p:sp>
      <p:pic>
        <p:nvPicPr>
          <p:cNvPr id="9" name="Graphic 8" descr="Badge Question Mark outline">
            <a:extLst>
              <a:ext uri="{FF2B5EF4-FFF2-40B4-BE49-F238E27FC236}">
                <a16:creationId xmlns:a16="http://schemas.microsoft.com/office/drawing/2014/main" id="{CB2BAC70-B979-810E-2ED9-487A789134C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2400" y="2627242"/>
            <a:ext cx="1298712" cy="1305338"/>
          </a:xfrm>
          <a:prstGeom prst="rect">
            <a:avLst/>
          </a:prstGeom>
        </p:spPr>
      </p:pic>
      <p:sp>
        <p:nvSpPr>
          <p:cNvPr id="10" name="Arrow: Right 9">
            <a:extLst>
              <a:ext uri="{FF2B5EF4-FFF2-40B4-BE49-F238E27FC236}">
                <a16:creationId xmlns:a16="http://schemas.microsoft.com/office/drawing/2014/main" id="{E977B31A-1CBA-7DE5-3CD8-80F6CB2D6580}"/>
              </a:ext>
            </a:extLst>
          </p:cNvPr>
          <p:cNvSpPr/>
          <p:nvPr/>
        </p:nvSpPr>
        <p:spPr>
          <a:xfrm>
            <a:off x="1623390" y="2957158"/>
            <a:ext cx="1699156" cy="497403"/>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descr="Remote learning language outline">
            <a:extLst>
              <a:ext uri="{FF2B5EF4-FFF2-40B4-BE49-F238E27FC236}">
                <a16:creationId xmlns:a16="http://schemas.microsoft.com/office/drawing/2014/main" id="{C4D18C3C-88C6-137E-CCEB-DB75531E464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149548" y="3932584"/>
            <a:ext cx="1205947" cy="1186069"/>
          </a:xfrm>
          <a:prstGeom prst="rect">
            <a:avLst/>
          </a:prstGeom>
        </p:spPr>
      </p:pic>
      <p:pic>
        <p:nvPicPr>
          <p:cNvPr id="13" name="Graphic 12" descr="Workflow outline">
            <a:extLst>
              <a:ext uri="{FF2B5EF4-FFF2-40B4-BE49-F238E27FC236}">
                <a16:creationId xmlns:a16="http://schemas.microsoft.com/office/drawing/2014/main" id="{5BFC2DE5-AA4A-67F9-D385-8C3EA42F3C4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3836503" y="5237924"/>
            <a:ext cx="1046922" cy="1080052"/>
          </a:xfrm>
          <a:prstGeom prst="rect">
            <a:avLst/>
          </a:prstGeom>
        </p:spPr>
      </p:pic>
      <p:sp>
        <p:nvSpPr>
          <p:cNvPr id="14" name="Arrow: Right 13">
            <a:extLst>
              <a:ext uri="{FF2B5EF4-FFF2-40B4-BE49-F238E27FC236}">
                <a16:creationId xmlns:a16="http://schemas.microsoft.com/office/drawing/2014/main" id="{79EDAD5A-55B8-4C31-6C4C-300A45162764}"/>
              </a:ext>
            </a:extLst>
          </p:cNvPr>
          <p:cNvSpPr/>
          <p:nvPr/>
        </p:nvSpPr>
        <p:spPr>
          <a:xfrm rot="5400000">
            <a:off x="3733800" y="4422910"/>
            <a:ext cx="1269958" cy="504510"/>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Arrow: Bent 18">
            <a:extLst>
              <a:ext uri="{FF2B5EF4-FFF2-40B4-BE49-F238E27FC236}">
                <a16:creationId xmlns:a16="http://schemas.microsoft.com/office/drawing/2014/main" id="{CD36B202-0906-EA74-7ED2-61C041B8C208}"/>
              </a:ext>
            </a:extLst>
          </p:cNvPr>
          <p:cNvSpPr/>
          <p:nvPr/>
        </p:nvSpPr>
        <p:spPr>
          <a:xfrm rot="5400000" flipH="1">
            <a:off x="6029690" y="3931959"/>
            <a:ext cx="948722" cy="3042035"/>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TextBox 19">
            <a:extLst>
              <a:ext uri="{FF2B5EF4-FFF2-40B4-BE49-F238E27FC236}">
                <a16:creationId xmlns:a16="http://schemas.microsoft.com/office/drawing/2014/main" id="{3B33E39E-8A19-A7D2-00F6-493648F116E8}"/>
              </a:ext>
            </a:extLst>
          </p:cNvPr>
          <p:cNvSpPr txBox="1"/>
          <p:nvPr/>
        </p:nvSpPr>
        <p:spPr>
          <a:xfrm>
            <a:off x="1225827" y="3664226"/>
            <a:ext cx="2484781"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Calibri Light"/>
              </a:rPr>
              <a:t>Your question is sent to the Large Language Model (LLM).</a:t>
            </a:r>
            <a:endParaRPr lang="en-US" sz="2000" dirty="0"/>
          </a:p>
        </p:txBody>
      </p:sp>
      <p:sp>
        <p:nvSpPr>
          <p:cNvPr id="21" name="TextBox 20">
            <a:extLst>
              <a:ext uri="{FF2B5EF4-FFF2-40B4-BE49-F238E27FC236}">
                <a16:creationId xmlns:a16="http://schemas.microsoft.com/office/drawing/2014/main" id="{7C48099D-370C-AED1-B622-C456BCBE403D}"/>
              </a:ext>
            </a:extLst>
          </p:cNvPr>
          <p:cNvSpPr txBox="1"/>
          <p:nvPr/>
        </p:nvSpPr>
        <p:spPr>
          <a:xfrm>
            <a:off x="4890054" y="4525619"/>
            <a:ext cx="1974572" cy="10421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Calibri Light"/>
              </a:rPr>
              <a:t>The question is converted into a Boolean query.</a:t>
            </a:r>
            <a:endParaRPr lang="en-US" sz="2000" dirty="0">
              <a:cs typeface="Calibri"/>
            </a:endParaRPr>
          </a:p>
        </p:txBody>
      </p:sp>
      <p:sp>
        <p:nvSpPr>
          <p:cNvPr id="22" name="TextBox 21">
            <a:extLst>
              <a:ext uri="{FF2B5EF4-FFF2-40B4-BE49-F238E27FC236}">
                <a16:creationId xmlns:a16="http://schemas.microsoft.com/office/drawing/2014/main" id="{2924278A-0544-8016-C978-5B01472E31B4}"/>
              </a:ext>
            </a:extLst>
          </p:cNvPr>
          <p:cNvSpPr txBox="1"/>
          <p:nvPr/>
        </p:nvSpPr>
        <p:spPr>
          <a:xfrm>
            <a:off x="8063949" y="5241231"/>
            <a:ext cx="4061789" cy="10487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Calibri Light"/>
              </a:rPr>
              <a:t>The Boolean query is sent to the central Primo library catalogue to retrieve results.</a:t>
            </a:r>
          </a:p>
        </p:txBody>
      </p:sp>
      <p:pic>
        <p:nvPicPr>
          <p:cNvPr id="28" name="Graphic 27" descr="Chat outline">
            <a:extLst>
              <a:ext uri="{FF2B5EF4-FFF2-40B4-BE49-F238E27FC236}">
                <a16:creationId xmlns:a16="http://schemas.microsoft.com/office/drawing/2014/main" id="{7137C0B4-0595-37BC-AB85-90FCB5370D6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372680" y="2435090"/>
            <a:ext cx="1974572" cy="2034206"/>
          </a:xfrm>
          <a:prstGeom prst="rect">
            <a:avLst/>
          </a:prstGeom>
        </p:spPr>
      </p:pic>
      <p:sp>
        <p:nvSpPr>
          <p:cNvPr id="30" name="TextBox 29">
            <a:extLst>
              <a:ext uri="{FF2B5EF4-FFF2-40B4-BE49-F238E27FC236}">
                <a16:creationId xmlns:a16="http://schemas.microsoft.com/office/drawing/2014/main" id="{01F4DCDD-08F5-C1BE-C902-CC5C11BE512D}"/>
              </a:ext>
            </a:extLst>
          </p:cNvPr>
          <p:cNvSpPr txBox="1"/>
          <p:nvPr/>
        </p:nvSpPr>
        <p:spPr>
          <a:xfrm>
            <a:off x="8488018" y="3286539"/>
            <a:ext cx="363772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Arial"/>
              </a:rPr>
              <a:t>The top 5 results are sent to the LLM to create an overview with in-text references based on the </a:t>
            </a:r>
            <a:r>
              <a:rPr lang="en-US" sz="2000" b="1" dirty="0">
                <a:cs typeface="Arial"/>
              </a:rPr>
              <a:t>abstracts​.</a:t>
            </a:r>
            <a:endParaRPr lang="en-US" dirty="0"/>
          </a:p>
        </p:txBody>
      </p:sp>
      <p:sp>
        <p:nvSpPr>
          <p:cNvPr id="31" name="Arrow: Bent 30">
            <a:extLst>
              <a:ext uri="{FF2B5EF4-FFF2-40B4-BE49-F238E27FC236}">
                <a16:creationId xmlns:a16="http://schemas.microsoft.com/office/drawing/2014/main" id="{D062B1A2-6D2F-3832-3847-784DA9E2CD93}"/>
              </a:ext>
            </a:extLst>
          </p:cNvPr>
          <p:cNvSpPr/>
          <p:nvPr/>
        </p:nvSpPr>
        <p:spPr>
          <a:xfrm flipH="1">
            <a:off x="5347203" y="3189836"/>
            <a:ext cx="2505852" cy="835549"/>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32" name="Graphic 31" descr="Information outline">
            <a:extLst>
              <a:ext uri="{FF2B5EF4-FFF2-40B4-BE49-F238E27FC236}">
                <a16:creationId xmlns:a16="http://schemas.microsoft.com/office/drawing/2014/main" id="{060705FC-6E92-F0FB-DB9D-99D3BDB66482}"/>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602959" y="1743568"/>
            <a:ext cx="1192695" cy="1146312"/>
          </a:xfrm>
          <a:prstGeom prst="rect">
            <a:avLst/>
          </a:prstGeom>
        </p:spPr>
      </p:pic>
      <p:sp>
        <p:nvSpPr>
          <p:cNvPr id="33" name="Arrow: Bent 32">
            <a:extLst>
              <a:ext uri="{FF2B5EF4-FFF2-40B4-BE49-F238E27FC236}">
                <a16:creationId xmlns:a16="http://schemas.microsoft.com/office/drawing/2014/main" id="{3A5DA4EB-C05F-3BD0-3D28-1C27E27B6592}"/>
              </a:ext>
            </a:extLst>
          </p:cNvPr>
          <p:cNvSpPr/>
          <p:nvPr/>
        </p:nvSpPr>
        <p:spPr>
          <a:xfrm>
            <a:off x="4889090" y="2020368"/>
            <a:ext cx="3623275" cy="868680"/>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4" name="TextBox 33">
            <a:extLst>
              <a:ext uri="{FF2B5EF4-FFF2-40B4-BE49-F238E27FC236}">
                <a16:creationId xmlns:a16="http://schemas.microsoft.com/office/drawing/2014/main" id="{4473E829-CE1E-6B64-B281-7FE5EAEDD729}"/>
              </a:ext>
            </a:extLst>
          </p:cNvPr>
          <p:cNvSpPr txBox="1"/>
          <p:nvPr/>
        </p:nvSpPr>
        <p:spPr>
          <a:xfrm>
            <a:off x="4636230" y="1348356"/>
            <a:ext cx="749811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Arial"/>
              </a:rPr>
              <a:t>The AI-generated overview and sources are returned in the response​.</a:t>
            </a:r>
            <a:endParaRPr lang="en-US" dirty="0"/>
          </a:p>
        </p:txBody>
      </p:sp>
    </p:spTree>
    <p:extLst>
      <p:ext uri="{BB962C8B-B14F-4D97-AF65-F5344CB8AC3E}">
        <p14:creationId xmlns:p14="http://schemas.microsoft.com/office/powerpoint/2010/main" val="7993700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7EC5F-3B2E-D966-63EF-2A69FB01F82E}"/>
              </a:ext>
            </a:extLst>
          </p:cNvPr>
          <p:cNvSpPr>
            <a:spLocks noGrp="1"/>
          </p:cNvSpPr>
          <p:nvPr>
            <p:ph type="title"/>
          </p:nvPr>
        </p:nvSpPr>
        <p:spPr/>
        <p:txBody>
          <a:bodyPr/>
          <a:lstStyle/>
          <a:p>
            <a:r>
              <a:rPr lang="en-US" dirty="0"/>
              <a:t>Library result search string</a:t>
            </a:r>
          </a:p>
        </p:txBody>
      </p:sp>
      <p:sp>
        <p:nvSpPr>
          <p:cNvPr id="4" name="TextBox 3">
            <a:extLst>
              <a:ext uri="{FF2B5EF4-FFF2-40B4-BE49-F238E27FC236}">
                <a16:creationId xmlns:a16="http://schemas.microsoft.com/office/drawing/2014/main" id="{18EE0E05-7949-1C37-32B0-7D9E6EA2E669}"/>
              </a:ext>
            </a:extLst>
          </p:cNvPr>
          <p:cNvSpPr txBox="1"/>
          <p:nvPr/>
        </p:nvSpPr>
        <p:spPr>
          <a:xfrm>
            <a:off x="446957" y="2699761"/>
            <a:ext cx="347158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ea typeface="Calibri Light"/>
                <a:cs typeface="Calibri Light"/>
              </a:rPr>
              <a:t>This is a copy of the search string created by the AI tool to search for results in the library catalogue.</a:t>
            </a:r>
          </a:p>
        </p:txBody>
      </p:sp>
      <p:sp>
        <p:nvSpPr>
          <p:cNvPr id="7" name="Arrow: Right 6">
            <a:extLst>
              <a:ext uri="{FF2B5EF4-FFF2-40B4-BE49-F238E27FC236}">
                <a16:creationId xmlns:a16="http://schemas.microsoft.com/office/drawing/2014/main" id="{D378439C-6A76-0D74-203B-3FED25C4A325}"/>
              </a:ext>
            </a:extLst>
          </p:cNvPr>
          <p:cNvSpPr/>
          <p:nvPr/>
        </p:nvSpPr>
        <p:spPr>
          <a:xfrm>
            <a:off x="4163815" y="3257441"/>
            <a:ext cx="126783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9C98EB20-3106-8E82-C5C7-8B71ACFB5DEA}"/>
              </a:ext>
            </a:extLst>
          </p:cNvPr>
          <p:cNvSpPr txBox="1"/>
          <p:nvPr/>
        </p:nvSpPr>
        <p:spPr>
          <a:xfrm>
            <a:off x="5595909" y="1976605"/>
            <a:ext cx="5798500" cy="3477875"/>
          </a:xfrm>
          <a:prstGeom prst="rect">
            <a:avLst/>
          </a:prstGeom>
          <a:noFill/>
        </p:spPr>
        <p:txBody>
          <a:bodyPr wrap="square" rtlCol="0">
            <a:spAutoFit/>
          </a:bodyPr>
          <a:lstStyle/>
          <a:p>
            <a:r>
              <a:rPr lang="en-GB" sz="2000" dirty="0"/>
              <a:t>(art political commentary) OR </a:t>
            </a:r>
          </a:p>
          <a:p>
            <a:r>
              <a:rPr lang="en-GB" sz="2000" dirty="0"/>
              <a:t>(social commentary in art) OR </a:t>
            </a:r>
          </a:p>
          <a:p>
            <a:r>
              <a:rPr lang="en-GB" sz="2000" dirty="0"/>
              <a:t>(art as activism) OR </a:t>
            </a:r>
          </a:p>
          <a:p>
            <a:r>
              <a:rPr lang="en-GB" sz="2000" dirty="0"/>
              <a:t>(political art history) OR </a:t>
            </a:r>
          </a:p>
          <a:p>
            <a:r>
              <a:rPr lang="en-GB" sz="2000" dirty="0"/>
              <a:t>(impact of art on society) OR </a:t>
            </a:r>
          </a:p>
          <a:p>
            <a:r>
              <a:rPr lang="en-GB" sz="2000" dirty="0"/>
              <a:t>(art political commentary) OR </a:t>
            </a:r>
          </a:p>
          <a:p>
            <a:r>
              <a:rPr lang="en-GB" sz="2000" dirty="0"/>
              <a:t>(social critique in art) OR </a:t>
            </a:r>
          </a:p>
          <a:p>
            <a:r>
              <a:rPr lang="en-GB" sz="2000" dirty="0"/>
              <a:t>(art as a tool for activism) OR </a:t>
            </a:r>
          </a:p>
          <a:p>
            <a:r>
              <a:rPr lang="en-GB" sz="2000" dirty="0"/>
              <a:t>(political art impact on society) OR </a:t>
            </a:r>
          </a:p>
          <a:p>
            <a:r>
              <a:rPr lang="en-GB" sz="2000" dirty="0"/>
              <a:t>(artistic expression and social change) OR </a:t>
            </a:r>
          </a:p>
          <a:p>
            <a:r>
              <a:rPr lang="en-GB" sz="2000" dirty="0"/>
              <a:t>(art as a form of political and social commentary)</a:t>
            </a:r>
          </a:p>
        </p:txBody>
      </p:sp>
      <p:sp>
        <p:nvSpPr>
          <p:cNvPr id="3" name="TextBox 2">
            <a:extLst>
              <a:ext uri="{FF2B5EF4-FFF2-40B4-BE49-F238E27FC236}">
                <a16:creationId xmlns:a16="http://schemas.microsoft.com/office/drawing/2014/main" id="{E8F055A7-4E81-5814-25F1-549F65638C38}"/>
              </a:ext>
            </a:extLst>
          </p:cNvPr>
          <p:cNvSpPr txBox="1"/>
          <p:nvPr/>
        </p:nvSpPr>
        <p:spPr>
          <a:xfrm>
            <a:off x="446957" y="5189559"/>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2"/>
              </a:rPr>
              <a:t>Library Results</a:t>
            </a:r>
            <a:endParaRPr lang="en-US" dirty="0"/>
          </a:p>
        </p:txBody>
      </p:sp>
    </p:spTree>
    <p:extLst>
      <p:ext uri="{BB962C8B-B14F-4D97-AF65-F5344CB8AC3E}">
        <p14:creationId xmlns:p14="http://schemas.microsoft.com/office/powerpoint/2010/main" val="11393528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0D5A7-8B96-5B7D-4E2B-52F359DFC43B}"/>
              </a:ext>
            </a:extLst>
          </p:cNvPr>
          <p:cNvSpPr>
            <a:spLocks noGrp="1"/>
          </p:cNvSpPr>
          <p:nvPr>
            <p:ph type="title"/>
          </p:nvPr>
        </p:nvSpPr>
        <p:spPr/>
        <p:txBody>
          <a:bodyPr/>
          <a:lstStyle/>
          <a:p>
            <a:r>
              <a:rPr lang="en-US" dirty="0"/>
              <a:t>Library results (with extra filters)</a:t>
            </a:r>
          </a:p>
        </p:txBody>
      </p:sp>
      <p:sp>
        <p:nvSpPr>
          <p:cNvPr id="3" name="TextBox 2">
            <a:extLst>
              <a:ext uri="{FF2B5EF4-FFF2-40B4-BE49-F238E27FC236}">
                <a16:creationId xmlns:a16="http://schemas.microsoft.com/office/drawing/2014/main" id="{CFBD234E-29A7-65D1-63F7-D7B38758117E}"/>
              </a:ext>
            </a:extLst>
          </p:cNvPr>
          <p:cNvSpPr txBox="1"/>
          <p:nvPr/>
        </p:nvSpPr>
        <p:spPr>
          <a:xfrm>
            <a:off x="599860" y="1997839"/>
            <a:ext cx="4542192" cy="286232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dirty="0">
                <a:solidFill>
                  <a:schemeClr val="accent2"/>
                </a:solidFill>
                <a:latin typeface="Calibri "/>
                <a:ea typeface="Calibri Light"/>
                <a:cs typeface="Calibri Light"/>
              </a:rPr>
              <a:t>Tip:</a:t>
            </a:r>
          </a:p>
          <a:p>
            <a:pPr marL="342900" indent="-342900">
              <a:buFont typeface="Arial" panose="020B0604020202020204" pitchFamily="34" charset="0"/>
              <a:buChar char="•"/>
            </a:pPr>
            <a:r>
              <a:rPr lang="en-US" sz="2000" dirty="0">
                <a:ea typeface="Calibri Light"/>
                <a:cs typeface="Calibri Light"/>
              </a:rPr>
              <a:t>Open up in the Advanced Search view and explore some of the suggested keywords. </a:t>
            </a:r>
          </a:p>
          <a:p>
            <a:pPr marL="342900" indent="-342900">
              <a:buFont typeface="Arial" panose="020B0604020202020204" pitchFamily="34" charset="0"/>
              <a:buChar char="•"/>
            </a:pPr>
            <a:r>
              <a:rPr lang="en-US" sz="2000" dirty="0">
                <a:ea typeface="Calibri Light"/>
                <a:cs typeface="Calibri Light"/>
              </a:rPr>
              <a:t>Try subject searching or title searching, along with date and further subject filters. </a:t>
            </a:r>
          </a:p>
          <a:p>
            <a:pPr marL="342900" indent="-342900">
              <a:buFont typeface="Arial" panose="020B0604020202020204" pitchFamily="34" charset="0"/>
              <a:buChar char="•"/>
            </a:pPr>
            <a:r>
              <a:rPr lang="en-US" sz="2000" dirty="0">
                <a:ea typeface="Calibri Light"/>
                <a:cs typeface="Calibri Light"/>
              </a:rPr>
              <a:t>Explore further and narrow down results.</a:t>
            </a:r>
          </a:p>
        </p:txBody>
      </p:sp>
      <p:sp>
        <p:nvSpPr>
          <p:cNvPr id="7" name="TextBox 6">
            <a:extLst>
              <a:ext uri="{FF2B5EF4-FFF2-40B4-BE49-F238E27FC236}">
                <a16:creationId xmlns:a16="http://schemas.microsoft.com/office/drawing/2014/main" id="{0EBA9EDE-4126-3743-A72D-62C69BEB0DD7}"/>
              </a:ext>
            </a:extLst>
          </p:cNvPr>
          <p:cNvSpPr txBox="1"/>
          <p:nvPr/>
        </p:nvSpPr>
        <p:spPr>
          <a:xfrm>
            <a:off x="1717963" y="5417134"/>
            <a:ext cx="1289777" cy="369332"/>
          </a:xfrm>
          <a:prstGeom prst="rect">
            <a:avLst/>
          </a:prstGeom>
          <a:noFill/>
          <a:ln w="38100">
            <a:solidFill>
              <a:schemeClr val="accent2"/>
            </a:solidFill>
          </a:ln>
        </p:spPr>
        <p:txBody>
          <a:bodyPr wrap="none" rtlCol="0">
            <a:spAutoFit/>
          </a:bodyPr>
          <a:lstStyle/>
          <a:p>
            <a:r>
              <a:rPr lang="en-GB" dirty="0">
                <a:ln>
                  <a:solidFill>
                    <a:schemeClr val="tx1"/>
                  </a:solidFill>
                </a:ln>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New results</a:t>
            </a:r>
            <a:endParaRPr lang="en-GB" dirty="0">
              <a:ln>
                <a:solidFill>
                  <a:schemeClr val="tx1"/>
                </a:solidFill>
              </a:ln>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2712BC9C-B74E-CE70-1D21-162E1B7F939A}"/>
              </a:ext>
            </a:extLst>
          </p:cNvPr>
          <p:cNvPicPr>
            <a:picLocks noChangeAspect="1"/>
          </p:cNvPicPr>
          <p:nvPr/>
        </p:nvPicPr>
        <p:blipFill>
          <a:blip r:embed="rId3"/>
          <a:srcRect l="1014" t="11976" r="15421" b="4990"/>
          <a:stretch/>
        </p:blipFill>
        <p:spPr>
          <a:xfrm>
            <a:off x="5438389" y="1587880"/>
            <a:ext cx="6503565" cy="4308095"/>
          </a:xfrm>
          <a:prstGeom prst="rect">
            <a:avLst/>
          </a:prstGeom>
        </p:spPr>
      </p:pic>
    </p:spTree>
    <p:extLst>
      <p:ext uri="{BB962C8B-B14F-4D97-AF65-F5344CB8AC3E}">
        <p14:creationId xmlns:p14="http://schemas.microsoft.com/office/powerpoint/2010/main" val="34752369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0A0F6-32E1-D554-0BA5-43FD058C7C64}"/>
              </a:ext>
            </a:extLst>
          </p:cNvPr>
          <p:cNvSpPr>
            <a:spLocks noGrp="1"/>
          </p:cNvSpPr>
          <p:nvPr>
            <p:ph type="title"/>
          </p:nvPr>
        </p:nvSpPr>
        <p:spPr/>
        <p:txBody>
          <a:bodyPr/>
          <a:lstStyle/>
          <a:p>
            <a:r>
              <a:rPr lang="en-GB"/>
              <a:t>Good to know…</a:t>
            </a:r>
          </a:p>
        </p:txBody>
      </p:sp>
      <p:sp>
        <p:nvSpPr>
          <p:cNvPr id="3" name="TextBox 2">
            <a:extLst>
              <a:ext uri="{FF2B5EF4-FFF2-40B4-BE49-F238E27FC236}">
                <a16:creationId xmlns:a16="http://schemas.microsoft.com/office/drawing/2014/main" id="{577421E8-FCD8-FACF-3ED6-ABFD7204BC1A}"/>
              </a:ext>
            </a:extLst>
          </p:cNvPr>
          <p:cNvSpPr txBox="1"/>
          <p:nvPr/>
        </p:nvSpPr>
        <p:spPr>
          <a:xfrm>
            <a:off x="518612" y="1705451"/>
            <a:ext cx="11154775" cy="4062651"/>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000" dirty="0">
                <a:ea typeface="Calibri"/>
                <a:cs typeface="Calibri"/>
              </a:rPr>
              <a:t>It does not use its own training data, so minimises the risk of hallucinations.</a:t>
            </a:r>
          </a:p>
          <a:p>
            <a:endParaRPr lang="en-GB" sz="2000" dirty="0">
              <a:ea typeface="Calibri"/>
              <a:cs typeface="Calibri"/>
            </a:endParaRPr>
          </a:p>
          <a:p>
            <a:pPr marL="285750" indent="-285750">
              <a:buFont typeface="Arial" panose="020B0604020202020204" pitchFamily="34" charset="0"/>
              <a:buChar char="•"/>
            </a:pPr>
            <a:r>
              <a:rPr lang="en-GB" sz="2000" dirty="0">
                <a:ea typeface="Calibri"/>
                <a:cs typeface="Calibri"/>
              </a:rPr>
              <a:t>Unlike other chat boxes, such as ChatGPT, you cannot continue a conversation with it. Each query is independent.</a:t>
            </a:r>
          </a:p>
          <a:p>
            <a:endParaRPr lang="en-GB" sz="2000" dirty="0">
              <a:ea typeface="Calibri"/>
              <a:cs typeface="Calibri"/>
            </a:endParaRPr>
          </a:p>
          <a:p>
            <a:pPr marL="285750" indent="-285750">
              <a:buFont typeface="Arial" panose="020B0604020202020204" pitchFamily="34" charset="0"/>
              <a:buChar char="•"/>
            </a:pPr>
            <a:r>
              <a:rPr lang="en-GB" sz="2000" dirty="0">
                <a:ea typeface="Calibri"/>
                <a:cs typeface="Calibri"/>
              </a:rPr>
              <a:t>It does retain your search history, so you can return to it at a later date.</a:t>
            </a:r>
          </a:p>
          <a:p>
            <a:endParaRPr lang="en-GB" sz="2000" dirty="0">
              <a:ea typeface="Calibri"/>
              <a:cs typeface="Calibri"/>
            </a:endParaRPr>
          </a:p>
          <a:p>
            <a:pPr marL="285750" indent="-285750">
              <a:buFont typeface="Arial" panose="020B0604020202020204" pitchFamily="34" charset="0"/>
              <a:buChar char="•"/>
            </a:pPr>
            <a:r>
              <a:rPr lang="en-GB" sz="2000" dirty="0">
                <a:ea typeface="Calibri"/>
                <a:cs typeface="Calibri"/>
              </a:rPr>
              <a:t>It is a great starting point for research, especially if unsure where to begin. </a:t>
            </a:r>
          </a:p>
          <a:p>
            <a:pPr marL="285750" indent="-285750">
              <a:buFont typeface="Arial" panose="020B0604020202020204" pitchFamily="34" charset="0"/>
              <a:buChar char="•"/>
            </a:pPr>
            <a:endParaRPr lang="en-GB" sz="2000" dirty="0">
              <a:ea typeface="Calibri"/>
              <a:cs typeface="Calibri"/>
            </a:endParaRPr>
          </a:p>
          <a:p>
            <a:pPr marL="285750" indent="-285750">
              <a:buFont typeface="Arial" panose="020B0604020202020204" pitchFamily="34" charset="0"/>
              <a:buChar char="•"/>
            </a:pPr>
            <a:r>
              <a:rPr lang="en-GB" sz="2000" dirty="0">
                <a:ea typeface="Calibri"/>
                <a:cs typeface="Calibri"/>
              </a:rPr>
              <a:t> Can provide ideas for alternative keywords searches.</a:t>
            </a:r>
          </a:p>
          <a:p>
            <a:pPr marL="285750" indent="-285750">
              <a:buFont typeface="Arial" panose="020B0604020202020204" pitchFamily="34" charset="0"/>
              <a:buChar char="•"/>
            </a:pPr>
            <a:endParaRPr lang="en-GB" sz="2000" dirty="0">
              <a:ea typeface="Calibri"/>
              <a:cs typeface="Calibri"/>
            </a:endParaRPr>
          </a:p>
          <a:p>
            <a:pPr marL="342900" indent="-342900">
              <a:buFont typeface="Arial" panose="020B0604020202020204" pitchFamily="34" charset="0"/>
              <a:buChar char="•"/>
            </a:pPr>
            <a:r>
              <a:rPr lang="en-GB" sz="2000" dirty="0">
                <a:ea typeface="Calibri"/>
                <a:cs typeface="Calibri"/>
              </a:rPr>
              <a:t>Related research questions can help narrow down or expand research question.</a:t>
            </a:r>
          </a:p>
          <a:p>
            <a:endParaRPr lang="en-GB" dirty="0">
              <a:latin typeface="Calibri"/>
              <a:ea typeface="Calibri"/>
              <a:cs typeface="Calibri"/>
            </a:endParaRPr>
          </a:p>
        </p:txBody>
      </p:sp>
      <p:pic>
        <p:nvPicPr>
          <p:cNvPr id="5" name="Picture 4" descr="Toy robot on a white background.">
            <a:extLst>
              <a:ext uri="{FF2B5EF4-FFF2-40B4-BE49-F238E27FC236}">
                <a16:creationId xmlns:a16="http://schemas.microsoft.com/office/drawing/2014/main" id="{30246817-5869-032A-CF51-CC20D2F52DCF}"/>
              </a:ext>
            </a:extLst>
          </p:cNvPr>
          <p:cNvPicPr>
            <a:picLocks noChangeAspect="1"/>
          </p:cNvPicPr>
          <p:nvPr/>
        </p:nvPicPr>
        <p:blipFill>
          <a:blip r:embed="rId2">
            <a:extLst>
              <a:ext uri="{28A0092B-C50C-407E-A947-70E740481C1C}">
                <a14:useLocalDpi xmlns:a14="http://schemas.microsoft.com/office/drawing/2010/main" val="0"/>
              </a:ext>
            </a:extLst>
          </a:blip>
          <a:srcRect l="11006" t="7890" r="50848" b="7211"/>
          <a:stretch/>
        </p:blipFill>
        <p:spPr>
          <a:xfrm>
            <a:off x="9746273" y="3358495"/>
            <a:ext cx="1747487" cy="259626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5442362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AD5ED-AD46-39C3-06B3-5D61AE37D20A}"/>
              </a:ext>
            </a:extLst>
          </p:cNvPr>
          <p:cNvSpPr>
            <a:spLocks noGrp="1"/>
          </p:cNvSpPr>
          <p:nvPr>
            <p:ph type="title"/>
          </p:nvPr>
        </p:nvSpPr>
        <p:spPr/>
        <p:txBody>
          <a:bodyPr/>
          <a:lstStyle/>
          <a:p>
            <a:r>
              <a:rPr lang="en-GB"/>
              <a:t>Limitations</a:t>
            </a:r>
          </a:p>
        </p:txBody>
      </p:sp>
      <p:sp>
        <p:nvSpPr>
          <p:cNvPr id="3" name="Content Placeholder 2">
            <a:extLst>
              <a:ext uri="{FF2B5EF4-FFF2-40B4-BE49-F238E27FC236}">
                <a16:creationId xmlns:a16="http://schemas.microsoft.com/office/drawing/2014/main" id="{F0877A84-B6B8-5EAE-8319-B162C17259DF}"/>
              </a:ext>
            </a:extLst>
          </p:cNvPr>
          <p:cNvSpPr>
            <a:spLocks noGrp="1"/>
          </p:cNvSpPr>
          <p:nvPr>
            <p:ph sz="quarter" idx="10"/>
          </p:nvPr>
        </p:nvSpPr>
        <p:spPr>
          <a:xfrm>
            <a:off x="838199" y="1813378"/>
            <a:ext cx="8970819" cy="4574040"/>
          </a:xfrm>
        </p:spPr>
        <p:txBody>
          <a:bodyPr vert="horz" lIns="91440" tIns="45720" rIns="91440" bIns="45720" rtlCol="0" anchor="t">
            <a:noAutofit/>
          </a:bodyPr>
          <a:lstStyle/>
          <a:p>
            <a:pPr lvl="1">
              <a:buFont typeface="Arial" panose="020B0604020202020204" pitchFamily="34" charset="0"/>
              <a:buChar char="•"/>
            </a:pPr>
            <a:endParaRPr lang="en-US" sz="2000" dirty="0">
              <a:latin typeface="Calibri"/>
              <a:ea typeface="+mn-lt"/>
              <a:cs typeface="Calibri"/>
            </a:endParaRPr>
          </a:p>
          <a:p>
            <a:pPr lvl="1">
              <a:buFont typeface="Arial" panose="020B0604020202020204" pitchFamily="34" charset="0"/>
              <a:buChar char="•"/>
            </a:pPr>
            <a:r>
              <a:rPr lang="en-US" sz="2000" dirty="0">
                <a:ea typeface="+mn-lt"/>
                <a:cs typeface="Calibri"/>
              </a:rPr>
              <a:t>Filters are still very limited within the assistant.</a:t>
            </a:r>
            <a:endParaRPr lang="en-US" dirty="0"/>
          </a:p>
          <a:p>
            <a:pPr marL="457200" lvl="1" indent="0">
              <a:buNone/>
            </a:pPr>
            <a:endParaRPr lang="en-US" sz="2000" dirty="0">
              <a:ea typeface="+mn-lt"/>
              <a:cs typeface="Calibri"/>
            </a:endParaRPr>
          </a:p>
          <a:p>
            <a:pPr lvl="1">
              <a:buFont typeface="Arial" panose="020B0604020202020204" pitchFamily="34" charset="0"/>
              <a:buChar char="•"/>
            </a:pPr>
            <a:r>
              <a:rPr lang="en-US" sz="2000" dirty="0">
                <a:ea typeface="+mn-lt"/>
                <a:cs typeface="Calibri"/>
              </a:rPr>
              <a:t>Follow up questions are not supported. Each question stands alone, and all relevant information needs to be asked in each.</a:t>
            </a:r>
          </a:p>
          <a:p>
            <a:pPr lvl="1">
              <a:buFont typeface="Arial" panose="020B0604020202020204" pitchFamily="34" charset="0"/>
              <a:buChar char="•"/>
            </a:pPr>
            <a:endParaRPr lang="en-US" sz="2000" b="1" dirty="0">
              <a:ea typeface="+mn-lt"/>
              <a:cs typeface="Calibri"/>
            </a:endParaRPr>
          </a:p>
          <a:p>
            <a:pPr lvl="1">
              <a:buFont typeface="Arial" panose="020B0604020202020204" pitchFamily="34" charset="0"/>
              <a:buChar char="•"/>
            </a:pPr>
            <a:r>
              <a:rPr lang="en-US" sz="2000" dirty="0">
                <a:ea typeface="+mn-lt"/>
                <a:cs typeface="Calibri"/>
              </a:rPr>
              <a:t>Not everything is searched so you still </a:t>
            </a:r>
            <a:r>
              <a:rPr lang="en-US" sz="2000" dirty="0">
                <a:cs typeface="Calibri"/>
              </a:rPr>
              <a:t>need to perform searches in the catalogue to ensure a comprehensive literature search. </a:t>
            </a:r>
            <a:endParaRPr lang="en-US" sz="2000" dirty="0">
              <a:cs typeface="Calibri Light"/>
            </a:endParaRPr>
          </a:p>
          <a:p>
            <a:pPr marL="0" indent="0">
              <a:buNone/>
            </a:pPr>
            <a:endParaRPr lang="en-GB" sz="2200" dirty="0">
              <a:ea typeface="Calibri Light"/>
              <a:cs typeface="Calibri Light"/>
            </a:endParaRPr>
          </a:p>
        </p:txBody>
      </p:sp>
    </p:spTree>
    <p:extLst>
      <p:ext uri="{BB962C8B-B14F-4D97-AF65-F5344CB8AC3E}">
        <p14:creationId xmlns:p14="http://schemas.microsoft.com/office/powerpoint/2010/main" val="33489512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698242" y="252284"/>
            <a:ext cx="10795518" cy="1003916"/>
          </a:xfrm>
        </p:spPr>
        <p:txBody>
          <a:bodyPr anchor="b">
            <a:normAutofit/>
          </a:bodyPr>
          <a:lstStyle/>
          <a:p>
            <a:r>
              <a:rPr lang="en-GB" dirty="0">
                <a:cs typeface="Lucida Sans Unicode" panose="020B0602030504020204" pitchFamily="34" charset="0"/>
              </a:rPr>
              <a:t>Make the most of the library catalogue</a:t>
            </a:r>
          </a:p>
        </p:txBody>
      </p:sp>
      <p:pic>
        <p:nvPicPr>
          <p:cNvPr id="5" name="Picture 4">
            <a:extLst>
              <a:ext uri="{FF2B5EF4-FFF2-40B4-BE49-F238E27FC236}">
                <a16:creationId xmlns:a16="http://schemas.microsoft.com/office/drawing/2014/main" id="{8345B7CE-05F5-DFB4-5729-9B6D3F93C219}"/>
              </a:ext>
            </a:extLst>
          </p:cNvPr>
          <p:cNvPicPr>
            <a:picLocks noChangeAspect="1"/>
          </p:cNvPicPr>
          <p:nvPr/>
        </p:nvPicPr>
        <p:blipFill>
          <a:blip r:embed="rId2"/>
          <a:srcRect l="633" t="12678" r="227" b="5592"/>
          <a:stretch>
            <a:fillRect/>
          </a:stretch>
        </p:blipFill>
        <p:spPr>
          <a:xfrm>
            <a:off x="4717568" y="1801423"/>
            <a:ext cx="6956703" cy="3828179"/>
          </a:xfrm>
          <a:prstGeom prst="rect">
            <a:avLst/>
          </a:prstGeom>
          <a:noFill/>
          <a:ln>
            <a:noFill/>
          </a:ln>
        </p:spPr>
      </p:pic>
      <p:sp>
        <p:nvSpPr>
          <p:cNvPr id="7" name="TextBox 6">
            <a:extLst>
              <a:ext uri="{FF2B5EF4-FFF2-40B4-BE49-F238E27FC236}">
                <a16:creationId xmlns:a16="http://schemas.microsoft.com/office/drawing/2014/main" id="{6F4B23E3-C28A-66B6-3D72-4D9ED7C68B02}"/>
              </a:ext>
            </a:extLst>
          </p:cNvPr>
          <p:cNvSpPr txBox="1"/>
          <p:nvPr/>
        </p:nvSpPr>
        <p:spPr>
          <a:xfrm>
            <a:off x="298709" y="2151852"/>
            <a:ext cx="4629193" cy="3554819"/>
          </a:xfrm>
          <a:prstGeom prst="rect">
            <a:avLst/>
          </a:prstGeom>
          <a:noFill/>
        </p:spPr>
        <p:txBody>
          <a:bodyPr wrap="square">
            <a:spAutoFit/>
          </a:bodyPr>
          <a:lstStyle/>
          <a:p>
            <a:pPr marL="342900" indent="-342900" algn="l">
              <a:spcBef>
                <a:spcPts val="300"/>
              </a:spcBef>
              <a:spcAft>
                <a:spcPts val="300"/>
              </a:spcAft>
              <a:buFont typeface="Arial" panose="020B0604020202020204" pitchFamily="34" charset="0"/>
              <a:buChar char="•"/>
            </a:pPr>
            <a:r>
              <a:rPr lang="en-GB" sz="2000" i="0" dirty="0">
                <a:solidFill>
                  <a:srgbClr val="424242"/>
                </a:solidFill>
                <a:effectLst/>
              </a:rPr>
              <a:t>Sign in to unlock all features.</a:t>
            </a:r>
          </a:p>
          <a:p>
            <a:pPr marL="342900" indent="-342900" algn="l">
              <a:spcBef>
                <a:spcPts val="300"/>
              </a:spcBef>
              <a:spcAft>
                <a:spcPts val="300"/>
              </a:spcAft>
              <a:buFont typeface="Arial" panose="020B0604020202020204" pitchFamily="34" charset="0"/>
              <a:buChar char="•"/>
            </a:pPr>
            <a:r>
              <a:rPr lang="en-GB" sz="2000" i="0" dirty="0">
                <a:solidFill>
                  <a:srgbClr val="424242"/>
                </a:solidFill>
                <a:effectLst/>
              </a:rPr>
              <a:t>Use “Tweak my results” to filter and narrow down your search.</a:t>
            </a:r>
          </a:p>
          <a:p>
            <a:pPr marL="342900" indent="-342900" algn="l">
              <a:spcBef>
                <a:spcPts val="300"/>
              </a:spcBef>
              <a:spcAft>
                <a:spcPts val="300"/>
              </a:spcAft>
              <a:buFont typeface="Arial" panose="020B0604020202020204" pitchFamily="34" charset="0"/>
              <a:buChar char="•"/>
            </a:pPr>
            <a:r>
              <a:rPr lang="en-GB" sz="2000" i="0" dirty="0">
                <a:solidFill>
                  <a:srgbClr val="424242"/>
                </a:solidFill>
                <a:effectLst/>
              </a:rPr>
              <a:t>Use the extra tools listed with each item; they can help you manage your information.</a:t>
            </a:r>
          </a:p>
          <a:p>
            <a:pPr marL="342900" indent="-342900" algn="l">
              <a:spcBef>
                <a:spcPts val="300"/>
              </a:spcBef>
              <a:spcAft>
                <a:spcPts val="300"/>
              </a:spcAft>
              <a:buFont typeface="Arial" panose="020B0604020202020204" pitchFamily="34" charset="0"/>
              <a:buChar char="•"/>
            </a:pPr>
            <a:r>
              <a:rPr lang="en-GB" sz="2000" dirty="0">
                <a:solidFill>
                  <a:srgbClr val="424242"/>
                </a:solidFill>
              </a:rPr>
              <a:t>Save your queries and get notifications for new research.</a:t>
            </a:r>
          </a:p>
          <a:p>
            <a:pPr marL="342900" indent="-342900" algn="l">
              <a:spcBef>
                <a:spcPts val="300"/>
              </a:spcBef>
              <a:spcAft>
                <a:spcPts val="300"/>
              </a:spcAft>
              <a:buFont typeface="Arial" panose="020B0604020202020204" pitchFamily="34" charset="0"/>
              <a:buChar char="•"/>
            </a:pPr>
            <a:endParaRPr lang="en-GB" sz="2000" dirty="0">
              <a:solidFill>
                <a:srgbClr val="424242"/>
              </a:solidFill>
            </a:endParaRPr>
          </a:p>
          <a:p>
            <a:pPr algn="l">
              <a:spcBef>
                <a:spcPts val="300"/>
              </a:spcBef>
              <a:spcAft>
                <a:spcPts val="300"/>
              </a:spcAft>
            </a:pPr>
            <a:r>
              <a:rPr lang="en-GB" sz="2000" dirty="0">
                <a:solidFill>
                  <a:srgbClr val="424242"/>
                </a:solidFill>
                <a:hlinkClick r:id="rId3"/>
              </a:rPr>
              <a:t>Library search</a:t>
            </a:r>
            <a:endParaRPr lang="en-GB" sz="2000" i="0" dirty="0">
              <a:solidFill>
                <a:srgbClr val="424242"/>
              </a:solidFill>
              <a:effectLst/>
            </a:endParaRPr>
          </a:p>
        </p:txBody>
      </p:sp>
    </p:spTree>
    <p:extLst>
      <p:ext uri="{BB962C8B-B14F-4D97-AF65-F5344CB8AC3E}">
        <p14:creationId xmlns:p14="http://schemas.microsoft.com/office/powerpoint/2010/main" val="30062391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436764" y="1565364"/>
            <a:ext cx="5280453" cy="2640503"/>
          </a:xfrm>
        </p:spPr>
        <p:txBody>
          <a:bodyPr>
            <a:normAutofit fontScale="62500" lnSpcReduction="20000"/>
          </a:bodyPr>
          <a:lstStyle/>
          <a:p>
            <a:pPr>
              <a:buFont typeface="Arial" panose="020B0604020202020204" pitchFamily="34" charset="0"/>
              <a:buChar char="•"/>
            </a:pPr>
            <a:r>
              <a:rPr lang="en-GB" dirty="0"/>
              <a:t>Where the book is held, if it’s in print.</a:t>
            </a:r>
          </a:p>
          <a:p>
            <a:pPr>
              <a:buFont typeface="Arial" panose="020B0604020202020204" pitchFamily="34" charset="0"/>
              <a:buChar char="•"/>
            </a:pPr>
            <a:r>
              <a:rPr lang="en-GB" dirty="0"/>
              <a:t>Link to the ebook or journal article if it’s electronic.</a:t>
            </a:r>
          </a:p>
          <a:p>
            <a:pPr>
              <a:buFont typeface="Arial" panose="020B0604020202020204" pitchFamily="34" charset="0"/>
              <a:buChar char="•"/>
            </a:pPr>
            <a:r>
              <a:rPr lang="en-GB" dirty="0"/>
              <a:t>How to request it if it’s on loan.</a:t>
            </a:r>
          </a:p>
          <a:p>
            <a:pPr>
              <a:buFont typeface="Arial" panose="020B0604020202020204" pitchFamily="34" charset="0"/>
              <a:buChar char="•"/>
            </a:pPr>
            <a:r>
              <a:rPr lang="en-GB" dirty="0"/>
              <a:t>Related reading.</a:t>
            </a:r>
          </a:p>
          <a:p>
            <a:pPr>
              <a:buFont typeface="Arial" panose="020B0604020202020204" pitchFamily="34" charset="0"/>
              <a:buChar char="•"/>
            </a:pPr>
            <a:r>
              <a:rPr lang="en-GB" dirty="0"/>
              <a:t>Option to search just within one journal.</a:t>
            </a:r>
          </a:p>
          <a:p>
            <a:pPr>
              <a:buFont typeface="Arial" panose="020B0604020202020204" pitchFamily="34" charset="0"/>
              <a:buChar char="•"/>
            </a:pPr>
            <a:r>
              <a:rPr lang="en-GB" dirty="0"/>
              <a:t>Virtual Browse of other similar books.</a:t>
            </a:r>
          </a:p>
          <a:p>
            <a:pPr>
              <a:buFont typeface="Arial" panose="020B0604020202020204" pitchFamily="34" charset="0"/>
              <a:buChar char="•"/>
            </a:pPr>
            <a:r>
              <a:rPr lang="en-GB" dirty="0"/>
              <a:t>Books on the same Online Resource list.</a:t>
            </a:r>
          </a:p>
          <a:p>
            <a:pPr>
              <a:buFont typeface="Arial" panose="020B0604020202020204" pitchFamily="34" charset="0"/>
              <a:buChar char="•"/>
            </a:pPr>
            <a:r>
              <a:rPr lang="en-GB" dirty="0"/>
              <a:t>Option to save in your personal reading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What 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5892432" y="5588793"/>
            <a:ext cx="3692106" cy="461665"/>
          </a:xfrm>
          <a:prstGeom prst="rect">
            <a:avLst/>
          </a:prstGeom>
          <a:noFill/>
        </p:spPr>
        <p:txBody>
          <a:bodyPr wrap="square" rtlCol="0">
            <a:spAutoFit/>
          </a:bodyPr>
          <a:lstStyle/>
          <a:p>
            <a:r>
              <a:rPr lang="en-GB" sz="2400" dirty="0">
                <a:hlinkClick r:id="rId2"/>
              </a:rPr>
              <a:t>Book record</a:t>
            </a:r>
            <a:endParaRPr lang="en-GB" sz="2400" dirty="0"/>
          </a:p>
        </p:txBody>
      </p:sp>
      <p:pic>
        <p:nvPicPr>
          <p:cNvPr id="4" name="Picture 3">
            <a:extLst>
              <a:ext uri="{FF2B5EF4-FFF2-40B4-BE49-F238E27FC236}">
                <a16:creationId xmlns:a16="http://schemas.microsoft.com/office/drawing/2014/main" id="{25672D85-F1EB-5F36-B087-7DA97F0B13CC}"/>
              </a:ext>
            </a:extLst>
          </p:cNvPr>
          <p:cNvPicPr>
            <a:picLocks noChangeAspect="1"/>
          </p:cNvPicPr>
          <p:nvPr/>
        </p:nvPicPr>
        <p:blipFill rotWithShape="1">
          <a:blip r:embed="rId3"/>
          <a:srcRect l="10336" t="11515" r="27171" b="11817"/>
          <a:stretch/>
        </p:blipFill>
        <p:spPr>
          <a:xfrm>
            <a:off x="5581938" y="1783344"/>
            <a:ext cx="3830781" cy="3133150"/>
          </a:xfrm>
          <a:prstGeom prst="rect">
            <a:avLst/>
          </a:prstGeom>
          <a:effectLst/>
        </p:spPr>
      </p:pic>
      <p:pic>
        <p:nvPicPr>
          <p:cNvPr id="10" name="Picture 9">
            <a:extLst>
              <a:ext uri="{FF2B5EF4-FFF2-40B4-BE49-F238E27FC236}">
                <a16:creationId xmlns:a16="http://schemas.microsoft.com/office/drawing/2014/main" id="{3706BA76-8011-0577-02FA-9379F7DAF705}"/>
              </a:ext>
            </a:extLst>
          </p:cNvPr>
          <p:cNvPicPr>
            <a:picLocks noChangeAspect="1"/>
          </p:cNvPicPr>
          <p:nvPr/>
        </p:nvPicPr>
        <p:blipFill rotWithShape="1">
          <a:blip r:embed="rId4"/>
          <a:srcRect l="74123" t="12053" r="5684" b="18150"/>
          <a:stretch>
            <a:fillRect/>
          </a:stretch>
        </p:blipFill>
        <p:spPr>
          <a:xfrm>
            <a:off x="9696887" y="1423617"/>
            <a:ext cx="2126080" cy="4749287"/>
          </a:xfrm>
          <a:prstGeom prst="rect">
            <a:avLst/>
          </a:prstGeom>
          <a:effectLst/>
        </p:spPr>
      </p:pic>
      <p:pic>
        <p:nvPicPr>
          <p:cNvPr id="12" name="Picture 11">
            <a:extLst>
              <a:ext uri="{FF2B5EF4-FFF2-40B4-BE49-F238E27FC236}">
                <a16:creationId xmlns:a16="http://schemas.microsoft.com/office/drawing/2014/main" id="{B3CBF137-80EE-044E-4664-4F2DD6D9C54C}"/>
              </a:ext>
            </a:extLst>
          </p:cNvPr>
          <p:cNvPicPr>
            <a:picLocks noChangeAspect="1"/>
          </p:cNvPicPr>
          <p:nvPr/>
        </p:nvPicPr>
        <p:blipFill rotWithShape="1">
          <a:blip r:embed="rId5"/>
          <a:srcRect l="10134" t="31818" r="26970" b="32323"/>
          <a:stretch/>
        </p:blipFill>
        <p:spPr>
          <a:xfrm>
            <a:off x="698242" y="4392769"/>
            <a:ext cx="4533391" cy="1723078"/>
          </a:xfrm>
          <a:prstGeom prst="rect">
            <a:avLst/>
          </a:prstGeom>
          <a:effectLst/>
        </p:spPr>
      </p:pic>
    </p:spTree>
    <p:extLst>
      <p:ext uri="{BB962C8B-B14F-4D97-AF65-F5344CB8AC3E}">
        <p14:creationId xmlns:p14="http://schemas.microsoft.com/office/powerpoint/2010/main" val="3329720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Saving to your favourites</a:t>
            </a:r>
          </a:p>
        </p:txBody>
      </p:sp>
      <p:sp>
        <p:nvSpPr>
          <p:cNvPr id="8" name="TextBox 7">
            <a:extLst>
              <a:ext uri="{FF2B5EF4-FFF2-40B4-BE49-F238E27FC236}">
                <a16:creationId xmlns:a16="http://schemas.microsoft.com/office/drawing/2014/main" id="{EB138A5A-05C0-FF7D-9983-995A983B2A76}"/>
              </a:ext>
            </a:extLst>
          </p:cNvPr>
          <p:cNvSpPr txBox="1"/>
          <p:nvPr/>
        </p:nvSpPr>
        <p:spPr>
          <a:xfrm>
            <a:off x="9260490" y="3429000"/>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Save your favourite  resources in the pinned section of your account.</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8EB97A80-6FA7-2B78-0E36-06FB1964CBDB}"/>
              </a:ext>
            </a:extLst>
          </p:cNvPr>
          <p:cNvPicPr>
            <a:picLocks noChangeAspect="1"/>
          </p:cNvPicPr>
          <p:nvPr/>
        </p:nvPicPr>
        <p:blipFill rotWithShape="1">
          <a:blip r:embed="rId2"/>
          <a:srcRect l="406" t="22539" r="20865" b="9206"/>
          <a:stretch/>
        </p:blipFill>
        <p:spPr>
          <a:xfrm>
            <a:off x="819485" y="1545772"/>
            <a:ext cx="8098971" cy="4633356"/>
          </a:xfrm>
          <a:prstGeom prst="rect">
            <a:avLst/>
          </a:prstGeom>
          <a:effectLst/>
        </p:spPr>
      </p:pic>
      <p:pic>
        <p:nvPicPr>
          <p:cNvPr id="7" name="Graphic 6" descr="Pin with solid fill">
            <a:extLst>
              <a:ext uri="{FF2B5EF4-FFF2-40B4-BE49-F238E27FC236}">
                <a16:creationId xmlns:a16="http://schemas.microsoft.com/office/drawing/2014/main" id="{4015456F-67F8-3369-6005-372534E30E5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692914" y="2134222"/>
            <a:ext cx="914400" cy="914400"/>
          </a:xfrm>
          <a:prstGeom prst="rect">
            <a:avLst/>
          </a:prstGeom>
        </p:spPr>
      </p:pic>
    </p:spTree>
    <p:extLst>
      <p:ext uri="{BB962C8B-B14F-4D97-AF65-F5344CB8AC3E}">
        <p14:creationId xmlns:p14="http://schemas.microsoft.com/office/powerpoint/2010/main" val="23831627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Email favourites to yourself</a:t>
            </a:r>
          </a:p>
        </p:txBody>
      </p:sp>
      <p:sp>
        <p:nvSpPr>
          <p:cNvPr id="8" name="TextBox 7">
            <a:extLst>
              <a:ext uri="{FF2B5EF4-FFF2-40B4-BE49-F238E27FC236}">
                <a16:creationId xmlns:a16="http://schemas.microsoft.com/office/drawing/2014/main" id="{EB138A5A-05C0-FF7D-9983-995A983B2A76}"/>
              </a:ext>
            </a:extLst>
          </p:cNvPr>
          <p:cNvSpPr txBox="1"/>
          <p:nvPr/>
        </p:nvSpPr>
        <p:spPr>
          <a:xfrm>
            <a:off x="9367773" y="3429000"/>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Email any books or articles to yourself to read later.</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3" name="Picture 2">
            <a:extLst>
              <a:ext uri="{FF2B5EF4-FFF2-40B4-BE49-F238E27FC236}">
                <a16:creationId xmlns:a16="http://schemas.microsoft.com/office/drawing/2014/main" id="{A9C261CB-4707-1BE3-5A56-9A058464F955}"/>
              </a:ext>
            </a:extLst>
          </p:cNvPr>
          <p:cNvPicPr>
            <a:picLocks noChangeAspect="1"/>
          </p:cNvPicPr>
          <p:nvPr/>
        </p:nvPicPr>
        <p:blipFill rotWithShape="1">
          <a:blip r:embed="rId2"/>
          <a:srcRect l="406" t="22539" r="20865" b="9206"/>
          <a:stretch/>
        </p:blipFill>
        <p:spPr>
          <a:xfrm>
            <a:off x="847194" y="1484085"/>
            <a:ext cx="8098971" cy="4633356"/>
          </a:xfrm>
          <a:prstGeom prst="rect">
            <a:avLst/>
          </a:prstGeom>
          <a:effectLst/>
        </p:spPr>
      </p:pic>
      <p:pic>
        <p:nvPicPr>
          <p:cNvPr id="6" name="Graphic 5" descr="Envelope with solid fill">
            <a:extLst>
              <a:ext uri="{FF2B5EF4-FFF2-40B4-BE49-F238E27FC236}">
                <a16:creationId xmlns:a16="http://schemas.microsoft.com/office/drawing/2014/main" id="{F98C5E7D-C463-ED35-C9FC-93970F68BAB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742856" y="2041805"/>
            <a:ext cx="1122218" cy="1122218"/>
          </a:xfrm>
          <a:prstGeom prst="rect">
            <a:avLst/>
          </a:prstGeom>
        </p:spPr>
      </p:pic>
    </p:spTree>
    <p:extLst>
      <p:ext uri="{BB962C8B-B14F-4D97-AF65-F5344CB8AC3E}">
        <p14:creationId xmlns:p14="http://schemas.microsoft.com/office/powerpoint/2010/main" val="20452255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323051" y="252284"/>
            <a:ext cx="11826971" cy="1003916"/>
          </a:xfrm>
        </p:spPr>
        <p:txBody>
          <a:bodyPr>
            <a:noAutofit/>
          </a:bodyPr>
          <a:lstStyle/>
          <a:p>
            <a:r>
              <a:rPr lang="en-GB" sz="4800" dirty="0"/>
              <a:t>When to use the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812097" y="1536012"/>
            <a:ext cx="11337925" cy="992187"/>
          </a:xfrm>
        </p:spPr>
        <p:txBody>
          <a:bodyPr vert="horz" lIns="91440" tIns="45720" rIns="91440" bIns="45720" rtlCol="0" anchor="t">
            <a:normAutofit/>
          </a:bodyPr>
          <a:lstStyle/>
          <a:p>
            <a:pPr marL="0" indent="0">
              <a:buNone/>
            </a:pPr>
            <a:r>
              <a:rPr lang="en-GB" sz="2600" dirty="0">
                <a:latin typeface="Calibri Light" panose="020F0302020204030204" pitchFamily="34" charset="0"/>
                <a:cs typeface="Calibri Light" panose="020F0302020204030204" pitchFamily="34" charset="0"/>
              </a:rPr>
              <a:t>The library catalogue searches most of our databases when it performs a search,   </a:t>
            </a:r>
          </a:p>
          <a:p>
            <a:pPr marL="0" indent="0">
              <a:buNone/>
            </a:pPr>
            <a:r>
              <a:rPr lang="en-GB" sz="2600" dirty="0">
                <a:latin typeface="Calibri Light" panose="020F0302020204030204" pitchFamily="34" charset="0"/>
                <a:cs typeface="Calibri Light" panose="020F0302020204030204" pitchFamily="34" charset="0"/>
              </a:rPr>
              <a:t>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689811" y="2808012"/>
            <a:ext cx="4884555"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dirty="0">
                <a:latin typeface="Calibri Light" panose="020F0302020204030204" pitchFamily="34" charset="0"/>
                <a:cs typeface="Calibri Light" panose="020F0302020204030204" pitchFamily="34" charset="0"/>
              </a:rPr>
              <a:t>More specialised content – fewer, more relevant results.</a:t>
            </a:r>
          </a:p>
          <a:p>
            <a:pPr marL="342900" indent="-342900">
              <a:buFont typeface="Arial"/>
              <a:buChar char="•"/>
            </a:pPr>
            <a:r>
              <a:rPr lang="en-GB" sz="2600" dirty="0">
                <a:latin typeface="Calibri Light" panose="020F0302020204030204" pitchFamily="34" charset="0"/>
                <a:cs typeface="Calibri Light" panose="020F0302020204030204" pitchFamily="34" charset="0"/>
              </a:rPr>
              <a:t>More controlled indexing – filter results in greater detail.</a:t>
            </a:r>
          </a:p>
          <a:p>
            <a:pPr marL="342900" indent="-342900">
              <a:buFont typeface="Arial"/>
              <a:buChar char="•"/>
            </a:pPr>
            <a:r>
              <a:rPr lang="en-GB" sz="2600" dirty="0">
                <a:latin typeface="Calibri Light" panose="020F0302020204030204" pitchFamily="34" charset="0"/>
                <a:cs typeface="Calibri Light" panose="020F0302020204030204" pitchFamily="34" charset="0"/>
              </a:rPr>
              <a:t>Not every specialist database is indexed by the library catalogue.</a:t>
            </a:r>
          </a:p>
          <a:p>
            <a:pPr marL="342900" indent="-342900">
              <a:buFont typeface="Arial"/>
              <a:buChar char="•"/>
            </a:pPr>
            <a:endParaRPr lang="en-GB" sz="2600" dirty="0">
              <a:latin typeface="Calibri"/>
              <a:cs typeface="Calibri"/>
            </a:endParaRP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6096000" y="2616292"/>
            <a:ext cx="4884556" cy="3276541"/>
          </a:xfrm>
          <a:prstGeom prst="rect">
            <a:avLst/>
          </a:prstGeom>
          <a:effectLst/>
        </p:spPr>
      </p:pic>
    </p:spTree>
    <p:extLst>
      <p:ext uri="{BB962C8B-B14F-4D97-AF65-F5344CB8AC3E}">
        <p14:creationId xmlns:p14="http://schemas.microsoft.com/office/powerpoint/2010/main" val="15221596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02991" y="1753183"/>
            <a:ext cx="4684641" cy="4060483"/>
          </a:xfrm>
        </p:spPr>
        <p:txBody>
          <a:bodyPr>
            <a:normAutofit lnSpcReduction="10000"/>
          </a:bodyPr>
          <a:lstStyle/>
          <a:p>
            <a:pPr marL="0" indent="0">
              <a:buNone/>
            </a:pPr>
            <a:r>
              <a:rPr lang="en-GB" sz="1800" dirty="0"/>
              <a:t>Databases not searched by the library search:</a:t>
            </a:r>
          </a:p>
          <a:p>
            <a:pPr lvl="1">
              <a:buFont typeface="Arial" panose="020B0604020202020204" pitchFamily="34" charset="0"/>
              <a:buChar char="•"/>
            </a:pPr>
            <a:r>
              <a:rPr lang="en-GB" sz="1800" dirty="0"/>
              <a:t>Box of Broadcasts (BoB).</a:t>
            </a:r>
          </a:p>
          <a:p>
            <a:pPr lvl="1">
              <a:buFont typeface="Arial" panose="020B0604020202020204" pitchFamily="34" charset="0"/>
              <a:buChar char="•"/>
            </a:pPr>
            <a:r>
              <a:rPr lang="en-GB" sz="1800" dirty="0"/>
              <a:t>Bridgeman Education.</a:t>
            </a:r>
          </a:p>
          <a:p>
            <a:pPr lvl="1">
              <a:buFont typeface="Arial" panose="020B0604020202020204" pitchFamily="34" charset="0"/>
              <a:buChar char="•"/>
            </a:pPr>
            <a:r>
              <a:rPr lang="en-GB" sz="1800" dirty="0"/>
              <a:t>Cite Them Right.</a:t>
            </a:r>
          </a:p>
          <a:p>
            <a:pPr lvl="1">
              <a:buFont typeface="Arial" panose="020B0604020202020204" pitchFamily="34" charset="0"/>
              <a:buChar char="•"/>
            </a:pPr>
            <a:r>
              <a:rPr lang="en-GB" sz="1800" dirty="0"/>
              <a:t>Digital Theatre+.</a:t>
            </a:r>
          </a:p>
          <a:p>
            <a:pPr lvl="1">
              <a:buFont typeface="Arial" panose="020B0604020202020204" pitchFamily="34" charset="0"/>
              <a:buChar char="•"/>
            </a:pPr>
            <a:r>
              <a:rPr lang="en-GB" sz="1800" dirty="0"/>
              <a:t>Human Anatomy Atlas.</a:t>
            </a:r>
          </a:p>
          <a:p>
            <a:pPr lvl="1">
              <a:buFont typeface="Arial" panose="020B0604020202020204" pitchFamily="34" charset="0"/>
              <a:buChar char="•"/>
            </a:pPr>
            <a:r>
              <a:rPr lang="en-GB" sz="1800" dirty="0"/>
              <a:t>WGSN.</a:t>
            </a:r>
          </a:p>
          <a:p>
            <a:pPr marL="0" indent="0">
              <a:buNone/>
            </a:pPr>
            <a:r>
              <a:rPr lang="en-GB" sz="1800" dirty="0"/>
              <a:t>Subject databases:</a:t>
            </a:r>
          </a:p>
          <a:p>
            <a:pPr lvl="1">
              <a:buFont typeface="Arial" panose="020B0604020202020204" pitchFamily="34" charset="0"/>
              <a:buChar char="•"/>
            </a:pPr>
            <a:r>
              <a:rPr lang="en-GB" sz="1800" dirty="0"/>
              <a:t>Art &amp; Architecture Source.</a:t>
            </a:r>
          </a:p>
          <a:p>
            <a:pPr lvl="1">
              <a:buFont typeface="Arial" panose="020B0604020202020204" pitchFamily="34" charset="0"/>
              <a:buChar char="•"/>
            </a:pPr>
            <a:r>
              <a:rPr lang="en-GB" sz="1800" b="0" i="0" dirty="0">
                <a:solidFill>
                  <a:srgbClr val="3A3A3A"/>
                </a:solidFill>
                <a:effectLst/>
              </a:rPr>
              <a:t>Artstor.</a:t>
            </a:r>
          </a:p>
          <a:p>
            <a:pPr lvl="1">
              <a:buFont typeface="Arial" panose="020B0604020202020204" pitchFamily="34" charset="0"/>
              <a:buChar char="•"/>
            </a:pPr>
            <a:r>
              <a:rPr lang="en-GB" sz="1800" dirty="0"/>
              <a:t>Performing Arts Periodicals.</a:t>
            </a:r>
          </a:p>
          <a:p>
            <a:pPr lvl="1">
              <a:buFont typeface="Arial" panose="020B0604020202020204" pitchFamily="34" charset="0"/>
              <a:buChar char="•"/>
            </a:pPr>
            <a:r>
              <a:rPr lang="en-GB" sz="1800" dirty="0"/>
              <a:t>Proquest Central (Arts &amp; Humanities).</a:t>
            </a:r>
          </a:p>
          <a:p>
            <a:pPr lvl="1">
              <a:buFont typeface="Arial" panose="020B0604020202020204" pitchFamily="34" charset="0"/>
              <a:buChar char="•"/>
            </a:pPr>
            <a:r>
              <a:rPr lang="en-GB" sz="1800" dirty="0"/>
              <a:t>Vogue Archive.</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571836" y="1787405"/>
            <a:ext cx="6251277" cy="3582839"/>
          </a:xfrm>
          <a:prstGeom prst="rect">
            <a:avLst/>
          </a:prstGeom>
          <a:effectLst/>
        </p:spPr>
      </p:pic>
    </p:spTree>
    <p:extLst>
      <p:ext uri="{BB962C8B-B14F-4D97-AF65-F5344CB8AC3E}">
        <p14:creationId xmlns:p14="http://schemas.microsoft.com/office/powerpoint/2010/main" val="34941400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491130" y="1378984"/>
            <a:ext cx="11209740" cy="4867509"/>
          </a:xfrm>
        </p:spPr>
        <p:txBody>
          <a:bodyPr>
            <a:noAutofit/>
          </a:bodyPr>
          <a:lstStyle/>
          <a:p>
            <a:pPr>
              <a:buFont typeface="Arial" panose="020B0604020202020204" pitchFamily="34" charset="0"/>
              <a:buChar char="•"/>
            </a:pPr>
            <a:r>
              <a:rPr lang="en-GB" sz="1800" b="1" dirty="0">
                <a:hlinkClick r:id="rId2"/>
              </a:rPr>
              <a:t>Art &amp; Architecture Source</a:t>
            </a:r>
            <a:endParaRPr lang="en-GB" sz="1800" b="1" dirty="0"/>
          </a:p>
          <a:p>
            <a:pPr marL="0" indent="0">
              <a:buNone/>
            </a:pPr>
            <a:r>
              <a:rPr lang="en-GB" sz="1800" b="0" i="0" dirty="0">
                <a:solidFill>
                  <a:srgbClr val="3A3A3A"/>
                </a:solidFill>
                <a:effectLst/>
              </a:rPr>
              <a:t>Research database covering fine, decorative and commercial art, as well as architecture and architectural design.</a:t>
            </a:r>
          </a:p>
          <a:p>
            <a:pPr>
              <a:buFont typeface="Arial" panose="020B0604020202020204" pitchFamily="34" charset="0"/>
              <a:buChar char="•"/>
            </a:pPr>
            <a:r>
              <a:rPr lang="en-GB" sz="1800" b="1" dirty="0">
                <a:solidFill>
                  <a:srgbClr val="3A3A3A"/>
                </a:solidFill>
                <a:hlinkClick r:id="rId3"/>
              </a:rPr>
              <a:t>Artstor</a:t>
            </a:r>
            <a:endParaRPr lang="en-GB" sz="1800" b="1" dirty="0">
              <a:solidFill>
                <a:srgbClr val="3A3A3A"/>
              </a:solidFill>
            </a:endParaRPr>
          </a:p>
          <a:p>
            <a:pPr marL="0" indent="0">
              <a:buNone/>
            </a:pPr>
            <a:r>
              <a:rPr lang="en-GB" sz="1800" b="0" i="0" dirty="0">
                <a:solidFill>
                  <a:srgbClr val="3A3A3A"/>
                </a:solidFill>
                <a:effectLst/>
                <a:highlight>
                  <a:srgbClr val="FFFFFF"/>
                </a:highlight>
              </a:rPr>
              <a:t>Artstor covers many time periods and cultures, and documents the fields of architecture, painting, sculpture, photography, decorative arts, design, anthropology, ethnographic and women studies, as well as many other forms of visual culture. Users can search, view, download and organize images.</a:t>
            </a:r>
          </a:p>
          <a:p>
            <a:pPr>
              <a:buFont typeface="Arial" panose="020B0604020202020204" pitchFamily="34" charset="0"/>
              <a:buChar char="•"/>
            </a:pPr>
            <a:r>
              <a:rPr lang="en-GB" sz="1800" b="1" dirty="0">
                <a:hlinkClick r:id="rId4"/>
              </a:rPr>
              <a:t>Bridgeman Education</a:t>
            </a:r>
            <a:endParaRPr lang="en-GB" sz="1800" b="1" dirty="0"/>
          </a:p>
          <a:p>
            <a:pPr marL="0" indent="0">
              <a:buNone/>
            </a:pPr>
            <a:r>
              <a:rPr lang="en-GB" sz="1800" b="0" i="0" dirty="0">
                <a:solidFill>
                  <a:srgbClr val="3A3A3A"/>
                </a:solidFill>
                <a:effectLst/>
                <a:highlight>
                  <a:srgbClr val="FFFFFF"/>
                </a:highlight>
              </a:rPr>
              <a:t>A complete visual resource offering over 1,000,000 digital images of art, history and culture from global museums, galleries, private collections and contemporary artists all copyright cleared for educational use.</a:t>
            </a:r>
          </a:p>
          <a:p>
            <a:pPr>
              <a:buFont typeface="Arial" panose="020B0604020202020204" pitchFamily="34" charset="0"/>
              <a:buChar char="•"/>
            </a:pPr>
            <a:r>
              <a:rPr lang="en-GB" sz="1800" b="1" i="0" dirty="0">
                <a:solidFill>
                  <a:srgbClr val="3A3A3A"/>
                </a:solidFill>
                <a:effectLst/>
                <a:highlight>
                  <a:srgbClr val="FFFFFF"/>
                </a:highlight>
              </a:rPr>
              <a:t> </a:t>
            </a:r>
            <a:r>
              <a:rPr lang="en-US" sz="1800" b="1" dirty="0">
                <a:hlinkClick r:id="rId5"/>
              </a:rPr>
              <a:t>Digital Theatre Plus</a:t>
            </a:r>
            <a:endParaRPr lang="en-US" sz="1800" b="1" dirty="0"/>
          </a:p>
          <a:p>
            <a:pPr marL="0" indent="0">
              <a:buNone/>
            </a:pPr>
            <a:r>
              <a:rPr lang="en-GB" sz="1800" b="0" i="0" dirty="0">
                <a:solidFill>
                  <a:srgbClr val="3A3A3A"/>
                </a:solidFill>
                <a:effectLst/>
                <a:highlight>
                  <a:srgbClr val="FFFFFF"/>
                </a:highlight>
              </a:rPr>
              <a:t>Digital theatre plus provides online access to a digital streaming video collection of films of current British theatre productions.</a:t>
            </a:r>
          </a:p>
          <a:p>
            <a:pPr>
              <a:buFont typeface="Arial" panose="020B0604020202020204" pitchFamily="34" charset="0"/>
              <a:buChar char="•"/>
            </a:pPr>
            <a:r>
              <a:rPr lang="en-GB" sz="1800" b="1" dirty="0">
                <a:solidFill>
                  <a:srgbClr val="3A3A3A"/>
                </a:solidFill>
                <a:highlight>
                  <a:srgbClr val="FFFFFF"/>
                </a:highlight>
                <a:hlinkClick r:id="rId6"/>
              </a:rPr>
              <a:t>Human Anatomy Atlas</a:t>
            </a:r>
            <a:endParaRPr lang="en-GB" sz="1800" b="1" dirty="0">
              <a:solidFill>
                <a:srgbClr val="3A3A3A"/>
              </a:solidFill>
              <a:highlight>
                <a:srgbClr val="FFFFFF"/>
              </a:highlight>
            </a:endParaRPr>
          </a:p>
          <a:p>
            <a:pPr marL="0" indent="0">
              <a:buNone/>
            </a:pPr>
            <a:r>
              <a:rPr lang="en-GB" sz="1800" dirty="0">
                <a:highlight>
                  <a:srgbClr val="FFFFFF"/>
                </a:highlight>
              </a:rPr>
              <a:t>A comprehensive 3D atlas of the human body and of musculoskeletal structures and function, plus common injuries and conditions.</a:t>
            </a:r>
            <a:endParaRPr lang="en-GB" sz="1800" b="0" i="0" dirty="0">
              <a:solidFill>
                <a:srgbClr val="3A3A3A"/>
              </a:solidFill>
              <a:effectLst/>
              <a:highlight>
                <a:srgbClr val="FFFFFF"/>
              </a:highlight>
            </a:endParaRPr>
          </a:p>
          <a:p>
            <a:pPr marL="0" indent="0">
              <a:buNone/>
            </a:pPr>
            <a:endParaRPr lang="en-GB" sz="2000" b="0" i="0" dirty="0">
              <a:solidFill>
                <a:srgbClr val="3A3A3A"/>
              </a:solidFill>
              <a:effectLst/>
              <a:highlight>
                <a:srgbClr val="FFFFFF"/>
              </a:highlight>
            </a:endParaRPr>
          </a:p>
          <a:p>
            <a:pPr marL="0" indent="0">
              <a:buNone/>
            </a:pPr>
            <a:endParaRPr lang="en-GB" sz="2000" b="1" dirty="0"/>
          </a:p>
        </p:txBody>
      </p:sp>
    </p:spTree>
    <p:extLst>
      <p:ext uri="{BB962C8B-B14F-4D97-AF65-F5344CB8AC3E}">
        <p14:creationId xmlns:p14="http://schemas.microsoft.com/office/powerpoint/2010/main" val="28746329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698242" y="1460739"/>
            <a:ext cx="10795518" cy="4964356"/>
          </a:xfrm>
        </p:spPr>
        <p:txBody>
          <a:bodyPr>
            <a:normAutofit/>
          </a:bodyPr>
          <a:lstStyle/>
          <a:p>
            <a:pPr>
              <a:buFont typeface="Arial" panose="020B0604020202020204" pitchFamily="34" charset="0"/>
              <a:buChar char="•"/>
            </a:pPr>
            <a:r>
              <a:rPr lang="en-GB" sz="2000" b="1" dirty="0">
                <a:solidFill>
                  <a:srgbClr val="3A3A3A"/>
                </a:solidFill>
                <a:hlinkClick r:id="rId2"/>
              </a:rPr>
              <a:t>Performing Arts Periodicals Database</a:t>
            </a:r>
            <a:endParaRPr lang="en-GB" sz="2000" b="1" dirty="0">
              <a:solidFill>
                <a:srgbClr val="3A3A3A"/>
              </a:solidFill>
            </a:endParaRPr>
          </a:p>
          <a:p>
            <a:pPr marL="0" indent="0">
              <a:buNone/>
            </a:pPr>
            <a:r>
              <a:rPr lang="en-GB" sz="2000" b="0" i="0" dirty="0">
                <a:solidFill>
                  <a:srgbClr val="3A3A3A"/>
                </a:solidFill>
                <a:effectLst/>
                <a:highlight>
                  <a:srgbClr val="FFFFFF"/>
                </a:highlight>
              </a:rPr>
              <a:t>Full text of journals including American Cinematographer, Dance Chronicle, Film Criticism, Journal of Popular Film and Television, Puppetry Journal, and more.</a:t>
            </a:r>
            <a:endParaRPr lang="en-GB" sz="2000" b="1" dirty="0">
              <a:solidFill>
                <a:srgbClr val="3A3A3A"/>
              </a:solidFill>
              <a:hlinkClick r:id="" action="ppaction://noaction"/>
            </a:endParaRPr>
          </a:p>
          <a:p>
            <a:pPr>
              <a:buFont typeface="Arial" panose="020B0604020202020204" pitchFamily="34" charset="0"/>
              <a:buChar char="•"/>
            </a:pPr>
            <a:r>
              <a:rPr lang="en-GB" sz="2000" b="1" dirty="0">
                <a:solidFill>
                  <a:srgbClr val="3A3A3A"/>
                </a:solidFill>
                <a:hlinkClick r:id="" action="ppaction://noaction"/>
              </a:rPr>
              <a:t>P</a:t>
            </a:r>
            <a:r>
              <a:rPr lang="en-GB" sz="2000" b="1" u="sng" dirty="0">
                <a:solidFill>
                  <a:srgbClr val="3A3A3A"/>
                </a:solidFill>
                <a:hlinkClick r:id="rId3"/>
              </a:rPr>
              <a:t>ro</a:t>
            </a:r>
            <a:r>
              <a:rPr lang="en-GB" sz="2000" b="1" dirty="0">
                <a:solidFill>
                  <a:srgbClr val="3A3A3A"/>
                </a:solidFill>
                <a:hlinkClick r:id="rId3"/>
              </a:rPr>
              <a:t>quest Central</a:t>
            </a:r>
            <a:endParaRPr lang="en-GB" sz="2000" b="1" dirty="0">
              <a:solidFill>
                <a:srgbClr val="3A3A3A"/>
              </a:solidFill>
            </a:endParaRPr>
          </a:p>
          <a:p>
            <a:pPr marL="0" indent="0">
              <a:buNone/>
            </a:pPr>
            <a:r>
              <a:rPr lang="en-GB" sz="2000" dirty="0">
                <a:solidFill>
                  <a:srgbClr val="3A3A3A"/>
                </a:solidFill>
              </a:rPr>
              <a:t>This is a multidisciplinary resource, but you can limit it to search just the Arts and Humanities database.  Look at the list under Included Databases.</a:t>
            </a:r>
          </a:p>
          <a:p>
            <a:pPr>
              <a:buFont typeface="Arial" panose="020B0604020202020204" pitchFamily="34" charset="0"/>
              <a:buChar char="•"/>
            </a:pPr>
            <a:r>
              <a:rPr lang="en-GB" sz="2000" b="1" dirty="0">
                <a:solidFill>
                  <a:srgbClr val="3A3A3A"/>
                </a:solidFill>
                <a:hlinkClick r:id="rId4"/>
              </a:rPr>
              <a:t>Vogue Archive</a:t>
            </a:r>
            <a:endParaRPr lang="en-GB" sz="2000" b="1" dirty="0">
              <a:solidFill>
                <a:srgbClr val="3A3A3A"/>
              </a:solidFill>
            </a:endParaRPr>
          </a:p>
          <a:p>
            <a:pPr marL="0" indent="0">
              <a:buNone/>
            </a:pPr>
            <a:r>
              <a:rPr lang="en-GB" sz="2000" b="0" i="0" dirty="0">
                <a:solidFill>
                  <a:srgbClr val="3A3A3A"/>
                </a:solidFill>
                <a:effectLst/>
                <a:highlight>
                  <a:srgbClr val="FFFFFF"/>
                </a:highlight>
              </a:rPr>
              <a:t>A searchable archive of American Vogue, from the first issue in 1892 to the current month, reproduced in high-resolution </a:t>
            </a:r>
            <a:r>
              <a:rPr lang="en-GB" sz="2000" b="0" i="0" dirty="0" err="1">
                <a:solidFill>
                  <a:srgbClr val="3A3A3A"/>
                </a:solidFill>
                <a:effectLst/>
                <a:highlight>
                  <a:srgbClr val="FFFFFF"/>
                </a:highlight>
              </a:rPr>
              <a:t>color</a:t>
            </a:r>
            <a:r>
              <a:rPr lang="en-GB" sz="2000" b="0" i="0" dirty="0">
                <a:solidFill>
                  <a:srgbClr val="3A3A3A"/>
                </a:solidFill>
                <a:effectLst/>
                <a:highlight>
                  <a:srgbClr val="FFFFFF"/>
                </a:highlight>
              </a:rPr>
              <a:t> page images.</a:t>
            </a:r>
          </a:p>
          <a:p>
            <a:pPr>
              <a:buFont typeface="Arial" panose="020B0604020202020204" pitchFamily="34" charset="0"/>
              <a:buChar char="•"/>
            </a:pPr>
            <a:r>
              <a:rPr lang="en-GB" sz="2000" b="1" dirty="0">
                <a:solidFill>
                  <a:srgbClr val="3A3A3A"/>
                </a:solidFill>
                <a:hlinkClick r:id="rId5"/>
              </a:rPr>
              <a:t>WGSN</a:t>
            </a:r>
            <a:endParaRPr lang="en-GB" sz="2000" b="1" dirty="0">
              <a:solidFill>
                <a:srgbClr val="3A3A3A"/>
              </a:solidFill>
            </a:endParaRPr>
          </a:p>
          <a:p>
            <a:pPr marL="0" indent="0">
              <a:buNone/>
            </a:pPr>
            <a:r>
              <a:rPr lang="en-GB" sz="2000" b="0" i="0" dirty="0">
                <a:solidFill>
                  <a:srgbClr val="3A3A3A"/>
                </a:solidFill>
                <a:effectLst/>
                <a:highlight>
                  <a:srgbClr val="FFFFFF"/>
                </a:highlight>
              </a:rPr>
              <a:t>WGSN is the world's leading consumer trend forecaster. Forecasts provide global trend insights, expertly curated data and industry expertise to help understand consumer behaviour and lifestyles, create products with confidence and trade at the right time.</a:t>
            </a:r>
            <a:endParaRPr lang="en-GB" sz="2000" b="1" dirty="0">
              <a:solidFill>
                <a:srgbClr val="3A3A3A"/>
              </a:solidFill>
            </a:endParaRPr>
          </a:p>
        </p:txBody>
      </p:sp>
    </p:spTree>
    <p:extLst>
      <p:ext uri="{BB962C8B-B14F-4D97-AF65-F5344CB8AC3E}">
        <p14:creationId xmlns:p14="http://schemas.microsoft.com/office/powerpoint/2010/main" val="782908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Artstor</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09563" y="1971161"/>
            <a:ext cx="4474653" cy="4241717"/>
          </a:xfrm>
        </p:spPr>
        <p:txBody>
          <a:bodyPr>
            <a:normAutofit/>
          </a:bodyPr>
          <a:lstStyle/>
          <a:p>
            <a:pPr algn="l">
              <a:buFont typeface="Arial" panose="020B0604020202020204" pitchFamily="34" charset="0"/>
              <a:buChar char="•"/>
            </a:pPr>
            <a:r>
              <a:rPr lang="en-GB" sz="1900" b="0" i="0" dirty="0">
                <a:solidFill>
                  <a:srgbClr val="3A3A3A"/>
                </a:solidFill>
                <a:effectLst/>
              </a:rPr>
              <a:t>Searchable database of digital images and associated catalog</a:t>
            </a:r>
            <a:r>
              <a:rPr lang="en-GB" sz="1900" dirty="0">
                <a:solidFill>
                  <a:srgbClr val="3A3A3A"/>
                </a:solidFill>
              </a:rPr>
              <a:t>ue</a:t>
            </a:r>
            <a:r>
              <a:rPr lang="en-GB" sz="1900" b="0" i="0" dirty="0">
                <a:solidFill>
                  <a:srgbClr val="3A3A3A"/>
                </a:solidFill>
                <a:effectLst/>
              </a:rPr>
              <a:t> data.</a:t>
            </a:r>
          </a:p>
          <a:p>
            <a:pPr algn="l">
              <a:buFont typeface="Arial" panose="020B0604020202020204" pitchFamily="34" charset="0"/>
              <a:buChar char="•"/>
            </a:pPr>
            <a:r>
              <a:rPr lang="en-GB" sz="1900" b="0" i="0" dirty="0">
                <a:solidFill>
                  <a:srgbClr val="3A3A3A"/>
                </a:solidFill>
                <a:effectLst/>
              </a:rPr>
              <a:t>Artstor covers many time periods and cultures, and documents the fields of architecture, painting, sculpture, photography, decorative arts, design, anthropology, ethnographic and women studies, as well as many other forms of visual culture. </a:t>
            </a:r>
          </a:p>
          <a:p>
            <a:pPr algn="l">
              <a:buFont typeface="Arial" panose="020B0604020202020204" pitchFamily="34" charset="0"/>
              <a:buChar char="•"/>
            </a:pPr>
            <a:r>
              <a:rPr lang="en-GB" sz="1900" b="0" i="0" dirty="0">
                <a:solidFill>
                  <a:srgbClr val="3A3A3A"/>
                </a:solidFill>
                <a:effectLst/>
              </a:rPr>
              <a:t>Users can search, view, download and organize images.</a:t>
            </a:r>
            <a:endParaRPr lang="en-GB" sz="18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Artstor</a:t>
            </a:r>
          </a:p>
        </p:txBody>
      </p:sp>
      <p:pic>
        <p:nvPicPr>
          <p:cNvPr id="5" name="Picture 4">
            <a:extLst>
              <a:ext uri="{FF2B5EF4-FFF2-40B4-BE49-F238E27FC236}">
                <a16:creationId xmlns:a16="http://schemas.microsoft.com/office/drawing/2014/main" id="{CF209C31-ED4B-A4D1-26B5-6446DDF30F83}"/>
              </a:ext>
            </a:extLst>
          </p:cNvPr>
          <p:cNvPicPr>
            <a:picLocks noChangeAspect="1"/>
          </p:cNvPicPr>
          <p:nvPr/>
        </p:nvPicPr>
        <p:blipFill>
          <a:blip r:embed="rId3"/>
          <a:srcRect l="428" t="12201" r="2326" b="11298"/>
          <a:stretch>
            <a:fillRect/>
          </a:stretch>
        </p:blipFill>
        <p:spPr>
          <a:xfrm>
            <a:off x="5240004" y="1856204"/>
            <a:ext cx="6520913" cy="3419926"/>
          </a:xfrm>
          <a:prstGeom prst="rect">
            <a:avLst/>
          </a:prstGeom>
        </p:spPr>
      </p:pic>
    </p:spTree>
    <p:extLst>
      <p:ext uri="{BB962C8B-B14F-4D97-AF65-F5344CB8AC3E}">
        <p14:creationId xmlns:p14="http://schemas.microsoft.com/office/powerpoint/2010/main" val="4556648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FC86C-A4B7-2F65-7C2B-24992120F073}"/>
              </a:ext>
            </a:extLst>
          </p:cNvPr>
          <p:cNvSpPr>
            <a:spLocks noGrp="1"/>
          </p:cNvSpPr>
          <p:nvPr>
            <p:ph type="title"/>
          </p:nvPr>
        </p:nvSpPr>
        <p:spPr/>
        <p:txBody>
          <a:bodyPr/>
          <a:lstStyle/>
          <a:p>
            <a:r>
              <a:rPr lang="en-GB"/>
              <a:t>Box of Broadcasts (BoB)</a:t>
            </a:r>
          </a:p>
        </p:txBody>
      </p:sp>
      <p:sp>
        <p:nvSpPr>
          <p:cNvPr id="6" name="TextBox 5">
            <a:extLst>
              <a:ext uri="{FF2B5EF4-FFF2-40B4-BE49-F238E27FC236}">
                <a16:creationId xmlns:a16="http://schemas.microsoft.com/office/drawing/2014/main" id="{D278FDFF-4C1C-5E5E-A9B2-1777FB2C9766}"/>
              </a:ext>
            </a:extLst>
          </p:cNvPr>
          <p:cNvSpPr txBox="1"/>
          <p:nvPr/>
        </p:nvSpPr>
        <p:spPr>
          <a:xfrm>
            <a:off x="517870" y="1428297"/>
            <a:ext cx="6162177" cy="1323439"/>
          </a:xfrm>
          <a:prstGeom prst="rect">
            <a:avLst/>
          </a:prstGeom>
          <a:noFill/>
        </p:spPr>
        <p:txBody>
          <a:bodyPr wrap="square" rtlCol="0">
            <a:spAutoFit/>
          </a:bodyPr>
          <a:lstStyle/>
          <a:p>
            <a:pPr marL="342900" indent="-342900">
              <a:buFont typeface="Arial" panose="020B0604020202020204" pitchFamily="34" charset="0"/>
              <a:buChar char="•"/>
            </a:pPr>
            <a:r>
              <a:rPr lang="en-GB" sz="2000" dirty="0">
                <a:solidFill>
                  <a:srgbClr val="3A3A3A"/>
                </a:solidFill>
              </a:rPr>
              <a:t>BoB is a TV and radio service for education. </a:t>
            </a:r>
          </a:p>
          <a:p>
            <a:pPr marL="342900" indent="-342900">
              <a:buFont typeface="Arial" panose="020B0604020202020204" pitchFamily="34" charset="0"/>
              <a:buChar char="•"/>
            </a:pPr>
            <a:r>
              <a:rPr lang="en-GB" sz="2000" dirty="0"/>
              <a:t>Set up a personal account with your UWTDS details.</a:t>
            </a:r>
          </a:p>
          <a:p>
            <a:pPr marL="342900" indent="-342900">
              <a:buFont typeface="Arial" panose="020B0604020202020204" pitchFamily="34" charset="0"/>
              <a:buChar char="•"/>
            </a:pPr>
            <a:r>
              <a:rPr lang="en-GB" sz="2000" dirty="0"/>
              <a:t>Create your playlists or search for public playlists.</a:t>
            </a:r>
          </a:p>
          <a:p>
            <a:pPr marL="342900" indent="-342900">
              <a:buFont typeface="Arial" panose="020B0604020202020204" pitchFamily="34" charset="0"/>
              <a:buChar char="•"/>
            </a:pPr>
            <a:r>
              <a:rPr lang="en-GB" sz="2000" dirty="0"/>
              <a:t>Create clips with your recordings.</a:t>
            </a:r>
          </a:p>
        </p:txBody>
      </p:sp>
      <p:pic>
        <p:nvPicPr>
          <p:cNvPr id="7" name="Picture 6">
            <a:extLst>
              <a:ext uri="{FF2B5EF4-FFF2-40B4-BE49-F238E27FC236}">
                <a16:creationId xmlns:a16="http://schemas.microsoft.com/office/drawing/2014/main" id="{DDE58A56-824E-72BC-91C8-AADCF9445619}"/>
              </a:ext>
            </a:extLst>
          </p:cNvPr>
          <p:cNvPicPr>
            <a:picLocks noChangeAspect="1"/>
          </p:cNvPicPr>
          <p:nvPr/>
        </p:nvPicPr>
        <p:blipFill>
          <a:blip r:embed="rId2"/>
          <a:stretch>
            <a:fillRect/>
          </a:stretch>
        </p:blipFill>
        <p:spPr>
          <a:xfrm>
            <a:off x="6679479" y="1703938"/>
            <a:ext cx="5348973" cy="4221452"/>
          </a:xfrm>
          <a:prstGeom prst="rect">
            <a:avLst/>
          </a:prstGeom>
        </p:spPr>
      </p:pic>
      <p:sp>
        <p:nvSpPr>
          <p:cNvPr id="8" name="TextBox 7">
            <a:extLst>
              <a:ext uri="{FF2B5EF4-FFF2-40B4-BE49-F238E27FC236}">
                <a16:creationId xmlns:a16="http://schemas.microsoft.com/office/drawing/2014/main" id="{F48D8022-6C12-5723-E094-D71160A6B699}"/>
              </a:ext>
            </a:extLst>
          </p:cNvPr>
          <p:cNvSpPr txBox="1"/>
          <p:nvPr/>
        </p:nvSpPr>
        <p:spPr>
          <a:xfrm>
            <a:off x="6834379" y="5925391"/>
            <a:ext cx="3111909" cy="276999"/>
          </a:xfrm>
          <a:prstGeom prst="rect">
            <a:avLst/>
          </a:prstGeom>
          <a:noFill/>
        </p:spPr>
        <p:txBody>
          <a:bodyPr wrap="square" rtlCol="0">
            <a:spAutoFit/>
          </a:bodyPr>
          <a:lstStyle/>
          <a:p>
            <a:r>
              <a:rPr lang="en-GB" sz="1200"/>
              <a:t>Image by Vinson Tan: Pixabay</a:t>
            </a:r>
          </a:p>
        </p:txBody>
      </p:sp>
      <p:pic>
        <p:nvPicPr>
          <p:cNvPr id="12" name="Picture 11">
            <a:extLst>
              <a:ext uri="{FF2B5EF4-FFF2-40B4-BE49-F238E27FC236}">
                <a16:creationId xmlns:a16="http://schemas.microsoft.com/office/drawing/2014/main" id="{5C0B4438-9D5B-0DD8-E5DB-8A600E6C28C9}"/>
              </a:ext>
            </a:extLst>
          </p:cNvPr>
          <p:cNvPicPr>
            <a:picLocks noChangeAspect="1"/>
          </p:cNvPicPr>
          <p:nvPr/>
        </p:nvPicPr>
        <p:blipFill>
          <a:blip r:embed="rId3"/>
          <a:srcRect l="8040" t="13599" r="9724" b="5389"/>
          <a:stretch>
            <a:fillRect/>
          </a:stretch>
        </p:blipFill>
        <p:spPr>
          <a:xfrm>
            <a:off x="791534" y="2703210"/>
            <a:ext cx="4971826" cy="3265232"/>
          </a:xfrm>
          <a:prstGeom prst="rect">
            <a:avLst/>
          </a:prstGeom>
        </p:spPr>
      </p:pic>
      <p:sp>
        <p:nvSpPr>
          <p:cNvPr id="3" name="TextBox 2">
            <a:extLst>
              <a:ext uri="{FF2B5EF4-FFF2-40B4-BE49-F238E27FC236}">
                <a16:creationId xmlns:a16="http://schemas.microsoft.com/office/drawing/2014/main" id="{4D72166C-5374-7B72-C235-A28BD40B3BC4}"/>
              </a:ext>
            </a:extLst>
          </p:cNvPr>
          <p:cNvSpPr txBox="1"/>
          <p:nvPr/>
        </p:nvSpPr>
        <p:spPr>
          <a:xfrm>
            <a:off x="532423" y="5952970"/>
            <a:ext cx="3066251" cy="369332"/>
          </a:xfrm>
          <a:prstGeom prst="rect">
            <a:avLst/>
          </a:prstGeom>
          <a:noFill/>
        </p:spPr>
        <p:txBody>
          <a:bodyPr wrap="square" rtlCol="0">
            <a:spAutoFit/>
          </a:bodyPr>
          <a:lstStyle/>
          <a:p>
            <a:r>
              <a:rPr lang="en-GB" dirty="0">
                <a:hlinkClick r:id="rId4"/>
              </a:rPr>
              <a:t>Box of Broadcasts</a:t>
            </a:r>
            <a:endParaRPr lang="en-GB" dirty="0"/>
          </a:p>
        </p:txBody>
      </p:sp>
    </p:spTree>
    <p:extLst>
      <p:ext uri="{BB962C8B-B14F-4D97-AF65-F5344CB8AC3E}">
        <p14:creationId xmlns:p14="http://schemas.microsoft.com/office/powerpoint/2010/main" val="19136626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613261" y="2445242"/>
            <a:ext cx="3030084" cy="2946779"/>
          </a:xfrm>
        </p:spPr>
        <p:txBody>
          <a:bodyPr>
            <a:normAutofit/>
          </a:bodyPr>
          <a:lstStyle/>
          <a:p>
            <a:pPr>
              <a:buFont typeface="Arial" panose="020B0604020202020204" pitchFamily="34" charset="0"/>
              <a:buChar char="•"/>
            </a:pPr>
            <a:r>
              <a:rPr lang="en-GB" dirty="0"/>
              <a:t>How to reference.</a:t>
            </a:r>
          </a:p>
          <a:p>
            <a:pPr>
              <a:buFont typeface="Arial" panose="020B0604020202020204" pitchFamily="34" charset="0"/>
              <a:buChar char="•"/>
            </a:pPr>
            <a:r>
              <a:rPr lang="en-GB" dirty="0"/>
              <a:t>Plagiarism.</a:t>
            </a:r>
          </a:p>
          <a:p>
            <a:pPr>
              <a:buFont typeface="Arial" panose="020B0604020202020204" pitchFamily="34" charset="0"/>
              <a:buChar char="•"/>
            </a:pPr>
            <a:r>
              <a:rPr lang="en-GB" dirty="0"/>
              <a:t>Study skills.</a:t>
            </a:r>
          </a:p>
          <a:p>
            <a:pPr>
              <a:buFont typeface="Arial" panose="020B0604020202020204" pitchFamily="34" charset="0"/>
              <a:buChar char="•"/>
            </a:pPr>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749616" y="1727648"/>
            <a:ext cx="8073935" cy="4256665"/>
          </a:xfrm>
          <a:prstGeom prst="rect">
            <a:avLst/>
          </a:prstGeom>
          <a:effectLst/>
        </p:spPr>
      </p:pic>
    </p:spTree>
    <p:extLst>
      <p:ext uri="{BB962C8B-B14F-4D97-AF65-F5344CB8AC3E}">
        <p14:creationId xmlns:p14="http://schemas.microsoft.com/office/powerpoint/2010/main" val="13278832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842703" y="5768109"/>
            <a:ext cx="5253297" cy="494722"/>
          </a:xfrm>
        </p:spPr>
        <p:txBody>
          <a:bodyPr/>
          <a:lstStyle/>
          <a:p>
            <a:r>
              <a:rPr lang="en-US" dirty="0">
                <a:hlinkClick r:id="rId2"/>
              </a:rPr>
              <a:t>Digital Theatre Plus</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Digital Theatre Plus</a:t>
            </a:r>
          </a:p>
        </p:txBody>
      </p:sp>
      <p:sp>
        <p:nvSpPr>
          <p:cNvPr id="6" name="Content Placeholder 5">
            <a:extLst>
              <a:ext uri="{FF2B5EF4-FFF2-40B4-BE49-F238E27FC236}">
                <a16:creationId xmlns:a16="http://schemas.microsoft.com/office/drawing/2014/main" id="{5FA85960-74FB-A28B-450B-75E57EA2CE7F}"/>
              </a:ext>
            </a:extLst>
          </p:cNvPr>
          <p:cNvSpPr>
            <a:spLocks noGrp="1"/>
          </p:cNvSpPr>
          <p:nvPr>
            <p:ph sz="quarter" idx="4"/>
          </p:nvPr>
        </p:nvSpPr>
        <p:spPr>
          <a:xfrm>
            <a:off x="8333509" y="1676400"/>
            <a:ext cx="3629891" cy="4489449"/>
          </a:xfrm>
        </p:spPr>
        <p:txBody>
          <a:bodyPr>
            <a:noAutofit/>
          </a:bodyPr>
          <a:lstStyle/>
          <a:p>
            <a:pPr marL="0" indent="0">
              <a:buNone/>
            </a:pPr>
            <a:r>
              <a:rPr lang="en-GB" sz="2400" b="0" i="0" dirty="0">
                <a:solidFill>
                  <a:srgbClr val="3A3A3A"/>
                </a:solidFill>
                <a:effectLst/>
                <a:highlight>
                  <a:srgbClr val="FFFFFF"/>
                </a:highlight>
              </a:rPr>
              <a:t>Digital theatre plus provides online access to a digital streaming video collection of films of current British theatre productions. </a:t>
            </a:r>
          </a:p>
          <a:p>
            <a:pPr marL="0" indent="0">
              <a:buNone/>
            </a:pPr>
            <a:endParaRPr lang="en-GB" sz="2400" b="0" i="0" dirty="0">
              <a:solidFill>
                <a:srgbClr val="3A3A3A"/>
              </a:solidFill>
              <a:effectLst/>
              <a:highlight>
                <a:srgbClr val="FFFFFF"/>
              </a:highlight>
            </a:endParaRPr>
          </a:p>
          <a:p>
            <a:pPr marL="0" indent="0">
              <a:buNone/>
            </a:pPr>
            <a:r>
              <a:rPr lang="en-GB" sz="2400" dirty="0">
                <a:solidFill>
                  <a:srgbClr val="3A3A3A"/>
                </a:solidFill>
                <a:highlight>
                  <a:srgbClr val="FFFFFF"/>
                </a:highlight>
              </a:rPr>
              <a:t>It i</a:t>
            </a:r>
            <a:r>
              <a:rPr lang="en-GB" sz="2400" b="0" i="0" dirty="0">
                <a:solidFill>
                  <a:srgbClr val="3A3A3A"/>
                </a:solidFill>
                <a:effectLst/>
                <a:highlight>
                  <a:srgbClr val="FFFFFF"/>
                </a:highlight>
              </a:rPr>
              <a:t>ncludes behind-the-scenes documentaries as well as teaching and learning.</a:t>
            </a:r>
          </a:p>
        </p:txBody>
      </p:sp>
      <p:pic>
        <p:nvPicPr>
          <p:cNvPr id="10" name="Picture 9">
            <a:extLst>
              <a:ext uri="{FF2B5EF4-FFF2-40B4-BE49-F238E27FC236}">
                <a16:creationId xmlns:a16="http://schemas.microsoft.com/office/drawing/2014/main" id="{DDA6762A-2B4B-3D66-7841-460AA3B121A6}"/>
              </a:ext>
            </a:extLst>
          </p:cNvPr>
          <p:cNvPicPr>
            <a:picLocks noChangeAspect="1"/>
          </p:cNvPicPr>
          <p:nvPr/>
        </p:nvPicPr>
        <p:blipFill rotWithShape="1">
          <a:blip r:embed="rId3"/>
          <a:srcRect l="573" t="11616" r="4140" b="10093"/>
          <a:stretch/>
        </p:blipFill>
        <p:spPr>
          <a:xfrm>
            <a:off x="457720" y="1417781"/>
            <a:ext cx="7764953" cy="4253346"/>
          </a:xfrm>
          <a:prstGeom prst="rect">
            <a:avLst/>
          </a:prstGeom>
          <a:effectLst/>
        </p:spPr>
      </p:pic>
    </p:spTree>
    <p:extLst>
      <p:ext uri="{BB962C8B-B14F-4D97-AF65-F5344CB8AC3E}">
        <p14:creationId xmlns:p14="http://schemas.microsoft.com/office/powerpoint/2010/main" val="42272530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821383" y="3329380"/>
            <a:ext cx="3252443" cy="494722"/>
          </a:xfrm>
        </p:spPr>
        <p:txBody>
          <a:bodyPr/>
          <a:lstStyle/>
          <a:p>
            <a:r>
              <a:rPr lang="en-US" dirty="0">
                <a:hlinkClick r:id="rId2"/>
              </a:rPr>
              <a:t>Exact Editions</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Exact Editions</a:t>
            </a:r>
          </a:p>
        </p:txBody>
      </p:sp>
      <p:sp>
        <p:nvSpPr>
          <p:cNvPr id="9" name="TextBox 8">
            <a:extLst>
              <a:ext uri="{FF2B5EF4-FFF2-40B4-BE49-F238E27FC236}">
                <a16:creationId xmlns:a16="http://schemas.microsoft.com/office/drawing/2014/main" id="{40755049-EBAA-DD2D-F16F-7007BCA07219}"/>
              </a:ext>
            </a:extLst>
          </p:cNvPr>
          <p:cNvSpPr txBox="1"/>
          <p:nvPr/>
        </p:nvSpPr>
        <p:spPr>
          <a:xfrm>
            <a:off x="427085" y="1640788"/>
            <a:ext cx="4320129" cy="1877437"/>
          </a:xfrm>
          <a:prstGeom prst="rect">
            <a:avLst/>
          </a:prstGeom>
          <a:noFill/>
        </p:spPr>
        <p:txBody>
          <a:bodyPr wrap="square" rtlCol="0">
            <a:spAutoFit/>
          </a:bodyPr>
          <a:lstStyle/>
          <a:p>
            <a:pPr marL="285750" indent="-285750">
              <a:buFont typeface="Arial" panose="020B0604020202020204" pitchFamily="34" charset="0"/>
              <a:buChar char="•"/>
            </a:pPr>
            <a:r>
              <a:rPr lang="en-GB" sz="2000" dirty="0"/>
              <a:t>Access to 12 Art Journals.</a:t>
            </a:r>
          </a:p>
          <a:p>
            <a:pPr marL="285750" indent="-285750">
              <a:buFont typeface="Arial" panose="020B0604020202020204" pitchFamily="34" charset="0"/>
              <a:buChar char="•"/>
            </a:pPr>
            <a:r>
              <a:rPr lang="en-GB" sz="2000" dirty="0"/>
              <a:t>Log in as University of Wales Trinity Saint David.</a:t>
            </a:r>
          </a:p>
          <a:p>
            <a:pPr marL="285750" indent="-285750">
              <a:buFont typeface="Arial" panose="020B0604020202020204" pitchFamily="34" charset="0"/>
              <a:buChar char="•"/>
            </a:pPr>
            <a:r>
              <a:rPr lang="en-GB" sz="2000" dirty="0"/>
              <a:t>Access to current and back issues.</a:t>
            </a:r>
          </a:p>
          <a:p>
            <a:endParaRPr lang="en-GB" dirty="0"/>
          </a:p>
          <a:p>
            <a:endParaRPr lang="en-GB" dirty="0"/>
          </a:p>
        </p:txBody>
      </p:sp>
      <p:pic>
        <p:nvPicPr>
          <p:cNvPr id="5" name="Picture 4">
            <a:extLst>
              <a:ext uri="{FF2B5EF4-FFF2-40B4-BE49-F238E27FC236}">
                <a16:creationId xmlns:a16="http://schemas.microsoft.com/office/drawing/2014/main" id="{B32DEE8D-C78E-F1BE-ED44-FC10448507D2}"/>
              </a:ext>
            </a:extLst>
          </p:cNvPr>
          <p:cNvPicPr>
            <a:picLocks noChangeAspect="1"/>
          </p:cNvPicPr>
          <p:nvPr/>
        </p:nvPicPr>
        <p:blipFill>
          <a:blip r:embed="rId3"/>
          <a:srcRect l="8482" t="12455" r="9424" b="42353"/>
          <a:stretch>
            <a:fillRect/>
          </a:stretch>
        </p:blipFill>
        <p:spPr>
          <a:xfrm>
            <a:off x="5013688" y="1302646"/>
            <a:ext cx="5782074" cy="2121902"/>
          </a:xfrm>
          <a:prstGeom prst="rect">
            <a:avLst/>
          </a:prstGeom>
        </p:spPr>
      </p:pic>
      <p:pic>
        <p:nvPicPr>
          <p:cNvPr id="10" name="Picture 9">
            <a:extLst>
              <a:ext uri="{FF2B5EF4-FFF2-40B4-BE49-F238E27FC236}">
                <a16:creationId xmlns:a16="http://schemas.microsoft.com/office/drawing/2014/main" id="{AB07A73F-7184-BEAB-4E80-D1632B1CB302}"/>
              </a:ext>
            </a:extLst>
          </p:cNvPr>
          <p:cNvPicPr>
            <a:picLocks noChangeAspect="1"/>
          </p:cNvPicPr>
          <p:nvPr/>
        </p:nvPicPr>
        <p:blipFill>
          <a:blip r:embed="rId4"/>
          <a:srcRect l="8002" t="47745" r="9487" b="13269"/>
          <a:stretch>
            <a:fillRect/>
          </a:stretch>
        </p:blipFill>
        <p:spPr>
          <a:xfrm>
            <a:off x="364867" y="4128488"/>
            <a:ext cx="5731133" cy="1805300"/>
          </a:xfrm>
          <a:prstGeom prst="rect">
            <a:avLst/>
          </a:prstGeom>
        </p:spPr>
      </p:pic>
      <p:pic>
        <p:nvPicPr>
          <p:cNvPr id="19" name="Picture 18">
            <a:extLst>
              <a:ext uri="{FF2B5EF4-FFF2-40B4-BE49-F238E27FC236}">
                <a16:creationId xmlns:a16="http://schemas.microsoft.com/office/drawing/2014/main" id="{8BE1AE25-5B27-66B1-DACA-1FCFB188A6F6}"/>
              </a:ext>
            </a:extLst>
          </p:cNvPr>
          <p:cNvPicPr>
            <a:picLocks noChangeAspect="1"/>
          </p:cNvPicPr>
          <p:nvPr/>
        </p:nvPicPr>
        <p:blipFill>
          <a:blip r:embed="rId5"/>
          <a:srcRect l="7880" t="34963" r="9566" b="24469"/>
          <a:stretch>
            <a:fillRect/>
          </a:stretch>
        </p:blipFill>
        <p:spPr>
          <a:xfrm>
            <a:off x="6296767" y="3576741"/>
            <a:ext cx="5654316" cy="1852363"/>
          </a:xfrm>
          <a:prstGeom prst="rect">
            <a:avLst/>
          </a:prstGeom>
        </p:spPr>
      </p:pic>
    </p:spTree>
    <p:extLst>
      <p:ext uri="{BB962C8B-B14F-4D97-AF65-F5344CB8AC3E}">
        <p14:creationId xmlns:p14="http://schemas.microsoft.com/office/powerpoint/2010/main" val="41030259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32876" y="5628520"/>
            <a:ext cx="5253297" cy="494722"/>
          </a:xfrm>
        </p:spPr>
        <p:txBody>
          <a:bodyPr/>
          <a:lstStyle/>
          <a:p>
            <a:r>
              <a:rPr lang="en-US" dirty="0">
                <a:hlinkClick r:id="rId2"/>
              </a:rPr>
              <a:t>Performing Arts Periodicals Database</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Performing Arts Periodicals Database</a:t>
            </a:r>
          </a:p>
        </p:txBody>
      </p:sp>
      <p:sp>
        <p:nvSpPr>
          <p:cNvPr id="4" name="TextBox 3">
            <a:extLst>
              <a:ext uri="{FF2B5EF4-FFF2-40B4-BE49-F238E27FC236}">
                <a16:creationId xmlns:a16="http://schemas.microsoft.com/office/drawing/2014/main" id="{BDA16251-5E6F-338C-6D00-A43227D9359E}"/>
              </a:ext>
            </a:extLst>
          </p:cNvPr>
          <p:cNvSpPr txBox="1"/>
          <p:nvPr/>
        </p:nvSpPr>
        <p:spPr>
          <a:xfrm>
            <a:off x="803564" y="1529986"/>
            <a:ext cx="4329312" cy="4401205"/>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sz="2000" b="0" i="0" dirty="0">
                <a:solidFill>
                  <a:srgbClr val="555555"/>
                </a:solidFill>
                <a:effectLst/>
                <a:highlight>
                  <a:srgbClr val="FFFFFF"/>
                </a:highlight>
              </a:rPr>
              <a:t>This database covers a broad spectrum of the arts and entertainment industry.</a:t>
            </a:r>
          </a:p>
          <a:p>
            <a:pPr marR="0" lvl="0" algn="l" defTabSz="457200" rtl="0" eaLnBrk="1" fontAlgn="base" latinLnBrk="0" hangingPunct="1">
              <a:lnSpc>
                <a:spcPct val="100000"/>
              </a:lnSpc>
              <a:spcBef>
                <a:spcPct val="0"/>
              </a:spcBef>
              <a:spcAft>
                <a:spcPct val="0"/>
              </a:spcAft>
              <a:buClrTx/>
              <a:buSzTx/>
              <a:tabLst/>
              <a:defRPr/>
            </a:pPr>
            <a:endParaRPr lang="en-GB" sz="2000" dirty="0">
              <a:solidFill>
                <a:srgbClr val="555555"/>
              </a:solidFill>
              <a:cs typeface="Calibri Light" panose="020F0302020204030204" pitchFamily="34" charset="0"/>
            </a:endParaRPr>
          </a:p>
          <a:p>
            <a:pPr marR="0" lvl="0" algn="l" defTabSz="457200" rtl="0" eaLnBrk="1" fontAlgn="base" latinLnBrk="0" hangingPunct="1">
              <a:lnSpc>
                <a:spcPct val="100000"/>
              </a:lnSpc>
              <a:spcBef>
                <a:spcPct val="0"/>
              </a:spcBef>
              <a:spcAft>
                <a:spcPct val="0"/>
              </a:spcAft>
              <a:buClrTx/>
              <a:buSzTx/>
              <a:tabLst/>
              <a:defRPr/>
            </a:pPr>
            <a:r>
              <a:rPr lang="en-GB" sz="2000" b="0" i="0" dirty="0">
                <a:solidFill>
                  <a:srgbClr val="555555"/>
                </a:solidFill>
                <a:effectLst/>
                <a:cs typeface="Calibri Light" panose="020F0302020204030204" pitchFamily="34" charset="0"/>
              </a:rPr>
              <a:t>Subject coverage: </a:t>
            </a:r>
          </a:p>
          <a:p>
            <a:pPr marL="342900" indent="-342900" algn="l">
              <a:buFont typeface="Arial" panose="020B0604020202020204" pitchFamily="34" charset="0"/>
              <a:buChar char="•"/>
            </a:pPr>
            <a:r>
              <a:rPr lang="en-GB" sz="2000" b="0" i="0" dirty="0">
                <a:solidFill>
                  <a:srgbClr val="555555"/>
                </a:solidFill>
                <a:effectLst/>
                <a:highlight>
                  <a:srgbClr val="FFFFFF"/>
                </a:highlight>
              </a:rPr>
              <a:t>Dance.</a:t>
            </a:r>
          </a:p>
          <a:p>
            <a:pPr marL="342900" indent="-342900" algn="l">
              <a:buFont typeface="Arial" panose="020B0604020202020204" pitchFamily="34" charset="0"/>
              <a:buChar char="•"/>
            </a:pPr>
            <a:r>
              <a:rPr lang="en-GB" sz="2000" b="0" i="0">
                <a:solidFill>
                  <a:srgbClr val="555555"/>
                </a:solidFill>
                <a:effectLst/>
                <a:highlight>
                  <a:srgbClr val="FFFFFF"/>
                </a:highlight>
              </a:rPr>
              <a:t>Theatre.</a:t>
            </a:r>
            <a:endParaRPr lang="en-GB" sz="2000" b="0" i="0" dirty="0">
              <a:solidFill>
                <a:srgbClr val="555555"/>
              </a:solidFill>
              <a:effectLst/>
              <a:highlight>
                <a:srgbClr val="FFFFFF"/>
              </a:highlight>
            </a:endParaRPr>
          </a:p>
          <a:p>
            <a:pPr marL="342900" indent="-342900" algn="l">
              <a:buFont typeface="Arial" panose="020B0604020202020204" pitchFamily="34" charset="0"/>
              <a:buChar char="•"/>
            </a:pPr>
            <a:r>
              <a:rPr lang="en-GB" sz="2000" b="0" i="0" dirty="0">
                <a:solidFill>
                  <a:srgbClr val="555555"/>
                </a:solidFill>
                <a:effectLst/>
                <a:highlight>
                  <a:srgbClr val="FFFFFF"/>
                </a:highlight>
              </a:rPr>
              <a:t>Film.</a:t>
            </a:r>
          </a:p>
          <a:p>
            <a:pPr marL="342900" indent="-342900" algn="l">
              <a:buFont typeface="Arial" panose="020B0604020202020204" pitchFamily="34" charset="0"/>
              <a:buChar char="•"/>
            </a:pPr>
            <a:r>
              <a:rPr lang="en-GB" sz="2000" b="0" i="0" dirty="0">
                <a:solidFill>
                  <a:srgbClr val="555555"/>
                </a:solidFill>
                <a:effectLst/>
                <a:highlight>
                  <a:srgbClr val="FFFFFF"/>
                </a:highlight>
              </a:rPr>
              <a:t>Mime.</a:t>
            </a:r>
          </a:p>
          <a:p>
            <a:pPr marL="342900" indent="-342900" algn="l">
              <a:buFont typeface="Arial" panose="020B0604020202020204" pitchFamily="34" charset="0"/>
              <a:buChar char="•"/>
            </a:pPr>
            <a:r>
              <a:rPr lang="en-GB" sz="2000" b="0" i="0" dirty="0">
                <a:solidFill>
                  <a:srgbClr val="555555"/>
                </a:solidFill>
                <a:effectLst/>
                <a:highlight>
                  <a:srgbClr val="FFFFFF"/>
                </a:highlight>
              </a:rPr>
              <a:t>Opera.</a:t>
            </a:r>
          </a:p>
          <a:p>
            <a:pPr marL="342900" indent="-342900" algn="l">
              <a:buFont typeface="Arial" panose="020B0604020202020204" pitchFamily="34" charset="0"/>
              <a:buChar char="•"/>
            </a:pPr>
            <a:r>
              <a:rPr lang="en-GB" sz="2000" b="0" i="0" dirty="0">
                <a:solidFill>
                  <a:srgbClr val="555555"/>
                </a:solidFill>
                <a:effectLst/>
                <a:highlight>
                  <a:srgbClr val="FFFFFF"/>
                </a:highlight>
              </a:rPr>
              <a:t>Puppetry.</a:t>
            </a:r>
          </a:p>
          <a:p>
            <a:pPr marL="342900" indent="-342900" algn="l">
              <a:buFont typeface="Arial" panose="020B0604020202020204" pitchFamily="34" charset="0"/>
              <a:buChar char="•"/>
            </a:pPr>
            <a:r>
              <a:rPr lang="en-GB" sz="2000" b="0" i="0" dirty="0">
                <a:solidFill>
                  <a:srgbClr val="555555"/>
                </a:solidFill>
                <a:effectLst/>
                <a:highlight>
                  <a:srgbClr val="FFFFFF"/>
                </a:highlight>
              </a:rPr>
              <a:t>Radio.</a:t>
            </a:r>
          </a:p>
          <a:p>
            <a:pPr marL="342900" indent="-342900" algn="l">
              <a:buFont typeface="Arial" panose="020B0604020202020204" pitchFamily="34" charset="0"/>
              <a:buChar char="•"/>
            </a:pPr>
            <a:r>
              <a:rPr lang="en-GB" sz="2000" b="0" i="0" dirty="0">
                <a:solidFill>
                  <a:srgbClr val="555555"/>
                </a:solidFill>
                <a:effectLst/>
                <a:highlight>
                  <a:srgbClr val="FFFFFF"/>
                </a:highlight>
              </a:rPr>
              <a:t>Television.</a:t>
            </a:r>
          </a:p>
          <a:p>
            <a:pPr marL="342900" indent="-342900" algn="l">
              <a:buFont typeface="Arial" panose="020B0604020202020204" pitchFamily="34" charset="0"/>
              <a:buChar char="•"/>
            </a:pPr>
            <a:r>
              <a:rPr lang="en-GB" sz="2000" b="0" i="0" dirty="0">
                <a:solidFill>
                  <a:srgbClr val="555555"/>
                </a:solidFill>
                <a:effectLst/>
                <a:highlight>
                  <a:srgbClr val="FFFFFF"/>
                </a:highlight>
              </a:rPr>
              <a:t>Storytelling.</a:t>
            </a:r>
          </a:p>
          <a:p>
            <a:pPr marL="342900" indent="-342900" algn="l">
              <a:buFont typeface="Arial" panose="020B0604020202020204" pitchFamily="34" charset="0"/>
              <a:buChar char="•"/>
            </a:pPr>
            <a:r>
              <a:rPr lang="en-GB" sz="2000" b="0" i="0" dirty="0">
                <a:solidFill>
                  <a:srgbClr val="555555"/>
                </a:solidFill>
                <a:effectLst/>
                <a:highlight>
                  <a:srgbClr val="FFFFFF"/>
                </a:highlight>
              </a:rPr>
              <a:t>Video.</a:t>
            </a:r>
          </a:p>
        </p:txBody>
      </p:sp>
      <p:pic>
        <p:nvPicPr>
          <p:cNvPr id="5" name="Picture 4">
            <a:extLst>
              <a:ext uri="{FF2B5EF4-FFF2-40B4-BE49-F238E27FC236}">
                <a16:creationId xmlns:a16="http://schemas.microsoft.com/office/drawing/2014/main" id="{D9D5872F-6167-6848-3071-C1B010AD2AE9}"/>
              </a:ext>
            </a:extLst>
          </p:cNvPr>
          <p:cNvPicPr>
            <a:picLocks noChangeAspect="1"/>
          </p:cNvPicPr>
          <p:nvPr/>
        </p:nvPicPr>
        <p:blipFill rotWithShape="1">
          <a:blip r:embed="rId3"/>
          <a:srcRect l="1986" t="13535" r="1651" b="5152"/>
          <a:stretch/>
        </p:blipFill>
        <p:spPr>
          <a:xfrm>
            <a:off x="5132876" y="1529986"/>
            <a:ext cx="6920578" cy="3893128"/>
          </a:xfrm>
          <a:prstGeom prst="rect">
            <a:avLst/>
          </a:prstGeom>
          <a:effectLst/>
        </p:spPr>
      </p:pic>
    </p:spTree>
    <p:extLst>
      <p:ext uri="{BB962C8B-B14F-4D97-AF65-F5344CB8AC3E}">
        <p14:creationId xmlns:p14="http://schemas.microsoft.com/office/powerpoint/2010/main" val="23004646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WGSN</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4" y="1701424"/>
            <a:ext cx="5202227" cy="4555602"/>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WGSN – Fashion &amp; Interiors</a:t>
            </a:r>
          </a:p>
        </p:txBody>
      </p:sp>
      <p:sp>
        <p:nvSpPr>
          <p:cNvPr id="6" name="TextBox 5">
            <a:extLst>
              <a:ext uri="{FF2B5EF4-FFF2-40B4-BE49-F238E27FC236}">
                <a16:creationId xmlns:a16="http://schemas.microsoft.com/office/drawing/2014/main" id="{82428EB0-B1B2-C321-2604-ADB9B99A3D5E}"/>
              </a:ext>
            </a:extLst>
          </p:cNvPr>
          <p:cNvSpPr txBox="1"/>
          <p:nvPr/>
        </p:nvSpPr>
        <p:spPr>
          <a:xfrm>
            <a:off x="224509" y="1608460"/>
            <a:ext cx="4805411" cy="4401205"/>
          </a:xfrm>
          <a:prstGeom prst="rect">
            <a:avLst/>
          </a:prstGeom>
          <a:noFill/>
        </p:spPr>
        <p:txBody>
          <a:bodyPr wrap="square">
            <a:spAutoFit/>
          </a:bodyPr>
          <a:lstStyle/>
          <a:p>
            <a:pPr marL="285750" indent="-285750">
              <a:buFont typeface="Arial" panose="020B0604020202020204" pitchFamily="34" charset="0"/>
              <a:buChar char="•"/>
            </a:pPr>
            <a:r>
              <a:rPr lang="en-GB" sz="2000" b="0" i="0" dirty="0">
                <a:solidFill>
                  <a:srgbClr val="333333"/>
                </a:solidFill>
                <a:effectLst/>
              </a:rPr>
              <a:t>WGSN is the world's leading consumer lifestyle and product design trend forecaster.</a:t>
            </a:r>
          </a:p>
          <a:p>
            <a:pPr marL="285750" indent="-285750">
              <a:buFont typeface="Arial" panose="020B0604020202020204" pitchFamily="34" charset="0"/>
              <a:buChar char="•"/>
            </a:pPr>
            <a:endParaRPr lang="en-GB" sz="2000" b="0" i="0" dirty="0">
              <a:solidFill>
                <a:srgbClr val="333333"/>
              </a:solidFill>
              <a:effectLst/>
            </a:endParaRPr>
          </a:p>
          <a:p>
            <a:pPr marL="285750" indent="-285750">
              <a:buFont typeface="Arial" panose="020B0604020202020204" pitchFamily="34" charset="0"/>
              <a:buChar char="•"/>
            </a:pPr>
            <a:r>
              <a:rPr lang="en-GB" sz="2000" dirty="0">
                <a:solidFill>
                  <a:srgbClr val="333333"/>
                </a:solidFill>
                <a:cs typeface="Calibri Light" panose="020F0302020204030204" pitchFamily="34" charset="0"/>
              </a:rPr>
              <a:t>Provides </a:t>
            </a:r>
            <a:r>
              <a:rPr lang="en-GB" sz="2000" b="0" i="0" dirty="0">
                <a:solidFill>
                  <a:srgbClr val="333333"/>
                </a:solidFill>
                <a:effectLst/>
                <a:cs typeface="Calibri Light" panose="020F0302020204030204" pitchFamily="34" charset="0"/>
              </a:rPr>
              <a:t>accurate forecasts, global trend insights, expertly curated data and industry expertise to help understand consumer behaviour and lifestyles.</a:t>
            </a:r>
          </a:p>
          <a:p>
            <a:pPr marL="285750" indent="-285750">
              <a:buFont typeface="Arial" panose="020B0604020202020204" pitchFamily="34" charset="0"/>
              <a:buChar char="•"/>
            </a:pPr>
            <a:endParaRPr lang="en-GB" sz="2000" b="0" i="0" dirty="0">
              <a:solidFill>
                <a:srgbClr val="333333"/>
              </a:solidFill>
              <a:effectLst/>
              <a:cs typeface="Calibri Light" panose="020F0302020204030204" pitchFamily="34" charset="0"/>
            </a:endParaRPr>
          </a:p>
          <a:p>
            <a:pPr marL="285750" indent="-285750">
              <a:buFont typeface="Arial" panose="020B0604020202020204" pitchFamily="34" charset="0"/>
              <a:buChar char="•"/>
            </a:pPr>
            <a:r>
              <a:rPr lang="en-GB" sz="2000" b="0" i="0" dirty="0">
                <a:solidFill>
                  <a:srgbClr val="333333"/>
                </a:solidFill>
                <a:effectLst/>
                <a:cs typeface="Calibri Light" panose="020F0302020204030204" pitchFamily="34" charset="0"/>
              </a:rPr>
              <a:t>Used by clients and businesses to create products and trade at the right time</a:t>
            </a:r>
            <a:r>
              <a:rPr lang="en-GB" sz="2000" b="0" i="0" dirty="0">
                <a:solidFill>
                  <a:srgbClr val="333333"/>
                </a:solidFill>
                <a:effectLst/>
              </a:rPr>
              <a:t> and to adapt and stay ahead of an ever-changing consumer landscape and rapidly escalating climate priorities.</a:t>
            </a:r>
            <a:endParaRPr lang="en-GB" sz="2000" b="0" i="0" dirty="0">
              <a:solidFill>
                <a:srgbClr val="333333"/>
              </a:solidFill>
              <a:effectLst/>
              <a:cs typeface="Calibri Light" panose="020F0302020204030204" pitchFamily="34" charset="0"/>
            </a:endParaRPr>
          </a:p>
        </p:txBody>
      </p:sp>
      <p:pic>
        <p:nvPicPr>
          <p:cNvPr id="5" name="Picture 4">
            <a:extLst>
              <a:ext uri="{FF2B5EF4-FFF2-40B4-BE49-F238E27FC236}">
                <a16:creationId xmlns:a16="http://schemas.microsoft.com/office/drawing/2014/main" id="{4F80C217-7BF4-7739-1F98-82E921F1B7B3}"/>
              </a:ext>
            </a:extLst>
          </p:cNvPr>
          <p:cNvPicPr>
            <a:picLocks noChangeAspect="1"/>
          </p:cNvPicPr>
          <p:nvPr/>
        </p:nvPicPr>
        <p:blipFill>
          <a:blip r:embed="rId3"/>
          <a:srcRect l="1120" t="12370" r="5893" b="5070"/>
          <a:stretch>
            <a:fillRect/>
          </a:stretch>
        </p:blipFill>
        <p:spPr>
          <a:xfrm>
            <a:off x="4827327" y="1549981"/>
            <a:ext cx="7037969" cy="4165841"/>
          </a:xfrm>
          <a:prstGeom prst="rect">
            <a:avLst/>
          </a:prstGeom>
        </p:spPr>
      </p:pic>
    </p:spTree>
    <p:extLst>
      <p:ext uri="{BB962C8B-B14F-4D97-AF65-F5344CB8AC3E}">
        <p14:creationId xmlns:p14="http://schemas.microsoft.com/office/powerpoint/2010/main" val="32027358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782989" y="223027"/>
            <a:ext cx="10710770" cy="1003916"/>
          </a:xfrm>
        </p:spPr>
        <p:txBody>
          <a:bodyPr vert="horz" lIns="91440" tIns="45720" rIns="91440" bIns="45720" rtlCol="0" anchor="b">
            <a:normAutofit/>
          </a:bodyPr>
          <a:lstStyle/>
          <a:p>
            <a:r>
              <a:rPr lang="en-GB" dirty="0"/>
              <a:t>What is Browzine?</a:t>
            </a:r>
          </a:p>
        </p:txBody>
      </p:sp>
      <p:graphicFrame>
        <p:nvGraphicFramePr>
          <p:cNvPr id="26" name="TextBox 3">
            <a:extLst>
              <a:ext uri="{FF2B5EF4-FFF2-40B4-BE49-F238E27FC236}">
                <a16:creationId xmlns:a16="http://schemas.microsoft.com/office/drawing/2014/main" id="{29A57BF4-801A-D590-3D37-A2042090C368}"/>
              </a:ext>
            </a:extLst>
          </p:cNvPr>
          <p:cNvGraphicFramePr/>
          <p:nvPr>
            <p:extLst>
              <p:ext uri="{D42A27DB-BD31-4B8C-83A1-F6EECF244321}">
                <p14:modId xmlns:p14="http://schemas.microsoft.com/office/powerpoint/2010/main" val="3020809553"/>
              </p:ext>
            </p:extLst>
          </p:nvPr>
        </p:nvGraphicFramePr>
        <p:xfrm>
          <a:off x="854170" y="1352435"/>
          <a:ext cx="9740824" cy="493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262862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Browse by subject category</a:t>
            </a:r>
            <a:endParaRPr lang="en-GB" dirty="0"/>
          </a:p>
        </p:txBody>
      </p:sp>
      <p:sp>
        <p:nvSpPr>
          <p:cNvPr id="3" name="Content Placeholder 2"/>
          <p:cNvSpPr>
            <a:spLocks noGrp="1"/>
          </p:cNvSpPr>
          <p:nvPr>
            <p:ph sz="quarter" idx="10"/>
          </p:nvPr>
        </p:nvSpPr>
        <p:spPr>
          <a:xfrm>
            <a:off x="379850" y="2131414"/>
            <a:ext cx="4095168" cy="3395281"/>
          </a:xfrm>
        </p:spPr>
        <p:txBody>
          <a:bodyPr>
            <a:normAutofit fontScale="85000" lnSpcReduction="20000"/>
          </a:bodyPr>
          <a:lstStyle/>
          <a:p>
            <a:pPr marL="0" indent="0">
              <a:buNone/>
            </a:pPr>
            <a:r>
              <a:rPr lang="en-GB" sz="2400" dirty="0">
                <a:latin typeface="Calibri Light" panose="020F0302020204030204" pitchFamily="34" charset="0"/>
                <a:cs typeface="Calibri Light" panose="020F0302020204030204" pitchFamily="34" charset="0"/>
              </a:rPr>
              <a:t>Keep up-to-date with the latest issues of your favourite journals.</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rPr>
              <a:t>Browse by subject or use the search box and search by title, subject or ISSN.</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rPr>
              <a:t>Use My Bookshelf and My Articles to save favourite content.</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hlinkClick r:id="rId2"/>
              </a:rPr>
              <a:t>Browzine</a:t>
            </a:r>
            <a:endParaRPr lang="en-GB" sz="2400" dirty="0">
              <a:latin typeface="Calibri Light" panose="020F0302020204030204" pitchFamily="34" charset="0"/>
              <a:cs typeface="Calibri Light" panose="020F0302020204030204" pitchFamily="34" charset="0"/>
            </a:endParaRPr>
          </a:p>
          <a:p>
            <a:pPr marL="457200" indent="-457200">
              <a:buFont typeface="Arial"/>
              <a:buChar char="•"/>
            </a:pPr>
            <a:endParaRPr lang="en-GB" dirty="0">
              <a:latin typeface="Calibri"/>
              <a:cs typeface="Calibri"/>
            </a:endParaRPr>
          </a:p>
          <a:p>
            <a:pPr marL="0" indent="0">
              <a:buNone/>
            </a:pPr>
            <a:endParaRPr lang="en-GB" dirty="0"/>
          </a:p>
        </p:txBody>
      </p:sp>
      <p:pic>
        <p:nvPicPr>
          <p:cNvPr id="6" name="Picture 5">
            <a:extLst>
              <a:ext uri="{FF2B5EF4-FFF2-40B4-BE49-F238E27FC236}">
                <a16:creationId xmlns:a16="http://schemas.microsoft.com/office/drawing/2014/main" id="{4925B71C-278B-F00D-2F12-9C699400B27D}"/>
              </a:ext>
            </a:extLst>
          </p:cNvPr>
          <p:cNvPicPr>
            <a:picLocks noChangeAspect="1"/>
          </p:cNvPicPr>
          <p:nvPr/>
        </p:nvPicPr>
        <p:blipFill rotWithShape="1">
          <a:blip r:embed="rId3"/>
          <a:srcRect l="1063" t="11291" r="5030" b="5162"/>
          <a:stretch/>
        </p:blipFill>
        <p:spPr>
          <a:xfrm>
            <a:off x="4624514" y="1526406"/>
            <a:ext cx="7155282" cy="4244012"/>
          </a:xfrm>
          <a:prstGeom prst="rect">
            <a:avLst/>
          </a:prstGeom>
          <a:effectLst/>
        </p:spPr>
      </p:pic>
    </p:spTree>
    <p:extLst>
      <p:ext uri="{BB962C8B-B14F-4D97-AF65-F5344CB8AC3E}">
        <p14:creationId xmlns:p14="http://schemas.microsoft.com/office/powerpoint/2010/main" val="29260890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911871" y="2039921"/>
            <a:ext cx="10181389" cy="3019393"/>
          </a:xfrm>
        </p:spPr>
        <p:txBody>
          <a:bodyPr>
            <a:normAutofit/>
          </a:bodyPr>
          <a:lstStyle/>
          <a:p>
            <a:pPr marL="0" indent="0">
              <a:lnSpc>
                <a:spcPct val="100000"/>
              </a:lnSpc>
              <a:spcBef>
                <a:spcPts val="0"/>
              </a:spcBef>
              <a:buNone/>
            </a:pPr>
            <a:r>
              <a:rPr lang="en-GB" sz="2400" dirty="0">
                <a:cs typeface="Calibri"/>
              </a:rPr>
              <a:t>For help with research and referencing queries: </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dirty="0">
                <a:cs typeface="Calibri"/>
              </a:rPr>
              <a:t>Emily Wild - Academic Liaison Librarian email: </a:t>
            </a:r>
            <a:r>
              <a:rPr lang="en-GB" sz="2400" dirty="0">
                <a:cs typeface="Calibri"/>
                <a:hlinkClick r:id="rId2"/>
              </a:rPr>
              <a:t>emily.wild@uwtsd.ac.uk</a:t>
            </a:r>
            <a:r>
              <a:rPr lang="en-GB" sz="2400" dirty="0">
                <a:cs typeface="Calibri"/>
              </a:rPr>
              <a:t> </a:t>
            </a:r>
          </a:p>
          <a:p>
            <a:pPr marL="0" indent="0">
              <a:lnSpc>
                <a:spcPct val="100000"/>
              </a:lnSpc>
              <a:spcBef>
                <a:spcPts val="0"/>
              </a:spcBef>
              <a:buNone/>
            </a:pPr>
            <a:endParaRPr lang="en-GB" sz="2400" dirty="0">
              <a:cs typeface="Calibri"/>
            </a:endParaRPr>
          </a:p>
          <a:p>
            <a:pPr marL="0" indent="0">
              <a:buNone/>
            </a:pPr>
            <a:r>
              <a:rPr lang="en-GB" sz="2400" dirty="0">
                <a:cs typeface="Calibri"/>
              </a:rPr>
              <a:t>General queries and help with loans: </a:t>
            </a:r>
            <a:r>
              <a:rPr lang="en-GB" sz="2400" dirty="0">
                <a:cs typeface="Calibri"/>
                <a:hlinkClick r:id="rId3"/>
              </a:rPr>
              <a:t>library@uwtsd.ac.uk</a:t>
            </a:r>
            <a:r>
              <a:rPr lang="en-GB" sz="2400" dirty="0">
                <a:cs typeface="Calibri"/>
              </a:rPr>
              <a:t> </a:t>
            </a:r>
            <a:endParaRPr lang="en-US" sz="2400"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245636052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13642102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21697F56-6B1F-445A-C5F2-8DC9F1907E02}"/>
              </a:ext>
            </a:extLst>
          </p:cNvPr>
          <p:cNvSpPr>
            <a:spLocks noGrp="1"/>
          </p:cNvSpPr>
          <p:nvPr>
            <p:ph type="subTitle" idx="1"/>
          </p:nvPr>
        </p:nvSpPr>
        <p:spPr/>
        <p:txBody>
          <a:bodyPr/>
          <a:lstStyle/>
          <a:p>
            <a:endParaRPr lang="en-GB"/>
          </a:p>
        </p:txBody>
      </p:sp>
      <p:sp>
        <p:nvSpPr>
          <p:cNvPr id="3" name="Title 2">
            <a:extLst>
              <a:ext uri="{FF2B5EF4-FFF2-40B4-BE49-F238E27FC236}">
                <a16:creationId xmlns:a16="http://schemas.microsoft.com/office/drawing/2014/main" id="{CB34BBBE-918F-D742-940C-398EEE73686C}"/>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3056644147"/>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pink" id="{F7462D3D-D48D-4AB6-9278-D669C7334178}" vid="{654700EC-0B91-455D-9D68-7BA7C9101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6D2C4ED1-CBF5-4522-A03C-0F97102694E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6f2420-4a0a-4c49-8a81-53a9bcc36554"/>
    <ds:schemaRef ds:uri="61b8a593-e33f-405c-9ec9-a885dee7658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49DB88A-4CDB-4A02-BBF8-EAC6701E3581}">
  <ds:schemaRefs>
    <ds:schemaRef ds:uri="http://www.w3.org/XML/1998/namespace"/>
    <ds:schemaRef ds:uri="http://purl.org/dc/terms/"/>
    <ds:schemaRef ds:uri="http://schemas.microsoft.com/office/2006/documentManagement/types"/>
    <ds:schemaRef ds:uri="316f2420-4a0a-4c49-8a81-53a9bcc36554"/>
    <ds:schemaRef ds:uri="http://purl.org/dc/dcmitype/"/>
    <ds:schemaRef ds:uri="http://schemas.openxmlformats.org/package/2006/metadata/core-properties"/>
    <ds:schemaRef ds:uri="http://purl.org/dc/elements/1.1/"/>
    <ds:schemaRef ds:uri="http://schemas.microsoft.com/office/infopath/2007/PartnerControls"/>
    <ds:schemaRef ds:uri="61b8a593-e33f-405c-9ec9-a885dee76581"/>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Presentation template-pink</Template>
  <TotalTime>752</TotalTime>
  <Words>2236</Words>
  <Application>Microsoft Office PowerPoint</Application>
  <PresentationFormat>Widescreen</PresentationFormat>
  <Paragraphs>267</Paragraphs>
  <Slides>39</Slides>
  <Notes>3</Notes>
  <HiddenSlides>0</HiddenSlides>
  <MMClips>0</MMClip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Office Theme</vt:lpstr>
      <vt:lpstr>Library Research </vt:lpstr>
      <vt:lpstr>PowerPoint Presentation</vt:lpstr>
      <vt:lpstr>Using the library for research</vt:lpstr>
      <vt:lpstr>Aim of the session</vt:lpstr>
      <vt:lpstr>Services and support</vt:lpstr>
      <vt:lpstr>PowerPoint Presentation</vt:lpstr>
      <vt:lpstr>Getting Started Guides</vt:lpstr>
      <vt:lpstr>Choose from the A-Z list of subjects</vt:lpstr>
      <vt:lpstr>Online Resource Lists – your shortcut</vt:lpstr>
      <vt:lpstr>Why use them?</vt:lpstr>
      <vt:lpstr>Boost your research and referencing skills</vt:lpstr>
      <vt:lpstr>Using the Library Catalogue</vt:lpstr>
      <vt:lpstr>Research Assistant</vt:lpstr>
      <vt:lpstr> Add your search question</vt:lpstr>
      <vt:lpstr>How it Works</vt:lpstr>
      <vt:lpstr>Library result search string</vt:lpstr>
      <vt:lpstr>Library results (with extra filters)</vt:lpstr>
      <vt:lpstr>Good to know…</vt:lpstr>
      <vt:lpstr>Limitations</vt:lpstr>
      <vt:lpstr>Make the most of the library catalogue</vt:lpstr>
      <vt:lpstr>What the item records include</vt:lpstr>
      <vt:lpstr>Saving to your favourites</vt:lpstr>
      <vt:lpstr>Email favourites to yourself</vt:lpstr>
      <vt:lpstr>When to use the individual databases?</vt:lpstr>
      <vt:lpstr>Database Search</vt:lpstr>
      <vt:lpstr>Some useful databases</vt:lpstr>
      <vt:lpstr>Some useful databases</vt:lpstr>
      <vt:lpstr>Artstor</vt:lpstr>
      <vt:lpstr>Box of Broadcasts (BoB)</vt:lpstr>
      <vt:lpstr>Cite Them Right </vt:lpstr>
      <vt:lpstr>Digital Theatre Plus</vt:lpstr>
      <vt:lpstr>Exact Editions</vt:lpstr>
      <vt:lpstr>Performing Arts Periodicals Database</vt:lpstr>
      <vt:lpstr>WGSN – Fashion &amp; Interiors</vt:lpstr>
      <vt:lpstr>What is Browzine?</vt:lpstr>
      <vt:lpstr>Browse by subject category</vt:lpstr>
      <vt:lpstr>Help is always available</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Emily Wild</cp:lastModifiedBy>
  <cp:revision>4</cp:revision>
  <dcterms:created xsi:type="dcterms:W3CDTF">2024-01-22T14:28:58Z</dcterms:created>
  <dcterms:modified xsi:type="dcterms:W3CDTF">2025-10-28T14:33:13Z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ies>
</file>