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58" r:id="rId6"/>
    <p:sldId id="257"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8CF1E14A-EE5E-4AA4-92E3-6AE859220D73}">
          <p14:sldIdLst>
            <p14:sldId id="256"/>
            <p14:sldId id="259"/>
            <p14:sldId id="260"/>
            <p14:sldId id="261"/>
            <p14:sldId id="258"/>
            <p14:sldId id="257"/>
            <p14:sldId id="262"/>
            <p14:sldId id="263"/>
            <p14:sldId id="264"/>
            <p14:sldId id="265"/>
            <p14:sldId id="266"/>
            <p14:sldId id="267"/>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9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5" autoAdjust="0"/>
    <p:restoredTop sz="94660"/>
  </p:normalViewPr>
  <p:slideViewPr>
    <p:cSldViewPr snapToGrid="0">
      <p:cViewPr varScale="1">
        <p:scale>
          <a:sx n="92" d="100"/>
          <a:sy n="92" d="100"/>
        </p:scale>
        <p:origin x="30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DB1A8E-3E3B-497E-A80A-378E0D0781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7BBB8D83-F479-4763-877F-E578159ACC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1EFF37B8-0574-4C27-A810-9E7E7A205E0A}"/>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5" name="Footer Placeholder 4">
            <a:extLst>
              <a:ext uri="{FF2B5EF4-FFF2-40B4-BE49-F238E27FC236}">
                <a16:creationId xmlns:a16="http://schemas.microsoft.com/office/drawing/2014/main" xmlns="" id="{A9FA0693-829E-40BC-95F6-3296E64A25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2294B266-443C-417F-85BA-6B67C7115BA2}"/>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394117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09CB59-0E7A-4236-9756-447FABBC2C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B6C37E06-5760-4B73-8EAE-0CB1AE062F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E7D3CF7-1338-4BE1-AD90-2E8F1DB6EA8C}"/>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5" name="Footer Placeholder 4">
            <a:extLst>
              <a:ext uri="{FF2B5EF4-FFF2-40B4-BE49-F238E27FC236}">
                <a16:creationId xmlns:a16="http://schemas.microsoft.com/office/drawing/2014/main" xmlns="" id="{27995B23-DD41-4CA0-AD79-0ED7B0AB55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E0373D8-D179-4CFF-A13F-7D5627AE89B9}"/>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891647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71B538-7255-439D-B9D0-AF1F5722C5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34B1CB2-8D76-4698-A795-FE76D89767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EFAB0328-0EC0-46F1-8A25-30CE12E60CE0}"/>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5" name="Footer Placeholder 4">
            <a:extLst>
              <a:ext uri="{FF2B5EF4-FFF2-40B4-BE49-F238E27FC236}">
                <a16:creationId xmlns:a16="http://schemas.microsoft.com/office/drawing/2014/main" xmlns="" id="{D8FF0973-47BE-4573-8CE4-75BC6F6528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CABCA75-3535-477C-A080-6B587AF7559F}"/>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2927262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B5758C-9619-4B66-B5EF-3BF16DB083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4C369C0F-73AB-4EEB-B0D9-63340303574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CD283B8B-8D27-4EA1-AE34-EC238B69E0F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8D7692FD-3B1E-4EC9-AC4F-5FCC671237D9}"/>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6" name="Footer Placeholder 5">
            <a:extLst>
              <a:ext uri="{FF2B5EF4-FFF2-40B4-BE49-F238E27FC236}">
                <a16:creationId xmlns:a16="http://schemas.microsoft.com/office/drawing/2014/main" xmlns="" id="{E8634C9E-AFAC-4FEE-A9D1-EFE66C9400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B4682FA9-4853-4659-96BF-E847D94A5DE3}"/>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2754770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7E17A7-6A85-4885-8E82-81C3B6EB537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DB90A9B-9B52-426F-AF5B-B180C61149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1CF46C9C-ADA2-4E09-AA75-86C6E6287E8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C73121B2-13CD-4795-AA89-CBFB9655FD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73CBEE03-2D1C-4C87-AD1E-68701C3F70D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063C5880-C568-4096-A448-5ED253296BAE}"/>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8" name="Footer Placeholder 7">
            <a:extLst>
              <a:ext uri="{FF2B5EF4-FFF2-40B4-BE49-F238E27FC236}">
                <a16:creationId xmlns:a16="http://schemas.microsoft.com/office/drawing/2014/main" xmlns="" id="{301CE987-827E-4545-9839-49881A6CCE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092E53AC-A9F2-4E14-8FE7-8C69C7A99CA4}"/>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318630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603106-9344-40BF-A685-45D0DE7D65A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0E64805B-CE51-469A-8A2F-BA3B1F20ABA3}"/>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4" name="Footer Placeholder 3">
            <a:extLst>
              <a:ext uri="{FF2B5EF4-FFF2-40B4-BE49-F238E27FC236}">
                <a16:creationId xmlns:a16="http://schemas.microsoft.com/office/drawing/2014/main" xmlns="" id="{1A1915EA-ACB5-4BC2-BBB0-99CA4B95FF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6B246F95-A1FB-4EE5-8719-2753883AC7F1}"/>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3709673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A461E413-62FF-48FE-B26E-341EAE49BD83}"/>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3" name="Footer Placeholder 2">
            <a:extLst>
              <a:ext uri="{FF2B5EF4-FFF2-40B4-BE49-F238E27FC236}">
                <a16:creationId xmlns:a16="http://schemas.microsoft.com/office/drawing/2014/main" xmlns="" id="{5C9FF12E-9009-445A-AD12-2F78CD723F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AD30038A-0E10-4534-AD58-005F1F0C0287}"/>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4107504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5893A0-D865-41A1-A7C1-A35D0B48E0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5F4D180-D807-40EE-B855-0D6F5C85DB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7255D22E-8B67-4FD9-8336-9BDAF82C35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D3FF5F85-A8EA-40EF-9E80-2BC34DD7FC2D}"/>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6" name="Footer Placeholder 5">
            <a:extLst>
              <a:ext uri="{FF2B5EF4-FFF2-40B4-BE49-F238E27FC236}">
                <a16:creationId xmlns:a16="http://schemas.microsoft.com/office/drawing/2014/main" xmlns="" id="{C2765FFB-7008-41BC-90AB-B3BBBB55DB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B4D66785-A981-4493-97AB-ECD0D08D8DAE}"/>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197002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F3DF07-31A8-4681-AC5E-4102AEB69E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C078A520-2F18-4C8C-8319-90DA620EA9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B730BEBB-32D7-4AED-B975-8E1CCFB5B5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02E4B2F2-2039-436F-8B50-4E79B2554228}"/>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6" name="Footer Placeholder 5">
            <a:extLst>
              <a:ext uri="{FF2B5EF4-FFF2-40B4-BE49-F238E27FC236}">
                <a16:creationId xmlns:a16="http://schemas.microsoft.com/office/drawing/2014/main" xmlns="" id="{5461D35F-594A-4B1B-B6DF-5CB7B34F39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B33591AC-E2F3-4A91-807C-D3773F411F94}"/>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3801166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D7F8B3-32E6-45DE-9247-91D1AE0EB04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1C4AF7FB-21F3-4ED3-8B71-BE14983956A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64C8396-C6D2-430D-BEE4-D7A1833769DC}"/>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5" name="Footer Placeholder 4">
            <a:extLst>
              <a:ext uri="{FF2B5EF4-FFF2-40B4-BE49-F238E27FC236}">
                <a16:creationId xmlns:a16="http://schemas.microsoft.com/office/drawing/2014/main" xmlns="" id="{0F297DE7-B9BD-4336-964B-304C180BB7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466B59A2-AB9C-4CBC-A80A-67CDD125AF83}"/>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375756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C3CD154A-E5AB-4F5A-8353-9214E89378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0022B162-5151-4D9F-B8FD-5B623DE2BF5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E771FD7D-790A-4EDD-88FB-36A4B0D5D494}"/>
              </a:ext>
            </a:extLst>
          </p:cNvPr>
          <p:cNvSpPr>
            <a:spLocks noGrp="1"/>
          </p:cNvSpPr>
          <p:nvPr>
            <p:ph type="dt" sz="half" idx="10"/>
          </p:nvPr>
        </p:nvSpPr>
        <p:spPr/>
        <p:txBody>
          <a:bodyPr/>
          <a:lstStyle/>
          <a:p>
            <a:fld id="{BBD53816-EEEF-40CD-909C-A2C1F8D48A9C}" type="datetimeFigureOut">
              <a:rPr lang="en-GB" smtClean="0"/>
              <a:t>18/03/2020</a:t>
            </a:fld>
            <a:endParaRPr lang="en-GB"/>
          </a:p>
        </p:txBody>
      </p:sp>
      <p:sp>
        <p:nvSpPr>
          <p:cNvPr id="5" name="Footer Placeholder 4">
            <a:extLst>
              <a:ext uri="{FF2B5EF4-FFF2-40B4-BE49-F238E27FC236}">
                <a16:creationId xmlns:a16="http://schemas.microsoft.com/office/drawing/2014/main" xmlns="" id="{53ED3A29-9EA0-44A3-8B40-C250472F21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8191998F-09D1-49C1-9E1B-9CEF84C62D28}"/>
              </a:ext>
            </a:extLst>
          </p:cNvPr>
          <p:cNvSpPr>
            <a:spLocks noGrp="1"/>
          </p:cNvSpPr>
          <p:nvPr>
            <p:ph type="sldNum" sz="quarter" idx="12"/>
          </p:nvPr>
        </p:nvSpPr>
        <p:spPr/>
        <p:txBody>
          <a:bodyPr/>
          <a:lstStyle/>
          <a:p>
            <a:fld id="{D4D868E6-A549-4461-A542-A1C32C4F406D}" type="slidenum">
              <a:rPr lang="en-GB" smtClean="0"/>
              <a:t>‹#›</a:t>
            </a:fld>
            <a:endParaRPr lang="en-GB"/>
          </a:p>
        </p:txBody>
      </p:sp>
    </p:spTree>
    <p:extLst>
      <p:ext uri="{BB962C8B-B14F-4D97-AF65-F5344CB8AC3E}">
        <p14:creationId xmlns:p14="http://schemas.microsoft.com/office/powerpoint/2010/main" val="2540320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2BF36792-B10B-40EF-B7C7-DDA790FCCA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3DD32CC-CB9D-4F53-9580-6B94FB663D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ED3A30B-354B-440D-AA9B-8D9AB7CD05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D53816-EEEF-40CD-909C-A2C1F8D48A9C}" type="datetimeFigureOut">
              <a:rPr lang="en-GB" smtClean="0"/>
              <a:t>18/03/2020</a:t>
            </a:fld>
            <a:endParaRPr lang="en-GB"/>
          </a:p>
        </p:txBody>
      </p:sp>
      <p:sp>
        <p:nvSpPr>
          <p:cNvPr id="5" name="Footer Placeholder 4">
            <a:extLst>
              <a:ext uri="{FF2B5EF4-FFF2-40B4-BE49-F238E27FC236}">
                <a16:creationId xmlns:a16="http://schemas.microsoft.com/office/drawing/2014/main" xmlns="" id="{9B174389-DB5E-4F10-BFA6-044BE61203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3BB6A91F-2F34-4B8B-9F0A-652F1F91F1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868E6-A549-4461-A542-A1C32C4F406D}" type="slidenum">
              <a:rPr lang="en-GB" smtClean="0"/>
              <a:t>‹#›</a:t>
            </a:fld>
            <a:endParaRPr lang="en-GB"/>
          </a:p>
        </p:txBody>
      </p:sp>
    </p:spTree>
    <p:extLst>
      <p:ext uri="{BB962C8B-B14F-4D97-AF65-F5344CB8AC3E}">
        <p14:creationId xmlns:p14="http://schemas.microsoft.com/office/powerpoint/2010/main" val="487823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childreninwales.org.uk/our-work/advocacy/" TargetMode="External"/><Relationship Id="rId2" Type="http://schemas.openxmlformats.org/officeDocument/2006/relationships/hyperlink" Target="https://gov.wales/advocacy-standards-and-outcomes-framework-children-and-young-people" TargetMode="External"/><Relationship Id="rId1" Type="http://schemas.openxmlformats.org/officeDocument/2006/relationships/slideLayout" Target="../slideLayouts/slideLayout2.xml"/><Relationship Id="rId5" Type="http://schemas.openxmlformats.org/officeDocument/2006/relationships/hyperlink" Target="https://www.meiccymru.org/" TargetMode="External"/><Relationship Id="rId4" Type="http://schemas.openxmlformats.org/officeDocument/2006/relationships/hyperlink" Target="https://www.childreninwales.org.uk/our-work/advocacy/wales-children-young-peoples-advocacy-providers-gro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964D8FD5-9410-4E8E-8669-C083DFD22C6B}"/>
              </a:ext>
            </a:extLst>
          </p:cNvPr>
          <p:cNvSpPr>
            <a:spLocks noGrp="1"/>
          </p:cNvSpPr>
          <p:nvPr>
            <p:ph type="title"/>
          </p:nvPr>
        </p:nvSpPr>
        <p:spPr>
          <a:solidFill>
            <a:srgbClr val="FFFF99"/>
          </a:solidFill>
        </p:spPr>
        <p:txBody>
          <a:bodyPr/>
          <a:lstStyle/>
          <a:p>
            <a:pPr algn="ctr"/>
            <a:r>
              <a:rPr lang="en-GB" dirty="0" smtClean="0"/>
              <a:t>Advocacy</a:t>
            </a:r>
            <a:endParaRPr lang="en-GB" dirty="0"/>
          </a:p>
        </p:txBody>
      </p:sp>
      <p:sp>
        <p:nvSpPr>
          <p:cNvPr id="5" name="Content Placeholder 4">
            <a:extLst>
              <a:ext uri="{FF2B5EF4-FFF2-40B4-BE49-F238E27FC236}">
                <a16:creationId xmlns:a16="http://schemas.microsoft.com/office/drawing/2014/main" xmlns="" id="{5F5711A0-34DF-4E1A-AA4D-849C6DD74B91}"/>
              </a:ext>
            </a:extLst>
          </p:cNvPr>
          <p:cNvSpPr>
            <a:spLocks noGrp="1"/>
          </p:cNvSpPr>
          <p:nvPr>
            <p:ph idx="1"/>
          </p:nvPr>
        </p:nvSpPr>
        <p:spPr/>
        <p:txBody>
          <a:bodyPr>
            <a:normAutofit/>
          </a:bodyPr>
          <a:lstStyle/>
          <a:p>
            <a:pPr marL="0" indent="0">
              <a:buNone/>
            </a:pPr>
            <a:r>
              <a:rPr lang="en-GB" dirty="0"/>
              <a:t>Look at this website for information on the different types of advocacy: </a:t>
            </a:r>
            <a:endParaRPr lang="en-GB" dirty="0" smtClean="0"/>
          </a:p>
          <a:p>
            <a:pPr marL="0" indent="0">
              <a:buNone/>
            </a:pPr>
            <a:r>
              <a:rPr lang="en-GB" dirty="0" smtClean="0"/>
              <a:t>https</a:t>
            </a:r>
            <a:r>
              <a:rPr lang="en-GB" dirty="0"/>
              <a:t>://www.scie.org.uk/care-act-2014/advocacy-services/commissioning-independent-advocacy/inclusion-empowerment-human-rights/types.asp?gclid=EAIaIQobChMIvfiP7qLO3gIVmZ3VCh1_iQRKEAAYASAAEgJW_vD_BwE</a:t>
            </a:r>
          </a:p>
          <a:p>
            <a:pPr marL="0" indent="0">
              <a:buNone/>
            </a:pPr>
            <a:endParaRPr lang="en-GB" i="1" dirty="0" smtClean="0"/>
          </a:p>
          <a:p>
            <a:pPr marL="0" indent="0">
              <a:buNone/>
            </a:pPr>
            <a:endParaRPr lang="en-GB" i="1" dirty="0"/>
          </a:p>
          <a:p>
            <a:pPr marL="0" indent="0">
              <a:buNone/>
            </a:pPr>
            <a:endParaRPr lang="en-GB" i="1" dirty="0" smtClean="0"/>
          </a:p>
        </p:txBody>
      </p:sp>
    </p:spTree>
    <p:extLst>
      <p:ext uri="{BB962C8B-B14F-4D97-AF65-F5344CB8AC3E}">
        <p14:creationId xmlns:p14="http://schemas.microsoft.com/office/powerpoint/2010/main" val="31421768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Group Advocacy</a:t>
            </a:r>
            <a:endParaRPr lang="en-GB" dirty="0"/>
          </a:p>
        </p:txBody>
      </p:sp>
      <p:sp>
        <p:nvSpPr>
          <p:cNvPr id="3" name="Content Placeholder 2"/>
          <p:cNvSpPr>
            <a:spLocks noGrp="1"/>
          </p:cNvSpPr>
          <p:nvPr>
            <p:ph idx="1"/>
          </p:nvPr>
        </p:nvSpPr>
        <p:spPr/>
        <p:txBody>
          <a:bodyPr/>
          <a:lstStyle/>
          <a:p>
            <a:pPr marL="0" indent="0">
              <a:buNone/>
            </a:pPr>
            <a:r>
              <a:rPr lang="en-GB" dirty="0"/>
              <a:t>Group Advocacy:</a:t>
            </a:r>
          </a:p>
          <a:p>
            <a:pPr marL="0" indent="0">
              <a:buNone/>
            </a:pPr>
            <a:r>
              <a:rPr lang="en-GB" dirty="0"/>
              <a:t>People that have a shared experience form a collective voice.</a:t>
            </a:r>
          </a:p>
          <a:p>
            <a:pPr marL="0" indent="0">
              <a:buNone/>
            </a:pPr>
            <a:r>
              <a:rPr lang="en-GB" dirty="0"/>
              <a:t>Generally the group will come together (physically or electronically) to discuss issues that effect them and take it forward from there.</a:t>
            </a:r>
          </a:p>
          <a:p>
            <a:pPr marL="0" indent="0">
              <a:buNone/>
            </a:pPr>
            <a:r>
              <a:rPr lang="en-GB" dirty="0"/>
              <a:t>They vary in size.</a:t>
            </a:r>
          </a:p>
          <a:p>
            <a:pPr marL="0" indent="0">
              <a:buNone/>
            </a:pPr>
            <a:r>
              <a:rPr lang="en-GB" dirty="0"/>
              <a:t>The group will often have ambassadors that might ‘represent’ the whole group on committees etc.</a:t>
            </a:r>
          </a:p>
          <a:p>
            <a:pPr marL="0" indent="0">
              <a:buNone/>
            </a:pPr>
            <a:r>
              <a:rPr lang="en-GB" dirty="0"/>
              <a:t>This is an effective form of advocacy as a voice coming directly from the affected group has greater impact.</a:t>
            </a:r>
          </a:p>
          <a:p>
            <a:pPr marL="0" indent="0">
              <a:buNone/>
            </a:pPr>
            <a:endParaRPr lang="en-GB" dirty="0"/>
          </a:p>
        </p:txBody>
      </p:sp>
    </p:spTree>
    <p:extLst>
      <p:ext uri="{BB962C8B-B14F-4D97-AF65-F5344CB8AC3E}">
        <p14:creationId xmlns:p14="http://schemas.microsoft.com/office/powerpoint/2010/main" val="3883882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Peer Advocacy</a:t>
            </a:r>
            <a:endParaRPr lang="en-GB" dirty="0"/>
          </a:p>
        </p:txBody>
      </p:sp>
      <p:sp>
        <p:nvSpPr>
          <p:cNvPr id="3" name="Content Placeholder 2"/>
          <p:cNvSpPr>
            <a:spLocks noGrp="1"/>
          </p:cNvSpPr>
          <p:nvPr>
            <p:ph idx="1"/>
          </p:nvPr>
        </p:nvSpPr>
        <p:spPr/>
        <p:txBody>
          <a:bodyPr/>
          <a:lstStyle/>
          <a:p>
            <a:endParaRPr lang="en-GB" dirty="0" smtClean="0"/>
          </a:p>
          <a:p>
            <a:r>
              <a:rPr lang="en-GB" dirty="0" smtClean="0"/>
              <a:t>A </a:t>
            </a:r>
            <a:r>
              <a:rPr lang="en-GB" dirty="0"/>
              <a:t>person with a similar disability or condition will advocate for a peer.</a:t>
            </a:r>
          </a:p>
          <a:p>
            <a:r>
              <a:rPr lang="en-GB" dirty="0"/>
              <a:t>Whilst they are a ‘peer’ they are often trained and supported by a wider organisation.</a:t>
            </a:r>
          </a:p>
          <a:p>
            <a:r>
              <a:rPr lang="en-GB" dirty="0"/>
              <a:t>Peer advocacy would say that they are better placed to emphasise, and understand, the needs of people and therefore best placed to take a persons case forward and get outcomes.</a:t>
            </a:r>
          </a:p>
          <a:p>
            <a:pPr marL="0" indent="0">
              <a:buNone/>
            </a:pPr>
            <a:endParaRPr lang="en-GB" dirty="0"/>
          </a:p>
        </p:txBody>
      </p:sp>
    </p:spTree>
    <p:extLst>
      <p:ext uri="{BB962C8B-B14F-4D97-AF65-F5344CB8AC3E}">
        <p14:creationId xmlns:p14="http://schemas.microsoft.com/office/powerpoint/2010/main" val="2309008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Independent Citizen Advocacy</a:t>
            </a:r>
            <a:endParaRPr lang="en-GB" dirty="0"/>
          </a:p>
        </p:txBody>
      </p:sp>
      <p:sp>
        <p:nvSpPr>
          <p:cNvPr id="3" name="Content Placeholder 2"/>
          <p:cNvSpPr>
            <a:spLocks noGrp="1"/>
          </p:cNvSpPr>
          <p:nvPr>
            <p:ph idx="1"/>
          </p:nvPr>
        </p:nvSpPr>
        <p:spPr/>
        <p:txBody>
          <a:bodyPr/>
          <a:lstStyle/>
          <a:p>
            <a:endParaRPr lang="en-GB" dirty="0" smtClean="0"/>
          </a:p>
          <a:p>
            <a:r>
              <a:rPr lang="en-GB" dirty="0" smtClean="0"/>
              <a:t>A </a:t>
            </a:r>
            <a:r>
              <a:rPr lang="en-GB" dirty="0"/>
              <a:t>citizen can independently volunteer to speak up for a person and represent them as a ‘citizen’ advocate.</a:t>
            </a:r>
          </a:p>
          <a:p>
            <a:r>
              <a:rPr lang="en-GB" dirty="0"/>
              <a:t>The citizen takes on the role voluntarily.</a:t>
            </a:r>
          </a:p>
          <a:p>
            <a:r>
              <a:rPr lang="en-GB" dirty="0"/>
              <a:t>The citizen is un-biased exercising no influence of their own.</a:t>
            </a:r>
          </a:p>
          <a:p>
            <a:r>
              <a:rPr lang="en-GB" dirty="0"/>
              <a:t>They might choose to advocate in an area in which they have knowledge or expertise, </a:t>
            </a:r>
            <a:r>
              <a:rPr lang="en-GB" dirty="0" err="1"/>
              <a:t>eg</a:t>
            </a:r>
            <a:r>
              <a:rPr lang="en-GB" dirty="0"/>
              <a:t>, law, housing, health, issues with DWP.</a:t>
            </a:r>
          </a:p>
          <a:p>
            <a:r>
              <a:rPr lang="en-GB" dirty="0"/>
              <a:t>An advantage of this is that the citizen is generally completely altruistic and unbiased, and independent.</a:t>
            </a:r>
          </a:p>
          <a:p>
            <a:endParaRPr lang="en-GB" dirty="0"/>
          </a:p>
        </p:txBody>
      </p:sp>
    </p:spTree>
    <p:extLst>
      <p:ext uri="{BB962C8B-B14F-4D97-AF65-F5344CB8AC3E}">
        <p14:creationId xmlns:p14="http://schemas.microsoft.com/office/powerpoint/2010/main" val="2680446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Self Advocacy</a:t>
            </a:r>
            <a:endParaRPr lang="en-GB" dirty="0"/>
          </a:p>
        </p:txBody>
      </p:sp>
      <p:sp>
        <p:nvSpPr>
          <p:cNvPr id="3" name="Content Placeholder 2"/>
          <p:cNvSpPr>
            <a:spLocks noGrp="1"/>
          </p:cNvSpPr>
          <p:nvPr>
            <p:ph idx="1"/>
          </p:nvPr>
        </p:nvSpPr>
        <p:spPr/>
        <p:txBody>
          <a:bodyPr/>
          <a:lstStyle/>
          <a:p>
            <a:pPr marL="0" indent="0">
              <a:buNone/>
            </a:pPr>
            <a:endParaRPr lang="en-GB" i="1" dirty="0" smtClean="0"/>
          </a:p>
          <a:p>
            <a:pPr marL="0" indent="0">
              <a:buNone/>
            </a:pPr>
            <a:endParaRPr lang="en-GB" i="1" dirty="0"/>
          </a:p>
          <a:p>
            <a:pPr marL="0" indent="0">
              <a:buNone/>
            </a:pPr>
            <a:r>
              <a:rPr lang="en-GB" i="1" dirty="0" smtClean="0"/>
              <a:t>The </a:t>
            </a:r>
            <a:r>
              <a:rPr lang="en-GB" i="1" dirty="0"/>
              <a:t>goal of self-advocacy is for people to decide what they want and to carry out plans to help them get it. Self-advocacy differs from other forms of advocacy in that the individual self-assesses a situation or problem and then speaks for his or her own needs. The ultimate aim of all forms of advocacy should be to support people to self-advocate as far as they are able to.</a:t>
            </a:r>
          </a:p>
          <a:p>
            <a:pPr marL="0" indent="0">
              <a:buNone/>
            </a:pPr>
            <a:r>
              <a:rPr lang="en-GB" dirty="0"/>
              <a:t> 				</a:t>
            </a:r>
            <a:r>
              <a:rPr lang="en-GB" dirty="0" smtClean="0"/>
              <a:t>(</a:t>
            </a:r>
            <a:r>
              <a:rPr lang="en-GB" dirty="0"/>
              <a:t>Social Care Institute for Excellence, 2015</a:t>
            </a:r>
            <a:r>
              <a:rPr lang="en-GB" dirty="0" smtClean="0"/>
              <a:t>) </a:t>
            </a:r>
            <a:endParaRPr lang="en-GB" dirty="0"/>
          </a:p>
          <a:p>
            <a:pPr marL="0" indent="0">
              <a:buNone/>
            </a:pPr>
            <a:endParaRPr lang="en-GB" dirty="0"/>
          </a:p>
        </p:txBody>
      </p:sp>
    </p:spTree>
    <p:extLst>
      <p:ext uri="{BB962C8B-B14F-4D97-AF65-F5344CB8AC3E}">
        <p14:creationId xmlns:p14="http://schemas.microsoft.com/office/powerpoint/2010/main" val="291378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1F98B0-9A8F-4EA2-8509-DE74F38F8EAA}"/>
              </a:ext>
            </a:extLst>
          </p:cNvPr>
          <p:cNvSpPr>
            <a:spLocks noGrp="1"/>
          </p:cNvSpPr>
          <p:nvPr>
            <p:ph type="title"/>
          </p:nvPr>
        </p:nvSpPr>
        <p:spPr/>
        <p:txBody>
          <a:bodyPr/>
          <a:lstStyle/>
          <a:p>
            <a:pPr algn="ctr"/>
            <a:r>
              <a:rPr lang="en-GB"/>
              <a:t>Self Advocacy cont.</a:t>
            </a:r>
            <a:endParaRPr lang="en-GB" dirty="0"/>
          </a:p>
        </p:txBody>
      </p:sp>
      <p:sp>
        <p:nvSpPr>
          <p:cNvPr id="3" name="Content Placeholder 2">
            <a:extLst>
              <a:ext uri="{FF2B5EF4-FFF2-40B4-BE49-F238E27FC236}">
                <a16:creationId xmlns:a16="http://schemas.microsoft.com/office/drawing/2014/main" xmlns="" id="{D04E72BD-346D-43D2-B861-114B279CBDA8}"/>
              </a:ext>
            </a:extLst>
          </p:cNvPr>
          <p:cNvSpPr>
            <a:spLocks noGrp="1"/>
          </p:cNvSpPr>
          <p:nvPr>
            <p:ph idx="1"/>
          </p:nvPr>
        </p:nvSpPr>
        <p:spPr/>
        <p:txBody>
          <a:bodyPr/>
          <a:lstStyle/>
          <a:p>
            <a:pPr marL="0" indent="0">
              <a:buNone/>
            </a:pPr>
            <a:r>
              <a:rPr lang="en-GB" dirty="0" smtClean="0"/>
              <a:t>The benefits of self advocacy are:</a:t>
            </a:r>
          </a:p>
          <a:p>
            <a:endParaRPr lang="en-GB" dirty="0"/>
          </a:p>
          <a:p>
            <a:r>
              <a:rPr lang="en-GB" dirty="0" smtClean="0"/>
              <a:t>People </a:t>
            </a:r>
            <a:r>
              <a:rPr lang="en-GB" dirty="0"/>
              <a:t>are able to speak up for themselves.</a:t>
            </a:r>
          </a:p>
          <a:p>
            <a:r>
              <a:rPr lang="en-GB" dirty="0"/>
              <a:t>People know their own rights and responsibilities, so can require a educating process.</a:t>
            </a:r>
          </a:p>
          <a:p>
            <a:r>
              <a:rPr lang="en-GB" dirty="0" smtClean="0"/>
              <a:t>Self advocacy groups help people support each other</a:t>
            </a:r>
          </a:p>
          <a:p>
            <a:pPr marL="0" indent="0">
              <a:buNone/>
            </a:pPr>
            <a:r>
              <a:rPr lang="en-GB" dirty="0"/>
              <a:t>	</a:t>
            </a:r>
            <a:r>
              <a:rPr lang="en-GB" i="1" dirty="0" smtClean="0"/>
              <a:t>but</a:t>
            </a:r>
          </a:p>
          <a:p>
            <a:r>
              <a:rPr lang="en-GB" dirty="0"/>
              <a:t>Self advocacy requires a skill set that may need to be </a:t>
            </a:r>
            <a:r>
              <a:rPr lang="en-GB" dirty="0" smtClean="0"/>
              <a:t>nurtured and supported as not everyone is able to advocate for themselves.</a:t>
            </a: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0158374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Independent Advocacy</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A </a:t>
            </a:r>
            <a:r>
              <a:rPr lang="en-GB" dirty="0"/>
              <a:t>short term arrangement whereby a professional advocate is enlisted to assist with a specific issue.</a:t>
            </a:r>
          </a:p>
          <a:p>
            <a:r>
              <a:rPr lang="en-GB" dirty="0"/>
              <a:t>Often used when there is a large group of people requiring advocacy. </a:t>
            </a:r>
          </a:p>
          <a:p>
            <a:pPr marL="0" indent="0">
              <a:buNone/>
            </a:pPr>
            <a:endParaRPr lang="en-GB" dirty="0"/>
          </a:p>
        </p:txBody>
      </p:sp>
    </p:spTree>
    <p:extLst>
      <p:ext uri="{BB962C8B-B14F-4D97-AF65-F5344CB8AC3E}">
        <p14:creationId xmlns:p14="http://schemas.microsoft.com/office/powerpoint/2010/main" val="3215104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Independent Advocacy cont.</a:t>
            </a:r>
            <a:endParaRPr lang="en-GB" dirty="0"/>
          </a:p>
        </p:txBody>
      </p:sp>
      <p:sp>
        <p:nvSpPr>
          <p:cNvPr id="3" name="Content Placeholder 2"/>
          <p:cNvSpPr>
            <a:spLocks noGrp="1"/>
          </p:cNvSpPr>
          <p:nvPr>
            <p:ph idx="1"/>
          </p:nvPr>
        </p:nvSpPr>
        <p:spPr/>
        <p:txBody>
          <a:bodyPr/>
          <a:lstStyle/>
          <a:p>
            <a:pPr marL="0" indent="0">
              <a:buNone/>
            </a:pPr>
            <a:r>
              <a:rPr lang="en-GB" i="1" dirty="0" smtClean="0"/>
              <a:t>Independent </a:t>
            </a:r>
            <a:r>
              <a:rPr lang="en-GB" i="1" dirty="0"/>
              <a:t>Advocacy supports and enables people who have difficulty representing their interests, to exercise their rights, express their views, explore and make informed choices. Independent Advocacy supports the person regardless of the demands and concerns of other people and bodies. It challenges the causes and effects of injustice, oppression and abuse and upholds human </a:t>
            </a:r>
            <a:r>
              <a:rPr lang="en-GB" i="1" dirty="0" smtClean="0"/>
              <a:t>rights. </a:t>
            </a:r>
            <a:endParaRPr lang="en-GB" i="1" dirty="0"/>
          </a:p>
          <a:p>
            <a:pPr marL="0" indent="0">
              <a:buNone/>
            </a:pPr>
            <a:r>
              <a:rPr lang="en-GB" dirty="0" smtClean="0"/>
              <a:t>					(Office </a:t>
            </a:r>
            <a:r>
              <a:rPr lang="en-GB" dirty="0"/>
              <a:t>for </a:t>
            </a:r>
            <a:r>
              <a:rPr lang="en-GB" dirty="0" smtClean="0"/>
              <a:t>Disability </a:t>
            </a:r>
            <a:r>
              <a:rPr lang="en-GB" dirty="0"/>
              <a:t>Issues, </a:t>
            </a:r>
            <a:r>
              <a:rPr lang="en-GB" dirty="0" smtClean="0"/>
              <a:t>2009)</a:t>
            </a:r>
          </a:p>
          <a:p>
            <a:pPr marL="0" indent="0">
              <a:buNone/>
            </a:pPr>
            <a:r>
              <a:rPr lang="en-GB" dirty="0" smtClean="0"/>
              <a:t>Office for Disability Issues (2009) </a:t>
            </a:r>
            <a:r>
              <a:rPr lang="en-GB" i="1" dirty="0" smtClean="0"/>
              <a:t>Access </a:t>
            </a:r>
            <a:r>
              <a:rPr lang="en-GB" i="1" dirty="0"/>
              <a:t>to independent advocacy: an evidence review</a:t>
            </a:r>
            <a:r>
              <a:rPr lang="en-GB" dirty="0"/>
              <a:t>, </a:t>
            </a:r>
            <a:r>
              <a:rPr lang="en-GB" dirty="0" smtClean="0"/>
              <a:t>Online, available at: https</a:t>
            </a:r>
            <a:r>
              <a:rPr lang="en-GB" dirty="0"/>
              <a:t>://www.bristol.ac.uk/media-library/sites/sps/migrated/documents/iar-full.pdf </a:t>
            </a:r>
            <a:r>
              <a:rPr lang="en-GB" dirty="0" smtClean="0"/>
              <a:t>Accessed 2.3.20</a:t>
            </a:r>
            <a:endParaRPr lang="en-GB" dirty="0"/>
          </a:p>
        </p:txBody>
      </p:sp>
    </p:spTree>
    <p:extLst>
      <p:ext uri="{BB962C8B-B14F-4D97-AF65-F5344CB8AC3E}">
        <p14:creationId xmlns:p14="http://schemas.microsoft.com/office/powerpoint/2010/main" val="2308574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Independent Advocacy is not:</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i="1" dirty="0"/>
              <a:t>Forum members recognise that many people advocate for older people…Most frequently these people are family members, friends or carers. In addition many people advocate as part of their professional occupation, for example nurses, social workers and care workers. However these people often have a conflict of interest between the needs of older people and their employers who are often either directly supplying or/ and funding the service(s) used by older people and therefore cannot be said to be </a:t>
            </a:r>
            <a:r>
              <a:rPr lang="en-GB" i="1" dirty="0" smtClean="0"/>
              <a:t>independent.</a:t>
            </a:r>
          </a:p>
          <a:p>
            <a:pPr marL="0" indent="0">
              <a:buNone/>
            </a:pPr>
            <a:r>
              <a:rPr lang="en-GB" dirty="0" smtClean="0"/>
              <a:t>					(</a:t>
            </a:r>
            <a:r>
              <a:rPr lang="en-GB" dirty="0"/>
              <a:t>Office for Disability Issues, 2009)</a:t>
            </a:r>
          </a:p>
          <a:p>
            <a:pPr marL="0" indent="0">
              <a:buNone/>
            </a:pPr>
            <a:r>
              <a:rPr lang="en-GB" dirty="0"/>
              <a:t>Office for Disability Issues (2009) </a:t>
            </a:r>
            <a:r>
              <a:rPr lang="en-GB" i="1" dirty="0"/>
              <a:t>Access to independent advocacy: an evidence review</a:t>
            </a:r>
            <a:r>
              <a:rPr lang="en-GB" dirty="0"/>
              <a:t>, Online, available at: https://www.bristol.ac.uk/media-library/sites/sps/migrated/documents/iar-full.pdf Accessed 2.3.20</a:t>
            </a:r>
          </a:p>
          <a:p>
            <a:pPr marL="0" indent="0">
              <a:buNone/>
            </a:pPr>
            <a:endParaRPr lang="en-GB" i="1" dirty="0"/>
          </a:p>
        </p:txBody>
      </p:sp>
    </p:spTree>
    <p:extLst>
      <p:ext uri="{BB962C8B-B14F-4D97-AF65-F5344CB8AC3E}">
        <p14:creationId xmlns:p14="http://schemas.microsoft.com/office/powerpoint/2010/main" val="4257055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Cont</a:t>
            </a:r>
            <a:r>
              <a:rPr lang="en-GB" dirty="0" smtClean="0"/>
              <a:t>….</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i="1" dirty="0"/>
              <a:t>The Equality and Human Rights Commission (EHRC) takes the view that to prevent any conflict of interest between the advocacy provider and the person needing advocacy support, the most crucial element of any type of advocacy provision is its independence from public bodies (EHRC 2008, personal communication). To fulfil this, the EHRC (2008) believes that all independent advocacy providers must strengthen their independence through governance arrangements, such as having management committees which include advocacy users, advocates and other local residents. It also suggests that placing a duty on public bodies to fund independent advocacy services would prevent public bodies from withdrawing funding from advocacy services critical of </a:t>
            </a:r>
            <a:r>
              <a:rPr lang="en-GB" i="1" dirty="0" smtClean="0"/>
              <a:t>them.</a:t>
            </a:r>
          </a:p>
          <a:p>
            <a:pPr marL="0" indent="0">
              <a:buNone/>
            </a:pPr>
            <a:r>
              <a:rPr lang="en-GB" dirty="0" smtClean="0"/>
              <a:t>						(</a:t>
            </a:r>
            <a:r>
              <a:rPr lang="en-GB" dirty="0"/>
              <a:t>Office for Disability Issues, 2009)</a:t>
            </a:r>
          </a:p>
          <a:p>
            <a:pPr marL="0" indent="0">
              <a:buNone/>
            </a:pPr>
            <a:r>
              <a:rPr lang="en-GB" dirty="0"/>
              <a:t>Office for Disability Issues (2009) </a:t>
            </a:r>
            <a:r>
              <a:rPr lang="en-GB" i="1" dirty="0"/>
              <a:t>Access to independent advocacy: an evidence review</a:t>
            </a:r>
            <a:r>
              <a:rPr lang="en-GB" dirty="0"/>
              <a:t>, Online, available at: https://www.bristol.ac.uk/media-library/sites/sps/migrated/documents/iar-full.pdf Accessed 2.3.20</a:t>
            </a:r>
            <a:endParaRPr lang="en-GB" dirty="0"/>
          </a:p>
        </p:txBody>
      </p:sp>
    </p:spTree>
    <p:extLst>
      <p:ext uri="{BB962C8B-B14F-4D97-AF65-F5344CB8AC3E}">
        <p14:creationId xmlns:p14="http://schemas.microsoft.com/office/powerpoint/2010/main" val="1277884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More Detail on Independent Advocacy </a:t>
            </a:r>
          </a:p>
        </p:txBody>
      </p:sp>
      <p:sp>
        <p:nvSpPr>
          <p:cNvPr id="3" name="Content Placeholder 2"/>
          <p:cNvSpPr>
            <a:spLocks noGrp="1"/>
          </p:cNvSpPr>
          <p:nvPr>
            <p:ph idx="1"/>
          </p:nvPr>
        </p:nvSpPr>
        <p:spPr/>
        <p:txBody>
          <a:bodyPr>
            <a:normAutofit fontScale="70000" lnSpcReduction="20000"/>
          </a:bodyPr>
          <a:lstStyle/>
          <a:p>
            <a:r>
              <a:rPr lang="en-GB" dirty="0"/>
              <a:t>Standing alongside people who are marginalised in our society.</a:t>
            </a:r>
          </a:p>
          <a:p>
            <a:r>
              <a:rPr lang="en-GB" dirty="0"/>
              <a:t>Speaking on behalf of people who are unable to do so for themselves.</a:t>
            </a:r>
          </a:p>
          <a:p>
            <a:r>
              <a:rPr lang="en-GB" dirty="0"/>
              <a:t>Standing up for and sticking by a person or group and taking their side.</a:t>
            </a:r>
          </a:p>
          <a:p>
            <a:r>
              <a:rPr lang="en-GB" dirty="0"/>
              <a:t>Listening to someone and hearing their point of view.</a:t>
            </a:r>
          </a:p>
          <a:p>
            <a:r>
              <a:rPr lang="en-GB" dirty="0"/>
              <a:t>Helping people to feel valued.</a:t>
            </a:r>
          </a:p>
          <a:p>
            <a:r>
              <a:rPr lang="en-GB" dirty="0"/>
              <a:t>Understanding people’s situations and what may be stopping them from getting what they want or need.</a:t>
            </a:r>
          </a:p>
          <a:p>
            <a:r>
              <a:rPr lang="en-GB" dirty="0"/>
              <a:t>Offering the person support to tell other people what they want or need, or introducing them to others who may be able to help.</a:t>
            </a:r>
          </a:p>
          <a:p>
            <a:r>
              <a:rPr lang="en-GB" dirty="0"/>
              <a:t>Helping people to know and understand what choices they have and what the consequences of these choices might be.</a:t>
            </a:r>
          </a:p>
          <a:p>
            <a:r>
              <a:rPr lang="en-GB" dirty="0"/>
              <a:t>Enabling a person to have control over their life but taking up issues on their behalf if they want you to.</a:t>
            </a:r>
          </a:p>
          <a:p>
            <a:r>
              <a:rPr lang="en-GB" dirty="0"/>
              <a:t>A process of working towards natural justice</a:t>
            </a:r>
          </a:p>
          <a:p>
            <a:endParaRPr lang="en-GB" dirty="0"/>
          </a:p>
        </p:txBody>
      </p:sp>
    </p:spTree>
    <p:extLst>
      <p:ext uri="{BB962C8B-B14F-4D97-AF65-F5344CB8AC3E}">
        <p14:creationId xmlns:p14="http://schemas.microsoft.com/office/powerpoint/2010/main" val="2060119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Examples of what independent advocacy is </a:t>
            </a:r>
            <a:r>
              <a:rPr lang="en-GB" i="1" dirty="0"/>
              <a:t>not</a:t>
            </a:r>
            <a:r>
              <a:rPr lang="en-GB" dirty="0"/>
              <a:t>:</a:t>
            </a:r>
          </a:p>
        </p:txBody>
      </p:sp>
      <p:sp>
        <p:nvSpPr>
          <p:cNvPr id="3" name="Content Placeholder 2"/>
          <p:cNvSpPr>
            <a:spLocks noGrp="1"/>
          </p:cNvSpPr>
          <p:nvPr>
            <p:ph idx="1"/>
          </p:nvPr>
        </p:nvSpPr>
        <p:spPr/>
        <p:txBody>
          <a:bodyPr>
            <a:normAutofit fontScale="77500" lnSpcReduction="20000"/>
          </a:bodyPr>
          <a:lstStyle/>
          <a:p>
            <a:r>
              <a:rPr lang="en-GB" dirty="0"/>
              <a:t>Providing general advice.</a:t>
            </a:r>
          </a:p>
          <a:p>
            <a:r>
              <a:rPr lang="en-GB" dirty="0"/>
              <a:t>Making decisions for someone.</a:t>
            </a:r>
          </a:p>
          <a:p>
            <a:r>
              <a:rPr lang="en-GB" dirty="0"/>
              <a:t>Help filling in forms.</a:t>
            </a:r>
          </a:p>
          <a:p>
            <a:r>
              <a:rPr lang="en-GB" dirty="0"/>
              <a:t>Mediation.</a:t>
            </a:r>
          </a:p>
          <a:p>
            <a:r>
              <a:rPr lang="en-GB" dirty="0"/>
              <a:t>Counselling.</a:t>
            </a:r>
          </a:p>
          <a:p>
            <a:r>
              <a:rPr lang="en-GB" dirty="0"/>
              <a:t>Befriending.</a:t>
            </a:r>
          </a:p>
          <a:p>
            <a:r>
              <a:rPr lang="en-GB" dirty="0"/>
              <a:t>Care and support work.</a:t>
            </a:r>
          </a:p>
          <a:p>
            <a:r>
              <a:rPr lang="en-GB" dirty="0"/>
              <a:t>Consultation.</a:t>
            </a:r>
          </a:p>
          <a:p>
            <a:r>
              <a:rPr lang="en-GB" dirty="0"/>
              <a:t>Telling or advising someone what you think they should do.</a:t>
            </a:r>
          </a:p>
          <a:p>
            <a:r>
              <a:rPr lang="en-GB" dirty="0"/>
              <a:t>Solving all someone’s problems for them.</a:t>
            </a:r>
          </a:p>
          <a:p>
            <a:r>
              <a:rPr lang="en-GB" dirty="0"/>
              <a:t>Speaking for people when they are able to do it for themselves.</a:t>
            </a:r>
          </a:p>
          <a:p>
            <a:r>
              <a:rPr lang="en-GB" dirty="0"/>
              <a:t>Agreeing with everything a person says and doing anything a person asks you to do.</a:t>
            </a:r>
          </a:p>
          <a:p>
            <a:pPr marL="0" indent="0">
              <a:buNone/>
            </a:pPr>
            <a:endParaRPr lang="en-GB" dirty="0"/>
          </a:p>
        </p:txBody>
      </p:sp>
    </p:spTree>
    <p:extLst>
      <p:ext uri="{BB962C8B-B14F-4D97-AF65-F5344CB8AC3E}">
        <p14:creationId xmlns:p14="http://schemas.microsoft.com/office/powerpoint/2010/main" val="16240647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For further information, look at:</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gov.wales/advocacy-standards-and-outcomes-framework-children-and-young-people</a:t>
            </a:r>
            <a:endParaRPr lang="en-GB" dirty="0" smtClean="0"/>
          </a:p>
          <a:p>
            <a:endParaRPr lang="en-GB" dirty="0" smtClean="0"/>
          </a:p>
          <a:p>
            <a:r>
              <a:rPr lang="en-GB" dirty="0">
                <a:hlinkClick r:id="rId3"/>
              </a:rPr>
              <a:t>http://www.childreninwales.org.uk/our-work/advocacy</a:t>
            </a:r>
            <a:r>
              <a:rPr lang="en-GB" dirty="0" smtClean="0">
                <a:hlinkClick r:id="rId3"/>
              </a:rPr>
              <a:t>/</a:t>
            </a:r>
            <a:endParaRPr lang="en-GB" dirty="0" smtClean="0"/>
          </a:p>
          <a:p>
            <a:pPr marL="0" indent="0">
              <a:buNone/>
            </a:pPr>
            <a:endParaRPr lang="en-GB" dirty="0"/>
          </a:p>
          <a:p>
            <a:r>
              <a:rPr lang="en-GB" dirty="0">
                <a:hlinkClick r:id="rId4"/>
              </a:rPr>
              <a:t>https://www.childreninwales.org.uk/our-work/advocacy/wales-children-young-peoples-advocacy-providers-group</a:t>
            </a:r>
            <a:r>
              <a:rPr lang="en-GB" dirty="0" smtClean="0">
                <a:hlinkClick r:id="rId4"/>
              </a:rPr>
              <a:t>/</a:t>
            </a:r>
            <a:endParaRPr lang="en-GB" dirty="0" smtClean="0"/>
          </a:p>
          <a:p>
            <a:endParaRPr lang="en-GB" dirty="0"/>
          </a:p>
          <a:p>
            <a:r>
              <a:rPr lang="en-GB">
                <a:hlinkClick r:id="rId5"/>
              </a:rPr>
              <a:t>https://</a:t>
            </a:r>
            <a:r>
              <a:rPr lang="en-GB">
                <a:hlinkClick r:id="rId5"/>
              </a:rPr>
              <a:t>www.meiccymru.org</a:t>
            </a:r>
            <a:r>
              <a:rPr lang="en-GB" smtClean="0">
                <a:hlinkClick r:id="rId5"/>
              </a:rPr>
              <a:t>/</a:t>
            </a:r>
            <a:endParaRPr lang="en-GB" smtClean="0"/>
          </a:p>
          <a:p>
            <a:pPr marL="0" indent="0">
              <a:buNone/>
            </a:pPr>
            <a:endParaRPr lang="en-GB" dirty="0" smtClean="0"/>
          </a:p>
          <a:p>
            <a:endParaRPr lang="en-GB" dirty="0"/>
          </a:p>
        </p:txBody>
      </p:sp>
    </p:spTree>
    <p:extLst>
      <p:ext uri="{BB962C8B-B14F-4D97-AF65-F5344CB8AC3E}">
        <p14:creationId xmlns:p14="http://schemas.microsoft.com/office/powerpoint/2010/main" val="27599120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943</Words>
  <Application>Microsoft Office PowerPoint</Application>
  <PresentationFormat>Widescreen</PresentationFormat>
  <Paragraphs>86</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Advocacy</vt:lpstr>
      <vt:lpstr>Group Advocacy</vt:lpstr>
      <vt:lpstr>Peer Advocacy</vt:lpstr>
      <vt:lpstr>Independent Citizen Advocacy</vt:lpstr>
      <vt:lpstr>Self Advocacy</vt:lpstr>
      <vt:lpstr>Self Advocacy cont.</vt:lpstr>
      <vt:lpstr>Independent Advocacy</vt:lpstr>
      <vt:lpstr>Independent Advocacy cont.</vt:lpstr>
      <vt:lpstr>Independent Advocacy is not:</vt:lpstr>
      <vt:lpstr>Cont….</vt:lpstr>
      <vt:lpstr>More Detail on Independent Advocacy </vt:lpstr>
      <vt:lpstr>Examples of what independent advocacy is not:</vt:lpstr>
      <vt:lpstr>For further information, look at: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Advocacy</dc:title>
  <dc:creator>Katie hapgood</dc:creator>
  <cp:lastModifiedBy>Stephanie Jones</cp:lastModifiedBy>
  <cp:revision>8</cp:revision>
  <dcterms:created xsi:type="dcterms:W3CDTF">2018-11-12T22:06:11Z</dcterms:created>
  <dcterms:modified xsi:type="dcterms:W3CDTF">2020-03-18T15:12:29Z</dcterms:modified>
</cp:coreProperties>
</file>