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Lst>
  <p:sldSz cx="43891200" cy="32918400"/>
  <p:notesSz cx="5800725" cy="9094788"/>
  <p:embeddedFontLst>
    <p:embeddedFont>
      <p:font typeface="Amaranth" panose="020B0604020202020204" charset="0"/>
      <p:regular r:id="rId3"/>
      <p:bold r:id="rId4"/>
      <p:italic r:id="rId5"/>
      <p:boldItalic r:id="rId6"/>
    </p:embeddedFont>
    <p:embeddedFont>
      <p:font typeface="Titillium Web" panose="00000500000000000000" pitchFamily="2" charset="0"/>
      <p:regular r:id="rId7"/>
      <p:bold r:id="rId8"/>
      <p:italic r:id="rId9"/>
      <p:boldItalic r:id="rId10"/>
    </p:embeddedFont>
  </p:embeddedFontLst>
  <p:custDataLst>
    <p:tags r:id="rId11"/>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3F3"/>
    <a:srgbClr val="9EA0A4"/>
    <a:srgbClr val="A167B2"/>
    <a:srgbClr val="353941"/>
    <a:srgbClr val="E65243"/>
    <a:srgbClr val="E3E3E3"/>
    <a:srgbClr val="2D3C50"/>
    <a:srgbClr val="235078"/>
    <a:srgbClr val="262626"/>
    <a:srgbClr val="0282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varScale="1">
        <p:scale>
          <a:sx n="14" d="100"/>
          <a:sy n="14" d="100"/>
        </p:scale>
        <p:origin x="1812" y="138"/>
      </p:cViewPr>
      <p:guideLst>
        <p:guide orient="horz" pos="10368"/>
        <p:guide pos="13824"/>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viewProps" Target="viewProp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gs" Target="tags/tag1.xml"/><Relationship Id="rId5" Type="http://schemas.openxmlformats.org/officeDocument/2006/relationships/font" Target="fonts/font3.fntdata"/><Relationship Id="rId15" Type="http://schemas.openxmlformats.org/officeDocument/2006/relationships/tableStyles" Target="tableStyles.xml"/><Relationship Id="rId10" Type="http://schemas.openxmlformats.org/officeDocument/2006/relationships/font" Target="fonts/font8.fntdata"/><Relationship Id="rId4" Type="http://schemas.openxmlformats.org/officeDocument/2006/relationships/font" Target="fonts/font2.fntdata"/><Relationship Id="rId9" Type="http://schemas.openxmlformats.org/officeDocument/2006/relationships/font" Target="fonts/font7.fntdata"/><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smtId="4294967295"/>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smtId="4294967295"/>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idx="1"/>
          </p:nvPr>
        </p:nvSpPr>
        <p:spPr/>
        <p:txBody>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smtId="4294967295"/>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smtId="4294967295"/>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smtId="4294967295"/>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smtId="4294967295"/>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smtId="4294967295"/>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smtId="4294967295"/>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smtId="4294967295"/>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smtId="4294967295"/>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smtId="4294967295"/>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smtId="4294967295"/>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smtId="4294967295"/>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smtId="4294967295"/>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smtId="4294967295"/>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smtId="4294967295"/>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smtId="4294967295"/>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smtId="4294967295"/>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smtId="4294967295"/>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smtId="4294967295"/>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smtId="4294967295"/>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smtId="4294967295"/>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smtId="4294967295"/>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smtId="4294967295"/>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smtId="4294967295"/>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smtId="4294967295"/>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smtId="4294967295"/>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smtId="4294967295"/>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smtId="4294967295"/>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smtId="4294967295"/>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0" y="0"/>
            <a:ext cx="44234099" cy="32918398"/>
          </a:xfrm>
          <a:prstGeom prst="rect">
            <a:avLst/>
          </a:prstGeom>
          <a:solidFill>
            <a:srgbClr val="353941"/>
          </a:solidFill>
          <a:ln>
            <a:noFill/>
          </a:ln>
        </p:spPr>
        <p:txBody>
          <a:bodyPr wrap="none" anchor="ctr"/>
          <a:lstStyle>
            <a:defPPr>
              <a:defRPr kern="1200" smtId="4294967295"/>
            </a:defPPr>
          </a:lstStyle>
          <a:p>
            <a:endParaRPr lang="en-US"/>
          </a:p>
        </p:txBody>
      </p:sp>
      <p:sp>
        <p:nvSpPr>
          <p:cNvPr id="21" name="Rectangle 5">
            <a:extLst>
              <a:ext uri="{FF2B5EF4-FFF2-40B4-BE49-F238E27FC236}">
                <a16:creationId xmlns:a16="http://schemas.microsoft.com/office/drawing/2014/main" id="{275FBB22-3EFB-492D-96CE-D6781F32452A}"/>
              </a:ext>
            </a:extLst>
          </p:cNvPr>
          <p:cNvSpPr>
            <a:spLocks noChangeArrowheads="1"/>
          </p:cNvSpPr>
          <p:nvPr/>
        </p:nvSpPr>
        <p:spPr bwMode="auto">
          <a:xfrm>
            <a:off x="731518" y="792385"/>
            <a:ext cx="13627990" cy="27744516"/>
          </a:xfrm>
          <a:prstGeom prst="roundRect">
            <a:avLst>
              <a:gd name="adj" fmla="val 1380"/>
            </a:avLst>
          </a:prstGeom>
          <a:solidFill>
            <a:srgbClr val="F3F3F3"/>
          </a:solidFill>
          <a:ln>
            <a:noFill/>
          </a:ln>
          <a:effectLst/>
        </p:spPr>
        <p:txBody>
          <a:bodyPr wrap="none" lIns="274320" tIns="68580" rIns="274320" bIns="68580" anchor="ctr"/>
          <a:lstStyle>
            <a:defPPr>
              <a:defRPr kern="1200" smtId="4294967295"/>
            </a:defPPr>
          </a:lstStyle>
          <a:p>
            <a:pPr defTabSz="4703763"/>
            <a:endParaRPr lang="en-US" sz="3600" dirty="0">
              <a:noFill/>
              <a:latin typeface="Amaranth" panose="02000503050000020004" pitchFamily="2" charset="0"/>
            </a:endParaRPr>
          </a:p>
        </p:txBody>
      </p:sp>
      <p:sp>
        <p:nvSpPr>
          <p:cNvPr id="22" name="Rectangle 5">
            <a:extLst>
              <a:ext uri="{FF2B5EF4-FFF2-40B4-BE49-F238E27FC236}">
                <a16:creationId xmlns:a16="http://schemas.microsoft.com/office/drawing/2014/main" id="{2386D52A-6246-4000-B868-44D6AC9747AB}"/>
              </a:ext>
            </a:extLst>
          </p:cNvPr>
          <p:cNvSpPr>
            <a:spLocks noChangeArrowheads="1"/>
          </p:cNvSpPr>
          <p:nvPr/>
        </p:nvSpPr>
        <p:spPr bwMode="auto">
          <a:xfrm>
            <a:off x="15154464" y="792385"/>
            <a:ext cx="13627990" cy="27744516"/>
          </a:xfrm>
          <a:prstGeom prst="roundRect">
            <a:avLst>
              <a:gd name="adj" fmla="val 1380"/>
            </a:avLst>
          </a:prstGeom>
          <a:solidFill>
            <a:srgbClr val="F3F3F3"/>
          </a:solidFill>
          <a:ln>
            <a:noFill/>
          </a:ln>
          <a:effectLst/>
        </p:spPr>
        <p:txBody>
          <a:bodyPr wrap="none" lIns="274320" tIns="68580" rIns="274320" bIns="68580" anchor="ctr"/>
          <a:lstStyle>
            <a:defPPr>
              <a:defRPr kern="1200" smtId="4294967295"/>
            </a:defPPr>
          </a:lstStyle>
          <a:p>
            <a:pPr defTabSz="4703763"/>
            <a:endParaRPr lang="en-US" sz="3600">
              <a:noFill/>
              <a:latin typeface="Amaranth" panose="02000503050000020004" pitchFamily="2" charset="0"/>
            </a:endParaRPr>
          </a:p>
        </p:txBody>
      </p:sp>
      <p:sp>
        <p:nvSpPr>
          <p:cNvPr id="23" name="Rectangle 5">
            <a:extLst>
              <a:ext uri="{FF2B5EF4-FFF2-40B4-BE49-F238E27FC236}">
                <a16:creationId xmlns:a16="http://schemas.microsoft.com/office/drawing/2014/main" id="{F784D615-4333-4264-BEEA-87898C699BF8}"/>
              </a:ext>
            </a:extLst>
          </p:cNvPr>
          <p:cNvSpPr>
            <a:spLocks noChangeArrowheads="1"/>
          </p:cNvSpPr>
          <p:nvPr/>
        </p:nvSpPr>
        <p:spPr bwMode="auto">
          <a:xfrm>
            <a:off x="29577410" y="792385"/>
            <a:ext cx="13627990" cy="27744516"/>
          </a:xfrm>
          <a:prstGeom prst="roundRect">
            <a:avLst>
              <a:gd name="adj" fmla="val 1380"/>
            </a:avLst>
          </a:prstGeom>
          <a:solidFill>
            <a:srgbClr val="F3F3F3"/>
          </a:solidFill>
          <a:ln>
            <a:noFill/>
          </a:ln>
          <a:effectLst/>
        </p:spPr>
        <p:txBody>
          <a:bodyPr wrap="none" lIns="274320" tIns="68580" rIns="274320" bIns="68580" anchor="ctr"/>
          <a:lstStyle>
            <a:defPPr>
              <a:defRPr kern="1200" smtId="4294967295"/>
            </a:defPPr>
          </a:lstStyle>
          <a:p>
            <a:pPr defTabSz="4703763"/>
            <a:endParaRPr lang="en-US" sz="3600">
              <a:noFill/>
              <a:latin typeface="Amaranth" panose="02000503050000020004" pitchFamily="2" charset="0"/>
            </a:endParaRPr>
          </a:p>
        </p:txBody>
      </p:sp>
      <p:sp>
        <p:nvSpPr>
          <p:cNvPr id="25" name="Title 11">
            <a:extLst>
              <a:ext uri="{FF2B5EF4-FFF2-40B4-BE49-F238E27FC236}">
                <a16:creationId xmlns:a16="http://schemas.microsoft.com/office/drawing/2014/main" id="{CC6F2AB1-28A2-4D9F-8994-60350C9021D8}"/>
              </a:ext>
            </a:extLst>
          </p:cNvPr>
          <p:cNvSpPr txBox="1"/>
          <p:nvPr/>
        </p:nvSpPr>
        <p:spPr>
          <a:xfrm>
            <a:off x="1543049" y="1490180"/>
            <a:ext cx="11906251" cy="2746935"/>
          </a:xfrm>
          <a:prstGeom prst="rect">
            <a:avLst/>
          </a:prstGeom>
        </p:spPr>
        <p:txBody>
          <a:bodyPr lIns="128016" tIns="64008" rIns="128016" bIns="64008"/>
          <a:lstStyle>
            <a:defPPr>
              <a:defRPr kern="1200" smtId="4294967295"/>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endParaRPr lang="en-US" sz="11000" dirty="0">
              <a:solidFill>
                <a:srgbClr val="A167B2"/>
              </a:solidFill>
              <a:latin typeface="Titillium Web" panose="00000500000000000000" pitchFamily="2" charset="0"/>
            </a:endParaRPr>
          </a:p>
        </p:txBody>
      </p:sp>
      <p:sp>
        <p:nvSpPr>
          <p:cNvPr id="26" name="Title 11">
            <a:extLst>
              <a:ext uri="{FF2B5EF4-FFF2-40B4-BE49-F238E27FC236}">
                <a16:creationId xmlns:a16="http://schemas.microsoft.com/office/drawing/2014/main" id="{BA6DCAF8-941B-400A-83BB-E3E4D5000585}"/>
              </a:ext>
            </a:extLst>
          </p:cNvPr>
          <p:cNvSpPr txBox="1"/>
          <p:nvPr/>
        </p:nvSpPr>
        <p:spPr>
          <a:xfrm>
            <a:off x="15913987" y="1490180"/>
            <a:ext cx="11826240" cy="2746935"/>
          </a:xfrm>
          <a:prstGeom prst="rect">
            <a:avLst/>
          </a:prstGeom>
        </p:spPr>
        <p:txBody>
          <a:bodyPr lIns="128016" tIns="64008" rIns="128016" bIns="64008"/>
          <a:lstStyle>
            <a:defPPr>
              <a:defRPr kern="1200" smtId="4294967295"/>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endParaRPr lang="en-US" sz="11000" dirty="0">
              <a:solidFill>
                <a:srgbClr val="A167B2"/>
              </a:solidFill>
              <a:latin typeface="Titillium Web" panose="00000500000000000000" pitchFamily="2" charset="0"/>
            </a:endParaRPr>
          </a:p>
        </p:txBody>
      </p:sp>
      <p:sp>
        <p:nvSpPr>
          <p:cNvPr id="28" name="Title 11">
            <a:extLst>
              <a:ext uri="{FF2B5EF4-FFF2-40B4-BE49-F238E27FC236}">
                <a16:creationId xmlns:a16="http://schemas.microsoft.com/office/drawing/2014/main" id="{E780465C-C49D-4DB8-A717-B3A2F9175B73}"/>
              </a:ext>
            </a:extLst>
          </p:cNvPr>
          <p:cNvSpPr txBox="1">
            <a:spLocks/>
          </p:cNvSpPr>
          <p:nvPr/>
        </p:nvSpPr>
        <p:spPr>
          <a:xfrm>
            <a:off x="761999" y="29430383"/>
            <a:ext cx="34926159" cy="2746935"/>
          </a:xfrm>
          <a:prstGeom prst="rect">
            <a:avLst/>
          </a:prstGeom>
        </p:spPr>
        <p:txBody>
          <a:bodyPr lIns="128016" tIns="64008" rIns="128016" bIns="64008"/>
          <a:ls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7" algn="l" defTabSz="4388077" rtl="0" eaLnBrk="1" latinLnBrk="0" hangingPunct="1">
              <a:defRPr sz="8698" kern="1200">
                <a:solidFill>
                  <a:schemeClr val="tx1"/>
                </a:solidFill>
                <a:latin typeface="+mn-lt"/>
                <a:ea typeface="+mn-ea"/>
                <a:cs typeface="+mn-cs"/>
              </a:defRPr>
            </a:lvl9pPr>
          </a:lstStyle>
          <a:p>
            <a:r>
              <a:rPr lang="en-US" sz="8500" b="1" dirty="0">
                <a:solidFill>
                  <a:schemeClr val="bg1"/>
                </a:solidFill>
                <a:latin typeface="Titillium Web" panose="00000500000000000000" pitchFamily="2" charset="0"/>
              </a:rPr>
              <a:t>Optional Title</a:t>
            </a:r>
          </a:p>
        </p:txBody>
      </p:sp>
      <p:sp>
        <p:nvSpPr>
          <p:cNvPr id="29" name="Text Placeholder 16">
            <a:extLst>
              <a:ext uri="{FF2B5EF4-FFF2-40B4-BE49-F238E27FC236}">
                <a16:creationId xmlns:a16="http://schemas.microsoft.com/office/drawing/2014/main" id="{F0CB619B-B365-432D-B0B8-A87D57F102A2}"/>
              </a:ext>
            </a:extLst>
          </p:cNvPr>
          <p:cNvSpPr txBox="1">
            <a:spLocks/>
          </p:cNvSpPr>
          <p:nvPr/>
        </p:nvSpPr>
        <p:spPr>
          <a:xfrm>
            <a:off x="761999" y="30878182"/>
            <a:ext cx="34926159" cy="991041"/>
          </a:xfrm>
          <a:prstGeom prst="rect">
            <a:avLst/>
          </a:prstGeom>
        </p:spPr>
        <p:txBody>
          <a:bodyPr wrap="square" lIns="128016" tIns="64008" rIns="128016" bIns="64008">
            <a:spAutoFit/>
          </a:bodyPr>
          <a:ls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7" algn="l" defTabSz="4388077" rtl="0" eaLnBrk="1" latinLnBrk="0" hangingPunct="1">
              <a:defRPr sz="8698" kern="1200">
                <a:solidFill>
                  <a:schemeClr val="tx1"/>
                </a:solidFill>
                <a:latin typeface="+mn-lt"/>
                <a:ea typeface="+mn-ea"/>
                <a:cs typeface="+mn-cs"/>
              </a:defRPr>
            </a:lvl9pPr>
          </a:lstStyle>
          <a:p>
            <a:r>
              <a:rPr lang="en-US" sz="5600" dirty="0">
                <a:solidFill>
                  <a:schemeClr val="bg1"/>
                </a:solidFill>
                <a:latin typeface="Titillium Web" panose="00000500000000000000" pitchFamily="2" charset="0"/>
              </a:rPr>
              <a:t>Add Author Names</a:t>
            </a:r>
          </a:p>
        </p:txBody>
      </p:sp>
      <p:pic>
        <p:nvPicPr>
          <p:cNvPr id="30" name="Picture 966" descr="RX">
            <a:extLst>
              <a:ext uri="{FF2B5EF4-FFF2-40B4-BE49-F238E27FC236}">
                <a16:creationId xmlns:a16="http://schemas.microsoft.com/office/drawing/2014/main" id="{40F470EE-A88C-449E-8E2B-1068039F9DFA}"/>
              </a:ext>
            </a:extLst>
          </p:cNvPr>
          <p:cNvPicPr>
            <a:picLocks noChangeAspect="1" noChangeArrowheads="1"/>
          </p:cNvPicPr>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40313978" y="29277981"/>
            <a:ext cx="2836994" cy="2897495"/>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1516" descr="MCj02931980000[1]">
            <a:extLst>
              <a:ext uri="{FF2B5EF4-FFF2-40B4-BE49-F238E27FC236}">
                <a16:creationId xmlns:a16="http://schemas.microsoft.com/office/drawing/2014/main" id="{F4F1898A-C6AA-4A43-9633-1124E690A708}"/>
              </a:ext>
            </a:extLst>
          </p:cNvPr>
          <p:cNvPicPr>
            <a:picLocks noChangeAspect="1" noChangeArrowheads="1"/>
          </p:cNvPicPr>
          <p:nvPr/>
        </p:nvPicPr>
        <p:blipFill>
          <a:blip r:embed="rId3">
            <a:biLevel thresh="75000"/>
            <a:extLst>
              <a:ext uri="{28A0092B-C50C-407E-A947-70E740481C1C}">
                <a14:useLocalDpi xmlns:a14="http://schemas.microsoft.com/office/drawing/2010/main" val="0"/>
              </a:ext>
            </a:extLst>
          </a:blip>
          <a:srcRect/>
          <a:stretch>
            <a:fillRect/>
          </a:stretch>
        </p:blipFill>
        <p:spPr bwMode="auto">
          <a:xfrm>
            <a:off x="36592170" y="29372220"/>
            <a:ext cx="2817796" cy="2803257"/>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2">
            <a:extLst>
              <a:ext uri="{FF2B5EF4-FFF2-40B4-BE49-F238E27FC236}">
                <a16:creationId xmlns:a16="http://schemas.microsoft.com/office/drawing/2014/main" id="{6F31CC69-2A63-422B-9BE8-330F81EB97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5876" y="25156679"/>
            <a:ext cx="2803257" cy="2803257"/>
          </a:xfrm>
          <a:prstGeom prst="rect">
            <a:avLst/>
          </a:prstGeom>
          <a:noFill/>
          <a:extLst>
            <a:ext uri="{909E8E84-426E-40DD-AFC4-6F175D3DCCD1}">
              <a14:hiddenFill xmlns:a14="http://schemas.microsoft.com/office/drawing/2010/main">
                <a:solidFill>
                  <a:srgbClr val="FFFFFF"/>
                </a:solidFill>
              </a14:hiddenFill>
            </a:ext>
          </a:extLst>
        </p:spPr>
      </p:pic>
      <p:sp>
        <p:nvSpPr>
          <p:cNvPr id="17" name="Text Placeholder 5">
            <a:extLst>
              <a:ext uri="{FF2B5EF4-FFF2-40B4-BE49-F238E27FC236}">
                <a16:creationId xmlns:a16="http://schemas.microsoft.com/office/drawing/2014/main" id="{7A89F7D8-B3A5-4B3C-A18F-61BB5D8B5863}"/>
              </a:ext>
            </a:extLst>
          </p:cNvPr>
          <p:cNvSpPr txBox="1"/>
          <p:nvPr/>
        </p:nvSpPr>
        <p:spPr>
          <a:xfrm>
            <a:off x="4539894" y="26297943"/>
            <a:ext cx="6095440" cy="1661993"/>
          </a:xfrm>
          <a:prstGeom prst="rect">
            <a:avLst/>
          </a:prstGeom>
        </p:spPr>
        <p:txBody>
          <a:bodyPr wrap="square" lIns="0" tIns="0" rIns="0" bIns="0">
            <a:spAutoFit/>
          </a:bodyPr>
          <a:lstStyle>
            <a:defPPr>
              <a:defRPr kern="1200" smtId="4294967295"/>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defRPr/>
            </a:pPr>
            <a:r>
              <a:rPr lang="en-US" sz="3600" dirty="0">
                <a:solidFill>
                  <a:schemeClr val="tx1"/>
                </a:solidFill>
                <a:effectLst/>
                <a:latin typeface="Titillium Web" panose="00000500000000000000" pitchFamily="2" charset="0"/>
                <a:cs typeface="Arial" panose="020B0604020202020204" pitchFamily="34" charset="0"/>
              </a:rPr>
              <a:t>Include a QR code to scan to download a digital copy of your poster.</a:t>
            </a:r>
          </a:p>
        </p:txBody>
      </p:sp>
      <p:sp>
        <p:nvSpPr>
          <p:cNvPr id="2" name="TextBox 1">
            <a:extLst>
              <a:ext uri="{FF2B5EF4-FFF2-40B4-BE49-F238E27FC236}">
                <a16:creationId xmlns:a16="http://schemas.microsoft.com/office/drawing/2014/main" id="{FA217ADB-B603-0892-2B87-DF2D925B0CCC}"/>
              </a:ext>
            </a:extLst>
          </p:cNvPr>
          <p:cNvSpPr txBox="1"/>
          <p:nvPr/>
        </p:nvSpPr>
        <p:spPr>
          <a:xfrm>
            <a:off x="2180493" y="2110153"/>
            <a:ext cx="10199077" cy="17266265"/>
          </a:xfrm>
          <a:prstGeom prst="rect">
            <a:avLst/>
          </a:prstGeom>
          <a:noFill/>
        </p:spPr>
        <p:txBody>
          <a:bodyPr wrap="square" rtlCol="0">
            <a:spAutoFit/>
          </a:bodyPr>
          <a:lstStyle/>
          <a:p>
            <a:pPr algn="ctr"/>
            <a:r>
              <a:rPr lang="en-GB" dirty="0"/>
              <a:t>The 1983 Mental Health Act provides a legal structure for the care and treatment of individuals with mental health conditions, prioritizing both their protection and the safety of the public.</a:t>
            </a:r>
          </a:p>
        </p:txBody>
      </p:sp>
      <p:sp>
        <p:nvSpPr>
          <p:cNvPr id="3" name="TextBox 2">
            <a:extLst>
              <a:ext uri="{FF2B5EF4-FFF2-40B4-BE49-F238E27FC236}">
                <a16:creationId xmlns:a16="http://schemas.microsoft.com/office/drawing/2014/main" id="{A93552D8-D834-8931-15D2-8B2499BE3912}"/>
              </a:ext>
            </a:extLst>
          </p:cNvPr>
          <p:cNvSpPr txBox="1"/>
          <p:nvPr/>
        </p:nvSpPr>
        <p:spPr>
          <a:xfrm>
            <a:off x="1477108" y="20116799"/>
            <a:ext cx="12379569" cy="4247317"/>
          </a:xfrm>
          <a:prstGeom prst="rect">
            <a:avLst/>
          </a:prstGeom>
          <a:noFill/>
        </p:spPr>
        <p:txBody>
          <a:bodyPr wrap="square" rtlCol="0">
            <a:spAutoFit/>
          </a:bodyPr>
          <a:lstStyle/>
          <a:p>
            <a:r>
              <a:rPr lang="en-GB" sz="5400" dirty="0"/>
              <a:t>Department of Health and Social Care. (1983) </a:t>
            </a:r>
            <a:r>
              <a:rPr lang="en-GB" sz="5400" i="1" dirty="0"/>
              <a:t>Mental Health Act 1983</a:t>
            </a:r>
            <a:r>
              <a:rPr lang="en-GB" sz="5400" dirty="0"/>
              <a:t>. [online] Available at: https://www.legislation.gov.uk/ukpga/1983/20 [Accessed 2 Jun. 2025]</a:t>
            </a:r>
          </a:p>
        </p:txBody>
      </p:sp>
      <p:sp>
        <p:nvSpPr>
          <p:cNvPr id="4" name="TextBox 3">
            <a:extLst>
              <a:ext uri="{FF2B5EF4-FFF2-40B4-BE49-F238E27FC236}">
                <a16:creationId xmlns:a16="http://schemas.microsoft.com/office/drawing/2014/main" id="{036EA144-5E48-1206-73ED-47150F2ED66E}"/>
              </a:ext>
            </a:extLst>
          </p:cNvPr>
          <p:cNvSpPr txBox="1"/>
          <p:nvPr/>
        </p:nvSpPr>
        <p:spPr>
          <a:xfrm>
            <a:off x="16248186" y="1336431"/>
            <a:ext cx="10902461" cy="23683406"/>
          </a:xfrm>
          <a:prstGeom prst="rect">
            <a:avLst/>
          </a:prstGeom>
          <a:noFill/>
        </p:spPr>
        <p:txBody>
          <a:bodyPr wrap="square" rtlCol="0">
            <a:spAutoFit/>
          </a:bodyPr>
          <a:lstStyle/>
          <a:p>
            <a:pPr algn="ctr"/>
            <a:r>
              <a:rPr lang="en-GB" sz="7200" b="1" u="sng" dirty="0"/>
              <a:t>1. Mental Health Act 2007</a:t>
            </a:r>
          </a:p>
          <a:p>
            <a:pPr algn="ctr"/>
            <a:r>
              <a:rPr lang="en-GB" sz="7200" b="1" u="sng" dirty="0"/>
              <a:t>Updated the 1983 Act</a:t>
            </a:r>
            <a:r>
              <a:rPr lang="en-GB" sz="7200" u="sng" dirty="0"/>
              <a:t>.</a:t>
            </a:r>
          </a:p>
          <a:p>
            <a:r>
              <a:rPr lang="en-GB" sz="7200" u="sng" dirty="0"/>
              <a:t>M</a:t>
            </a:r>
            <a:r>
              <a:rPr lang="en-GB" sz="7200" dirty="0"/>
              <a:t>ade it easier to treat people in the community, not just hospitals, and changed who can approve mental health treatments</a:t>
            </a:r>
          </a:p>
          <a:p>
            <a:r>
              <a:rPr lang="en-GB" sz="7200" dirty="0"/>
              <a:t> </a:t>
            </a:r>
            <a:endParaRPr lang="en-GB" sz="7200" u="sng" dirty="0"/>
          </a:p>
          <a:p>
            <a:pPr algn="ctr"/>
            <a:r>
              <a:rPr lang="en-GB" sz="7200" dirty="0"/>
              <a:t>2, </a:t>
            </a:r>
            <a:r>
              <a:rPr lang="en-GB" sz="7200" b="1" u="sng" dirty="0"/>
              <a:t>Mental Capacity Act 2005 </a:t>
            </a:r>
          </a:p>
          <a:p>
            <a:r>
              <a:rPr lang="en-GB" sz="7200" dirty="0"/>
              <a:t>Helps people who are unable to make decisions for themselves. Make sure decisions are made in their best interest</a:t>
            </a:r>
          </a:p>
          <a:p>
            <a:r>
              <a:rPr lang="en-GB" sz="7200" dirty="0"/>
              <a:t>It is also introduced to give someone else the legal power to make decisions.</a:t>
            </a:r>
          </a:p>
          <a:p>
            <a:endParaRPr lang="en-GB" dirty="0"/>
          </a:p>
        </p:txBody>
      </p:sp>
      <p:sp>
        <p:nvSpPr>
          <p:cNvPr id="35" name="TextBox 34">
            <a:extLst>
              <a:ext uri="{FF2B5EF4-FFF2-40B4-BE49-F238E27FC236}">
                <a16:creationId xmlns:a16="http://schemas.microsoft.com/office/drawing/2014/main" id="{D594CE4B-D9D3-66BC-89B2-73D0CCD030AD}"/>
              </a:ext>
            </a:extLst>
          </p:cNvPr>
          <p:cNvSpPr txBox="1"/>
          <p:nvPr/>
        </p:nvSpPr>
        <p:spPr>
          <a:xfrm>
            <a:off x="30276800" y="1524000"/>
            <a:ext cx="11785600" cy="18697426"/>
          </a:xfrm>
          <a:prstGeom prst="rect">
            <a:avLst/>
          </a:prstGeom>
          <a:noFill/>
        </p:spPr>
        <p:txBody>
          <a:bodyPr wrap="square" rtlCol="0">
            <a:spAutoFit/>
          </a:bodyPr>
          <a:lstStyle/>
          <a:p>
            <a:r>
              <a:rPr lang="en-GB" dirty="0"/>
              <a:t>A new Mental Health Bill has been introduced to Parliament, which includes important reforms such as granting individuals the right to appeal treatment decisions they disagree with (Department of Health and Social Care, 2024).</a:t>
            </a:r>
          </a:p>
        </p:txBody>
      </p:sp>
      <p:sp>
        <p:nvSpPr>
          <p:cNvPr id="36" name="TextBox 35">
            <a:extLst>
              <a:ext uri="{FF2B5EF4-FFF2-40B4-BE49-F238E27FC236}">
                <a16:creationId xmlns:a16="http://schemas.microsoft.com/office/drawing/2014/main" id="{8BDCCAFC-F170-7236-0DCD-DA7CE1799BB8}"/>
              </a:ext>
            </a:extLst>
          </p:cNvPr>
          <p:cNvSpPr txBox="1"/>
          <p:nvPr/>
        </p:nvSpPr>
        <p:spPr>
          <a:xfrm>
            <a:off x="29768800" y="20320000"/>
            <a:ext cx="14122400" cy="6740307"/>
          </a:xfrm>
          <a:prstGeom prst="rect">
            <a:avLst/>
          </a:prstGeom>
          <a:noFill/>
        </p:spPr>
        <p:txBody>
          <a:bodyPr wrap="square" rtlCol="0">
            <a:spAutoFit/>
          </a:bodyPr>
          <a:lstStyle/>
          <a:p>
            <a:r>
              <a:rPr lang="en-GB" sz="7200" dirty="0"/>
              <a:t>Department of Health and Social Care (2024) </a:t>
            </a:r>
            <a:r>
              <a:rPr lang="en-GB" sz="7200" i="1" dirty="0"/>
              <a:t>Mental Health Bill 2025</a:t>
            </a:r>
            <a:r>
              <a:rPr lang="en-GB" sz="7200" dirty="0"/>
              <a:t>. Available at: https://www.gov.uk/government/collections/mental-health-bill-2025 (Accessed: 2 June 2025).</a:t>
            </a: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6.09.30"/>
  <p:tag name="AS_TITLE" val="Aspose.Slides for .NET 4.0"/>
  <p:tag name="AS_VERSION" val="16.9.0.0"/>
  <p:tag name="MAKESIGNSTEMPLATE" val="conceptualizingcobalt|09-2018"/>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0</TotalTime>
  <Words>243</Words>
  <Application>Microsoft Office PowerPoint</Application>
  <PresentationFormat>Custom</PresentationFormat>
  <Paragraphs>14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Amaranth</vt:lpstr>
      <vt:lpstr>Arial</vt:lpstr>
      <vt:lpstr>Titillium Web</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Saira Arif (2220569)</cp:lastModifiedBy>
  <cp:revision>36</cp:revision>
  <dcterms:modified xsi:type="dcterms:W3CDTF">2025-06-02T10:46:19Z</dcterms:modified>
  <cp:category>scientific poster PowerPoint</cp:category>
</cp:coreProperties>
</file>