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maine mclean" userId="1afb13ff0be22d02" providerId="LiveId" clId="{9783B4D2-669A-4548-8EA7-900981E3DA5E}"/>
    <pc:docChg chg="delSld modSld sldOrd">
      <pc:chgData name="charmaine mclean" userId="1afb13ff0be22d02" providerId="LiveId" clId="{9783B4D2-669A-4548-8EA7-900981E3DA5E}" dt="2026-02-20T13:04:55.165" v="2" actId="2696"/>
      <pc:docMkLst>
        <pc:docMk/>
      </pc:docMkLst>
      <pc:sldChg chg="ord">
        <pc:chgData name="charmaine mclean" userId="1afb13ff0be22d02" providerId="LiveId" clId="{9783B4D2-669A-4548-8EA7-900981E3DA5E}" dt="2026-02-20T13:04:30.810" v="1"/>
        <pc:sldMkLst>
          <pc:docMk/>
          <pc:sldMk cId="2443760166" sldId="262"/>
        </pc:sldMkLst>
      </pc:sldChg>
      <pc:sldChg chg="del">
        <pc:chgData name="charmaine mclean" userId="1afb13ff0be22d02" providerId="LiveId" clId="{9783B4D2-669A-4548-8EA7-900981E3DA5E}" dt="2026-02-20T13:04:55.165" v="2" actId="2696"/>
        <pc:sldMkLst>
          <pc:docMk/>
          <pc:sldMk cId="1771197400" sldId="263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FF5D05-22FF-4217-A4E7-C99ABE11C8D7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A7D108CD-C5FA-4740-A328-37B36BF0DF5E}">
      <dgm:prSet/>
      <dgm:spPr/>
      <dgm:t>
        <a:bodyPr/>
        <a:lstStyle/>
        <a:p>
          <a:r>
            <a:rPr lang="en-GB"/>
            <a:t>Teamwork support staff and improves job satisfaction, it also improves patient recovery and provides person-centred care.</a:t>
          </a:r>
          <a:endParaRPr lang="en-US"/>
        </a:p>
      </dgm:t>
    </dgm:pt>
    <dgm:pt modelId="{EF78CE12-F060-453C-9899-D3008F034BAB}" type="parTrans" cxnId="{FC64D0B0-92EE-473B-BECB-C2BA3485FA43}">
      <dgm:prSet/>
      <dgm:spPr/>
      <dgm:t>
        <a:bodyPr/>
        <a:lstStyle/>
        <a:p>
          <a:endParaRPr lang="en-US"/>
        </a:p>
      </dgm:t>
    </dgm:pt>
    <dgm:pt modelId="{4C26DC0B-D804-4582-976E-EAD0315332D1}" type="sibTrans" cxnId="{FC64D0B0-92EE-473B-BECB-C2BA3485FA43}">
      <dgm:prSet/>
      <dgm:spPr/>
      <dgm:t>
        <a:bodyPr/>
        <a:lstStyle/>
        <a:p>
          <a:endParaRPr lang="en-US"/>
        </a:p>
      </dgm:t>
    </dgm:pt>
    <dgm:pt modelId="{F03B210D-6EBB-46B6-AC22-3E33A7B3F65B}">
      <dgm:prSet/>
      <dgm:spPr/>
      <dgm:t>
        <a:bodyPr/>
        <a:lstStyle/>
        <a:p>
          <a:r>
            <a:rPr lang="en-GB"/>
            <a:t>(NMC, 2018). </a:t>
          </a:r>
          <a:endParaRPr lang="en-US"/>
        </a:p>
      </dgm:t>
    </dgm:pt>
    <dgm:pt modelId="{683E7A6F-1832-45B7-9FFC-3D952CF0E529}" type="parTrans" cxnId="{8A1D4EAC-A08F-485F-BFFC-A5EE40D2B234}">
      <dgm:prSet/>
      <dgm:spPr/>
      <dgm:t>
        <a:bodyPr/>
        <a:lstStyle/>
        <a:p>
          <a:endParaRPr lang="en-US"/>
        </a:p>
      </dgm:t>
    </dgm:pt>
    <dgm:pt modelId="{6C78EB0A-8969-4B19-AA74-F0412161D2C0}" type="sibTrans" cxnId="{8A1D4EAC-A08F-485F-BFFC-A5EE40D2B234}">
      <dgm:prSet/>
      <dgm:spPr/>
      <dgm:t>
        <a:bodyPr/>
        <a:lstStyle/>
        <a:p>
          <a:endParaRPr lang="en-US"/>
        </a:p>
      </dgm:t>
    </dgm:pt>
    <dgm:pt modelId="{7B2BC279-82EE-4F5C-BB7F-A9C95E9C2E3A}" type="pres">
      <dgm:prSet presAssocID="{43FF5D05-22FF-4217-A4E7-C99ABE11C8D7}" presName="linear" presStyleCnt="0">
        <dgm:presLayoutVars>
          <dgm:animLvl val="lvl"/>
          <dgm:resizeHandles val="exact"/>
        </dgm:presLayoutVars>
      </dgm:prSet>
      <dgm:spPr/>
    </dgm:pt>
    <dgm:pt modelId="{D36E238B-4AB7-4952-890C-79293FF68A84}" type="pres">
      <dgm:prSet presAssocID="{A7D108CD-C5FA-4740-A328-37B36BF0DF5E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71983A2-FA06-4AAE-AFEE-22FB11766813}" type="pres">
      <dgm:prSet presAssocID="{4C26DC0B-D804-4582-976E-EAD0315332D1}" presName="spacer" presStyleCnt="0"/>
      <dgm:spPr/>
    </dgm:pt>
    <dgm:pt modelId="{6334C50B-1D5F-4C63-914B-469257038EB9}" type="pres">
      <dgm:prSet presAssocID="{F03B210D-6EBB-46B6-AC22-3E33A7B3F65B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22F4B707-6590-47F3-99BC-943B2C0D7FC1}" type="presOf" srcId="{43FF5D05-22FF-4217-A4E7-C99ABE11C8D7}" destId="{7B2BC279-82EE-4F5C-BB7F-A9C95E9C2E3A}" srcOrd="0" destOrd="0" presId="urn:microsoft.com/office/officeart/2005/8/layout/vList2"/>
    <dgm:cxn modelId="{8384976B-1FE1-4FE7-8D85-9BB59EDFD4F9}" type="presOf" srcId="{F03B210D-6EBB-46B6-AC22-3E33A7B3F65B}" destId="{6334C50B-1D5F-4C63-914B-469257038EB9}" srcOrd="0" destOrd="0" presId="urn:microsoft.com/office/officeart/2005/8/layout/vList2"/>
    <dgm:cxn modelId="{8A1D4EAC-A08F-485F-BFFC-A5EE40D2B234}" srcId="{43FF5D05-22FF-4217-A4E7-C99ABE11C8D7}" destId="{F03B210D-6EBB-46B6-AC22-3E33A7B3F65B}" srcOrd="1" destOrd="0" parTransId="{683E7A6F-1832-45B7-9FFC-3D952CF0E529}" sibTransId="{6C78EB0A-8969-4B19-AA74-F0412161D2C0}"/>
    <dgm:cxn modelId="{FC64D0B0-92EE-473B-BECB-C2BA3485FA43}" srcId="{43FF5D05-22FF-4217-A4E7-C99ABE11C8D7}" destId="{A7D108CD-C5FA-4740-A328-37B36BF0DF5E}" srcOrd="0" destOrd="0" parTransId="{EF78CE12-F060-453C-9899-D3008F034BAB}" sibTransId="{4C26DC0B-D804-4582-976E-EAD0315332D1}"/>
    <dgm:cxn modelId="{6CD728D2-9DE5-4FD8-BFCD-59B6C94BFA59}" type="presOf" srcId="{A7D108CD-C5FA-4740-A328-37B36BF0DF5E}" destId="{D36E238B-4AB7-4952-890C-79293FF68A84}" srcOrd="0" destOrd="0" presId="urn:microsoft.com/office/officeart/2005/8/layout/vList2"/>
    <dgm:cxn modelId="{1977CAF8-DB8F-4B2E-BC48-3C01C8C33B8B}" type="presParOf" srcId="{7B2BC279-82EE-4F5C-BB7F-A9C95E9C2E3A}" destId="{D36E238B-4AB7-4952-890C-79293FF68A84}" srcOrd="0" destOrd="0" presId="urn:microsoft.com/office/officeart/2005/8/layout/vList2"/>
    <dgm:cxn modelId="{E9FF04FB-4653-4377-B7BF-BA15D48197B9}" type="presParOf" srcId="{7B2BC279-82EE-4F5C-BB7F-A9C95E9C2E3A}" destId="{871983A2-FA06-4AAE-AFEE-22FB11766813}" srcOrd="1" destOrd="0" presId="urn:microsoft.com/office/officeart/2005/8/layout/vList2"/>
    <dgm:cxn modelId="{EC801663-EB62-4527-BA2C-46623932ACF2}" type="presParOf" srcId="{7B2BC279-82EE-4F5C-BB7F-A9C95E9C2E3A}" destId="{6334C50B-1D5F-4C63-914B-469257038EB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E238B-4AB7-4952-890C-79293FF68A84}">
      <dsp:nvSpPr>
        <dsp:cNvPr id="0" name=""/>
        <dsp:cNvSpPr/>
      </dsp:nvSpPr>
      <dsp:spPr>
        <a:xfrm>
          <a:off x="0" y="136988"/>
          <a:ext cx="5393361" cy="19983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Teamwork support staff and improves job satisfaction, it also improves patient recovery and provides person-centred care.</a:t>
          </a:r>
          <a:endParaRPr lang="en-US" sz="2800" kern="1200"/>
        </a:p>
      </dsp:txBody>
      <dsp:txXfrm>
        <a:off x="97552" y="234540"/>
        <a:ext cx="5198257" cy="1803256"/>
      </dsp:txXfrm>
    </dsp:sp>
    <dsp:sp modelId="{6334C50B-1D5F-4C63-914B-469257038EB9}">
      <dsp:nvSpPr>
        <dsp:cNvPr id="0" name=""/>
        <dsp:cNvSpPr/>
      </dsp:nvSpPr>
      <dsp:spPr>
        <a:xfrm>
          <a:off x="0" y="2215989"/>
          <a:ext cx="5393361" cy="199836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(NMC, 2018). </a:t>
          </a:r>
          <a:endParaRPr lang="en-US" sz="2800" kern="1200"/>
        </a:p>
      </dsp:txBody>
      <dsp:txXfrm>
        <a:off x="97552" y="2313541"/>
        <a:ext cx="5198257" cy="18032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CC8044-F975-8AC4-120B-7DDEE80D84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419431-88FF-0129-23EA-88C4E8B78B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2A6220-64CE-1A10-0857-23B7AE2DB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D1B7A7-15F1-BBFA-A15F-CA8570B970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212584-3FA3-0B14-997F-E35FCED793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3945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32404-E319-1CB3-1186-1D5AA70867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6F5D78-1CC2-B627-5F02-383E321944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92B5F6-F22F-5B21-A1F7-4A3DF7B2FE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9ABF1B-10B2-3F65-C503-2E2C7C3BE5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BDB4FA-9775-5F05-9541-8503AF5393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700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BAB6A-177B-00DA-1B85-3B7F7B4C7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65DDDF-D293-B333-65F0-A1C84318B3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D12DB0-13DE-EDB5-9BAC-73CF9CEBDE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73CB3F-A09F-E935-ED9A-5920F19D13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2D6A74-434B-B71B-20EA-1B1A55B348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700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740D5-F8F0-95E5-F8EA-C145C836F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BCB39F-801A-6E0F-AC25-0790C6CA81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C40824-8127-ECAE-DF84-91B757668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7340F9-7232-E694-9309-E1DB4F55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8CC2AA-ADEA-009E-ED9C-3DB71D5F8D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DAC1E0D-0BC7-DD47-D393-81367234F3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9786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9C2396-85D9-F1D3-F48D-A44FF0C0E3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7355D5-F4EB-74A7-3AE6-6D8B47E757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0DAFC8D-ACCE-12D5-5202-0A605EFE9B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BD33FE9-2436-C234-B70C-77BCE2A680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96DD3A-E7A5-E14B-443C-9452C4D421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27CE160-46B4-81EE-0134-DF553E2612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A3743D1-8231-85C9-A62F-56032CDBB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1881C2-5F96-30DE-266C-FD0F36CBD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77919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BC150E-2112-9F85-4ACA-A27A0230C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980983E-0653-550E-CDB7-C45EF79600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871C1A-1A42-77A9-38F1-237B0BE13E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5E600B6-4A87-966E-EDFF-95F385B32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793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2C3370-BAF9-EC86-9187-438E66293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F89D7D-2D19-53EA-CE9B-A4B35FAAE1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3E802AD-138E-1552-6A1E-22CE3766C2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91559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05573C-0546-3763-EBBE-8ACE7374A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98A41E-7FB2-012E-022F-DB7CE29CCF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07B6D5-B12D-11BC-DAC4-B31CB5515C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52C61DC-20DE-5677-B55B-9712394DD7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9C802D-5BC4-0878-E896-9C3B5A75B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57AB91-067A-63A9-EECF-182FABAAD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98387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F1A4ED-2545-3DFE-E0CD-AB0A465818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7C7090-19A4-2742-AF84-9A33172AE3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25A1B-57E4-5F42-A8A5-12B7D72553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4E7C66-0290-4E14-13D4-F3FD7B4FB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DDD991-C202-AEC1-D4EF-259B3B480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73EB86-D6EF-7345-BCB2-C09972DD1D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0666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A680CA-0C58-B51D-4F8F-32ED05C8D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5EE79A-6B0E-4C08-DF95-B5EE70DAB3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28B877-4A53-392E-867A-4B8239DE60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0F921A-938A-209B-0574-64E4C61DB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E3252D-3BB9-5393-D4D9-A7C04A69E9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522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616BDC2-5152-629A-8827-7D38D2982A7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F78354-6BCB-F1F1-2666-84CA94467E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B3AD6-2E7B-5930-14E5-0FEE320F0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55510B-8100-0334-BB82-CC30FB278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7C5F53-5088-2EFD-36C9-A25EF4D4F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630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6379C32-91AB-C47A-59D8-540A5B0093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ADE0A5-EA81-BFB7-FD96-268B03BB11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55259-250E-D9D1-D312-249CBEB6C2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6D0245A-0C9B-4C3B-998E-66E92B447C6D}" type="datetimeFigureOut">
              <a:rPr lang="en-GB" smtClean="0"/>
              <a:t>20/02/2026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871AF9-9B9E-0FF0-9EF3-77A5615E10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0A4E64-8034-DC65-5981-719B977BD7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FB6D246-41C5-4FCA-A38F-543779AD45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087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AA633D38-4216-97BD-A01E-FCD72E9B2D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" r="516"/>
          <a:stretch>
            <a:fillRect/>
          </a:stretch>
        </p:blipFill>
        <p:spPr bwMode="auto">
          <a:xfrm>
            <a:off x="-10338" y="10866"/>
            <a:ext cx="12195447" cy="6879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1" name="Rectangle 1030">
            <a:extLst>
              <a:ext uri="{FF2B5EF4-FFF2-40B4-BE49-F238E27FC236}">
                <a16:creationId xmlns:a16="http://schemas.microsoft.com/office/drawing/2014/main" id="{4D60F200-5EB0-B223-2439-C96C67F0FE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4589414" y="-733991"/>
            <a:ext cx="3020876" cy="12206596"/>
          </a:xfrm>
          <a:prstGeom prst="rect">
            <a:avLst/>
          </a:prstGeom>
          <a:gradFill flip="none" rotWithShape="1">
            <a:gsLst>
              <a:gs pos="21000">
                <a:srgbClr val="000000">
                  <a:alpha val="62000"/>
                </a:srgbClr>
              </a:gs>
              <a:gs pos="100000">
                <a:srgbClr val="000000">
                  <a:alpha val="0"/>
                </a:srgb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3" name="Rectangle 1032">
            <a:extLst>
              <a:ext uri="{FF2B5EF4-FFF2-40B4-BE49-F238E27FC236}">
                <a16:creationId xmlns:a16="http://schemas.microsoft.com/office/drawing/2014/main" id="{A6567EA8-C72D-4B9B-D23F-6B2E9F9C9F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6" y="0"/>
            <a:ext cx="2843402" cy="6879745"/>
          </a:xfrm>
          <a:prstGeom prst="rect">
            <a:avLst/>
          </a:prstGeom>
          <a:gradFill flip="none" rotWithShape="1">
            <a:gsLst>
              <a:gs pos="5000">
                <a:schemeClr val="accent2"/>
              </a:gs>
              <a:gs pos="49000">
                <a:schemeClr val="accent5">
                  <a:lumMod val="60000"/>
                  <a:lumOff val="40000"/>
                  <a:alpha val="0"/>
                </a:schemeClr>
              </a:gs>
            </a:gsLst>
            <a:lin ang="96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5" name="Rectangle 1034">
            <a:extLst>
              <a:ext uri="{FF2B5EF4-FFF2-40B4-BE49-F238E27FC236}">
                <a16:creationId xmlns:a16="http://schemas.microsoft.com/office/drawing/2014/main" id="{FEFBFA78-9360-1E01-5448-6D5AE0A326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9038704" y="21736"/>
            <a:ext cx="3152862" cy="6858008"/>
          </a:xfrm>
          <a:prstGeom prst="rect">
            <a:avLst/>
          </a:prstGeom>
          <a:gradFill flip="none" rotWithShape="1">
            <a:gsLst>
              <a:gs pos="5000">
                <a:schemeClr val="accent5">
                  <a:alpha val="48000"/>
                </a:schemeClr>
              </a:gs>
              <a:gs pos="42000">
                <a:schemeClr val="accent5">
                  <a:alpha val="0"/>
                </a:schemeClr>
              </a:gs>
            </a:gsLst>
            <a:lin ang="1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7" name="Rectangle 1036">
            <a:extLst>
              <a:ext uri="{FF2B5EF4-FFF2-40B4-BE49-F238E27FC236}">
                <a16:creationId xmlns:a16="http://schemas.microsoft.com/office/drawing/2014/main" id="{1740453C-744F-DB3A-47EC-15EACE1DC1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447" y="5288433"/>
            <a:ext cx="12199706" cy="1591311"/>
          </a:xfrm>
          <a:prstGeom prst="rect">
            <a:avLst/>
          </a:prstGeom>
          <a:gradFill flip="none" rotWithShape="1">
            <a:gsLst>
              <a:gs pos="0">
                <a:schemeClr val="accent2"/>
              </a:gs>
              <a:gs pos="49000">
                <a:schemeClr val="accent2">
                  <a:alpha val="0"/>
                </a:schemeClr>
              </a:gs>
            </a:gsLst>
            <a:lin ang="5880000" scaled="0"/>
            <a:tileRect/>
          </a:gra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/>
          </a:p>
        </p:txBody>
      </p:sp>
      <p:sp>
        <p:nvSpPr>
          <p:cNvPr id="1039" name="Rectangle 1038">
            <a:extLst>
              <a:ext uri="{FF2B5EF4-FFF2-40B4-BE49-F238E27FC236}">
                <a16:creationId xmlns:a16="http://schemas.microsoft.com/office/drawing/2014/main" id="{B6924B03-77BD-EAE3-2854-43363FF8E6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84596" y="2224929"/>
            <a:ext cx="3866773" cy="5442859"/>
          </a:xfrm>
          <a:prstGeom prst="rect">
            <a:avLst/>
          </a:prstGeom>
          <a:gradFill flip="none" rotWithShape="1">
            <a:gsLst>
              <a:gs pos="0">
                <a:schemeClr val="accent5"/>
              </a:gs>
              <a:gs pos="54000">
                <a:schemeClr val="accent5">
                  <a:lumMod val="60000"/>
                  <a:lumOff val="40000"/>
                  <a:alpha val="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DFC62A-ED4C-D731-6F4A-564A8768AA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028" y="4121944"/>
            <a:ext cx="7927785" cy="1620665"/>
          </a:xfrm>
        </p:spPr>
        <p:txBody>
          <a:bodyPr>
            <a:normAutofit/>
          </a:bodyPr>
          <a:lstStyle/>
          <a:p>
            <a:pPr algn="l"/>
            <a:r>
              <a:rPr lang="en-GB" sz="3700" dirty="0">
                <a:solidFill>
                  <a:srgbClr val="FFFFFF"/>
                </a:solidFill>
                <a:latin typeface="Algerian" panose="04020705040A02060702" pitchFamily="82" charset="0"/>
              </a:rPr>
              <a:t>Working in Teams in Health and Social Care </a:t>
            </a:r>
            <a:br>
              <a:rPr lang="en-GB" sz="3700" dirty="0">
                <a:solidFill>
                  <a:srgbClr val="FFFFFF"/>
                </a:solidFill>
                <a:latin typeface="Algerian" panose="04020705040A02060702" pitchFamily="82" charset="0"/>
              </a:rPr>
            </a:br>
            <a:endParaRPr lang="en-GB" sz="3700" dirty="0">
              <a:solidFill>
                <a:srgbClr val="FFFFFF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D7A230-073B-4C63-F0F6-7715259730E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9028" y="5737867"/>
            <a:ext cx="7942381" cy="618479"/>
          </a:xfrm>
        </p:spPr>
        <p:txBody>
          <a:bodyPr>
            <a:normAutofit/>
          </a:bodyPr>
          <a:lstStyle/>
          <a:p>
            <a:pPr algn="l"/>
            <a:endParaRPr lang="en-GB" sz="20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226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Color Cover">
            <a:extLst>
              <a:ext uri="{FF2B5EF4-FFF2-40B4-BE49-F238E27FC236}">
                <a16:creationId xmlns:a16="http://schemas.microsoft.com/office/drawing/2014/main" id="{815925C2-A704-4D47-B1C1-3FCA52512E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01D4315C-C23C-4FD3-98DF-08C29E2292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5E6B47BC-43FD-4C91-8BFF-B41B99A8A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6064235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3038185-AC3C-4595-945F-25311424C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75D51AA0-C095-4650-A361-B294320BFE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633FC29-6065-5980-A669-D4D798C125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5" y="841248"/>
            <a:ext cx="5129600" cy="5340097"/>
          </a:xfrm>
        </p:spPr>
        <p:txBody>
          <a:bodyPr anchor="ctr">
            <a:normAutofit/>
          </a:bodyPr>
          <a:lstStyle/>
          <a:p>
            <a:r>
              <a:rPr lang="en-GB" sz="4800">
                <a:solidFill>
                  <a:schemeClr val="bg1"/>
                </a:solidFill>
                <a:latin typeface="Algerian" panose="04020705040A02060702" pitchFamily="82" charset="0"/>
              </a:rPr>
              <a:t>Professional Development within Health and Social Care</a:t>
            </a:r>
            <a:br>
              <a:rPr lang="en-GB" sz="4800">
                <a:solidFill>
                  <a:schemeClr val="bg1"/>
                </a:solidFill>
                <a:latin typeface="Algerian" panose="04020705040A02060702" pitchFamily="82" charset="0"/>
              </a:rPr>
            </a:br>
            <a:endParaRPr lang="en-GB" sz="480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645601-B23E-40BE-420E-CA6C4664C9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82287" y="758951"/>
            <a:ext cx="4484536" cy="5340097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Assignment Title: Working in Teams in Health and Social Care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Code: (LCHS4009-BIRM)  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Name: Charmaine Mclean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Number: 2429703</a:t>
            </a:r>
          </a:p>
          <a:p>
            <a:pPr marL="0" indent="0">
              <a:buNone/>
            </a:pPr>
            <a:r>
              <a:rPr lang="en-GB" sz="2400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 name: Bernice </a:t>
            </a:r>
            <a:r>
              <a:rPr lang="en-GB" sz="2400" dirty="0" err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Ejogu</a:t>
            </a:r>
            <a:endParaRPr lang="en-GB" sz="24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800" dirty="0">
              <a:solidFill>
                <a:schemeClr val="tx2"/>
              </a:solidFill>
            </a:endParaRPr>
          </a:p>
          <a:p>
            <a:endParaRPr lang="en-GB" sz="1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1195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676A1B86-DC99-46B9-B5AA-A7E928EA9C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9304FFE-74E9-4316-B822-F35A685E2D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A91DD2-0A06-4FAE-B295-CBD965B993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162550" y="1562669"/>
            <a:ext cx="5636113" cy="2456597"/>
          </a:xfrm>
        </p:spPr>
        <p:txBody>
          <a:bodyPr anchor="b">
            <a:normAutofit/>
          </a:bodyPr>
          <a:lstStyle/>
          <a:p>
            <a:r>
              <a:rPr lang="en-GB" sz="4400">
                <a:solidFill>
                  <a:schemeClr val="tx1">
                    <a:lumMod val="85000"/>
                    <a:lumOff val="15000"/>
                  </a:schemeClr>
                </a:solidFill>
                <a:latin typeface="Algerian" panose="04020705040A02060702" pitchFamily="82" charset="0"/>
              </a:rPr>
              <a:t>Definition of Teamwork</a:t>
            </a:r>
            <a:br>
              <a:rPr lang="en-GB" sz="4400">
                <a:solidFill>
                  <a:schemeClr val="tx1">
                    <a:lumMod val="85000"/>
                    <a:lumOff val="15000"/>
                  </a:schemeClr>
                </a:solidFill>
                <a:latin typeface="Algerian" panose="04020705040A02060702" pitchFamily="82" charset="0"/>
              </a:rPr>
            </a:br>
            <a:endParaRPr lang="en-GB" sz="4400">
              <a:solidFill>
                <a:schemeClr val="tx1">
                  <a:lumMod val="85000"/>
                  <a:lumOff val="15000"/>
                </a:schemeClr>
              </a:solidFill>
              <a:latin typeface="Algerian" panose="04020705040A02060702" pitchFamily="82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721F04-C8C2-5A99-D843-70A1A49758F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1703" y="3755923"/>
            <a:ext cx="4565691" cy="2615379"/>
          </a:xfrm>
        </p:spPr>
        <p:txBody>
          <a:bodyPr anchor="t">
            <a:normAutofit lnSpcReduction="10000"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When different health care professionals work together as a team. They share their knowledge, skills and experience to accomplish their tasks, which is to provide safe and effective patient care. (Skills for Care, 2023).</a:t>
            </a:r>
          </a:p>
          <a:p>
            <a:endParaRPr lang="en-GB" sz="15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5" name="Picture 4" descr="One in a crowd">
            <a:extLst>
              <a:ext uri="{FF2B5EF4-FFF2-40B4-BE49-F238E27FC236}">
                <a16:creationId xmlns:a16="http://schemas.microsoft.com/office/drawing/2014/main" id="{AEA7F294-706A-BC89-1F32-FD13E1C5012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4576" r="26386"/>
          <a:stretch>
            <a:fillRect/>
          </a:stretch>
        </p:blipFill>
        <p:spPr>
          <a:xfrm>
            <a:off x="-7266" y="10"/>
            <a:ext cx="3569616" cy="6857990"/>
          </a:xfrm>
          <a:custGeom>
            <a:avLst/>
            <a:gdLst/>
            <a:ahLst/>
            <a:cxnLst/>
            <a:rect l="l" t="t" r="r" b="b"/>
            <a:pathLst>
              <a:path w="3569616" h="6858000">
                <a:moveTo>
                  <a:pt x="0" y="0"/>
                </a:moveTo>
                <a:lnTo>
                  <a:pt x="3119345" y="0"/>
                </a:lnTo>
                <a:lnTo>
                  <a:pt x="3123529" y="17226"/>
                </a:lnTo>
                <a:cubicBezTo>
                  <a:pt x="3124924" y="23927"/>
                  <a:pt x="3126075" y="29690"/>
                  <a:pt x="3127926" y="35733"/>
                </a:cubicBezTo>
                <a:cubicBezTo>
                  <a:pt x="3135983" y="55162"/>
                  <a:pt x="3152761" y="75163"/>
                  <a:pt x="3158476" y="86830"/>
                </a:cubicBezTo>
                <a:lnTo>
                  <a:pt x="3162217" y="105744"/>
                </a:lnTo>
                <a:lnTo>
                  <a:pt x="3166997" y="104727"/>
                </a:lnTo>
                <a:lnTo>
                  <a:pt x="3167793" y="111793"/>
                </a:lnTo>
                <a:lnTo>
                  <a:pt x="3168896" y="127609"/>
                </a:lnTo>
                <a:cubicBezTo>
                  <a:pt x="3170241" y="137435"/>
                  <a:pt x="3170795" y="164972"/>
                  <a:pt x="3173185" y="174906"/>
                </a:cubicBezTo>
                <a:cubicBezTo>
                  <a:pt x="3178510" y="177461"/>
                  <a:pt x="3181593" y="181749"/>
                  <a:pt x="3183238" y="187215"/>
                </a:cubicBezTo>
                <a:lnTo>
                  <a:pt x="3184145" y="199435"/>
                </a:lnTo>
                <a:lnTo>
                  <a:pt x="3200957" y="269529"/>
                </a:lnTo>
                <a:lnTo>
                  <a:pt x="3202491" y="279219"/>
                </a:lnTo>
                <a:lnTo>
                  <a:pt x="3206975" y="284221"/>
                </a:lnTo>
                <a:cubicBezTo>
                  <a:pt x="3208056" y="288198"/>
                  <a:pt x="3208241" y="299815"/>
                  <a:pt x="3208979" y="303078"/>
                </a:cubicBezTo>
                <a:cubicBezTo>
                  <a:pt x="3209786" y="303316"/>
                  <a:pt x="3210593" y="303555"/>
                  <a:pt x="3211400" y="303794"/>
                </a:cubicBezTo>
                <a:cubicBezTo>
                  <a:pt x="3215834" y="314048"/>
                  <a:pt x="3230882" y="352723"/>
                  <a:pt x="3235583" y="364595"/>
                </a:cubicBezTo>
                <a:cubicBezTo>
                  <a:pt x="3232098" y="367263"/>
                  <a:pt x="3238178" y="372307"/>
                  <a:pt x="3239601" y="375020"/>
                </a:cubicBezTo>
                <a:cubicBezTo>
                  <a:pt x="3237179" y="375617"/>
                  <a:pt x="3236854" y="382439"/>
                  <a:pt x="3239157" y="384290"/>
                </a:cubicBezTo>
                <a:cubicBezTo>
                  <a:pt x="3254070" y="431093"/>
                  <a:pt x="3227895" y="408920"/>
                  <a:pt x="3245230" y="435044"/>
                </a:cubicBezTo>
                <a:cubicBezTo>
                  <a:pt x="3246565" y="439781"/>
                  <a:pt x="3245820" y="443743"/>
                  <a:pt x="3244204" y="447282"/>
                </a:cubicBezTo>
                <a:lnTo>
                  <a:pt x="3240762" y="452630"/>
                </a:lnTo>
                <a:lnTo>
                  <a:pt x="3249093" y="471880"/>
                </a:lnTo>
                <a:cubicBezTo>
                  <a:pt x="3252174" y="481431"/>
                  <a:pt x="3254453" y="491548"/>
                  <a:pt x="3255857" y="501992"/>
                </a:cubicBezTo>
                <a:cubicBezTo>
                  <a:pt x="3250999" y="504682"/>
                  <a:pt x="3258622" y="512442"/>
                  <a:pt x="3260271" y="516223"/>
                </a:cubicBezTo>
                <a:cubicBezTo>
                  <a:pt x="3257006" y="516482"/>
                  <a:pt x="3255973" y="525173"/>
                  <a:pt x="3258865" y="528038"/>
                </a:cubicBezTo>
                <a:cubicBezTo>
                  <a:pt x="3274535" y="591283"/>
                  <a:pt x="3241762" y="557303"/>
                  <a:pt x="3262462" y="594499"/>
                </a:cubicBezTo>
                <a:cubicBezTo>
                  <a:pt x="3263816" y="600863"/>
                  <a:pt x="3262479" y="605795"/>
                  <a:pt x="3260024" y="610000"/>
                </a:cubicBezTo>
                <a:lnTo>
                  <a:pt x="3253721" y="617692"/>
                </a:lnTo>
                <a:lnTo>
                  <a:pt x="3256482" y="623204"/>
                </a:lnTo>
                <a:cubicBezTo>
                  <a:pt x="3258005" y="644600"/>
                  <a:pt x="3251476" y="651376"/>
                  <a:pt x="3259225" y="663365"/>
                </a:cubicBezTo>
                <a:cubicBezTo>
                  <a:pt x="3245876" y="682744"/>
                  <a:pt x="3258539" y="675670"/>
                  <a:pt x="3261631" y="689522"/>
                </a:cubicBezTo>
                <a:cubicBezTo>
                  <a:pt x="3265207" y="700373"/>
                  <a:pt x="3269507" y="679723"/>
                  <a:pt x="3271002" y="690492"/>
                </a:cubicBezTo>
                <a:cubicBezTo>
                  <a:pt x="3267989" y="702455"/>
                  <a:pt x="3279578" y="701125"/>
                  <a:pt x="3275760" y="713609"/>
                </a:cubicBezTo>
                <a:cubicBezTo>
                  <a:pt x="3266819" y="711239"/>
                  <a:pt x="3278954" y="737528"/>
                  <a:pt x="3271356" y="738880"/>
                </a:cubicBezTo>
                <a:cubicBezTo>
                  <a:pt x="3282938" y="748490"/>
                  <a:pt x="3269788" y="754591"/>
                  <a:pt x="3274016" y="768139"/>
                </a:cubicBezTo>
                <a:cubicBezTo>
                  <a:pt x="3278559" y="774347"/>
                  <a:pt x="3279560" y="778980"/>
                  <a:pt x="3275507" y="785654"/>
                </a:cubicBezTo>
                <a:cubicBezTo>
                  <a:pt x="3297514" y="814181"/>
                  <a:pt x="3277534" y="803670"/>
                  <a:pt x="3287024" y="831111"/>
                </a:cubicBezTo>
                <a:cubicBezTo>
                  <a:pt x="3296672" y="854655"/>
                  <a:pt x="3303659" y="881610"/>
                  <a:pt x="3324562" y="903604"/>
                </a:cubicBezTo>
                <a:cubicBezTo>
                  <a:pt x="3330338" y="907511"/>
                  <a:pt x="3333079" y="917872"/>
                  <a:pt x="3330682" y="926744"/>
                </a:cubicBezTo>
                <a:cubicBezTo>
                  <a:pt x="3330269" y="928269"/>
                  <a:pt x="3329716" y="929694"/>
                  <a:pt x="3329041" y="930971"/>
                </a:cubicBezTo>
                <a:cubicBezTo>
                  <a:pt x="3333270" y="950914"/>
                  <a:pt x="3351150" y="1023696"/>
                  <a:pt x="3356062" y="1046405"/>
                </a:cubicBezTo>
                <a:cubicBezTo>
                  <a:pt x="3349099" y="1048737"/>
                  <a:pt x="3362597" y="1059482"/>
                  <a:pt x="3358521" y="1067217"/>
                </a:cubicBezTo>
                <a:cubicBezTo>
                  <a:pt x="3354869" y="1072807"/>
                  <a:pt x="3358113" y="1077371"/>
                  <a:pt x="3358773" y="1082909"/>
                </a:cubicBezTo>
                <a:cubicBezTo>
                  <a:pt x="3356098" y="1090444"/>
                  <a:pt x="3363241" y="1113953"/>
                  <a:pt x="3367682" y="1119909"/>
                </a:cubicBezTo>
                <a:cubicBezTo>
                  <a:pt x="3382703" y="1133847"/>
                  <a:pt x="3374343" y="1168367"/>
                  <a:pt x="3385911" y="1180009"/>
                </a:cubicBezTo>
                <a:cubicBezTo>
                  <a:pt x="3387774" y="1184389"/>
                  <a:pt x="3388688" y="1188737"/>
                  <a:pt x="3389010" y="1193041"/>
                </a:cubicBezTo>
                <a:lnTo>
                  <a:pt x="3388572" y="1205179"/>
                </a:lnTo>
                <a:lnTo>
                  <a:pt x="3385768" y="1208811"/>
                </a:lnTo>
                <a:lnTo>
                  <a:pt x="3386975" y="1216129"/>
                </a:lnTo>
                <a:lnTo>
                  <a:pt x="3386647" y="1218271"/>
                </a:lnTo>
                <a:cubicBezTo>
                  <a:pt x="3386007" y="1222365"/>
                  <a:pt x="3385480" y="1226399"/>
                  <a:pt x="3385420" y="1230360"/>
                </a:cubicBezTo>
                <a:cubicBezTo>
                  <a:pt x="3400233" y="1224163"/>
                  <a:pt x="3387342" y="1263034"/>
                  <a:pt x="3398902" y="1251303"/>
                </a:cubicBezTo>
                <a:cubicBezTo>
                  <a:pt x="3401143" y="1271991"/>
                  <a:pt x="3411558" y="1255397"/>
                  <a:pt x="3402244" y="1281071"/>
                </a:cubicBezTo>
                <a:cubicBezTo>
                  <a:pt x="3416627" y="1312459"/>
                  <a:pt x="3415183" y="1363554"/>
                  <a:pt x="3435533" y="1387530"/>
                </a:cubicBezTo>
                <a:cubicBezTo>
                  <a:pt x="3428168" y="1384876"/>
                  <a:pt x="3423452" y="1398828"/>
                  <a:pt x="3427595" y="1407995"/>
                </a:cubicBezTo>
                <a:cubicBezTo>
                  <a:pt x="3398778" y="1398886"/>
                  <a:pt x="3455260" y="1443485"/>
                  <a:pt x="3436580" y="1453051"/>
                </a:cubicBezTo>
                <a:cubicBezTo>
                  <a:pt x="3454427" y="1452263"/>
                  <a:pt x="3487273" y="1492392"/>
                  <a:pt x="3473886" y="1513215"/>
                </a:cubicBezTo>
                <a:cubicBezTo>
                  <a:pt x="3479337" y="1543203"/>
                  <a:pt x="3495403" y="1563620"/>
                  <a:pt x="3491486" y="1595707"/>
                </a:cubicBezTo>
                <a:cubicBezTo>
                  <a:pt x="3493932" y="1596530"/>
                  <a:pt x="3496028" y="1598008"/>
                  <a:pt x="3497869" y="1599939"/>
                </a:cubicBezTo>
                <a:lnTo>
                  <a:pt x="3502453" y="1606503"/>
                </a:lnTo>
                <a:lnTo>
                  <a:pt x="3502232" y="1607846"/>
                </a:lnTo>
                <a:cubicBezTo>
                  <a:pt x="3502503" y="1613048"/>
                  <a:pt x="3503673" y="1615641"/>
                  <a:pt x="3505239" y="1617081"/>
                </a:cubicBezTo>
                <a:cubicBezTo>
                  <a:pt x="3505979" y="1617395"/>
                  <a:pt x="3506719" y="1617710"/>
                  <a:pt x="3507459" y="1618024"/>
                </a:cubicBezTo>
                <a:lnTo>
                  <a:pt x="3510011" y="1624022"/>
                </a:lnTo>
                <a:lnTo>
                  <a:pt x="3516358" y="1634929"/>
                </a:lnTo>
                <a:lnTo>
                  <a:pt x="3516308" y="1637821"/>
                </a:lnTo>
                <a:lnTo>
                  <a:pt x="3523955" y="1655598"/>
                </a:lnTo>
                <a:lnTo>
                  <a:pt x="3523473" y="1656247"/>
                </a:lnTo>
                <a:cubicBezTo>
                  <a:pt x="3522567" y="1658107"/>
                  <a:pt x="3522227" y="1660249"/>
                  <a:pt x="3523061" y="1663024"/>
                </a:cubicBezTo>
                <a:cubicBezTo>
                  <a:pt x="3513175" y="1664689"/>
                  <a:pt x="3520280" y="1667013"/>
                  <a:pt x="3523616" y="1675054"/>
                </a:cubicBezTo>
                <a:cubicBezTo>
                  <a:pt x="3509006" y="1679436"/>
                  <a:pt x="3523682" y="1698702"/>
                  <a:pt x="3517630" y="1707801"/>
                </a:cubicBezTo>
                <a:cubicBezTo>
                  <a:pt x="3520410" y="1713612"/>
                  <a:pt x="3523083" y="1719836"/>
                  <a:pt x="3525537" y="1726380"/>
                </a:cubicBezTo>
                <a:lnTo>
                  <a:pt x="3529903" y="1779986"/>
                </a:lnTo>
                <a:lnTo>
                  <a:pt x="3521468" y="1836998"/>
                </a:lnTo>
                <a:cubicBezTo>
                  <a:pt x="3522502" y="1857808"/>
                  <a:pt x="3519191" y="1876110"/>
                  <a:pt x="3523412" y="1893497"/>
                </a:cubicBezTo>
                <a:cubicBezTo>
                  <a:pt x="3520411" y="1900876"/>
                  <a:pt x="3519436" y="1907708"/>
                  <a:pt x="3525004" y="1913894"/>
                </a:cubicBezTo>
                <a:cubicBezTo>
                  <a:pt x="3524490" y="1933413"/>
                  <a:pt x="3517414" y="1938604"/>
                  <a:pt x="3523928" y="1950514"/>
                </a:cubicBezTo>
                <a:cubicBezTo>
                  <a:pt x="3512685" y="1962215"/>
                  <a:pt x="3517275" y="1962555"/>
                  <a:pt x="3521008" y="1967449"/>
                </a:cubicBezTo>
                <a:lnTo>
                  <a:pt x="3521297" y="1968163"/>
                </a:lnTo>
                <a:lnTo>
                  <a:pt x="3519686" y="1969768"/>
                </a:lnTo>
                <a:lnTo>
                  <a:pt x="3519089" y="1972904"/>
                </a:lnTo>
                <a:lnTo>
                  <a:pt x="3520122" y="1981289"/>
                </a:lnTo>
                <a:lnTo>
                  <a:pt x="3520948" y="1984413"/>
                </a:lnTo>
                <a:cubicBezTo>
                  <a:pt x="3521356" y="1986575"/>
                  <a:pt x="3521416" y="1988026"/>
                  <a:pt x="3521226" y="1989046"/>
                </a:cubicBezTo>
                <a:lnTo>
                  <a:pt x="3521092" y="1989171"/>
                </a:lnTo>
                <a:lnTo>
                  <a:pt x="3521624" y="1993492"/>
                </a:lnTo>
                <a:cubicBezTo>
                  <a:pt x="3522844" y="2000762"/>
                  <a:pt x="3524332" y="2007819"/>
                  <a:pt x="3525996" y="2014518"/>
                </a:cubicBezTo>
                <a:cubicBezTo>
                  <a:pt x="3518529" y="2020777"/>
                  <a:pt x="3529333" y="2045218"/>
                  <a:pt x="3514412" y="2043465"/>
                </a:cubicBezTo>
                <a:cubicBezTo>
                  <a:pt x="3516219" y="2052531"/>
                  <a:pt x="3522688" y="2057653"/>
                  <a:pt x="3512822" y="2055222"/>
                </a:cubicBezTo>
                <a:cubicBezTo>
                  <a:pt x="3513140" y="2058224"/>
                  <a:pt x="3512432" y="2060136"/>
                  <a:pt x="3511227" y="2061550"/>
                </a:cubicBezTo>
                <a:lnTo>
                  <a:pt x="3510645" y="2061975"/>
                </a:lnTo>
                <a:lnTo>
                  <a:pt x="3514907" y="2082129"/>
                </a:lnTo>
                <a:lnTo>
                  <a:pt x="3514347" y="2084880"/>
                </a:lnTo>
                <a:lnTo>
                  <a:pt x="3518565" y="2097919"/>
                </a:lnTo>
                <a:lnTo>
                  <a:pt x="3519976" y="2104707"/>
                </a:lnTo>
                <a:lnTo>
                  <a:pt x="3521958" y="2106519"/>
                </a:lnTo>
                <a:cubicBezTo>
                  <a:pt x="3523219" y="2108534"/>
                  <a:pt x="3523895" y="2111498"/>
                  <a:pt x="3523237" y="2116590"/>
                </a:cubicBezTo>
                <a:lnTo>
                  <a:pt x="3522786" y="2117790"/>
                </a:lnTo>
                <a:lnTo>
                  <a:pt x="3526064" y="2125947"/>
                </a:lnTo>
                <a:cubicBezTo>
                  <a:pt x="3527505" y="2128548"/>
                  <a:pt x="3529274" y="2130818"/>
                  <a:pt x="3531495" y="2132603"/>
                </a:cubicBezTo>
                <a:cubicBezTo>
                  <a:pt x="3522034" y="2161762"/>
                  <a:pt x="3533978" y="2187874"/>
                  <a:pt x="3533955" y="2218836"/>
                </a:cubicBezTo>
                <a:cubicBezTo>
                  <a:pt x="3517312" y="2233337"/>
                  <a:pt x="3542024" y="2285180"/>
                  <a:pt x="3559442" y="2291697"/>
                </a:cubicBezTo>
                <a:cubicBezTo>
                  <a:pt x="3544608" y="2292866"/>
                  <a:pt x="3567228" y="2330146"/>
                  <a:pt x="3568373" y="2340076"/>
                </a:cubicBezTo>
                <a:cubicBezTo>
                  <a:pt x="3568755" y="2343387"/>
                  <a:pt x="3566751" y="2343658"/>
                  <a:pt x="3560178" y="2338540"/>
                </a:cubicBezTo>
                <a:cubicBezTo>
                  <a:pt x="3562571" y="2349015"/>
                  <a:pt x="3555536" y="2360463"/>
                  <a:pt x="3548875" y="2354921"/>
                </a:cubicBezTo>
                <a:cubicBezTo>
                  <a:pt x="3564342" y="2386191"/>
                  <a:pt x="3553912" y="2434573"/>
                  <a:pt x="3562290" y="2470516"/>
                </a:cubicBezTo>
                <a:cubicBezTo>
                  <a:pt x="3548732" y="2491328"/>
                  <a:pt x="3561750" y="2479665"/>
                  <a:pt x="3560263" y="2500409"/>
                </a:cubicBezTo>
                <a:cubicBezTo>
                  <a:pt x="3573531" y="2493872"/>
                  <a:pt x="3554177" y="2525877"/>
                  <a:pt x="3569616" y="2525972"/>
                </a:cubicBezTo>
                <a:cubicBezTo>
                  <a:pt x="3568857" y="2529744"/>
                  <a:pt x="3567635" y="2533395"/>
                  <a:pt x="3566291" y="2537057"/>
                </a:cubicBezTo>
                <a:lnTo>
                  <a:pt x="3565595" y="2538979"/>
                </a:lnTo>
                <a:lnTo>
                  <a:pt x="3565471" y="2546483"/>
                </a:lnTo>
                <a:lnTo>
                  <a:pt x="3562111" y="2548822"/>
                </a:lnTo>
                <a:lnTo>
                  <a:pt x="3559542" y="2560277"/>
                </a:lnTo>
                <a:cubicBezTo>
                  <a:pt x="3559093" y="2564534"/>
                  <a:pt x="3559212" y="2569074"/>
                  <a:pt x="3560240" y="2574030"/>
                </a:cubicBezTo>
                <a:cubicBezTo>
                  <a:pt x="3567097" y="2585933"/>
                  <a:pt x="3560828" y="2605604"/>
                  <a:pt x="3562359" y="2622912"/>
                </a:cubicBezTo>
                <a:lnTo>
                  <a:pt x="3564740" y="2630748"/>
                </a:lnTo>
                <a:lnTo>
                  <a:pt x="3563214" y="2656947"/>
                </a:lnTo>
                <a:cubicBezTo>
                  <a:pt x="3563065" y="2664385"/>
                  <a:pt x="3563222" y="2672085"/>
                  <a:pt x="3563949" y="2680153"/>
                </a:cubicBezTo>
                <a:lnTo>
                  <a:pt x="3566383" y="2695058"/>
                </a:lnTo>
                <a:lnTo>
                  <a:pt x="3565385" y="2699075"/>
                </a:lnTo>
                <a:cubicBezTo>
                  <a:pt x="3565951" y="2705917"/>
                  <a:pt x="3570892" y="2714690"/>
                  <a:pt x="3565525" y="2714239"/>
                </a:cubicBezTo>
                <a:lnTo>
                  <a:pt x="3567847" y="2721812"/>
                </a:lnTo>
                <a:lnTo>
                  <a:pt x="3564077" y="2729693"/>
                </a:lnTo>
                <a:cubicBezTo>
                  <a:pt x="3563144" y="2730592"/>
                  <a:pt x="3562134" y="2731288"/>
                  <a:pt x="3561085" y="2731758"/>
                </a:cubicBezTo>
                <a:lnTo>
                  <a:pt x="3563149" y="2742418"/>
                </a:lnTo>
                <a:lnTo>
                  <a:pt x="3560661" y="2751437"/>
                </a:lnTo>
                <a:lnTo>
                  <a:pt x="3563126" y="2758989"/>
                </a:lnTo>
                <a:lnTo>
                  <a:pt x="3562876" y="2762207"/>
                </a:lnTo>
                <a:lnTo>
                  <a:pt x="3561866" y="2770236"/>
                </a:lnTo>
                <a:cubicBezTo>
                  <a:pt x="3561066" y="2774372"/>
                  <a:pt x="3560080" y="2779005"/>
                  <a:pt x="3559378" y="2784138"/>
                </a:cubicBezTo>
                <a:lnTo>
                  <a:pt x="3559178" y="2788436"/>
                </a:lnTo>
                <a:lnTo>
                  <a:pt x="3554648" y="2798068"/>
                </a:lnTo>
                <a:cubicBezTo>
                  <a:pt x="3551209" y="2805087"/>
                  <a:pt x="3548936" y="2810580"/>
                  <a:pt x="3551400" y="2816345"/>
                </a:cubicBezTo>
                <a:cubicBezTo>
                  <a:pt x="3547036" y="2826742"/>
                  <a:pt x="3533490" y="2834711"/>
                  <a:pt x="3538128" y="2849028"/>
                </a:cubicBezTo>
                <a:cubicBezTo>
                  <a:pt x="3531517" y="2845031"/>
                  <a:pt x="3538369" y="2865256"/>
                  <a:pt x="3532013" y="2868126"/>
                </a:cubicBezTo>
                <a:cubicBezTo>
                  <a:pt x="3526842" y="2869601"/>
                  <a:pt x="3527715" y="2876080"/>
                  <a:pt x="3526094" y="2881167"/>
                </a:cubicBezTo>
                <a:cubicBezTo>
                  <a:pt x="3520961" y="2885059"/>
                  <a:pt x="3517628" y="2910333"/>
                  <a:pt x="3518939" y="2918966"/>
                </a:cubicBezTo>
                <a:cubicBezTo>
                  <a:pt x="3525789" y="2943088"/>
                  <a:pt x="3505468" y="2964225"/>
                  <a:pt x="3510391" y="2983548"/>
                </a:cubicBezTo>
                <a:cubicBezTo>
                  <a:pt x="3510204" y="2988707"/>
                  <a:pt x="3509257" y="2993036"/>
                  <a:pt x="3507840" y="2996827"/>
                </a:cubicBezTo>
                <a:lnTo>
                  <a:pt x="3502741" y="3006379"/>
                </a:lnTo>
                <a:lnTo>
                  <a:pt x="3499028" y="3006971"/>
                </a:lnTo>
                <a:lnTo>
                  <a:pt x="3497157" y="3013976"/>
                </a:lnTo>
                <a:lnTo>
                  <a:pt x="3496053" y="3015450"/>
                </a:lnTo>
                <a:cubicBezTo>
                  <a:pt x="3493931" y="3018255"/>
                  <a:pt x="3491925" y="3021106"/>
                  <a:pt x="3490329" y="3024292"/>
                </a:cubicBezTo>
                <a:cubicBezTo>
                  <a:pt x="3504872" y="3031782"/>
                  <a:pt x="3479143" y="3052632"/>
                  <a:pt x="3493186" y="3052840"/>
                </a:cubicBezTo>
                <a:cubicBezTo>
                  <a:pt x="3486942" y="3071654"/>
                  <a:pt x="3501947" y="3066916"/>
                  <a:pt x="3484298" y="3080007"/>
                </a:cubicBezTo>
                <a:cubicBezTo>
                  <a:pt x="3483814" y="3117860"/>
                  <a:pt x="3462683" y="3158406"/>
                  <a:pt x="3469977" y="3195253"/>
                </a:cubicBezTo>
                <a:cubicBezTo>
                  <a:pt x="3464984" y="3186842"/>
                  <a:pt x="3455676" y="3194249"/>
                  <a:pt x="3455490" y="3205255"/>
                </a:cubicBezTo>
                <a:cubicBezTo>
                  <a:pt x="3435461" y="3173385"/>
                  <a:pt x="3464274" y="3257718"/>
                  <a:pt x="3445250" y="3249703"/>
                </a:cubicBezTo>
                <a:cubicBezTo>
                  <a:pt x="3460163" y="3264187"/>
                  <a:pt x="3471377" y="3324835"/>
                  <a:pt x="3452291" y="3330508"/>
                </a:cubicBezTo>
                <a:cubicBezTo>
                  <a:pt x="3445043" y="3359645"/>
                  <a:pt x="3450218" y="3389952"/>
                  <a:pt x="3434486" y="3412864"/>
                </a:cubicBezTo>
                <a:cubicBezTo>
                  <a:pt x="3436166" y="3415609"/>
                  <a:pt x="3437306" y="3418595"/>
                  <a:pt x="3438058" y="3421734"/>
                </a:cubicBezTo>
                <a:lnTo>
                  <a:pt x="3439245" y="3430986"/>
                </a:lnTo>
                <a:lnTo>
                  <a:pt x="3438541" y="3431897"/>
                </a:lnTo>
                <a:cubicBezTo>
                  <a:pt x="3436732" y="3436375"/>
                  <a:pt x="3436677" y="3439488"/>
                  <a:pt x="3437396" y="3441992"/>
                </a:cubicBezTo>
                <a:lnTo>
                  <a:pt x="3438843" y="3444647"/>
                </a:lnTo>
                <a:lnTo>
                  <a:pt x="3438591" y="3451712"/>
                </a:lnTo>
                <a:lnTo>
                  <a:pt x="3439527" y="3466008"/>
                </a:lnTo>
                <a:lnTo>
                  <a:pt x="3438357" y="3468331"/>
                </a:lnTo>
                <a:lnTo>
                  <a:pt x="3437674" y="3489343"/>
                </a:lnTo>
                <a:cubicBezTo>
                  <a:pt x="3437459" y="3489383"/>
                  <a:pt x="3437241" y="3489424"/>
                  <a:pt x="3437026" y="3489465"/>
                </a:cubicBezTo>
                <a:cubicBezTo>
                  <a:pt x="3435558" y="3490219"/>
                  <a:pt x="3434444" y="3491679"/>
                  <a:pt x="3434044" y="3494659"/>
                </a:cubicBezTo>
                <a:cubicBezTo>
                  <a:pt x="3425302" y="3487640"/>
                  <a:pt x="3430211" y="3495561"/>
                  <a:pt x="3429800" y="3504965"/>
                </a:cubicBezTo>
                <a:cubicBezTo>
                  <a:pt x="3416132" y="3496161"/>
                  <a:pt x="3420620" y="3524348"/>
                  <a:pt x="3412115" y="3526661"/>
                </a:cubicBezTo>
                <a:cubicBezTo>
                  <a:pt x="3412121" y="3533765"/>
                  <a:pt x="3411879" y="3541120"/>
                  <a:pt x="3411331" y="3548549"/>
                </a:cubicBezTo>
                <a:lnTo>
                  <a:pt x="3410824" y="3552872"/>
                </a:lnTo>
                <a:cubicBezTo>
                  <a:pt x="3410773" y="3552889"/>
                  <a:pt x="3410721" y="3552908"/>
                  <a:pt x="3410671" y="3552926"/>
                </a:cubicBezTo>
                <a:cubicBezTo>
                  <a:pt x="3410254" y="3553793"/>
                  <a:pt x="3409971" y="3555188"/>
                  <a:pt x="3409849" y="3557419"/>
                </a:cubicBezTo>
                <a:lnTo>
                  <a:pt x="3409902" y="3560756"/>
                </a:lnTo>
                <a:lnTo>
                  <a:pt x="3408918" y="3569144"/>
                </a:lnTo>
                <a:lnTo>
                  <a:pt x="3407623" y="3571810"/>
                </a:lnTo>
                <a:lnTo>
                  <a:pt x="3405729" y="3572549"/>
                </a:lnTo>
                <a:lnTo>
                  <a:pt x="3405835" y="3573359"/>
                </a:lnTo>
                <a:cubicBezTo>
                  <a:pt x="3408214" y="3579757"/>
                  <a:pt x="3412465" y="3582275"/>
                  <a:pt x="3399129" y="3587902"/>
                </a:cubicBezTo>
                <a:cubicBezTo>
                  <a:pt x="3402495" y="3602236"/>
                  <a:pt x="3394605" y="3603730"/>
                  <a:pt x="3389566" y="3621859"/>
                </a:cubicBezTo>
                <a:cubicBezTo>
                  <a:pt x="3393374" y="3630350"/>
                  <a:pt x="3390863" y="3636316"/>
                  <a:pt x="3386307" y="3641820"/>
                </a:cubicBezTo>
                <a:cubicBezTo>
                  <a:pt x="3386232" y="3660214"/>
                  <a:pt x="3378837" y="3675854"/>
                  <a:pt x="3374956" y="3695940"/>
                </a:cubicBezTo>
                <a:cubicBezTo>
                  <a:pt x="3378387" y="3718839"/>
                  <a:pt x="3365817" y="3728358"/>
                  <a:pt x="3361718" y="3749831"/>
                </a:cubicBezTo>
                <a:cubicBezTo>
                  <a:pt x="3370064" y="3770267"/>
                  <a:pt x="3350403" y="3763879"/>
                  <a:pt x="3344768" y="3774338"/>
                </a:cubicBezTo>
                <a:lnTo>
                  <a:pt x="3343985" y="3777418"/>
                </a:lnTo>
                <a:lnTo>
                  <a:pt x="3344520" y="3785849"/>
                </a:lnTo>
                <a:lnTo>
                  <a:pt x="3345162" y="3789023"/>
                </a:lnTo>
                <a:cubicBezTo>
                  <a:pt x="3345441" y="3791209"/>
                  <a:pt x="3345415" y="3792659"/>
                  <a:pt x="3345164" y="3793659"/>
                </a:cubicBezTo>
                <a:lnTo>
                  <a:pt x="3345024" y="3793774"/>
                </a:lnTo>
                <a:lnTo>
                  <a:pt x="3345300" y="3798119"/>
                </a:lnTo>
                <a:cubicBezTo>
                  <a:pt x="3346087" y="3805456"/>
                  <a:pt x="3347157" y="3812596"/>
                  <a:pt x="3348424" y="3819398"/>
                </a:cubicBezTo>
                <a:cubicBezTo>
                  <a:pt x="3340590" y="3825065"/>
                  <a:pt x="3349940" y="3850234"/>
                  <a:pt x="3335133" y="3847354"/>
                </a:cubicBezTo>
                <a:cubicBezTo>
                  <a:pt x="3336403" y="3856524"/>
                  <a:pt x="3342565" y="3862118"/>
                  <a:pt x="3332848" y="3858945"/>
                </a:cubicBezTo>
                <a:cubicBezTo>
                  <a:pt x="3332988" y="3861961"/>
                  <a:pt x="3332168" y="3863811"/>
                  <a:pt x="3330878" y="3865128"/>
                </a:cubicBezTo>
                <a:lnTo>
                  <a:pt x="3330273" y="3865510"/>
                </a:lnTo>
                <a:lnTo>
                  <a:pt x="3333337" y="3885908"/>
                </a:lnTo>
                <a:lnTo>
                  <a:pt x="3332616" y="3888608"/>
                </a:lnTo>
                <a:lnTo>
                  <a:pt x="3336057" y="3901916"/>
                </a:lnTo>
                <a:lnTo>
                  <a:pt x="3337066" y="3908785"/>
                </a:lnTo>
                <a:lnTo>
                  <a:pt x="3338940" y="3910739"/>
                </a:lnTo>
                <a:cubicBezTo>
                  <a:pt x="3340082" y="3912843"/>
                  <a:pt x="3340580" y="3915849"/>
                  <a:pt x="3339621" y="3920873"/>
                </a:cubicBezTo>
                <a:lnTo>
                  <a:pt x="3339102" y="3922032"/>
                </a:lnTo>
                <a:lnTo>
                  <a:pt x="3341891" y="3930408"/>
                </a:lnTo>
                <a:cubicBezTo>
                  <a:pt x="3343178" y="3933107"/>
                  <a:pt x="3344812" y="3935503"/>
                  <a:pt x="3346927" y="3937451"/>
                </a:cubicBezTo>
                <a:cubicBezTo>
                  <a:pt x="3335745" y="3965779"/>
                  <a:pt x="3346136" y="3992699"/>
                  <a:pt x="3344279" y="4023542"/>
                </a:cubicBezTo>
                <a:cubicBezTo>
                  <a:pt x="3347024" y="4058096"/>
                  <a:pt x="3350783" y="4081986"/>
                  <a:pt x="3351926" y="4104769"/>
                </a:cubicBezTo>
                <a:cubicBezTo>
                  <a:pt x="3353695" y="4115384"/>
                  <a:pt x="3359144" y="4193344"/>
                  <a:pt x="3352816" y="4187317"/>
                </a:cubicBezTo>
                <a:cubicBezTo>
                  <a:pt x="3366419" y="4219638"/>
                  <a:pt x="3351446" y="4239971"/>
                  <a:pt x="3357691" y="4276413"/>
                </a:cubicBezTo>
                <a:cubicBezTo>
                  <a:pt x="3342910" y="4296116"/>
                  <a:pt x="3356610" y="4285488"/>
                  <a:pt x="3353895" y="4306037"/>
                </a:cubicBezTo>
                <a:cubicBezTo>
                  <a:pt x="3367541" y="4300534"/>
                  <a:pt x="3346306" y="4330948"/>
                  <a:pt x="3361728" y="4332215"/>
                </a:cubicBezTo>
                <a:cubicBezTo>
                  <a:pt x="3360746" y="4335915"/>
                  <a:pt x="3359307" y="4339458"/>
                  <a:pt x="3357748" y="4343006"/>
                </a:cubicBezTo>
                <a:lnTo>
                  <a:pt x="3356941" y="4344866"/>
                </a:lnTo>
                <a:lnTo>
                  <a:pt x="3356370" y="4352332"/>
                </a:lnTo>
                <a:lnTo>
                  <a:pt x="3352876" y="4354407"/>
                </a:lnTo>
                <a:lnTo>
                  <a:pt x="3352683" y="4444689"/>
                </a:lnTo>
                <a:cubicBezTo>
                  <a:pt x="3355485" y="4452425"/>
                  <a:pt x="3356736" y="4477980"/>
                  <a:pt x="3352455" y="4483791"/>
                </a:cubicBezTo>
                <a:cubicBezTo>
                  <a:pt x="3351784" y="4489320"/>
                  <a:pt x="3353780" y="4495171"/>
                  <a:pt x="3349030" y="4498683"/>
                </a:cubicBezTo>
                <a:cubicBezTo>
                  <a:pt x="3346858" y="4510741"/>
                  <a:pt x="3341860" y="4538358"/>
                  <a:pt x="3339427" y="4556140"/>
                </a:cubicBezTo>
                <a:cubicBezTo>
                  <a:pt x="3342836" y="4560659"/>
                  <a:pt x="3341611" y="4566842"/>
                  <a:pt x="3339521" y="4574959"/>
                </a:cubicBezTo>
                <a:lnTo>
                  <a:pt x="3338246" y="4582576"/>
                </a:lnTo>
                <a:lnTo>
                  <a:pt x="3348539" y="4605460"/>
                </a:lnTo>
                <a:lnTo>
                  <a:pt x="3345760" y="4678575"/>
                </a:lnTo>
                <a:lnTo>
                  <a:pt x="3356250" y="4713574"/>
                </a:lnTo>
                <a:cubicBezTo>
                  <a:pt x="3358600" y="4727943"/>
                  <a:pt x="3359577" y="4741820"/>
                  <a:pt x="3361380" y="4755215"/>
                </a:cubicBezTo>
                <a:cubicBezTo>
                  <a:pt x="3363928" y="4785596"/>
                  <a:pt x="3347531" y="4766123"/>
                  <a:pt x="3361636" y="4803525"/>
                </a:cubicBezTo>
                <a:cubicBezTo>
                  <a:pt x="3356254" y="4807867"/>
                  <a:pt x="3356117" y="4812705"/>
                  <a:pt x="3358957" y="4820729"/>
                </a:cubicBezTo>
                <a:cubicBezTo>
                  <a:pt x="3359783" y="4835507"/>
                  <a:pt x="3345952" y="4834947"/>
                  <a:pt x="3354635" y="4849546"/>
                </a:cubicBezTo>
                <a:cubicBezTo>
                  <a:pt x="3350894" y="4848362"/>
                  <a:pt x="3350351" y="4855411"/>
                  <a:pt x="3349759" y="4861941"/>
                </a:cubicBezTo>
                <a:lnTo>
                  <a:pt x="3347368" y="4866228"/>
                </a:lnTo>
                <a:lnTo>
                  <a:pt x="3358408" y="4889535"/>
                </a:lnTo>
                <a:cubicBezTo>
                  <a:pt x="3373705" y="4931282"/>
                  <a:pt x="3382233" y="4982216"/>
                  <a:pt x="3393319" y="5017998"/>
                </a:cubicBezTo>
                <a:cubicBezTo>
                  <a:pt x="3368256" y="5040241"/>
                  <a:pt x="3392200" y="5029364"/>
                  <a:pt x="3389184" y="5055049"/>
                </a:cubicBezTo>
                <a:cubicBezTo>
                  <a:pt x="3413510" y="5050695"/>
                  <a:pt x="3377700" y="5085342"/>
                  <a:pt x="3405892" y="5089973"/>
                </a:cubicBezTo>
                <a:cubicBezTo>
                  <a:pt x="3404451" y="5094499"/>
                  <a:pt x="3402165" y="5098741"/>
                  <a:pt x="3399662" y="5102960"/>
                </a:cubicBezTo>
                <a:lnTo>
                  <a:pt x="3398363" y="5105176"/>
                </a:lnTo>
                <a:lnTo>
                  <a:pt x="3398026" y="5114590"/>
                </a:lnTo>
                <a:lnTo>
                  <a:pt x="3391859" y="5116550"/>
                </a:lnTo>
                <a:lnTo>
                  <a:pt x="3386999" y="5130226"/>
                </a:lnTo>
                <a:cubicBezTo>
                  <a:pt x="3386119" y="5135455"/>
                  <a:pt x="3386267" y="5141205"/>
                  <a:pt x="3388073" y="5147747"/>
                </a:cubicBezTo>
                <a:cubicBezTo>
                  <a:pt x="3400425" y="5164741"/>
                  <a:pt x="3388688" y="5187675"/>
                  <a:pt x="3391234" y="5209919"/>
                </a:cubicBezTo>
                <a:lnTo>
                  <a:pt x="3395469" y="5220481"/>
                </a:lnTo>
                <a:lnTo>
                  <a:pt x="3392518" y="5250830"/>
                </a:lnTo>
                <a:lnTo>
                  <a:pt x="3393800" y="5252877"/>
                </a:lnTo>
                <a:cubicBezTo>
                  <a:pt x="3393941" y="5258188"/>
                  <a:pt x="3392357" y="5268832"/>
                  <a:pt x="3393361" y="5282697"/>
                </a:cubicBezTo>
                <a:lnTo>
                  <a:pt x="3399825" y="5336059"/>
                </a:lnTo>
                <a:lnTo>
                  <a:pt x="3392824" y="5344884"/>
                </a:lnTo>
                <a:lnTo>
                  <a:pt x="3389277" y="5345998"/>
                </a:lnTo>
                <a:lnTo>
                  <a:pt x="3390946" y="5360636"/>
                </a:lnTo>
                <a:lnTo>
                  <a:pt x="3386366" y="5371486"/>
                </a:lnTo>
                <a:lnTo>
                  <a:pt x="3390662" y="5381496"/>
                </a:lnTo>
                <a:lnTo>
                  <a:pt x="3388199" y="5395290"/>
                </a:lnTo>
                <a:cubicBezTo>
                  <a:pt x="3386677" y="5400263"/>
                  <a:pt x="3384810" y="5405812"/>
                  <a:pt x="3383455" y="5412069"/>
                </a:cubicBezTo>
                <a:lnTo>
                  <a:pt x="3376345" y="5426008"/>
                </a:lnTo>
                <a:lnTo>
                  <a:pt x="3374012" y="5448470"/>
                </a:lnTo>
                <a:cubicBezTo>
                  <a:pt x="3372358" y="5465848"/>
                  <a:pt x="3370199" y="5482458"/>
                  <a:pt x="3365299" y="5498771"/>
                </a:cubicBezTo>
                <a:cubicBezTo>
                  <a:pt x="3368242" y="5512292"/>
                  <a:pt x="3368289" y="5524931"/>
                  <a:pt x="3358774" y="5536815"/>
                </a:cubicBezTo>
                <a:cubicBezTo>
                  <a:pt x="3355554" y="5573082"/>
                  <a:pt x="3364982" y="5582256"/>
                  <a:pt x="3352897" y="5604851"/>
                </a:cubicBezTo>
                <a:cubicBezTo>
                  <a:pt x="3357655" y="5611851"/>
                  <a:pt x="3360065" y="5616619"/>
                  <a:pt x="3360918" y="5620215"/>
                </a:cubicBezTo>
                <a:cubicBezTo>
                  <a:pt x="3363482" y="5631010"/>
                  <a:pt x="3352061" y="5631235"/>
                  <a:pt x="3348145" y="5649365"/>
                </a:cubicBezTo>
                <a:cubicBezTo>
                  <a:pt x="3342329" y="5668683"/>
                  <a:pt x="3336842" y="5635583"/>
                  <a:pt x="3334135" y="5654076"/>
                </a:cubicBezTo>
                <a:cubicBezTo>
                  <a:pt x="3338089" y="5673079"/>
                  <a:pt x="3320876" y="5674673"/>
                  <a:pt x="3326011" y="5694285"/>
                </a:cubicBezTo>
                <a:cubicBezTo>
                  <a:pt x="3339441" y="5687377"/>
                  <a:pt x="3320185" y="5735320"/>
                  <a:pt x="3331448" y="5735077"/>
                </a:cubicBezTo>
                <a:cubicBezTo>
                  <a:pt x="3313758" y="5754960"/>
                  <a:pt x="3333086" y="5760823"/>
                  <a:pt x="3326180" y="5784860"/>
                </a:cubicBezTo>
                <a:cubicBezTo>
                  <a:pt x="3319129" y="5796737"/>
                  <a:pt x="3317432" y="5804806"/>
                  <a:pt x="3323175" y="5814629"/>
                </a:cubicBezTo>
                <a:cubicBezTo>
                  <a:pt x="3289103" y="5869565"/>
                  <a:pt x="3319352" y="5845410"/>
                  <a:pt x="3303983" y="5894405"/>
                </a:cubicBezTo>
                <a:lnTo>
                  <a:pt x="3302615" y="5898375"/>
                </a:lnTo>
                <a:lnTo>
                  <a:pt x="3305988" y="5914019"/>
                </a:lnTo>
                <a:cubicBezTo>
                  <a:pt x="3306566" y="5914416"/>
                  <a:pt x="3307142" y="5914813"/>
                  <a:pt x="3307720" y="5915209"/>
                </a:cubicBezTo>
                <a:lnTo>
                  <a:pt x="3288942" y="5962966"/>
                </a:lnTo>
                <a:lnTo>
                  <a:pt x="3289995" y="5969791"/>
                </a:lnTo>
                <a:lnTo>
                  <a:pt x="3273219" y="6000303"/>
                </a:lnTo>
                <a:lnTo>
                  <a:pt x="3266971" y="6016394"/>
                </a:lnTo>
                <a:lnTo>
                  <a:pt x="3258268" y="6034498"/>
                </a:lnTo>
                <a:lnTo>
                  <a:pt x="3262376" y="6046147"/>
                </a:lnTo>
                <a:cubicBezTo>
                  <a:pt x="3269023" y="6073717"/>
                  <a:pt x="3250846" y="6118951"/>
                  <a:pt x="3274161" y="6127097"/>
                </a:cubicBezTo>
                <a:cubicBezTo>
                  <a:pt x="3261055" y="6140796"/>
                  <a:pt x="3284255" y="6151240"/>
                  <a:pt x="3287116" y="6165061"/>
                </a:cubicBezTo>
                <a:cubicBezTo>
                  <a:pt x="3278972" y="6176795"/>
                  <a:pt x="3286959" y="6181809"/>
                  <a:pt x="3289289" y="6191816"/>
                </a:cubicBezTo>
                <a:cubicBezTo>
                  <a:pt x="3284123" y="6196765"/>
                  <a:pt x="3284941" y="6205311"/>
                  <a:pt x="3291517" y="6207797"/>
                </a:cubicBezTo>
                <a:cubicBezTo>
                  <a:pt x="3306003" y="6202672"/>
                  <a:pt x="3300501" y="6232914"/>
                  <a:pt x="3310808" y="6234442"/>
                </a:cubicBezTo>
                <a:cubicBezTo>
                  <a:pt x="3314005" y="6251566"/>
                  <a:pt x="3305763" y="6327405"/>
                  <a:pt x="3322832" y="6339012"/>
                </a:cubicBezTo>
                <a:cubicBezTo>
                  <a:pt x="3332735" y="6373401"/>
                  <a:pt x="3309981" y="6425589"/>
                  <a:pt x="3311360" y="6440393"/>
                </a:cubicBezTo>
                <a:cubicBezTo>
                  <a:pt x="3282540" y="6457108"/>
                  <a:pt x="3365374" y="6523495"/>
                  <a:pt x="3370963" y="6586374"/>
                </a:cubicBezTo>
                <a:cubicBezTo>
                  <a:pt x="3368621" y="6595055"/>
                  <a:pt x="3368943" y="6599590"/>
                  <a:pt x="3375863" y="6601412"/>
                </a:cubicBezTo>
                <a:cubicBezTo>
                  <a:pt x="3380798" y="6617525"/>
                  <a:pt x="3389212" y="6649404"/>
                  <a:pt x="3400578" y="6683057"/>
                </a:cubicBezTo>
                <a:cubicBezTo>
                  <a:pt x="3408645" y="6705148"/>
                  <a:pt x="3410628" y="6805370"/>
                  <a:pt x="3417831" y="6852700"/>
                </a:cubicBezTo>
                <a:lnTo>
                  <a:pt x="3418926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064474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8B6DAF-F6FF-308A-02C8-5881E8AFB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en-GB" sz="3000">
                <a:latin typeface="Algerian" panose="04020705040A02060702" pitchFamily="82" charset="0"/>
              </a:rPr>
              <a:t>Importance of Teamwork</a:t>
            </a:r>
            <a:br>
              <a:rPr lang="en-GB" sz="3000"/>
            </a:br>
            <a:endParaRPr lang="en-GB" sz="3000"/>
          </a:p>
        </p:txBody>
      </p:sp>
      <p:pic>
        <p:nvPicPr>
          <p:cNvPr id="24" name="Picture 23" descr="Hands-on top of each other">
            <a:extLst>
              <a:ext uri="{FF2B5EF4-FFF2-40B4-BE49-F238E27FC236}">
                <a16:creationId xmlns:a16="http://schemas.microsoft.com/office/drawing/2014/main" id="{AB2EC864-17B0-6729-737E-A0316A5F7F2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54919" r="12220" b="1"/>
          <a:stretch>
            <a:fillRect/>
          </a:stretch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447F11-85AF-C98C-5E34-488CE51815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68557" y="2551176"/>
            <a:ext cx="5444382" cy="35912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Teamwork is vital because it improves patient safety, reduces mistakes, improves communication and ensures good quality care. (NHS England, 2022).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903463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709F1D5-B0F1-4714-A239-E5B61C1619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228FB460-D3FF-4440-A020-05982A09E5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40546" y="1011045"/>
            <a:ext cx="4369859" cy="4369859"/>
          </a:xfrm>
          <a:prstGeom prst="roundRect">
            <a:avLst>
              <a:gd name="adj" fmla="val 27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5F245AF-C142-E31F-48A9-0F72A45A8E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826" y="1112969"/>
            <a:ext cx="3937298" cy="4166010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latin typeface="Algerian" panose="04020705040A02060702" pitchFamily="82" charset="0"/>
              </a:rPr>
              <a:t>Example: Patient with stroke</a:t>
            </a:r>
            <a:br>
              <a:rPr lang="en-GB">
                <a:solidFill>
                  <a:srgbClr val="FFFFFF"/>
                </a:solidFill>
              </a:rPr>
            </a:b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7D8492-E410-2C19-E7E4-CD55C81151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example, when caring for a stroke patient, the doctor provides diagnosis, the nurse provides treatment. Also, physiotherapist helps recovery, and the healthcare assistant supports daily needs. (NICE, 2023).</a:t>
            </a:r>
            <a:endParaRPr lang="en-GB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18308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23395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57F6B8-11FC-F879-C044-AAE1F23539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 sz="2800">
                <a:latin typeface="Algerian" panose="04020705040A02060702" pitchFamily="82" charset="0"/>
              </a:rPr>
              <a:t>Benefits to Professional Practice</a:t>
            </a:r>
            <a:br>
              <a:rPr lang="en-GB" sz="2800">
                <a:latin typeface="Algerian" panose="04020705040A02060702" pitchFamily="82" charset="0"/>
              </a:rPr>
            </a:br>
            <a:endParaRPr lang="en-GB" sz="2800">
              <a:latin typeface="Algerian" panose="04020705040A02060702" pitchFamily="8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7466B60-8F75-B1E6-4B6B-1AFB4389EA6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397" r="20852" b="-1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2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1F9FE5A-707C-D7ED-D982-C5D11140A4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98542208"/>
              </p:ext>
            </p:extLst>
          </p:nvPr>
        </p:nvGraphicFramePr>
        <p:xfrm>
          <a:off x="838200" y="1825625"/>
          <a:ext cx="539336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480549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FDB66F-7113-6DC5-5BA9-53402A53D8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r>
              <a:rPr lang="en-GB" dirty="0">
                <a:latin typeface="Algerian" panose="04020705040A02060702" pitchFamily="82" charset="0"/>
              </a:rPr>
              <a:t>Reference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4A8D8F-60F6-24BD-0625-A61A143CE4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Skills for Care (2023) Partnership working in health and social care. Leeds: Skills for Care.</a:t>
            </a:r>
          </a:p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NHS England (2022) Working in multidisciplinary teams. London: NHS England.</a:t>
            </a:r>
          </a:p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NICE (2023) Stroke rehabilitation in adults. London: National Institute for Health and Care Excellent.</a:t>
            </a:r>
          </a:p>
          <a:p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NMC (2018) The Code: Professional standards of practice and behaviour for nurses and midwives. London: Nursing and Midwifery Council.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37601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276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Algerian</vt:lpstr>
      <vt:lpstr>Aptos</vt:lpstr>
      <vt:lpstr>Aptos Display</vt:lpstr>
      <vt:lpstr>Arial</vt:lpstr>
      <vt:lpstr>Calibri</vt:lpstr>
      <vt:lpstr>Office Theme</vt:lpstr>
      <vt:lpstr>Working in Teams in Health and Social Care  </vt:lpstr>
      <vt:lpstr>Professional Development within Health and Social Care </vt:lpstr>
      <vt:lpstr>Definition of Teamwork </vt:lpstr>
      <vt:lpstr>Importance of Teamwork </vt:lpstr>
      <vt:lpstr>Example: Patient with stroke </vt:lpstr>
      <vt:lpstr>Benefits to Professional Practice 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charmaine mclean</dc:creator>
  <cp:lastModifiedBy>charmaine mclean</cp:lastModifiedBy>
  <cp:revision>3</cp:revision>
  <dcterms:created xsi:type="dcterms:W3CDTF">2026-02-15T23:17:35Z</dcterms:created>
  <dcterms:modified xsi:type="dcterms:W3CDTF">2026-02-20T13:05:05Z</dcterms:modified>
</cp:coreProperties>
</file>