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2.xml" ContentType="application/vnd.openxmlformats-officedocument.presentationml.notesSlide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notesSlides/notesSlide3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5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4" r:id="rId9"/>
    <p:sldId id="263" r:id="rId10"/>
    <p:sldId id="265" r:id="rId11"/>
    <p:sldId id="266" r:id="rId12"/>
    <p:sldId id="267" r:id="rId13"/>
    <p:sldId id="268" r:id="rId14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384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4431D846-703F-446E-A95F-E95E3A373411}" v="66" dt="2026-03-09T12:12:59.144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6007" autoAdjust="0"/>
    <p:restoredTop sz="81320" autoAdjust="0"/>
  </p:normalViewPr>
  <p:slideViewPr>
    <p:cSldViewPr snapToGrid="0">
      <p:cViewPr varScale="1">
        <p:scale>
          <a:sx n="52" d="100"/>
          <a:sy n="52" d="100"/>
        </p:scale>
        <p:origin x="655" y="36"/>
      </p:cViewPr>
      <p:guideLst>
        <p:guide orient="horz" pos="2160"/>
        <p:guide pos="384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21" Type="http://schemas.microsoft.com/office/2015/10/relationships/revisionInfo" Target="revisionInfo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20" Type="http://schemas.microsoft.com/office/2016/11/relationships/changesInfo" Target="changesInfos/changesInfo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Charlotte Greenway" userId="f3007956-5e20-4c5a-987f-cc7f9910f597" providerId="ADAL" clId="{AD6E5B43-6D93-437D-BF98-C7CE12EA2D06}"/>
    <pc:docChg chg="undo redo custSel addSld delSld modSld sldOrd">
      <pc:chgData name="Charlotte Greenway" userId="f3007956-5e20-4c5a-987f-cc7f9910f597" providerId="ADAL" clId="{AD6E5B43-6D93-437D-BF98-C7CE12EA2D06}" dt="2026-03-09T12:12:43.619" v="590" actId="404"/>
      <pc:docMkLst>
        <pc:docMk/>
      </pc:docMkLst>
      <pc:sldChg chg="modSp mod">
        <pc:chgData name="Charlotte Greenway" userId="f3007956-5e20-4c5a-987f-cc7f9910f597" providerId="ADAL" clId="{AD6E5B43-6D93-437D-BF98-C7CE12EA2D06}" dt="2026-03-03T11:38:04.872" v="48" actId="404"/>
        <pc:sldMkLst>
          <pc:docMk/>
          <pc:sldMk cId="1365779064" sldId="256"/>
        </pc:sldMkLst>
        <pc:spChg chg="mod">
          <ac:chgData name="Charlotte Greenway" userId="f3007956-5e20-4c5a-987f-cc7f9910f597" providerId="ADAL" clId="{AD6E5B43-6D93-437D-BF98-C7CE12EA2D06}" dt="2026-03-03T11:38:04.872" v="48" actId="404"/>
          <ac:spMkLst>
            <pc:docMk/>
            <pc:sldMk cId="1365779064" sldId="256"/>
            <ac:spMk id="2" creationId="{3B9A01E8-2264-823A-959C-2CC710444075}"/>
          </ac:spMkLst>
        </pc:spChg>
        <pc:spChg chg="mod">
          <ac:chgData name="Charlotte Greenway" userId="f3007956-5e20-4c5a-987f-cc7f9910f597" providerId="ADAL" clId="{AD6E5B43-6D93-437D-BF98-C7CE12EA2D06}" dt="2026-02-24T22:26:40.432" v="9"/>
          <ac:spMkLst>
            <pc:docMk/>
            <pc:sldMk cId="1365779064" sldId="256"/>
            <ac:spMk id="3" creationId="{14E49EDA-4050-719A-8481-C1B000D483BD}"/>
          </ac:spMkLst>
        </pc:spChg>
      </pc:sldChg>
      <pc:sldChg chg="delSp delDesignElem">
        <pc:chgData name="Charlotte Greenway" userId="f3007956-5e20-4c5a-987f-cc7f9910f597" providerId="ADAL" clId="{AD6E5B43-6D93-437D-BF98-C7CE12EA2D06}" dt="2026-02-24T22:26:40.432" v="9"/>
        <pc:sldMkLst>
          <pc:docMk/>
          <pc:sldMk cId="1164875301" sldId="257"/>
        </pc:sldMkLst>
      </pc:sldChg>
      <pc:sldChg chg="addSp delSp modSp mod setBg">
        <pc:chgData name="Charlotte Greenway" userId="f3007956-5e20-4c5a-987f-cc7f9910f597" providerId="ADAL" clId="{AD6E5B43-6D93-437D-BF98-C7CE12EA2D06}" dt="2026-02-24T22:28:21.524" v="20" actId="1076"/>
        <pc:sldMkLst>
          <pc:docMk/>
          <pc:sldMk cId="3802759793" sldId="258"/>
        </pc:sldMkLst>
        <pc:spChg chg="mod">
          <ac:chgData name="Charlotte Greenway" userId="f3007956-5e20-4c5a-987f-cc7f9910f597" providerId="ADAL" clId="{AD6E5B43-6D93-437D-BF98-C7CE12EA2D06}" dt="2026-02-24T22:28:21.524" v="20" actId="1076"/>
          <ac:spMkLst>
            <pc:docMk/>
            <pc:sldMk cId="3802759793" sldId="258"/>
            <ac:spMk id="3" creationId="{FC37B51E-6FA8-E967-24A4-F29E2D98BC59}"/>
          </ac:spMkLst>
        </pc:spChg>
        <pc:spChg chg="mod ord">
          <ac:chgData name="Charlotte Greenway" userId="f3007956-5e20-4c5a-987f-cc7f9910f597" providerId="ADAL" clId="{AD6E5B43-6D93-437D-BF98-C7CE12EA2D06}" dt="2026-02-24T22:28:17.813" v="19" actId="6549"/>
          <ac:spMkLst>
            <pc:docMk/>
            <pc:sldMk cId="3802759793" sldId="258"/>
            <ac:spMk id="5" creationId="{AF8BD62A-F205-2490-3F61-3B75514800A9}"/>
          </ac:spMkLst>
        </pc:spChg>
        <pc:spChg chg="mod">
          <ac:chgData name="Charlotte Greenway" userId="f3007956-5e20-4c5a-987f-cc7f9910f597" providerId="ADAL" clId="{AD6E5B43-6D93-437D-BF98-C7CE12EA2D06}" dt="2026-02-24T22:27:46.904" v="15" actId="1076"/>
          <ac:spMkLst>
            <pc:docMk/>
            <pc:sldMk cId="3802759793" sldId="258"/>
            <ac:spMk id="7" creationId="{38CA4835-47E6-43A2-8EA1-75A5E89F0B66}"/>
          </ac:spMkLst>
        </pc:spChg>
        <pc:spChg chg="add">
          <ac:chgData name="Charlotte Greenway" userId="f3007956-5e20-4c5a-987f-cc7f9910f597" providerId="ADAL" clId="{AD6E5B43-6D93-437D-BF98-C7CE12EA2D06}" dt="2026-02-24T22:27:35.638" v="13" actId="26606"/>
          <ac:spMkLst>
            <pc:docMk/>
            <pc:sldMk cId="3802759793" sldId="258"/>
            <ac:spMk id="10" creationId="{5B6D324E-2D03-4162-AF1E-D5E32234E254}"/>
          </ac:spMkLst>
        </pc:spChg>
        <pc:picChg chg="add">
          <ac:chgData name="Charlotte Greenway" userId="f3007956-5e20-4c5a-987f-cc7f9910f597" providerId="ADAL" clId="{AD6E5B43-6D93-437D-BF98-C7CE12EA2D06}" dt="2026-02-24T22:27:35.638" v="13" actId="26606"/>
          <ac:picMkLst>
            <pc:docMk/>
            <pc:sldMk cId="3802759793" sldId="258"/>
            <ac:picMk id="11" creationId="{16172E5D-CEC9-8EDF-BBEB-F3EE10AD34E9}"/>
          </ac:picMkLst>
        </pc:picChg>
      </pc:sldChg>
      <pc:sldChg chg="addSp delSp modSp mod">
        <pc:chgData name="Charlotte Greenway" userId="f3007956-5e20-4c5a-987f-cc7f9910f597" providerId="ADAL" clId="{AD6E5B43-6D93-437D-BF98-C7CE12EA2D06}" dt="2026-02-24T22:29:39.926" v="33" actId="404"/>
        <pc:sldMkLst>
          <pc:docMk/>
          <pc:sldMk cId="3847930720" sldId="260"/>
        </pc:sldMkLst>
        <pc:spChg chg="add del mod">
          <ac:chgData name="Charlotte Greenway" userId="f3007956-5e20-4c5a-987f-cc7f9910f597" providerId="ADAL" clId="{AD6E5B43-6D93-437D-BF98-C7CE12EA2D06}" dt="2026-02-24T22:29:34.389" v="31" actId="1076"/>
          <ac:spMkLst>
            <pc:docMk/>
            <pc:sldMk cId="3847930720" sldId="260"/>
            <ac:spMk id="4" creationId="{E8D603BA-AC2F-9843-608A-BC387DC8B30F}"/>
          </ac:spMkLst>
        </pc:spChg>
        <pc:spChg chg="mod">
          <ac:chgData name="Charlotte Greenway" userId="f3007956-5e20-4c5a-987f-cc7f9910f597" providerId="ADAL" clId="{AD6E5B43-6D93-437D-BF98-C7CE12EA2D06}" dt="2026-02-24T22:29:39.926" v="33" actId="404"/>
          <ac:spMkLst>
            <pc:docMk/>
            <pc:sldMk cId="3847930720" sldId="260"/>
            <ac:spMk id="5" creationId="{7590F4B9-ACFA-3375-02E8-48BDDC4F1340}"/>
          </ac:spMkLst>
        </pc:spChg>
        <pc:graphicFrameChg chg="add mod">
          <ac:chgData name="Charlotte Greenway" userId="f3007956-5e20-4c5a-987f-cc7f9910f597" providerId="ADAL" clId="{AD6E5B43-6D93-437D-BF98-C7CE12EA2D06}" dt="2026-02-24T22:29:17.864" v="27" actId="14100"/>
          <ac:graphicFrameMkLst>
            <pc:docMk/>
            <pc:sldMk cId="3847930720" sldId="260"/>
            <ac:graphicFrameMk id="11" creationId="{0AC9110F-00EA-20AB-91D0-2DAF5B50FCBA}"/>
          </ac:graphicFrameMkLst>
        </pc:graphicFrameChg>
      </pc:sldChg>
      <pc:sldChg chg="addSp delSp modSp mod modNotesTx">
        <pc:chgData name="Charlotte Greenway" userId="f3007956-5e20-4c5a-987f-cc7f9910f597" providerId="ADAL" clId="{AD6E5B43-6D93-437D-BF98-C7CE12EA2D06}" dt="2026-03-09T11:35:47.370" v="480" actId="20577"/>
        <pc:sldMkLst>
          <pc:docMk/>
          <pc:sldMk cId="4093714294" sldId="261"/>
        </pc:sldMkLst>
        <pc:spChg chg="add mod">
          <ac:chgData name="Charlotte Greenway" userId="f3007956-5e20-4c5a-987f-cc7f9910f597" providerId="ADAL" clId="{AD6E5B43-6D93-437D-BF98-C7CE12EA2D06}" dt="2026-03-03T11:43:44.314" v="71" actId="1076"/>
          <ac:spMkLst>
            <pc:docMk/>
            <pc:sldMk cId="4093714294" sldId="261"/>
            <ac:spMk id="3" creationId="{EC479BE7-6DFA-5370-C81D-A7420BBB6108}"/>
          </ac:spMkLst>
        </pc:spChg>
        <pc:spChg chg="add mod">
          <ac:chgData name="Charlotte Greenway" userId="f3007956-5e20-4c5a-987f-cc7f9910f597" providerId="ADAL" clId="{AD6E5B43-6D93-437D-BF98-C7CE12EA2D06}" dt="2026-03-03T11:43:19.320" v="66" actId="1076"/>
          <ac:spMkLst>
            <pc:docMk/>
            <pc:sldMk cId="4093714294" sldId="261"/>
            <ac:spMk id="5" creationId="{FB7E742E-6D2D-F8D5-B80E-AFB13829B8BF}"/>
          </ac:spMkLst>
        </pc:spChg>
        <pc:spChg chg="add mod">
          <ac:chgData name="Charlotte Greenway" userId="f3007956-5e20-4c5a-987f-cc7f9910f597" providerId="ADAL" clId="{AD6E5B43-6D93-437D-BF98-C7CE12EA2D06}" dt="2026-03-03T11:44:56.633" v="86" actId="1076"/>
          <ac:spMkLst>
            <pc:docMk/>
            <pc:sldMk cId="4093714294" sldId="261"/>
            <ac:spMk id="6" creationId="{E2BF0E8E-0409-3B85-5AD4-FEEBA38C0DC7}"/>
          </ac:spMkLst>
        </pc:spChg>
        <pc:spChg chg="add mod">
          <ac:chgData name="Charlotte Greenway" userId="f3007956-5e20-4c5a-987f-cc7f9910f597" providerId="ADAL" clId="{AD6E5B43-6D93-437D-BF98-C7CE12EA2D06}" dt="2026-03-03T11:43:49.780" v="73" actId="1076"/>
          <ac:spMkLst>
            <pc:docMk/>
            <pc:sldMk cId="4093714294" sldId="261"/>
            <ac:spMk id="8" creationId="{DDE7B7A9-8F17-2856-2ABC-C22F03165566}"/>
          </ac:spMkLst>
        </pc:spChg>
        <pc:spChg chg="add mod">
          <ac:chgData name="Charlotte Greenway" userId="f3007956-5e20-4c5a-987f-cc7f9910f597" providerId="ADAL" clId="{AD6E5B43-6D93-437D-BF98-C7CE12EA2D06}" dt="2026-03-03T11:44:52.102" v="85" actId="1076"/>
          <ac:spMkLst>
            <pc:docMk/>
            <pc:sldMk cId="4093714294" sldId="261"/>
            <ac:spMk id="10" creationId="{39B2923E-E455-9E0E-8285-52F1EE169D60}"/>
          </ac:spMkLst>
        </pc:spChg>
        <pc:graphicFrameChg chg="add mod">
          <ac:chgData name="Charlotte Greenway" userId="f3007956-5e20-4c5a-987f-cc7f9910f597" providerId="ADAL" clId="{AD6E5B43-6D93-437D-BF98-C7CE12EA2D06}" dt="2026-03-03T11:44:48.512" v="84" actId="1076"/>
          <ac:graphicFrameMkLst>
            <pc:docMk/>
            <pc:sldMk cId="4093714294" sldId="261"/>
            <ac:graphicFrameMk id="9" creationId="{D14EBCCA-E285-1D25-A7A5-E4E85C97140F}"/>
          </ac:graphicFrameMkLst>
        </pc:graphicFrameChg>
      </pc:sldChg>
      <pc:sldChg chg="addSp modSp new mod setBg">
        <pc:chgData name="Charlotte Greenway" userId="f3007956-5e20-4c5a-987f-cc7f9910f597" providerId="ADAL" clId="{AD6E5B43-6D93-437D-BF98-C7CE12EA2D06}" dt="2026-03-03T11:55:23.872" v="225" actId="1076"/>
        <pc:sldMkLst>
          <pc:docMk/>
          <pc:sldMk cId="4001185756" sldId="262"/>
        </pc:sldMkLst>
        <pc:spChg chg="add mod">
          <ac:chgData name="Charlotte Greenway" userId="f3007956-5e20-4c5a-987f-cc7f9910f597" providerId="ADAL" clId="{AD6E5B43-6D93-437D-BF98-C7CE12EA2D06}" dt="2026-03-03T11:55:07.502" v="220" actId="14100"/>
          <ac:spMkLst>
            <pc:docMk/>
            <pc:sldMk cId="4001185756" sldId="262"/>
            <ac:spMk id="3" creationId="{FF9E7813-B54D-20CD-2C5B-95914301E8C3}"/>
          </ac:spMkLst>
        </pc:spChg>
        <pc:spChg chg="add mod">
          <ac:chgData name="Charlotte Greenway" userId="f3007956-5e20-4c5a-987f-cc7f9910f597" providerId="ADAL" clId="{AD6E5B43-6D93-437D-BF98-C7CE12EA2D06}" dt="2026-03-03T11:55:13.501" v="222" actId="20577"/>
          <ac:spMkLst>
            <pc:docMk/>
            <pc:sldMk cId="4001185756" sldId="262"/>
            <ac:spMk id="6" creationId="{B6F5DE83-6A7E-DA27-F657-8DE0C41EE0CE}"/>
          </ac:spMkLst>
        </pc:spChg>
        <pc:spChg chg="add mod">
          <ac:chgData name="Charlotte Greenway" userId="f3007956-5e20-4c5a-987f-cc7f9910f597" providerId="ADAL" clId="{AD6E5B43-6D93-437D-BF98-C7CE12EA2D06}" dt="2026-03-03T11:55:23.872" v="225" actId="1076"/>
          <ac:spMkLst>
            <pc:docMk/>
            <pc:sldMk cId="4001185756" sldId="262"/>
            <ac:spMk id="8" creationId="{A8C06337-76DA-6647-7A90-9E3F8312B942}"/>
          </ac:spMkLst>
        </pc:spChg>
        <pc:spChg chg="add">
          <ac:chgData name="Charlotte Greenway" userId="f3007956-5e20-4c5a-987f-cc7f9910f597" providerId="ADAL" clId="{AD6E5B43-6D93-437D-BF98-C7CE12EA2D06}" dt="2026-03-03T11:50:15.131" v="93" actId="26606"/>
          <ac:spMkLst>
            <pc:docMk/>
            <pc:sldMk cId="4001185756" sldId="262"/>
            <ac:spMk id="9" creationId="{5B6D324E-2D03-4162-AF1E-D5E32234E254}"/>
          </ac:spMkLst>
        </pc:spChg>
        <pc:spChg chg="add">
          <ac:chgData name="Charlotte Greenway" userId="f3007956-5e20-4c5a-987f-cc7f9910f597" providerId="ADAL" clId="{AD6E5B43-6D93-437D-BF98-C7CE12EA2D06}" dt="2026-03-03T11:50:15.131" v="93" actId="26606"/>
          <ac:spMkLst>
            <pc:docMk/>
            <pc:sldMk cId="4001185756" sldId="262"/>
            <ac:spMk id="11" creationId="{60C2BF78-EE5B-49C7-ADD9-58CDBD13E3AA}"/>
          </ac:spMkLst>
        </pc:spChg>
        <pc:picChg chg="add mod">
          <ac:chgData name="Charlotte Greenway" userId="f3007956-5e20-4c5a-987f-cc7f9910f597" providerId="ADAL" clId="{AD6E5B43-6D93-437D-BF98-C7CE12EA2D06}" dt="2026-03-03T11:52:02.162" v="130" actId="1076"/>
          <ac:picMkLst>
            <pc:docMk/>
            <pc:sldMk cId="4001185756" sldId="262"/>
            <ac:picMk id="5" creationId="{EDFE40F4-76CB-9FEB-B00B-312FC8881ABA}"/>
          </ac:picMkLst>
        </pc:picChg>
      </pc:sldChg>
      <pc:sldChg chg="addSp delSp modSp new mod">
        <pc:chgData name="Charlotte Greenway" userId="f3007956-5e20-4c5a-987f-cc7f9910f597" providerId="ADAL" clId="{AD6E5B43-6D93-437D-BF98-C7CE12EA2D06}" dt="2026-03-03T12:08:16.788" v="356" actId="1076"/>
        <pc:sldMkLst>
          <pc:docMk/>
          <pc:sldMk cId="3233732622" sldId="263"/>
        </pc:sldMkLst>
        <pc:spChg chg="add mod">
          <ac:chgData name="Charlotte Greenway" userId="f3007956-5e20-4c5a-987f-cc7f9910f597" providerId="ADAL" clId="{AD6E5B43-6D93-437D-BF98-C7CE12EA2D06}" dt="2026-03-03T12:07:39.756" v="352" actId="1076"/>
          <ac:spMkLst>
            <pc:docMk/>
            <pc:sldMk cId="3233732622" sldId="263"/>
            <ac:spMk id="5" creationId="{7856C0BD-997F-2308-6D0D-1CB188E7186D}"/>
          </ac:spMkLst>
        </pc:spChg>
        <pc:spChg chg="add mod">
          <ac:chgData name="Charlotte Greenway" userId="f3007956-5e20-4c5a-987f-cc7f9910f597" providerId="ADAL" clId="{AD6E5B43-6D93-437D-BF98-C7CE12EA2D06}" dt="2026-03-03T12:07:36.556" v="351" actId="1076"/>
          <ac:spMkLst>
            <pc:docMk/>
            <pc:sldMk cId="3233732622" sldId="263"/>
            <ac:spMk id="7" creationId="{9728EA65-6601-533E-B84A-4D41D8B937DD}"/>
          </ac:spMkLst>
        </pc:spChg>
        <pc:spChg chg="add mod">
          <ac:chgData name="Charlotte Greenway" userId="f3007956-5e20-4c5a-987f-cc7f9910f597" providerId="ADAL" clId="{AD6E5B43-6D93-437D-BF98-C7CE12EA2D06}" dt="2026-03-03T12:06:43.473" v="346" actId="207"/>
          <ac:spMkLst>
            <pc:docMk/>
            <pc:sldMk cId="3233732622" sldId="263"/>
            <ac:spMk id="9" creationId="{14376A89-585B-924A-D4D3-5A99F6077F59}"/>
          </ac:spMkLst>
        </pc:spChg>
        <pc:spChg chg="add mod">
          <ac:chgData name="Charlotte Greenway" userId="f3007956-5e20-4c5a-987f-cc7f9910f597" providerId="ADAL" clId="{AD6E5B43-6D93-437D-BF98-C7CE12EA2D06}" dt="2026-03-03T12:06:27.099" v="343" actId="1076"/>
          <ac:spMkLst>
            <pc:docMk/>
            <pc:sldMk cId="3233732622" sldId="263"/>
            <ac:spMk id="11" creationId="{135E236D-CA81-CC2F-B622-1A96B08B68AB}"/>
          </ac:spMkLst>
        </pc:spChg>
        <pc:picChg chg="add mod">
          <ac:chgData name="Charlotte Greenway" userId="f3007956-5e20-4c5a-987f-cc7f9910f597" providerId="ADAL" clId="{AD6E5B43-6D93-437D-BF98-C7CE12EA2D06}" dt="2026-03-03T12:07:30.141" v="350" actId="14100"/>
          <ac:picMkLst>
            <pc:docMk/>
            <pc:sldMk cId="3233732622" sldId="263"/>
            <ac:picMk id="1026" creationId="{F3E02B9D-DEFE-6FFF-5F20-6C726D21EDAA}"/>
          </ac:picMkLst>
        </pc:picChg>
        <pc:picChg chg="add mod">
          <ac:chgData name="Charlotte Greenway" userId="f3007956-5e20-4c5a-987f-cc7f9910f597" providerId="ADAL" clId="{AD6E5B43-6D93-437D-BF98-C7CE12EA2D06}" dt="2026-03-03T12:08:16.788" v="356" actId="1076"/>
          <ac:picMkLst>
            <pc:docMk/>
            <pc:sldMk cId="3233732622" sldId="263"/>
            <ac:picMk id="1028" creationId="{4D61EF4C-7034-56C0-7461-971EA8398776}"/>
          </ac:picMkLst>
        </pc:picChg>
      </pc:sldChg>
      <pc:sldChg chg="addSp modSp new mod ord">
        <pc:chgData name="Charlotte Greenway" userId="f3007956-5e20-4c5a-987f-cc7f9910f597" providerId="ADAL" clId="{AD6E5B43-6D93-437D-BF98-C7CE12EA2D06}" dt="2026-03-03T12:03:31.264" v="311" actId="14100"/>
        <pc:sldMkLst>
          <pc:docMk/>
          <pc:sldMk cId="1370275602" sldId="264"/>
        </pc:sldMkLst>
        <pc:spChg chg="add mod">
          <ac:chgData name="Charlotte Greenway" userId="f3007956-5e20-4c5a-987f-cc7f9910f597" providerId="ADAL" clId="{AD6E5B43-6D93-437D-BF98-C7CE12EA2D06}" dt="2026-03-03T12:02:13.909" v="300" actId="1076"/>
          <ac:spMkLst>
            <pc:docMk/>
            <pc:sldMk cId="1370275602" sldId="264"/>
            <ac:spMk id="3" creationId="{B2A7D997-00B7-F8DD-962C-0F27D6468640}"/>
          </ac:spMkLst>
        </pc:spChg>
        <pc:spChg chg="add mod">
          <ac:chgData name="Charlotte Greenway" userId="f3007956-5e20-4c5a-987f-cc7f9910f597" providerId="ADAL" clId="{AD6E5B43-6D93-437D-BF98-C7CE12EA2D06}" dt="2026-03-03T12:01:15.978" v="274" actId="1076"/>
          <ac:spMkLst>
            <pc:docMk/>
            <pc:sldMk cId="1370275602" sldId="264"/>
            <ac:spMk id="5" creationId="{F434A7A8-3DB4-A34C-F7EC-39CEE2862897}"/>
          </ac:spMkLst>
        </pc:spChg>
        <pc:spChg chg="add mod">
          <ac:chgData name="Charlotte Greenway" userId="f3007956-5e20-4c5a-987f-cc7f9910f597" providerId="ADAL" clId="{AD6E5B43-6D93-437D-BF98-C7CE12EA2D06}" dt="2026-03-03T12:03:12.968" v="308" actId="207"/>
          <ac:spMkLst>
            <pc:docMk/>
            <pc:sldMk cId="1370275602" sldId="264"/>
            <ac:spMk id="7" creationId="{22BD5E4B-BEF5-1F50-8AF8-B5FABD4FC623}"/>
          </ac:spMkLst>
        </pc:spChg>
        <pc:spChg chg="add mod">
          <ac:chgData name="Charlotte Greenway" userId="f3007956-5e20-4c5a-987f-cc7f9910f597" providerId="ADAL" clId="{AD6E5B43-6D93-437D-BF98-C7CE12EA2D06}" dt="2026-03-03T12:03:31.264" v="311" actId="14100"/>
          <ac:spMkLst>
            <pc:docMk/>
            <pc:sldMk cId="1370275602" sldId="264"/>
            <ac:spMk id="9" creationId="{75FB76AB-7F44-8B25-9DB0-9E321EB94B5E}"/>
          </ac:spMkLst>
        </pc:spChg>
      </pc:sldChg>
      <pc:sldChg chg="addSp delSp modSp new mod">
        <pc:chgData name="Charlotte Greenway" userId="f3007956-5e20-4c5a-987f-cc7f9910f597" providerId="ADAL" clId="{AD6E5B43-6D93-437D-BF98-C7CE12EA2D06}" dt="2026-03-03T12:15:57.790" v="387" actId="1076"/>
        <pc:sldMkLst>
          <pc:docMk/>
          <pc:sldMk cId="1091861975" sldId="265"/>
        </pc:sldMkLst>
        <pc:spChg chg="add mod">
          <ac:chgData name="Charlotte Greenway" userId="f3007956-5e20-4c5a-987f-cc7f9910f597" providerId="ADAL" clId="{AD6E5B43-6D93-437D-BF98-C7CE12EA2D06}" dt="2026-03-03T12:15:18.576" v="383" actId="1076"/>
          <ac:spMkLst>
            <pc:docMk/>
            <pc:sldMk cId="1091861975" sldId="265"/>
            <ac:spMk id="5" creationId="{C26A83AE-0A14-F665-F8B5-97FDB85E8274}"/>
          </ac:spMkLst>
        </pc:spChg>
        <pc:spChg chg="add mod">
          <ac:chgData name="Charlotte Greenway" userId="f3007956-5e20-4c5a-987f-cc7f9910f597" providerId="ADAL" clId="{AD6E5B43-6D93-437D-BF98-C7CE12EA2D06}" dt="2026-03-03T12:15:57.790" v="387" actId="1076"/>
          <ac:spMkLst>
            <pc:docMk/>
            <pc:sldMk cId="1091861975" sldId="265"/>
            <ac:spMk id="7" creationId="{2D626F6C-3E2D-126B-DCF0-442748E192E9}"/>
          </ac:spMkLst>
        </pc:spChg>
        <pc:picChg chg="add mod">
          <ac:chgData name="Charlotte Greenway" userId="f3007956-5e20-4c5a-987f-cc7f9910f597" providerId="ADAL" clId="{AD6E5B43-6D93-437D-BF98-C7CE12EA2D06}" dt="2026-03-03T12:15:13.106" v="382" actId="1076"/>
          <ac:picMkLst>
            <pc:docMk/>
            <pc:sldMk cId="1091861975" sldId="265"/>
            <ac:picMk id="2052" creationId="{28CFDD3A-9BB8-4D04-6E3B-3190DF13C96A}"/>
          </ac:picMkLst>
        </pc:picChg>
        <pc:picChg chg="add mod">
          <ac:chgData name="Charlotte Greenway" userId="f3007956-5e20-4c5a-987f-cc7f9910f597" providerId="ADAL" clId="{AD6E5B43-6D93-437D-BF98-C7CE12EA2D06}" dt="2026-03-03T12:15:54.509" v="386" actId="1076"/>
          <ac:picMkLst>
            <pc:docMk/>
            <pc:sldMk cId="1091861975" sldId="265"/>
            <ac:picMk id="2054" creationId="{15135177-8F20-1B23-E4C8-AAACBD190724}"/>
          </ac:picMkLst>
        </pc:picChg>
      </pc:sldChg>
      <pc:sldChg chg="addSp modSp new mod">
        <pc:chgData name="Charlotte Greenway" userId="f3007956-5e20-4c5a-987f-cc7f9910f597" providerId="ADAL" clId="{AD6E5B43-6D93-437D-BF98-C7CE12EA2D06}" dt="2026-03-03T12:27:43.385" v="396" actId="1076"/>
        <pc:sldMkLst>
          <pc:docMk/>
          <pc:sldMk cId="1079750570" sldId="266"/>
        </pc:sldMkLst>
        <pc:spChg chg="add mod">
          <ac:chgData name="Charlotte Greenway" userId="f3007956-5e20-4c5a-987f-cc7f9910f597" providerId="ADAL" clId="{AD6E5B43-6D93-437D-BF98-C7CE12EA2D06}" dt="2026-03-03T12:27:32.127" v="394" actId="6549"/>
          <ac:spMkLst>
            <pc:docMk/>
            <pc:sldMk cId="1079750570" sldId="266"/>
            <ac:spMk id="3" creationId="{D89AB6DC-4883-9139-DC08-618126518B12}"/>
          </ac:spMkLst>
        </pc:spChg>
        <pc:spChg chg="add mod">
          <ac:chgData name="Charlotte Greenway" userId="f3007956-5e20-4c5a-987f-cc7f9910f597" providerId="ADAL" clId="{AD6E5B43-6D93-437D-BF98-C7CE12EA2D06}" dt="2026-03-03T12:27:43.385" v="396" actId="1076"/>
          <ac:spMkLst>
            <pc:docMk/>
            <pc:sldMk cId="1079750570" sldId="266"/>
            <ac:spMk id="5" creationId="{7D7BB79D-3066-49E7-08AC-49A4CE13294D}"/>
          </ac:spMkLst>
        </pc:spChg>
      </pc:sldChg>
      <pc:sldChg chg="addSp delSp modSp new mod setBg">
        <pc:chgData name="Charlotte Greenway" userId="f3007956-5e20-4c5a-987f-cc7f9910f597" providerId="ADAL" clId="{AD6E5B43-6D93-437D-BF98-C7CE12EA2D06}" dt="2026-03-03T12:31:30.474" v="466" actId="404"/>
        <pc:sldMkLst>
          <pc:docMk/>
          <pc:sldMk cId="3906766291" sldId="267"/>
        </pc:sldMkLst>
        <pc:spChg chg="add mod">
          <ac:chgData name="Charlotte Greenway" userId="f3007956-5e20-4c5a-987f-cc7f9910f597" providerId="ADAL" clId="{AD6E5B43-6D93-437D-BF98-C7CE12EA2D06}" dt="2026-03-03T12:31:30.474" v="466" actId="404"/>
          <ac:spMkLst>
            <pc:docMk/>
            <pc:sldMk cId="3906766291" sldId="267"/>
            <ac:spMk id="12" creationId="{4BF2535F-FDD8-B210-1510-F1FB5A91D2CD}"/>
          </ac:spMkLst>
        </pc:spChg>
        <pc:spChg chg="add mod">
          <ac:chgData name="Charlotte Greenway" userId="f3007956-5e20-4c5a-987f-cc7f9910f597" providerId="ADAL" clId="{AD6E5B43-6D93-437D-BF98-C7CE12EA2D06}" dt="2026-03-03T12:31:05.953" v="451" actId="1076"/>
          <ac:spMkLst>
            <pc:docMk/>
            <pc:sldMk cId="3906766291" sldId="267"/>
            <ac:spMk id="15" creationId="{849884CC-76F7-6977-23A8-68F990990B3C}"/>
          </ac:spMkLst>
        </pc:spChg>
        <pc:spChg chg="add">
          <ac:chgData name="Charlotte Greenway" userId="f3007956-5e20-4c5a-987f-cc7f9910f597" providerId="ADAL" clId="{AD6E5B43-6D93-437D-BF98-C7CE12EA2D06}" dt="2026-03-03T12:29:08.897" v="416" actId="26606"/>
          <ac:spMkLst>
            <pc:docMk/>
            <pc:sldMk cId="3906766291" sldId="267"/>
            <ac:spMk id="22" creationId="{6FA0A1AD-DEE2-4598-8D3B-C1F65F315A79}"/>
          </ac:spMkLst>
        </pc:spChg>
        <pc:graphicFrameChg chg="add mod ord modGraphic">
          <ac:chgData name="Charlotte Greenway" userId="f3007956-5e20-4c5a-987f-cc7f9910f597" providerId="ADAL" clId="{AD6E5B43-6D93-437D-BF98-C7CE12EA2D06}" dt="2026-03-03T12:29:57.646" v="437" actId="1076"/>
          <ac:graphicFrameMkLst>
            <pc:docMk/>
            <pc:sldMk cId="3906766291" sldId="267"/>
            <ac:graphicFrameMk id="11" creationId="{5E23AC03-C677-0ECC-24D3-C8BA83D501AD}"/>
          </ac:graphicFrameMkLst>
        </pc:graphicFrameChg>
        <pc:picChg chg="add mod">
          <ac:chgData name="Charlotte Greenway" userId="f3007956-5e20-4c5a-987f-cc7f9910f597" providerId="ADAL" clId="{AD6E5B43-6D93-437D-BF98-C7CE12EA2D06}" dt="2026-03-03T12:30:35.497" v="446" actId="1076"/>
          <ac:picMkLst>
            <pc:docMk/>
            <pc:sldMk cId="3906766291" sldId="267"/>
            <ac:picMk id="13" creationId="{1301FEC1-3DAA-A3E3-3FD5-78135B936443}"/>
          </ac:picMkLst>
        </pc:picChg>
      </pc:sldChg>
      <pc:sldChg chg="addSp delSp modSp new mod">
        <pc:chgData name="Charlotte Greenway" userId="f3007956-5e20-4c5a-987f-cc7f9910f597" providerId="ADAL" clId="{AD6E5B43-6D93-437D-BF98-C7CE12EA2D06}" dt="2026-03-09T12:12:43.619" v="590" actId="404"/>
        <pc:sldMkLst>
          <pc:docMk/>
          <pc:sldMk cId="1614478565" sldId="268"/>
        </pc:sldMkLst>
        <pc:spChg chg="add mod">
          <ac:chgData name="Charlotte Greenway" userId="f3007956-5e20-4c5a-987f-cc7f9910f597" providerId="ADAL" clId="{AD6E5B43-6D93-437D-BF98-C7CE12EA2D06}" dt="2026-03-09T11:50:03.210" v="483"/>
          <ac:spMkLst>
            <pc:docMk/>
            <pc:sldMk cId="1614478565" sldId="268"/>
            <ac:spMk id="3" creationId="{501083B8-656F-E962-86A1-FE1828C82E2A}"/>
          </ac:spMkLst>
        </pc:spChg>
        <pc:spChg chg="add mod">
          <ac:chgData name="Charlotte Greenway" userId="f3007956-5e20-4c5a-987f-cc7f9910f597" providerId="ADAL" clId="{AD6E5B43-6D93-437D-BF98-C7CE12EA2D06}" dt="2026-03-09T11:50:03.210" v="483"/>
          <ac:spMkLst>
            <pc:docMk/>
            <pc:sldMk cId="1614478565" sldId="268"/>
            <ac:spMk id="6" creationId="{918F3D9A-1106-0E18-B314-5D3230920119}"/>
          </ac:spMkLst>
        </pc:spChg>
        <pc:spChg chg="add mod">
          <ac:chgData name="Charlotte Greenway" userId="f3007956-5e20-4c5a-987f-cc7f9910f597" providerId="ADAL" clId="{AD6E5B43-6D93-437D-BF98-C7CE12EA2D06}" dt="2026-03-09T11:50:03.210" v="483"/>
          <ac:spMkLst>
            <pc:docMk/>
            <pc:sldMk cId="1614478565" sldId="268"/>
            <ac:spMk id="7" creationId="{98BB4216-7267-A844-5CB3-93D2496589ED}"/>
          </ac:spMkLst>
        </pc:spChg>
        <pc:spChg chg="add mod">
          <ac:chgData name="Charlotte Greenway" userId="f3007956-5e20-4c5a-987f-cc7f9910f597" providerId="ADAL" clId="{AD6E5B43-6D93-437D-BF98-C7CE12EA2D06}" dt="2026-03-09T11:50:03.210" v="483"/>
          <ac:spMkLst>
            <pc:docMk/>
            <pc:sldMk cId="1614478565" sldId="268"/>
            <ac:spMk id="8" creationId="{EFA89FF1-C8D9-F7B2-A3A5-C5BB4730FF8D}"/>
          </ac:spMkLst>
        </pc:spChg>
        <pc:spChg chg="add mod">
          <ac:chgData name="Charlotte Greenway" userId="f3007956-5e20-4c5a-987f-cc7f9910f597" providerId="ADAL" clId="{AD6E5B43-6D93-437D-BF98-C7CE12EA2D06}" dt="2026-03-09T11:50:03.210" v="483"/>
          <ac:spMkLst>
            <pc:docMk/>
            <pc:sldMk cId="1614478565" sldId="268"/>
            <ac:spMk id="9" creationId="{6FCA028C-00A6-C8D6-769E-BDF538AE6CD1}"/>
          </ac:spMkLst>
        </pc:spChg>
        <pc:spChg chg="add mod">
          <ac:chgData name="Charlotte Greenway" userId="f3007956-5e20-4c5a-987f-cc7f9910f597" providerId="ADAL" clId="{AD6E5B43-6D93-437D-BF98-C7CE12EA2D06}" dt="2026-03-09T11:50:03.210" v="483"/>
          <ac:spMkLst>
            <pc:docMk/>
            <pc:sldMk cId="1614478565" sldId="268"/>
            <ac:spMk id="12" creationId="{742A9C96-8636-C392-EA47-69F18D1A2D5B}"/>
          </ac:spMkLst>
        </pc:spChg>
        <pc:spChg chg="add mod">
          <ac:chgData name="Charlotte Greenway" userId="f3007956-5e20-4c5a-987f-cc7f9910f597" providerId="ADAL" clId="{AD6E5B43-6D93-437D-BF98-C7CE12EA2D06}" dt="2026-03-09T11:50:03.210" v="483"/>
          <ac:spMkLst>
            <pc:docMk/>
            <pc:sldMk cId="1614478565" sldId="268"/>
            <ac:spMk id="13" creationId="{C5C13919-9058-2BAB-125A-C7F75CB17DE3}"/>
          </ac:spMkLst>
        </pc:spChg>
        <pc:spChg chg="add mod">
          <ac:chgData name="Charlotte Greenway" userId="f3007956-5e20-4c5a-987f-cc7f9910f597" providerId="ADAL" clId="{AD6E5B43-6D93-437D-BF98-C7CE12EA2D06}" dt="2026-03-09T11:50:03.210" v="483"/>
          <ac:spMkLst>
            <pc:docMk/>
            <pc:sldMk cId="1614478565" sldId="268"/>
            <ac:spMk id="14" creationId="{7F449014-9BC6-3E38-6F9F-8F6EBE1C9B8B}"/>
          </ac:spMkLst>
        </pc:spChg>
        <pc:spChg chg="add mod">
          <ac:chgData name="Charlotte Greenway" userId="f3007956-5e20-4c5a-987f-cc7f9910f597" providerId="ADAL" clId="{AD6E5B43-6D93-437D-BF98-C7CE12EA2D06}" dt="2026-03-09T11:50:03.210" v="483"/>
          <ac:spMkLst>
            <pc:docMk/>
            <pc:sldMk cId="1614478565" sldId="268"/>
            <ac:spMk id="17" creationId="{B404C629-E7C1-DA28-EDD4-62101A9C49DB}"/>
          </ac:spMkLst>
        </pc:spChg>
        <pc:spChg chg="add mod">
          <ac:chgData name="Charlotte Greenway" userId="f3007956-5e20-4c5a-987f-cc7f9910f597" providerId="ADAL" clId="{AD6E5B43-6D93-437D-BF98-C7CE12EA2D06}" dt="2026-03-09T11:50:03.210" v="483"/>
          <ac:spMkLst>
            <pc:docMk/>
            <pc:sldMk cId="1614478565" sldId="268"/>
            <ac:spMk id="18" creationId="{4659A995-4B7A-E17A-FDD2-ECBD81D57A8E}"/>
          </ac:spMkLst>
        </pc:spChg>
        <pc:spChg chg="add del mod">
          <ac:chgData name="Charlotte Greenway" userId="f3007956-5e20-4c5a-987f-cc7f9910f597" providerId="ADAL" clId="{AD6E5B43-6D93-437D-BF98-C7CE12EA2D06}" dt="2026-03-09T11:52:22.744" v="486" actId="478"/>
          <ac:spMkLst>
            <pc:docMk/>
            <pc:sldMk cId="1614478565" sldId="268"/>
            <ac:spMk id="21" creationId="{DC5C420F-2654-E723-778C-5D08C852ECBB}"/>
          </ac:spMkLst>
        </pc:spChg>
        <pc:spChg chg="add del mod">
          <ac:chgData name="Charlotte Greenway" userId="f3007956-5e20-4c5a-987f-cc7f9910f597" providerId="ADAL" clId="{AD6E5B43-6D93-437D-BF98-C7CE12EA2D06}" dt="2026-03-09T11:53:45.866" v="492" actId="478"/>
          <ac:spMkLst>
            <pc:docMk/>
            <pc:sldMk cId="1614478565" sldId="268"/>
            <ac:spMk id="23" creationId="{7CBA16CD-D7B7-1161-8826-2BE5AB41E515}"/>
          </ac:spMkLst>
        </pc:spChg>
        <pc:spChg chg="add del mod">
          <ac:chgData name="Charlotte Greenway" userId="f3007956-5e20-4c5a-987f-cc7f9910f597" providerId="ADAL" clId="{AD6E5B43-6D93-437D-BF98-C7CE12EA2D06}" dt="2026-03-09T11:54:09.234" v="495" actId="478"/>
          <ac:spMkLst>
            <pc:docMk/>
            <pc:sldMk cId="1614478565" sldId="268"/>
            <ac:spMk id="25" creationId="{CB27D7CC-91F7-A2AD-FC06-3A660ADDB928}"/>
          </ac:spMkLst>
        </pc:spChg>
        <pc:spChg chg="add mod">
          <ac:chgData name="Charlotte Greenway" userId="f3007956-5e20-4c5a-987f-cc7f9910f597" providerId="ADAL" clId="{AD6E5B43-6D93-437D-BF98-C7CE12EA2D06}" dt="2026-03-09T12:12:23.745" v="584" actId="1076"/>
          <ac:spMkLst>
            <pc:docMk/>
            <pc:sldMk cId="1614478565" sldId="268"/>
            <ac:spMk id="26" creationId="{E4BE4C3C-E9FC-1D18-A4C6-B49A1350D773}"/>
          </ac:spMkLst>
        </pc:spChg>
        <pc:spChg chg="add mod">
          <ac:chgData name="Charlotte Greenway" userId="f3007956-5e20-4c5a-987f-cc7f9910f597" providerId="ADAL" clId="{AD6E5B43-6D93-437D-BF98-C7CE12EA2D06}" dt="2026-03-09T12:12:43.619" v="590" actId="404"/>
          <ac:spMkLst>
            <pc:docMk/>
            <pc:sldMk cId="1614478565" sldId="268"/>
            <ac:spMk id="28" creationId="{670C7C87-A9F9-B2C2-B055-FF170BDB7DC3}"/>
          </ac:spMkLst>
        </pc:spChg>
      </pc:sldChg>
    </pc:docChg>
  </pc:docChgLst>
  <pc:docChgLst>
    <pc:chgData name="Dr Charlotte Greenway" userId="21ca5f9ab6ecb0bd" providerId="LiveId" clId="{AD6E5B43-6D93-437D-BF98-C7CE12EA2D06}"/>
    <pc:docChg chg="undo custSel modSld">
      <pc:chgData name="Dr Charlotte Greenway" userId="21ca5f9ab6ecb0bd" providerId="LiveId" clId="{AD6E5B43-6D93-437D-BF98-C7CE12EA2D06}" dt="2026-02-18T14:26:48.067" v="134" actId="1076"/>
      <pc:docMkLst>
        <pc:docMk/>
      </pc:docMkLst>
      <pc:sldChg chg="addSp modSp mod">
        <pc:chgData name="Dr Charlotte Greenway" userId="21ca5f9ab6ecb0bd" providerId="LiveId" clId="{AD6E5B43-6D93-437D-BF98-C7CE12EA2D06}" dt="2026-02-18T14:19:30.349" v="13" actId="1076"/>
        <pc:sldMkLst>
          <pc:docMk/>
          <pc:sldMk cId="3802759793" sldId="258"/>
        </pc:sldMkLst>
        <pc:spChg chg="add mod">
          <ac:chgData name="Dr Charlotte Greenway" userId="21ca5f9ab6ecb0bd" providerId="LiveId" clId="{AD6E5B43-6D93-437D-BF98-C7CE12EA2D06}" dt="2026-02-18T14:19:10.008" v="6" actId="1076"/>
          <ac:spMkLst>
            <pc:docMk/>
            <pc:sldMk cId="3802759793" sldId="258"/>
            <ac:spMk id="3" creationId="{FC37B51E-6FA8-E967-24A4-F29E2D98BC59}"/>
          </ac:spMkLst>
        </pc:spChg>
        <pc:spChg chg="add mod">
          <ac:chgData name="Dr Charlotte Greenway" userId="21ca5f9ab6ecb0bd" providerId="LiveId" clId="{AD6E5B43-6D93-437D-BF98-C7CE12EA2D06}" dt="2026-02-18T14:19:27.076" v="12" actId="6549"/>
          <ac:spMkLst>
            <pc:docMk/>
            <pc:sldMk cId="3802759793" sldId="258"/>
            <ac:spMk id="5" creationId="{AF8BD62A-F205-2490-3F61-3B75514800A9}"/>
          </ac:spMkLst>
        </pc:spChg>
        <pc:spChg chg="add mod">
          <ac:chgData name="Dr Charlotte Greenway" userId="21ca5f9ab6ecb0bd" providerId="LiveId" clId="{AD6E5B43-6D93-437D-BF98-C7CE12EA2D06}" dt="2026-02-18T14:19:30.349" v="13" actId="1076"/>
          <ac:spMkLst>
            <pc:docMk/>
            <pc:sldMk cId="3802759793" sldId="258"/>
            <ac:spMk id="7" creationId="{38CA4835-47E6-43A2-8EA1-75A5E89F0B66}"/>
          </ac:spMkLst>
        </pc:spChg>
      </pc:sldChg>
      <pc:sldChg chg="addSp modSp mod">
        <pc:chgData name="Dr Charlotte Greenway" userId="21ca5f9ab6ecb0bd" providerId="LiveId" clId="{AD6E5B43-6D93-437D-BF98-C7CE12EA2D06}" dt="2026-02-18T14:22:11.764" v="32" actId="1076"/>
        <pc:sldMkLst>
          <pc:docMk/>
          <pc:sldMk cId="1230762383" sldId="259"/>
        </pc:sldMkLst>
        <pc:spChg chg="add mod">
          <ac:chgData name="Dr Charlotte Greenway" userId="21ca5f9ab6ecb0bd" providerId="LiveId" clId="{AD6E5B43-6D93-437D-BF98-C7CE12EA2D06}" dt="2026-02-18T14:20:17.727" v="19" actId="14100"/>
          <ac:spMkLst>
            <pc:docMk/>
            <pc:sldMk cId="1230762383" sldId="259"/>
            <ac:spMk id="3" creationId="{E27DC4DB-680A-0BCD-0C62-708673329A67}"/>
          </ac:spMkLst>
        </pc:spChg>
        <pc:spChg chg="add mod">
          <ac:chgData name="Dr Charlotte Greenway" userId="21ca5f9ab6ecb0bd" providerId="LiveId" clId="{AD6E5B43-6D93-437D-BF98-C7CE12EA2D06}" dt="2026-02-18T14:21:23.989" v="28" actId="1076"/>
          <ac:spMkLst>
            <pc:docMk/>
            <pc:sldMk cId="1230762383" sldId="259"/>
            <ac:spMk id="5" creationId="{4592255F-B2A8-9A17-0F29-243CB13F2EB5}"/>
          </ac:spMkLst>
        </pc:spChg>
        <pc:spChg chg="add mod">
          <ac:chgData name="Dr Charlotte Greenway" userId="21ca5f9ab6ecb0bd" providerId="LiveId" clId="{AD6E5B43-6D93-437D-BF98-C7CE12EA2D06}" dt="2026-02-18T14:21:21.996" v="27" actId="1076"/>
          <ac:spMkLst>
            <pc:docMk/>
            <pc:sldMk cId="1230762383" sldId="259"/>
            <ac:spMk id="7" creationId="{0A33F40B-A976-41B3-FEC1-495960F4CE24}"/>
          </ac:spMkLst>
        </pc:spChg>
        <pc:picChg chg="add mod">
          <ac:chgData name="Dr Charlotte Greenway" userId="21ca5f9ab6ecb0bd" providerId="LiveId" clId="{AD6E5B43-6D93-437D-BF98-C7CE12EA2D06}" dt="2026-02-18T14:22:11.764" v="32" actId="1076"/>
          <ac:picMkLst>
            <pc:docMk/>
            <pc:sldMk cId="1230762383" sldId="259"/>
            <ac:picMk id="8" creationId="{D064A255-7E25-B8C3-1935-D9B130773FE3}"/>
          </ac:picMkLst>
        </pc:picChg>
      </pc:sldChg>
      <pc:sldChg chg="addSp modSp mod">
        <pc:chgData name="Dr Charlotte Greenway" userId="21ca5f9ab6ecb0bd" providerId="LiveId" clId="{AD6E5B43-6D93-437D-BF98-C7CE12EA2D06}" dt="2026-02-18T14:26:48.067" v="134" actId="1076"/>
        <pc:sldMkLst>
          <pc:docMk/>
          <pc:sldMk cId="3847930720" sldId="260"/>
        </pc:sldMkLst>
        <pc:spChg chg="add mod">
          <ac:chgData name="Dr Charlotte Greenway" userId="21ca5f9ab6ecb0bd" providerId="LiveId" clId="{AD6E5B43-6D93-437D-BF98-C7CE12EA2D06}" dt="2026-02-18T14:26:48.067" v="134" actId="1076"/>
          <ac:spMkLst>
            <pc:docMk/>
            <pc:sldMk cId="3847930720" sldId="260"/>
            <ac:spMk id="5" creationId="{7590F4B9-ACFA-3375-02E8-48BDDC4F1340}"/>
          </ac:spMkLst>
        </pc:spChg>
      </pc:sldChg>
    </pc:docChg>
  </pc:docChgLst>
</pc:chgInfo>
</file>

<file path=ppt/diagrams/_rels/data2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svg"/><Relationship Id="rId1" Type="http://schemas.openxmlformats.org/officeDocument/2006/relationships/image" Target="../media/image4.png"/><Relationship Id="rId4" Type="http://schemas.openxmlformats.org/officeDocument/2006/relationships/image" Target="../media/image7.svg"/></Relationships>
</file>

<file path=ppt/diagrams/_rels/drawing2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svg"/><Relationship Id="rId1" Type="http://schemas.openxmlformats.org/officeDocument/2006/relationships/image" Target="../media/image4.png"/><Relationship Id="rId4" Type="http://schemas.openxmlformats.org/officeDocument/2006/relationships/image" Target="../media/image7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0A855F2A-D767-4EC4-8102-4B5E692CBDC6}" type="doc">
      <dgm:prSet loTypeId="urn:microsoft.com/office/officeart/2005/8/layout/vList2" loCatId="list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F163E0B6-ED48-4712-B730-F1EC7795C267}">
      <dgm:prSet/>
      <dgm:spPr/>
      <dgm:t>
        <a:bodyPr/>
        <a:lstStyle/>
        <a:p>
          <a:r>
            <a:rPr lang="en-GB" b="1"/>
            <a:t>Cross-Sectional</a:t>
          </a:r>
          <a:endParaRPr lang="en-US"/>
        </a:p>
      </dgm:t>
    </dgm:pt>
    <dgm:pt modelId="{5D38034C-99CB-48C6-8AA9-996E387B0B8A}" type="parTrans" cxnId="{7713E793-7041-44F1-AC22-F42581609417}">
      <dgm:prSet/>
      <dgm:spPr/>
      <dgm:t>
        <a:bodyPr/>
        <a:lstStyle/>
        <a:p>
          <a:endParaRPr lang="en-US"/>
        </a:p>
      </dgm:t>
    </dgm:pt>
    <dgm:pt modelId="{5185F582-D8DE-417E-9A26-E66B0C842518}" type="sibTrans" cxnId="{7713E793-7041-44F1-AC22-F42581609417}">
      <dgm:prSet/>
      <dgm:spPr/>
      <dgm:t>
        <a:bodyPr/>
        <a:lstStyle/>
        <a:p>
          <a:endParaRPr lang="en-US"/>
        </a:p>
      </dgm:t>
    </dgm:pt>
    <dgm:pt modelId="{B62EE46B-0B01-49B9-B352-356519D4AD09}">
      <dgm:prSet/>
      <dgm:spPr/>
      <dgm:t>
        <a:bodyPr/>
        <a:lstStyle/>
        <a:p>
          <a:r>
            <a:rPr lang="en-GB"/>
            <a:t>Data collected at one time point.</a:t>
          </a:r>
          <a:endParaRPr lang="en-US"/>
        </a:p>
      </dgm:t>
    </dgm:pt>
    <dgm:pt modelId="{CCBA06F3-1B2E-4A4B-998A-BD62DEE6E0EF}" type="parTrans" cxnId="{11A15635-160C-46E3-8D96-656E00A0FA70}">
      <dgm:prSet/>
      <dgm:spPr/>
      <dgm:t>
        <a:bodyPr/>
        <a:lstStyle/>
        <a:p>
          <a:endParaRPr lang="en-US"/>
        </a:p>
      </dgm:t>
    </dgm:pt>
    <dgm:pt modelId="{934F6215-F702-4041-9503-6C029241887F}" type="sibTrans" cxnId="{11A15635-160C-46E3-8D96-656E00A0FA70}">
      <dgm:prSet/>
      <dgm:spPr/>
      <dgm:t>
        <a:bodyPr/>
        <a:lstStyle/>
        <a:p>
          <a:endParaRPr lang="en-US"/>
        </a:p>
      </dgm:t>
    </dgm:pt>
    <dgm:pt modelId="{74070C91-5403-4197-8956-75D0DBC17912}">
      <dgm:prSet/>
      <dgm:spPr/>
      <dgm:t>
        <a:bodyPr/>
        <a:lstStyle/>
        <a:p>
          <a:r>
            <a:rPr lang="en-GB"/>
            <a:t>Example:</a:t>
          </a:r>
          <a:br>
            <a:rPr lang="en-GB"/>
          </a:br>
          <a:r>
            <a:rPr lang="en-GB"/>
            <a:t>Surveying Year 10 students’ wellbeing in 2026.</a:t>
          </a:r>
          <a:endParaRPr lang="en-US"/>
        </a:p>
      </dgm:t>
    </dgm:pt>
    <dgm:pt modelId="{AB9F1E0C-20BD-49CE-B314-6AECF6401B28}" type="parTrans" cxnId="{E572E8BA-1470-478F-B002-0ACC757D7448}">
      <dgm:prSet/>
      <dgm:spPr/>
      <dgm:t>
        <a:bodyPr/>
        <a:lstStyle/>
        <a:p>
          <a:endParaRPr lang="en-US"/>
        </a:p>
      </dgm:t>
    </dgm:pt>
    <dgm:pt modelId="{545DA5F7-77EF-4DF3-9984-AF986FC87FD9}" type="sibTrans" cxnId="{E572E8BA-1470-478F-B002-0ACC757D7448}">
      <dgm:prSet/>
      <dgm:spPr/>
      <dgm:t>
        <a:bodyPr/>
        <a:lstStyle/>
        <a:p>
          <a:endParaRPr lang="en-US"/>
        </a:p>
      </dgm:t>
    </dgm:pt>
    <dgm:pt modelId="{069D6F3B-B274-4DA0-B110-A60D7D211763}">
      <dgm:prSet/>
      <dgm:spPr/>
      <dgm:t>
        <a:bodyPr/>
        <a:lstStyle/>
        <a:p>
          <a:r>
            <a:rPr lang="en-GB" b="1"/>
            <a:t>Longitudinal</a:t>
          </a:r>
          <a:endParaRPr lang="en-US"/>
        </a:p>
      </dgm:t>
    </dgm:pt>
    <dgm:pt modelId="{D740C207-679F-4517-933C-EC905B7FCC89}" type="parTrans" cxnId="{B8D5E233-E58F-43EF-8375-63F14465E1AB}">
      <dgm:prSet/>
      <dgm:spPr/>
      <dgm:t>
        <a:bodyPr/>
        <a:lstStyle/>
        <a:p>
          <a:endParaRPr lang="en-US"/>
        </a:p>
      </dgm:t>
    </dgm:pt>
    <dgm:pt modelId="{02419B79-7CED-4A7D-AD6E-09B6E881F4E2}" type="sibTrans" cxnId="{B8D5E233-E58F-43EF-8375-63F14465E1AB}">
      <dgm:prSet/>
      <dgm:spPr/>
      <dgm:t>
        <a:bodyPr/>
        <a:lstStyle/>
        <a:p>
          <a:endParaRPr lang="en-US"/>
        </a:p>
      </dgm:t>
    </dgm:pt>
    <dgm:pt modelId="{2ABAF266-DBA5-4178-8CF7-C8AF71806C4F}">
      <dgm:prSet/>
      <dgm:spPr/>
      <dgm:t>
        <a:bodyPr/>
        <a:lstStyle/>
        <a:p>
          <a:r>
            <a:rPr lang="en-GB"/>
            <a:t>Data collected over time.</a:t>
          </a:r>
          <a:endParaRPr lang="en-US"/>
        </a:p>
      </dgm:t>
    </dgm:pt>
    <dgm:pt modelId="{A3FE9D97-5100-4274-ACC4-B43599A56C3E}" type="parTrans" cxnId="{2FC52082-5D1B-4C87-9D6A-3B7A901EC514}">
      <dgm:prSet/>
      <dgm:spPr/>
      <dgm:t>
        <a:bodyPr/>
        <a:lstStyle/>
        <a:p>
          <a:endParaRPr lang="en-US"/>
        </a:p>
      </dgm:t>
    </dgm:pt>
    <dgm:pt modelId="{7F0748E0-5F8D-4C81-B2BE-88D1A2322FEE}" type="sibTrans" cxnId="{2FC52082-5D1B-4C87-9D6A-3B7A901EC514}">
      <dgm:prSet/>
      <dgm:spPr/>
      <dgm:t>
        <a:bodyPr/>
        <a:lstStyle/>
        <a:p>
          <a:endParaRPr lang="en-US"/>
        </a:p>
      </dgm:t>
    </dgm:pt>
    <dgm:pt modelId="{0FBBDBE1-ABB4-44D7-AED7-0685F43C94D7}">
      <dgm:prSet/>
      <dgm:spPr/>
      <dgm:t>
        <a:bodyPr/>
        <a:lstStyle/>
        <a:p>
          <a:r>
            <a:rPr lang="en-GB"/>
            <a:t>Example:</a:t>
          </a:r>
          <a:br>
            <a:rPr lang="en-GB"/>
          </a:br>
          <a:r>
            <a:rPr lang="en-GB"/>
            <a:t>Tracking wellbeing from ages 11–16.</a:t>
          </a:r>
          <a:endParaRPr lang="en-US"/>
        </a:p>
      </dgm:t>
    </dgm:pt>
    <dgm:pt modelId="{FEB02E0E-57E5-4AEC-8DBE-843BDB173DD7}" type="parTrans" cxnId="{24753223-3059-4214-9BEC-F55632B441AE}">
      <dgm:prSet/>
      <dgm:spPr/>
      <dgm:t>
        <a:bodyPr/>
        <a:lstStyle/>
        <a:p>
          <a:endParaRPr lang="en-US"/>
        </a:p>
      </dgm:t>
    </dgm:pt>
    <dgm:pt modelId="{B5B3A701-4CAA-4A17-9CCF-52C37A02D671}" type="sibTrans" cxnId="{24753223-3059-4214-9BEC-F55632B441AE}">
      <dgm:prSet/>
      <dgm:spPr/>
      <dgm:t>
        <a:bodyPr/>
        <a:lstStyle/>
        <a:p>
          <a:endParaRPr lang="en-US"/>
        </a:p>
      </dgm:t>
    </dgm:pt>
    <dgm:pt modelId="{1033CB76-C30D-48E3-9551-C5ED5B85BA4F}">
      <dgm:prSet/>
      <dgm:spPr/>
      <dgm:t>
        <a:bodyPr/>
        <a:lstStyle/>
        <a:p>
          <a:r>
            <a:rPr lang="en-GB" b="1"/>
            <a:t>Cohort Studies</a:t>
          </a:r>
          <a:endParaRPr lang="en-US"/>
        </a:p>
      </dgm:t>
    </dgm:pt>
    <dgm:pt modelId="{7096B28A-83D2-47B2-805D-F4A7784D0804}" type="parTrans" cxnId="{9E64F71A-B1B2-44E1-9E7F-F9C483189F30}">
      <dgm:prSet/>
      <dgm:spPr/>
      <dgm:t>
        <a:bodyPr/>
        <a:lstStyle/>
        <a:p>
          <a:endParaRPr lang="en-US"/>
        </a:p>
      </dgm:t>
    </dgm:pt>
    <dgm:pt modelId="{358E9293-97DC-471E-A5B7-B628206BDA48}" type="sibTrans" cxnId="{9E64F71A-B1B2-44E1-9E7F-F9C483189F30}">
      <dgm:prSet/>
      <dgm:spPr/>
      <dgm:t>
        <a:bodyPr/>
        <a:lstStyle/>
        <a:p>
          <a:endParaRPr lang="en-US"/>
        </a:p>
      </dgm:t>
    </dgm:pt>
    <dgm:pt modelId="{57BD7C58-B671-46BB-83ED-AB4E1EC4019D}">
      <dgm:prSet/>
      <dgm:spPr/>
      <dgm:t>
        <a:bodyPr/>
        <a:lstStyle/>
        <a:p>
          <a:r>
            <a:rPr lang="en-GB"/>
            <a:t>Follow a specific group sharing a characteristic.</a:t>
          </a:r>
          <a:endParaRPr lang="en-US"/>
        </a:p>
      </dgm:t>
    </dgm:pt>
    <dgm:pt modelId="{A94CE638-E003-467D-8FD6-13CB6FB0FEBA}" type="parTrans" cxnId="{333CA3C1-7B83-4CD5-BD2D-0DDA4DF80A12}">
      <dgm:prSet/>
      <dgm:spPr/>
      <dgm:t>
        <a:bodyPr/>
        <a:lstStyle/>
        <a:p>
          <a:endParaRPr lang="en-US"/>
        </a:p>
      </dgm:t>
    </dgm:pt>
    <dgm:pt modelId="{C3B1E5D1-EDBA-4BBD-A2AD-03301BB3EA3A}" type="sibTrans" cxnId="{333CA3C1-7B83-4CD5-BD2D-0DDA4DF80A12}">
      <dgm:prSet/>
      <dgm:spPr/>
      <dgm:t>
        <a:bodyPr/>
        <a:lstStyle/>
        <a:p>
          <a:endParaRPr lang="en-US"/>
        </a:p>
      </dgm:t>
    </dgm:pt>
    <dgm:pt modelId="{A74589C1-0C83-4F11-9FB8-8C856EE3678E}">
      <dgm:prSet/>
      <dgm:spPr/>
      <dgm:t>
        <a:bodyPr/>
        <a:lstStyle/>
        <a:p>
          <a:r>
            <a:rPr lang="en-GB"/>
            <a:t>Example:</a:t>
          </a:r>
          <a:br>
            <a:rPr lang="en-GB"/>
          </a:br>
          <a:r>
            <a:rPr lang="en-GB"/>
            <a:t>Children diagnosed with ADHD.</a:t>
          </a:r>
          <a:endParaRPr lang="en-US"/>
        </a:p>
      </dgm:t>
    </dgm:pt>
    <dgm:pt modelId="{87CC95ED-6BB1-43B4-B139-9EA424A67008}" type="parTrans" cxnId="{2EA28C5A-06DA-431D-8433-3C9BC11C0566}">
      <dgm:prSet/>
      <dgm:spPr/>
      <dgm:t>
        <a:bodyPr/>
        <a:lstStyle/>
        <a:p>
          <a:endParaRPr lang="en-US"/>
        </a:p>
      </dgm:t>
    </dgm:pt>
    <dgm:pt modelId="{53BFF50B-1211-49AF-87C4-12EE6E1E3B91}" type="sibTrans" cxnId="{2EA28C5A-06DA-431D-8433-3C9BC11C0566}">
      <dgm:prSet/>
      <dgm:spPr/>
      <dgm:t>
        <a:bodyPr/>
        <a:lstStyle/>
        <a:p>
          <a:endParaRPr lang="en-US"/>
        </a:p>
      </dgm:t>
    </dgm:pt>
    <dgm:pt modelId="{AB5D2FE7-29C8-447F-950F-C2A33A482776}" type="pres">
      <dgm:prSet presAssocID="{0A855F2A-D767-4EC4-8102-4B5E692CBDC6}" presName="linear" presStyleCnt="0">
        <dgm:presLayoutVars>
          <dgm:animLvl val="lvl"/>
          <dgm:resizeHandles val="exact"/>
        </dgm:presLayoutVars>
      </dgm:prSet>
      <dgm:spPr/>
    </dgm:pt>
    <dgm:pt modelId="{E9125AFE-A3AF-4C9F-8931-4CF6052D7565}" type="pres">
      <dgm:prSet presAssocID="{F163E0B6-ED48-4712-B730-F1EC7795C267}" presName="parentText" presStyleLbl="node1" presStyleIdx="0" presStyleCnt="9">
        <dgm:presLayoutVars>
          <dgm:chMax val="0"/>
          <dgm:bulletEnabled val="1"/>
        </dgm:presLayoutVars>
      </dgm:prSet>
      <dgm:spPr/>
    </dgm:pt>
    <dgm:pt modelId="{0D8FDA4F-2161-47BF-90B1-09C4CE6A4F3A}" type="pres">
      <dgm:prSet presAssocID="{5185F582-D8DE-417E-9A26-E66B0C842518}" presName="spacer" presStyleCnt="0"/>
      <dgm:spPr/>
    </dgm:pt>
    <dgm:pt modelId="{5022B9FE-8B37-4731-A640-9323B2816B59}" type="pres">
      <dgm:prSet presAssocID="{B62EE46B-0B01-49B9-B352-356519D4AD09}" presName="parentText" presStyleLbl="node1" presStyleIdx="1" presStyleCnt="9">
        <dgm:presLayoutVars>
          <dgm:chMax val="0"/>
          <dgm:bulletEnabled val="1"/>
        </dgm:presLayoutVars>
      </dgm:prSet>
      <dgm:spPr/>
    </dgm:pt>
    <dgm:pt modelId="{ECE1F360-D60B-422E-B964-C2C63F38A02B}" type="pres">
      <dgm:prSet presAssocID="{934F6215-F702-4041-9503-6C029241887F}" presName="spacer" presStyleCnt="0"/>
      <dgm:spPr/>
    </dgm:pt>
    <dgm:pt modelId="{9B63ADF7-B837-4476-AB41-364A5A53299D}" type="pres">
      <dgm:prSet presAssocID="{74070C91-5403-4197-8956-75D0DBC17912}" presName="parentText" presStyleLbl="node1" presStyleIdx="2" presStyleCnt="9">
        <dgm:presLayoutVars>
          <dgm:chMax val="0"/>
          <dgm:bulletEnabled val="1"/>
        </dgm:presLayoutVars>
      </dgm:prSet>
      <dgm:spPr/>
    </dgm:pt>
    <dgm:pt modelId="{0132AF23-DD7A-4618-A9BC-477C4D234FEE}" type="pres">
      <dgm:prSet presAssocID="{545DA5F7-77EF-4DF3-9984-AF986FC87FD9}" presName="spacer" presStyleCnt="0"/>
      <dgm:spPr/>
    </dgm:pt>
    <dgm:pt modelId="{32F7B4AA-922D-48B1-AA4F-D8EB8333529D}" type="pres">
      <dgm:prSet presAssocID="{069D6F3B-B274-4DA0-B110-A60D7D211763}" presName="parentText" presStyleLbl="node1" presStyleIdx="3" presStyleCnt="9">
        <dgm:presLayoutVars>
          <dgm:chMax val="0"/>
          <dgm:bulletEnabled val="1"/>
        </dgm:presLayoutVars>
      </dgm:prSet>
      <dgm:spPr/>
    </dgm:pt>
    <dgm:pt modelId="{F9D5D3EA-26CE-4097-AB3A-FA0E3BDA0357}" type="pres">
      <dgm:prSet presAssocID="{02419B79-7CED-4A7D-AD6E-09B6E881F4E2}" presName="spacer" presStyleCnt="0"/>
      <dgm:spPr/>
    </dgm:pt>
    <dgm:pt modelId="{731B5F87-EC35-452A-89FF-D5867AAAA9B8}" type="pres">
      <dgm:prSet presAssocID="{2ABAF266-DBA5-4178-8CF7-C8AF71806C4F}" presName="parentText" presStyleLbl="node1" presStyleIdx="4" presStyleCnt="9">
        <dgm:presLayoutVars>
          <dgm:chMax val="0"/>
          <dgm:bulletEnabled val="1"/>
        </dgm:presLayoutVars>
      </dgm:prSet>
      <dgm:spPr/>
    </dgm:pt>
    <dgm:pt modelId="{38F1729A-302E-4E90-8B15-0FB496FC4794}" type="pres">
      <dgm:prSet presAssocID="{7F0748E0-5F8D-4C81-B2BE-88D1A2322FEE}" presName="spacer" presStyleCnt="0"/>
      <dgm:spPr/>
    </dgm:pt>
    <dgm:pt modelId="{519D38E0-8A25-4B80-B600-36D6C823C78F}" type="pres">
      <dgm:prSet presAssocID="{0FBBDBE1-ABB4-44D7-AED7-0685F43C94D7}" presName="parentText" presStyleLbl="node1" presStyleIdx="5" presStyleCnt="9">
        <dgm:presLayoutVars>
          <dgm:chMax val="0"/>
          <dgm:bulletEnabled val="1"/>
        </dgm:presLayoutVars>
      </dgm:prSet>
      <dgm:spPr/>
    </dgm:pt>
    <dgm:pt modelId="{AF882D39-0165-4AE6-93B1-2E788E35C997}" type="pres">
      <dgm:prSet presAssocID="{B5B3A701-4CAA-4A17-9CCF-52C37A02D671}" presName="spacer" presStyleCnt="0"/>
      <dgm:spPr/>
    </dgm:pt>
    <dgm:pt modelId="{D00799BB-CECF-4C3C-9264-A7522D04E9FF}" type="pres">
      <dgm:prSet presAssocID="{1033CB76-C30D-48E3-9551-C5ED5B85BA4F}" presName="parentText" presStyleLbl="node1" presStyleIdx="6" presStyleCnt="9">
        <dgm:presLayoutVars>
          <dgm:chMax val="0"/>
          <dgm:bulletEnabled val="1"/>
        </dgm:presLayoutVars>
      </dgm:prSet>
      <dgm:spPr/>
    </dgm:pt>
    <dgm:pt modelId="{0BE55D4C-FD97-4CC4-9449-D7B00185AA74}" type="pres">
      <dgm:prSet presAssocID="{358E9293-97DC-471E-A5B7-B628206BDA48}" presName="spacer" presStyleCnt="0"/>
      <dgm:spPr/>
    </dgm:pt>
    <dgm:pt modelId="{74301383-5B48-4628-909C-15BC0EACC10B}" type="pres">
      <dgm:prSet presAssocID="{57BD7C58-B671-46BB-83ED-AB4E1EC4019D}" presName="parentText" presStyleLbl="node1" presStyleIdx="7" presStyleCnt="9">
        <dgm:presLayoutVars>
          <dgm:chMax val="0"/>
          <dgm:bulletEnabled val="1"/>
        </dgm:presLayoutVars>
      </dgm:prSet>
      <dgm:spPr/>
    </dgm:pt>
    <dgm:pt modelId="{EEB2C48C-F6F1-4C4A-924B-4A12D733A3C0}" type="pres">
      <dgm:prSet presAssocID="{C3B1E5D1-EDBA-4BBD-A2AD-03301BB3EA3A}" presName="spacer" presStyleCnt="0"/>
      <dgm:spPr/>
    </dgm:pt>
    <dgm:pt modelId="{987FEB79-0B00-4E50-8242-3DC59227FB20}" type="pres">
      <dgm:prSet presAssocID="{A74589C1-0C83-4F11-9FB8-8C856EE3678E}" presName="parentText" presStyleLbl="node1" presStyleIdx="8" presStyleCnt="9">
        <dgm:presLayoutVars>
          <dgm:chMax val="0"/>
          <dgm:bulletEnabled val="1"/>
        </dgm:presLayoutVars>
      </dgm:prSet>
      <dgm:spPr/>
    </dgm:pt>
  </dgm:ptLst>
  <dgm:cxnLst>
    <dgm:cxn modelId="{91786C01-24E9-45D2-965D-6E0F382564A3}" type="presOf" srcId="{57BD7C58-B671-46BB-83ED-AB4E1EC4019D}" destId="{74301383-5B48-4628-909C-15BC0EACC10B}" srcOrd="0" destOrd="0" presId="urn:microsoft.com/office/officeart/2005/8/layout/vList2"/>
    <dgm:cxn modelId="{9E64F71A-B1B2-44E1-9E7F-F9C483189F30}" srcId="{0A855F2A-D767-4EC4-8102-4B5E692CBDC6}" destId="{1033CB76-C30D-48E3-9551-C5ED5B85BA4F}" srcOrd="6" destOrd="0" parTransId="{7096B28A-83D2-47B2-805D-F4A7784D0804}" sibTransId="{358E9293-97DC-471E-A5B7-B628206BDA48}"/>
    <dgm:cxn modelId="{24753223-3059-4214-9BEC-F55632B441AE}" srcId="{0A855F2A-D767-4EC4-8102-4B5E692CBDC6}" destId="{0FBBDBE1-ABB4-44D7-AED7-0685F43C94D7}" srcOrd="5" destOrd="0" parTransId="{FEB02E0E-57E5-4AEC-8DBE-843BDB173DD7}" sibTransId="{B5B3A701-4CAA-4A17-9CCF-52C37A02D671}"/>
    <dgm:cxn modelId="{8A2F042F-56C3-4006-9694-43A0B148B8DB}" type="presOf" srcId="{1033CB76-C30D-48E3-9551-C5ED5B85BA4F}" destId="{D00799BB-CECF-4C3C-9264-A7522D04E9FF}" srcOrd="0" destOrd="0" presId="urn:microsoft.com/office/officeart/2005/8/layout/vList2"/>
    <dgm:cxn modelId="{B8D5E233-E58F-43EF-8375-63F14465E1AB}" srcId="{0A855F2A-D767-4EC4-8102-4B5E692CBDC6}" destId="{069D6F3B-B274-4DA0-B110-A60D7D211763}" srcOrd="3" destOrd="0" parTransId="{D740C207-679F-4517-933C-EC905B7FCC89}" sibTransId="{02419B79-7CED-4A7D-AD6E-09B6E881F4E2}"/>
    <dgm:cxn modelId="{11A15635-160C-46E3-8D96-656E00A0FA70}" srcId="{0A855F2A-D767-4EC4-8102-4B5E692CBDC6}" destId="{B62EE46B-0B01-49B9-B352-356519D4AD09}" srcOrd="1" destOrd="0" parTransId="{CCBA06F3-1B2E-4A4B-998A-BD62DEE6E0EF}" sibTransId="{934F6215-F702-4041-9503-6C029241887F}"/>
    <dgm:cxn modelId="{A96A0F42-6446-49A3-8CE5-F59F120CFCC7}" type="presOf" srcId="{2ABAF266-DBA5-4178-8CF7-C8AF71806C4F}" destId="{731B5F87-EC35-452A-89FF-D5867AAAA9B8}" srcOrd="0" destOrd="0" presId="urn:microsoft.com/office/officeart/2005/8/layout/vList2"/>
    <dgm:cxn modelId="{CD164872-76D4-4563-ACFC-5C7E8D4349F0}" type="presOf" srcId="{F163E0B6-ED48-4712-B730-F1EC7795C267}" destId="{E9125AFE-A3AF-4C9F-8931-4CF6052D7565}" srcOrd="0" destOrd="0" presId="urn:microsoft.com/office/officeart/2005/8/layout/vList2"/>
    <dgm:cxn modelId="{45D24473-B58C-4ECA-BE5E-171A0E15DF79}" type="presOf" srcId="{B62EE46B-0B01-49B9-B352-356519D4AD09}" destId="{5022B9FE-8B37-4731-A640-9323B2816B59}" srcOrd="0" destOrd="0" presId="urn:microsoft.com/office/officeart/2005/8/layout/vList2"/>
    <dgm:cxn modelId="{2EA28C5A-06DA-431D-8433-3C9BC11C0566}" srcId="{0A855F2A-D767-4EC4-8102-4B5E692CBDC6}" destId="{A74589C1-0C83-4F11-9FB8-8C856EE3678E}" srcOrd="8" destOrd="0" parTransId="{87CC95ED-6BB1-43B4-B139-9EA424A67008}" sibTransId="{53BFF50B-1211-49AF-87C4-12EE6E1E3B91}"/>
    <dgm:cxn modelId="{2FC52082-5D1B-4C87-9D6A-3B7A901EC514}" srcId="{0A855F2A-D767-4EC4-8102-4B5E692CBDC6}" destId="{2ABAF266-DBA5-4178-8CF7-C8AF71806C4F}" srcOrd="4" destOrd="0" parTransId="{A3FE9D97-5100-4274-ACC4-B43599A56C3E}" sibTransId="{7F0748E0-5F8D-4C81-B2BE-88D1A2322FEE}"/>
    <dgm:cxn modelId="{DE249F83-A35C-4C82-9CE7-3B90442631C5}" type="presOf" srcId="{74070C91-5403-4197-8956-75D0DBC17912}" destId="{9B63ADF7-B837-4476-AB41-364A5A53299D}" srcOrd="0" destOrd="0" presId="urn:microsoft.com/office/officeart/2005/8/layout/vList2"/>
    <dgm:cxn modelId="{7713E793-7041-44F1-AC22-F42581609417}" srcId="{0A855F2A-D767-4EC4-8102-4B5E692CBDC6}" destId="{F163E0B6-ED48-4712-B730-F1EC7795C267}" srcOrd="0" destOrd="0" parTransId="{5D38034C-99CB-48C6-8AA9-996E387B0B8A}" sibTransId="{5185F582-D8DE-417E-9A26-E66B0C842518}"/>
    <dgm:cxn modelId="{9EC23CA3-4A77-4A86-AA1A-33CDAB244BD9}" type="presOf" srcId="{0FBBDBE1-ABB4-44D7-AED7-0685F43C94D7}" destId="{519D38E0-8A25-4B80-B600-36D6C823C78F}" srcOrd="0" destOrd="0" presId="urn:microsoft.com/office/officeart/2005/8/layout/vList2"/>
    <dgm:cxn modelId="{E572E8BA-1470-478F-B002-0ACC757D7448}" srcId="{0A855F2A-D767-4EC4-8102-4B5E692CBDC6}" destId="{74070C91-5403-4197-8956-75D0DBC17912}" srcOrd="2" destOrd="0" parTransId="{AB9F1E0C-20BD-49CE-B314-6AECF6401B28}" sibTransId="{545DA5F7-77EF-4DF3-9984-AF986FC87FD9}"/>
    <dgm:cxn modelId="{333CA3C1-7B83-4CD5-BD2D-0DDA4DF80A12}" srcId="{0A855F2A-D767-4EC4-8102-4B5E692CBDC6}" destId="{57BD7C58-B671-46BB-83ED-AB4E1EC4019D}" srcOrd="7" destOrd="0" parTransId="{A94CE638-E003-467D-8FD6-13CB6FB0FEBA}" sibTransId="{C3B1E5D1-EDBA-4BBD-A2AD-03301BB3EA3A}"/>
    <dgm:cxn modelId="{EC373DD2-3273-499D-BA55-762B2C6C9170}" type="presOf" srcId="{A74589C1-0C83-4F11-9FB8-8C856EE3678E}" destId="{987FEB79-0B00-4E50-8242-3DC59227FB20}" srcOrd="0" destOrd="0" presId="urn:microsoft.com/office/officeart/2005/8/layout/vList2"/>
    <dgm:cxn modelId="{ABE63BE1-7600-4A0D-9F18-69DCE52AC325}" type="presOf" srcId="{0A855F2A-D767-4EC4-8102-4B5E692CBDC6}" destId="{AB5D2FE7-29C8-447F-950F-C2A33A482776}" srcOrd="0" destOrd="0" presId="urn:microsoft.com/office/officeart/2005/8/layout/vList2"/>
    <dgm:cxn modelId="{AD9F86E7-7178-4C31-9CBE-29654F12D86B}" type="presOf" srcId="{069D6F3B-B274-4DA0-B110-A60D7D211763}" destId="{32F7B4AA-922D-48B1-AA4F-D8EB8333529D}" srcOrd="0" destOrd="0" presId="urn:microsoft.com/office/officeart/2005/8/layout/vList2"/>
    <dgm:cxn modelId="{ACAD7B4A-A982-4E14-B5B0-C03FB5F7BD0E}" type="presParOf" srcId="{AB5D2FE7-29C8-447F-950F-C2A33A482776}" destId="{E9125AFE-A3AF-4C9F-8931-4CF6052D7565}" srcOrd="0" destOrd="0" presId="urn:microsoft.com/office/officeart/2005/8/layout/vList2"/>
    <dgm:cxn modelId="{360B031C-A74F-4BD4-AC37-2BC68BF2C528}" type="presParOf" srcId="{AB5D2FE7-29C8-447F-950F-C2A33A482776}" destId="{0D8FDA4F-2161-47BF-90B1-09C4CE6A4F3A}" srcOrd="1" destOrd="0" presId="urn:microsoft.com/office/officeart/2005/8/layout/vList2"/>
    <dgm:cxn modelId="{F5191B04-13BF-404E-8988-A53DDDC4742E}" type="presParOf" srcId="{AB5D2FE7-29C8-447F-950F-C2A33A482776}" destId="{5022B9FE-8B37-4731-A640-9323B2816B59}" srcOrd="2" destOrd="0" presId="urn:microsoft.com/office/officeart/2005/8/layout/vList2"/>
    <dgm:cxn modelId="{7D2C454F-52CA-47D0-8032-76E23F27C914}" type="presParOf" srcId="{AB5D2FE7-29C8-447F-950F-C2A33A482776}" destId="{ECE1F360-D60B-422E-B964-C2C63F38A02B}" srcOrd="3" destOrd="0" presId="urn:microsoft.com/office/officeart/2005/8/layout/vList2"/>
    <dgm:cxn modelId="{DAE4B488-306F-42A8-B30F-43B4A747B736}" type="presParOf" srcId="{AB5D2FE7-29C8-447F-950F-C2A33A482776}" destId="{9B63ADF7-B837-4476-AB41-364A5A53299D}" srcOrd="4" destOrd="0" presId="urn:microsoft.com/office/officeart/2005/8/layout/vList2"/>
    <dgm:cxn modelId="{7BE6507B-32B2-458E-A85E-BC7B981DDD3F}" type="presParOf" srcId="{AB5D2FE7-29C8-447F-950F-C2A33A482776}" destId="{0132AF23-DD7A-4618-A9BC-477C4D234FEE}" srcOrd="5" destOrd="0" presId="urn:microsoft.com/office/officeart/2005/8/layout/vList2"/>
    <dgm:cxn modelId="{3778C092-3B60-4FF8-8BF3-FED927BE5739}" type="presParOf" srcId="{AB5D2FE7-29C8-447F-950F-C2A33A482776}" destId="{32F7B4AA-922D-48B1-AA4F-D8EB8333529D}" srcOrd="6" destOrd="0" presId="urn:microsoft.com/office/officeart/2005/8/layout/vList2"/>
    <dgm:cxn modelId="{4B6173E1-5D39-4D20-A6A0-F4527DD1F040}" type="presParOf" srcId="{AB5D2FE7-29C8-447F-950F-C2A33A482776}" destId="{F9D5D3EA-26CE-4097-AB3A-FA0E3BDA0357}" srcOrd="7" destOrd="0" presId="urn:microsoft.com/office/officeart/2005/8/layout/vList2"/>
    <dgm:cxn modelId="{581B6333-4607-43A0-88B3-6F8ACF332E21}" type="presParOf" srcId="{AB5D2FE7-29C8-447F-950F-C2A33A482776}" destId="{731B5F87-EC35-452A-89FF-D5867AAAA9B8}" srcOrd="8" destOrd="0" presId="urn:microsoft.com/office/officeart/2005/8/layout/vList2"/>
    <dgm:cxn modelId="{6F360E42-66F5-4032-A784-757249DDB94E}" type="presParOf" srcId="{AB5D2FE7-29C8-447F-950F-C2A33A482776}" destId="{38F1729A-302E-4E90-8B15-0FB496FC4794}" srcOrd="9" destOrd="0" presId="urn:microsoft.com/office/officeart/2005/8/layout/vList2"/>
    <dgm:cxn modelId="{6A7CA3EC-165B-4AF6-96A5-29A17125753E}" type="presParOf" srcId="{AB5D2FE7-29C8-447F-950F-C2A33A482776}" destId="{519D38E0-8A25-4B80-B600-36D6C823C78F}" srcOrd="10" destOrd="0" presId="urn:microsoft.com/office/officeart/2005/8/layout/vList2"/>
    <dgm:cxn modelId="{A5586A18-5B08-4C7F-B0A2-495C6EFCE5BA}" type="presParOf" srcId="{AB5D2FE7-29C8-447F-950F-C2A33A482776}" destId="{AF882D39-0165-4AE6-93B1-2E788E35C997}" srcOrd="11" destOrd="0" presId="urn:microsoft.com/office/officeart/2005/8/layout/vList2"/>
    <dgm:cxn modelId="{E8400152-977C-458D-8005-5CE607058302}" type="presParOf" srcId="{AB5D2FE7-29C8-447F-950F-C2A33A482776}" destId="{D00799BB-CECF-4C3C-9264-A7522D04E9FF}" srcOrd="12" destOrd="0" presId="urn:microsoft.com/office/officeart/2005/8/layout/vList2"/>
    <dgm:cxn modelId="{A885C607-F354-486E-BC95-1E2528246EF1}" type="presParOf" srcId="{AB5D2FE7-29C8-447F-950F-C2A33A482776}" destId="{0BE55D4C-FD97-4CC4-9449-D7B00185AA74}" srcOrd="13" destOrd="0" presId="urn:microsoft.com/office/officeart/2005/8/layout/vList2"/>
    <dgm:cxn modelId="{5844F5FE-BB57-423B-A860-8302C753116C}" type="presParOf" srcId="{AB5D2FE7-29C8-447F-950F-C2A33A482776}" destId="{74301383-5B48-4628-909C-15BC0EACC10B}" srcOrd="14" destOrd="0" presId="urn:microsoft.com/office/officeart/2005/8/layout/vList2"/>
    <dgm:cxn modelId="{9192B38E-093F-4E31-B05E-D7759BCDDB48}" type="presParOf" srcId="{AB5D2FE7-29C8-447F-950F-C2A33A482776}" destId="{EEB2C48C-F6F1-4C4A-924B-4A12D733A3C0}" srcOrd="15" destOrd="0" presId="urn:microsoft.com/office/officeart/2005/8/layout/vList2"/>
    <dgm:cxn modelId="{8344BEBD-A34C-4A0A-BFB6-493BC7E29577}" type="presParOf" srcId="{AB5D2FE7-29C8-447F-950F-C2A33A482776}" destId="{987FEB79-0B00-4E50-8242-3DC59227FB20}" srcOrd="16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5CBE4E5B-3291-47CA-AF57-E50C23A0C665}" type="doc">
      <dgm:prSet loTypeId="urn:microsoft.com/office/officeart/2018/2/layout/IconVerticalSolidList" loCatId="icon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D88D33FA-1A12-4E6D-A25E-DD671BAA8848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b="1" dirty="0"/>
            <a:t>Independent Variable (IV)</a:t>
          </a:r>
          <a:br>
            <a:rPr lang="en-GB" dirty="0"/>
          </a:br>
          <a:r>
            <a:rPr lang="en-GB" dirty="0"/>
            <a:t>What might influence change.</a:t>
          </a:r>
          <a:br>
            <a:rPr lang="en-GB" dirty="0"/>
          </a:br>
          <a:r>
            <a:rPr lang="en-GB" dirty="0"/>
            <a:t>Example: Time spent online.</a:t>
          </a:r>
          <a:endParaRPr lang="en-US" dirty="0"/>
        </a:p>
      </dgm:t>
    </dgm:pt>
    <dgm:pt modelId="{3855E792-F6BA-416D-A546-1A6474A0ED6F}" type="parTrans" cxnId="{4F4D3CBA-D428-40E3-8B37-F91530BF6CEA}">
      <dgm:prSet/>
      <dgm:spPr/>
      <dgm:t>
        <a:bodyPr/>
        <a:lstStyle/>
        <a:p>
          <a:endParaRPr lang="en-US"/>
        </a:p>
      </dgm:t>
    </dgm:pt>
    <dgm:pt modelId="{D57FAFB1-436E-4060-BC64-F84E46F8A323}" type="sibTrans" cxnId="{4F4D3CBA-D428-40E3-8B37-F91530BF6CEA}">
      <dgm:prSet/>
      <dgm:spPr/>
      <dgm:t>
        <a:bodyPr/>
        <a:lstStyle/>
        <a:p>
          <a:endParaRPr lang="en-US"/>
        </a:p>
      </dgm:t>
    </dgm:pt>
    <dgm:pt modelId="{005150A6-C691-4734-B22D-2D464E793E45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b="1"/>
            <a:t>Dependent Variable (DV)</a:t>
          </a:r>
          <a:br>
            <a:rPr lang="en-GB"/>
          </a:br>
          <a:r>
            <a:rPr lang="en-GB"/>
            <a:t>What is measured.</a:t>
          </a:r>
          <a:br>
            <a:rPr lang="en-GB"/>
          </a:br>
          <a:r>
            <a:rPr lang="en-GB"/>
            <a:t>Example: Wellbeing score.</a:t>
          </a:r>
          <a:endParaRPr lang="en-US"/>
        </a:p>
      </dgm:t>
    </dgm:pt>
    <dgm:pt modelId="{69778CE2-94F8-4EA2-A758-47EFBA3AD374}" type="parTrans" cxnId="{7AF05372-4AB7-4BBD-82B4-37B92C89ECC4}">
      <dgm:prSet/>
      <dgm:spPr/>
      <dgm:t>
        <a:bodyPr/>
        <a:lstStyle/>
        <a:p>
          <a:endParaRPr lang="en-US"/>
        </a:p>
      </dgm:t>
    </dgm:pt>
    <dgm:pt modelId="{2888B60F-09D6-4958-A549-2B9390F1584F}" type="sibTrans" cxnId="{7AF05372-4AB7-4BBD-82B4-37B92C89ECC4}">
      <dgm:prSet/>
      <dgm:spPr/>
      <dgm:t>
        <a:bodyPr/>
        <a:lstStyle/>
        <a:p>
          <a:endParaRPr lang="en-US"/>
        </a:p>
      </dgm:t>
    </dgm:pt>
    <dgm:pt modelId="{5EBA1B96-7248-4C2D-95C9-C1A5A40A9147}" type="pres">
      <dgm:prSet presAssocID="{5CBE4E5B-3291-47CA-AF57-E50C23A0C665}" presName="root" presStyleCnt="0">
        <dgm:presLayoutVars>
          <dgm:dir/>
          <dgm:resizeHandles val="exact"/>
        </dgm:presLayoutVars>
      </dgm:prSet>
      <dgm:spPr/>
    </dgm:pt>
    <dgm:pt modelId="{C8608A39-6E27-495E-9DF0-0C72556F0B27}" type="pres">
      <dgm:prSet presAssocID="{D88D33FA-1A12-4E6D-A25E-DD671BAA8848}" presName="compNode" presStyleCnt="0"/>
      <dgm:spPr/>
    </dgm:pt>
    <dgm:pt modelId="{51093053-9C3D-4F93-9A31-3C1892EAF17F}" type="pres">
      <dgm:prSet presAssocID="{D88D33FA-1A12-4E6D-A25E-DD671BAA8848}" presName="bgRect" presStyleLbl="bgShp" presStyleIdx="0" presStyleCnt="2"/>
      <dgm:spPr/>
    </dgm:pt>
    <dgm:pt modelId="{A806D46F-DBE2-4F6D-A506-58BCEB3004F6}" type="pres">
      <dgm:prSet presAssocID="{D88D33FA-1A12-4E6D-A25E-DD671BAA8848}" presName="iconRect" presStyleLbl="node1" presStyleIdx="0" presStyleCnt="2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IV"/>
        </a:ext>
      </dgm:extLst>
    </dgm:pt>
    <dgm:pt modelId="{7D423ECC-8A60-47F0-8BF8-D143CAAEF618}" type="pres">
      <dgm:prSet presAssocID="{D88D33FA-1A12-4E6D-A25E-DD671BAA8848}" presName="spaceRect" presStyleCnt="0"/>
      <dgm:spPr/>
    </dgm:pt>
    <dgm:pt modelId="{175596C5-5F27-4A59-BEA5-573C331C66F1}" type="pres">
      <dgm:prSet presAssocID="{D88D33FA-1A12-4E6D-A25E-DD671BAA8848}" presName="parTx" presStyleLbl="revTx" presStyleIdx="0" presStyleCnt="2">
        <dgm:presLayoutVars>
          <dgm:chMax val="0"/>
          <dgm:chPref val="0"/>
        </dgm:presLayoutVars>
      </dgm:prSet>
      <dgm:spPr/>
    </dgm:pt>
    <dgm:pt modelId="{D9672E0D-1C21-4548-955B-B6CC2DF1253C}" type="pres">
      <dgm:prSet presAssocID="{D57FAFB1-436E-4060-BC64-F84E46F8A323}" presName="sibTrans" presStyleCnt="0"/>
      <dgm:spPr/>
    </dgm:pt>
    <dgm:pt modelId="{CA7B1F21-5532-4D77-8837-E8003A686BAF}" type="pres">
      <dgm:prSet presAssocID="{005150A6-C691-4734-B22D-2D464E793E45}" presName="compNode" presStyleCnt="0"/>
      <dgm:spPr/>
    </dgm:pt>
    <dgm:pt modelId="{25861F46-702C-44DF-8B6A-EC46D305EF19}" type="pres">
      <dgm:prSet presAssocID="{005150A6-C691-4734-B22D-2D464E793E45}" presName="bgRect" presStyleLbl="bgShp" presStyleIdx="1" presStyleCnt="2"/>
      <dgm:spPr/>
    </dgm:pt>
    <dgm:pt modelId="{1CA71AF8-B868-424F-86D3-E9282A16BBF6}" type="pres">
      <dgm:prSet presAssocID="{005150A6-C691-4734-B22D-2D464E793E45}" presName="iconRect" presStyleLbl="node1" presStyleIdx="1" presStyleCnt="2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Signal"/>
        </a:ext>
      </dgm:extLst>
    </dgm:pt>
    <dgm:pt modelId="{3E391F86-F2E2-4515-A449-15EC152B1CD6}" type="pres">
      <dgm:prSet presAssocID="{005150A6-C691-4734-B22D-2D464E793E45}" presName="spaceRect" presStyleCnt="0"/>
      <dgm:spPr/>
    </dgm:pt>
    <dgm:pt modelId="{9479ACE7-AEA5-45C4-8B46-BCE53C17FBA9}" type="pres">
      <dgm:prSet presAssocID="{005150A6-C691-4734-B22D-2D464E793E45}" presName="parTx" presStyleLbl="revTx" presStyleIdx="1" presStyleCnt="2">
        <dgm:presLayoutVars>
          <dgm:chMax val="0"/>
          <dgm:chPref val="0"/>
        </dgm:presLayoutVars>
      </dgm:prSet>
      <dgm:spPr/>
    </dgm:pt>
  </dgm:ptLst>
  <dgm:cxnLst>
    <dgm:cxn modelId="{B0F83535-1225-4A65-997E-CAA9B3F98877}" type="presOf" srcId="{D88D33FA-1A12-4E6D-A25E-DD671BAA8848}" destId="{175596C5-5F27-4A59-BEA5-573C331C66F1}" srcOrd="0" destOrd="0" presId="urn:microsoft.com/office/officeart/2018/2/layout/IconVerticalSolidList"/>
    <dgm:cxn modelId="{8065333D-4382-411B-8064-7E95C017D273}" type="presOf" srcId="{005150A6-C691-4734-B22D-2D464E793E45}" destId="{9479ACE7-AEA5-45C4-8B46-BCE53C17FBA9}" srcOrd="0" destOrd="0" presId="urn:microsoft.com/office/officeart/2018/2/layout/IconVerticalSolidList"/>
    <dgm:cxn modelId="{6A200165-399D-4FC8-AA94-AEB654B349A3}" type="presOf" srcId="{5CBE4E5B-3291-47CA-AF57-E50C23A0C665}" destId="{5EBA1B96-7248-4C2D-95C9-C1A5A40A9147}" srcOrd="0" destOrd="0" presId="urn:microsoft.com/office/officeart/2018/2/layout/IconVerticalSolidList"/>
    <dgm:cxn modelId="{7AF05372-4AB7-4BBD-82B4-37B92C89ECC4}" srcId="{5CBE4E5B-3291-47CA-AF57-E50C23A0C665}" destId="{005150A6-C691-4734-B22D-2D464E793E45}" srcOrd="1" destOrd="0" parTransId="{69778CE2-94F8-4EA2-A758-47EFBA3AD374}" sibTransId="{2888B60F-09D6-4958-A549-2B9390F1584F}"/>
    <dgm:cxn modelId="{4F4D3CBA-D428-40E3-8B37-F91530BF6CEA}" srcId="{5CBE4E5B-3291-47CA-AF57-E50C23A0C665}" destId="{D88D33FA-1A12-4E6D-A25E-DD671BAA8848}" srcOrd="0" destOrd="0" parTransId="{3855E792-F6BA-416D-A546-1A6474A0ED6F}" sibTransId="{D57FAFB1-436E-4060-BC64-F84E46F8A323}"/>
    <dgm:cxn modelId="{C0ABC9F7-B278-4187-A89A-C0D1335C461A}" type="presParOf" srcId="{5EBA1B96-7248-4C2D-95C9-C1A5A40A9147}" destId="{C8608A39-6E27-495E-9DF0-0C72556F0B27}" srcOrd="0" destOrd="0" presId="urn:microsoft.com/office/officeart/2018/2/layout/IconVerticalSolidList"/>
    <dgm:cxn modelId="{CAEDB584-E935-44D7-80B2-8A3E9E0DA3F3}" type="presParOf" srcId="{C8608A39-6E27-495E-9DF0-0C72556F0B27}" destId="{51093053-9C3D-4F93-9A31-3C1892EAF17F}" srcOrd="0" destOrd="0" presId="urn:microsoft.com/office/officeart/2018/2/layout/IconVerticalSolidList"/>
    <dgm:cxn modelId="{55C29394-CDCC-403F-8330-776F18465969}" type="presParOf" srcId="{C8608A39-6E27-495E-9DF0-0C72556F0B27}" destId="{A806D46F-DBE2-4F6D-A506-58BCEB3004F6}" srcOrd="1" destOrd="0" presId="urn:microsoft.com/office/officeart/2018/2/layout/IconVerticalSolidList"/>
    <dgm:cxn modelId="{BC4EA673-18E1-458C-ACC1-790D02F75B8E}" type="presParOf" srcId="{C8608A39-6E27-495E-9DF0-0C72556F0B27}" destId="{7D423ECC-8A60-47F0-8BF8-D143CAAEF618}" srcOrd="2" destOrd="0" presId="urn:microsoft.com/office/officeart/2018/2/layout/IconVerticalSolidList"/>
    <dgm:cxn modelId="{E6E188B6-A307-4E24-B9BD-EAF0898BE0DF}" type="presParOf" srcId="{C8608A39-6E27-495E-9DF0-0C72556F0B27}" destId="{175596C5-5F27-4A59-BEA5-573C331C66F1}" srcOrd="3" destOrd="0" presId="urn:microsoft.com/office/officeart/2018/2/layout/IconVerticalSolidList"/>
    <dgm:cxn modelId="{2B2F237E-722E-413F-B6DC-731F6D3E9FE0}" type="presParOf" srcId="{5EBA1B96-7248-4C2D-95C9-C1A5A40A9147}" destId="{D9672E0D-1C21-4548-955B-B6CC2DF1253C}" srcOrd="1" destOrd="0" presId="urn:microsoft.com/office/officeart/2018/2/layout/IconVerticalSolidList"/>
    <dgm:cxn modelId="{0459DF8A-1BE2-43C6-88D1-2374B45406A8}" type="presParOf" srcId="{5EBA1B96-7248-4C2D-95C9-C1A5A40A9147}" destId="{CA7B1F21-5532-4D77-8837-E8003A686BAF}" srcOrd="2" destOrd="0" presId="urn:microsoft.com/office/officeart/2018/2/layout/IconVerticalSolidList"/>
    <dgm:cxn modelId="{5B5AF0A6-F9B7-494E-8647-AE78615CB4ED}" type="presParOf" srcId="{CA7B1F21-5532-4D77-8837-E8003A686BAF}" destId="{25861F46-702C-44DF-8B6A-EC46D305EF19}" srcOrd="0" destOrd="0" presId="urn:microsoft.com/office/officeart/2018/2/layout/IconVerticalSolidList"/>
    <dgm:cxn modelId="{760549FD-85C1-4F61-AC58-3AF883A7900F}" type="presParOf" srcId="{CA7B1F21-5532-4D77-8837-E8003A686BAF}" destId="{1CA71AF8-B868-424F-86D3-E9282A16BBF6}" srcOrd="1" destOrd="0" presId="urn:microsoft.com/office/officeart/2018/2/layout/IconVerticalSolidList"/>
    <dgm:cxn modelId="{88569ADA-1E7B-4399-BCD3-68E5E17CCD2E}" type="presParOf" srcId="{CA7B1F21-5532-4D77-8837-E8003A686BAF}" destId="{3E391F86-F2E2-4515-A449-15EC152B1CD6}" srcOrd="2" destOrd="0" presId="urn:microsoft.com/office/officeart/2018/2/layout/IconVerticalSolidList"/>
    <dgm:cxn modelId="{A7B96A74-416F-4F76-B043-9A4D120BB9F0}" type="presParOf" srcId="{CA7B1F21-5532-4D77-8837-E8003A686BAF}" destId="{9479ACE7-AEA5-45C4-8B46-BCE53C17FBA9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9125AFE-A3AF-4C9F-8931-4CF6052D7565}">
      <dsp:nvSpPr>
        <dsp:cNvPr id="0" name=""/>
        <dsp:cNvSpPr/>
      </dsp:nvSpPr>
      <dsp:spPr>
        <a:xfrm>
          <a:off x="0" y="138718"/>
          <a:ext cx="5341674" cy="62361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397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b="1" kern="1200"/>
            <a:t>Cross-Sectional</a:t>
          </a:r>
          <a:endParaRPr lang="en-US" sz="1600" kern="1200"/>
        </a:p>
      </dsp:txBody>
      <dsp:txXfrm>
        <a:off x="30442" y="169160"/>
        <a:ext cx="5280790" cy="562726"/>
      </dsp:txXfrm>
    </dsp:sp>
    <dsp:sp modelId="{5022B9FE-8B37-4731-A640-9323B2816B59}">
      <dsp:nvSpPr>
        <dsp:cNvPr id="0" name=""/>
        <dsp:cNvSpPr/>
      </dsp:nvSpPr>
      <dsp:spPr>
        <a:xfrm>
          <a:off x="0" y="808408"/>
          <a:ext cx="5341674" cy="62361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397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Data collected at one time point.</a:t>
          </a:r>
          <a:endParaRPr lang="en-US" sz="1600" kern="1200"/>
        </a:p>
      </dsp:txBody>
      <dsp:txXfrm>
        <a:off x="30442" y="838850"/>
        <a:ext cx="5280790" cy="562726"/>
      </dsp:txXfrm>
    </dsp:sp>
    <dsp:sp modelId="{9B63ADF7-B837-4476-AB41-364A5A53299D}">
      <dsp:nvSpPr>
        <dsp:cNvPr id="0" name=""/>
        <dsp:cNvSpPr/>
      </dsp:nvSpPr>
      <dsp:spPr>
        <a:xfrm>
          <a:off x="0" y="1478099"/>
          <a:ext cx="5341674" cy="62361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397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Example:</a:t>
          </a:r>
          <a:br>
            <a:rPr lang="en-GB" sz="1600" kern="1200"/>
          </a:br>
          <a:r>
            <a:rPr lang="en-GB" sz="1600" kern="1200"/>
            <a:t>Surveying Year 10 students’ wellbeing in 2026.</a:t>
          </a:r>
          <a:endParaRPr lang="en-US" sz="1600" kern="1200"/>
        </a:p>
      </dsp:txBody>
      <dsp:txXfrm>
        <a:off x="30442" y="1508541"/>
        <a:ext cx="5280790" cy="562726"/>
      </dsp:txXfrm>
    </dsp:sp>
    <dsp:sp modelId="{32F7B4AA-922D-48B1-AA4F-D8EB8333529D}">
      <dsp:nvSpPr>
        <dsp:cNvPr id="0" name=""/>
        <dsp:cNvSpPr/>
      </dsp:nvSpPr>
      <dsp:spPr>
        <a:xfrm>
          <a:off x="0" y="2147789"/>
          <a:ext cx="5341674" cy="62361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397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b="1" kern="1200"/>
            <a:t>Longitudinal</a:t>
          </a:r>
          <a:endParaRPr lang="en-US" sz="1600" kern="1200"/>
        </a:p>
      </dsp:txBody>
      <dsp:txXfrm>
        <a:off x="30442" y="2178231"/>
        <a:ext cx="5280790" cy="562726"/>
      </dsp:txXfrm>
    </dsp:sp>
    <dsp:sp modelId="{731B5F87-EC35-452A-89FF-D5867AAAA9B8}">
      <dsp:nvSpPr>
        <dsp:cNvPr id="0" name=""/>
        <dsp:cNvSpPr/>
      </dsp:nvSpPr>
      <dsp:spPr>
        <a:xfrm>
          <a:off x="0" y="2817479"/>
          <a:ext cx="5341674" cy="62361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397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Data collected over time.</a:t>
          </a:r>
          <a:endParaRPr lang="en-US" sz="1600" kern="1200"/>
        </a:p>
      </dsp:txBody>
      <dsp:txXfrm>
        <a:off x="30442" y="2847921"/>
        <a:ext cx="5280790" cy="562726"/>
      </dsp:txXfrm>
    </dsp:sp>
    <dsp:sp modelId="{519D38E0-8A25-4B80-B600-36D6C823C78F}">
      <dsp:nvSpPr>
        <dsp:cNvPr id="0" name=""/>
        <dsp:cNvSpPr/>
      </dsp:nvSpPr>
      <dsp:spPr>
        <a:xfrm>
          <a:off x="0" y="3487169"/>
          <a:ext cx="5341674" cy="62361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397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Example:</a:t>
          </a:r>
          <a:br>
            <a:rPr lang="en-GB" sz="1600" kern="1200"/>
          </a:br>
          <a:r>
            <a:rPr lang="en-GB" sz="1600" kern="1200"/>
            <a:t>Tracking wellbeing from ages 11–16.</a:t>
          </a:r>
          <a:endParaRPr lang="en-US" sz="1600" kern="1200"/>
        </a:p>
      </dsp:txBody>
      <dsp:txXfrm>
        <a:off x="30442" y="3517611"/>
        <a:ext cx="5280790" cy="562726"/>
      </dsp:txXfrm>
    </dsp:sp>
    <dsp:sp modelId="{D00799BB-CECF-4C3C-9264-A7522D04E9FF}">
      <dsp:nvSpPr>
        <dsp:cNvPr id="0" name=""/>
        <dsp:cNvSpPr/>
      </dsp:nvSpPr>
      <dsp:spPr>
        <a:xfrm>
          <a:off x="0" y="4156859"/>
          <a:ext cx="5341674" cy="62361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397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b="1" kern="1200"/>
            <a:t>Cohort Studies</a:t>
          </a:r>
          <a:endParaRPr lang="en-US" sz="1600" kern="1200"/>
        </a:p>
      </dsp:txBody>
      <dsp:txXfrm>
        <a:off x="30442" y="4187301"/>
        <a:ext cx="5280790" cy="562726"/>
      </dsp:txXfrm>
    </dsp:sp>
    <dsp:sp modelId="{74301383-5B48-4628-909C-15BC0EACC10B}">
      <dsp:nvSpPr>
        <dsp:cNvPr id="0" name=""/>
        <dsp:cNvSpPr/>
      </dsp:nvSpPr>
      <dsp:spPr>
        <a:xfrm>
          <a:off x="0" y="4826549"/>
          <a:ext cx="5341674" cy="62361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397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Follow a specific group sharing a characteristic.</a:t>
          </a:r>
          <a:endParaRPr lang="en-US" sz="1600" kern="1200"/>
        </a:p>
      </dsp:txBody>
      <dsp:txXfrm>
        <a:off x="30442" y="4856991"/>
        <a:ext cx="5280790" cy="562726"/>
      </dsp:txXfrm>
    </dsp:sp>
    <dsp:sp modelId="{987FEB79-0B00-4E50-8242-3DC59227FB20}">
      <dsp:nvSpPr>
        <dsp:cNvPr id="0" name=""/>
        <dsp:cNvSpPr/>
      </dsp:nvSpPr>
      <dsp:spPr>
        <a:xfrm>
          <a:off x="0" y="5496239"/>
          <a:ext cx="5341674" cy="62361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397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Example:</a:t>
          </a:r>
          <a:br>
            <a:rPr lang="en-GB" sz="1600" kern="1200"/>
          </a:br>
          <a:r>
            <a:rPr lang="en-GB" sz="1600" kern="1200"/>
            <a:t>Children diagnosed with ADHD.</a:t>
          </a:r>
          <a:endParaRPr lang="en-US" sz="1600" kern="1200"/>
        </a:p>
      </dsp:txBody>
      <dsp:txXfrm>
        <a:off x="30442" y="5526681"/>
        <a:ext cx="5280790" cy="562726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1093053-9C3D-4F93-9A31-3C1892EAF17F}">
      <dsp:nvSpPr>
        <dsp:cNvPr id="0" name=""/>
        <dsp:cNvSpPr/>
      </dsp:nvSpPr>
      <dsp:spPr>
        <a:xfrm>
          <a:off x="0" y="405494"/>
          <a:ext cx="4908107" cy="819264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806D46F-DBE2-4F6D-A506-58BCEB3004F6}">
      <dsp:nvSpPr>
        <dsp:cNvPr id="0" name=""/>
        <dsp:cNvSpPr/>
      </dsp:nvSpPr>
      <dsp:spPr>
        <a:xfrm>
          <a:off x="247827" y="589829"/>
          <a:ext cx="450595" cy="450595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397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75596C5-5F27-4A59-BEA5-573C331C66F1}">
      <dsp:nvSpPr>
        <dsp:cNvPr id="0" name=""/>
        <dsp:cNvSpPr/>
      </dsp:nvSpPr>
      <dsp:spPr>
        <a:xfrm>
          <a:off x="946250" y="405494"/>
          <a:ext cx="3961856" cy="81926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6706" tIns="86706" rIns="86706" bIns="86706" numCol="1" spcCol="1270" anchor="ctr" anchorCtr="0">
          <a:noAutofit/>
        </a:bodyPr>
        <a:lstStyle/>
        <a:p>
          <a:pPr marL="0" lvl="0" indent="0" algn="l" defTabSz="6223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b="1" kern="1200" dirty="0"/>
            <a:t>Independent Variable (IV)</a:t>
          </a:r>
          <a:br>
            <a:rPr lang="en-GB" sz="1400" kern="1200" dirty="0"/>
          </a:br>
          <a:r>
            <a:rPr lang="en-GB" sz="1400" kern="1200" dirty="0"/>
            <a:t>What might influence change.</a:t>
          </a:r>
          <a:br>
            <a:rPr lang="en-GB" sz="1400" kern="1200" dirty="0"/>
          </a:br>
          <a:r>
            <a:rPr lang="en-GB" sz="1400" kern="1200" dirty="0"/>
            <a:t>Example: Time spent online.</a:t>
          </a:r>
          <a:endParaRPr lang="en-US" sz="1400" kern="1200" dirty="0"/>
        </a:p>
      </dsp:txBody>
      <dsp:txXfrm>
        <a:off x="946250" y="405494"/>
        <a:ext cx="3961856" cy="819264"/>
      </dsp:txXfrm>
    </dsp:sp>
    <dsp:sp modelId="{25861F46-702C-44DF-8B6A-EC46D305EF19}">
      <dsp:nvSpPr>
        <dsp:cNvPr id="0" name=""/>
        <dsp:cNvSpPr/>
      </dsp:nvSpPr>
      <dsp:spPr>
        <a:xfrm>
          <a:off x="0" y="1423369"/>
          <a:ext cx="4908107" cy="819264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CA71AF8-B868-424F-86D3-E9282A16BBF6}">
      <dsp:nvSpPr>
        <dsp:cNvPr id="0" name=""/>
        <dsp:cNvSpPr/>
      </dsp:nvSpPr>
      <dsp:spPr>
        <a:xfrm>
          <a:off x="247827" y="1607703"/>
          <a:ext cx="450595" cy="450595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397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479ACE7-AEA5-45C4-8B46-BCE53C17FBA9}">
      <dsp:nvSpPr>
        <dsp:cNvPr id="0" name=""/>
        <dsp:cNvSpPr/>
      </dsp:nvSpPr>
      <dsp:spPr>
        <a:xfrm>
          <a:off x="946250" y="1423369"/>
          <a:ext cx="3961856" cy="81926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6706" tIns="86706" rIns="86706" bIns="86706" numCol="1" spcCol="1270" anchor="ctr" anchorCtr="0">
          <a:noAutofit/>
        </a:bodyPr>
        <a:lstStyle/>
        <a:p>
          <a:pPr marL="0" lvl="0" indent="0" algn="l" defTabSz="6223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b="1" kern="1200"/>
            <a:t>Dependent Variable (DV)</a:t>
          </a:r>
          <a:br>
            <a:rPr lang="en-GB" sz="1400" kern="1200"/>
          </a:br>
          <a:r>
            <a:rPr lang="en-GB" sz="1400" kern="1200"/>
            <a:t>What is measured.</a:t>
          </a:r>
          <a:br>
            <a:rPr lang="en-GB" sz="1400" kern="1200"/>
          </a:br>
          <a:r>
            <a:rPr lang="en-GB" sz="1400" kern="1200"/>
            <a:t>Example: Wellbeing score.</a:t>
          </a:r>
          <a:endParaRPr lang="en-US" sz="1400" kern="1200"/>
        </a:p>
      </dsp:txBody>
      <dsp:txXfrm>
        <a:off x="946250" y="1423369"/>
        <a:ext cx="3961856" cy="81926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E8768EF-4C14-4B07-B120-CC2E7103537D}" type="datetimeFigureOut">
              <a:rPr lang="en-GB" smtClean="0"/>
              <a:t>09/03/2026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B801583-DA7E-4B73-B6A4-8F9428330BB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8252437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google.com/search?q=strata&amp;rlz=1C1ZKTG_en-gbGB931GB931&amp;oq=what+is+strat&amp;gs_lcrp=EgZjaHJvbWUqBwgCEAAYgAQyBggAEEUYOTIHCAEQABiABDIHCAIQABiABDIHCAMQABiABDIHCAQQABiABDIHCAUQABiABDIHCAYQABiABDIHCAcQABiABDIHCAgQABiABDIHCAkQABiABNIBCDg0MzRqMGo3qAIAsAIA&amp;sourceid=chrome&amp;ie=UTF-8&amp;ved=2ahUKEwjorYP03JKTAxVZU0EAHceVJpAQgK4QegYIAQgAEAQ" TargetMode="External"/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B801583-DA7E-4B73-B6A4-8F9428330BBB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3953342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Stratified -  population is divided into smaller, mutually exclusive subgroups (</a:t>
            </a:r>
            <a:r>
              <a:rPr lang="en-GB" dirty="0">
                <a:effectLst/>
                <a:hlinkClick r:id="rId3"/>
              </a:rPr>
              <a:t>strata</a:t>
            </a:r>
            <a:r>
              <a:rPr lang="en-GB" dirty="0"/>
              <a:t>) based on shared characteristics like age, gender, or income</a:t>
            </a:r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. A random sample is then taken from each stratum, ensuring the final sample is proportional to the population's structure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B801583-DA7E-4B73-B6A4-8F9428330BBB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64992688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Measuring the mean and Standard Deviation (SD) provides a concise summary of data by identifying the central tendency (average) and the spread or dispersion (variability) of data points around that average</a:t>
            </a:r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. Together, they describe the data's distribution, consistency, and reliability, allowing for comparisons between datasets and the identification of outliers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B801583-DA7E-4B73-B6A4-8F9428330BBB}" type="slidenum">
              <a:rPr lang="en-GB" smtClean="0"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0318880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bg>
      <p:bgPr>
        <a:solidFill>
          <a:schemeClr val="bg2">
            <a:lumMod val="7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261872" y="758952"/>
            <a:ext cx="9418320" cy="4041648"/>
          </a:xfrm>
        </p:spPr>
        <p:txBody>
          <a:bodyPr anchor="b">
            <a:normAutofit/>
          </a:bodyPr>
          <a:lstStyle>
            <a:lvl1pPr algn="l">
              <a:lnSpc>
                <a:spcPct val="85000"/>
              </a:lnSpc>
              <a:defRPr sz="7200" baseline="0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261872" y="4800600"/>
            <a:ext cx="9418320" cy="1691640"/>
          </a:xfrm>
        </p:spPr>
        <p:txBody>
          <a:bodyPr>
            <a:normAutofit/>
          </a:bodyPr>
          <a:lstStyle>
            <a:lvl1pPr marL="0" indent="0" algn="l">
              <a:buNone/>
              <a:defRPr sz="2200" baseline="0">
                <a:solidFill>
                  <a:schemeClr val="tx1">
                    <a:lumMod val="75000"/>
                  </a:schemeClr>
                </a:solidFill>
              </a:defRPr>
            </a:lvl1pPr>
            <a:lvl2pPr marL="457200" indent="0" algn="ctr">
              <a:buNone/>
              <a:defRPr sz="2200"/>
            </a:lvl2pPr>
            <a:lvl3pPr marL="914400" indent="0" algn="ctr">
              <a:buNone/>
              <a:defRPr sz="22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>
                    <a:lumMod val="50000"/>
                  </a:schemeClr>
                </a:solidFill>
              </a:defRPr>
            </a:lvl1pPr>
          </a:lstStyle>
          <a:p>
            <a:fld id="{4EC743F4-8769-40B4-85DF-6CB8DE9F66AA}" type="datetimeFigureOut">
              <a:rPr lang="en-US" smtClean="0"/>
              <a:t>3/9/2026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>
                    <a:lumMod val="6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>
                    <a:lumMod val="65000"/>
                  </a:schemeClr>
                </a:solidFill>
              </a:defRPr>
            </a:lvl1pPr>
          </a:lstStyle>
          <a:p>
            <a:fld id="{FF2BD96E-3838-45D2-9031-D3AF67C920A5}" type="slidenum">
              <a:rPr lang="en-US" smtClean="0"/>
              <a:t>‹#›</a:t>
            </a:fld>
            <a:endParaRPr lang="en-US"/>
          </a:p>
        </p:txBody>
      </p:sp>
      <p:sp>
        <p:nvSpPr>
          <p:cNvPr id="7" name="Rectangle 6"/>
          <p:cNvSpPr/>
          <p:nvPr/>
        </p:nvSpPr>
        <p:spPr>
          <a:xfrm>
            <a:off x="0" y="0"/>
            <a:ext cx="457200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765707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C743F4-8769-40B4-85DF-6CB8DE9F66AA}" type="datetimeFigureOut">
              <a:rPr lang="en-US" smtClean="0"/>
              <a:t>3/9/2026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F2BD96E-3838-45D2-9031-D3AF67C920A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2163399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61872" y="758952"/>
            <a:ext cx="9418320" cy="4041648"/>
          </a:xfrm>
        </p:spPr>
        <p:txBody>
          <a:bodyPr anchor="b">
            <a:normAutofit/>
          </a:bodyPr>
          <a:lstStyle>
            <a:lvl1pPr>
              <a:lnSpc>
                <a:spcPct val="85000"/>
              </a:lnSpc>
              <a:defRPr sz="72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61872" y="4800600"/>
            <a:ext cx="9418320" cy="1691640"/>
          </a:xfrm>
        </p:spPr>
        <p:txBody>
          <a:bodyPr anchor="t">
            <a:normAutofit/>
          </a:bodyPr>
          <a:lstStyle>
            <a:lvl1pPr marL="0" indent="0">
              <a:buNone/>
              <a:defRPr sz="22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C743F4-8769-40B4-85DF-6CB8DE9F66AA}" type="datetimeFigureOut">
              <a:rPr lang="en-US" smtClean="0"/>
              <a:t>3/9/2026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F2BD96E-3838-45D2-9031-D3AF67C920A5}" type="slidenum">
              <a:rPr lang="en-US" smtClean="0"/>
              <a:t>‹#›</a:t>
            </a:fld>
            <a:endParaRPr lang="en-US"/>
          </a:p>
        </p:txBody>
      </p:sp>
      <p:sp>
        <p:nvSpPr>
          <p:cNvPr id="7" name="Rectangle 6"/>
          <p:cNvSpPr/>
          <p:nvPr/>
        </p:nvSpPr>
        <p:spPr>
          <a:xfrm>
            <a:off x="0" y="0"/>
            <a:ext cx="457200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353006529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261872" y="1828800"/>
            <a:ext cx="4480560" cy="4351337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26480" y="1828800"/>
            <a:ext cx="4480560" cy="4351337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C743F4-8769-40B4-85DF-6CB8DE9F66AA}" type="datetimeFigureOut">
              <a:rPr lang="en-US" smtClean="0"/>
              <a:t>3/9/2026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F2BD96E-3838-45D2-9031-D3AF67C920A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5892454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61872" y="1713655"/>
            <a:ext cx="4480560" cy="731520"/>
          </a:xfrm>
        </p:spPr>
        <p:txBody>
          <a:bodyPr anchor="b">
            <a:normAutofit/>
          </a:bodyPr>
          <a:lstStyle>
            <a:lvl1pPr marL="0" indent="0">
              <a:spcBef>
                <a:spcPts val="0"/>
              </a:spcBef>
              <a:buNone/>
              <a:defRPr sz="2000" b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261872" y="2507550"/>
            <a:ext cx="4480560" cy="3664650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26480" y="1713655"/>
            <a:ext cx="4480560" cy="731520"/>
          </a:xfrm>
        </p:spPr>
        <p:txBody>
          <a:bodyPr anchor="b">
            <a:normAutofit/>
          </a:bodyPr>
          <a:lstStyle>
            <a:lvl1pPr marL="0" indent="0">
              <a:lnSpc>
                <a:spcPct val="95000"/>
              </a:lnSpc>
              <a:spcBef>
                <a:spcPts val="0"/>
              </a:spcBef>
              <a:buNone/>
              <a:defRPr lang="en-US" sz="2000" b="0" kern="1200" dirty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l" defTabSz="914400" rtl="0" eaLnBrk="1" latinLnBrk="0" hangingPunct="1">
              <a:lnSpc>
                <a:spcPct val="90000"/>
              </a:lnSpc>
              <a:spcBef>
                <a:spcPts val="2000"/>
              </a:spcBef>
              <a:buFontTx/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26480" y="2507550"/>
            <a:ext cx="4480560" cy="3664650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C743F4-8769-40B4-85DF-6CB8DE9F66AA}" type="datetimeFigureOut">
              <a:rPr lang="en-US" smtClean="0"/>
              <a:t>3/9/2026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F2BD96E-3838-45D2-9031-D3AF67C920A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6200846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C743F4-8769-40B4-85DF-6CB8DE9F66AA}" type="datetimeFigureOut">
              <a:rPr lang="en-US" smtClean="0"/>
              <a:t>3/9/2026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F2BD96E-3838-45D2-9031-D3AF67C920A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3618018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C743F4-8769-40B4-85DF-6CB8DE9F66AA}" type="datetimeFigureOut">
              <a:rPr lang="en-US" smtClean="0"/>
              <a:t>3/9/2026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F2BD96E-3838-45D2-9031-D3AF67C920A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0560311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41248" y="457200"/>
            <a:ext cx="3200400" cy="1600197"/>
          </a:xfrm>
        </p:spPr>
        <p:txBody>
          <a:bodyPr anchor="b">
            <a:normAutofit/>
          </a:bodyPr>
          <a:lstStyle>
            <a:lvl1pPr>
              <a:defRPr sz="3200" b="0" baseline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04267" y="685800"/>
            <a:ext cx="6079066" cy="5486400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41248" y="2099734"/>
            <a:ext cx="3200400" cy="3810001"/>
          </a:xfrm>
        </p:spPr>
        <p:txBody>
          <a:bodyPr>
            <a:normAutofit/>
          </a:bodyPr>
          <a:lstStyle>
            <a:lvl1pPr marL="0" indent="0">
              <a:lnSpc>
                <a:spcPct val="114000"/>
              </a:lnSpc>
              <a:spcBef>
                <a:spcPts val="800"/>
              </a:spcBef>
              <a:buNone/>
              <a:defRPr sz="13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C743F4-8769-40B4-85DF-6CB8DE9F66AA}" type="datetimeFigureOut">
              <a:rPr lang="en-US" smtClean="0"/>
              <a:t>3/9/2026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F2BD96E-3838-45D2-9031-D3AF67C920A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6441250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5105400"/>
            <a:ext cx="11292840" cy="1752600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4400" y="5257800"/>
            <a:ext cx="9982200" cy="914400"/>
          </a:xfrm>
        </p:spPr>
        <p:txBody>
          <a:bodyPr anchor="b">
            <a:normAutofit/>
          </a:bodyPr>
          <a:lstStyle>
            <a:lvl1pPr>
              <a:defRPr sz="2800" b="0">
                <a:solidFill>
                  <a:schemeClr val="bg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0" y="0"/>
            <a:ext cx="11292840" cy="5128923"/>
          </a:xfrm>
          <a:solidFill>
            <a:schemeClr val="accent1"/>
          </a:solidFill>
        </p:spPr>
        <p:txBody>
          <a:bodyPr anchor="t"/>
          <a:lstStyle>
            <a:lvl1pPr marL="0" indent="0">
              <a:buNone/>
              <a:defRPr sz="3200">
                <a:solidFill>
                  <a:schemeClr val="bg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4400" y="6108589"/>
            <a:ext cx="9982200" cy="597011"/>
          </a:xfrm>
        </p:spPr>
        <p:txBody>
          <a:bodyPr>
            <a:normAutofit/>
          </a:bodyPr>
          <a:lstStyle>
            <a:lvl1pPr marL="0" indent="0">
              <a:lnSpc>
                <a:spcPct val="100000"/>
              </a:lnSpc>
              <a:spcBef>
                <a:spcPts val="800"/>
              </a:spcBef>
              <a:buNone/>
              <a:defRPr sz="1300">
                <a:solidFill>
                  <a:schemeClr val="bg1">
                    <a:lumMod val="85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C743F4-8769-40B4-85DF-6CB8DE9F66AA}" type="datetimeFigureOut">
              <a:rPr lang="en-US" smtClean="0"/>
              <a:t>3/9/2026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F2BD96E-3838-45D2-9031-D3AF67C920A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5660404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C743F4-8769-40B4-85DF-6CB8DE9F66AA}" type="datetimeFigureOut">
              <a:rPr lang="en-US" smtClean="0"/>
              <a:t>3/9/2026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F2BD96E-3838-45D2-9031-D3AF67C920A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900944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648700" y="381000"/>
            <a:ext cx="2476500" cy="5897562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762000" y="381000"/>
            <a:ext cx="7734300" cy="5897562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C743F4-8769-40B4-85DF-6CB8DE9F66AA}" type="datetimeFigureOut">
              <a:rPr lang="en-US" smtClean="0"/>
              <a:t>3/9/2026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F2BD96E-3838-45D2-9031-D3AF67C920A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0293142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11292840" y="0"/>
            <a:ext cx="914400" cy="6858000"/>
          </a:xfrm>
          <a:prstGeom prst="rect">
            <a:avLst/>
          </a:prstGeom>
          <a:solidFill>
            <a:schemeClr val="tx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261872" y="365760"/>
            <a:ext cx="9692640" cy="1325562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61872" y="1828800"/>
            <a:ext cx="8595360" cy="435133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 rot="16200000">
            <a:off x="10797542" y="998537"/>
            <a:ext cx="190499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 b="0">
                <a:solidFill>
                  <a:schemeClr val="tx2">
                    <a:lumMod val="20000"/>
                    <a:lumOff val="80000"/>
                  </a:schemeClr>
                </a:solidFill>
              </a:defRPr>
            </a:lvl1pPr>
          </a:lstStyle>
          <a:p>
            <a:fld id="{4EC743F4-8769-40B4-85DF-6CB8DE9F66AA}" type="datetimeFigureOut">
              <a:rPr lang="en-US" smtClean="0"/>
              <a:pPr/>
              <a:t>3/9/2026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 rot="16200000">
            <a:off x="9959341" y="4046537"/>
            <a:ext cx="3581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50">
                <a:solidFill>
                  <a:schemeClr val="tx2">
                    <a:lumMod val="20000"/>
                    <a:lumOff val="80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1292840" y="6172200"/>
            <a:ext cx="914400" cy="593725"/>
          </a:xfrm>
          <a:prstGeom prst="rect">
            <a:avLst/>
          </a:prstGeom>
        </p:spPr>
        <p:txBody>
          <a:bodyPr vert="horz" lIns="45720" tIns="45720" rIns="45720" bIns="45720" rtlCol="0" anchor="ctr">
            <a:normAutofit/>
          </a:bodyPr>
          <a:lstStyle>
            <a:lvl1pPr algn="ctr">
              <a:defRPr sz="3600">
                <a:solidFill>
                  <a:schemeClr val="tx2">
                    <a:lumMod val="60000"/>
                    <a:lumOff val="40000"/>
                  </a:schemeClr>
                </a:solidFill>
              </a:defRPr>
            </a:lvl1pPr>
          </a:lstStyle>
          <a:p>
            <a:fld id="{FF2BD96E-3838-45D2-9031-D3AF67C920A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5071650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 spc="-50" baseline="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182880" indent="-182880" algn="l" defTabSz="914400" rtl="0" eaLnBrk="1" latinLnBrk="0" hangingPunct="1">
        <a:lnSpc>
          <a:spcPct val="95000"/>
        </a:lnSpc>
        <a:spcBef>
          <a:spcPts val="1400"/>
        </a:spcBef>
        <a:spcAft>
          <a:spcPts val="200"/>
        </a:spcAft>
        <a:buClr>
          <a:schemeClr val="accent1"/>
        </a:buClr>
        <a:buSzPct val="80000"/>
        <a:buFont typeface="Arial" pitchFamily="34" charset="0"/>
        <a:buChar char="•"/>
        <a:defRPr sz="1800" kern="1200" spc="10" baseline="0">
          <a:solidFill>
            <a:schemeClr val="tx1"/>
          </a:solidFill>
          <a:latin typeface="+mn-lt"/>
          <a:ea typeface="+mn-ea"/>
          <a:cs typeface="+mn-cs"/>
        </a:defRPr>
      </a:lvl1pPr>
      <a:lvl2pPr marL="457200" indent="-182880" algn="l" defTabSz="914400" rtl="0" eaLnBrk="1" latinLnBrk="0" hangingPunct="1">
        <a:lnSpc>
          <a:spcPct val="90000"/>
        </a:lnSpc>
        <a:spcBef>
          <a:spcPts val="300"/>
        </a:spcBef>
        <a:spcAft>
          <a:spcPts val="300"/>
        </a:spcAft>
        <a:buClr>
          <a:schemeClr val="accent1"/>
        </a:buClr>
        <a:buFont typeface="Wingdings 2" pitchFamily="18" charset="2"/>
        <a:buChar char=""/>
        <a:defRPr sz="16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2pPr>
      <a:lvl3pPr marL="731520" indent="-182880" algn="l" defTabSz="914400" rtl="0" eaLnBrk="1" latinLnBrk="0" hangingPunct="1">
        <a:lnSpc>
          <a:spcPct val="90000"/>
        </a:lnSpc>
        <a:spcBef>
          <a:spcPts val="300"/>
        </a:spcBef>
        <a:spcAft>
          <a:spcPts val="30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3pPr>
      <a:lvl4pPr marL="1005840" indent="-182880" algn="l" defTabSz="914400" rtl="0" eaLnBrk="1" latinLnBrk="0" hangingPunct="1">
        <a:lnSpc>
          <a:spcPct val="90000"/>
        </a:lnSpc>
        <a:spcBef>
          <a:spcPts val="300"/>
        </a:spcBef>
        <a:spcAft>
          <a:spcPts val="30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4pPr>
      <a:lvl5pPr marL="1280160" indent="-182880" algn="l" defTabSz="914400" rtl="0" eaLnBrk="1" latinLnBrk="0" hangingPunct="1">
        <a:lnSpc>
          <a:spcPct val="90000"/>
        </a:lnSpc>
        <a:spcBef>
          <a:spcPts val="300"/>
        </a:spcBef>
        <a:spcAft>
          <a:spcPts val="30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5pPr>
      <a:lvl6pPr marL="1600000" indent="-228600" algn="l" defTabSz="914400" rtl="0" eaLnBrk="1" latinLnBrk="0" hangingPunct="1">
        <a:lnSpc>
          <a:spcPct val="90000"/>
        </a:lnSpc>
        <a:spcBef>
          <a:spcPts val="300"/>
        </a:spcBef>
        <a:spcAft>
          <a:spcPts val="30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6pPr>
      <a:lvl7pPr marL="1900000" indent="-228600" algn="l" defTabSz="914400" rtl="0" eaLnBrk="1" latinLnBrk="0" hangingPunct="1">
        <a:lnSpc>
          <a:spcPct val="90000"/>
        </a:lnSpc>
        <a:spcBef>
          <a:spcPts val="300"/>
        </a:spcBef>
        <a:spcAft>
          <a:spcPts val="30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7pPr>
      <a:lvl8pPr marL="2200000" indent="-228600" algn="l" defTabSz="914400" rtl="0" eaLnBrk="1" latinLnBrk="0" hangingPunct="1">
        <a:lnSpc>
          <a:spcPct val="90000"/>
        </a:lnSpc>
        <a:spcBef>
          <a:spcPts val="300"/>
        </a:spcBef>
        <a:spcAft>
          <a:spcPts val="30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8pPr>
      <a:lvl9pPr marL="2500000" indent="-228600" algn="l" defTabSz="914400" rtl="0" eaLnBrk="1" latinLnBrk="0" hangingPunct="1">
        <a:lnSpc>
          <a:spcPct val="90000"/>
        </a:lnSpc>
        <a:spcBef>
          <a:spcPts val="300"/>
        </a:spcBef>
        <a:spcAft>
          <a:spcPts val="30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/>
    </p:ext>
  </p:extLst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2.xml"/><Relationship Id="rId7" Type="http://schemas.microsoft.com/office/2007/relationships/diagramDrawing" Target="../diagrams/drawing2.xml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Relationship Id="rId6" Type="http://schemas.openxmlformats.org/officeDocument/2006/relationships/diagramColors" Target="../diagrams/colors2.xml"/><Relationship Id="rId5" Type="http://schemas.openxmlformats.org/officeDocument/2006/relationships/diagramQuickStyle" Target="../diagrams/quickStyle2.xml"/><Relationship Id="rId4" Type="http://schemas.openxmlformats.org/officeDocument/2006/relationships/diagramLayout" Target="../diagrams/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hyperlink" Target="https://uowtsd-my.sharepoint.com/personal/c_greenway_uwtsd_ac_uk/Documents/Mental%20Health%20MA/Research%20methods/Session%20one/Practice%20Dataset.docx" TargetMode="External"/><Relationship Id="rId2" Type="http://schemas.openxmlformats.org/officeDocument/2006/relationships/hyperlink" Target="https://uowtsd-my.sharepoint.com/personal/c_greenway_uwtsd_ac_uk/Documents/Mental%20Health%20MA/Research%20methods/Session%20one/Descriptives%20eg.docx" TargetMode="Externa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B9A01E8-2264-823A-959C-2CC71044407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157304" y="1610532"/>
            <a:ext cx="7977600" cy="2085696"/>
          </a:xfrm>
        </p:spPr>
        <p:txBody>
          <a:bodyPr>
            <a:noAutofit/>
          </a:bodyPr>
          <a:lstStyle/>
          <a:p>
            <a:r>
              <a:rPr lang="en-GB" sz="4400" b="1" dirty="0"/>
              <a:t>Introduction to Quantitative Research Methods</a:t>
            </a:r>
            <a:br>
              <a:rPr lang="en-GB" sz="4400" dirty="0"/>
            </a:br>
            <a:r>
              <a:rPr lang="en-GB" sz="4400" i="1" dirty="0"/>
              <a:t>Focus: Survey Research</a:t>
            </a:r>
            <a:br>
              <a:rPr lang="en-GB" sz="4400" dirty="0"/>
            </a:br>
            <a:endParaRPr lang="en-GB" sz="4400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14E49EDA-4050-719A-8481-C1B000D483BD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/>
              <a:t>Dr Charlotte Greenway</a:t>
            </a:r>
          </a:p>
        </p:txBody>
      </p:sp>
    </p:spTree>
    <p:extLst>
      <p:ext uri="{BB962C8B-B14F-4D97-AF65-F5344CB8AC3E}">
        <p14:creationId xmlns:p14="http://schemas.microsoft.com/office/powerpoint/2010/main" val="136577906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7" name="TextBox 106">
            <a:extLst>
              <a:ext uri="{FF2B5EF4-FFF2-40B4-BE49-F238E27FC236}">
                <a16:creationId xmlns:a16="http://schemas.microsoft.com/office/drawing/2014/main" id="{F4C209F6-E0F3-FFF6-800B-A527EC24B82C}"/>
              </a:ext>
            </a:extLst>
          </p:cNvPr>
          <p:cNvSpPr txBox="1"/>
          <p:nvPr/>
        </p:nvSpPr>
        <p:spPr>
          <a:xfrm>
            <a:off x="166255" y="407322"/>
            <a:ext cx="5555012" cy="630104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>
              <a:lnSpc>
                <a:spcPct val="140000"/>
              </a:lnSpc>
              <a:spcAft>
                <a:spcPts val="800"/>
              </a:spcAft>
              <a:buNone/>
            </a:pPr>
            <a:r>
              <a:rPr lang="en-US" sz="1400" b="1" spc="50" dirty="0">
                <a:solidFill>
                  <a:schemeClr val="tx1">
                    <a:alpha val="60000"/>
                  </a:schemeClr>
                </a:solidFill>
                <a:effectLst/>
              </a:rPr>
              <a:t>What is Quantitative Research?</a:t>
            </a:r>
            <a:endParaRPr lang="en-US" sz="1400" spc="50" dirty="0">
              <a:solidFill>
                <a:schemeClr val="tx1">
                  <a:alpha val="60000"/>
                </a:schemeClr>
              </a:solidFill>
              <a:effectLst/>
            </a:endParaRPr>
          </a:p>
          <a:p>
            <a:pPr>
              <a:lnSpc>
                <a:spcPct val="140000"/>
              </a:lnSpc>
              <a:spcAft>
                <a:spcPts val="800"/>
              </a:spcAft>
              <a:buNone/>
            </a:pPr>
            <a:r>
              <a:rPr lang="en-US" sz="1400" b="1" spc="50" dirty="0">
                <a:solidFill>
                  <a:schemeClr val="tx1">
                    <a:alpha val="60000"/>
                  </a:schemeClr>
                </a:solidFill>
                <a:effectLst/>
              </a:rPr>
              <a:t>Definition</a:t>
            </a:r>
            <a:endParaRPr lang="en-US" sz="1400" spc="50" dirty="0">
              <a:solidFill>
                <a:schemeClr val="tx1">
                  <a:alpha val="60000"/>
                </a:schemeClr>
              </a:solidFill>
              <a:effectLst/>
            </a:endParaRPr>
          </a:p>
          <a:p>
            <a:pPr>
              <a:lnSpc>
                <a:spcPct val="140000"/>
              </a:lnSpc>
              <a:spcAft>
                <a:spcPts val="800"/>
              </a:spcAft>
              <a:buNone/>
            </a:pPr>
            <a:r>
              <a:rPr lang="en-US" sz="1400" spc="50" dirty="0">
                <a:solidFill>
                  <a:schemeClr val="tx1">
                    <a:alpha val="60000"/>
                  </a:schemeClr>
                </a:solidFill>
                <a:effectLst/>
              </a:rPr>
              <a:t>Quantitative research involves collecting and </a:t>
            </a:r>
            <a:r>
              <a:rPr lang="en-US" sz="1400" spc="50" dirty="0" err="1">
                <a:solidFill>
                  <a:schemeClr val="tx1">
                    <a:alpha val="60000"/>
                  </a:schemeClr>
                </a:solidFill>
                <a:effectLst/>
              </a:rPr>
              <a:t>analysing</a:t>
            </a:r>
            <a:r>
              <a:rPr lang="en-US" sz="1400" spc="50" dirty="0">
                <a:solidFill>
                  <a:schemeClr val="tx1">
                    <a:alpha val="60000"/>
                  </a:schemeClr>
                </a:solidFill>
                <a:effectLst/>
              </a:rPr>
              <a:t> </a:t>
            </a:r>
            <a:r>
              <a:rPr lang="en-US" sz="1400" b="1" spc="50" dirty="0">
                <a:solidFill>
                  <a:schemeClr val="tx1">
                    <a:alpha val="60000"/>
                  </a:schemeClr>
                </a:solidFill>
                <a:effectLst/>
              </a:rPr>
              <a:t>numerical data</a:t>
            </a:r>
            <a:r>
              <a:rPr lang="en-US" sz="1400" spc="50" dirty="0">
                <a:solidFill>
                  <a:schemeClr val="tx1">
                    <a:alpha val="60000"/>
                  </a:schemeClr>
                </a:solidFill>
                <a:effectLst/>
              </a:rPr>
              <a:t> to identify patterns, relationships, or trends.</a:t>
            </a:r>
          </a:p>
          <a:p>
            <a:pPr>
              <a:lnSpc>
                <a:spcPct val="140000"/>
              </a:lnSpc>
              <a:spcAft>
                <a:spcPts val="800"/>
              </a:spcAft>
              <a:buNone/>
            </a:pPr>
            <a:r>
              <a:rPr lang="en-US" sz="1400" spc="50" dirty="0">
                <a:solidFill>
                  <a:schemeClr val="tx1">
                    <a:alpha val="60000"/>
                  </a:schemeClr>
                </a:solidFill>
                <a:effectLst/>
              </a:rPr>
              <a:t>It answers questions such as:</a:t>
            </a:r>
          </a:p>
          <a:p>
            <a:pPr marL="342900" lvl="0" indent="-342900">
              <a:lnSpc>
                <a:spcPct val="140000"/>
              </a:lnSpc>
              <a:spcAft>
                <a:spcPts val="8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US" sz="1400" spc="50" dirty="0">
                <a:solidFill>
                  <a:schemeClr val="tx1">
                    <a:alpha val="60000"/>
                  </a:schemeClr>
                </a:solidFill>
                <a:effectLst/>
              </a:rPr>
              <a:t>How many?</a:t>
            </a:r>
          </a:p>
          <a:p>
            <a:pPr marL="342900" lvl="0" indent="-342900">
              <a:lnSpc>
                <a:spcPct val="140000"/>
              </a:lnSpc>
              <a:spcAft>
                <a:spcPts val="8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US" sz="1400" spc="50" dirty="0">
                <a:solidFill>
                  <a:schemeClr val="tx1">
                    <a:alpha val="60000"/>
                  </a:schemeClr>
                </a:solidFill>
                <a:effectLst/>
              </a:rPr>
              <a:t>How often?</a:t>
            </a:r>
          </a:p>
          <a:p>
            <a:pPr marL="342900" lvl="0" indent="-342900">
              <a:lnSpc>
                <a:spcPct val="140000"/>
              </a:lnSpc>
              <a:spcAft>
                <a:spcPts val="8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US" sz="1400" spc="50" dirty="0">
                <a:solidFill>
                  <a:schemeClr val="tx1">
                    <a:alpha val="60000"/>
                  </a:schemeClr>
                </a:solidFill>
                <a:effectLst/>
              </a:rPr>
              <a:t>To what extent?</a:t>
            </a:r>
          </a:p>
          <a:p>
            <a:pPr marL="342900" lvl="0" indent="-342900">
              <a:lnSpc>
                <a:spcPct val="140000"/>
              </a:lnSpc>
              <a:spcAft>
                <a:spcPts val="8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US" sz="1400" spc="50" dirty="0">
                <a:solidFill>
                  <a:schemeClr val="tx1">
                    <a:alpha val="60000"/>
                  </a:schemeClr>
                </a:solidFill>
                <a:effectLst/>
              </a:rPr>
              <a:t>Is there a relationship between variables?</a:t>
            </a:r>
          </a:p>
          <a:p>
            <a:pPr>
              <a:lnSpc>
                <a:spcPct val="140000"/>
              </a:lnSpc>
              <a:spcAft>
                <a:spcPts val="800"/>
              </a:spcAft>
              <a:buNone/>
            </a:pPr>
            <a:br>
              <a:rPr lang="en-US" sz="1400" spc="50" dirty="0">
                <a:solidFill>
                  <a:schemeClr val="tx1">
                    <a:alpha val="60000"/>
                  </a:schemeClr>
                </a:solidFill>
                <a:effectLst/>
              </a:rPr>
            </a:br>
            <a:endParaRPr lang="en-US" sz="1400" spc="50" dirty="0">
              <a:solidFill>
                <a:schemeClr val="tx1">
                  <a:alpha val="60000"/>
                </a:schemeClr>
              </a:solidFill>
              <a:effectLst/>
            </a:endParaRPr>
          </a:p>
          <a:p>
            <a:pPr>
              <a:lnSpc>
                <a:spcPct val="140000"/>
              </a:lnSpc>
              <a:spcAft>
                <a:spcPts val="800"/>
              </a:spcAft>
              <a:buNone/>
            </a:pPr>
            <a:r>
              <a:rPr lang="en-US" sz="1400" b="1" spc="50" dirty="0">
                <a:solidFill>
                  <a:schemeClr val="tx1">
                    <a:alpha val="60000"/>
                  </a:schemeClr>
                </a:solidFill>
                <a:effectLst/>
              </a:rPr>
              <a:t>Examples</a:t>
            </a:r>
            <a:endParaRPr lang="en-US" sz="1400" spc="50" dirty="0">
              <a:solidFill>
                <a:schemeClr val="tx1">
                  <a:alpha val="60000"/>
                </a:schemeClr>
              </a:solidFill>
              <a:effectLst/>
            </a:endParaRPr>
          </a:p>
          <a:p>
            <a:pPr marL="342900" lvl="0" indent="-342900">
              <a:lnSpc>
                <a:spcPct val="140000"/>
              </a:lnSpc>
              <a:spcAft>
                <a:spcPts val="8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US" sz="1400" spc="50" dirty="0">
                <a:solidFill>
                  <a:schemeClr val="tx1">
                    <a:alpha val="60000"/>
                  </a:schemeClr>
                </a:solidFill>
                <a:effectLst/>
              </a:rPr>
              <a:t>How many young people report anxiety?</a:t>
            </a:r>
          </a:p>
          <a:p>
            <a:pPr marL="342900" lvl="0" indent="-342900">
              <a:lnSpc>
                <a:spcPct val="140000"/>
              </a:lnSpc>
              <a:spcAft>
                <a:spcPts val="8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US" sz="1400" spc="50" dirty="0">
                <a:solidFill>
                  <a:schemeClr val="tx1">
                    <a:alpha val="60000"/>
                  </a:schemeClr>
                </a:solidFill>
                <a:effectLst/>
              </a:rPr>
              <a:t>Is social media use linked to sleep quality?</a:t>
            </a:r>
          </a:p>
          <a:p>
            <a:pPr marL="342900" lvl="0" indent="-342900">
              <a:lnSpc>
                <a:spcPct val="140000"/>
              </a:lnSpc>
              <a:spcAft>
                <a:spcPts val="8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US" sz="1400" spc="50" dirty="0">
                <a:solidFill>
                  <a:schemeClr val="tx1">
                    <a:alpha val="60000"/>
                  </a:schemeClr>
                </a:solidFill>
                <a:effectLst/>
              </a:rPr>
              <a:t>Do boys and girls differ in wellbeing scores?</a:t>
            </a:r>
          </a:p>
        </p:txBody>
      </p:sp>
      <p:pic>
        <p:nvPicPr>
          <p:cNvPr id="108" name="Picture 107">
            <a:extLst>
              <a:ext uri="{FF2B5EF4-FFF2-40B4-BE49-F238E27FC236}">
                <a16:creationId xmlns:a16="http://schemas.microsoft.com/office/drawing/2014/main" id="{9BA2D55F-6EF6-188C-9A5E-985C54F03772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4149" r="24997" b="1"/>
          <a:stretch>
            <a:fillRect/>
          </a:stretch>
        </p:blipFill>
        <p:spPr>
          <a:xfrm>
            <a:off x="6096001" y="540033"/>
            <a:ext cx="5555012" cy="577527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6487530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1209906B-4419-156F-831D-A05560E3F2F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5B6D324E-2D03-4162-AF1E-D5E32234E25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292840" y="0"/>
            <a:ext cx="914400" cy="6858000"/>
          </a:xfrm>
          <a:prstGeom prst="rect">
            <a:avLst/>
          </a:prstGeom>
          <a:solidFill>
            <a:schemeClr val="tx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pic>
        <p:nvPicPr>
          <p:cNvPr id="11" name="Picture 10" descr="Magnifying glass showing decling performance">
            <a:extLst>
              <a:ext uri="{FF2B5EF4-FFF2-40B4-BE49-F238E27FC236}">
                <a16:creationId xmlns:a16="http://schemas.microsoft.com/office/drawing/2014/main" id="{16172E5D-CEC9-8EDF-BBEB-F3EE10AD34E9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3779" r="26899" b="-1"/>
          <a:stretch>
            <a:fillRect/>
          </a:stretch>
        </p:blipFill>
        <p:spPr>
          <a:xfrm>
            <a:off x="20" y="10"/>
            <a:ext cx="6094799" cy="6857990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FC37B51E-6FA8-E967-24A4-F29E2D98BC59}"/>
              </a:ext>
            </a:extLst>
          </p:cNvPr>
          <p:cNvSpPr txBox="1"/>
          <p:nvPr/>
        </p:nvSpPr>
        <p:spPr>
          <a:xfrm>
            <a:off x="6278617" y="2977486"/>
            <a:ext cx="4572002" cy="388051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indent="-182880" defTabSz="914400">
              <a:spcAft>
                <a:spcPts val="800"/>
              </a:spcAft>
              <a:buClr>
                <a:schemeClr val="accent1"/>
              </a:buClr>
              <a:buNone/>
            </a:pPr>
            <a:r>
              <a:rPr lang="en-US" sz="1600" b="1" dirty="0">
                <a:effectLst/>
              </a:rPr>
              <a:t>Key Characteristics</a:t>
            </a:r>
            <a:endParaRPr lang="en-US" sz="1600" dirty="0">
              <a:effectLst/>
            </a:endParaRPr>
          </a:p>
          <a:p>
            <a:pPr marL="342900" lvl="0" indent="-182880" defTabSz="914400">
              <a:spcAft>
                <a:spcPts val="800"/>
              </a:spcAft>
              <a:buClr>
                <a:schemeClr val="accent1"/>
              </a:buClr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US" sz="1600" dirty="0">
                <a:effectLst/>
              </a:rPr>
              <a:t>Uses numbers and statistics</a:t>
            </a:r>
          </a:p>
          <a:p>
            <a:pPr marL="342900" lvl="0" indent="-182880" defTabSz="914400">
              <a:spcAft>
                <a:spcPts val="800"/>
              </a:spcAft>
              <a:buClr>
                <a:schemeClr val="accent1"/>
              </a:buClr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US" sz="1600" dirty="0">
                <a:effectLst/>
              </a:rPr>
              <a:t>Structured data collection</a:t>
            </a:r>
          </a:p>
          <a:p>
            <a:pPr marL="342900" lvl="0" indent="-182880" defTabSz="914400">
              <a:spcAft>
                <a:spcPts val="800"/>
              </a:spcAft>
              <a:buClr>
                <a:schemeClr val="accent1"/>
              </a:buClr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US" sz="1600" dirty="0">
                <a:effectLst/>
              </a:rPr>
              <a:t>Large samples</a:t>
            </a:r>
          </a:p>
          <a:p>
            <a:pPr marL="342900" lvl="0" indent="-182880" defTabSz="914400">
              <a:spcAft>
                <a:spcPts val="800"/>
              </a:spcAft>
              <a:buClr>
                <a:schemeClr val="accent1"/>
              </a:buClr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US" sz="1600" dirty="0" err="1">
                <a:effectLst/>
              </a:rPr>
              <a:t>Standardised</a:t>
            </a:r>
            <a:r>
              <a:rPr lang="en-US" sz="1600" dirty="0">
                <a:effectLst/>
              </a:rPr>
              <a:t> measures</a:t>
            </a:r>
          </a:p>
          <a:p>
            <a:pPr marL="342900" lvl="0" indent="-182880" defTabSz="914400">
              <a:spcAft>
                <a:spcPts val="800"/>
              </a:spcAft>
              <a:buClr>
                <a:schemeClr val="accent1"/>
              </a:buClr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US" sz="1600" dirty="0">
                <a:effectLst/>
              </a:rPr>
              <a:t>Seeks patterns and </a:t>
            </a:r>
            <a:r>
              <a:rPr lang="en-US" sz="1600" dirty="0" err="1">
                <a:effectLst/>
              </a:rPr>
              <a:t>generalisability</a:t>
            </a:r>
            <a:endParaRPr lang="en-US" sz="1600" dirty="0">
              <a:effectLst/>
            </a:endParaRPr>
          </a:p>
          <a:p>
            <a:pPr indent="-182880" defTabSz="914400">
              <a:spcAft>
                <a:spcPts val="800"/>
              </a:spcAft>
              <a:buClr>
                <a:schemeClr val="accent1"/>
              </a:buClr>
              <a:buNone/>
            </a:pPr>
            <a:r>
              <a:rPr lang="en-US" sz="1600" dirty="0">
                <a:effectLst/>
              </a:rPr>
              <a:t>Often uses:</a:t>
            </a:r>
          </a:p>
          <a:p>
            <a:pPr marL="342900" lvl="0" indent="-182880" defTabSz="914400">
              <a:spcAft>
                <a:spcPts val="800"/>
              </a:spcAft>
              <a:buClr>
                <a:schemeClr val="accent1"/>
              </a:buClr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US" sz="1600" dirty="0">
                <a:effectLst/>
              </a:rPr>
              <a:t>Surveys</a:t>
            </a:r>
          </a:p>
          <a:p>
            <a:pPr marL="342900" lvl="0" indent="-182880" defTabSz="914400">
              <a:spcAft>
                <a:spcPts val="800"/>
              </a:spcAft>
              <a:buClr>
                <a:schemeClr val="accent1"/>
              </a:buClr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US" sz="1600" dirty="0">
                <a:effectLst/>
              </a:rPr>
              <a:t>Questionnaires</a:t>
            </a:r>
          </a:p>
          <a:p>
            <a:pPr marL="342900" lvl="0" indent="-182880" defTabSz="914400">
              <a:spcAft>
                <a:spcPts val="800"/>
              </a:spcAft>
              <a:buClr>
                <a:schemeClr val="accent1"/>
              </a:buClr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US" sz="1600" dirty="0">
                <a:effectLst/>
              </a:rPr>
              <a:t>Existing datasets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38CA4835-47E6-43A2-8EA1-75A5E89F0B66}"/>
              </a:ext>
            </a:extLst>
          </p:cNvPr>
          <p:cNvSpPr txBox="1"/>
          <p:nvPr/>
        </p:nvSpPr>
        <p:spPr>
          <a:xfrm>
            <a:off x="2469819" y="5253293"/>
            <a:ext cx="6097044" cy="39299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115000"/>
              </a:lnSpc>
              <a:spcAft>
                <a:spcPts val="800"/>
              </a:spcAft>
              <a:buNone/>
            </a:pPr>
            <a:r>
              <a:rPr lang="en-GB" b="1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This session focus:</a:t>
            </a:r>
            <a:r>
              <a:rPr lang="en-GB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 Surveys.</a:t>
            </a:r>
            <a:endParaRPr lang="en-GB" kern="100" dirty="0">
              <a:effectLst/>
              <a:latin typeface="Aptos" panose="020B0004020202020204" pitchFamily="34" charset="0"/>
              <a:ea typeface="DengXian" panose="02010600030101010101" pitchFamily="2" charset="-122"/>
              <a:cs typeface="Arial" panose="020B0604020202020204" pitchFamily="34" charset="0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AF8BD62A-F205-2490-3F61-3B75514800A9}"/>
              </a:ext>
            </a:extLst>
          </p:cNvPr>
          <p:cNvSpPr txBox="1"/>
          <p:nvPr/>
        </p:nvSpPr>
        <p:spPr>
          <a:xfrm>
            <a:off x="6110196" y="99376"/>
            <a:ext cx="6097044" cy="260488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115000"/>
              </a:lnSpc>
              <a:spcAft>
                <a:spcPts val="800"/>
              </a:spcAft>
              <a:buNone/>
            </a:pPr>
            <a:r>
              <a:rPr lang="en-GB" sz="2400" b="1" kern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Main Types of Quantitative Methods</a:t>
            </a:r>
            <a:endParaRPr lang="en-GB" sz="1200" kern="100" dirty="0">
              <a:effectLst/>
              <a:latin typeface="Aptos" panose="020B0004020202020204" pitchFamily="34" charset="0"/>
              <a:ea typeface="DengXian" panose="02010600030101010101" pitchFamily="2" charset="-122"/>
              <a:cs typeface="Arial" panose="020B0604020202020204" pitchFamily="34" charset="0"/>
            </a:endParaRPr>
          </a:p>
          <a:p>
            <a:pPr marL="342900" lvl="0" indent="-342900">
              <a:lnSpc>
                <a:spcPct val="115000"/>
              </a:lnSpc>
              <a:spcAft>
                <a:spcPts val="8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1800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Surveys / Questionnaires</a:t>
            </a:r>
            <a:endParaRPr lang="en-GB" sz="1800" kern="100" dirty="0">
              <a:effectLst/>
              <a:latin typeface="Aptos" panose="020B0004020202020204" pitchFamily="34" charset="0"/>
              <a:ea typeface="DengXian" panose="02010600030101010101" pitchFamily="2" charset="-122"/>
              <a:cs typeface="Arial" panose="020B0604020202020204" pitchFamily="34" charset="0"/>
            </a:endParaRPr>
          </a:p>
          <a:p>
            <a:pPr marL="342900" lvl="0" indent="-342900">
              <a:lnSpc>
                <a:spcPct val="115000"/>
              </a:lnSpc>
              <a:spcAft>
                <a:spcPts val="8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1800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Experiments</a:t>
            </a:r>
            <a:endParaRPr lang="en-GB" sz="1800" kern="100" dirty="0">
              <a:effectLst/>
              <a:latin typeface="Aptos" panose="020B0004020202020204" pitchFamily="34" charset="0"/>
              <a:ea typeface="DengXian" panose="02010600030101010101" pitchFamily="2" charset="-122"/>
              <a:cs typeface="Arial" panose="020B0604020202020204" pitchFamily="34" charset="0"/>
            </a:endParaRPr>
          </a:p>
          <a:p>
            <a:pPr marL="342900" lvl="0" indent="-342900">
              <a:lnSpc>
                <a:spcPct val="115000"/>
              </a:lnSpc>
              <a:spcAft>
                <a:spcPts val="8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1800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Quasi-experiments</a:t>
            </a:r>
            <a:endParaRPr lang="en-GB" sz="1800" kern="100" dirty="0">
              <a:effectLst/>
              <a:latin typeface="Aptos" panose="020B0004020202020204" pitchFamily="34" charset="0"/>
              <a:ea typeface="DengXian" panose="02010600030101010101" pitchFamily="2" charset="-122"/>
              <a:cs typeface="Arial" panose="020B0604020202020204" pitchFamily="34" charset="0"/>
            </a:endParaRPr>
          </a:p>
          <a:p>
            <a:pPr marL="342900" lvl="0" indent="-342900">
              <a:lnSpc>
                <a:spcPct val="115000"/>
              </a:lnSpc>
              <a:spcAft>
                <a:spcPts val="8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1800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Correlational studies</a:t>
            </a:r>
            <a:endParaRPr lang="en-GB" sz="1800" kern="100" dirty="0">
              <a:effectLst/>
              <a:latin typeface="Aptos" panose="020B0004020202020204" pitchFamily="34" charset="0"/>
              <a:ea typeface="DengXian" panose="02010600030101010101" pitchFamily="2" charset="-122"/>
              <a:cs typeface="Arial" panose="020B0604020202020204" pitchFamily="34" charset="0"/>
            </a:endParaRPr>
          </a:p>
          <a:p>
            <a:pPr marL="342900" lvl="0" indent="-342900">
              <a:lnSpc>
                <a:spcPct val="115000"/>
              </a:lnSpc>
              <a:spcAft>
                <a:spcPts val="8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1800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Secondary data analysis</a:t>
            </a:r>
            <a:endParaRPr lang="en-GB" sz="1800" kern="100" dirty="0">
              <a:effectLst/>
              <a:latin typeface="Aptos" panose="020B0004020202020204" pitchFamily="34" charset="0"/>
              <a:ea typeface="DengXian" panose="02010600030101010101" pitchFamily="2" charset="-122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80275979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E27DC4DB-680A-0BCD-0C62-708673329A67}"/>
              </a:ext>
            </a:extLst>
          </p:cNvPr>
          <p:cNvSpPr txBox="1"/>
          <p:nvPr/>
        </p:nvSpPr>
        <p:spPr>
          <a:xfrm>
            <a:off x="338203" y="450937"/>
            <a:ext cx="6620005" cy="471994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115000"/>
              </a:lnSpc>
              <a:spcAft>
                <a:spcPts val="800"/>
              </a:spcAft>
              <a:buNone/>
            </a:pPr>
            <a:r>
              <a:rPr lang="en-GB" sz="2800" b="1" kern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What is a Quantitative Survey?</a:t>
            </a:r>
            <a:endParaRPr lang="en-GB" sz="1400" kern="100" dirty="0">
              <a:effectLst/>
              <a:latin typeface="Aptos" panose="020B0004020202020204" pitchFamily="34" charset="0"/>
              <a:ea typeface="DengXian" panose="02010600030101010101" pitchFamily="2" charset="-122"/>
              <a:cs typeface="Arial" panose="020B0604020202020204" pitchFamily="34" charset="0"/>
            </a:endParaRPr>
          </a:p>
          <a:p>
            <a:pPr>
              <a:lnSpc>
                <a:spcPct val="115000"/>
              </a:lnSpc>
              <a:spcAft>
                <a:spcPts val="800"/>
              </a:spcAft>
              <a:buNone/>
            </a:pPr>
            <a:r>
              <a:rPr lang="en-GB" sz="1800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A survey is a structured method of collecting data using </a:t>
            </a:r>
            <a:r>
              <a:rPr lang="en-GB" sz="1800" b="1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standardised questions</a:t>
            </a:r>
            <a:r>
              <a:rPr lang="en-GB" sz="1800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 from a group of participants.</a:t>
            </a:r>
            <a:endParaRPr lang="en-GB" sz="1800" kern="100" dirty="0">
              <a:effectLst/>
              <a:latin typeface="Aptos" panose="020B0004020202020204" pitchFamily="34" charset="0"/>
              <a:ea typeface="DengXian" panose="02010600030101010101" pitchFamily="2" charset="-122"/>
              <a:cs typeface="Arial" panose="020B0604020202020204" pitchFamily="34" charset="0"/>
            </a:endParaRPr>
          </a:p>
          <a:p>
            <a:pPr>
              <a:lnSpc>
                <a:spcPct val="115000"/>
              </a:lnSpc>
              <a:spcAft>
                <a:spcPts val="800"/>
              </a:spcAft>
              <a:buNone/>
            </a:pPr>
            <a:r>
              <a:rPr lang="en-GB" sz="1800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Participants respond using:</a:t>
            </a:r>
            <a:endParaRPr lang="en-GB" sz="1800" kern="100" dirty="0">
              <a:effectLst/>
              <a:latin typeface="Aptos" panose="020B0004020202020204" pitchFamily="34" charset="0"/>
              <a:ea typeface="DengXian" panose="02010600030101010101" pitchFamily="2" charset="-122"/>
              <a:cs typeface="Arial" panose="020B0604020202020204" pitchFamily="34" charset="0"/>
            </a:endParaRPr>
          </a:p>
          <a:p>
            <a:pPr marL="342900" lvl="0" indent="-342900">
              <a:lnSpc>
                <a:spcPct val="115000"/>
              </a:lnSpc>
              <a:spcAft>
                <a:spcPts val="8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1800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Tick boxes</a:t>
            </a:r>
            <a:endParaRPr lang="en-GB" sz="1800" kern="100" dirty="0">
              <a:effectLst/>
              <a:latin typeface="Aptos" panose="020B0004020202020204" pitchFamily="34" charset="0"/>
              <a:ea typeface="DengXian" panose="02010600030101010101" pitchFamily="2" charset="-122"/>
              <a:cs typeface="Arial" panose="020B0604020202020204" pitchFamily="34" charset="0"/>
            </a:endParaRPr>
          </a:p>
          <a:p>
            <a:pPr marL="342900" lvl="0" indent="-342900">
              <a:lnSpc>
                <a:spcPct val="115000"/>
              </a:lnSpc>
              <a:spcAft>
                <a:spcPts val="8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1800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Rating scales</a:t>
            </a:r>
            <a:endParaRPr lang="en-GB" sz="1800" kern="100" dirty="0">
              <a:effectLst/>
              <a:latin typeface="Aptos" panose="020B0004020202020204" pitchFamily="34" charset="0"/>
              <a:ea typeface="DengXian" panose="02010600030101010101" pitchFamily="2" charset="-122"/>
              <a:cs typeface="Arial" panose="020B0604020202020204" pitchFamily="34" charset="0"/>
            </a:endParaRPr>
          </a:p>
          <a:p>
            <a:pPr marL="342900" lvl="0" indent="-342900">
              <a:lnSpc>
                <a:spcPct val="115000"/>
              </a:lnSpc>
              <a:spcAft>
                <a:spcPts val="8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1800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Multiple choice</a:t>
            </a:r>
            <a:endParaRPr lang="en-GB" sz="1800" kern="100" dirty="0">
              <a:effectLst/>
              <a:latin typeface="Aptos" panose="020B0004020202020204" pitchFamily="34" charset="0"/>
              <a:ea typeface="DengXian" panose="02010600030101010101" pitchFamily="2" charset="-122"/>
              <a:cs typeface="Arial" panose="020B0604020202020204" pitchFamily="34" charset="0"/>
            </a:endParaRPr>
          </a:p>
          <a:p>
            <a:pPr marL="342900" lvl="0" indent="-342900">
              <a:lnSpc>
                <a:spcPct val="115000"/>
              </a:lnSpc>
              <a:spcAft>
                <a:spcPts val="8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1800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Numerical responses</a:t>
            </a:r>
            <a:endParaRPr lang="en-GB" sz="1800" kern="100" dirty="0">
              <a:effectLst/>
              <a:latin typeface="Aptos" panose="020B0004020202020204" pitchFamily="34" charset="0"/>
              <a:ea typeface="DengXian" panose="02010600030101010101" pitchFamily="2" charset="-122"/>
              <a:cs typeface="Arial" panose="020B0604020202020204" pitchFamily="34" charset="0"/>
            </a:endParaRPr>
          </a:p>
          <a:p>
            <a:pPr algn="ctr">
              <a:lnSpc>
                <a:spcPct val="115000"/>
              </a:lnSpc>
              <a:spcAft>
                <a:spcPts val="800"/>
              </a:spcAft>
              <a:buNone/>
            </a:pPr>
            <a:br>
              <a:rPr lang="en-GB" sz="1800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</a:br>
            <a:endParaRPr lang="en-GB" sz="1800" kern="100" dirty="0">
              <a:effectLst/>
              <a:latin typeface="Aptos" panose="020B0004020202020204" pitchFamily="34" charset="0"/>
              <a:ea typeface="DengXian" panose="02010600030101010101" pitchFamily="2" charset="-122"/>
              <a:cs typeface="Arial" panose="020B0604020202020204" pitchFamily="34" charset="0"/>
            </a:endParaRPr>
          </a:p>
          <a:p>
            <a:pPr>
              <a:lnSpc>
                <a:spcPct val="115000"/>
              </a:lnSpc>
              <a:spcAft>
                <a:spcPts val="800"/>
              </a:spcAft>
              <a:buNone/>
            </a:pPr>
            <a:endParaRPr lang="en-GB" sz="1800" kern="100" dirty="0">
              <a:effectLst/>
              <a:latin typeface="Aptos" panose="020B0004020202020204" pitchFamily="34" charset="0"/>
              <a:ea typeface="DengXian" panose="02010600030101010101" pitchFamily="2" charset="-122"/>
              <a:cs typeface="Arial" panose="020B0604020202020204" pitchFamily="34" charset="0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4592255F-B2A8-9A17-0F29-243CB13F2EB5}"/>
              </a:ext>
            </a:extLst>
          </p:cNvPr>
          <p:cNvSpPr txBox="1"/>
          <p:nvPr/>
        </p:nvSpPr>
        <p:spPr>
          <a:xfrm>
            <a:off x="3570650" y="1833230"/>
            <a:ext cx="6097044" cy="365491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115000"/>
              </a:lnSpc>
              <a:spcAft>
                <a:spcPts val="800"/>
              </a:spcAft>
              <a:buNone/>
            </a:pPr>
            <a:r>
              <a:rPr lang="en-GB" sz="1800" b="1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Purpose</a:t>
            </a:r>
            <a:endParaRPr lang="en-GB" sz="1800" kern="100" dirty="0">
              <a:effectLst/>
              <a:latin typeface="Aptos" panose="020B0004020202020204" pitchFamily="34" charset="0"/>
              <a:ea typeface="DengXian" panose="02010600030101010101" pitchFamily="2" charset="-122"/>
              <a:cs typeface="Arial" panose="020B0604020202020204" pitchFamily="34" charset="0"/>
            </a:endParaRPr>
          </a:p>
          <a:p>
            <a:pPr>
              <a:lnSpc>
                <a:spcPct val="115000"/>
              </a:lnSpc>
              <a:spcAft>
                <a:spcPts val="800"/>
              </a:spcAft>
              <a:buNone/>
            </a:pPr>
            <a:r>
              <a:rPr lang="en-GB" sz="1800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To measure:</a:t>
            </a:r>
            <a:endParaRPr lang="en-GB" sz="1800" kern="100" dirty="0">
              <a:effectLst/>
              <a:latin typeface="Aptos" panose="020B0004020202020204" pitchFamily="34" charset="0"/>
              <a:ea typeface="DengXian" panose="02010600030101010101" pitchFamily="2" charset="-122"/>
              <a:cs typeface="Arial" panose="020B0604020202020204" pitchFamily="34" charset="0"/>
            </a:endParaRPr>
          </a:p>
          <a:p>
            <a:pPr marL="342900" lvl="0" indent="-342900">
              <a:lnSpc>
                <a:spcPct val="115000"/>
              </a:lnSpc>
              <a:spcAft>
                <a:spcPts val="8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1800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Attitudes</a:t>
            </a:r>
            <a:endParaRPr lang="en-GB" sz="1800" kern="100" dirty="0">
              <a:effectLst/>
              <a:latin typeface="Aptos" panose="020B0004020202020204" pitchFamily="34" charset="0"/>
              <a:ea typeface="DengXian" panose="02010600030101010101" pitchFamily="2" charset="-122"/>
              <a:cs typeface="Arial" panose="020B0604020202020204" pitchFamily="34" charset="0"/>
            </a:endParaRPr>
          </a:p>
          <a:p>
            <a:pPr marL="342900" lvl="0" indent="-342900">
              <a:lnSpc>
                <a:spcPct val="115000"/>
              </a:lnSpc>
              <a:spcAft>
                <a:spcPts val="8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1800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Behaviours</a:t>
            </a:r>
            <a:endParaRPr lang="en-GB" sz="1800" kern="100" dirty="0">
              <a:effectLst/>
              <a:latin typeface="Aptos" panose="020B0004020202020204" pitchFamily="34" charset="0"/>
              <a:ea typeface="DengXian" panose="02010600030101010101" pitchFamily="2" charset="-122"/>
              <a:cs typeface="Arial" panose="020B0604020202020204" pitchFamily="34" charset="0"/>
            </a:endParaRPr>
          </a:p>
          <a:p>
            <a:pPr marL="342900" lvl="0" indent="-342900">
              <a:lnSpc>
                <a:spcPct val="115000"/>
              </a:lnSpc>
              <a:spcAft>
                <a:spcPts val="8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1800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Opinions</a:t>
            </a:r>
            <a:endParaRPr lang="en-GB" sz="1800" kern="100" dirty="0">
              <a:effectLst/>
              <a:latin typeface="Aptos" panose="020B0004020202020204" pitchFamily="34" charset="0"/>
              <a:ea typeface="DengXian" panose="02010600030101010101" pitchFamily="2" charset="-122"/>
              <a:cs typeface="Arial" panose="020B0604020202020204" pitchFamily="34" charset="0"/>
            </a:endParaRPr>
          </a:p>
          <a:p>
            <a:pPr marL="342900" lvl="0" indent="-342900">
              <a:lnSpc>
                <a:spcPct val="115000"/>
              </a:lnSpc>
              <a:spcAft>
                <a:spcPts val="8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1800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Experiences</a:t>
            </a:r>
            <a:endParaRPr lang="en-GB" sz="1800" kern="100" dirty="0">
              <a:effectLst/>
              <a:latin typeface="Aptos" panose="020B0004020202020204" pitchFamily="34" charset="0"/>
              <a:ea typeface="DengXian" panose="02010600030101010101" pitchFamily="2" charset="-122"/>
              <a:cs typeface="Arial" panose="020B0604020202020204" pitchFamily="34" charset="0"/>
            </a:endParaRPr>
          </a:p>
          <a:p>
            <a:pPr marL="342900" lvl="0" indent="-342900">
              <a:lnSpc>
                <a:spcPct val="115000"/>
              </a:lnSpc>
              <a:spcAft>
                <a:spcPts val="8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1800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Characteristics</a:t>
            </a:r>
            <a:endParaRPr lang="en-GB" sz="1800" kern="100" dirty="0">
              <a:effectLst/>
              <a:latin typeface="Aptos" panose="020B0004020202020204" pitchFamily="34" charset="0"/>
              <a:ea typeface="DengXian" panose="02010600030101010101" pitchFamily="2" charset="-122"/>
              <a:cs typeface="Arial" panose="020B0604020202020204" pitchFamily="34" charset="0"/>
            </a:endParaRPr>
          </a:p>
          <a:p>
            <a:pPr algn="ctr">
              <a:lnSpc>
                <a:spcPct val="115000"/>
              </a:lnSpc>
              <a:spcAft>
                <a:spcPts val="800"/>
              </a:spcAft>
              <a:buNone/>
            </a:pPr>
            <a:br>
              <a:rPr lang="en-GB" sz="1800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</a:br>
            <a:endParaRPr lang="en-GB" dirty="0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0A33F40B-A976-41B3-FEC1-495960F4CE24}"/>
              </a:ext>
            </a:extLst>
          </p:cNvPr>
          <p:cNvSpPr txBox="1"/>
          <p:nvPr/>
        </p:nvSpPr>
        <p:spPr>
          <a:xfrm>
            <a:off x="7149782" y="245421"/>
            <a:ext cx="6094902" cy="576523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115000"/>
              </a:lnSpc>
              <a:spcAft>
                <a:spcPts val="800"/>
              </a:spcAft>
              <a:buNone/>
            </a:pPr>
            <a:r>
              <a:rPr lang="en-GB" sz="3200" b="1" kern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Why Use Surveys</a:t>
            </a:r>
            <a:r>
              <a:rPr lang="en-GB" sz="3600" b="1" kern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?</a:t>
            </a:r>
            <a:endParaRPr lang="en-GB" sz="1800" kern="100" dirty="0">
              <a:effectLst/>
              <a:latin typeface="Aptos" panose="020B0004020202020204" pitchFamily="34" charset="0"/>
              <a:ea typeface="DengXian" panose="02010600030101010101" pitchFamily="2" charset="-122"/>
              <a:cs typeface="Arial" panose="020B0604020202020204" pitchFamily="34" charset="0"/>
            </a:endParaRPr>
          </a:p>
          <a:p>
            <a:pPr>
              <a:lnSpc>
                <a:spcPct val="115000"/>
              </a:lnSpc>
              <a:spcAft>
                <a:spcPts val="800"/>
              </a:spcAft>
              <a:buNone/>
            </a:pPr>
            <a:r>
              <a:rPr lang="en-GB" sz="1800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Surveys are useful because they:</a:t>
            </a:r>
            <a:endParaRPr lang="en-GB" sz="1800" kern="100" dirty="0">
              <a:effectLst/>
              <a:latin typeface="Aptos" panose="020B0004020202020204" pitchFamily="34" charset="0"/>
              <a:ea typeface="DengXian" panose="02010600030101010101" pitchFamily="2" charset="-122"/>
              <a:cs typeface="Arial" panose="020B0604020202020204" pitchFamily="34" charset="0"/>
            </a:endParaRPr>
          </a:p>
          <a:p>
            <a:pPr marL="342900" lvl="0" indent="-342900">
              <a:lnSpc>
                <a:spcPct val="115000"/>
              </a:lnSpc>
              <a:spcAft>
                <a:spcPts val="8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1800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Reach large numbers</a:t>
            </a:r>
            <a:endParaRPr lang="en-GB" sz="1800" kern="100" dirty="0">
              <a:effectLst/>
              <a:latin typeface="Aptos" panose="020B0004020202020204" pitchFamily="34" charset="0"/>
              <a:ea typeface="DengXian" panose="02010600030101010101" pitchFamily="2" charset="-122"/>
              <a:cs typeface="Arial" panose="020B0604020202020204" pitchFamily="34" charset="0"/>
            </a:endParaRPr>
          </a:p>
          <a:p>
            <a:pPr marL="342900" lvl="0" indent="-342900">
              <a:lnSpc>
                <a:spcPct val="115000"/>
              </a:lnSpc>
              <a:spcAft>
                <a:spcPts val="8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1800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Are cost-effective</a:t>
            </a:r>
            <a:endParaRPr lang="en-GB" sz="1800" kern="100" dirty="0">
              <a:effectLst/>
              <a:latin typeface="Aptos" panose="020B0004020202020204" pitchFamily="34" charset="0"/>
              <a:ea typeface="DengXian" panose="02010600030101010101" pitchFamily="2" charset="-122"/>
              <a:cs typeface="Arial" panose="020B0604020202020204" pitchFamily="34" charset="0"/>
            </a:endParaRPr>
          </a:p>
          <a:p>
            <a:pPr marL="342900" lvl="0" indent="-342900">
              <a:lnSpc>
                <a:spcPct val="115000"/>
              </a:lnSpc>
              <a:spcAft>
                <a:spcPts val="8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1800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Produce measurable data</a:t>
            </a:r>
            <a:endParaRPr lang="en-GB" sz="1800" kern="100" dirty="0">
              <a:effectLst/>
              <a:latin typeface="Aptos" panose="020B0004020202020204" pitchFamily="34" charset="0"/>
              <a:ea typeface="DengXian" panose="02010600030101010101" pitchFamily="2" charset="-122"/>
              <a:cs typeface="Arial" panose="020B0604020202020204" pitchFamily="34" charset="0"/>
            </a:endParaRPr>
          </a:p>
          <a:p>
            <a:pPr marL="342900" lvl="0" indent="-342900">
              <a:lnSpc>
                <a:spcPct val="115000"/>
              </a:lnSpc>
              <a:spcAft>
                <a:spcPts val="8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1800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Allow comparisons between groups</a:t>
            </a:r>
            <a:endParaRPr lang="en-GB" sz="1800" kern="100" dirty="0">
              <a:effectLst/>
              <a:latin typeface="Aptos" panose="020B0004020202020204" pitchFamily="34" charset="0"/>
              <a:ea typeface="DengXian" panose="02010600030101010101" pitchFamily="2" charset="-122"/>
              <a:cs typeface="Arial" panose="020B0604020202020204" pitchFamily="34" charset="0"/>
            </a:endParaRPr>
          </a:p>
          <a:p>
            <a:pPr marL="342900" lvl="0" indent="-342900">
              <a:lnSpc>
                <a:spcPct val="115000"/>
              </a:lnSpc>
              <a:spcAft>
                <a:spcPts val="8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1800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Can identify trends and prevalence</a:t>
            </a:r>
            <a:endParaRPr lang="en-GB" sz="1800" kern="100" dirty="0">
              <a:effectLst/>
              <a:latin typeface="Aptos" panose="020B0004020202020204" pitchFamily="34" charset="0"/>
              <a:ea typeface="DengXian" panose="02010600030101010101" pitchFamily="2" charset="-122"/>
              <a:cs typeface="Arial" panose="020B0604020202020204" pitchFamily="34" charset="0"/>
            </a:endParaRPr>
          </a:p>
          <a:p>
            <a:pPr>
              <a:lnSpc>
                <a:spcPct val="115000"/>
              </a:lnSpc>
              <a:spcAft>
                <a:spcPts val="800"/>
              </a:spcAft>
              <a:buNone/>
            </a:pPr>
            <a:r>
              <a:rPr lang="en-GB" sz="1800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 </a:t>
            </a:r>
            <a:endParaRPr lang="en-GB" sz="1800" kern="100" dirty="0">
              <a:effectLst/>
              <a:latin typeface="Aptos" panose="020B0004020202020204" pitchFamily="34" charset="0"/>
              <a:ea typeface="DengXian" panose="02010600030101010101" pitchFamily="2" charset="-122"/>
              <a:cs typeface="Arial" panose="020B0604020202020204" pitchFamily="34" charset="0"/>
            </a:endParaRPr>
          </a:p>
          <a:p>
            <a:pPr>
              <a:lnSpc>
                <a:spcPct val="115000"/>
              </a:lnSpc>
              <a:spcAft>
                <a:spcPts val="800"/>
              </a:spcAft>
              <a:buNone/>
            </a:pPr>
            <a:r>
              <a:rPr lang="en-GB" sz="1800" b="1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Example Topics</a:t>
            </a:r>
            <a:endParaRPr lang="en-GB" sz="1800" kern="100" dirty="0">
              <a:effectLst/>
              <a:latin typeface="Aptos" panose="020B0004020202020204" pitchFamily="34" charset="0"/>
              <a:ea typeface="DengXian" panose="02010600030101010101" pitchFamily="2" charset="-122"/>
              <a:cs typeface="Arial" panose="020B0604020202020204" pitchFamily="34" charset="0"/>
            </a:endParaRPr>
          </a:p>
          <a:p>
            <a:pPr marL="342900" lvl="0" indent="-342900">
              <a:lnSpc>
                <a:spcPct val="115000"/>
              </a:lnSpc>
              <a:spcAft>
                <a:spcPts val="8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1800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Student wellbeing</a:t>
            </a:r>
            <a:endParaRPr lang="en-GB" sz="1800" kern="100" dirty="0">
              <a:effectLst/>
              <a:latin typeface="Aptos" panose="020B0004020202020204" pitchFamily="34" charset="0"/>
              <a:ea typeface="DengXian" panose="02010600030101010101" pitchFamily="2" charset="-122"/>
              <a:cs typeface="Arial" panose="020B0604020202020204" pitchFamily="34" charset="0"/>
            </a:endParaRPr>
          </a:p>
          <a:p>
            <a:pPr marL="342900" lvl="0" indent="-342900">
              <a:lnSpc>
                <a:spcPct val="115000"/>
              </a:lnSpc>
              <a:spcAft>
                <a:spcPts val="8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1800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Youth service satisfaction</a:t>
            </a:r>
            <a:endParaRPr lang="en-GB" sz="1800" kern="100" dirty="0">
              <a:effectLst/>
              <a:latin typeface="Aptos" panose="020B0004020202020204" pitchFamily="34" charset="0"/>
              <a:ea typeface="DengXian" panose="02010600030101010101" pitchFamily="2" charset="-122"/>
              <a:cs typeface="Arial" panose="020B0604020202020204" pitchFamily="34" charset="0"/>
            </a:endParaRPr>
          </a:p>
          <a:p>
            <a:pPr marL="342900" lvl="0" indent="-342900">
              <a:lnSpc>
                <a:spcPct val="115000"/>
              </a:lnSpc>
              <a:spcAft>
                <a:spcPts val="8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1800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Social media use</a:t>
            </a:r>
            <a:endParaRPr lang="en-GB" sz="1800" kern="100" dirty="0">
              <a:effectLst/>
              <a:latin typeface="Aptos" panose="020B0004020202020204" pitchFamily="34" charset="0"/>
              <a:ea typeface="DengXian" panose="02010600030101010101" pitchFamily="2" charset="-122"/>
              <a:cs typeface="Arial" panose="020B0604020202020204" pitchFamily="34" charset="0"/>
            </a:endParaRPr>
          </a:p>
          <a:p>
            <a:pPr marL="342900" lvl="0" indent="-342900">
              <a:lnSpc>
                <a:spcPct val="115000"/>
              </a:lnSpc>
              <a:spcAft>
                <a:spcPts val="8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1800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Teacher burnout</a:t>
            </a:r>
            <a:endParaRPr lang="en-GB" sz="1800" kern="100" dirty="0">
              <a:effectLst/>
              <a:latin typeface="Aptos" panose="020B0004020202020204" pitchFamily="34" charset="0"/>
              <a:ea typeface="DengXian" panose="02010600030101010101" pitchFamily="2" charset="-122"/>
              <a:cs typeface="Arial" panose="020B0604020202020204" pitchFamily="34" charset="0"/>
            </a:endParaRP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D064A255-7E25-B8C3-1935-D9B130773FE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06033" y="4828559"/>
            <a:ext cx="3556596" cy="185860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3076238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7590F4B9-ACFA-3375-02E8-48BDDC4F1340}"/>
              </a:ext>
            </a:extLst>
          </p:cNvPr>
          <p:cNvSpPr txBox="1"/>
          <p:nvPr/>
        </p:nvSpPr>
        <p:spPr>
          <a:xfrm>
            <a:off x="5565341" y="0"/>
            <a:ext cx="6793859" cy="739529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115000"/>
              </a:lnSpc>
              <a:spcAft>
                <a:spcPts val="800"/>
              </a:spcAft>
              <a:buNone/>
            </a:pPr>
            <a:r>
              <a:rPr lang="en-GB" sz="2400" b="1" kern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Modes of Survey Delivery</a:t>
            </a:r>
            <a:endParaRPr lang="en-GB" sz="1200" kern="100" dirty="0">
              <a:latin typeface="Aptos" panose="020B0004020202020204" pitchFamily="34" charset="0"/>
              <a:ea typeface="DengXian" panose="02010600030101010101" pitchFamily="2" charset="-122"/>
              <a:cs typeface="Arial" panose="020B0604020202020204" pitchFamily="34" charset="0"/>
            </a:endParaRPr>
          </a:p>
          <a:p>
            <a:pPr>
              <a:lnSpc>
                <a:spcPct val="115000"/>
              </a:lnSpc>
              <a:spcAft>
                <a:spcPts val="800"/>
              </a:spcAft>
              <a:buNone/>
            </a:pPr>
            <a:endParaRPr lang="en-GB" sz="200" b="1" kern="100" dirty="0">
              <a:effectLst/>
              <a:latin typeface="Aptos" panose="020B0004020202020204" pitchFamily="34" charset="0"/>
              <a:ea typeface="DengXian" panose="02010600030101010101" pitchFamily="2" charset="-122"/>
              <a:cs typeface="Arial" panose="020B0604020202020204" pitchFamily="34" charset="0"/>
            </a:endParaRPr>
          </a:p>
          <a:p>
            <a:pPr>
              <a:lnSpc>
                <a:spcPct val="115000"/>
              </a:lnSpc>
              <a:spcAft>
                <a:spcPts val="800"/>
              </a:spcAft>
              <a:buNone/>
            </a:pPr>
            <a:r>
              <a:rPr lang="en-GB" sz="2000" b="1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Online Surveys</a:t>
            </a:r>
            <a:endParaRPr lang="en-GB" sz="1800" kern="100" dirty="0">
              <a:effectLst/>
              <a:latin typeface="Aptos" panose="020B0004020202020204" pitchFamily="34" charset="0"/>
              <a:ea typeface="DengXian" panose="02010600030101010101" pitchFamily="2" charset="-122"/>
              <a:cs typeface="Arial" panose="020B0604020202020204" pitchFamily="34" charset="0"/>
            </a:endParaRPr>
          </a:p>
          <a:p>
            <a:pPr marL="342900" lvl="0" indent="-342900">
              <a:lnSpc>
                <a:spcPct val="115000"/>
              </a:lnSpc>
              <a:spcAft>
                <a:spcPts val="8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1800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Most common</a:t>
            </a:r>
            <a:endParaRPr lang="en-GB" sz="1800" kern="100" dirty="0">
              <a:effectLst/>
              <a:latin typeface="Aptos" panose="020B0004020202020204" pitchFamily="34" charset="0"/>
              <a:ea typeface="DengXian" panose="02010600030101010101" pitchFamily="2" charset="-122"/>
              <a:cs typeface="Arial" panose="020B0604020202020204" pitchFamily="34" charset="0"/>
            </a:endParaRPr>
          </a:p>
          <a:p>
            <a:pPr marL="342900" lvl="0" indent="-342900">
              <a:lnSpc>
                <a:spcPct val="115000"/>
              </a:lnSpc>
              <a:spcAft>
                <a:spcPts val="8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1800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Low cost</a:t>
            </a:r>
            <a:endParaRPr lang="en-GB" sz="1800" kern="100" dirty="0">
              <a:effectLst/>
              <a:latin typeface="Aptos" panose="020B0004020202020204" pitchFamily="34" charset="0"/>
              <a:ea typeface="DengXian" panose="02010600030101010101" pitchFamily="2" charset="-122"/>
              <a:cs typeface="Arial" panose="020B0604020202020204" pitchFamily="34" charset="0"/>
            </a:endParaRPr>
          </a:p>
          <a:p>
            <a:pPr marL="342900" lvl="0" indent="-342900">
              <a:lnSpc>
                <a:spcPct val="115000"/>
              </a:lnSpc>
              <a:spcAft>
                <a:spcPts val="8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1800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Wide reach</a:t>
            </a:r>
            <a:endParaRPr lang="en-GB" sz="1800" kern="100" dirty="0">
              <a:effectLst/>
              <a:latin typeface="Aptos" panose="020B0004020202020204" pitchFamily="34" charset="0"/>
              <a:ea typeface="DengXian" panose="02010600030101010101" pitchFamily="2" charset="-122"/>
              <a:cs typeface="Arial" panose="020B0604020202020204" pitchFamily="34" charset="0"/>
            </a:endParaRPr>
          </a:p>
          <a:p>
            <a:pPr>
              <a:lnSpc>
                <a:spcPct val="115000"/>
              </a:lnSpc>
              <a:spcAft>
                <a:spcPts val="800"/>
              </a:spcAft>
              <a:buNone/>
            </a:pPr>
            <a:r>
              <a:rPr lang="en-GB" sz="1800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Tools: Qualtrics, SurveyMonkey, Google Forms.</a:t>
            </a:r>
            <a:endParaRPr lang="en-GB" sz="1800" kern="100" dirty="0">
              <a:effectLst/>
              <a:latin typeface="Aptos" panose="020B0004020202020204" pitchFamily="34" charset="0"/>
              <a:ea typeface="DengXian" panose="02010600030101010101" pitchFamily="2" charset="-122"/>
              <a:cs typeface="Arial" panose="020B0604020202020204" pitchFamily="34" charset="0"/>
            </a:endParaRPr>
          </a:p>
          <a:p>
            <a:pPr algn="ctr">
              <a:lnSpc>
                <a:spcPct val="115000"/>
              </a:lnSpc>
              <a:spcAft>
                <a:spcPts val="800"/>
              </a:spcAft>
              <a:buNone/>
            </a:pPr>
            <a:endParaRPr lang="en-GB" sz="1000" kern="100" dirty="0">
              <a:effectLst/>
              <a:latin typeface="Aptos" panose="020B0004020202020204" pitchFamily="34" charset="0"/>
              <a:ea typeface="DengXian" panose="02010600030101010101" pitchFamily="2" charset="-122"/>
              <a:cs typeface="Arial" panose="020B0604020202020204" pitchFamily="34" charset="0"/>
            </a:endParaRPr>
          </a:p>
          <a:p>
            <a:pPr>
              <a:lnSpc>
                <a:spcPct val="115000"/>
              </a:lnSpc>
              <a:spcAft>
                <a:spcPts val="800"/>
              </a:spcAft>
              <a:buNone/>
            </a:pPr>
            <a:r>
              <a:rPr lang="en-GB" sz="2000" b="1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Paper Surveys</a:t>
            </a:r>
            <a:endParaRPr lang="en-GB" sz="1800" kern="100" dirty="0">
              <a:effectLst/>
              <a:latin typeface="Aptos" panose="020B0004020202020204" pitchFamily="34" charset="0"/>
              <a:ea typeface="DengXian" panose="02010600030101010101" pitchFamily="2" charset="-122"/>
              <a:cs typeface="Arial" panose="020B0604020202020204" pitchFamily="34" charset="0"/>
            </a:endParaRPr>
          </a:p>
          <a:p>
            <a:pPr marL="342900" lvl="0" indent="-342900">
              <a:lnSpc>
                <a:spcPct val="115000"/>
              </a:lnSpc>
              <a:spcAft>
                <a:spcPts val="8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1800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Useful in schools/youth settings</a:t>
            </a:r>
            <a:endParaRPr lang="en-GB" sz="1800" kern="100" dirty="0">
              <a:effectLst/>
              <a:latin typeface="Aptos" panose="020B0004020202020204" pitchFamily="34" charset="0"/>
              <a:ea typeface="DengXian" panose="02010600030101010101" pitchFamily="2" charset="-122"/>
              <a:cs typeface="Arial" panose="020B0604020202020204" pitchFamily="34" charset="0"/>
            </a:endParaRPr>
          </a:p>
          <a:p>
            <a:pPr marL="342900" lvl="0" indent="-342900">
              <a:lnSpc>
                <a:spcPct val="115000"/>
              </a:lnSpc>
              <a:spcAft>
                <a:spcPts val="8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1800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No digital barrier</a:t>
            </a:r>
            <a:endParaRPr lang="en-GB" kern="100" dirty="0">
              <a:latin typeface="Aptos" panose="020B0004020202020204" pitchFamily="34" charset="0"/>
              <a:ea typeface="DengXian" panose="02010600030101010101" pitchFamily="2" charset="-122"/>
              <a:cs typeface="Arial" panose="020B0604020202020204" pitchFamily="34" charset="0"/>
            </a:endParaRPr>
          </a:p>
          <a:p>
            <a:pPr lvl="0">
              <a:lnSpc>
                <a:spcPct val="115000"/>
              </a:lnSpc>
              <a:spcAft>
                <a:spcPts val="800"/>
              </a:spcAft>
              <a:buSzPts val="1000"/>
              <a:tabLst>
                <a:tab pos="457200" algn="l"/>
              </a:tabLst>
            </a:pPr>
            <a:endParaRPr lang="en-GB" sz="1000" b="1" kern="100" dirty="0">
              <a:effectLst/>
              <a:latin typeface="Aptos" panose="020B0004020202020204" pitchFamily="34" charset="0"/>
              <a:ea typeface="DengXian" panose="02010600030101010101" pitchFamily="2" charset="-122"/>
              <a:cs typeface="Arial" panose="020B0604020202020204" pitchFamily="34" charset="0"/>
            </a:endParaRPr>
          </a:p>
          <a:p>
            <a:pPr lvl="0">
              <a:lnSpc>
                <a:spcPct val="115000"/>
              </a:lnSpc>
              <a:spcAft>
                <a:spcPts val="800"/>
              </a:spcAft>
              <a:buSzPts val="1000"/>
              <a:tabLst>
                <a:tab pos="457200" algn="l"/>
              </a:tabLst>
            </a:pPr>
            <a:r>
              <a:rPr lang="en-GB" sz="2000" b="1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Telephone Surveys</a:t>
            </a:r>
            <a:endParaRPr lang="en-GB" sz="1800" kern="100" dirty="0">
              <a:effectLst/>
              <a:latin typeface="Aptos" panose="020B0004020202020204" pitchFamily="34" charset="0"/>
              <a:ea typeface="DengXian" panose="02010600030101010101" pitchFamily="2" charset="-122"/>
              <a:cs typeface="Arial" panose="020B0604020202020204" pitchFamily="34" charset="0"/>
            </a:endParaRPr>
          </a:p>
          <a:p>
            <a:pPr>
              <a:lnSpc>
                <a:spcPct val="115000"/>
              </a:lnSpc>
              <a:spcAft>
                <a:spcPts val="800"/>
              </a:spcAft>
              <a:buNone/>
            </a:pPr>
            <a:r>
              <a:rPr lang="en-GB" sz="1800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Less common today.</a:t>
            </a:r>
            <a:endParaRPr lang="en-GB" sz="1800" kern="100" dirty="0">
              <a:effectLst/>
              <a:latin typeface="Aptos" panose="020B0004020202020204" pitchFamily="34" charset="0"/>
              <a:ea typeface="DengXian" panose="02010600030101010101" pitchFamily="2" charset="-122"/>
              <a:cs typeface="Arial" panose="020B0604020202020204" pitchFamily="34" charset="0"/>
            </a:endParaRPr>
          </a:p>
          <a:p>
            <a:pPr algn="ctr">
              <a:lnSpc>
                <a:spcPct val="115000"/>
              </a:lnSpc>
              <a:spcAft>
                <a:spcPts val="800"/>
              </a:spcAft>
              <a:buNone/>
            </a:pPr>
            <a:endParaRPr lang="en-GB" sz="900" kern="100" dirty="0">
              <a:effectLst/>
              <a:latin typeface="Aptos" panose="020B0004020202020204" pitchFamily="34" charset="0"/>
              <a:ea typeface="DengXian" panose="02010600030101010101" pitchFamily="2" charset="-122"/>
              <a:cs typeface="Arial" panose="020B0604020202020204" pitchFamily="34" charset="0"/>
            </a:endParaRPr>
          </a:p>
          <a:p>
            <a:pPr>
              <a:lnSpc>
                <a:spcPct val="115000"/>
              </a:lnSpc>
              <a:spcAft>
                <a:spcPts val="800"/>
              </a:spcAft>
              <a:buNone/>
            </a:pPr>
            <a:r>
              <a:rPr lang="en-GB" sz="2000" b="1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Face-to-Face Structured Surveys</a:t>
            </a:r>
            <a:endParaRPr lang="en-GB" sz="1800" kern="100" dirty="0">
              <a:effectLst/>
              <a:latin typeface="Aptos" panose="020B0004020202020204" pitchFamily="34" charset="0"/>
              <a:ea typeface="DengXian" panose="02010600030101010101" pitchFamily="2" charset="-122"/>
              <a:cs typeface="Arial" panose="020B0604020202020204" pitchFamily="34" charset="0"/>
            </a:endParaRPr>
          </a:p>
          <a:p>
            <a:pPr>
              <a:lnSpc>
                <a:spcPct val="115000"/>
              </a:lnSpc>
              <a:spcAft>
                <a:spcPts val="800"/>
              </a:spcAft>
              <a:buNone/>
            </a:pPr>
            <a:r>
              <a:rPr lang="en-GB" sz="1800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Used when literacy or accessibility is a concern.</a:t>
            </a:r>
            <a:endParaRPr lang="en-GB" sz="1800" kern="100" dirty="0">
              <a:effectLst/>
              <a:latin typeface="Aptos" panose="020B0004020202020204" pitchFamily="34" charset="0"/>
              <a:ea typeface="DengXian" panose="02010600030101010101" pitchFamily="2" charset="-122"/>
              <a:cs typeface="Arial" panose="020B0604020202020204" pitchFamily="34" charset="0"/>
            </a:endParaRPr>
          </a:p>
          <a:p>
            <a:pPr algn="ctr">
              <a:lnSpc>
                <a:spcPct val="115000"/>
              </a:lnSpc>
              <a:spcAft>
                <a:spcPts val="800"/>
              </a:spcAft>
              <a:buNone/>
            </a:pPr>
            <a:br>
              <a:rPr lang="en-GB" sz="1800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</a:br>
            <a:endParaRPr lang="en-GB" sz="1800" kern="100" dirty="0">
              <a:effectLst/>
              <a:latin typeface="Aptos" panose="020B0004020202020204" pitchFamily="34" charset="0"/>
              <a:ea typeface="DengXian" panose="02010600030101010101" pitchFamily="2" charset="-122"/>
              <a:cs typeface="Arial" panose="020B0604020202020204" pitchFamily="34" charset="0"/>
            </a:endParaRPr>
          </a:p>
        </p:txBody>
      </p:sp>
      <p:graphicFrame>
        <p:nvGraphicFramePr>
          <p:cNvPr id="11" name="TextBox 2">
            <a:extLst>
              <a:ext uri="{FF2B5EF4-FFF2-40B4-BE49-F238E27FC236}">
                <a16:creationId xmlns:a16="http://schemas.microsoft.com/office/drawing/2014/main" id="{0AC9110F-00EA-20AB-91D0-2DAF5B50FCBA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2645247073"/>
              </p:ext>
            </p:extLst>
          </p:nvPr>
        </p:nvGraphicFramePr>
        <p:xfrm>
          <a:off x="223667" y="689956"/>
          <a:ext cx="5341674" cy="625856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4" name="TextBox 3">
            <a:extLst>
              <a:ext uri="{FF2B5EF4-FFF2-40B4-BE49-F238E27FC236}">
                <a16:creationId xmlns:a16="http://schemas.microsoft.com/office/drawing/2014/main" id="{E8D603BA-AC2F-9843-608A-BC387DC8B30F}"/>
              </a:ext>
            </a:extLst>
          </p:cNvPr>
          <p:cNvSpPr txBox="1"/>
          <p:nvPr/>
        </p:nvSpPr>
        <p:spPr>
          <a:xfrm>
            <a:off x="1123669" y="275950"/>
            <a:ext cx="6180512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lvl="0"/>
            <a:r>
              <a:rPr lang="en-GB" b="1" dirty="0"/>
              <a:t>Types of Survey Design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4793072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EC479BE7-6DFA-5370-C81D-A7420BBB6108}"/>
              </a:ext>
            </a:extLst>
          </p:cNvPr>
          <p:cNvSpPr txBox="1"/>
          <p:nvPr/>
        </p:nvSpPr>
        <p:spPr>
          <a:xfrm>
            <a:off x="325710" y="145487"/>
            <a:ext cx="6097044" cy="197714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115000"/>
              </a:lnSpc>
              <a:spcAft>
                <a:spcPts val="800"/>
              </a:spcAft>
              <a:buNone/>
            </a:pPr>
            <a:r>
              <a:rPr lang="en-GB" sz="3600" b="1" kern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Sampling in Surveys</a:t>
            </a:r>
            <a:endParaRPr lang="en-GB" sz="1800" kern="100" dirty="0">
              <a:effectLst/>
              <a:latin typeface="Aptos" panose="020B0004020202020204" pitchFamily="34" charset="0"/>
              <a:ea typeface="DengXian" panose="02010600030101010101" pitchFamily="2" charset="-122"/>
              <a:cs typeface="Arial" panose="020B0604020202020204" pitchFamily="34" charset="0"/>
            </a:endParaRPr>
          </a:p>
          <a:p>
            <a:pPr>
              <a:lnSpc>
                <a:spcPct val="115000"/>
              </a:lnSpc>
              <a:spcAft>
                <a:spcPts val="800"/>
              </a:spcAft>
              <a:buNone/>
            </a:pPr>
            <a:r>
              <a:rPr lang="en-GB" sz="1800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Sampling = Who you collect data from.</a:t>
            </a:r>
            <a:endParaRPr lang="en-GB" sz="1800" kern="100" dirty="0">
              <a:effectLst/>
              <a:latin typeface="Aptos" panose="020B0004020202020204" pitchFamily="34" charset="0"/>
              <a:ea typeface="DengXian" panose="02010600030101010101" pitchFamily="2" charset="-122"/>
              <a:cs typeface="Arial" panose="020B0604020202020204" pitchFamily="34" charset="0"/>
            </a:endParaRPr>
          </a:p>
          <a:p>
            <a:pPr>
              <a:lnSpc>
                <a:spcPct val="115000"/>
              </a:lnSpc>
              <a:spcAft>
                <a:spcPts val="800"/>
              </a:spcAft>
              <a:buNone/>
            </a:pPr>
            <a:r>
              <a:rPr lang="en-GB" sz="1800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 </a:t>
            </a:r>
            <a:endParaRPr lang="en-GB" sz="1800" kern="100" dirty="0">
              <a:effectLst/>
              <a:latin typeface="Aptos" panose="020B0004020202020204" pitchFamily="34" charset="0"/>
              <a:ea typeface="DengXian" panose="02010600030101010101" pitchFamily="2" charset="-122"/>
              <a:cs typeface="Arial" panose="020B0604020202020204" pitchFamily="34" charset="0"/>
            </a:endParaRPr>
          </a:p>
          <a:p>
            <a:pPr>
              <a:lnSpc>
                <a:spcPct val="115000"/>
              </a:lnSpc>
              <a:spcAft>
                <a:spcPts val="800"/>
              </a:spcAft>
              <a:buNone/>
            </a:pPr>
            <a:endParaRPr lang="en-GB" sz="1800" kern="100" dirty="0">
              <a:effectLst/>
              <a:latin typeface="Aptos" panose="020B0004020202020204" pitchFamily="34" charset="0"/>
              <a:ea typeface="DengXian" panose="02010600030101010101" pitchFamily="2" charset="-122"/>
              <a:cs typeface="Arial" panose="020B0604020202020204" pitchFamily="34" charset="0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FB7E742E-6D2D-F8D5-B80E-AFB13829B8BF}"/>
              </a:ext>
            </a:extLst>
          </p:cNvPr>
          <p:cNvSpPr txBox="1"/>
          <p:nvPr/>
        </p:nvSpPr>
        <p:spPr>
          <a:xfrm>
            <a:off x="186326" y="4172281"/>
            <a:ext cx="6097044" cy="28548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115000"/>
              </a:lnSpc>
              <a:spcAft>
                <a:spcPts val="800"/>
              </a:spcAft>
              <a:buNone/>
            </a:pPr>
            <a:r>
              <a:rPr lang="en-GB" sz="2000" b="1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Non-Probability Sampling (common in MA research)</a:t>
            </a:r>
            <a:endParaRPr lang="en-GB" sz="1800" kern="100" dirty="0">
              <a:effectLst/>
              <a:latin typeface="Aptos" panose="020B0004020202020204" pitchFamily="34" charset="0"/>
              <a:ea typeface="DengXian" panose="02010600030101010101" pitchFamily="2" charset="-122"/>
              <a:cs typeface="Arial" panose="020B0604020202020204" pitchFamily="34" charset="0"/>
            </a:endParaRPr>
          </a:p>
          <a:p>
            <a:pPr marL="342900" lvl="0" indent="-342900">
              <a:lnSpc>
                <a:spcPct val="115000"/>
              </a:lnSpc>
              <a:spcAft>
                <a:spcPts val="8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1800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Convenience sampling</a:t>
            </a:r>
            <a:endParaRPr lang="en-GB" sz="1800" kern="100" dirty="0">
              <a:effectLst/>
              <a:latin typeface="Aptos" panose="020B0004020202020204" pitchFamily="34" charset="0"/>
              <a:ea typeface="DengXian" panose="02010600030101010101" pitchFamily="2" charset="-122"/>
              <a:cs typeface="Arial" panose="020B0604020202020204" pitchFamily="34" charset="0"/>
            </a:endParaRPr>
          </a:p>
          <a:p>
            <a:pPr marL="342900" lvl="0" indent="-342900">
              <a:lnSpc>
                <a:spcPct val="115000"/>
              </a:lnSpc>
              <a:spcAft>
                <a:spcPts val="8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1800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Volunteer sampling</a:t>
            </a:r>
            <a:endParaRPr lang="en-GB" sz="1800" kern="100" dirty="0">
              <a:effectLst/>
              <a:latin typeface="Aptos" panose="020B0004020202020204" pitchFamily="34" charset="0"/>
              <a:ea typeface="DengXian" panose="02010600030101010101" pitchFamily="2" charset="-122"/>
              <a:cs typeface="Arial" panose="020B0604020202020204" pitchFamily="34" charset="0"/>
            </a:endParaRPr>
          </a:p>
          <a:p>
            <a:pPr marL="342900" lvl="0" indent="-342900">
              <a:lnSpc>
                <a:spcPct val="115000"/>
              </a:lnSpc>
              <a:spcAft>
                <a:spcPts val="8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1800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Snowball sampling</a:t>
            </a:r>
            <a:endParaRPr lang="en-GB" sz="1800" kern="100" dirty="0">
              <a:effectLst/>
              <a:latin typeface="Aptos" panose="020B0004020202020204" pitchFamily="34" charset="0"/>
              <a:ea typeface="DengXian" panose="02010600030101010101" pitchFamily="2" charset="-122"/>
              <a:cs typeface="Arial" panose="020B0604020202020204" pitchFamily="34" charset="0"/>
            </a:endParaRPr>
          </a:p>
          <a:p>
            <a:pPr>
              <a:lnSpc>
                <a:spcPct val="115000"/>
              </a:lnSpc>
              <a:spcAft>
                <a:spcPts val="800"/>
              </a:spcAft>
              <a:buNone/>
            </a:pPr>
            <a:r>
              <a:rPr lang="en-GB" sz="1800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Easier but less representative.</a:t>
            </a:r>
            <a:endParaRPr lang="en-GB" sz="1800" kern="100" dirty="0">
              <a:effectLst/>
              <a:latin typeface="Aptos" panose="020B0004020202020204" pitchFamily="34" charset="0"/>
              <a:ea typeface="DengXian" panose="02010600030101010101" pitchFamily="2" charset="-122"/>
              <a:cs typeface="Arial" panose="020B0604020202020204" pitchFamily="34" charset="0"/>
            </a:endParaRPr>
          </a:p>
          <a:p>
            <a:pPr algn="ctr">
              <a:lnSpc>
                <a:spcPct val="115000"/>
              </a:lnSpc>
              <a:spcAft>
                <a:spcPts val="800"/>
              </a:spcAft>
              <a:buNone/>
            </a:pPr>
            <a:br>
              <a:rPr lang="en-GB" sz="1800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</a:br>
            <a:endParaRPr lang="en-GB" sz="1800" kern="100" dirty="0">
              <a:effectLst/>
              <a:latin typeface="Aptos" panose="020B0004020202020204" pitchFamily="34" charset="0"/>
              <a:ea typeface="DengXian" panose="02010600030101010101" pitchFamily="2" charset="-122"/>
              <a:cs typeface="Arial" panose="020B0604020202020204" pitchFamily="34" charset="0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E2BF0E8E-0409-3B85-5AD4-FEEBA38C0DC7}"/>
              </a:ext>
            </a:extLst>
          </p:cNvPr>
          <p:cNvSpPr txBox="1"/>
          <p:nvPr/>
        </p:nvSpPr>
        <p:spPr>
          <a:xfrm>
            <a:off x="6550425" y="5140374"/>
            <a:ext cx="6103306" cy="155382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115000"/>
              </a:lnSpc>
              <a:spcAft>
                <a:spcPts val="800"/>
              </a:spcAft>
              <a:buNone/>
            </a:pPr>
            <a:r>
              <a:rPr lang="en-GB" sz="3600" b="1" kern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Variables in Surveys</a:t>
            </a:r>
            <a:endParaRPr lang="en-GB" sz="1800" kern="100" dirty="0">
              <a:effectLst/>
              <a:latin typeface="Aptos" panose="020B0004020202020204" pitchFamily="34" charset="0"/>
              <a:ea typeface="DengXian" panose="02010600030101010101" pitchFamily="2" charset="-122"/>
              <a:cs typeface="Arial" panose="020B0604020202020204" pitchFamily="34" charset="0"/>
            </a:endParaRPr>
          </a:p>
          <a:p>
            <a:pPr>
              <a:lnSpc>
                <a:spcPct val="115000"/>
              </a:lnSpc>
              <a:spcAft>
                <a:spcPts val="800"/>
              </a:spcAft>
              <a:buNone/>
            </a:pPr>
            <a:r>
              <a:rPr lang="en-GB" sz="1800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Quantitative research measures </a:t>
            </a:r>
            <a:r>
              <a:rPr lang="en-GB" sz="1800" b="1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variables</a:t>
            </a:r>
            <a:r>
              <a:rPr lang="en-GB" sz="1800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.</a:t>
            </a:r>
            <a:endParaRPr lang="en-GB" sz="1800" kern="100" dirty="0">
              <a:effectLst/>
              <a:latin typeface="Aptos" panose="020B0004020202020204" pitchFamily="34" charset="0"/>
              <a:ea typeface="DengXian" panose="02010600030101010101" pitchFamily="2" charset="-122"/>
              <a:cs typeface="Arial" panose="020B0604020202020204" pitchFamily="34" charset="0"/>
            </a:endParaRPr>
          </a:p>
          <a:p>
            <a:pPr>
              <a:lnSpc>
                <a:spcPct val="115000"/>
              </a:lnSpc>
              <a:spcAft>
                <a:spcPts val="800"/>
              </a:spcAft>
              <a:buNone/>
            </a:pPr>
            <a:r>
              <a:rPr lang="en-GB" sz="1800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A variable = something that can change.</a:t>
            </a:r>
            <a:endParaRPr lang="en-GB" sz="1800" kern="100" dirty="0">
              <a:effectLst/>
              <a:latin typeface="Aptos" panose="020B0004020202020204" pitchFamily="34" charset="0"/>
              <a:ea typeface="DengXian" panose="02010600030101010101" pitchFamily="2" charset="-122"/>
              <a:cs typeface="Arial" panose="020B0604020202020204" pitchFamily="34" charset="0"/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DDE7B7A9-8F17-2856-2ABC-C22F03165566}"/>
              </a:ext>
            </a:extLst>
          </p:cNvPr>
          <p:cNvSpPr txBox="1"/>
          <p:nvPr/>
        </p:nvSpPr>
        <p:spPr>
          <a:xfrm>
            <a:off x="240507" y="1550302"/>
            <a:ext cx="6103306" cy="211295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115000"/>
              </a:lnSpc>
              <a:spcAft>
                <a:spcPts val="800"/>
              </a:spcAft>
              <a:buNone/>
            </a:pPr>
            <a:endParaRPr lang="en-GB" sz="1800" kern="100" dirty="0">
              <a:effectLst/>
              <a:latin typeface="Aptos" panose="020B0004020202020204" pitchFamily="34" charset="0"/>
              <a:ea typeface="DengXian" panose="02010600030101010101" pitchFamily="2" charset="-122"/>
              <a:cs typeface="Arial" panose="020B0604020202020204" pitchFamily="34" charset="0"/>
            </a:endParaRPr>
          </a:p>
          <a:p>
            <a:pPr>
              <a:lnSpc>
                <a:spcPct val="115000"/>
              </a:lnSpc>
              <a:spcAft>
                <a:spcPts val="800"/>
              </a:spcAft>
              <a:buNone/>
            </a:pPr>
            <a:r>
              <a:rPr lang="en-GB" sz="2000" b="1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Probability Sampling (more rigorous)</a:t>
            </a:r>
            <a:endParaRPr lang="en-GB" sz="1800" kern="100" dirty="0">
              <a:effectLst/>
              <a:latin typeface="Aptos" panose="020B0004020202020204" pitchFamily="34" charset="0"/>
              <a:ea typeface="DengXian" panose="02010600030101010101" pitchFamily="2" charset="-122"/>
              <a:cs typeface="Arial" panose="020B0604020202020204" pitchFamily="34" charset="0"/>
            </a:endParaRPr>
          </a:p>
          <a:p>
            <a:pPr marL="342900" lvl="0" indent="-342900">
              <a:lnSpc>
                <a:spcPct val="115000"/>
              </a:lnSpc>
              <a:spcAft>
                <a:spcPts val="8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1800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Random sampling</a:t>
            </a:r>
            <a:endParaRPr lang="en-GB" sz="1800" kern="100" dirty="0">
              <a:effectLst/>
              <a:latin typeface="Aptos" panose="020B0004020202020204" pitchFamily="34" charset="0"/>
              <a:ea typeface="DengXian" panose="02010600030101010101" pitchFamily="2" charset="-122"/>
              <a:cs typeface="Arial" panose="020B0604020202020204" pitchFamily="34" charset="0"/>
            </a:endParaRPr>
          </a:p>
          <a:p>
            <a:pPr marL="342900" lvl="0" indent="-342900">
              <a:lnSpc>
                <a:spcPct val="115000"/>
              </a:lnSpc>
              <a:spcAft>
                <a:spcPts val="8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1800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Stratified sampling</a:t>
            </a:r>
            <a:endParaRPr lang="en-GB" sz="1800" kern="100" dirty="0">
              <a:effectLst/>
              <a:latin typeface="Aptos" panose="020B0004020202020204" pitchFamily="34" charset="0"/>
              <a:ea typeface="DengXian" panose="02010600030101010101" pitchFamily="2" charset="-122"/>
              <a:cs typeface="Arial" panose="020B0604020202020204" pitchFamily="34" charset="0"/>
            </a:endParaRPr>
          </a:p>
          <a:p>
            <a:pPr>
              <a:lnSpc>
                <a:spcPct val="115000"/>
              </a:lnSpc>
              <a:spcAft>
                <a:spcPts val="800"/>
              </a:spcAft>
              <a:buNone/>
            </a:pPr>
            <a:r>
              <a:rPr lang="en-GB" sz="1800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Allows generalisation.</a:t>
            </a:r>
            <a:endParaRPr lang="en-GB" sz="1800" kern="100" dirty="0">
              <a:effectLst/>
              <a:latin typeface="Aptos" panose="020B0004020202020204" pitchFamily="34" charset="0"/>
              <a:ea typeface="DengXian" panose="02010600030101010101" pitchFamily="2" charset="-122"/>
              <a:cs typeface="Arial" panose="020B0604020202020204" pitchFamily="34" charset="0"/>
            </a:endParaRPr>
          </a:p>
        </p:txBody>
      </p:sp>
      <p:graphicFrame>
        <p:nvGraphicFramePr>
          <p:cNvPr id="9" name="TextBox 6">
            <a:extLst>
              <a:ext uri="{FF2B5EF4-FFF2-40B4-BE49-F238E27FC236}">
                <a16:creationId xmlns:a16="http://schemas.microsoft.com/office/drawing/2014/main" id="{D14EBCCA-E285-1D25-A7A5-E4E85C97140F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318362051"/>
              </p:ext>
            </p:extLst>
          </p:nvPr>
        </p:nvGraphicFramePr>
        <p:xfrm>
          <a:off x="5995157" y="-19613"/>
          <a:ext cx="4908107" cy="264812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10" name="TextBox 9">
            <a:extLst>
              <a:ext uri="{FF2B5EF4-FFF2-40B4-BE49-F238E27FC236}">
                <a16:creationId xmlns:a16="http://schemas.microsoft.com/office/drawing/2014/main" id="{39B2923E-E455-9E0E-8285-52F1EE169D60}"/>
              </a:ext>
            </a:extLst>
          </p:cNvPr>
          <p:cNvSpPr txBox="1"/>
          <p:nvPr/>
        </p:nvSpPr>
        <p:spPr>
          <a:xfrm>
            <a:off x="7119234" y="2396207"/>
            <a:ext cx="3480669" cy="253409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115000"/>
              </a:lnSpc>
              <a:spcAft>
                <a:spcPts val="800"/>
              </a:spcAft>
              <a:buNone/>
            </a:pPr>
            <a:r>
              <a:rPr lang="en-GB" sz="2000" b="1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Examples</a:t>
            </a:r>
            <a:endParaRPr lang="en-GB" sz="1800" kern="100" dirty="0">
              <a:effectLst/>
              <a:latin typeface="Aptos" panose="020B0004020202020204" pitchFamily="34" charset="0"/>
              <a:ea typeface="DengXian" panose="02010600030101010101" pitchFamily="2" charset="-122"/>
              <a:cs typeface="Arial" panose="020B0604020202020204" pitchFamily="34" charset="0"/>
            </a:endParaRPr>
          </a:p>
          <a:p>
            <a:pPr marL="342900" lvl="0" indent="-342900">
              <a:lnSpc>
                <a:spcPct val="115000"/>
              </a:lnSpc>
              <a:spcAft>
                <a:spcPts val="8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1800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Age</a:t>
            </a:r>
            <a:endParaRPr lang="en-GB" sz="1800" kern="100" dirty="0">
              <a:effectLst/>
              <a:latin typeface="Aptos" panose="020B0004020202020204" pitchFamily="34" charset="0"/>
              <a:ea typeface="DengXian" panose="02010600030101010101" pitchFamily="2" charset="-122"/>
              <a:cs typeface="Arial" panose="020B0604020202020204" pitchFamily="34" charset="0"/>
            </a:endParaRPr>
          </a:p>
          <a:p>
            <a:pPr marL="342900" lvl="0" indent="-342900">
              <a:lnSpc>
                <a:spcPct val="115000"/>
              </a:lnSpc>
              <a:spcAft>
                <a:spcPts val="8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1800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Gender</a:t>
            </a:r>
            <a:endParaRPr lang="en-GB" sz="1800" kern="100" dirty="0">
              <a:effectLst/>
              <a:latin typeface="Aptos" panose="020B0004020202020204" pitchFamily="34" charset="0"/>
              <a:ea typeface="DengXian" panose="02010600030101010101" pitchFamily="2" charset="-122"/>
              <a:cs typeface="Arial" panose="020B0604020202020204" pitchFamily="34" charset="0"/>
            </a:endParaRPr>
          </a:p>
          <a:p>
            <a:pPr marL="342900" lvl="0" indent="-342900">
              <a:lnSpc>
                <a:spcPct val="115000"/>
              </a:lnSpc>
              <a:spcAft>
                <a:spcPts val="8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1800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Anxiety score</a:t>
            </a:r>
            <a:endParaRPr lang="en-GB" sz="1800" kern="100" dirty="0">
              <a:effectLst/>
              <a:latin typeface="Aptos" panose="020B0004020202020204" pitchFamily="34" charset="0"/>
              <a:ea typeface="DengXian" panose="02010600030101010101" pitchFamily="2" charset="-122"/>
              <a:cs typeface="Arial" panose="020B0604020202020204" pitchFamily="34" charset="0"/>
            </a:endParaRPr>
          </a:p>
          <a:p>
            <a:pPr marL="342900" lvl="0" indent="-342900">
              <a:lnSpc>
                <a:spcPct val="115000"/>
              </a:lnSpc>
              <a:spcAft>
                <a:spcPts val="8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1800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Hours on social media</a:t>
            </a:r>
            <a:endParaRPr lang="en-GB" sz="1800" kern="100" dirty="0">
              <a:effectLst/>
              <a:latin typeface="Aptos" panose="020B0004020202020204" pitchFamily="34" charset="0"/>
              <a:ea typeface="DengXian" panose="02010600030101010101" pitchFamily="2" charset="-122"/>
              <a:cs typeface="Arial" panose="020B0604020202020204" pitchFamily="34" charset="0"/>
            </a:endParaRPr>
          </a:p>
          <a:p>
            <a:pPr marL="342900" lvl="0" indent="-342900">
              <a:lnSpc>
                <a:spcPct val="115000"/>
              </a:lnSpc>
              <a:spcAft>
                <a:spcPts val="8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1800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Sense of belonging rating</a:t>
            </a:r>
            <a:endParaRPr lang="en-GB" sz="1800" kern="100" dirty="0">
              <a:effectLst/>
              <a:latin typeface="Aptos" panose="020B0004020202020204" pitchFamily="34" charset="0"/>
              <a:ea typeface="DengXian" panose="02010600030101010101" pitchFamily="2" charset="-122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09371429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5B6D324E-2D03-4162-AF1E-D5E32234E25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292840" y="0"/>
            <a:ext cx="914400" cy="6858000"/>
          </a:xfrm>
          <a:prstGeom prst="rect">
            <a:avLst/>
          </a:prstGeom>
          <a:solidFill>
            <a:schemeClr val="tx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60C2BF78-EE5B-49C7-ADD9-58CDBD13E3A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FF9E7813-B54D-20CD-2C5B-95914301E8C3}"/>
              </a:ext>
            </a:extLst>
          </p:cNvPr>
          <p:cNvSpPr txBox="1"/>
          <p:nvPr/>
        </p:nvSpPr>
        <p:spPr>
          <a:xfrm>
            <a:off x="1003302" y="543954"/>
            <a:ext cx="3520162" cy="5672717"/>
          </a:xfrm>
          <a:prstGeom prst="rect">
            <a:avLst/>
          </a:prstGeom>
        </p:spPr>
        <p:txBody>
          <a:bodyPr vert="horz" lIns="91440" tIns="45720" rIns="91440" bIns="45720" rtlCol="0">
            <a:normAutofit fontScale="92500" lnSpcReduction="10000"/>
          </a:bodyPr>
          <a:lstStyle/>
          <a:p>
            <a:pPr indent="-182880" defTabSz="914400">
              <a:lnSpc>
                <a:spcPct val="90000"/>
              </a:lnSpc>
              <a:spcAft>
                <a:spcPts val="800"/>
              </a:spcAft>
              <a:buClr>
                <a:schemeClr val="accent1"/>
              </a:buClr>
              <a:buNone/>
            </a:pPr>
            <a:r>
              <a:rPr lang="en-US" sz="1900" b="1" dirty="0">
                <a:effectLst/>
                <a:latin typeface="Aptos" panose="020B0004020202020204" pitchFamily="34" charset="0"/>
              </a:rPr>
              <a:t>1. Demographic Questions</a:t>
            </a:r>
            <a:endParaRPr lang="en-US" sz="1900" dirty="0">
              <a:effectLst/>
              <a:latin typeface="Aptos" panose="020B0004020202020204" pitchFamily="34" charset="0"/>
            </a:endParaRPr>
          </a:p>
          <a:p>
            <a:pPr indent="-182880" defTabSz="914400">
              <a:lnSpc>
                <a:spcPct val="90000"/>
              </a:lnSpc>
              <a:spcAft>
                <a:spcPts val="800"/>
              </a:spcAft>
              <a:buClr>
                <a:schemeClr val="accent1"/>
              </a:buClr>
              <a:buNone/>
            </a:pPr>
            <a:r>
              <a:rPr lang="en-US" sz="1900" dirty="0">
                <a:effectLst/>
                <a:latin typeface="Aptos" panose="020B0004020202020204" pitchFamily="34" charset="0"/>
              </a:rPr>
              <a:t>Collect background info:</a:t>
            </a:r>
          </a:p>
          <a:p>
            <a:pPr marL="342900" lvl="0" indent="-182880" defTabSz="914400">
              <a:lnSpc>
                <a:spcPct val="90000"/>
              </a:lnSpc>
              <a:spcAft>
                <a:spcPts val="800"/>
              </a:spcAft>
              <a:buClr>
                <a:schemeClr val="accent1"/>
              </a:buClr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US" sz="1900" dirty="0">
                <a:effectLst/>
                <a:latin typeface="Aptos" panose="020B0004020202020204" pitchFamily="34" charset="0"/>
              </a:rPr>
              <a:t>Age</a:t>
            </a:r>
          </a:p>
          <a:p>
            <a:pPr marL="342900" lvl="0" indent="-182880" defTabSz="914400">
              <a:lnSpc>
                <a:spcPct val="90000"/>
              </a:lnSpc>
              <a:spcAft>
                <a:spcPts val="800"/>
              </a:spcAft>
              <a:buClr>
                <a:schemeClr val="accent1"/>
              </a:buClr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US" sz="1900" dirty="0">
                <a:effectLst/>
                <a:latin typeface="Aptos" panose="020B0004020202020204" pitchFamily="34" charset="0"/>
              </a:rPr>
              <a:t>Gender</a:t>
            </a:r>
          </a:p>
          <a:p>
            <a:pPr marL="342900" lvl="0" indent="-182880" defTabSz="914400">
              <a:lnSpc>
                <a:spcPct val="90000"/>
              </a:lnSpc>
              <a:spcAft>
                <a:spcPts val="800"/>
              </a:spcAft>
              <a:buClr>
                <a:schemeClr val="accent1"/>
              </a:buClr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US" sz="1900" dirty="0">
                <a:effectLst/>
                <a:latin typeface="Aptos" panose="020B0004020202020204" pitchFamily="34" charset="0"/>
              </a:rPr>
              <a:t>Ethnicity</a:t>
            </a:r>
          </a:p>
          <a:p>
            <a:pPr marL="342900" lvl="0" indent="-182880" defTabSz="914400">
              <a:lnSpc>
                <a:spcPct val="90000"/>
              </a:lnSpc>
              <a:spcAft>
                <a:spcPts val="800"/>
              </a:spcAft>
              <a:buClr>
                <a:schemeClr val="accent1"/>
              </a:buClr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US" sz="1900" dirty="0">
                <a:effectLst/>
                <a:latin typeface="Aptos" panose="020B0004020202020204" pitchFamily="34" charset="0"/>
              </a:rPr>
              <a:t>Education level</a:t>
            </a:r>
          </a:p>
          <a:p>
            <a:pPr indent="-182880" defTabSz="914400">
              <a:lnSpc>
                <a:spcPct val="90000"/>
              </a:lnSpc>
              <a:spcAft>
                <a:spcPts val="800"/>
              </a:spcAft>
              <a:buClr>
                <a:schemeClr val="accent1"/>
              </a:buClr>
              <a:buNone/>
            </a:pPr>
            <a:br>
              <a:rPr lang="en-US" sz="1900" dirty="0">
                <a:effectLst/>
                <a:latin typeface="Aptos" panose="020B0004020202020204" pitchFamily="34" charset="0"/>
              </a:rPr>
            </a:br>
            <a:endParaRPr lang="en-US" sz="1900" dirty="0">
              <a:effectLst/>
              <a:latin typeface="Aptos" panose="020B0004020202020204" pitchFamily="34" charset="0"/>
            </a:endParaRPr>
          </a:p>
          <a:p>
            <a:pPr indent="-182880" defTabSz="914400">
              <a:lnSpc>
                <a:spcPct val="90000"/>
              </a:lnSpc>
              <a:spcAft>
                <a:spcPts val="800"/>
              </a:spcAft>
              <a:buClr>
                <a:schemeClr val="accent1"/>
              </a:buClr>
              <a:buNone/>
            </a:pPr>
            <a:r>
              <a:rPr lang="en-US" sz="1900" b="1" dirty="0">
                <a:effectLst/>
                <a:latin typeface="Aptos" panose="020B0004020202020204" pitchFamily="34" charset="0"/>
              </a:rPr>
              <a:t>2. </a:t>
            </a:r>
            <a:r>
              <a:rPr lang="en-US" sz="1900" b="1" dirty="0" err="1">
                <a:effectLst/>
                <a:latin typeface="Aptos" panose="020B0004020202020204" pitchFamily="34" charset="0"/>
              </a:rPr>
              <a:t>Behavioural</a:t>
            </a:r>
            <a:r>
              <a:rPr lang="en-US" sz="1900" b="1" dirty="0">
                <a:effectLst/>
                <a:latin typeface="Aptos" panose="020B0004020202020204" pitchFamily="34" charset="0"/>
              </a:rPr>
              <a:t> Questions</a:t>
            </a:r>
            <a:endParaRPr lang="en-US" sz="1900" dirty="0">
              <a:effectLst/>
              <a:latin typeface="Aptos" panose="020B0004020202020204" pitchFamily="34" charset="0"/>
            </a:endParaRPr>
          </a:p>
          <a:p>
            <a:pPr indent="-182880" defTabSz="914400">
              <a:lnSpc>
                <a:spcPct val="90000"/>
              </a:lnSpc>
              <a:spcAft>
                <a:spcPts val="800"/>
              </a:spcAft>
              <a:buClr>
                <a:schemeClr val="accent1"/>
              </a:buClr>
              <a:buNone/>
            </a:pPr>
            <a:r>
              <a:rPr lang="en-US" sz="1900" dirty="0">
                <a:effectLst/>
                <a:latin typeface="Aptos" panose="020B0004020202020204" pitchFamily="34" charset="0"/>
              </a:rPr>
              <a:t>Measure actions:</a:t>
            </a:r>
          </a:p>
          <a:p>
            <a:pPr marL="342900" lvl="0" indent="-182880" defTabSz="914400">
              <a:lnSpc>
                <a:spcPct val="90000"/>
              </a:lnSpc>
              <a:spcAft>
                <a:spcPts val="800"/>
              </a:spcAft>
              <a:buClr>
                <a:schemeClr val="accent1"/>
              </a:buClr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US" sz="1900" dirty="0">
                <a:effectLst/>
                <a:latin typeface="Aptos" panose="020B0004020202020204" pitchFamily="34" charset="0"/>
              </a:rPr>
              <a:t>“How many hours per day do you use social media?”</a:t>
            </a:r>
          </a:p>
          <a:p>
            <a:pPr indent="-182880" defTabSz="914400">
              <a:lnSpc>
                <a:spcPct val="90000"/>
              </a:lnSpc>
              <a:spcAft>
                <a:spcPts val="800"/>
              </a:spcAft>
              <a:buClr>
                <a:schemeClr val="accent1"/>
              </a:buClr>
              <a:buNone/>
            </a:pPr>
            <a:br>
              <a:rPr lang="en-US" sz="1900" dirty="0">
                <a:effectLst/>
                <a:latin typeface="Aptos" panose="020B0004020202020204" pitchFamily="34" charset="0"/>
              </a:rPr>
            </a:br>
            <a:endParaRPr lang="en-US" sz="1900" dirty="0">
              <a:effectLst/>
              <a:latin typeface="Aptos" panose="020B0004020202020204" pitchFamily="34" charset="0"/>
            </a:endParaRPr>
          </a:p>
          <a:p>
            <a:pPr indent="-182880" defTabSz="914400">
              <a:lnSpc>
                <a:spcPct val="90000"/>
              </a:lnSpc>
              <a:spcAft>
                <a:spcPts val="800"/>
              </a:spcAft>
              <a:buClr>
                <a:schemeClr val="accent1"/>
              </a:buClr>
              <a:buNone/>
            </a:pPr>
            <a:r>
              <a:rPr lang="en-US" sz="1900" b="1" dirty="0">
                <a:effectLst/>
                <a:latin typeface="Aptos" panose="020B0004020202020204" pitchFamily="34" charset="0"/>
              </a:rPr>
              <a:t>3. Attitudinal Questions</a:t>
            </a:r>
            <a:endParaRPr lang="en-US" sz="1900" dirty="0">
              <a:effectLst/>
              <a:latin typeface="Aptos" panose="020B0004020202020204" pitchFamily="34" charset="0"/>
            </a:endParaRPr>
          </a:p>
          <a:p>
            <a:pPr indent="-182880" defTabSz="914400">
              <a:lnSpc>
                <a:spcPct val="90000"/>
              </a:lnSpc>
              <a:spcAft>
                <a:spcPts val="800"/>
              </a:spcAft>
              <a:buClr>
                <a:schemeClr val="accent1"/>
              </a:buClr>
              <a:buNone/>
            </a:pPr>
            <a:r>
              <a:rPr lang="en-US" sz="1900" dirty="0">
                <a:effectLst/>
                <a:latin typeface="Aptos" panose="020B0004020202020204" pitchFamily="34" charset="0"/>
              </a:rPr>
              <a:t>Measure opinions/feelings.</a:t>
            </a:r>
          </a:p>
          <a:p>
            <a:pPr marL="342900" lvl="0" indent="-182880" defTabSz="914400">
              <a:lnSpc>
                <a:spcPct val="90000"/>
              </a:lnSpc>
              <a:spcAft>
                <a:spcPts val="800"/>
              </a:spcAft>
              <a:buClr>
                <a:schemeClr val="accent1"/>
              </a:buClr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US" sz="1900" dirty="0">
                <a:effectLst/>
                <a:latin typeface="Aptos" panose="020B0004020202020204" pitchFamily="34" charset="0"/>
              </a:rPr>
              <a:t>“I feel I belong at school.”</a:t>
            </a:r>
          </a:p>
          <a:p>
            <a:pPr indent="-182880" defTabSz="914400">
              <a:lnSpc>
                <a:spcPct val="90000"/>
              </a:lnSpc>
              <a:spcAft>
                <a:spcPts val="800"/>
              </a:spcAft>
              <a:buClr>
                <a:schemeClr val="accent1"/>
              </a:buClr>
              <a:buNone/>
            </a:pPr>
            <a:br>
              <a:rPr lang="en-US" sz="1000" dirty="0">
                <a:effectLst/>
                <a:latin typeface="Aptos" panose="020B0004020202020204" pitchFamily="34" charset="0"/>
              </a:rPr>
            </a:br>
            <a:endParaRPr lang="en-US" sz="1000" dirty="0">
              <a:effectLst/>
              <a:latin typeface="Aptos" panose="020B0004020202020204" pitchFamily="34" charset="0"/>
            </a:endParaRPr>
          </a:p>
        </p:txBody>
      </p:sp>
      <p:pic>
        <p:nvPicPr>
          <p:cNvPr id="5" name="Picture 4" descr="Different colored question marks">
            <a:extLst>
              <a:ext uri="{FF2B5EF4-FFF2-40B4-BE49-F238E27FC236}">
                <a16:creationId xmlns:a16="http://schemas.microsoft.com/office/drawing/2014/main" id="{EDFE40F4-76CB-9FEB-B00B-312FC8881ABA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8961" r="32873"/>
          <a:stretch>
            <a:fillRect/>
          </a:stretch>
        </p:blipFill>
        <p:spPr>
          <a:xfrm>
            <a:off x="8054236" y="10"/>
            <a:ext cx="4137764" cy="6857990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B6F5DE83-6A7E-DA27-F657-8DE0C41EE0CE}"/>
              </a:ext>
            </a:extLst>
          </p:cNvPr>
          <p:cNvSpPr txBox="1"/>
          <p:nvPr/>
        </p:nvSpPr>
        <p:spPr>
          <a:xfrm>
            <a:off x="4616885" y="543954"/>
            <a:ext cx="6103306" cy="453938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115000"/>
              </a:lnSpc>
              <a:spcAft>
                <a:spcPts val="800"/>
              </a:spcAft>
              <a:buNone/>
            </a:pPr>
            <a:r>
              <a:rPr lang="en-GB" b="1" kern="0" dirty="0">
                <a:effectLst/>
                <a:latin typeface="Aptos" panose="020B00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Closed Questions (Quant)</a:t>
            </a:r>
            <a:endParaRPr lang="en-GB" sz="1600" kern="100" dirty="0">
              <a:effectLst/>
              <a:latin typeface="Aptos" panose="020B0004020202020204" pitchFamily="34" charset="0"/>
              <a:ea typeface="DengXian" panose="02010600030101010101" pitchFamily="2" charset="-122"/>
              <a:cs typeface="Arial" panose="020B0604020202020204" pitchFamily="34" charset="0"/>
            </a:endParaRPr>
          </a:p>
          <a:p>
            <a:pPr marL="342900" lvl="0" indent="-342900">
              <a:lnSpc>
                <a:spcPct val="115000"/>
              </a:lnSpc>
              <a:spcAft>
                <a:spcPts val="8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1600" kern="0" dirty="0">
                <a:effectLst/>
                <a:latin typeface="Aptos" panose="020B00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Fixed answers</a:t>
            </a:r>
            <a:endParaRPr lang="en-GB" sz="1600" kern="100" dirty="0">
              <a:effectLst/>
              <a:latin typeface="Aptos" panose="020B0004020202020204" pitchFamily="34" charset="0"/>
              <a:ea typeface="DengXian" panose="02010600030101010101" pitchFamily="2" charset="-122"/>
              <a:cs typeface="Arial" panose="020B0604020202020204" pitchFamily="34" charset="0"/>
            </a:endParaRPr>
          </a:p>
          <a:p>
            <a:pPr marL="342900" lvl="0" indent="-342900">
              <a:lnSpc>
                <a:spcPct val="115000"/>
              </a:lnSpc>
              <a:spcAft>
                <a:spcPts val="8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1600" kern="0" dirty="0">
                <a:effectLst/>
                <a:latin typeface="Aptos" panose="020B00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Easy to analyse</a:t>
            </a:r>
            <a:endParaRPr lang="en-GB" sz="1600" kern="100" dirty="0">
              <a:effectLst/>
              <a:latin typeface="Aptos" panose="020B0004020202020204" pitchFamily="34" charset="0"/>
              <a:ea typeface="DengXian" panose="02010600030101010101" pitchFamily="2" charset="-122"/>
              <a:cs typeface="Arial" panose="020B0604020202020204" pitchFamily="34" charset="0"/>
            </a:endParaRPr>
          </a:p>
          <a:p>
            <a:pPr>
              <a:lnSpc>
                <a:spcPct val="115000"/>
              </a:lnSpc>
              <a:spcAft>
                <a:spcPts val="800"/>
              </a:spcAft>
              <a:buNone/>
            </a:pPr>
            <a:r>
              <a:rPr lang="en-GB" sz="1600" kern="0" dirty="0">
                <a:effectLst/>
                <a:latin typeface="Aptos" panose="020B00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How often do you feel stressed?</a:t>
            </a:r>
            <a:br>
              <a:rPr lang="en-GB" sz="1600" kern="0" dirty="0">
                <a:effectLst/>
                <a:latin typeface="Aptos" panose="020B00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</a:br>
            <a:r>
              <a:rPr lang="en-GB" sz="1600" kern="0" dirty="0">
                <a:effectLst/>
                <a:latin typeface="Aptos" panose="020B00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□ Never □ Sometimes □ Often</a:t>
            </a:r>
            <a:endParaRPr lang="en-GB" sz="1600" b="1" kern="100" dirty="0">
              <a:effectLst/>
              <a:latin typeface="Aptos" panose="020B0004020202020204" pitchFamily="34" charset="0"/>
              <a:ea typeface="DengXian" panose="02010600030101010101" pitchFamily="2" charset="-122"/>
              <a:cs typeface="Arial" panose="020B0604020202020204" pitchFamily="34" charset="0"/>
            </a:endParaRPr>
          </a:p>
          <a:p>
            <a:pPr>
              <a:lnSpc>
                <a:spcPct val="115000"/>
              </a:lnSpc>
              <a:spcAft>
                <a:spcPts val="800"/>
              </a:spcAft>
              <a:buNone/>
            </a:pPr>
            <a:endParaRPr lang="en-GB" sz="1600" b="1" kern="100" dirty="0">
              <a:effectLst/>
              <a:latin typeface="Aptos" panose="020B0004020202020204" pitchFamily="34" charset="0"/>
              <a:ea typeface="DengXian" panose="02010600030101010101" pitchFamily="2" charset="-122"/>
              <a:cs typeface="Arial" panose="020B0604020202020204" pitchFamily="34" charset="0"/>
            </a:endParaRPr>
          </a:p>
          <a:p>
            <a:pPr>
              <a:lnSpc>
                <a:spcPct val="115000"/>
              </a:lnSpc>
              <a:spcAft>
                <a:spcPts val="800"/>
              </a:spcAft>
              <a:buNone/>
            </a:pPr>
            <a:endParaRPr lang="en-GB" sz="1600" b="1" kern="100" dirty="0">
              <a:effectLst/>
              <a:latin typeface="Aptos" panose="020B0004020202020204" pitchFamily="34" charset="0"/>
              <a:ea typeface="DengXian" panose="02010600030101010101" pitchFamily="2" charset="-122"/>
              <a:cs typeface="Arial" panose="020B0604020202020204" pitchFamily="34" charset="0"/>
            </a:endParaRPr>
          </a:p>
          <a:p>
            <a:pPr>
              <a:lnSpc>
                <a:spcPct val="115000"/>
              </a:lnSpc>
              <a:spcAft>
                <a:spcPts val="800"/>
              </a:spcAft>
              <a:buNone/>
            </a:pPr>
            <a:r>
              <a:rPr lang="it-IT" b="1" kern="0" dirty="0">
                <a:effectLst/>
                <a:latin typeface="Aptos" panose="020B00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Open </a:t>
            </a:r>
            <a:r>
              <a:rPr lang="it-IT" b="1" kern="0" dirty="0" err="1">
                <a:effectLst/>
                <a:latin typeface="Aptos" panose="020B00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Questions</a:t>
            </a:r>
            <a:r>
              <a:rPr lang="it-IT" b="1" kern="0" dirty="0">
                <a:effectLst/>
                <a:latin typeface="Aptos" panose="020B00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(Qual)</a:t>
            </a:r>
          </a:p>
          <a:p>
            <a:pPr>
              <a:lnSpc>
                <a:spcPct val="115000"/>
              </a:lnSpc>
              <a:spcAft>
                <a:spcPts val="800"/>
              </a:spcAft>
              <a:buNone/>
            </a:pPr>
            <a:r>
              <a:rPr lang="en-GB" sz="1600" kern="100" dirty="0">
                <a:effectLst/>
                <a:latin typeface="Aptos" panose="020B00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How do you feel following a class?</a:t>
            </a:r>
          </a:p>
          <a:p>
            <a:pPr>
              <a:lnSpc>
                <a:spcPct val="115000"/>
              </a:lnSpc>
              <a:spcAft>
                <a:spcPts val="800"/>
              </a:spcAft>
              <a:buNone/>
            </a:pPr>
            <a:r>
              <a:rPr lang="en-GB" sz="1600" kern="0" dirty="0">
                <a:effectLst/>
                <a:latin typeface="Aptos" panose="020B00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Often limited in quant surveys.</a:t>
            </a:r>
            <a:endParaRPr lang="en-GB" sz="1600" kern="100" dirty="0">
              <a:effectLst/>
              <a:latin typeface="Aptos" panose="020B0004020202020204" pitchFamily="34" charset="0"/>
              <a:ea typeface="DengXian" panose="02010600030101010101" pitchFamily="2" charset="-122"/>
              <a:cs typeface="Arial" panose="020B0604020202020204" pitchFamily="34" charset="0"/>
            </a:endParaRPr>
          </a:p>
          <a:p>
            <a:pPr algn="ctr">
              <a:lnSpc>
                <a:spcPct val="115000"/>
              </a:lnSpc>
              <a:spcAft>
                <a:spcPts val="800"/>
              </a:spcAft>
              <a:buNone/>
            </a:pPr>
            <a:br>
              <a:rPr lang="en-GB" sz="1800" kern="0" dirty="0">
                <a:effectLst/>
                <a:latin typeface="Aptos" panose="020B00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</a:br>
            <a:endParaRPr lang="en-GB" sz="1800" kern="100" dirty="0">
              <a:effectLst/>
              <a:latin typeface="Aptos" panose="020B0004020202020204" pitchFamily="34" charset="0"/>
              <a:ea typeface="DengXian" panose="02010600030101010101" pitchFamily="2" charset="-122"/>
              <a:cs typeface="Arial" panose="020B0604020202020204" pitchFamily="34" charset="0"/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A8C06337-76DA-6647-7A90-9E3F8312B942}"/>
              </a:ext>
            </a:extLst>
          </p:cNvPr>
          <p:cNvSpPr txBox="1"/>
          <p:nvPr/>
        </p:nvSpPr>
        <p:spPr>
          <a:xfrm>
            <a:off x="2456668" y="6147777"/>
            <a:ext cx="6103306" cy="4247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indent="-182880" defTabSz="914400">
              <a:lnSpc>
                <a:spcPct val="90000"/>
              </a:lnSpc>
              <a:spcAft>
                <a:spcPts val="800"/>
              </a:spcAft>
              <a:buClr>
                <a:schemeClr val="accent1"/>
              </a:buClr>
              <a:buNone/>
            </a:pPr>
            <a:r>
              <a:rPr lang="en-US" sz="2400" b="1" dirty="0">
                <a:effectLst/>
              </a:rPr>
              <a:t>Types of Survey Questions</a:t>
            </a:r>
            <a:endParaRPr lang="en-US" sz="2400" dirty="0">
              <a:effectLst/>
            </a:endParaRPr>
          </a:p>
        </p:txBody>
      </p:sp>
    </p:spTree>
    <p:extLst>
      <p:ext uri="{BB962C8B-B14F-4D97-AF65-F5344CB8AC3E}">
        <p14:creationId xmlns:p14="http://schemas.microsoft.com/office/powerpoint/2010/main" val="400118575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B2A7D997-00B7-F8DD-962C-0F27D6468640}"/>
              </a:ext>
            </a:extLst>
          </p:cNvPr>
          <p:cNvSpPr txBox="1"/>
          <p:nvPr/>
        </p:nvSpPr>
        <p:spPr>
          <a:xfrm>
            <a:off x="175260" y="228083"/>
            <a:ext cx="6181594" cy="514108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115000"/>
              </a:lnSpc>
              <a:spcAft>
                <a:spcPts val="800"/>
              </a:spcAft>
              <a:buNone/>
            </a:pPr>
            <a:r>
              <a:rPr lang="en-GB" sz="3200" b="1" kern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Rating Scales (Likert Scales)</a:t>
            </a:r>
            <a:endParaRPr lang="en-GB" sz="1600" kern="100" dirty="0">
              <a:effectLst/>
              <a:latin typeface="Aptos" panose="020B0004020202020204" pitchFamily="34" charset="0"/>
              <a:ea typeface="DengXian" panose="02010600030101010101" pitchFamily="2" charset="-122"/>
              <a:cs typeface="Arial" panose="020B0604020202020204" pitchFamily="34" charset="0"/>
            </a:endParaRPr>
          </a:p>
          <a:p>
            <a:pPr>
              <a:lnSpc>
                <a:spcPct val="115000"/>
              </a:lnSpc>
              <a:spcAft>
                <a:spcPts val="800"/>
              </a:spcAft>
              <a:buNone/>
            </a:pPr>
            <a:r>
              <a:rPr lang="en-GB" sz="1800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Most common survey format. Participants rate agreement.</a:t>
            </a:r>
            <a:endParaRPr lang="en-GB" kern="100" dirty="0">
              <a:latin typeface="Aptos" panose="020B0004020202020204" pitchFamily="34" charset="0"/>
              <a:ea typeface="DengXian" panose="02010600030101010101" pitchFamily="2" charset="-122"/>
              <a:cs typeface="Arial" panose="020B0604020202020204" pitchFamily="34" charset="0"/>
            </a:endParaRPr>
          </a:p>
          <a:p>
            <a:pPr>
              <a:lnSpc>
                <a:spcPct val="115000"/>
              </a:lnSpc>
              <a:spcAft>
                <a:spcPts val="800"/>
              </a:spcAft>
              <a:buNone/>
            </a:pPr>
            <a:r>
              <a:rPr lang="en-GB" sz="1800" b="1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Example</a:t>
            </a:r>
            <a:endParaRPr lang="en-GB" sz="1800" kern="100" dirty="0">
              <a:effectLst/>
              <a:latin typeface="Aptos" panose="020B0004020202020204" pitchFamily="34" charset="0"/>
              <a:ea typeface="DengXian" panose="02010600030101010101" pitchFamily="2" charset="-122"/>
              <a:cs typeface="Arial" panose="020B0604020202020204" pitchFamily="34" charset="0"/>
            </a:endParaRPr>
          </a:p>
          <a:p>
            <a:pPr>
              <a:lnSpc>
                <a:spcPct val="115000"/>
              </a:lnSpc>
              <a:spcAft>
                <a:spcPts val="800"/>
              </a:spcAft>
              <a:buNone/>
            </a:pPr>
            <a:r>
              <a:rPr lang="en-GB" sz="1800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“I feel safe at the youth club.”</a:t>
            </a:r>
            <a:endParaRPr lang="en-GB" sz="1800" kern="100" dirty="0">
              <a:effectLst/>
              <a:latin typeface="Aptos" panose="020B0004020202020204" pitchFamily="34" charset="0"/>
              <a:ea typeface="DengXian" panose="02010600030101010101" pitchFamily="2" charset="-122"/>
              <a:cs typeface="Arial" panose="020B0604020202020204" pitchFamily="34" charset="0"/>
            </a:endParaRPr>
          </a:p>
          <a:p>
            <a:pPr marL="342900" lvl="0" indent="-342900">
              <a:lnSpc>
                <a:spcPct val="115000"/>
              </a:lnSpc>
              <a:spcAft>
                <a:spcPts val="8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1800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Strongly agree; Agree; Neutral; Disagree; Strongly disagree</a:t>
            </a:r>
            <a:br>
              <a:rPr lang="en-GB" sz="1800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</a:br>
            <a:endParaRPr lang="en-GB" sz="1800" kern="100" dirty="0">
              <a:effectLst/>
              <a:latin typeface="Aptos" panose="020B0004020202020204" pitchFamily="34" charset="0"/>
              <a:ea typeface="DengXian" panose="02010600030101010101" pitchFamily="2" charset="-122"/>
              <a:cs typeface="Arial" panose="020B0604020202020204" pitchFamily="34" charset="0"/>
            </a:endParaRPr>
          </a:p>
          <a:p>
            <a:pPr>
              <a:lnSpc>
                <a:spcPct val="115000"/>
              </a:lnSpc>
              <a:spcAft>
                <a:spcPts val="800"/>
              </a:spcAft>
              <a:buNone/>
            </a:pPr>
            <a:r>
              <a:rPr lang="en-GB" sz="1800" b="1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Why useful?</a:t>
            </a:r>
            <a:endParaRPr lang="en-GB" sz="1800" kern="100" dirty="0">
              <a:effectLst/>
              <a:latin typeface="Aptos" panose="020B0004020202020204" pitchFamily="34" charset="0"/>
              <a:ea typeface="DengXian" panose="02010600030101010101" pitchFamily="2" charset="-122"/>
              <a:cs typeface="Arial" panose="020B0604020202020204" pitchFamily="34" charset="0"/>
            </a:endParaRPr>
          </a:p>
          <a:p>
            <a:pPr marL="342900" lvl="0" indent="-342900">
              <a:lnSpc>
                <a:spcPct val="115000"/>
              </a:lnSpc>
              <a:spcAft>
                <a:spcPts val="8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1800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Measures intensity of feeling</a:t>
            </a:r>
            <a:endParaRPr lang="en-GB" sz="1800" kern="100" dirty="0">
              <a:effectLst/>
              <a:latin typeface="Aptos" panose="020B0004020202020204" pitchFamily="34" charset="0"/>
              <a:ea typeface="DengXian" panose="02010600030101010101" pitchFamily="2" charset="-122"/>
              <a:cs typeface="Arial" panose="020B0604020202020204" pitchFamily="34" charset="0"/>
            </a:endParaRPr>
          </a:p>
          <a:p>
            <a:pPr marL="342900" lvl="0" indent="-342900">
              <a:lnSpc>
                <a:spcPct val="115000"/>
              </a:lnSpc>
              <a:spcAft>
                <a:spcPts val="8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1800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Easy to analyse statistically</a:t>
            </a:r>
            <a:endParaRPr lang="en-GB" sz="1800" kern="100" dirty="0">
              <a:effectLst/>
              <a:latin typeface="Aptos" panose="020B0004020202020204" pitchFamily="34" charset="0"/>
              <a:ea typeface="DengXian" panose="02010600030101010101" pitchFamily="2" charset="-122"/>
              <a:cs typeface="Arial" panose="020B0604020202020204" pitchFamily="34" charset="0"/>
            </a:endParaRPr>
          </a:p>
          <a:p>
            <a:pPr algn="ctr">
              <a:lnSpc>
                <a:spcPct val="115000"/>
              </a:lnSpc>
              <a:spcAft>
                <a:spcPts val="800"/>
              </a:spcAft>
              <a:buNone/>
            </a:pPr>
            <a:br>
              <a:rPr lang="en-GB" sz="1800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</a:br>
            <a:endParaRPr lang="en-GB" sz="1800" kern="100" dirty="0">
              <a:effectLst/>
              <a:latin typeface="Aptos" panose="020B0004020202020204" pitchFamily="34" charset="0"/>
              <a:ea typeface="DengXian" panose="02010600030101010101" pitchFamily="2" charset="-122"/>
              <a:cs typeface="Arial" panose="020B0604020202020204" pitchFamily="34" charset="0"/>
            </a:endParaRPr>
          </a:p>
          <a:p>
            <a:pPr>
              <a:lnSpc>
                <a:spcPct val="115000"/>
              </a:lnSpc>
              <a:spcAft>
                <a:spcPts val="800"/>
              </a:spcAft>
              <a:buNone/>
            </a:pPr>
            <a:endParaRPr lang="en-GB" sz="1800" kern="100" dirty="0">
              <a:effectLst/>
              <a:latin typeface="Aptos" panose="020B0004020202020204" pitchFamily="34" charset="0"/>
              <a:ea typeface="DengXian" panose="02010600030101010101" pitchFamily="2" charset="-122"/>
              <a:cs typeface="Arial" panose="020B0604020202020204" pitchFamily="34" charset="0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F434A7A8-3DB4-A34C-F7EC-39CEE2862897}"/>
              </a:ext>
            </a:extLst>
          </p:cNvPr>
          <p:cNvSpPr txBox="1"/>
          <p:nvPr/>
        </p:nvSpPr>
        <p:spPr>
          <a:xfrm>
            <a:off x="6671154" y="680581"/>
            <a:ext cx="6103306" cy="347409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115000"/>
              </a:lnSpc>
              <a:spcAft>
                <a:spcPts val="800"/>
              </a:spcAft>
              <a:buNone/>
            </a:pPr>
            <a:r>
              <a:rPr lang="en-GB" sz="2000" b="1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Frequency Scales</a:t>
            </a:r>
            <a:endParaRPr lang="en-GB" sz="1800" kern="100" dirty="0">
              <a:effectLst/>
              <a:latin typeface="Aptos" panose="020B0004020202020204" pitchFamily="34" charset="0"/>
              <a:ea typeface="DengXian" panose="02010600030101010101" pitchFamily="2" charset="-122"/>
              <a:cs typeface="Arial" panose="020B0604020202020204" pitchFamily="34" charset="0"/>
            </a:endParaRPr>
          </a:p>
          <a:p>
            <a:pPr marL="342900" lvl="0" indent="-342900">
              <a:lnSpc>
                <a:spcPct val="115000"/>
              </a:lnSpc>
              <a:spcAft>
                <a:spcPts val="8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1800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Never → Always</a:t>
            </a:r>
            <a:endParaRPr lang="en-GB" sz="1800" kern="100" dirty="0">
              <a:effectLst/>
              <a:latin typeface="Aptos" panose="020B0004020202020204" pitchFamily="34" charset="0"/>
              <a:ea typeface="DengXian" panose="02010600030101010101" pitchFamily="2" charset="-122"/>
              <a:cs typeface="Arial" panose="020B0604020202020204" pitchFamily="34" charset="0"/>
            </a:endParaRPr>
          </a:p>
          <a:p>
            <a:pPr>
              <a:lnSpc>
                <a:spcPct val="115000"/>
              </a:lnSpc>
              <a:spcAft>
                <a:spcPts val="800"/>
              </a:spcAft>
              <a:buNone/>
            </a:pPr>
            <a:r>
              <a:rPr lang="en-GB" sz="2000" b="1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Importance Scales</a:t>
            </a:r>
            <a:endParaRPr lang="en-GB" sz="1800" kern="100" dirty="0">
              <a:effectLst/>
              <a:latin typeface="Aptos" panose="020B0004020202020204" pitchFamily="34" charset="0"/>
              <a:ea typeface="DengXian" panose="02010600030101010101" pitchFamily="2" charset="-122"/>
              <a:cs typeface="Arial" panose="020B0604020202020204" pitchFamily="34" charset="0"/>
            </a:endParaRPr>
          </a:p>
          <a:p>
            <a:pPr marL="342900" lvl="0" indent="-342900">
              <a:lnSpc>
                <a:spcPct val="115000"/>
              </a:lnSpc>
              <a:spcAft>
                <a:spcPts val="8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1800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Not important → Very important</a:t>
            </a:r>
            <a:endParaRPr lang="en-GB" sz="1800" kern="100" dirty="0">
              <a:effectLst/>
              <a:latin typeface="Aptos" panose="020B0004020202020204" pitchFamily="34" charset="0"/>
              <a:ea typeface="DengXian" panose="02010600030101010101" pitchFamily="2" charset="-122"/>
              <a:cs typeface="Arial" panose="020B0604020202020204" pitchFamily="34" charset="0"/>
            </a:endParaRPr>
          </a:p>
          <a:p>
            <a:pPr>
              <a:lnSpc>
                <a:spcPct val="115000"/>
              </a:lnSpc>
              <a:spcAft>
                <a:spcPts val="800"/>
              </a:spcAft>
              <a:buNone/>
            </a:pPr>
            <a:r>
              <a:rPr lang="en-GB" sz="2000" b="1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Satisfaction Scales</a:t>
            </a:r>
            <a:endParaRPr lang="en-GB" sz="1800" kern="100" dirty="0">
              <a:effectLst/>
              <a:latin typeface="Aptos" panose="020B0004020202020204" pitchFamily="34" charset="0"/>
              <a:ea typeface="DengXian" panose="02010600030101010101" pitchFamily="2" charset="-122"/>
              <a:cs typeface="Arial" panose="020B0604020202020204" pitchFamily="34" charset="0"/>
            </a:endParaRPr>
          </a:p>
          <a:p>
            <a:pPr marL="342900" lvl="0" indent="-342900">
              <a:lnSpc>
                <a:spcPct val="115000"/>
              </a:lnSpc>
              <a:spcAft>
                <a:spcPts val="8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1800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Very dissatisfied → Very satisfied</a:t>
            </a:r>
            <a:endParaRPr lang="en-GB" sz="1800" kern="100" dirty="0">
              <a:effectLst/>
              <a:latin typeface="Aptos" panose="020B0004020202020204" pitchFamily="34" charset="0"/>
              <a:ea typeface="DengXian" panose="02010600030101010101" pitchFamily="2" charset="-122"/>
              <a:cs typeface="Arial" panose="020B0604020202020204" pitchFamily="34" charset="0"/>
            </a:endParaRPr>
          </a:p>
          <a:p>
            <a:pPr>
              <a:lnSpc>
                <a:spcPct val="115000"/>
              </a:lnSpc>
              <a:spcAft>
                <a:spcPts val="800"/>
              </a:spcAft>
              <a:buNone/>
            </a:pPr>
            <a:r>
              <a:rPr lang="en-GB" sz="2000" b="1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Numerical Scales</a:t>
            </a:r>
            <a:endParaRPr lang="en-GB" sz="1800" kern="100" dirty="0">
              <a:effectLst/>
              <a:latin typeface="Aptos" panose="020B0004020202020204" pitchFamily="34" charset="0"/>
              <a:ea typeface="DengXian" panose="02010600030101010101" pitchFamily="2" charset="-122"/>
              <a:cs typeface="Arial" panose="020B0604020202020204" pitchFamily="34" charset="0"/>
            </a:endParaRPr>
          </a:p>
          <a:p>
            <a:pPr>
              <a:lnSpc>
                <a:spcPct val="115000"/>
              </a:lnSpc>
              <a:spcAft>
                <a:spcPts val="800"/>
              </a:spcAft>
              <a:buNone/>
            </a:pPr>
            <a:r>
              <a:rPr lang="en-GB" sz="1800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Rate 1–10.</a:t>
            </a:r>
            <a:endParaRPr lang="en-GB" dirty="0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22BD5E4B-BEF5-1F50-8AF8-B5FABD4FC623}"/>
              </a:ext>
            </a:extLst>
          </p:cNvPr>
          <p:cNvSpPr txBox="1"/>
          <p:nvPr/>
        </p:nvSpPr>
        <p:spPr>
          <a:xfrm>
            <a:off x="175260" y="4578166"/>
            <a:ext cx="5920740" cy="2154116"/>
          </a:xfrm>
          <a:prstGeom prst="rect">
            <a:avLst/>
          </a:prstGeom>
          <a:solidFill>
            <a:schemeClr val="accent2">
              <a:lumMod val="60000"/>
              <a:lumOff val="40000"/>
            </a:schemeClr>
          </a:solidFill>
        </p:spPr>
        <p:txBody>
          <a:bodyPr wrap="square">
            <a:spAutoFit/>
          </a:bodyPr>
          <a:lstStyle/>
          <a:p>
            <a:pPr>
              <a:lnSpc>
                <a:spcPct val="115000"/>
              </a:lnSpc>
              <a:spcAft>
                <a:spcPts val="800"/>
              </a:spcAft>
              <a:buNone/>
            </a:pPr>
            <a:r>
              <a:rPr lang="en-GB" sz="2800" b="1" kern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Designing Good Survey Questions</a:t>
            </a:r>
            <a:endParaRPr lang="en-GB" sz="1400" kern="100" dirty="0">
              <a:effectLst/>
              <a:latin typeface="Aptos" panose="020B0004020202020204" pitchFamily="34" charset="0"/>
              <a:ea typeface="DengXian" panose="02010600030101010101" pitchFamily="2" charset="-122"/>
              <a:cs typeface="Arial" panose="020B0604020202020204" pitchFamily="34" charset="0"/>
            </a:endParaRPr>
          </a:p>
          <a:p>
            <a:pPr>
              <a:lnSpc>
                <a:spcPct val="115000"/>
              </a:lnSpc>
              <a:spcAft>
                <a:spcPts val="800"/>
              </a:spcAft>
              <a:buNone/>
            </a:pPr>
            <a:r>
              <a:rPr lang="en-GB" sz="1800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Good questions are:</a:t>
            </a:r>
            <a:endParaRPr lang="en-GB" sz="1800" kern="100" dirty="0">
              <a:effectLst/>
              <a:latin typeface="Aptos" panose="020B0004020202020204" pitchFamily="34" charset="0"/>
              <a:ea typeface="DengXian" panose="02010600030101010101" pitchFamily="2" charset="-122"/>
              <a:cs typeface="Arial" panose="020B0604020202020204" pitchFamily="34" charset="0"/>
            </a:endParaRPr>
          </a:p>
          <a:p>
            <a:pPr marL="342900" lvl="0" indent="-342900">
              <a:lnSpc>
                <a:spcPct val="115000"/>
              </a:lnSpc>
              <a:spcAft>
                <a:spcPts val="8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1800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Clear; Simple; Neutral; Specific; Age-appropriate</a:t>
            </a:r>
            <a:endParaRPr lang="en-GB" sz="1800" kern="100" dirty="0">
              <a:effectLst/>
              <a:latin typeface="Aptos" panose="020B0004020202020204" pitchFamily="34" charset="0"/>
              <a:ea typeface="DengXian" panose="02010600030101010101" pitchFamily="2" charset="-122"/>
              <a:cs typeface="Arial" panose="020B0604020202020204" pitchFamily="34" charset="0"/>
            </a:endParaRPr>
          </a:p>
          <a:p>
            <a:pPr algn="ctr">
              <a:lnSpc>
                <a:spcPct val="115000"/>
              </a:lnSpc>
              <a:spcAft>
                <a:spcPts val="800"/>
              </a:spcAft>
              <a:buNone/>
            </a:pPr>
            <a:br>
              <a:rPr lang="en-GB" sz="1800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</a:br>
            <a:endParaRPr lang="en-GB" sz="1800" kern="100" dirty="0">
              <a:effectLst/>
              <a:latin typeface="Aptos" panose="020B0004020202020204" pitchFamily="34" charset="0"/>
              <a:ea typeface="DengXian" panose="02010600030101010101" pitchFamily="2" charset="-122"/>
              <a:cs typeface="Arial" panose="020B0604020202020204" pitchFamily="34" charset="0"/>
            </a:endParaRP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75FB76AB-7F44-8B25-9DB0-9E321EB94B5E}"/>
              </a:ext>
            </a:extLst>
          </p:cNvPr>
          <p:cNvSpPr txBox="1"/>
          <p:nvPr/>
        </p:nvSpPr>
        <p:spPr>
          <a:xfrm>
            <a:off x="6172200" y="4610579"/>
            <a:ext cx="4991100" cy="2089290"/>
          </a:xfrm>
          <a:prstGeom prst="rect">
            <a:avLst/>
          </a:prstGeom>
          <a:solidFill>
            <a:schemeClr val="accent2">
              <a:lumMod val="60000"/>
              <a:lumOff val="40000"/>
            </a:schemeClr>
          </a:solidFill>
        </p:spPr>
        <p:txBody>
          <a:bodyPr wrap="square">
            <a:spAutoFit/>
          </a:bodyPr>
          <a:lstStyle/>
          <a:p>
            <a:pPr>
              <a:lnSpc>
                <a:spcPct val="115000"/>
              </a:lnSpc>
              <a:spcAft>
                <a:spcPts val="800"/>
              </a:spcAft>
              <a:buNone/>
            </a:pPr>
            <a:r>
              <a:rPr lang="en-GB" sz="2000" b="1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Avoid:</a:t>
            </a:r>
            <a:endParaRPr lang="en-GB" sz="1800" kern="100" dirty="0">
              <a:effectLst/>
              <a:latin typeface="Aptos" panose="020B0004020202020204" pitchFamily="34" charset="0"/>
              <a:ea typeface="DengXian" panose="02010600030101010101" pitchFamily="2" charset="-122"/>
              <a:cs typeface="Arial" panose="020B0604020202020204" pitchFamily="34" charset="0"/>
            </a:endParaRPr>
          </a:p>
          <a:p>
            <a:pPr>
              <a:lnSpc>
                <a:spcPct val="115000"/>
              </a:lnSpc>
              <a:spcAft>
                <a:spcPts val="800"/>
              </a:spcAft>
              <a:buNone/>
            </a:pPr>
            <a:r>
              <a:rPr lang="en-GB" sz="1800" kern="0" dirty="0">
                <a:effectLst/>
                <a:latin typeface="Segoe UI Emoji" panose="020B0502040204020203" pitchFamily="34" charset="0"/>
                <a:ea typeface="Times New Roman" panose="02020603050405020304" pitchFamily="18" charset="0"/>
                <a:cs typeface="Segoe UI Emoji" panose="020B0502040204020203" pitchFamily="34" charset="0"/>
              </a:rPr>
              <a:t>❌</a:t>
            </a:r>
            <a:r>
              <a:rPr lang="en-GB" sz="1800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 Double-barrelled questions</a:t>
            </a:r>
            <a:endParaRPr lang="en-GB" sz="1800" kern="100" dirty="0">
              <a:effectLst/>
              <a:latin typeface="Aptos" panose="020B0004020202020204" pitchFamily="34" charset="0"/>
              <a:ea typeface="DengXian" panose="02010600030101010101" pitchFamily="2" charset="-122"/>
              <a:cs typeface="Arial" panose="020B0604020202020204" pitchFamily="34" charset="0"/>
            </a:endParaRPr>
          </a:p>
          <a:p>
            <a:pPr>
              <a:lnSpc>
                <a:spcPct val="115000"/>
              </a:lnSpc>
              <a:spcAft>
                <a:spcPts val="800"/>
              </a:spcAft>
              <a:buNone/>
            </a:pPr>
            <a:r>
              <a:rPr lang="en-GB" sz="1800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“I feel safe and supported.”</a:t>
            </a:r>
            <a:endParaRPr lang="en-GB" sz="1800" kern="100" dirty="0">
              <a:effectLst/>
              <a:latin typeface="Aptos" panose="020B0004020202020204" pitchFamily="34" charset="0"/>
              <a:ea typeface="DengXian" panose="02010600030101010101" pitchFamily="2" charset="-122"/>
              <a:cs typeface="Arial" panose="020B0604020202020204" pitchFamily="34" charset="0"/>
            </a:endParaRPr>
          </a:p>
          <a:p>
            <a:pPr>
              <a:lnSpc>
                <a:spcPct val="115000"/>
              </a:lnSpc>
              <a:spcAft>
                <a:spcPts val="800"/>
              </a:spcAft>
              <a:buNone/>
            </a:pPr>
            <a:r>
              <a:rPr lang="en-GB" sz="1800" kern="0" dirty="0">
                <a:effectLst/>
                <a:latin typeface="Segoe UI Emoji" panose="020B0502040204020203" pitchFamily="34" charset="0"/>
                <a:ea typeface="Times New Roman" panose="02020603050405020304" pitchFamily="18" charset="0"/>
                <a:cs typeface="Segoe UI Emoji" panose="020B0502040204020203" pitchFamily="34" charset="0"/>
              </a:rPr>
              <a:t>❌</a:t>
            </a:r>
            <a:r>
              <a:rPr lang="en-GB" sz="1800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 Leading questions</a:t>
            </a:r>
            <a:endParaRPr lang="en-GB" sz="1800" kern="100" dirty="0">
              <a:effectLst/>
              <a:latin typeface="Aptos" panose="020B0004020202020204" pitchFamily="34" charset="0"/>
              <a:ea typeface="DengXian" panose="02010600030101010101" pitchFamily="2" charset="-122"/>
              <a:cs typeface="Arial" panose="020B0604020202020204" pitchFamily="34" charset="0"/>
            </a:endParaRPr>
          </a:p>
          <a:p>
            <a:pPr>
              <a:buNone/>
            </a:pPr>
            <a:r>
              <a:rPr lang="en-GB" sz="1800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“How helpful is our excellent service?”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370275602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7856C0BD-997F-2308-6D0D-1CB188E7186D}"/>
              </a:ext>
            </a:extLst>
          </p:cNvPr>
          <p:cNvSpPr txBox="1"/>
          <p:nvPr/>
        </p:nvSpPr>
        <p:spPr>
          <a:xfrm>
            <a:off x="415290" y="727963"/>
            <a:ext cx="5421630" cy="3198120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</p:spPr>
        <p:txBody>
          <a:bodyPr wrap="square">
            <a:spAutoFit/>
          </a:bodyPr>
          <a:lstStyle/>
          <a:p>
            <a:pPr>
              <a:lnSpc>
                <a:spcPct val="115000"/>
              </a:lnSpc>
              <a:spcAft>
                <a:spcPts val="800"/>
              </a:spcAft>
              <a:buNone/>
            </a:pPr>
            <a:r>
              <a:rPr lang="en-GB" sz="2000" b="1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Reliability</a:t>
            </a:r>
            <a:endParaRPr lang="en-GB" sz="1800" kern="100" dirty="0">
              <a:effectLst/>
              <a:latin typeface="Aptos" panose="020B0004020202020204" pitchFamily="34" charset="0"/>
              <a:ea typeface="DengXian" panose="02010600030101010101" pitchFamily="2" charset="-122"/>
              <a:cs typeface="Arial" panose="020B0604020202020204" pitchFamily="34" charset="0"/>
            </a:endParaRPr>
          </a:p>
          <a:p>
            <a:pPr>
              <a:lnSpc>
                <a:spcPct val="115000"/>
              </a:lnSpc>
              <a:spcAft>
                <a:spcPts val="800"/>
              </a:spcAft>
              <a:buNone/>
            </a:pPr>
            <a:r>
              <a:rPr lang="en-GB" sz="1800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Does the survey measure consistently? If repeated, would results be similar?</a:t>
            </a:r>
            <a:endParaRPr lang="en-GB" sz="1800" kern="100" dirty="0">
              <a:effectLst/>
              <a:latin typeface="Aptos" panose="020B0004020202020204" pitchFamily="34" charset="0"/>
              <a:ea typeface="DengXian" panose="02010600030101010101" pitchFamily="2" charset="-122"/>
              <a:cs typeface="Arial" panose="020B0604020202020204" pitchFamily="34" charset="0"/>
            </a:endParaRPr>
          </a:p>
          <a:p>
            <a:pPr algn="ctr">
              <a:lnSpc>
                <a:spcPct val="115000"/>
              </a:lnSpc>
              <a:spcAft>
                <a:spcPts val="800"/>
              </a:spcAft>
              <a:buNone/>
            </a:pPr>
            <a:endParaRPr lang="en-GB" sz="1800" kern="100" dirty="0">
              <a:effectLst/>
              <a:latin typeface="Aptos" panose="020B0004020202020204" pitchFamily="34" charset="0"/>
              <a:ea typeface="DengXian" panose="02010600030101010101" pitchFamily="2" charset="-122"/>
              <a:cs typeface="Arial" panose="020B0604020202020204" pitchFamily="34" charset="0"/>
            </a:endParaRPr>
          </a:p>
          <a:p>
            <a:pPr>
              <a:lnSpc>
                <a:spcPct val="115000"/>
              </a:lnSpc>
              <a:spcAft>
                <a:spcPts val="800"/>
              </a:spcAft>
              <a:buNone/>
            </a:pPr>
            <a:r>
              <a:rPr lang="en-GB" sz="2000" b="1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Validity</a:t>
            </a:r>
            <a:endParaRPr lang="en-GB" sz="1800" kern="100" dirty="0">
              <a:effectLst/>
              <a:latin typeface="Aptos" panose="020B0004020202020204" pitchFamily="34" charset="0"/>
              <a:ea typeface="DengXian" panose="02010600030101010101" pitchFamily="2" charset="-122"/>
              <a:cs typeface="Arial" panose="020B0604020202020204" pitchFamily="34" charset="0"/>
            </a:endParaRPr>
          </a:p>
          <a:p>
            <a:pPr>
              <a:lnSpc>
                <a:spcPct val="115000"/>
              </a:lnSpc>
              <a:spcAft>
                <a:spcPts val="800"/>
              </a:spcAft>
              <a:buNone/>
            </a:pPr>
            <a:r>
              <a:rPr lang="en-GB" sz="1800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Does it measure what it claims to measure?</a:t>
            </a:r>
            <a:endParaRPr lang="en-GB" sz="1800" kern="100" dirty="0">
              <a:effectLst/>
              <a:latin typeface="Aptos" panose="020B0004020202020204" pitchFamily="34" charset="0"/>
              <a:ea typeface="DengXian" panose="02010600030101010101" pitchFamily="2" charset="-122"/>
              <a:cs typeface="Arial" panose="020B0604020202020204" pitchFamily="34" charset="0"/>
            </a:endParaRPr>
          </a:p>
          <a:p>
            <a:pPr>
              <a:lnSpc>
                <a:spcPct val="115000"/>
              </a:lnSpc>
              <a:spcAft>
                <a:spcPts val="800"/>
              </a:spcAft>
              <a:buNone/>
            </a:pPr>
            <a:r>
              <a:rPr lang="en-GB" sz="1800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Example: </a:t>
            </a:r>
            <a:r>
              <a:rPr lang="en-GB" sz="1800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A “belonging scale” should measure belonging — not popularity.</a:t>
            </a:r>
            <a:endParaRPr lang="en-GB" dirty="0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9728EA65-6601-533E-B84A-4D41D8B937DD}"/>
              </a:ext>
            </a:extLst>
          </p:cNvPr>
          <p:cNvSpPr txBox="1"/>
          <p:nvPr/>
        </p:nvSpPr>
        <p:spPr>
          <a:xfrm>
            <a:off x="1276350" y="88021"/>
            <a:ext cx="6103620" cy="56002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115000"/>
              </a:lnSpc>
              <a:spcAft>
                <a:spcPts val="800"/>
              </a:spcAft>
              <a:buNone/>
            </a:pPr>
            <a:r>
              <a:rPr lang="en-GB" sz="2800" b="1" kern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Reliability &amp; Validity</a:t>
            </a:r>
            <a:endParaRPr lang="en-GB" sz="1400" kern="100" dirty="0">
              <a:effectLst/>
              <a:latin typeface="Aptos" panose="020B0004020202020204" pitchFamily="34" charset="0"/>
              <a:ea typeface="DengXian" panose="02010600030101010101" pitchFamily="2" charset="-122"/>
              <a:cs typeface="Arial" panose="020B0604020202020204" pitchFamily="34" charset="0"/>
            </a:endParaRP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14376A89-585B-924A-D4D3-5A99F6077F59}"/>
              </a:ext>
            </a:extLst>
          </p:cNvPr>
          <p:cNvSpPr txBox="1"/>
          <p:nvPr/>
        </p:nvSpPr>
        <p:spPr>
          <a:xfrm>
            <a:off x="6160770" y="3429000"/>
            <a:ext cx="4903470" cy="3340979"/>
          </a:xfrm>
          <a:prstGeom prst="rect">
            <a:avLst/>
          </a:prstGeom>
          <a:solidFill>
            <a:schemeClr val="accent3">
              <a:lumMod val="60000"/>
              <a:lumOff val="40000"/>
            </a:schemeClr>
          </a:solidFill>
        </p:spPr>
        <p:txBody>
          <a:bodyPr wrap="square">
            <a:spAutoFit/>
          </a:bodyPr>
          <a:lstStyle/>
          <a:p>
            <a:pPr>
              <a:lnSpc>
                <a:spcPct val="115000"/>
              </a:lnSpc>
              <a:spcAft>
                <a:spcPts val="800"/>
              </a:spcAft>
              <a:buNone/>
            </a:pPr>
            <a:r>
              <a:rPr lang="en-GB" sz="1800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Many surveys use validated scales, e.g.:</a:t>
            </a:r>
            <a:endParaRPr lang="en-GB" sz="1800" kern="100" dirty="0">
              <a:effectLst/>
              <a:latin typeface="Aptos" panose="020B0004020202020204" pitchFamily="34" charset="0"/>
              <a:ea typeface="DengXian" panose="02010600030101010101" pitchFamily="2" charset="-122"/>
              <a:cs typeface="Arial" panose="020B0604020202020204" pitchFamily="34" charset="0"/>
            </a:endParaRPr>
          </a:p>
          <a:p>
            <a:pPr marL="342900" lvl="0" indent="-342900">
              <a:lnSpc>
                <a:spcPct val="115000"/>
              </a:lnSpc>
              <a:spcAft>
                <a:spcPts val="8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1800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Wellbeing scales</a:t>
            </a:r>
            <a:endParaRPr lang="en-GB" sz="1800" kern="100" dirty="0">
              <a:effectLst/>
              <a:latin typeface="Aptos" panose="020B0004020202020204" pitchFamily="34" charset="0"/>
              <a:ea typeface="DengXian" panose="02010600030101010101" pitchFamily="2" charset="-122"/>
              <a:cs typeface="Arial" panose="020B0604020202020204" pitchFamily="34" charset="0"/>
            </a:endParaRPr>
          </a:p>
          <a:p>
            <a:pPr marL="342900" lvl="0" indent="-342900">
              <a:lnSpc>
                <a:spcPct val="115000"/>
              </a:lnSpc>
              <a:spcAft>
                <a:spcPts val="8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1800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Anxiety inventories</a:t>
            </a:r>
            <a:endParaRPr lang="en-GB" sz="1800" kern="100" dirty="0">
              <a:effectLst/>
              <a:latin typeface="Aptos" panose="020B0004020202020204" pitchFamily="34" charset="0"/>
              <a:ea typeface="DengXian" panose="02010600030101010101" pitchFamily="2" charset="-122"/>
              <a:cs typeface="Arial" panose="020B0604020202020204" pitchFamily="34" charset="0"/>
            </a:endParaRPr>
          </a:p>
          <a:p>
            <a:pPr marL="342900" lvl="0" indent="-342900">
              <a:lnSpc>
                <a:spcPct val="115000"/>
              </a:lnSpc>
              <a:spcAft>
                <a:spcPts val="8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1800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Belongingness scales</a:t>
            </a:r>
            <a:endParaRPr lang="en-GB" sz="1800" kern="100" dirty="0">
              <a:effectLst/>
              <a:latin typeface="Aptos" panose="020B0004020202020204" pitchFamily="34" charset="0"/>
              <a:ea typeface="DengXian" panose="02010600030101010101" pitchFamily="2" charset="-122"/>
              <a:cs typeface="Arial" panose="020B0604020202020204" pitchFamily="34" charset="0"/>
            </a:endParaRPr>
          </a:p>
          <a:p>
            <a:pPr>
              <a:lnSpc>
                <a:spcPct val="115000"/>
              </a:lnSpc>
              <a:spcAft>
                <a:spcPts val="800"/>
              </a:spcAft>
              <a:buNone/>
            </a:pPr>
            <a:r>
              <a:rPr lang="en-GB" sz="1800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Advantages:</a:t>
            </a:r>
            <a:endParaRPr lang="en-GB" sz="1800" kern="100" dirty="0">
              <a:effectLst/>
              <a:latin typeface="Aptos" panose="020B0004020202020204" pitchFamily="34" charset="0"/>
              <a:ea typeface="DengXian" panose="02010600030101010101" pitchFamily="2" charset="-122"/>
              <a:cs typeface="Arial" panose="020B0604020202020204" pitchFamily="34" charset="0"/>
            </a:endParaRPr>
          </a:p>
          <a:p>
            <a:pPr marL="342900" lvl="0" indent="-342900">
              <a:lnSpc>
                <a:spcPct val="115000"/>
              </a:lnSpc>
              <a:spcAft>
                <a:spcPts val="8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1800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Tested reliability</a:t>
            </a:r>
            <a:endParaRPr lang="en-GB" sz="1800" kern="100" dirty="0">
              <a:effectLst/>
              <a:latin typeface="Aptos" panose="020B0004020202020204" pitchFamily="34" charset="0"/>
              <a:ea typeface="DengXian" panose="02010600030101010101" pitchFamily="2" charset="-122"/>
              <a:cs typeface="Arial" panose="020B0604020202020204" pitchFamily="34" charset="0"/>
            </a:endParaRPr>
          </a:p>
          <a:p>
            <a:pPr marL="342900" lvl="0" indent="-342900">
              <a:lnSpc>
                <a:spcPct val="115000"/>
              </a:lnSpc>
              <a:spcAft>
                <a:spcPts val="8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1800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Comparable findings</a:t>
            </a:r>
            <a:endParaRPr lang="en-GB" sz="1800" kern="100" dirty="0">
              <a:effectLst/>
              <a:latin typeface="Aptos" panose="020B0004020202020204" pitchFamily="34" charset="0"/>
              <a:ea typeface="DengXian" panose="02010600030101010101" pitchFamily="2" charset="-122"/>
              <a:cs typeface="Arial" panose="020B0604020202020204" pitchFamily="34" charset="0"/>
            </a:endParaRPr>
          </a:p>
          <a:p>
            <a:pPr marL="342900" lvl="0" indent="-342900">
              <a:lnSpc>
                <a:spcPct val="115000"/>
              </a:lnSpc>
              <a:spcAft>
                <a:spcPts val="8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1800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Academic credibility</a:t>
            </a:r>
            <a:endParaRPr lang="en-GB" sz="1800" kern="100" dirty="0">
              <a:effectLst/>
              <a:latin typeface="Aptos" panose="020B0004020202020204" pitchFamily="34" charset="0"/>
              <a:ea typeface="DengXian" panose="02010600030101010101" pitchFamily="2" charset="-122"/>
              <a:cs typeface="Arial" panose="020B0604020202020204" pitchFamily="34" charset="0"/>
            </a:endParaRP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135E236D-CA81-CC2F-B622-1A96B08B68AB}"/>
              </a:ext>
            </a:extLst>
          </p:cNvPr>
          <p:cNvSpPr txBox="1"/>
          <p:nvPr/>
        </p:nvSpPr>
        <p:spPr>
          <a:xfrm>
            <a:off x="6088380" y="2790544"/>
            <a:ext cx="6103620" cy="49321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115000"/>
              </a:lnSpc>
              <a:spcAft>
                <a:spcPts val="800"/>
              </a:spcAft>
              <a:buNone/>
            </a:pPr>
            <a:r>
              <a:rPr lang="en-GB" sz="2400" b="1" kern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Using Existing Standardised Measures</a:t>
            </a:r>
            <a:endParaRPr lang="en-GB" sz="1200" kern="100" dirty="0">
              <a:effectLst/>
              <a:latin typeface="Aptos" panose="020B0004020202020204" pitchFamily="34" charset="0"/>
              <a:ea typeface="DengXian" panose="02010600030101010101" pitchFamily="2" charset="-122"/>
              <a:cs typeface="Arial" panose="020B0604020202020204" pitchFamily="34" charset="0"/>
            </a:endParaRPr>
          </a:p>
        </p:txBody>
      </p:sp>
      <p:pic>
        <p:nvPicPr>
          <p:cNvPr id="1026" name="Picture 2" descr="Understanding MTBF and Reliability – An Introduction">
            <a:extLst>
              <a:ext uri="{FF2B5EF4-FFF2-40B4-BE49-F238E27FC236}">
                <a16:creationId xmlns:a16="http://schemas.microsoft.com/office/drawing/2014/main" id="{F3E02B9D-DEFE-6FFF-5F20-6C726D21EDA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5290" y="4138205"/>
            <a:ext cx="5421630" cy="25673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Reasons Why Well-Designed Survey ...">
            <a:extLst>
              <a:ext uri="{FF2B5EF4-FFF2-40B4-BE49-F238E27FC236}">
                <a16:creationId xmlns:a16="http://schemas.microsoft.com/office/drawing/2014/main" id="{4D61EF4C-7034-56C0-7461-971EA839877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42635" y="289906"/>
            <a:ext cx="5073015" cy="260944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233732622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C26A83AE-0A14-F665-F8B5-97FDB85E8274}"/>
              </a:ext>
            </a:extLst>
          </p:cNvPr>
          <p:cNvSpPr txBox="1"/>
          <p:nvPr/>
        </p:nvSpPr>
        <p:spPr>
          <a:xfrm>
            <a:off x="716280" y="2696570"/>
            <a:ext cx="6103620" cy="482253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115000"/>
              </a:lnSpc>
              <a:spcAft>
                <a:spcPts val="800"/>
              </a:spcAft>
              <a:buNone/>
            </a:pPr>
            <a:r>
              <a:rPr lang="en-GB" sz="3200" b="1" kern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Data Analysis</a:t>
            </a:r>
            <a:endParaRPr lang="en-GB" sz="1600" kern="100" dirty="0">
              <a:effectLst/>
              <a:latin typeface="Aptos" panose="020B0004020202020204" pitchFamily="34" charset="0"/>
              <a:ea typeface="DengXian" panose="02010600030101010101" pitchFamily="2" charset="-122"/>
              <a:cs typeface="Arial" panose="020B0604020202020204" pitchFamily="34" charset="0"/>
            </a:endParaRPr>
          </a:p>
          <a:p>
            <a:pPr>
              <a:lnSpc>
                <a:spcPct val="115000"/>
              </a:lnSpc>
              <a:spcAft>
                <a:spcPts val="800"/>
              </a:spcAft>
              <a:buNone/>
            </a:pPr>
            <a:r>
              <a:rPr lang="en-GB" sz="1800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Survey data is analysed statistically.</a:t>
            </a:r>
            <a:endParaRPr lang="en-GB" sz="1800" kern="100" dirty="0">
              <a:effectLst/>
              <a:latin typeface="Aptos" panose="020B0004020202020204" pitchFamily="34" charset="0"/>
              <a:ea typeface="DengXian" panose="02010600030101010101" pitchFamily="2" charset="-122"/>
              <a:cs typeface="Arial" panose="020B0604020202020204" pitchFamily="34" charset="0"/>
            </a:endParaRPr>
          </a:p>
          <a:p>
            <a:pPr>
              <a:lnSpc>
                <a:spcPct val="115000"/>
              </a:lnSpc>
              <a:spcAft>
                <a:spcPts val="800"/>
              </a:spcAft>
              <a:buNone/>
            </a:pPr>
            <a:r>
              <a:rPr lang="en-GB" sz="1800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Common analyses (intro level):</a:t>
            </a:r>
            <a:endParaRPr lang="en-GB" sz="1800" kern="100" dirty="0">
              <a:effectLst/>
              <a:latin typeface="Aptos" panose="020B0004020202020204" pitchFamily="34" charset="0"/>
              <a:ea typeface="DengXian" panose="02010600030101010101" pitchFamily="2" charset="-122"/>
              <a:cs typeface="Arial" panose="020B0604020202020204" pitchFamily="34" charset="0"/>
            </a:endParaRPr>
          </a:p>
          <a:p>
            <a:pPr marL="342900" lvl="0" indent="-342900">
              <a:lnSpc>
                <a:spcPct val="115000"/>
              </a:lnSpc>
              <a:spcAft>
                <a:spcPts val="8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1800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Frequencies (counts)</a:t>
            </a:r>
            <a:endParaRPr lang="en-GB" sz="1800" kern="100" dirty="0">
              <a:effectLst/>
              <a:latin typeface="Aptos" panose="020B0004020202020204" pitchFamily="34" charset="0"/>
              <a:ea typeface="DengXian" panose="02010600030101010101" pitchFamily="2" charset="-122"/>
              <a:cs typeface="Arial" panose="020B0604020202020204" pitchFamily="34" charset="0"/>
            </a:endParaRPr>
          </a:p>
          <a:p>
            <a:pPr marL="342900" lvl="0" indent="-342900">
              <a:lnSpc>
                <a:spcPct val="115000"/>
              </a:lnSpc>
              <a:spcAft>
                <a:spcPts val="8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1800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Percentages</a:t>
            </a:r>
            <a:endParaRPr lang="en-GB" sz="1800" kern="100" dirty="0">
              <a:effectLst/>
              <a:latin typeface="Aptos" panose="020B0004020202020204" pitchFamily="34" charset="0"/>
              <a:ea typeface="DengXian" panose="02010600030101010101" pitchFamily="2" charset="-122"/>
              <a:cs typeface="Arial" panose="020B0604020202020204" pitchFamily="34" charset="0"/>
            </a:endParaRPr>
          </a:p>
          <a:p>
            <a:pPr marL="342900" lvl="0" indent="-342900">
              <a:lnSpc>
                <a:spcPct val="115000"/>
              </a:lnSpc>
              <a:spcAft>
                <a:spcPts val="8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1800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Means (averages)</a:t>
            </a:r>
            <a:endParaRPr lang="en-GB" sz="1800" kern="100" dirty="0">
              <a:effectLst/>
              <a:latin typeface="Aptos" panose="020B0004020202020204" pitchFamily="34" charset="0"/>
              <a:ea typeface="DengXian" panose="02010600030101010101" pitchFamily="2" charset="-122"/>
              <a:cs typeface="Arial" panose="020B0604020202020204" pitchFamily="34" charset="0"/>
            </a:endParaRPr>
          </a:p>
          <a:p>
            <a:pPr marL="342900" lvl="0" indent="-342900">
              <a:lnSpc>
                <a:spcPct val="115000"/>
              </a:lnSpc>
              <a:spcAft>
                <a:spcPts val="8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1800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Cross-tabulations</a:t>
            </a:r>
            <a:endParaRPr lang="en-GB" sz="1800" kern="100" dirty="0">
              <a:effectLst/>
              <a:latin typeface="Aptos" panose="020B0004020202020204" pitchFamily="34" charset="0"/>
              <a:ea typeface="DengXian" panose="02010600030101010101" pitchFamily="2" charset="-122"/>
              <a:cs typeface="Arial" panose="020B0604020202020204" pitchFamily="34" charset="0"/>
            </a:endParaRPr>
          </a:p>
          <a:p>
            <a:pPr>
              <a:lnSpc>
                <a:spcPct val="115000"/>
              </a:lnSpc>
              <a:spcAft>
                <a:spcPts val="800"/>
              </a:spcAft>
              <a:buNone/>
            </a:pPr>
            <a:r>
              <a:rPr lang="en-GB" sz="1800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Example:</a:t>
            </a:r>
            <a:endParaRPr lang="en-GB" sz="1800" kern="100" dirty="0">
              <a:effectLst/>
              <a:latin typeface="Aptos" panose="020B0004020202020204" pitchFamily="34" charset="0"/>
              <a:ea typeface="DengXian" panose="02010600030101010101" pitchFamily="2" charset="-122"/>
              <a:cs typeface="Arial" panose="020B0604020202020204" pitchFamily="34" charset="0"/>
            </a:endParaRPr>
          </a:p>
          <a:p>
            <a:pPr>
              <a:lnSpc>
                <a:spcPct val="115000"/>
              </a:lnSpc>
              <a:spcAft>
                <a:spcPts val="800"/>
              </a:spcAft>
              <a:buNone/>
            </a:pPr>
            <a:r>
              <a:rPr lang="en-GB" sz="1800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% of young people reporting high anxiety.</a:t>
            </a:r>
            <a:endParaRPr lang="en-GB" sz="1800" kern="100" dirty="0">
              <a:effectLst/>
              <a:latin typeface="Aptos" panose="020B0004020202020204" pitchFamily="34" charset="0"/>
              <a:ea typeface="DengXian" panose="02010600030101010101" pitchFamily="2" charset="-122"/>
              <a:cs typeface="Arial" panose="020B0604020202020204" pitchFamily="34" charset="0"/>
            </a:endParaRPr>
          </a:p>
          <a:p>
            <a:pPr algn="ctr">
              <a:lnSpc>
                <a:spcPct val="115000"/>
              </a:lnSpc>
              <a:spcAft>
                <a:spcPts val="800"/>
              </a:spcAft>
              <a:buNone/>
            </a:pPr>
            <a:br>
              <a:rPr lang="en-GB" sz="1800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</a:br>
            <a:endParaRPr lang="en-GB" sz="1800" kern="100" dirty="0">
              <a:effectLst/>
              <a:latin typeface="Aptos" panose="020B0004020202020204" pitchFamily="34" charset="0"/>
              <a:ea typeface="DengXian" panose="02010600030101010101" pitchFamily="2" charset="-122"/>
              <a:cs typeface="Arial" panose="020B0604020202020204" pitchFamily="34" charset="0"/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2D626F6C-3E2D-126B-DCF0-442748E192E9}"/>
              </a:ext>
            </a:extLst>
          </p:cNvPr>
          <p:cNvSpPr txBox="1"/>
          <p:nvPr/>
        </p:nvSpPr>
        <p:spPr>
          <a:xfrm>
            <a:off x="6088380" y="211962"/>
            <a:ext cx="6103620" cy="398025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115000"/>
              </a:lnSpc>
              <a:spcAft>
                <a:spcPts val="800"/>
              </a:spcAft>
              <a:buNone/>
            </a:pPr>
            <a:r>
              <a:rPr lang="en-GB" sz="3200" b="1" kern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Presenting Survey Findings</a:t>
            </a:r>
            <a:endParaRPr lang="en-GB" sz="1600" kern="100" dirty="0">
              <a:effectLst/>
              <a:latin typeface="Aptos" panose="020B0004020202020204" pitchFamily="34" charset="0"/>
              <a:ea typeface="DengXian" panose="02010600030101010101" pitchFamily="2" charset="-122"/>
              <a:cs typeface="Arial" panose="020B0604020202020204" pitchFamily="34" charset="0"/>
            </a:endParaRPr>
          </a:p>
          <a:p>
            <a:pPr>
              <a:lnSpc>
                <a:spcPct val="115000"/>
              </a:lnSpc>
              <a:spcAft>
                <a:spcPts val="800"/>
              </a:spcAft>
              <a:buNone/>
            </a:pPr>
            <a:r>
              <a:rPr lang="en-GB" sz="1800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Common visuals:</a:t>
            </a:r>
            <a:endParaRPr lang="en-GB" sz="1800" kern="100" dirty="0">
              <a:effectLst/>
              <a:latin typeface="Aptos" panose="020B0004020202020204" pitchFamily="34" charset="0"/>
              <a:ea typeface="DengXian" panose="02010600030101010101" pitchFamily="2" charset="-122"/>
              <a:cs typeface="Arial" panose="020B0604020202020204" pitchFamily="34" charset="0"/>
            </a:endParaRPr>
          </a:p>
          <a:p>
            <a:pPr marL="342900" lvl="0" indent="-342900">
              <a:lnSpc>
                <a:spcPct val="115000"/>
              </a:lnSpc>
              <a:spcAft>
                <a:spcPts val="8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1800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Bar charts</a:t>
            </a:r>
            <a:endParaRPr lang="en-GB" sz="1800" kern="100" dirty="0">
              <a:effectLst/>
              <a:latin typeface="Aptos" panose="020B0004020202020204" pitchFamily="34" charset="0"/>
              <a:ea typeface="DengXian" panose="02010600030101010101" pitchFamily="2" charset="-122"/>
              <a:cs typeface="Arial" panose="020B0604020202020204" pitchFamily="34" charset="0"/>
            </a:endParaRPr>
          </a:p>
          <a:p>
            <a:pPr marL="342900" lvl="0" indent="-342900">
              <a:lnSpc>
                <a:spcPct val="115000"/>
              </a:lnSpc>
              <a:spcAft>
                <a:spcPts val="8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1800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Pie charts</a:t>
            </a:r>
            <a:endParaRPr lang="en-GB" sz="1800" kern="100" dirty="0">
              <a:effectLst/>
              <a:latin typeface="Aptos" panose="020B0004020202020204" pitchFamily="34" charset="0"/>
              <a:ea typeface="DengXian" panose="02010600030101010101" pitchFamily="2" charset="-122"/>
              <a:cs typeface="Arial" panose="020B0604020202020204" pitchFamily="34" charset="0"/>
            </a:endParaRPr>
          </a:p>
          <a:p>
            <a:pPr marL="342900" lvl="0" indent="-342900">
              <a:lnSpc>
                <a:spcPct val="115000"/>
              </a:lnSpc>
              <a:spcAft>
                <a:spcPts val="8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1800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Tables</a:t>
            </a:r>
            <a:endParaRPr lang="en-GB" sz="1800" kern="100" dirty="0">
              <a:effectLst/>
              <a:latin typeface="Aptos" panose="020B0004020202020204" pitchFamily="34" charset="0"/>
              <a:ea typeface="DengXian" panose="02010600030101010101" pitchFamily="2" charset="-122"/>
              <a:cs typeface="Arial" panose="020B0604020202020204" pitchFamily="34" charset="0"/>
            </a:endParaRPr>
          </a:p>
          <a:p>
            <a:pPr marL="342900" lvl="0" indent="-342900">
              <a:lnSpc>
                <a:spcPct val="115000"/>
              </a:lnSpc>
              <a:spcAft>
                <a:spcPts val="8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1800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Histograms</a:t>
            </a:r>
            <a:endParaRPr lang="en-GB" sz="1800" kern="100" dirty="0">
              <a:effectLst/>
              <a:latin typeface="Aptos" panose="020B0004020202020204" pitchFamily="34" charset="0"/>
              <a:ea typeface="DengXian" panose="02010600030101010101" pitchFamily="2" charset="-122"/>
              <a:cs typeface="Arial" panose="020B0604020202020204" pitchFamily="34" charset="0"/>
            </a:endParaRPr>
          </a:p>
          <a:p>
            <a:pPr>
              <a:lnSpc>
                <a:spcPct val="115000"/>
              </a:lnSpc>
              <a:spcAft>
                <a:spcPts val="800"/>
              </a:spcAft>
              <a:buNone/>
            </a:pPr>
            <a:r>
              <a:rPr lang="en-GB" sz="1800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Used to show patterns clearly.</a:t>
            </a:r>
            <a:endParaRPr lang="en-GB" sz="1800" kern="100" dirty="0">
              <a:effectLst/>
              <a:latin typeface="Aptos" panose="020B0004020202020204" pitchFamily="34" charset="0"/>
              <a:ea typeface="DengXian" panose="02010600030101010101" pitchFamily="2" charset="-122"/>
              <a:cs typeface="Arial" panose="020B0604020202020204" pitchFamily="34" charset="0"/>
            </a:endParaRPr>
          </a:p>
          <a:p>
            <a:pPr algn="ctr">
              <a:lnSpc>
                <a:spcPct val="115000"/>
              </a:lnSpc>
              <a:spcAft>
                <a:spcPts val="800"/>
              </a:spcAft>
              <a:buNone/>
            </a:pPr>
            <a:br>
              <a:rPr lang="en-GB" sz="1800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</a:br>
            <a:endParaRPr lang="en-GB" sz="1800" kern="100" dirty="0">
              <a:effectLst/>
              <a:latin typeface="Aptos" panose="020B0004020202020204" pitchFamily="34" charset="0"/>
              <a:ea typeface="DengXian" panose="02010600030101010101" pitchFamily="2" charset="-122"/>
              <a:cs typeface="Arial" panose="020B0604020202020204" pitchFamily="34" charset="0"/>
            </a:endParaRPr>
          </a:p>
        </p:txBody>
      </p:sp>
      <p:pic>
        <p:nvPicPr>
          <p:cNvPr id="2052" name="Picture 4" descr="What is a percentage? - KS2 Maths ...">
            <a:extLst>
              <a:ext uri="{FF2B5EF4-FFF2-40B4-BE49-F238E27FC236}">
                <a16:creationId xmlns:a16="http://schemas.microsoft.com/office/drawing/2014/main" id="{28CFDD3A-9BB8-4D04-6E3B-3190DF13C96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1000" y="181572"/>
            <a:ext cx="3562350" cy="202051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4" name="Picture 6" descr="Histograms - MathBitsNotebook(A1)">
            <a:extLst>
              <a:ext uri="{FF2B5EF4-FFF2-40B4-BE49-F238E27FC236}">
                <a16:creationId xmlns:a16="http://schemas.microsoft.com/office/drawing/2014/main" id="{15135177-8F20-1B23-E4C8-AAACBD19072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39790" y="3637055"/>
            <a:ext cx="4316730" cy="322094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091861975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D89AB6DC-4883-9139-DC08-618126518B12}"/>
              </a:ext>
            </a:extLst>
          </p:cNvPr>
          <p:cNvSpPr txBox="1"/>
          <p:nvPr/>
        </p:nvSpPr>
        <p:spPr>
          <a:xfrm>
            <a:off x="205740" y="198120"/>
            <a:ext cx="10584180" cy="637270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115000"/>
              </a:lnSpc>
              <a:spcAft>
                <a:spcPts val="800"/>
              </a:spcAft>
              <a:buNone/>
            </a:pPr>
            <a:r>
              <a:rPr lang="en-GB" sz="1800" b="1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Title:</a:t>
            </a:r>
            <a:r>
              <a:rPr lang="en-GB" sz="1800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 Children’s Well-Being and Chocolate Consumption</a:t>
            </a:r>
            <a:endParaRPr lang="en-GB" sz="1800" kern="100" dirty="0">
              <a:effectLst/>
              <a:latin typeface="Aptos" panose="020B0004020202020204" pitchFamily="34" charset="0"/>
              <a:ea typeface="DengXian" panose="02010600030101010101" pitchFamily="2" charset="-122"/>
              <a:cs typeface="Arial" panose="020B0604020202020204" pitchFamily="34" charset="0"/>
            </a:endParaRPr>
          </a:p>
          <a:p>
            <a:pPr>
              <a:lnSpc>
                <a:spcPct val="115000"/>
              </a:lnSpc>
              <a:spcAft>
                <a:spcPts val="800"/>
              </a:spcAft>
              <a:buNone/>
            </a:pPr>
            <a:r>
              <a:rPr lang="en-GB" sz="2000" b="1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Participants</a:t>
            </a:r>
            <a:endParaRPr lang="en-GB" sz="1800" kern="100" dirty="0">
              <a:effectLst/>
              <a:latin typeface="Aptos" panose="020B0004020202020204" pitchFamily="34" charset="0"/>
              <a:ea typeface="DengXian" panose="02010600030101010101" pitchFamily="2" charset="-122"/>
              <a:cs typeface="Arial" panose="020B0604020202020204" pitchFamily="34" charset="0"/>
            </a:endParaRPr>
          </a:p>
          <a:p>
            <a:pPr>
              <a:lnSpc>
                <a:spcPct val="115000"/>
              </a:lnSpc>
              <a:spcAft>
                <a:spcPts val="800"/>
              </a:spcAft>
              <a:buNone/>
            </a:pPr>
            <a:r>
              <a:rPr lang="en-GB" sz="1800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30 children aged 8–12 years.</a:t>
            </a:r>
            <a:endParaRPr lang="en-GB" sz="1800" kern="100" dirty="0">
              <a:effectLst/>
              <a:latin typeface="Aptos" panose="020B0004020202020204" pitchFamily="34" charset="0"/>
              <a:ea typeface="DengXian" panose="02010600030101010101" pitchFamily="2" charset="-122"/>
              <a:cs typeface="Arial" panose="020B0604020202020204" pitchFamily="34" charset="0"/>
            </a:endParaRPr>
          </a:p>
          <a:p>
            <a:pPr>
              <a:lnSpc>
                <a:spcPct val="115000"/>
              </a:lnSpc>
              <a:spcAft>
                <a:spcPts val="800"/>
              </a:spcAft>
              <a:buNone/>
            </a:pPr>
            <a:r>
              <a:rPr lang="en-GB" sz="2000" b="1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Survey Questions</a:t>
            </a:r>
            <a:endParaRPr lang="en-GB" sz="1800" kern="100" dirty="0">
              <a:effectLst/>
              <a:latin typeface="Aptos" panose="020B0004020202020204" pitchFamily="34" charset="0"/>
              <a:ea typeface="DengXian" panose="02010600030101010101" pitchFamily="2" charset="-122"/>
              <a:cs typeface="Arial" panose="020B0604020202020204" pitchFamily="34" charset="0"/>
            </a:endParaRPr>
          </a:p>
          <a:p>
            <a:pPr>
              <a:lnSpc>
                <a:spcPct val="115000"/>
              </a:lnSpc>
              <a:spcAft>
                <a:spcPts val="800"/>
              </a:spcAft>
              <a:buNone/>
            </a:pPr>
            <a:r>
              <a:rPr lang="en-GB" sz="1800" b="1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Demographics</a:t>
            </a:r>
            <a:endParaRPr lang="en-GB" sz="1800" kern="100" dirty="0">
              <a:effectLst/>
              <a:latin typeface="Aptos" panose="020B0004020202020204" pitchFamily="34" charset="0"/>
              <a:ea typeface="DengXian" panose="02010600030101010101" pitchFamily="2" charset="-122"/>
              <a:cs typeface="Arial" panose="020B0604020202020204" pitchFamily="34" charset="0"/>
            </a:endParaRPr>
          </a:p>
          <a:p>
            <a:pPr>
              <a:lnSpc>
                <a:spcPct val="115000"/>
              </a:lnSpc>
              <a:spcAft>
                <a:spcPts val="800"/>
              </a:spcAft>
              <a:buNone/>
            </a:pPr>
            <a:r>
              <a:rPr lang="en-GB" sz="1800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Age (in years)</a:t>
            </a:r>
            <a:endParaRPr lang="en-GB" sz="1800" kern="100" dirty="0">
              <a:effectLst/>
              <a:latin typeface="Aptos" panose="020B0004020202020204" pitchFamily="34" charset="0"/>
              <a:ea typeface="DengXian" panose="02010600030101010101" pitchFamily="2" charset="-122"/>
              <a:cs typeface="Arial" panose="020B0604020202020204" pitchFamily="34" charset="0"/>
            </a:endParaRPr>
          </a:p>
          <a:p>
            <a:pPr>
              <a:lnSpc>
                <a:spcPct val="115000"/>
              </a:lnSpc>
              <a:spcAft>
                <a:spcPts val="800"/>
              </a:spcAft>
              <a:buNone/>
            </a:pPr>
            <a:r>
              <a:rPr lang="en-GB" sz="1800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Gender (Boy/Girl/Prefer not to say)</a:t>
            </a:r>
            <a:endParaRPr lang="en-GB" sz="1800" kern="100" dirty="0">
              <a:effectLst/>
              <a:latin typeface="Aptos" panose="020B0004020202020204" pitchFamily="34" charset="0"/>
              <a:ea typeface="DengXian" panose="02010600030101010101" pitchFamily="2" charset="-122"/>
              <a:cs typeface="Arial" panose="020B0604020202020204" pitchFamily="34" charset="0"/>
            </a:endParaRPr>
          </a:p>
          <a:p>
            <a:pPr>
              <a:lnSpc>
                <a:spcPct val="115000"/>
              </a:lnSpc>
              <a:spcAft>
                <a:spcPts val="800"/>
              </a:spcAft>
              <a:buNone/>
            </a:pPr>
            <a:r>
              <a:rPr lang="en-GB" sz="1800" b="1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Section A: Well-Being</a:t>
            </a:r>
            <a:br>
              <a:rPr lang="en-GB" sz="1800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</a:br>
            <a:r>
              <a:rPr lang="en-GB" sz="1800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Overall, how happy do you feel most days?</a:t>
            </a:r>
            <a:br>
              <a:rPr lang="en-GB" sz="1800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</a:br>
            <a:r>
              <a:rPr lang="en-GB" sz="1800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(1 = Very unhappy, 5 = Very happy)</a:t>
            </a:r>
            <a:endParaRPr lang="en-GB" sz="1800" kern="100" dirty="0">
              <a:effectLst/>
              <a:latin typeface="Aptos" panose="020B0004020202020204" pitchFamily="34" charset="0"/>
              <a:ea typeface="DengXian" panose="02010600030101010101" pitchFamily="2" charset="-122"/>
              <a:cs typeface="Arial" panose="020B0604020202020204" pitchFamily="34" charset="0"/>
            </a:endParaRPr>
          </a:p>
          <a:p>
            <a:pPr>
              <a:lnSpc>
                <a:spcPct val="115000"/>
              </a:lnSpc>
              <a:spcAft>
                <a:spcPts val="800"/>
              </a:spcAft>
              <a:buNone/>
            </a:pPr>
            <a:r>
              <a:rPr lang="en-GB" sz="1800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I feel relaxed and calm.</a:t>
            </a:r>
            <a:br>
              <a:rPr lang="en-GB" sz="1800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</a:br>
            <a:r>
              <a:rPr lang="en-GB" sz="1800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(1 = Never, 5 = Always)</a:t>
            </a:r>
            <a:endParaRPr lang="en-GB" sz="1800" kern="100" dirty="0">
              <a:effectLst/>
              <a:latin typeface="Aptos" panose="020B0004020202020204" pitchFamily="34" charset="0"/>
              <a:ea typeface="DengXian" panose="02010600030101010101" pitchFamily="2" charset="-122"/>
              <a:cs typeface="Arial" panose="020B0604020202020204" pitchFamily="34" charset="0"/>
            </a:endParaRPr>
          </a:p>
          <a:p>
            <a:pPr>
              <a:lnSpc>
                <a:spcPct val="115000"/>
              </a:lnSpc>
              <a:spcAft>
                <a:spcPts val="800"/>
              </a:spcAft>
              <a:buNone/>
            </a:pPr>
            <a:r>
              <a:rPr lang="en-GB" sz="1800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I enjoy school.</a:t>
            </a:r>
            <a:br>
              <a:rPr lang="en-GB" sz="1800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</a:br>
            <a:r>
              <a:rPr lang="en-GB" sz="1800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(1 = Never, 5 = Always)</a:t>
            </a:r>
            <a:endParaRPr lang="en-GB" sz="1800" kern="100" dirty="0">
              <a:effectLst/>
              <a:latin typeface="Aptos" panose="020B0004020202020204" pitchFamily="34" charset="0"/>
              <a:ea typeface="DengXian" panose="02010600030101010101" pitchFamily="2" charset="-122"/>
              <a:cs typeface="Arial" panose="020B0604020202020204" pitchFamily="34" charset="0"/>
            </a:endParaRPr>
          </a:p>
          <a:p>
            <a:pPr>
              <a:lnSpc>
                <a:spcPct val="115000"/>
              </a:lnSpc>
              <a:spcAft>
                <a:spcPts val="800"/>
              </a:spcAft>
              <a:buNone/>
            </a:pPr>
            <a:r>
              <a:rPr lang="en-GB" sz="1800" i="1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(For simplicity in this example dataset, one overall wellbeing score from 1–5 was used.)</a:t>
            </a:r>
            <a:endParaRPr lang="en-GB" sz="1800" kern="100" dirty="0">
              <a:effectLst/>
              <a:latin typeface="Aptos" panose="020B0004020202020204" pitchFamily="34" charset="0"/>
              <a:ea typeface="DengXian" panose="02010600030101010101" pitchFamily="2" charset="-122"/>
              <a:cs typeface="Arial" panose="020B0604020202020204" pitchFamily="34" charset="0"/>
            </a:endParaRPr>
          </a:p>
          <a:p>
            <a:pPr>
              <a:lnSpc>
                <a:spcPct val="115000"/>
              </a:lnSpc>
              <a:spcAft>
                <a:spcPts val="800"/>
              </a:spcAft>
              <a:buNone/>
            </a:pPr>
            <a:endParaRPr lang="en-GB" sz="1800" kern="100" dirty="0">
              <a:effectLst/>
              <a:latin typeface="Aptos" panose="020B0004020202020204" pitchFamily="34" charset="0"/>
              <a:ea typeface="DengXian" panose="02010600030101010101" pitchFamily="2" charset="-122"/>
              <a:cs typeface="Arial" panose="020B0604020202020204" pitchFamily="34" charset="0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7D7BB79D-3066-49E7-08AC-49A4CE13294D}"/>
              </a:ext>
            </a:extLst>
          </p:cNvPr>
          <p:cNvSpPr txBox="1"/>
          <p:nvPr/>
        </p:nvSpPr>
        <p:spPr>
          <a:xfrm>
            <a:off x="5177790" y="3210540"/>
            <a:ext cx="6103620" cy="238764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115000"/>
              </a:lnSpc>
              <a:spcAft>
                <a:spcPts val="800"/>
              </a:spcAft>
              <a:buNone/>
            </a:pPr>
            <a:r>
              <a:rPr lang="en-GB" sz="1800" b="1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Section B: Chocolate Consumption</a:t>
            </a:r>
            <a:br>
              <a:rPr lang="en-GB" sz="1800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</a:br>
            <a:r>
              <a:rPr lang="en-GB" sz="1800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How often do you eat chocolate?</a:t>
            </a:r>
            <a:endParaRPr lang="en-GB" sz="1800" kern="100" dirty="0">
              <a:effectLst/>
              <a:latin typeface="Aptos" panose="020B0004020202020204" pitchFamily="34" charset="0"/>
              <a:ea typeface="DengXian" panose="02010600030101010101" pitchFamily="2" charset="-122"/>
              <a:cs typeface="Arial" panose="020B0604020202020204" pitchFamily="34" charset="0"/>
            </a:endParaRPr>
          </a:p>
          <a:p>
            <a:pPr marL="342900" lvl="0" indent="-342900">
              <a:lnSpc>
                <a:spcPct val="115000"/>
              </a:lnSpc>
              <a:spcAft>
                <a:spcPts val="8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1800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Never</a:t>
            </a:r>
            <a:endParaRPr lang="en-GB" sz="1800" kern="100" dirty="0">
              <a:effectLst/>
              <a:latin typeface="Aptos" panose="020B0004020202020204" pitchFamily="34" charset="0"/>
              <a:ea typeface="DengXian" panose="02010600030101010101" pitchFamily="2" charset="-122"/>
              <a:cs typeface="Arial" panose="020B0604020202020204" pitchFamily="34" charset="0"/>
            </a:endParaRPr>
          </a:p>
          <a:p>
            <a:pPr marL="342900" lvl="0" indent="-342900">
              <a:lnSpc>
                <a:spcPct val="115000"/>
              </a:lnSpc>
              <a:spcAft>
                <a:spcPts val="8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1800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1–2 times per week</a:t>
            </a:r>
            <a:endParaRPr lang="en-GB" sz="1800" kern="100" dirty="0">
              <a:effectLst/>
              <a:latin typeface="Aptos" panose="020B0004020202020204" pitchFamily="34" charset="0"/>
              <a:ea typeface="DengXian" panose="02010600030101010101" pitchFamily="2" charset="-122"/>
              <a:cs typeface="Arial" panose="020B0604020202020204" pitchFamily="34" charset="0"/>
            </a:endParaRPr>
          </a:p>
          <a:p>
            <a:pPr marL="342900" lvl="0" indent="-342900">
              <a:lnSpc>
                <a:spcPct val="115000"/>
              </a:lnSpc>
              <a:spcAft>
                <a:spcPts val="8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1800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3–4 times per week</a:t>
            </a:r>
            <a:endParaRPr lang="en-GB" sz="1800" kern="100" dirty="0">
              <a:effectLst/>
              <a:latin typeface="Aptos" panose="020B0004020202020204" pitchFamily="34" charset="0"/>
              <a:ea typeface="DengXian" panose="02010600030101010101" pitchFamily="2" charset="-122"/>
              <a:cs typeface="Arial" panose="020B0604020202020204" pitchFamily="34" charset="0"/>
            </a:endParaRPr>
          </a:p>
          <a:p>
            <a:pPr marL="342900" lvl="0" indent="-342900">
              <a:lnSpc>
                <a:spcPct val="115000"/>
              </a:lnSpc>
              <a:spcAft>
                <a:spcPts val="8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1800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Daily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79750570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Rectangle 21">
            <a:extLst>
              <a:ext uri="{FF2B5EF4-FFF2-40B4-BE49-F238E27FC236}">
                <a16:creationId xmlns:a16="http://schemas.microsoft.com/office/drawing/2014/main" id="{6FA0A1AD-DEE2-4598-8D3B-C1F65F315A7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292840" y="0"/>
            <a:ext cx="914400" cy="6858000"/>
          </a:xfrm>
          <a:prstGeom prst="rect">
            <a:avLst/>
          </a:prstGeom>
          <a:solidFill>
            <a:schemeClr val="tx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2" name="Rectangle 10">
            <a:extLst>
              <a:ext uri="{FF2B5EF4-FFF2-40B4-BE49-F238E27FC236}">
                <a16:creationId xmlns:a16="http://schemas.microsoft.com/office/drawing/2014/main" id="{4BF2535F-FDD8-B210-1510-F1FB5A91D2CD}"/>
              </a:ext>
            </a:extLst>
          </p:cNvPr>
          <p:cNvSpPr>
            <a:spLocks noChangeArrowheads="1"/>
          </p:cNvSpPr>
          <p:nvPr/>
        </p:nvSpPr>
        <p:spPr bwMode="auto">
          <a:xfrm>
            <a:off x="431292" y="241935"/>
            <a:ext cx="5085588" cy="4246562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lIns="91440" tIns="45720" rIns="91440" bIns="45720" numCol="1" rtlCol="0" anchorCtr="0" compatLnSpc="1">
            <a:prstTxWarp prst="textNoShape">
              <a:avLst/>
            </a:prstTxWarp>
            <a:normAutofit/>
          </a:bodyPr>
          <a:lstStyle/>
          <a:p>
            <a:pPr marL="0" marR="0" lvl="0" indent="-182880" defTabSz="914400" fontAlgn="base">
              <a:spcBef>
                <a:spcPct val="0"/>
              </a:spcBef>
              <a:spcAft>
                <a:spcPts val="600"/>
              </a:spcAft>
              <a:buClr>
                <a:schemeClr val="accent1"/>
              </a:buClr>
              <a:buSzTx/>
              <a:buFontTx/>
              <a:buNone/>
              <a:tabLst/>
            </a:pPr>
            <a:r>
              <a:rPr kumimoji="0" lang="en-US" altLang="en-US" sz="2000" b="1" i="0" u="none" strike="noStrike" cap="none" normalizeH="0" baseline="0" dirty="0">
                <a:ln>
                  <a:noFill/>
                </a:ln>
                <a:effectLst/>
              </a:rPr>
              <a:t>Example Data Summary (n = 30)</a:t>
            </a:r>
          </a:p>
          <a:p>
            <a:pPr marL="0" marR="0" lvl="0" indent="-182880" defTabSz="914400" fontAlgn="base">
              <a:spcBef>
                <a:spcPct val="0"/>
              </a:spcBef>
              <a:spcAft>
                <a:spcPts val="600"/>
              </a:spcAft>
              <a:buClr>
                <a:schemeClr val="accent1"/>
              </a:buClr>
              <a:buSzTx/>
              <a:buFontTx/>
              <a:buNone/>
              <a:tabLst/>
            </a:pPr>
            <a:endParaRPr kumimoji="0" lang="en-US" altLang="en-US" sz="800" b="0" i="0" u="none" strike="noStrike" cap="none" normalizeH="0" baseline="0" dirty="0">
              <a:ln>
                <a:noFill/>
              </a:ln>
              <a:effectLst/>
            </a:endParaRPr>
          </a:p>
          <a:p>
            <a:pPr marL="0" marR="0" lvl="0" indent="-182880" defTabSz="914400" fontAlgn="base">
              <a:spcBef>
                <a:spcPct val="0"/>
              </a:spcBef>
              <a:spcAft>
                <a:spcPts val="600"/>
              </a:spcAft>
              <a:buClr>
                <a:schemeClr val="accent1"/>
              </a:buClr>
              <a:buSzTx/>
              <a:buFontTx/>
              <a:buNone/>
              <a:tabLst/>
            </a:pPr>
            <a:r>
              <a:rPr kumimoji="0" lang="en-US" altLang="en-US" b="1" i="0" u="none" strike="noStrike" cap="none" normalizeH="0" baseline="0" dirty="0">
                <a:ln>
                  <a:noFill/>
                </a:ln>
                <a:effectLst/>
              </a:rPr>
              <a:t>Well-Being (1–5 scale)</a:t>
            </a:r>
            <a:endParaRPr kumimoji="0" lang="en-US" altLang="en-US" b="0" i="0" u="none" strike="noStrike" cap="none" normalizeH="0" baseline="0" dirty="0">
              <a:ln>
                <a:noFill/>
              </a:ln>
              <a:effectLst/>
            </a:endParaRPr>
          </a:p>
          <a:p>
            <a:pPr marL="0" marR="0" lvl="0" indent="-182880" defTabSz="914400" fontAlgn="base">
              <a:spcBef>
                <a:spcPct val="0"/>
              </a:spcBef>
              <a:spcAft>
                <a:spcPts val="600"/>
              </a:spcAft>
              <a:buClr>
                <a:schemeClr val="accent1"/>
              </a:buClr>
              <a:buSzTx/>
              <a:buFontTx/>
              <a:buChar char="•"/>
              <a:tabLst/>
            </a:pPr>
            <a:r>
              <a:rPr kumimoji="0" lang="en-US" altLang="en-US" b="1" i="0" u="none" strike="noStrike" cap="none" normalizeH="0" baseline="0" dirty="0">
                <a:ln>
                  <a:noFill/>
                </a:ln>
                <a:effectLst/>
              </a:rPr>
              <a:t>Mean = 3.37</a:t>
            </a:r>
            <a:endParaRPr kumimoji="0" lang="en-US" altLang="en-US" b="0" i="0" u="none" strike="noStrike" cap="none" normalizeH="0" baseline="0" dirty="0">
              <a:ln>
                <a:noFill/>
              </a:ln>
              <a:effectLst/>
            </a:endParaRPr>
          </a:p>
          <a:p>
            <a:pPr marL="0" marR="0" lvl="0" indent="-182880" defTabSz="914400" fontAlgn="base">
              <a:spcBef>
                <a:spcPct val="0"/>
              </a:spcBef>
              <a:spcAft>
                <a:spcPts val="600"/>
              </a:spcAft>
              <a:buClr>
                <a:schemeClr val="accent1"/>
              </a:buClr>
              <a:buSzTx/>
              <a:buFontTx/>
              <a:buChar char="•"/>
              <a:tabLst/>
            </a:pPr>
            <a:r>
              <a:rPr kumimoji="0" lang="en-US" altLang="en-US" b="1" i="0" u="none" strike="noStrike" cap="none" normalizeH="0" baseline="0" dirty="0">
                <a:ln>
                  <a:noFill/>
                </a:ln>
                <a:effectLst/>
              </a:rPr>
              <a:t>Standard Deviation = 1.27</a:t>
            </a:r>
          </a:p>
          <a:p>
            <a:pPr marL="0" marR="0" lvl="0" indent="-182880" defTabSz="914400" fontAlgn="base">
              <a:spcBef>
                <a:spcPct val="0"/>
              </a:spcBef>
              <a:spcAft>
                <a:spcPts val="600"/>
              </a:spcAft>
              <a:buClr>
                <a:schemeClr val="accent1"/>
              </a:buClr>
              <a:buSzTx/>
              <a:buFontTx/>
              <a:buChar char="•"/>
              <a:tabLst/>
            </a:pPr>
            <a:endParaRPr kumimoji="0" lang="en-US" altLang="en-US" sz="1100" b="0" i="0" u="none" strike="noStrike" cap="none" normalizeH="0" baseline="0" dirty="0">
              <a:ln>
                <a:noFill/>
              </a:ln>
              <a:effectLst/>
            </a:endParaRPr>
          </a:p>
          <a:p>
            <a:pPr marL="0" marR="0" lvl="0" indent="-182880" defTabSz="914400" fontAlgn="base">
              <a:spcBef>
                <a:spcPct val="0"/>
              </a:spcBef>
              <a:spcAft>
                <a:spcPts val="600"/>
              </a:spcAft>
              <a:buClr>
                <a:schemeClr val="accent1"/>
              </a:buClr>
              <a:buSzTx/>
              <a:buFontTx/>
              <a:buNone/>
              <a:tabLst/>
            </a:pPr>
            <a:r>
              <a:rPr kumimoji="0" lang="en-US" altLang="en-US" b="1" i="0" u="none" strike="noStrike" cap="none" normalizeH="0" baseline="0" dirty="0">
                <a:ln>
                  <a:noFill/>
                </a:ln>
                <a:effectLst/>
              </a:rPr>
              <a:t>Chocolate Consumption Frequencies</a:t>
            </a:r>
            <a:endParaRPr kumimoji="0" lang="en-US" altLang="en-US" b="0" i="0" u="none" strike="noStrike" cap="none" normalizeH="0" baseline="0" dirty="0">
              <a:ln>
                <a:noFill/>
              </a:ln>
              <a:effectLst/>
            </a:endParaRPr>
          </a:p>
          <a:p>
            <a:pPr marL="0" marR="0" lvl="0" indent="-182880" defTabSz="914400" fontAlgn="base">
              <a:spcBef>
                <a:spcPct val="0"/>
              </a:spcBef>
              <a:spcAft>
                <a:spcPts val="600"/>
              </a:spcAft>
              <a:buClr>
                <a:schemeClr val="accent1"/>
              </a:buClr>
              <a:buSzTx/>
              <a:buFontTx/>
              <a:buNone/>
              <a:tabLst/>
            </a:pPr>
            <a:r>
              <a:rPr kumimoji="0" lang="en-US" altLang="en-US" b="0" i="0" u="none" strike="noStrike" cap="none" normalizeH="0" baseline="0" dirty="0">
                <a:ln>
                  <a:noFill/>
                </a:ln>
                <a:effectLst/>
              </a:rPr>
              <a:t>Most children (73.3%) reported eating chocolate between 1–4 times per week.</a:t>
            </a:r>
          </a:p>
        </p:txBody>
      </p:sp>
      <p:graphicFrame>
        <p:nvGraphicFramePr>
          <p:cNvPr id="11" name="Table 10">
            <a:extLst>
              <a:ext uri="{FF2B5EF4-FFF2-40B4-BE49-F238E27FC236}">
                <a16:creationId xmlns:a16="http://schemas.microsoft.com/office/drawing/2014/main" id="{5E23AC03-C677-0ECC-24D3-C8BA83D501AD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004714373"/>
              </p:ext>
            </p:extLst>
          </p:nvPr>
        </p:nvGraphicFramePr>
        <p:xfrm>
          <a:off x="5855731" y="241935"/>
          <a:ext cx="4004548" cy="2935604"/>
        </p:xfrm>
        <a:graphic>
          <a:graphicData uri="http://schemas.openxmlformats.org/drawingml/2006/table">
            <a:tbl>
              <a:tblPr firstRow="1" firstCol="1" bandRow="1">
                <a:noFill/>
                <a:tableStyleId>{5C22544A-7EE6-4342-B048-85BDC9FD1C3A}</a:tableStyleId>
              </a:tblPr>
              <a:tblGrid>
                <a:gridCol w="2084786">
                  <a:extLst>
                    <a:ext uri="{9D8B030D-6E8A-4147-A177-3AD203B41FA5}">
                      <a16:colId xmlns:a16="http://schemas.microsoft.com/office/drawing/2014/main" val="1053099683"/>
                    </a:ext>
                  </a:extLst>
                </a:gridCol>
                <a:gridCol w="776669">
                  <a:extLst>
                    <a:ext uri="{9D8B030D-6E8A-4147-A177-3AD203B41FA5}">
                      <a16:colId xmlns:a16="http://schemas.microsoft.com/office/drawing/2014/main" val="126460460"/>
                    </a:ext>
                  </a:extLst>
                </a:gridCol>
                <a:gridCol w="1143093">
                  <a:extLst>
                    <a:ext uri="{9D8B030D-6E8A-4147-A177-3AD203B41FA5}">
                      <a16:colId xmlns:a16="http://schemas.microsoft.com/office/drawing/2014/main" val="2117446351"/>
                    </a:ext>
                  </a:extLst>
                </a:gridCol>
              </a:tblGrid>
              <a:tr h="678776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600" b="1" kern="0" cap="none" spc="60" dirty="0">
                          <a:solidFill>
                            <a:schemeClr val="tx1">
                              <a:lumMod val="75000"/>
                              <a:lumOff val="25000"/>
                            </a:schemeClr>
                          </a:solidFill>
                          <a:effectLst/>
                        </a:rPr>
                        <a:t>Frequency</a:t>
                      </a:r>
                      <a:endParaRPr lang="en-GB" sz="1600" b="1" kern="100" cap="none" spc="60" dirty="0">
                        <a:solidFill>
                          <a:schemeClr val="tx1">
                            <a:lumMod val="75000"/>
                            <a:lumOff val="25000"/>
                          </a:schemeClr>
                        </a:solidFill>
                        <a:effectLst/>
                        <a:latin typeface="Aptos" panose="020B000402020202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316266" marR="189760" marT="189760" marB="189760" anchor="ctr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9050" cap="flat" cmpd="sng" algn="ctr">
                      <a:solidFill>
                        <a:srgbClr val="8F9A9D">
                          <a:alpha val="60000"/>
                        </a:srgbClr>
                      </a:solidFill>
                      <a:prstDash val="solid"/>
                    </a:lnT>
                    <a:lnB w="12700" cmpd="sng">
                      <a:noFill/>
                      <a:prstDash val="soli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600" b="0" kern="0" cap="none" spc="60" dirty="0">
                          <a:solidFill>
                            <a:schemeClr val="tx1">
                              <a:lumMod val="75000"/>
                              <a:lumOff val="25000"/>
                            </a:schemeClr>
                          </a:solidFill>
                          <a:effectLst/>
                        </a:rPr>
                        <a:t>n</a:t>
                      </a:r>
                      <a:endParaRPr lang="en-GB" sz="1600" b="0" kern="100" cap="none" spc="60" dirty="0">
                        <a:solidFill>
                          <a:schemeClr val="tx1">
                            <a:lumMod val="75000"/>
                            <a:lumOff val="25000"/>
                          </a:schemeClr>
                        </a:solidFill>
                        <a:effectLst/>
                        <a:latin typeface="Aptos" panose="020B000402020202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316266" marR="189760" marT="189760" marB="189760" anchor="ctr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9050" cap="flat" cmpd="sng" algn="ctr">
                      <a:solidFill>
                        <a:srgbClr val="8F9A9D">
                          <a:alpha val="60000"/>
                        </a:srgbClr>
                      </a:solidFill>
                      <a:prstDash val="solid"/>
                    </a:lnT>
                    <a:lnB w="12700" cmpd="sng">
                      <a:noFill/>
                      <a:prstDash val="soli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600" b="0" kern="0" cap="none" spc="60">
                          <a:solidFill>
                            <a:schemeClr val="tx1">
                              <a:lumMod val="75000"/>
                              <a:lumOff val="25000"/>
                            </a:schemeClr>
                          </a:solidFill>
                          <a:effectLst/>
                        </a:rPr>
                        <a:t>%</a:t>
                      </a:r>
                      <a:endParaRPr lang="en-GB" sz="1600" b="0" kern="100" cap="none" spc="60">
                        <a:solidFill>
                          <a:schemeClr val="tx1">
                            <a:lumMod val="75000"/>
                            <a:lumOff val="25000"/>
                          </a:schemeClr>
                        </a:solidFill>
                        <a:effectLst/>
                        <a:latin typeface="Aptos" panose="020B000402020202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316266" marR="189760" marT="189760" marB="189760" anchor="ctr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9050" cap="flat" cmpd="sng" algn="ctr">
                      <a:solidFill>
                        <a:srgbClr val="8F9A9D">
                          <a:alpha val="60000"/>
                        </a:srgbClr>
                      </a:solidFill>
                      <a:prstDash val="solid"/>
                    </a:lnT>
                    <a:lnB w="12700" cmpd="sng">
                      <a:noFill/>
                      <a:prstDash val="soli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370606033"/>
                  </a:ext>
                </a:extLst>
              </a:tr>
              <a:tr h="564207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200" b="1" kern="0" cap="none" spc="0">
                          <a:solidFill>
                            <a:schemeClr val="tx1">
                              <a:lumMod val="75000"/>
                              <a:lumOff val="25000"/>
                            </a:schemeClr>
                          </a:solidFill>
                          <a:effectLst/>
                        </a:rPr>
                        <a:t>3–4 times/week</a:t>
                      </a:r>
                      <a:endParaRPr lang="en-GB" sz="1200" b="1" kern="100" cap="none" spc="0">
                        <a:solidFill>
                          <a:schemeClr val="tx1">
                            <a:lumMod val="75000"/>
                            <a:lumOff val="25000"/>
                          </a:schemeClr>
                        </a:solidFill>
                        <a:effectLst/>
                        <a:latin typeface="Aptos" panose="020B000402020202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316266" marR="164458" marT="164458" marB="164458" anchor="ctr">
                    <a:lnL w="12700" cmpd="sng">
                      <a:noFill/>
                      <a:prstDash val="soli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</a:lnR>
                    <a:lnT w="12700" cmpd="sng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rgbClr val="B4BCBE">
                        <a:alpha val="20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200" kern="0" cap="none" spc="0">
                          <a:solidFill>
                            <a:schemeClr val="tx1">
                              <a:lumMod val="75000"/>
                              <a:lumOff val="25000"/>
                            </a:schemeClr>
                          </a:solidFill>
                          <a:effectLst/>
                        </a:rPr>
                        <a:t>12</a:t>
                      </a:r>
                      <a:endParaRPr lang="en-GB" sz="1200" kern="100" cap="none" spc="0">
                        <a:solidFill>
                          <a:schemeClr val="tx1">
                            <a:lumMod val="75000"/>
                            <a:lumOff val="25000"/>
                          </a:schemeClr>
                        </a:solidFill>
                        <a:effectLst/>
                        <a:latin typeface="Aptos" panose="020B000402020202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316266" marR="164458" marT="164458" marB="164458" anchor="ctr">
                    <a:lnL w="19050" cap="flat" cmpd="sng" algn="ctr">
                      <a:solidFill>
                        <a:srgbClr val="FFFFFF"/>
                      </a:solidFill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</a:lnB>
                    <a:solidFill>
                      <a:srgbClr val="B4BCBE">
                        <a:alpha val="34902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200" kern="0" cap="none" spc="0">
                          <a:solidFill>
                            <a:schemeClr val="tx1">
                              <a:lumMod val="75000"/>
                              <a:lumOff val="25000"/>
                            </a:schemeClr>
                          </a:solidFill>
                          <a:effectLst/>
                        </a:rPr>
                        <a:t>40.0%</a:t>
                      </a:r>
                      <a:endParaRPr lang="en-GB" sz="1200" kern="100" cap="none" spc="0">
                        <a:solidFill>
                          <a:schemeClr val="tx1">
                            <a:lumMod val="75000"/>
                            <a:lumOff val="25000"/>
                          </a:schemeClr>
                        </a:solidFill>
                        <a:effectLst/>
                        <a:latin typeface="Aptos" panose="020B000402020202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316266" marR="164458" marT="164458" marB="164458" anchor="ctr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</a:lnB>
                    <a:solidFill>
                      <a:srgbClr val="B4BCBE">
                        <a:alpha val="34902"/>
                      </a:srgb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985214383"/>
                  </a:ext>
                </a:extLst>
              </a:tr>
              <a:tr h="564207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200" b="1" kern="0" cap="none" spc="0">
                          <a:solidFill>
                            <a:schemeClr val="tx1">
                              <a:lumMod val="75000"/>
                              <a:lumOff val="25000"/>
                            </a:schemeClr>
                          </a:solidFill>
                          <a:effectLst/>
                        </a:rPr>
                        <a:t>1–2 times/week</a:t>
                      </a:r>
                      <a:endParaRPr lang="en-GB" sz="1200" b="1" kern="100" cap="none" spc="0">
                        <a:solidFill>
                          <a:schemeClr val="tx1">
                            <a:lumMod val="75000"/>
                            <a:lumOff val="25000"/>
                          </a:schemeClr>
                        </a:solidFill>
                        <a:effectLst/>
                        <a:latin typeface="Aptos" panose="020B000402020202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316266" marR="164458" marT="164458" marB="164458" anchor="ctr">
                    <a:lnL w="12700" cmpd="sng">
                      <a:noFill/>
                      <a:prstDash val="soli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</a:lnR>
                    <a:lnT w="12700" cmpd="sng">
                      <a:noFill/>
                      <a:prstDash val="soli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</a:lnB>
                    <a:solidFill>
                      <a:srgbClr val="B4BCBE">
                        <a:alpha val="20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200" kern="0" cap="none" spc="0">
                          <a:solidFill>
                            <a:schemeClr val="tx1">
                              <a:lumMod val="75000"/>
                              <a:lumOff val="25000"/>
                            </a:schemeClr>
                          </a:solidFill>
                          <a:effectLst/>
                        </a:rPr>
                        <a:t>10</a:t>
                      </a:r>
                      <a:endParaRPr lang="en-GB" sz="1200" kern="100" cap="none" spc="0">
                        <a:solidFill>
                          <a:schemeClr val="tx1">
                            <a:lumMod val="75000"/>
                            <a:lumOff val="25000"/>
                          </a:schemeClr>
                        </a:solidFill>
                        <a:effectLst/>
                        <a:latin typeface="Aptos" panose="020B000402020202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316266" marR="164458" marT="164458" marB="164458" anchor="ctr">
                    <a:lnL w="19050" cap="flat" cmpd="sng" algn="ctr">
                      <a:solidFill>
                        <a:srgbClr val="FFFFFF"/>
                      </a:solidFill>
                      <a:prstDash val="solid"/>
                    </a:lnL>
                    <a:lnR w="12700" cmpd="sng">
                      <a:noFill/>
                      <a:prstDash val="soli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</a:lnB>
                    <a:solidFill>
                      <a:srgbClr val="B4BCBE">
                        <a:alpha val="34902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200" kern="0" cap="none" spc="0">
                          <a:solidFill>
                            <a:schemeClr val="tx1">
                              <a:lumMod val="75000"/>
                              <a:lumOff val="25000"/>
                            </a:schemeClr>
                          </a:solidFill>
                          <a:effectLst/>
                        </a:rPr>
                        <a:t>33.3%</a:t>
                      </a:r>
                      <a:endParaRPr lang="en-GB" sz="1200" kern="100" cap="none" spc="0">
                        <a:solidFill>
                          <a:schemeClr val="tx1">
                            <a:lumMod val="75000"/>
                            <a:lumOff val="25000"/>
                          </a:schemeClr>
                        </a:solidFill>
                        <a:effectLst/>
                        <a:latin typeface="Aptos" panose="020B000402020202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316266" marR="164458" marT="164458" marB="164458" anchor="ctr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</a:lnB>
                    <a:solidFill>
                      <a:srgbClr val="B4BCBE">
                        <a:alpha val="34902"/>
                      </a:srgb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953242093"/>
                  </a:ext>
                </a:extLst>
              </a:tr>
              <a:tr h="564207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200" b="1" kern="0" cap="none" spc="0">
                          <a:solidFill>
                            <a:schemeClr val="tx1">
                              <a:lumMod val="75000"/>
                              <a:lumOff val="25000"/>
                            </a:schemeClr>
                          </a:solidFill>
                          <a:effectLst/>
                        </a:rPr>
                        <a:t>Daily</a:t>
                      </a:r>
                      <a:endParaRPr lang="en-GB" sz="1200" b="1" kern="100" cap="none" spc="0">
                        <a:solidFill>
                          <a:schemeClr val="tx1">
                            <a:lumMod val="75000"/>
                            <a:lumOff val="25000"/>
                          </a:schemeClr>
                        </a:solidFill>
                        <a:effectLst/>
                        <a:latin typeface="Aptos" panose="020B000402020202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316266" marR="164458" marT="164458" marB="164458" anchor="ctr">
                    <a:lnL w="12700" cmpd="sng">
                      <a:noFill/>
                      <a:prstDash val="soli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rgbClr val="B4BCBE">
                        <a:alpha val="20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200" kern="0" cap="none" spc="0">
                          <a:solidFill>
                            <a:schemeClr val="tx1">
                              <a:lumMod val="75000"/>
                              <a:lumOff val="25000"/>
                            </a:schemeClr>
                          </a:solidFill>
                          <a:effectLst/>
                        </a:rPr>
                        <a:t>4</a:t>
                      </a:r>
                      <a:endParaRPr lang="en-GB" sz="1200" kern="100" cap="none" spc="0">
                        <a:solidFill>
                          <a:schemeClr val="tx1">
                            <a:lumMod val="75000"/>
                            <a:lumOff val="25000"/>
                          </a:schemeClr>
                        </a:solidFill>
                        <a:effectLst/>
                        <a:latin typeface="Aptos" panose="020B000402020202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316266" marR="164458" marT="164458" marB="164458" anchor="ctr">
                    <a:lnL w="19050" cap="flat" cmpd="sng" algn="ctr">
                      <a:solidFill>
                        <a:srgbClr val="FFFFFF"/>
                      </a:solidFill>
                      <a:prstDash val="solid"/>
                    </a:lnL>
                    <a:lnR w="12700" cmpd="sng">
                      <a:noFill/>
                      <a:prstDash val="soli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</a:lnB>
                    <a:solidFill>
                      <a:srgbClr val="B4BCBE">
                        <a:alpha val="34902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200" kern="0" cap="none" spc="0">
                          <a:solidFill>
                            <a:schemeClr val="tx1">
                              <a:lumMod val="75000"/>
                              <a:lumOff val="25000"/>
                            </a:schemeClr>
                          </a:solidFill>
                          <a:effectLst/>
                        </a:rPr>
                        <a:t>13.3%</a:t>
                      </a:r>
                      <a:endParaRPr lang="en-GB" sz="1200" kern="100" cap="none" spc="0">
                        <a:solidFill>
                          <a:schemeClr val="tx1">
                            <a:lumMod val="75000"/>
                            <a:lumOff val="25000"/>
                          </a:schemeClr>
                        </a:solidFill>
                        <a:effectLst/>
                        <a:latin typeface="Aptos" panose="020B000402020202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316266" marR="164458" marT="164458" marB="164458" anchor="ctr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</a:lnB>
                    <a:solidFill>
                      <a:srgbClr val="B4BCBE">
                        <a:alpha val="34902"/>
                      </a:srgb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43329934"/>
                  </a:ext>
                </a:extLst>
              </a:tr>
              <a:tr h="564207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200" b="1" kern="0" cap="none" spc="0">
                          <a:solidFill>
                            <a:schemeClr val="tx1">
                              <a:lumMod val="75000"/>
                              <a:lumOff val="25000"/>
                            </a:schemeClr>
                          </a:solidFill>
                          <a:effectLst/>
                        </a:rPr>
                        <a:t>Never</a:t>
                      </a:r>
                      <a:endParaRPr lang="en-GB" sz="1200" b="1" kern="100" cap="none" spc="0">
                        <a:solidFill>
                          <a:schemeClr val="tx1">
                            <a:lumMod val="75000"/>
                            <a:lumOff val="25000"/>
                          </a:schemeClr>
                        </a:solidFill>
                        <a:effectLst/>
                        <a:latin typeface="Aptos" panose="020B000402020202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316266" marR="164458" marT="164458" marB="164458" anchor="ctr">
                    <a:lnL w="12700" cmpd="sng">
                      <a:noFill/>
                      <a:prstDash val="soli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</a:lnR>
                    <a:lnT w="12700" cmpd="sng">
                      <a:noFill/>
                      <a:prstDash val="soli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</a:lnB>
                    <a:solidFill>
                      <a:srgbClr val="B4BCBE">
                        <a:alpha val="20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200" kern="0" cap="none" spc="0">
                          <a:solidFill>
                            <a:schemeClr val="tx1">
                              <a:lumMod val="75000"/>
                              <a:lumOff val="25000"/>
                            </a:schemeClr>
                          </a:solidFill>
                          <a:effectLst/>
                        </a:rPr>
                        <a:t>4</a:t>
                      </a:r>
                      <a:endParaRPr lang="en-GB" sz="1200" kern="100" cap="none" spc="0">
                        <a:solidFill>
                          <a:schemeClr val="tx1">
                            <a:lumMod val="75000"/>
                            <a:lumOff val="25000"/>
                          </a:schemeClr>
                        </a:solidFill>
                        <a:effectLst/>
                        <a:latin typeface="Aptos" panose="020B000402020202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316266" marR="164458" marT="164458" marB="164458" anchor="ctr">
                    <a:lnL w="19050" cap="flat" cmpd="sng" algn="ctr">
                      <a:solidFill>
                        <a:srgbClr val="FFFFFF"/>
                      </a:solidFill>
                      <a:prstDash val="solid"/>
                    </a:lnL>
                    <a:lnR w="12700" cmpd="sng">
                      <a:noFill/>
                      <a:prstDash val="soli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</a:lnB>
                    <a:solidFill>
                      <a:srgbClr val="B4BCBE">
                        <a:alpha val="34902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200" kern="0" cap="none" spc="0" dirty="0">
                          <a:solidFill>
                            <a:schemeClr val="tx1">
                              <a:lumMod val="75000"/>
                              <a:lumOff val="25000"/>
                            </a:schemeClr>
                          </a:solidFill>
                          <a:effectLst/>
                        </a:rPr>
                        <a:t>13.3%</a:t>
                      </a:r>
                      <a:endParaRPr lang="en-GB" sz="1200" kern="100" cap="none" spc="0" dirty="0">
                        <a:solidFill>
                          <a:schemeClr val="tx1">
                            <a:lumMod val="75000"/>
                            <a:lumOff val="25000"/>
                          </a:schemeClr>
                        </a:solidFill>
                        <a:effectLst/>
                        <a:latin typeface="Aptos" panose="020B000402020202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316266" marR="164458" marT="164458" marB="164458" anchor="ctr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</a:lnB>
                    <a:solidFill>
                      <a:srgbClr val="B4BCBE">
                        <a:alpha val="34902"/>
                      </a:srgb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037746292"/>
                  </a:ext>
                </a:extLst>
              </a:tr>
            </a:tbl>
          </a:graphicData>
        </a:graphic>
      </p:graphicFrame>
      <p:pic>
        <p:nvPicPr>
          <p:cNvPr id="13" name="Picture 12">
            <a:extLst>
              <a:ext uri="{FF2B5EF4-FFF2-40B4-BE49-F238E27FC236}">
                <a16:creationId xmlns:a16="http://schemas.microsoft.com/office/drawing/2014/main" id="{1301FEC1-3DAA-A3E3-3FD5-78135B93644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30386" y="3304752"/>
            <a:ext cx="4478774" cy="3553248"/>
          </a:xfrm>
          <a:prstGeom prst="rect">
            <a:avLst/>
          </a:prstGeom>
        </p:spPr>
      </p:pic>
      <p:sp>
        <p:nvSpPr>
          <p:cNvPr id="15" name="TextBox 14">
            <a:extLst>
              <a:ext uri="{FF2B5EF4-FFF2-40B4-BE49-F238E27FC236}">
                <a16:creationId xmlns:a16="http://schemas.microsoft.com/office/drawing/2014/main" id="{849884CC-76F7-6977-23A8-68F990990B3C}"/>
              </a:ext>
            </a:extLst>
          </p:cNvPr>
          <p:cNvSpPr txBox="1"/>
          <p:nvPr/>
        </p:nvSpPr>
        <p:spPr>
          <a:xfrm>
            <a:off x="5101590" y="3594486"/>
            <a:ext cx="6103620" cy="321017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115000"/>
              </a:lnSpc>
              <a:spcAft>
                <a:spcPts val="800"/>
              </a:spcAft>
              <a:buNone/>
            </a:pPr>
            <a:r>
              <a:rPr lang="en-GB" sz="2400" b="1" kern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Descriptive Interpretation</a:t>
            </a:r>
            <a:endParaRPr lang="en-GB" sz="1600" kern="100" dirty="0">
              <a:effectLst/>
              <a:latin typeface="Aptos" panose="020B0004020202020204" pitchFamily="34" charset="0"/>
              <a:ea typeface="DengXian" panose="02010600030101010101" pitchFamily="2" charset="-122"/>
              <a:cs typeface="Arial" panose="020B0604020202020204" pitchFamily="34" charset="0"/>
            </a:endParaRPr>
          </a:p>
          <a:p>
            <a:pPr marL="342900" lvl="0" indent="-342900">
              <a:lnSpc>
                <a:spcPct val="115000"/>
              </a:lnSpc>
              <a:spcAft>
                <a:spcPts val="8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1800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Children who consumed chocolate </a:t>
            </a:r>
            <a:r>
              <a:rPr lang="en-GB" sz="1800" b="1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1–2 times per week</a:t>
            </a:r>
            <a:r>
              <a:rPr lang="en-GB" sz="1800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 had the highest average well-being score in this sample.</a:t>
            </a:r>
            <a:endParaRPr lang="en-GB" sz="1800" kern="100" dirty="0">
              <a:effectLst/>
              <a:latin typeface="Aptos" panose="020B0004020202020204" pitchFamily="34" charset="0"/>
              <a:ea typeface="DengXian" panose="02010600030101010101" pitchFamily="2" charset="-122"/>
              <a:cs typeface="Arial" panose="020B0604020202020204" pitchFamily="34" charset="0"/>
            </a:endParaRPr>
          </a:p>
          <a:p>
            <a:pPr marL="342900" lvl="0" indent="-342900">
              <a:lnSpc>
                <a:spcPct val="115000"/>
              </a:lnSpc>
              <a:spcAft>
                <a:spcPts val="8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1800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Those consuming chocolate </a:t>
            </a:r>
            <a:r>
              <a:rPr lang="en-GB" sz="1800" b="1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3–4 times per week</a:t>
            </a:r>
            <a:r>
              <a:rPr lang="en-GB" sz="1800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 showed slightly lower average well-being.</a:t>
            </a:r>
            <a:endParaRPr lang="en-GB" sz="1800" kern="100" dirty="0">
              <a:effectLst/>
              <a:latin typeface="Aptos" panose="020B0004020202020204" pitchFamily="34" charset="0"/>
              <a:ea typeface="DengXian" panose="02010600030101010101" pitchFamily="2" charset="-122"/>
              <a:cs typeface="Arial" panose="020B0604020202020204" pitchFamily="34" charset="0"/>
            </a:endParaRPr>
          </a:p>
          <a:p>
            <a:pPr marL="342900" lvl="0" indent="-342900">
              <a:lnSpc>
                <a:spcPct val="115000"/>
              </a:lnSpc>
              <a:spcAft>
                <a:spcPts val="8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1800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Daily consumption and never consuming chocolate showed similar mid-range well-being scores.</a:t>
            </a:r>
            <a:endParaRPr lang="en-GB" sz="1800" kern="100" dirty="0">
              <a:effectLst/>
              <a:latin typeface="Aptos" panose="020B0004020202020204" pitchFamily="34" charset="0"/>
              <a:ea typeface="DengXian" panose="02010600030101010101" pitchFamily="2" charset="-122"/>
              <a:cs typeface="Arial" panose="020B0604020202020204" pitchFamily="34" charset="0"/>
            </a:endParaRPr>
          </a:p>
          <a:p>
            <a:pPr>
              <a:lnSpc>
                <a:spcPct val="115000"/>
              </a:lnSpc>
              <a:spcAft>
                <a:spcPts val="800"/>
              </a:spcAft>
              <a:buNone/>
            </a:pPr>
            <a:r>
              <a:rPr lang="en-GB" sz="1800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 </a:t>
            </a:r>
            <a:endParaRPr lang="en-GB" sz="1800" kern="100" dirty="0">
              <a:effectLst/>
              <a:latin typeface="Aptos" panose="020B0004020202020204" pitchFamily="34" charset="0"/>
              <a:ea typeface="DengXian" panose="02010600030101010101" pitchFamily="2" charset="-122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906766291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" name="TextBox 25">
            <a:extLst>
              <a:ext uri="{FF2B5EF4-FFF2-40B4-BE49-F238E27FC236}">
                <a16:creationId xmlns:a16="http://schemas.microsoft.com/office/drawing/2014/main" id="{E4BE4C3C-E9FC-1D18-A4C6-B49A1350D773}"/>
              </a:ext>
            </a:extLst>
          </p:cNvPr>
          <p:cNvSpPr txBox="1"/>
          <p:nvPr/>
        </p:nvSpPr>
        <p:spPr>
          <a:xfrm>
            <a:off x="516195" y="51620"/>
            <a:ext cx="2382383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3200" dirty="0"/>
              <a:t>Over to you</a:t>
            </a:r>
          </a:p>
        </p:txBody>
      </p:sp>
      <p:sp>
        <p:nvSpPr>
          <p:cNvPr id="28" name="TextBox 27">
            <a:extLst>
              <a:ext uri="{FF2B5EF4-FFF2-40B4-BE49-F238E27FC236}">
                <a16:creationId xmlns:a16="http://schemas.microsoft.com/office/drawing/2014/main" id="{670C7C87-A9F9-B2C2-B055-FF170BDB7DC3}"/>
              </a:ext>
            </a:extLst>
          </p:cNvPr>
          <p:cNvSpPr txBox="1"/>
          <p:nvPr/>
        </p:nvSpPr>
        <p:spPr>
          <a:xfrm>
            <a:off x="516195" y="848033"/>
            <a:ext cx="10515600" cy="559428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150000"/>
              </a:lnSpc>
            </a:pPr>
            <a:r>
              <a:rPr lang="en-GB" sz="2800" dirty="0"/>
              <a:t>Find a recent peer-reviewed journal that used survey data on parents about their child's well-being and provide a summary which includes the title, aim or research questions, participants, example survey questions, key demographics, the variables used/measured, and descriptives (means, SD, frequencies/percentages/bar-charts), and a brief description of the </a:t>
            </a:r>
            <a:r>
              <a:rPr lang="en-GB" sz="2800" dirty="0">
                <a:hlinkClick r:id="rId2"/>
              </a:rPr>
              <a:t>descriptive stats</a:t>
            </a:r>
            <a:r>
              <a:rPr lang="en-GB" sz="2800" dirty="0"/>
              <a:t>.</a:t>
            </a:r>
          </a:p>
          <a:p>
            <a:pPr>
              <a:lnSpc>
                <a:spcPct val="150000"/>
              </a:lnSpc>
            </a:pPr>
            <a:endParaRPr lang="en-GB" sz="1600" dirty="0"/>
          </a:p>
          <a:p>
            <a:pPr>
              <a:lnSpc>
                <a:spcPct val="150000"/>
              </a:lnSpc>
            </a:pPr>
            <a:r>
              <a:rPr lang="en-GB" sz="2800" dirty="0">
                <a:hlinkClick r:id="rId3"/>
              </a:rPr>
              <a:t>Practice data set</a:t>
            </a:r>
            <a:endParaRPr lang="en-GB" sz="2800" dirty="0"/>
          </a:p>
        </p:txBody>
      </p:sp>
    </p:spTree>
    <p:extLst>
      <p:ext uri="{BB962C8B-B14F-4D97-AF65-F5344CB8AC3E}">
        <p14:creationId xmlns:p14="http://schemas.microsoft.com/office/powerpoint/2010/main" val="1614478565"/>
      </p:ext>
    </p:extLst>
  </p:cSld>
  <p:clrMapOvr>
    <a:masterClrMapping/>
  </p:clrMapOvr>
</p:sld>
</file>

<file path=ppt/theme/theme1.xml><?xml version="1.0" encoding="utf-8"?>
<a:theme xmlns:a="http://schemas.openxmlformats.org/drawingml/2006/main" name="View">
  <a:themeElements>
    <a:clrScheme name="View">
      <a:dk1>
        <a:srgbClr val="000000"/>
      </a:dk1>
      <a:lt1>
        <a:srgbClr val="FFFFFF"/>
      </a:lt1>
      <a:dk2>
        <a:srgbClr val="46464A"/>
      </a:dk2>
      <a:lt2>
        <a:srgbClr val="D6D3CC"/>
      </a:lt2>
      <a:accent1>
        <a:srgbClr val="6F6F74"/>
      </a:accent1>
      <a:accent2>
        <a:srgbClr val="92A9B9"/>
      </a:accent2>
      <a:accent3>
        <a:srgbClr val="A7B789"/>
      </a:accent3>
      <a:accent4>
        <a:srgbClr val="B9A489"/>
      </a:accent4>
      <a:accent5>
        <a:srgbClr val="8D6374"/>
      </a:accent5>
      <a:accent6>
        <a:srgbClr val="9B7362"/>
      </a:accent6>
      <a:hlink>
        <a:srgbClr val="67AABF"/>
      </a:hlink>
      <a:folHlink>
        <a:srgbClr val="ABAFA5"/>
      </a:folHlink>
    </a:clrScheme>
    <a:fontScheme name="View">
      <a:majorFont>
        <a:latin typeface="Century Schoolbook" panose="020406040505050203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Schoolbook" panose="020406040505050203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View">
      <a:fillStyleLst>
        <a:solidFill>
          <a:schemeClr val="phClr"/>
        </a:solidFill>
        <a:solidFill>
          <a:schemeClr val="phClr">
            <a:tint val="60000"/>
            <a:satMod val="120000"/>
          </a:schemeClr>
        </a:solidFill>
        <a:solidFill>
          <a:schemeClr val="phClr">
            <a:shade val="75000"/>
            <a:satMod val="160000"/>
          </a:schemeClr>
        </a:solidFill>
      </a:fillStyleLst>
      <a:lnStyleLst>
        <a:ln w="9525" cap="flat" cmpd="sng" algn="ctr">
          <a:solidFill>
            <a:schemeClr val="phClr"/>
          </a:solidFill>
          <a:prstDash val="solid"/>
        </a:ln>
        <a:ln w="13970" cap="flat" cmpd="sng" algn="ctr">
          <a:solidFill>
            <a:schemeClr val="phClr"/>
          </a:solidFill>
          <a:prstDash val="solid"/>
        </a:ln>
        <a:ln w="17145" cap="flat" cmpd="sng" algn="ctr">
          <a:solidFill>
            <a:schemeClr val="phClr">
              <a:shade val="95000"/>
              <a:alpha val="95000"/>
              <a:satMod val="150000"/>
            </a:schemeClr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15240" dir="5400000" algn="tl" rotWithShape="0">
              <a:srgbClr val="000000">
                <a:alpha val="75000"/>
              </a:srgbClr>
            </a:outerShdw>
          </a:effectLst>
          <a:scene3d>
            <a:camera prst="orthographicFront">
              <a:rot lat="0" lon="0" rev="0"/>
            </a:camera>
            <a:lightRig rig="brightRoom" dir="tl"/>
          </a:scene3d>
          <a:sp3d contourW="9525" prstMaterial="flat">
            <a:bevelT w="0" h="0" prst="coolSlant"/>
            <a:contourClr>
              <a:schemeClr val="phClr">
                <a:shade val="35000"/>
                <a:satMod val="130000"/>
              </a:schemeClr>
            </a:contourClr>
          </a:sp3d>
        </a:effectStyle>
        <a:effectStyle>
          <a:effectLst>
            <a:outerShdw blurRad="76200" dist="25400" dir="5400000" algn="tl" rotWithShape="0">
              <a:srgbClr val="000000">
                <a:alpha val="55000"/>
              </a:srgbClr>
            </a:outerShdw>
          </a:effectLst>
          <a:scene3d>
            <a:camera prst="orthographicFront">
              <a:rot lat="0" lon="0" rev="0"/>
            </a:camera>
            <a:lightRig rig="brightRoom" dir="tl"/>
          </a:scene3d>
          <a:sp3d contourW="19050" prstMaterial="flat">
            <a:bevelT w="0" h="0" prst="coolSlant"/>
            <a:contourClr>
              <a:schemeClr val="phClr">
                <a:shade val="25000"/>
                <a:satMod val="140000"/>
              </a:schemeClr>
            </a:contourClr>
          </a:sp3d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4000"/>
                <a:shade val="98000"/>
                <a:satMod val="130000"/>
                <a:lumMod val="102000"/>
              </a:schemeClr>
            </a:gs>
            <a:gs pos="100000">
              <a:schemeClr val="phClr">
                <a:tint val="98000"/>
                <a:shade val="78000"/>
                <a:satMod val="140000"/>
              </a:schemeClr>
            </a:gs>
          </a:gsLst>
          <a:path path="circle">
            <a:fillToRect l="100000" t="10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View" id="{BA0EB5A6-F2D4-4F82-977B-64ADEE4A2A69}" vid="{3969A8A2-35DB-4E3B-8885-16FD20568674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View</Template>
  <TotalTime>0</TotalTime>
  <Words>1193</Words>
  <Application>Microsoft Office PowerPoint</Application>
  <PresentationFormat>Widescreen</PresentationFormat>
  <Paragraphs>253</Paragraphs>
  <Slides>13</Slides>
  <Notes>3</Notes>
  <HiddenSlides>0</HiddenSlides>
  <MMClips>0</MMClips>
  <ScaleCrop>false</ScaleCrop>
  <HeadingPairs>
    <vt:vector size="6" baseType="variant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size="21" baseType="lpstr">
      <vt:lpstr>Aptos</vt:lpstr>
      <vt:lpstr>Arial</vt:lpstr>
      <vt:lpstr>Century Schoolbook</vt:lpstr>
      <vt:lpstr>Segoe UI Emoji</vt:lpstr>
      <vt:lpstr>Symbol</vt:lpstr>
      <vt:lpstr>Times New Roman</vt:lpstr>
      <vt:lpstr>Wingdings 2</vt:lpstr>
      <vt:lpstr>View</vt:lpstr>
      <vt:lpstr>Introduction to Quantitative Research Methods Focus: Survey Research 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Charlotte Greenway</dc:creator>
  <cp:lastModifiedBy>Charlotte Greenway</cp:lastModifiedBy>
  <cp:revision>1</cp:revision>
  <dcterms:created xsi:type="dcterms:W3CDTF">2026-02-18T14:13:44Z</dcterms:created>
  <dcterms:modified xsi:type="dcterms:W3CDTF">2026-03-09T12:13:04Z</dcterms:modified>
</cp:coreProperties>
</file>