
<file path=[Content_Types].xml><?xml version="1.0" encoding="utf-8"?>
<Types xmlns="http://schemas.openxmlformats.org/package/2006/content-types">
  <Default Extension="bmp" ContentType="image/bmp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4"/>
  </p:sldMasterIdLst>
  <p:sldIdLst>
    <p:sldId id="257" r:id="rId5"/>
    <p:sldId id="256" r:id="rId6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9E68BC-7D66-473B-B275-62B6BAD05881}" v="25" dt="2022-11-11T18:53:46.4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237" y="-17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6858000" cy="12192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735677" y="2266711"/>
            <a:ext cx="5386648" cy="7658578"/>
          </a:xfrm>
          <a:prstGeom prst="rect">
            <a:avLst/>
          </a:prstGeom>
          <a:solidFill>
            <a:sysClr val="window" lastClr="FFFFFF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816102" y="2462784"/>
            <a:ext cx="5225796" cy="726643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2846070" y="2266247"/>
            <a:ext cx="1165860" cy="11379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635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2914650" y="2266249"/>
            <a:ext cx="1028700" cy="97536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8461" y="3717801"/>
            <a:ext cx="5101080" cy="4605867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kumimoji="0" lang="en-US" sz="4650" b="0" i="0" u="none" strike="noStrike" kern="1200" cap="all" spc="-75" normalizeH="0" baseline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8681" y="8323666"/>
            <a:ext cx="5102352" cy="89408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050" spc="6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050"/>
            </a:lvl2pPr>
            <a:lvl3pPr marL="685800" indent="0" algn="ctr">
              <a:buNone/>
              <a:defRPr sz="1050"/>
            </a:lvl3pPr>
            <a:lvl4pPr marL="1028700" indent="0" algn="ctr">
              <a:buNone/>
              <a:defRPr sz="1050"/>
            </a:lvl4pPr>
            <a:lvl5pPr marL="1371600" indent="0" algn="ctr">
              <a:buNone/>
              <a:defRPr sz="1050"/>
            </a:lvl5pPr>
            <a:lvl6pPr marL="1714500" indent="0" algn="ctr">
              <a:buNone/>
              <a:defRPr sz="1050"/>
            </a:lvl6pPr>
            <a:lvl7pPr marL="2057400" indent="0" algn="ctr">
              <a:buNone/>
              <a:defRPr sz="1050"/>
            </a:lvl7pPr>
            <a:lvl8pPr marL="2400300" indent="0" algn="ctr">
              <a:buNone/>
              <a:defRPr sz="1050"/>
            </a:lvl8pPr>
            <a:lvl9pPr marL="2743200" indent="0" algn="ctr">
              <a:buNone/>
              <a:defRPr sz="105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2948940" y="2371950"/>
            <a:ext cx="960120" cy="812800"/>
          </a:xfrm>
        </p:spPr>
        <p:txBody>
          <a:bodyPr/>
          <a:lstStyle>
            <a:lvl1pPr algn="ctr">
              <a:defRPr sz="825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5A1E733B-7EEC-428F-AFB2-B8251EEBBA74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828702" y="9264107"/>
            <a:ext cx="3321844" cy="406400"/>
          </a:xfrm>
        </p:spPr>
        <p:txBody>
          <a:bodyPr/>
          <a:lstStyle>
            <a:lvl1pPr algn="l">
              <a:defRPr sz="675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4841393" y="9265920"/>
            <a:ext cx="1187933" cy="4064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67C2614-A64B-4787-B933-4261A5F5C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17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733B-7EEC-428F-AFB2-B8251EEBBA74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2614-A64B-4787-B933-4261A5F5C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672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6858000" cy="12192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735677" y="2266711"/>
            <a:ext cx="5386648" cy="7658578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816102" y="2462784"/>
            <a:ext cx="5225796" cy="726643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2846070" y="2266247"/>
            <a:ext cx="1165860" cy="11379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635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2914650" y="2266249"/>
            <a:ext cx="1028700" cy="97536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9538" y="3723216"/>
            <a:ext cx="5102352" cy="4600448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kumimoji="0" lang="en-US" sz="4650" b="0" i="0" u="none" strike="noStrike" kern="1200" cap="all" spc="-75" normalizeH="0" baseline="0" dirty="0">
                <a:ln>
                  <a:noFill/>
                </a:ln>
                <a:solidFill>
                  <a:sysClr val="window" lastClr="FFFFFF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9539" y="8323666"/>
            <a:ext cx="5102352" cy="894080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>
                <a:solidFill>
                  <a:schemeClr val="tx2"/>
                </a:solidFill>
                <a:effectLst/>
              </a:defRPr>
            </a:lvl1pPr>
            <a:lvl2pPr marL="3429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948940" y="2369625"/>
            <a:ext cx="960120" cy="812800"/>
          </a:xfrm>
        </p:spPr>
        <p:txBody>
          <a:bodyPr/>
          <a:lstStyle>
            <a:lvl1pPr algn="ctr">
              <a:defRPr lang="en-US" sz="825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5A1E733B-7EEC-428F-AFB2-B8251EEBBA74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28509" y="9264107"/>
            <a:ext cx="3322701" cy="4064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0033" y="9264107"/>
            <a:ext cx="1188149" cy="4064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67C2614-A64B-4787-B933-4261A5F5C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219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8640" y="3738880"/>
            <a:ext cx="2743200" cy="69900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66160" y="3738880"/>
            <a:ext cx="2743200" cy="69900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733B-7EEC-428F-AFB2-B8251EEBBA74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2614-A64B-4787-B933-4261A5F5C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890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" y="3687705"/>
            <a:ext cx="2743200" cy="113792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  <a:latin typeface="+mn-lt"/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8640" y="4899374"/>
            <a:ext cx="2743200" cy="56896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566160" y="3687705"/>
            <a:ext cx="2743200" cy="113792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566160" y="4900588"/>
            <a:ext cx="2743200" cy="56896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733B-7EEC-428F-AFB2-B8251EEBBA74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2614-A64B-4787-B933-4261A5F5C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013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733B-7EEC-428F-AFB2-B8251EEBBA74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2614-A64B-4787-B933-4261A5F5C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54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733B-7EEC-428F-AFB2-B8251EEBBA74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2614-A64B-4787-B933-4261A5F5C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075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30502" y="520192"/>
            <a:ext cx="4622292" cy="11151616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38110" y="308864"/>
            <a:ext cx="4798886" cy="11574272"/>
          </a:xfrm>
          <a:prstGeom prst="rect">
            <a:avLst/>
          </a:prstGeom>
          <a:noFill/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5073968" y="308864"/>
            <a:ext cx="1645920" cy="115742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29225" y="1079808"/>
            <a:ext cx="1367314" cy="2926080"/>
          </a:xfrm>
        </p:spPr>
        <p:txBody>
          <a:bodyPr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32" y="1612699"/>
            <a:ext cx="4071642" cy="8966603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29225" y="4064000"/>
            <a:ext cx="1367314" cy="6231467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975">
                <a:solidFill>
                  <a:schemeClr val="bg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733B-7EEC-428F-AFB2-B8251EEBBA74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1879091" y="11139232"/>
            <a:ext cx="2962656" cy="487680"/>
          </a:xfrm>
        </p:spPr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5846444" y="11217931"/>
            <a:ext cx="822960" cy="48768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F67C2614-A64B-4787-B933-4261A5F5C6A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163122" y="520192"/>
            <a:ext cx="1467612" cy="11151616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758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5073968" y="308864"/>
            <a:ext cx="1645920" cy="11574272"/>
          </a:xfrm>
          <a:prstGeom prst="rect">
            <a:avLst/>
          </a:prstGeom>
          <a:solidFill>
            <a:schemeClr val="tx1"/>
          </a:solidFill>
          <a:ln w="6350"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5163122" y="520192"/>
            <a:ext cx="1467612" cy="11151616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29225" y="1072896"/>
            <a:ext cx="1368171" cy="2926080"/>
          </a:xfrm>
        </p:spPr>
        <p:txBody>
          <a:bodyPr anchor="b">
            <a:noAutofit/>
          </a:bodyPr>
          <a:lstStyle>
            <a:lvl1pPr algn="l">
              <a:defRPr sz="1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587" y="308864"/>
            <a:ext cx="4798886" cy="11574272"/>
          </a:xfrm>
          <a:solidFill>
            <a:schemeClr val="bg1">
              <a:lumMod val="50000"/>
              <a:lumOff val="5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29225" y="4064000"/>
            <a:ext cx="1368171" cy="6226048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600"/>
              </a:spcBef>
              <a:buNone/>
              <a:defRPr sz="975">
                <a:solidFill>
                  <a:schemeClr val="tx1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5A1E733B-7EEC-428F-AFB2-B8251EEBBA74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685800" rtl="0" eaLnBrk="1" latinLnBrk="0" hangingPunct="1">
              <a:defRPr lang="en-US" sz="675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48160" y="11216640"/>
            <a:ext cx="822960" cy="48768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67C2614-A64B-4787-B933-4261A5F5C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480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733B-7EEC-428F-AFB2-B8251EEBBA74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2614-A64B-4787-B933-4261A5F5C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839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057775" y="1354667"/>
            <a:ext cx="1328738" cy="93472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1354667"/>
            <a:ext cx="4543425" cy="93472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733B-7EEC-428F-AFB2-B8251EEBBA74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C2614-A64B-4787-B933-4261A5F5C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566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017" y="308864"/>
            <a:ext cx="6593967" cy="1157427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9" name="Rectangle 8"/>
          <p:cNvSpPr/>
          <p:nvPr/>
        </p:nvSpPr>
        <p:spPr>
          <a:xfrm>
            <a:off x="219456" y="520192"/>
            <a:ext cx="6419088" cy="11151616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8640" y="1142389"/>
            <a:ext cx="5760720" cy="2438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" y="3738880"/>
            <a:ext cx="5760720" cy="699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0503" y="11139232"/>
            <a:ext cx="1543050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675">
                <a:solidFill>
                  <a:schemeClr val="tx2"/>
                </a:solidFill>
              </a:defRPr>
            </a:lvl1pPr>
          </a:lstStyle>
          <a:p>
            <a:fld id="{5A1E733B-7EEC-428F-AFB2-B8251EEBBA74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7672" y="11139232"/>
            <a:ext cx="2962656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675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07666" y="11139232"/>
            <a:ext cx="822960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675">
                <a:solidFill>
                  <a:schemeClr val="tx2"/>
                </a:solidFill>
              </a:defRPr>
            </a:lvl1pPr>
          </a:lstStyle>
          <a:p>
            <a:fld id="{F67C2614-A64B-4787-B933-4261A5F5C6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5144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0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37160" indent="-137160" algn="l" defTabSz="685800" rtl="0" eaLnBrk="1" latinLnBrk="0" hangingPunct="1">
        <a:lnSpc>
          <a:spcPct val="100000"/>
        </a:lnSpc>
        <a:spcBef>
          <a:spcPts val="675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050" kern="1200">
          <a:solidFill>
            <a:schemeClr val="bg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050" kern="1200">
          <a:solidFill>
            <a:schemeClr val="bg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050" kern="1200">
          <a:solidFill>
            <a:schemeClr val="bg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2">
            <a:lumMod val="60000"/>
            <a:lumOff val="40000"/>
          </a:schemeClr>
        </a:buClr>
        <a:buFont typeface="Arial" panose="020B0604020202020204" pitchFamily="34" charset="0"/>
        <a:buChar char="•"/>
        <a:defRPr sz="105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2015036@student.uwtsd.ac.u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A0EE8-76DC-CDED-84F9-6C6DFD46A3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8461" y="3352801"/>
            <a:ext cx="5101080" cy="6309360"/>
          </a:xfrm>
        </p:spPr>
        <p:txBody>
          <a:bodyPr/>
          <a:lstStyle/>
          <a:p>
            <a:r>
              <a:rPr lang="en-GB" sz="2400" spc="0" dirty="0"/>
              <a:t>Foreign Languages &amp; Cultural Awareness</a:t>
            </a:r>
            <a:br>
              <a:rPr lang="en-GB" sz="2400" spc="0" dirty="0"/>
            </a:br>
            <a:r>
              <a:rPr lang="en-GB" sz="2400" spc="0" dirty="0" err="1"/>
              <a:t>Español</a:t>
            </a:r>
            <a:br>
              <a:rPr lang="en-GB" sz="2400" spc="0" dirty="0"/>
            </a:br>
            <a:r>
              <a:rPr lang="en-GB" sz="2400" spc="0" dirty="0"/>
              <a:t>(BMIH5003)</a:t>
            </a:r>
            <a:br>
              <a:rPr lang="en-GB" sz="2400" spc="0" dirty="0"/>
            </a:br>
            <a:br>
              <a:rPr lang="en-GB" sz="1800" spc="0" dirty="0"/>
            </a:br>
            <a:r>
              <a:rPr lang="en-GB" sz="1400" spc="0" dirty="0"/>
              <a:t>Student Name: Sufia Islam Munni</a:t>
            </a:r>
            <a:br>
              <a:rPr lang="en-GB" sz="1400" spc="0" dirty="0"/>
            </a:br>
            <a:r>
              <a:rPr lang="en-GB" sz="1400" spc="0" dirty="0"/>
              <a:t>Student ID: 2015036</a:t>
            </a:r>
            <a:br>
              <a:rPr lang="en-GB" sz="1400" spc="0" dirty="0"/>
            </a:br>
            <a:r>
              <a:rPr lang="en-GB" sz="1400" spc="0" dirty="0"/>
              <a:t>Email: </a:t>
            </a:r>
            <a:r>
              <a:rPr lang="en-GB" sz="1400" spc="0" dirty="0">
                <a:hlinkClick r:id="rId2"/>
              </a:rPr>
              <a:t>2015036@student.uwtsd.ac.uk</a:t>
            </a:r>
            <a:br>
              <a:rPr lang="en-GB" sz="1400" spc="0" dirty="0"/>
            </a:br>
            <a:r>
              <a:rPr lang="en-GB" sz="1400" spc="0" dirty="0"/>
              <a:t>Lecturer: Rodrigo Fernandes Aguilera</a:t>
            </a:r>
            <a:br>
              <a:rPr lang="en-GB" sz="1400" spc="0" dirty="0"/>
            </a:br>
            <a:endParaRPr lang="en-GB" sz="1800" spc="0" dirty="0"/>
          </a:p>
        </p:txBody>
      </p:sp>
    </p:spTree>
    <p:extLst>
      <p:ext uri="{BB962C8B-B14F-4D97-AF65-F5344CB8AC3E}">
        <p14:creationId xmlns:p14="http://schemas.microsoft.com/office/powerpoint/2010/main" val="3920892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587EB-196B-0C8F-701E-204C6B67EC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5567680"/>
            <a:ext cx="5143500" cy="418592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br>
              <a:rPr lang="en-GB" sz="1200" spc="0" dirty="0"/>
            </a:br>
            <a:r>
              <a:rPr lang="en-GB" sz="1200" b="1" spc="0" dirty="0" err="1"/>
              <a:t>Habitacion</a:t>
            </a:r>
            <a:br>
              <a:rPr lang="en-GB" sz="1200" spc="0" dirty="0"/>
            </a:br>
            <a:br>
              <a:rPr lang="en-GB" sz="1200" spc="0" dirty="0"/>
            </a:br>
            <a:r>
              <a:rPr lang="en-GB" sz="1200" b="1" spc="0" dirty="0"/>
              <a:t>Individual(1/2cama)</a:t>
            </a:r>
            <a:br>
              <a:rPr lang="en-GB" sz="1200" spc="0" dirty="0"/>
            </a:br>
            <a:r>
              <a:rPr lang="en-GB" sz="1200" spc="0" dirty="0" err="1"/>
              <a:t>Precio</a:t>
            </a:r>
            <a:r>
              <a:rPr lang="en-GB" sz="1200" spc="0" dirty="0"/>
              <a:t>(No </a:t>
            </a:r>
            <a:r>
              <a:rPr lang="en-GB" sz="1200" spc="0" dirty="0" err="1"/>
              <a:t>Miembros</a:t>
            </a:r>
            <a:r>
              <a:rPr lang="en-GB" sz="1200" spc="0" dirty="0"/>
              <a:t>) -  €44.99</a:t>
            </a:r>
            <a:br>
              <a:rPr lang="en-GB" sz="1200" spc="0" dirty="0"/>
            </a:br>
            <a:r>
              <a:rPr lang="en-GB" sz="1200" spc="0" dirty="0" err="1"/>
              <a:t>Precio</a:t>
            </a:r>
            <a:r>
              <a:rPr lang="en-GB" sz="1200" spc="0" dirty="0"/>
              <a:t>(</a:t>
            </a:r>
            <a:r>
              <a:rPr lang="en-GB" sz="1200" spc="0" dirty="0" err="1"/>
              <a:t>Miembros</a:t>
            </a:r>
            <a:r>
              <a:rPr lang="en-GB" sz="1200" spc="0" dirty="0"/>
              <a:t>) - €39.99</a:t>
            </a:r>
            <a:br>
              <a:rPr lang="en-GB" sz="1200" spc="0" dirty="0"/>
            </a:br>
            <a:br>
              <a:rPr lang="en-GB" sz="1200" spc="0" dirty="0"/>
            </a:br>
            <a:r>
              <a:rPr lang="en-GB" sz="1200" b="1" spc="0" dirty="0"/>
              <a:t>INDIVIDUAL(TRIPLE)</a:t>
            </a:r>
            <a:br>
              <a:rPr lang="en-GB" sz="1200" b="1" spc="0" dirty="0"/>
            </a:br>
            <a:r>
              <a:rPr lang="en-GB" sz="1200" spc="0" dirty="0"/>
              <a:t>PRECIO(NO MIEMBROS) - €64.99</a:t>
            </a:r>
            <a:br>
              <a:rPr lang="en-GB" sz="1200" spc="0" dirty="0"/>
            </a:br>
            <a:r>
              <a:rPr lang="en-GB" sz="1200" spc="0" dirty="0"/>
              <a:t>PRECIO (MIEMBROS) - €59.99</a:t>
            </a:r>
            <a:br>
              <a:rPr lang="en-GB" sz="1200" spc="0" dirty="0"/>
            </a:br>
            <a:br>
              <a:rPr lang="en-GB" sz="1200" spc="0" dirty="0"/>
            </a:br>
            <a:r>
              <a:rPr lang="en-GB" sz="1200" b="1" spc="0" dirty="0"/>
              <a:t>DOBLE(YODO LOS MIEMBROS)</a:t>
            </a:r>
            <a:br>
              <a:rPr lang="en-GB" sz="1200" spc="0" dirty="0"/>
            </a:br>
            <a:r>
              <a:rPr lang="en-GB" sz="1200" spc="0" dirty="0"/>
              <a:t>SIMPLE - €69.99</a:t>
            </a:r>
            <a:br>
              <a:rPr lang="en-GB" sz="1200" spc="0" dirty="0"/>
            </a:br>
            <a:r>
              <a:rPr lang="en-GB" sz="1200" spc="0" dirty="0"/>
              <a:t>DELUX - €79.99</a:t>
            </a:r>
            <a:br>
              <a:rPr lang="en-GB" sz="1200" spc="0" dirty="0"/>
            </a:br>
            <a:r>
              <a:rPr lang="en-GB" sz="1200" spc="0" dirty="0"/>
              <a:t>SUITE JUNIOR - €89.99</a:t>
            </a:r>
            <a:br>
              <a:rPr lang="en-GB" sz="1200" spc="0" dirty="0"/>
            </a:br>
            <a:r>
              <a:rPr lang="en-GB" sz="1200" spc="0" dirty="0"/>
              <a:t>SUITE DELUX - €98.99</a:t>
            </a:r>
            <a:br>
              <a:rPr lang="en-GB" sz="1200" spc="0" dirty="0"/>
            </a:br>
            <a:br>
              <a:rPr lang="en-GB" sz="1200" spc="0" dirty="0"/>
            </a:br>
            <a:r>
              <a:rPr lang="en-GB" sz="1200" b="1" spc="0" dirty="0"/>
              <a:t>EXTRAS</a:t>
            </a:r>
            <a:br>
              <a:rPr lang="en-GB" sz="1200" spc="0" dirty="0"/>
            </a:br>
            <a:r>
              <a:rPr lang="en-GB" sz="1200" spc="0" dirty="0"/>
              <a:t>PARKING - €9.99</a:t>
            </a:r>
            <a:br>
              <a:rPr lang="en-GB" sz="1200" spc="0" dirty="0"/>
            </a:br>
            <a:r>
              <a:rPr lang="en-GB" sz="1200" spc="0" dirty="0"/>
              <a:t>GIMNASIO - €7.99</a:t>
            </a:r>
            <a:br>
              <a:rPr lang="en-GB" sz="1200" spc="0" dirty="0"/>
            </a:br>
            <a:r>
              <a:rPr lang="en-GB" sz="1200" spc="0" dirty="0"/>
              <a:t>PISCINA - €5.99</a:t>
            </a:r>
            <a:br>
              <a:rPr lang="en-GB" sz="1200" spc="0" dirty="0"/>
            </a:br>
            <a:r>
              <a:rPr lang="en-GB" sz="1200" spc="0" dirty="0"/>
              <a:t>DESAYUNO - €7.99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3E6913-7997-C4C2-F359-B73144B24A6A}"/>
              </a:ext>
            </a:extLst>
          </p:cNvPr>
          <p:cNvSpPr txBox="1"/>
          <p:nvPr/>
        </p:nvSpPr>
        <p:spPr>
          <a:xfrm>
            <a:off x="857250" y="3495040"/>
            <a:ext cx="5143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Hotel Palacio de </a:t>
            </a:r>
            <a:r>
              <a:rPr lang="en-GB" sz="2000" b="1" dirty="0" err="1"/>
              <a:t>Aiete</a:t>
            </a:r>
            <a:br>
              <a:rPr lang="en-GB" sz="2000" b="1" dirty="0"/>
            </a:br>
            <a:endParaRPr lang="en-GB" sz="20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2A9AC9-9EF4-1D05-3C40-989A17275225}"/>
              </a:ext>
            </a:extLst>
          </p:cNvPr>
          <p:cNvSpPr txBox="1"/>
          <p:nvPr/>
        </p:nvSpPr>
        <p:spPr>
          <a:xfrm>
            <a:off x="857250" y="3940294"/>
            <a:ext cx="51435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Calle Rod 27, Ciudad </a:t>
            </a:r>
            <a:r>
              <a:rPr lang="en-GB" sz="1200" dirty="0" err="1"/>
              <a:t>Donosita</a:t>
            </a:r>
            <a:r>
              <a:rPr lang="en-GB" sz="1200" dirty="0"/>
              <a:t>, </a:t>
            </a:r>
            <a:r>
              <a:rPr lang="en-GB" sz="1200" dirty="0" err="1"/>
              <a:t>Codigo</a:t>
            </a:r>
            <a:r>
              <a:rPr lang="en-GB" sz="1200" dirty="0"/>
              <a:t> Postal 20009, </a:t>
            </a:r>
            <a:r>
              <a:rPr lang="en-GB" sz="1200" dirty="0" err="1"/>
              <a:t>Pais</a:t>
            </a:r>
            <a:r>
              <a:rPr lang="en-GB" sz="1200" dirty="0"/>
              <a:t> </a:t>
            </a:r>
            <a:r>
              <a:rPr lang="en-GB" sz="1200" dirty="0" err="1"/>
              <a:t>España</a:t>
            </a:r>
            <a:endParaRPr lang="en-GB" sz="1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B69450-3F80-3703-D7CD-312D469BE5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481"/>
          <a:stretch/>
        </p:blipFill>
        <p:spPr>
          <a:xfrm>
            <a:off x="1677035" y="4247773"/>
            <a:ext cx="3503930" cy="149684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685377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F3C2EEDB3FECD489FE6CB8E237B85C0" ma:contentTypeVersion="4" ma:contentTypeDescription="Create a new document." ma:contentTypeScope="" ma:versionID="0c17dc0d435e2dcbeeb227db12308879">
  <xsd:schema xmlns:xsd="http://www.w3.org/2001/XMLSchema" xmlns:xs="http://www.w3.org/2001/XMLSchema" xmlns:p="http://schemas.microsoft.com/office/2006/metadata/properties" xmlns:ns3="95817cb9-f0eb-4f4d-892c-47ab9f8957c0" targetNamespace="http://schemas.microsoft.com/office/2006/metadata/properties" ma:root="true" ma:fieldsID="10c7ed8d6bbcc242c9f5bb81ca397e2f" ns3:_="">
    <xsd:import namespace="95817cb9-f0eb-4f4d-892c-47ab9f8957c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817cb9-f0eb-4f4d-892c-47ab9f8957c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A7E4049-B60D-4DB9-8358-3693A658B7BC}">
  <ds:schemaRefs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95817cb9-f0eb-4f4d-892c-47ab9f8957c0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578DCDD-EE09-4E1E-97D9-9629C3810BD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C06E71-E06E-4E7B-BE97-5F7AD5C1CE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817cb9-f0eb-4f4d-892c-47ab9f8957c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24</TotalTime>
  <Words>162</Words>
  <Application>Microsoft Office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Century Gothic</vt:lpstr>
      <vt:lpstr>Savon</vt:lpstr>
      <vt:lpstr>Foreign Languages &amp; Cultural Awareness Español (BMIH5003)  Student Name: Sufia Islam Munni Student ID: 2015036 Email: 2015036@student.uwtsd.ac.uk Lecturer: Rodrigo Fernandes Aguilera </vt:lpstr>
      <vt:lpstr> Habitacion  Individual(1/2cama) Precio(No Miembros) -  €44.99 Precio(Miembros) - €39.99  INDIVIDUAL(TRIPLE) PRECIO(NO MIEMBROS) - €64.99 PRECIO (MIEMBROS) - €59.99  DOBLE(YODO LOS MIEMBROS) SIMPLE - €69.99 DELUX - €79.99 SUITE JUNIOR - €89.99 SUITE DELUX - €98.99  EXTRAS PARKING - €9.99 GIMNASIO - €7.99 PISCINA - €5.99 DESAYUNO - €7.99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TRINIDAD DEL HOTEL  Hotel Palacio de Aiete Habitacion Individual(1/2cama) Precio(No Miembros)-44.99 Precio(Miembros)-39.99 INDIVIDUAL(TRIPLE) PRECIO(NO MIEMBROS)-64.99 PRECIO (MIEMBROS)-59.99  DOBLE(YODO LOS MIEMBROS) SIMPLE-69.99 DELUX-79.99 SUITE JUNIOR-89.99 SUITE DELUX-98.99    EXTRAS PARKING-9.99 GIMNASIO-7.99 PISCINA-5.99 DESAYUNO-7.99</dc:title>
  <dc:creator>Sufia Islam Munni (2015036)</dc:creator>
  <cp:lastModifiedBy>Sufia Islam Munni (2015036)</cp:lastModifiedBy>
  <cp:revision>2</cp:revision>
  <dcterms:created xsi:type="dcterms:W3CDTF">2022-11-11T11:05:26Z</dcterms:created>
  <dcterms:modified xsi:type="dcterms:W3CDTF">2022-11-11T18:53:48Z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0x0101002F3C2EEDB3FECD489FE6CB8E237B85C0</vt:lpwstr>
  </property>
</Properties>
</file>