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61" r:id="rId4"/>
    <p:sldId id="270" r:id="rId5"/>
    <p:sldId id="274" r:id="rId6"/>
    <p:sldId id="262" r:id="rId7"/>
    <p:sldId id="264" r:id="rId8"/>
    <p:sldId id="268" r:id="rId9"/>
    <p:sldId id="263" r:id="rId10"/>
    <p:sldId id="258" r:id="rId11"/>
    <p:sldId id="260" r:id="rId12"/>
    <p:sldId id="265" r:id="rId13"/>
    <p:sldId id="273" r:id="rId14"/>
    <p:sldId id="275" r:id="rId15"/>
    <p:sldId id="271" r:id="rId16"/>
    <p:sldId id="272" r:id="rId17"/>
    <p:sldId id="267" r:id="rId18"/>
    <p:sldId id="276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D8AA4E-1F6B-01D3-A2C4-59254853CBE6}" v="598" dt="2023-11-28T16:57:23.407"/>
    <p1510:client id="{5C56352B-1146-63EE-B9C1-D4202E913724}" v="126" dt="2023-12-01T14:45:58.830"/>
    <p1510:client id="{70817BED-DE92-ABA6-CB0C-B32A90778AC4}" v="125" dt="2023-11-30T11:33:08.838"/>
    <p1510:client id="{DB424387-F681-4379-9B21-C30102C8A9B9}" v="153" dt="2023-11-23T11:04:22.503"/>
    <p1510:client id="{E42B6EB3-0655-9984-41F4-42D065D061B0}" v="416" dt="2023-11-26T12:53:16.989"/>
    <p1510:client id="{ED6BA6D0-3743-6B9A-4142-6C4ABAA48045}" v="19" dt="2023-11-24T12:11:10.3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35F3CC-E90A-4B7A-A112-50401B85B15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20E9EE6-8F58-480D-9B24-166853E88343}">
      <dgm:prSet/>
      <dgm:spPr/>
      <dgm:t>
        <a:bodyPr/>
        <a:lstStyle/>
        <a:p>
          <a:pPr rtl="0"/>
          <a:r>
            <a:rPr lang="en-GB" dirty="0">
              <a:latin typeface="Walbaum Display"/>
            </a:rPr>
            <a:t>ALN definition in Higher Education</a:t>
          </a:r>
          <a:endParaRPr lang="en-US" dirty="0"/>
        </a:p>
      </dgm:t>
    </dgm:pt>
    <dgm:pt modelId="{37EA8101-218A-423A-8C1C-C07C92D35CD8}" type="parTrans" cxnId="{B2F2CA72-F4C1-4F31-A259-22F44D82E6B7}">
      <dgm:prSet/>
      <dgm:spPr/>
      <dgm:t>
        <a:bodyPr/>
        <a:lstStyle/>
        <a:p>
          <a:endParaRPr lang="en-US"/>
        </a:p>
      </dgm:t>
    </dgm:pt>
    <dgm:pt modelId="{E2DF2E82-C855-47D3-B4DD-7589D48A060A}" type="sibTrans" cxnId="{B2F2CA72-F4C1-4F31-A259-22F44D82E6B7}">
      <dgm:prSet/>
      <dgm:spPr/>
      <dgm:t>
        <a:bodyPr/>
        <a:lstStyle/>
        <a:p>
          <a:endParaRPr lang="en-US"/>
        </a:p>
      </dgm:t>
    </dgm:pt>
    <dgm:pt modelId="{D98511B1-6225-454D-B676-FE4F46C3B172}">
      <dgm:prSet phldr="0"/>
      <dgm:spPr/>
      <dgm:t>
        <a:bodyPr/>
        <a:lstStyle/>
        <a:p>
          <a:pPr rtl="0"/>
          <a:r>
            <a:rPr lang="en-US" dirty="0">
              <a:latin typeface="Walbaum Display"/>
            </a:rPr>
            <a:t>Student voice in research</a:t>
          </a:r>
          <a:endParaRPr lang="en-US" dirty="0"/>
        </a:p>
      </dgm:t>
    </dgm:pt>
    <dgm:pt modelId="{7BBE58D2-4D44-4FC0-9C64-2CC157D572B0}" type="parTrans" cxnId="{215E57B3-39D4-4FBB-9305-539D7BD79635}">
      <dgm:prSet/>
      <dgm:spPr/>
      <dgm:t>
        <a:bodyPr/>
        <a:lstStyle/>
        <a:p>
          <a:endParaRPr lang="en-US"/>
        </a:p>
      </dgm:t>
    </dgm:pt>
    <dgm:pt modelId="{630F2468-731D-4EAC-8EE1-93AFBDDEEC86}" type="sibTrans" cxnId="{215E57B3-39D4-4FBB-9305-539D7BD79635}">
      <dgm:prSet/>
      <dgm:spPr/>
      <dgm:t>
        <a:bodyPr/>
        <a:lstStyle/>
        <a:p>
          <a:endParaRPr lang="en-US"/>
        </a:p>
      </dgm:t>
    </dgm:pt>
    <dgm:pt modelId="{EBE57600-1E41-4567-AEA7-FE4EA1AFB500}">
      <dgm:prSet phldr="0"/>
      <dgm:spPr/>
      <dgm:t>
        <a:bodyPr/>
        <a:lstStyle/>
        <a:p>
          <a:pPr rtl="0"/>
          <a:r>
            <a:rPr lang="en-US" dirty="0">
              <a:latin typeface="Walbaum Display"/>
            </a:rPr>
            <a:t>Value of lived experience</a:t>
          </a:r>
        </a:p>
      </dgm:t>
    </dgm:pt>
    <dgm:pt modelId="{8D09C852-E1E9-46AD-A09E-228D08F02364}" type="parTrans" cxnId="{61E08AA7-192C-4F15-B6B2-86C9021F4069}">
      <dgm:prSet/>
      <dgm:spPr/>
    </dgm:pt>
    <dgm:pt modelId="{74EA0A74-FF38-426C-B19C-29867051A8F6}" type="sibTrans" cxnId="{61E08AA7-192C-4F15-B6B2-86C9021F4069}">
      <dgm:prSet/>
      <dgm:spPr/>
    </dgm:pt>
    <dgm:pt modelId="{BCA98E20-041A-45E2-A3A7-BFEF12511E79}">
      <dgm:prSet phldr="0"/>
      <dgm:spPr/>
      <dgm:t>
        <a:bodyPr/>
        <a:lstStyle/>
        <a:p>
          <a:pPr rtl="0"/>
          <a:r>
            <a:rPr lang="en-US" dirty="0">
              <a:latin typeface="Walbaum Display"/>
            </a:rPr>
            <a:t>Consistent support mechanisms</a:t>
          </a:r>
        </a:p>
      </dgm:t>
    </dgm:pt>
    <dgm:pt modelId="{58363FEA-063E-43A8-84E5-BAB1A58C50B5}" type="parTrans" cxnId="{4CA29C4A-EAF9-4233-B6F7-E788007C2B9E}">
      <dgm:prSet/>
      <dgm:spPr/>
    </dgm:pt>
    <dgm:pt modelId="{9F9A5915-795F-4574-82FC-43E333FA87A0}" type="sibTrans" cxnId="{4CA29C4A-EAF9-4233-B6F7-E788007C2B9E}">
      <dgm:prSet/>
      <dgm:spPr/>
    </dgm:pt>
    <dgm:pt modelId="{7B7C13FC-4285-4961-AC36-6E129534A393}" type="pres">
      <dgm:prSet presAssocID="{FF35F3CC-E90A-4B7A-A112-50401B85B15F}" presName="vert0" presStyleCnt="0">
        <dgm:presLayoutVars>
          <dgm:dir/>
          <dgm:animOne val="branch"/>
          <dgm:animLvl val="lvl"/>
        </dgm:presLayoutVars>
      </dgm:prSet>
      <dgm:spPr/>
    </dgm:pt>
    <dgm:pt modelId="{7EAA5F21-7586-4A4C-8697-42FC9A50F6F9}" type="pres">
      <dgm:prSet presAssocID="{720E9EE6-8F58-480D-9B24-166853E88343}" presName="thickLine" presStyleLbl="alignNode1" presStyleIdx="0" presStyleCnt="4"/>
      <dgm:spPr/>
    </dgm:pt>
    <dgm:pt modelId="{95A94ECB-536D-4AEC-A39A-325999AC80AA}" type="pres">
      <dgm:prSet presAssocID="{720E9EE6-8F58-480D-9B24-166853E88343}" presName="horz1" presStyleCnt="0"/>
      <dgm:spPr/>
    </dgm:pt>
    <dgm:pt modelId="{E861BD33-73F3-466A-B42E-22A882A2B906}" type="pres">
      <dgm:prSet presAssocID="{720E9EE6-8F58-480D-9B24-166853E88343}" presName="tx1" presStyleLbl="revTx" presStyleIdx="0" presStyleCnt="4"/>
      <dgm:spPr/>
    </dgm:pt>
    <dgm:pt modelId="{C7FDC207-5A97-49B6-97AF-D25901CE7866}" type="pres">
      <dgm:prSet presAssocID="{720E9EE6-8F58-480D-9B24-166853E88343}" presName="vert1" presStyleCnt="0"/>
      <dgm:spPr/>
    </dgm:pt>
    <dgm:pt modelId="{CD2C3A5A-4187-40D5-8612-0EF49D4D614E}" type="pres">
      <dgm:prSet presAssocID="{D98511B1-6225-454D-B676-FE4F46C3B172}" presName="thickLine" presStyleLbl="alignNode1" presStyleIdx="1" presStyleCnt="4"/>
      <dgm:spPr/>
    </dgm:pt>
    <dgm:pt modelId="{A48DED67-495E-4505-A1D7-C74D902DFDD0}" type="pres">
      <dgm:prSet presAssocID="{D98511B1-6225-454D-B676-FE4F46C3B172}" presName="horz1" presStyleCnt="0"/>
      <dgm:spPr/>
    </dgm:pt>
    <dgm:pt modelId="{FAC394C9-796F-40F5-8AA5-F6B148800C93}" type="pres">
      <dgm:prSet presAssocID="{D98511B1-6225-454D-B676-FE4F46C3B172}" presName="tx1" presStyleLbl="revTx" presStyleIdx="1" presStyleCnt="4"/>
      <dgm:spPr/>
    </dgm:pt>
    <dgm:pt modelId="{CC2ED435-E851-4635-8968-B6883434B3CD}" type="pres">
      <dgm:prSet presAssocID="{D98511B1-6225-454D-B676-FE4F46C3B172}" presName="vert1" presStyleCnt="0"/>
      <dgm:spPr/>
    </dgm:pt>
    <dgm:pt modelId="{1D75312A-B5F7-43C0-9922-4C723DCC84A6}" type="pres">
      <dgm:prSet presAssocID="{EBE57600-1E41-4567-AEA7-FE4EA1AFB500}" presName="thickLine" presStyleLbl="alignNode1" presStyleIdx="2" presStyleCnt="4"/>
      <dgm:spPr/>
    </dgm:pt>
    <dgm:pt modelId="{1541E2DD-FC74-47AE-B488-645E62CDE9A0}" type="pres">
      <dgm:prSet presAssocID="{EBE57600-1E41-4567-AEA7-FE4EA1AFB500}" presName="horz1" presStyleCnt="0"/>
      <dgm:spPr/>
    </dgm:pt>
    <dgm:pt modelId="{79DCA4F9-B59C-4981-A890-0BFA96465516}" type="pres">
      <dgm:prSet presAssocID="{EBE57600-1E41-4567-AEA7-FE4EA1AFB500}" presName="tx1" presStyleLbl="revTx" presStyleIdx="2" presStyleCnt="4"/>
      <dgm:spPr/>
    </dgm:pt>
    <dgm:pt modelId="{4A3C9D83-D750-4F86-80C4-2EB8E3A3F49E}" type="pres">
      <dgm:prSet presAssocID="{EBE57600-1E41-4567-AEA7-FE4EA1AFB500}" presName="vert1" presStyleCnt="0"/>
      <dgm:spPr/>
    </dgm:pt>
    <dgm:pt modelId="{9B85E18D-D1B4-4C4B-971A-B9432BF34B42}" type="pres">
      <dgm:prSet presAssocID="{BCA98E20-041A-45E2-A3A7-BFEF12511E79}" presName="thickLine" presStyleLbl="alignNode1" presStyleIdx="3" presStyleCnt="4"/>
      <dgm:spPr/>
    </dgm:pt>
    <dgm:pt modelId="{4FE6FDF9-6F09-4371-8D9A-CBF461EF5D18}" type="pres">
      <dgm:prSet presAssocID="{BCA98E20-041A-45E2-A3A7-BFEF12511E79}" presName="horz1" presStyleCnt="0"/>
      <dgm:spPr/>
    </dgm:pt>
    <dgm:pt modelId="{F64D461C-4314-4787-B1EB-69C09C3E3D65}" type="pres">
      <dgm:prSet presAssocID="{BCA98E20-041A-45E2-A3A7-BFEF12511E79}" presName="tx1" presStyleLbl="revTx" presStyleIdx="3" presStyleCnt="4"/>
      <dgm:spPr/>
    </dgm:pt>
    <dgm:pt modelId="{7DEC1E79-C172-4CB3-8214-C2D06B8DCD41}" type="pres">
      <dgm:prSet presAssocID="{BCA98E20-041A-45E2-A3A7-BFEF12511E79}" presName="vert1" presStyleCnt="0"/>
      <dgm:spPr/>
    </dgm:pt>
  </dgm:ptLst>
  <dgm:cxnLst>
    <dgm:cxn modelId="{127EAA1E-64FB-4E95-8838-865E570B8079}" type="presOf" srcId="{BCA98E20-041A-45E2-A3A7-BFEF12511E79}" destId="{F64D461C-4314-4787-B1EB-69C09C3E3D65}" srcOrd="0" destOrd="0" presId="urn:microsoft.com/office/officeart/2008/layout/LinedList"/>
    <dgm:cxn modelId="{F9E0E435-F19E-462F-803C-6154A48B7385}" type="presOf" srcId="{720E9EE6-8F58-480D-9B24-166853E88343}" destId="{E861BD33-73F3-466A-B42E-22A882A2B906}" srcOrd="0" destOrd="0" presId="urn:microsoft.com/office/officeart/2008/layout/LinedList"/>
    <dgm:cxn modelId="{4CA29C4A-EAF9-4233-B6F7-E788007C2B9E}" srcId="{FF35F3CC-E90A-4B7A-A112-50401B85B15F}" destId="{BCA98E20-041A-45E2-A3A7-BFEF12511E79}" srcOrd="3" destOrd="0" parTransId="{58363FEA-063E-43A8-84E5-BAB1A58C50B5}" sibTransId="{9F9A5915-795F-4574-82FC-43E333FA87A0}"/>
    <dgm:cxn modelId="{B2F2CA72-F4C1-4F31-A259-22F44D82E6B7}" srcId="{FF35F3CC-E90A-4B7A-A112-50401B85B15F}" destId="{720E9EE6-8F58-480D-9B24-166853E88343}" srcOrd="0" destOrd="0" parTransId="{37EA8101-218A-423A-8C1C-C07C92D35CD8}" sibTransId="{E2DF2E82-C855-47D3-B4DD-7589D48A060A}"/>
    <dgm:cxn modelId="{734C2557-BEA1-4016-8397-38398CB0138F}" type="presOf" srcId="{FF35F3CC-E90A-4B7A-A112-50401B85B15F}" destId="{7B7C13FC-4285-4961-AC36-6E129534A393}" srcOrd="0" destOrd="0" presId="urn:microsoft.com/office/officeart/2008/layout/LinedList"/>
    <dgm:cxn modelId="{61E08AA7-192C-4F15-B6B2-86C9021F4069}" srcId="{FF35F3CC-E90A-4B7A-A112-50401B85B15F}" destId="{EBE57600-1E41-4567-AEA7-FE4EA1AFB500}" srcOrd="2" destOrd="0" parTransId="{8D09C852-E1E9-46AD-A09E-228D08F02364}" sibTransId="{74EA0A74-FF38-426C-B19C-29867051A8F6}"/>
    <dgm:cxn modelId="{215E57B3-39D4-4FBB-9305-539D7BD79635}" srcId="{FF35F3CC-E90A-4B7A-A112-50401B85B15F}" destId="{D98511B1-6225-454D-B676-FE4F46C3B172}" srcOrd="1" destOrd="0" parTransId="{7BBE58D2-4D44-4FC0-9C64-2CC157D572B0}" sibTransId="{630F2468-731D-4EAC-8EE1-93AFBDDEEC86}"/>
    <dgm:cxn modelId="{A55523B8-3347-4C53-A41E-DCA6BE226CC0}" type="presOf" srcId="{D98511B1-6225-454D-B676-FE4F46C3B172}" destId="{FAC394C9-796F-40F5-8AA5-F6B148800C93}" srcOrd="0" destOrd="0" presId="urn:microsoft.com/office/officeart/2008/layout/LinedList"/>
    <dgm:cxn modelId="{049FC8DB-82F2-4C09-B8D9-F0879A2A2F80}" type="presOf" srcId="{EBE57600-1E41-4567-AEA7-FE4EA1AFB500}" destId="{79DCA4F9-B59C-4981-A890-0BFA96465516}" srcOrd="0" destOrd="0" presId="urn:microsoft.com/office/officeart/2008/layout/LinedList"/>
    <dgm:cxn modelId="{DE0245D1-E786-4F72-952A-679AC8122AF4}" type="presParOf" srcId="{7B7C13FC-4285-4961-AC36-6E129534A393}" destId="{7EAA5F21-7586-4A4C-8697-42FC9A50F6F9}" srcOrd="0" destOrd="0" presId="urn:microsoft.com/office/officeart/2008/layout/LinedList"/>
    <dgm:cxn modelId="{9AEE57AE-F9BC-41EE-A105-FF920B34DA4D}" type="presParOf" srcId="{7B7C13FC-4285-4961-AC36-6E129534A393}" destId="{95A94ECB-536D-4AEC-A39A-325999AC80AA}" srcOrd="1" destOrd="0" presId="urn:microsoft.com/office/officeart/2008/layout/LinedList"/>
    <dgm:cxn modelId="{0F54B756-D553-4204-A8CF-F1EC1574F377}" type="presParOf" srcId="{95A94ECB-536D-4AEC-A39A-325999AC80AA}" destId="{E861BD33-73F3-466A-B42E-22A882A2B906}" srcOrd="0" destOrd="0" presId="urn:microsoft.com/office/officeart/2008/layout/LinedList"/>
    <dgm:cxn modelId="{96170CD3-9543-4081-9B3E-7F75605922A4}" type="presParOf" srcId="{95A94ECB-536D-4AEC-A39A-325999AC80AA}" destId="{C7FDC207-5A97-49B6-97AF-D25901CE7866}" srcOrd="1" destOrd="0" presId="urn:microsoft.com/office/officeart/2008/layout/LinedList"/>
    <dgm:cxn modelId="{A454A051-363B-4FE5-910C-73EB3DCB9F41}" type="presParOf" srcId="{7B7C13FC-4285-4961-AC36-6E129534A393}" destId="{CD2C3A5A-4187-40D5-8612-0EF49D4D614E}" srcOrd="2" destOrd="0" presId="urn:microsoft.com/office/officeart/2008/layout/LinedList"/>
    <dgm:cxn modelId="{BE11EC86-B317-439E-AA0C-F4A137CBAC21}" type="presParOf" srcId="{7B7C13FC-4285-4961-AC36-6E129534A393}" destId="{A48DED67-495E-4505-A1D7-C74D902DFDD0}" srcOrd="3" destOrd="0" presId="urn:microsoft.com/office/officeart/2008/layout/LinedList"/>
    <dgm:cxn modelId="{F9358766-4FFF-45A6-A652-ABAB27691AED}" type="presParOf" srcId="{A48DED67-495E-4505-A1D7-C74D902DFDD0}" destId="{FAC394C9-796F-40F5-8AA5-F6B148800C93}" srcOrd="0" destOrd="0" presId="urn:microsoft.com/office/officeart/2008/layout/LinedList"/>
    <dgm:cxn modelId="{9DCFCD28-9048-4A8B-A6BB-474F106E3234}" type="presParOf" srcId="{A48DED67-495E-4505-A1D7-C74D902DFDD0}" destId="{CC2ED435-E851-4635-8968-B6883434B3CD}" srcOrd="1" destOrd="0" presId="urn:microsoft.com/office/officeart/2008/layout/LinedList"/>
    <dgm:cxn modelId="{CC50967F-E5D9-4F9E-AD3A-2DDC2AE561AA}" type="presParOf" srcId="{7B7C13FC-4285-4961-AC36-6E129534A393}" destId="{1D75312A-B5F7-43C0-9922-4C723DCC84A6}" srcOrd="4" destOrd="0" presId="urn:microsoft.com/office/officeart/2008/layout/LinedList"/>
    <dgm:cxn modelId="{193453E0-28E9-41EA-9434-AB1D0F451DDF}" type="presParOf" srcId="{7B7C13FC-4285-4961-AC36-6E129534A393}" destId="{1541E2DD-FC74-47AE-B488-645E62CDE9A0}" srcOrd="5" destOrd="0" presId="urn:microsoft.com/office/officeart/2008/layout/LinedList"/>
    <dgm:cxn modelId="{47F03561-5E64-4BEE-9CFF-36C4680545CD}" type="presParOf" srcId="{1541E2DD-FC74-47AE-B488-645E62CDE9A0}" destId="{79DCA4F9-B59C-4981-A890-0BFA96465516}" srcOrd="0" destOrd="0" presId="urn:microsoft.com/office/officeart/2008/layout/LinedList"/>
    <dgm:cxn modelId="{7C98B47E-0E62-4F5A-9C83-A9646AC6FB70}" type="presParOf" srcId="{1541E2DD-FC74-47AE-B488-645E62CDE9A0}" destId="{4A3C9D83-D750-4F86-80C4-2EB8E3A3F49E}" srcOrd="1" destOrd="0" presId="urn:microsoft.com/office/officeart/2008/layout/LinedList"/>
    <dgm:cxn modelId="{4F1FE1CA-BE6F-49F1-94C7-421534ADF1B6}" type="presParOf" srcId="{7B7C13FC-4285-4961-AC36-6E129534A393}" destId="{9B85E18D-D1B4-4C4B-971A-B9432BF34B42}" srcOrd="6" destOrd="0" presId="urn:microsoft.com/office/officeart/2008/layout/LinedList"/>
    <dgm:cxn modelId="{2C4EECE9-BD0A-47EE-9E12-0F1EA030BE87}" type="presParOf" srcId="{7B7C13FC-4285-4961-AC36-6E129534A393}" destId="{4FE6FDF9-6F09-4371-8D9A-CBF461EF5D18}" srcOrd="7" destOrd="0" presId="urn:microsoft.com/office/officeart/2008/layout/LinedList"/>
    <dgm:cxn modelId="{C38A3559-E6A1-41D6-987C-EB8377549028}" type="presParOf" srcId="{4FE6FDF9-6F09-4371-8D9A-CBF461EF5D18}" destId="{F64D461C-4314-4787-B1EB-69C09C3E3D65}" srcOrd="0" destOrd="0" presId="urn:microsoft.com/office/officeart/2008/layout/LinedList"/>
    <dgm:cxn modelId="{B571FCE3-DC9E-4B50-B66E-94E18B928754}" type="presParOf" srcId="{4FE6FDF9-6F09-4371-8D9A-CBF461EF5D18}" destId="{7DEC1E79-C172-4CB3-8214-C2D06B8DCD4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ACF143-3170-44E7-A9CF-E256B8F24D9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8BE27A-AA07-4FC2-992B-7CAA1609E667}">
      <dgm:prSet/>
      <dgm:spPr/>
      <dgm:t>
        <a:bodyPr/>
        <a:lstStyle/>
        <a:p>
          <a:r>
            <a:rPr lang="en-GB" dirty="0"/>
            <a:t>Pragmatism.</a:t>
          </a:r>
          <a:endParaRPr lang="en-US" dirty="0"/>
        </a:p>
      </dgm:t>
    </dgm:pt>
    <dgm:pt modelId="{FF403AB5-A984-4D8D-8190-D0C120C53224}" type="parTrans" cxnId="{C49FCC07-4633-4988-A705-1871801DB9CC}">
      <dgm:prSet/>
      <dgm:spPr/>
      <dgm:t>
        <a:bodyPr/>
        <a:lstStyle/>
        <a:p>
          <a:endParaRPr lang="en-US"/>
        </a:p>
      </dgm:t>
    </dgm:pt>
    <dgm:pt modelId="{58BED361-EBF4-4B4C-938D-31AC72AD1331}" type="sibTrans" cxnId="{C49FCC07-4633-4988-A705-1871801DB9CC}">
      <dgm:prSet/>
      <dgm:spPr/>
      <dgm:t>
        <a:bodyPr/>
        <a:lstStyle/>
        <a:p>
          <a:endParaRPr lang="en-US"/>
        </a:p>
      </dgm:t>
    </dgm:pt>
    <dgm:pt modelId="{39BF546A-E348-4C29-A879-5F2AFDAE35A8}">
      <dgm:prSet/>
      <dgm:spPr/>
      <dgm:t>
        <a:bodyPr/>
        <a:lstStyle/>
        <a:p>
          <a:pPr rtl="0"/>
          <a:r>
            <a:rPr lang="en-GB" dirty="0">
              <a:latin typeface="Walbaum Display"/>
            </a:rPr>
            <a:t>Convergent parallel design (Demir and </a:t>
          </a:r>
          <a:r>
            <a:rPr lang="en-GB" dirty="0" err="1">
              <a:latin typeface="Walbaum Display"/>
            </a:rPr>
            <a:t>Pismek</a:t>
          </a:r>
          <a:r>
            <a:rPr lang="en-GB" dirty="0">
              <a:latin typeface="Walbaum Display"/>
            </a:rPr>
            <a:t>, 2018)</a:t>
          </a:r>
          <a:endParaRPr lang="en-US" dirty="0"/>
        </a:p>
      </dgm:t>
    </dgm:pt>
    <dgm:pt modelId="{1B39104B-FFE7-4F94-9275-49925CB58DED}" type="parTrans" cxnId="{0FDC66AD-6E37-480B-BF91-14900F4BABAE}">
      <dgm:prSet/>
      <dgm:spPr/>
      <dgm:t>
        <a:bodyPr/>
        <a:lstStyle/>
        <a:p>
          <a:endParaRPr lang="en-US"/>
        </a:p>
      </dgm:t>
    </dgm:pt>
    <dgm:pt modelId="{E4C0336B-123C-465A-89DA-D2355E435E5F}" type="sibTrans" cxnId="{0FDC66AD-6E37-480B-BF91-14900F4BABAE}">
      <dgm:prSet/>
      <dgm:spPr/>
      <dgm:t>
        <a:bodyPr/>
        <a:lstStyle/>
        <a:p>
          <a:endParaRPr lang="en-US"/>
        </a:p>
      </dgm:t>
    </dgm:pt>
    <dgm:pt modelId="{4D3315BA-613E-4D11-98E2-15A4C19BFAEE}">
      <dgm:prSet/>
      <dgm:spPr/>
      <dgm:t>
        <a:bodyPr/>
        <a:lstStyle/>
        <a:p>
          <a:r>
            <a:rPr lang="en-GB" dirty="0"/>
            <a:t>Human experiences.</a:t>
          </a:r>
          <a:endParaRPr lang="en-US" dirty="0"/>
        </a:p>
      </dgm:t>
    </dgm:pt>
    <dgm:pt modelId="{BB04EE98-64DB-4B4E-9D00-367ACBEF9FC7}" type="parTrans" cxnId="{26824AD3-CAD5-4886-BBE3-26D397A485FE}">
      <dgm:prSet/>
      <dgm:spPr/>
      <dgm:t>
        <a:bodyPr/>
        <a:lstStyle/>
        <a:p>
          <a:endParaRPr lang="en-US"/>
        </a:p>
      </dgm:t>
    </dgm:pt>
    <dgm:pt modelId="{57C69C95-D635-4139-A2CB-41FBDB38B075}" type="sibTrans" cxnId="{26824AD3-CAD5-4886-BBE3-26D397A485FE}">
      <dgm:prSet/>
      <dgm:spPr/>
      <dgm:t>
        <a:bodyPr/>
        <a:lstStyle/>
        <a:p>
          <a:endParaRPr lang="en-US"/>
        </a:p>
      </dgm:t>
    </dgm:pt>
    <dgm:pt modelId="{C1CE061E-4F6B-4703-AA34-0800F0150346}">
      <dgm:prSet/>
      <dgm:spPr/>
      <dgm:t>
        <a:bodyPr/>
        <a:lstStyle/>
        <a:p>
          <a:r>
            <a:rPr lang="en-GB" dirty="0"/>
            <a:t>(Kaushik and Walsh, 2019)</a:t>
          </a:r>
          <a:endParaRPr lang="en-US" dirty="0"/>
        </a:p>
      </dgm:t>
    </dgm:pt>
    <dgm:pt modelId="{A7116966-1C2A-433E-B9D5-26C571E6E93D}" type="parTrans" cxnId="{BE87BB44-FBEE-47D1-9103-705BE408B2D4}">
      <dgm:prSet/>
      <dgm:spPr/>
      <dgm:t>
        <a:bodyPr/>
        <a:lstStyle/>
        <a:p>
          <a:endParaRPr lang="en-US"/>
        </a:p>
      </dgm:t>
    </dgm:pt>
    <dgm:pt modelId="{5756C132-2D75-4B1F-85C5-32B2B0556EAA}" type="sibTrans" cxnId="{BE87BB44-FBEE-47D1-9103-705BE408B2D4}">
      <dgm:prSet/>
      <dgm:spPr/>
      <dgm:t>
        <a:bodyPr/>
        <a:lstStyle/>
        <a:p>
          <a:endParaRPr lang="en-US"/>
        </a:p>
      </dgm:t>
    </dgm:pt>
    <dgm:pt modelId="{DF38FD85-C179-4D1C-960F-CAFFBED98478}" type="pres">
      <dgm:prSet presAssocID="{28ACF143-3170-44E7-A9CF-E256B8F24D93}" presName="linear" presStyleCnt="0">
        <dgm:presLayoutVars>
          <dgm:animLvl val="lvl"/>
          <dgm:resizeHandles val="exact"/>
        </dgm:presLayoutVars>
      </dgm:prSet>
      <dgm:spPr/>
    </dgm:pt>
    <dgm:pt modelId="{4C896757-F22E-4627-8F67-7F0FA8BAC2EF}" type="pres">
      <dgm:prSet presAssocID="{B38BE27A-AA07-4FC2-992B-7CAA1609E66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82BFD0A-974A-4D2B-ACF4-9240FD6EBC90}" type="pres">
      <dgm:prSet presAssocID="{58BED361-EBF4-4B4C-938D-31AC72AD1331}" presName="spacer" presStyleCnt="0"/>
      <dgm:spPr/>
    </dgm:pt>
    <dgm:pt modelId="{A91D9B32-0A92-4E42-83E0-E262BD7C4C9D}" type="pres">
      <dgm:prSet presAssocID="{39BF546A-E348-4C29-A879-5F2AFDAE35A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15EA66-53E8-44F9-8645-2994782E3FC6}" type="pres">
      <dgm:prSet presAssocID="{E4C0336B-123C-465A-89DA-D2355E435E5F}" presName="spacer" presStyleCnt="0"/>
      <dgm:spPr/>
    </dgm:pt>
    <dgm:pt modelId="{A886F979-5490-4D67-830B-EDCF14252486}" type="pres">
      <dgm:prSet presAssocID="{4D3315BA-613E-4D11-98E2-15A4C19BFAE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9AF91B3-C379-4C70-B23A-DAF175613F6D}" type="pres">
      <dgm:prSet presAssocID="{57C69C95-D635-4139-A2CB-41FBDB38B075}" presName="spacer" presStyleCnt="0"/>
      <dgm:spPr/>
    </dgm:pt>
    <dgm:pt modelId="{7FA74178-E106-4816-B5F3-7670A671EE08}" type="pres">
      <dgm:prSet presAssocID="{C1CE061E-4F6B-4703-AA34-0800F015034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49FCC07-4633-4988-A705-1871801DB9CC}" srcId="{28ACF143-3170-44E7-A9CF-E256B8F24D93}" destId="{B38BE27A-AA07-4FC2-992B-7CAA1609E667}" srcOrd="0" destOrd="0" parTransId="{FF403AB5-A984-4D8D-8190-D0C120C53224}" sibTransId="{58BED361-EBF4-4B4C-938D-31AC72AD1331}"/>
    <dgm:cxn modelId="{697C0743-1A0D-485F-991F-6ECFF35DA401}" type="presOf" srcId="{28ACF143-3170-44E7-A9CF-E256B8F24D93}" destId="{DF38FD85-C179-4D1C-960F-CAFFBED98478}" srcOrd="0" destOrd="0" presId="urn:microsoft.com/office/officeart/2005/8/layout/vList2"/>
    <dgm:cxn modelId="{BE87BB44-FBEE-47D1-9103-705BE408B2D4}" srcId="{28ACF143-3170-44E7-A9CF-E256B8F24D93}" destId="{C1CE061E-4F6B-4703-AA34-0800F0150346}" srcOrd="3" destOrd="0" parTransId="{A7116966-1C2A-433E-B9D5-26C571E6E93D}" sibTransId="{5756C132-2D75-4B1F-85C5-32B2B0556EAA}"/>
    <dgm:cxn modelId="{BD10CB47-28D1-4963-AFFD-B217AEEC98D6}" type="presOf" srcId="{C1CE061E-4F6B-4703-AA34-0800F0150346}" destId="{7FA74178-E106-4816-B5F3-7670A671EE08}" srcOrd="0" destOrd="0" presId="urn:microsoft.com/office/officeart/2005/8/layout/vList2"/>
    <dgm:cxn modelId="{3F63E16E-9E79-40F6-9204-6FE2AA808654}" type="presOf" srcId="{4D3315BA-613E-4D11-98E2-15A4C19BFAEE}" destId="{A886F979-5490-4D67-830B-EDCF14252486}" srcOrd="0" destOrd="0" presId="urn:microsoft.com/office/officeart/2005/8/layout/vList2"/>
    <dgm:cxn modelId="{F1346F52-C738-4358-9628-F64DDDECAA14}" type="presOf" srcId="{B38BE27A-AA07-4FC2-992B-7CAA1609E667}" destId="{4C896757-F22E-4627-8F67-7F0FA8BAC2EF}" srcOrd="0" destOrd="0" presId="urn:microsoft.com/office/officeart/2005/8/layout/vList2"/>
    <dgm:cxn modelId="{0FDC66AD-6E37-480B-BF91-14900F4BABAE}" srcId="{28ACF143-3170-44E7-A9CF-E256B8F24D93}" destId="{39BF546A-E348-4C29-A879-5F2AFDAE35A8}" srcOrd="1" destOrd="0" parTransId="{1B39104B-FFE7-4F94-9275-49925CB58DED}" sibTransId="{E4C0336B-123C-465A-89DA-D2355E435E5F}"/>
    <dgm:cxn modelId="{26824AD3-CAD5-4886-BBE3-26D397A485FE}" srcId="{28ACF143-3170-44E7-A9CF-E256B8F24D93}" destId="{4D3315BA-613E-4D11-98E2-15A4C19BFAEE}" srcOrd="2" destOrd="0" parTransId="{BB04EE98-64DB-4B4E-9D00-367ACBEF9FC7}" sibTransId="{57C69C95-D635-4139-A2CB-41FBDB38B075}"/>
    <dgm:cxn modelId="{7DDE06D9-3680-4C09-BD3C-43CDBFDA0514}" type="presOf" srcId="{39BF546A-E348-4C29-A879-5F2AFDAE35A8}" destId="{A91D9B32-0A92-4E42-83E0-E262BD7C4C9D}" srcOrd="0" destOrd="0" presId="urn:microsoft.com/office/officeart/2005/8/layout/vList2"/>
    <dgm:cxn modelId="{78C0F365-2FED-47F8-804E-2ED74E7E0312}" type="presParOf" srcId="{DF38FD85-C179-4D1C-960F-CAFFBED98478}" destId="{4C896757-F22E-4627-8F67-7F0FA8BAC2EF}" srcOrd="0" destOrd="0" presId="urn:microsoft.com/office/officeart/2005/8/layout/vList2"/>
    <dgm:cxn modelId="{6D0933F3-036F-4BAC-90FF-188917E46C64}" type="presParOf" srcId="{DF38FD85-C179-4D1C-960F-CAFFBED98478}" destId="{482BFD0A-974A-4D2B-ACF4-9240FD6EBC90}" srcOrd="1" destOrd="0" presId="urn:microsoft.com/office/officeart/2005/8/layout/vList2"/>
    <dgm:cxn modelId="{068E1F2B-B97F-41F8-B31B-9FCB72D6C5A9}" type="presParOf" srcId="{DF38FD85-C179-4D1C-960F-CAFFBED98478}" destId="{A91D9B32-0A92-4E42-83E0-E262BD7C4C9D}" srcOrd="2" destOrd="0" presId="urn:microsoft.com/office/officeart/2005/8/layout/vList2"/>
    <dgm:cxn modelId="{63219259-0600-4238-8CB7-4CFBB79FBDD5}" type="presParOf" srcId="{DF38FD85-C179-4D1C-960F-CAFFBED98478}" destId="{3315EA66-53E8-44F9-8645-2994782E3FC6}" srcOrd="3" destOrd="0" presId="urn:microsoft.com/office/officeart/2005/8/layout/vList2"/>
    <dgm:cxn modelId="{640D6803-53C2-4FC5-90AD-7F60CFECA3E6}" type="presParOf" srcId="{DF38FD85-C179-4D1C-960F-CAFFBED98478}" destId="{A886F979-5490-4D67-830B-EDCF14252486}" srcOrd="4" destOrd="0" presId="urn:microsoft.com/office/officeart/2005/8/layout/vList2"/>
    <dgm:cxn modelId="{6EA2ADDE-8304-487B-B089-D3434D7A65BE}" type="presParOf" srcId="{DF38FD85-C179-4D1C-960F-CAFFBED98478}" destId="{39AF91B3-C379-4C70-B23A-DAF175613F6D}" srcOrd="5" destOrd="0" presId="urn:microsoft.com/office/officeart/2005/8/layout/vList2"/>
    <dgm:cxn modelId="{161AC43E-023C-48BC-8DF6-B9052E6984F3}" type="presParOf" srcId="{DF38FD85-C179-4D1C-960F-CAFFBED98478}" destId="{7FA74178-E106-4816-B5F3-7670A671EE0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C3232B-9BBA-446C-8DB1-A7077DBC3BF1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FF98432-9D01-45E7-91A9-3C2C4753B97F}">
      <dgm:prSet/>
      <dgm:spPr/>
      <dgm:t>
        <a:bodyPr/>
        <a:lstStyle/>
        <a:p>
          <a:r>
            <a:rPr lang="en-GB"/>
            <a:t>Ten years of experience in ALN.</a:t>
          </a:r>
          <a:endParaRPr lang="en-US"/>
        </a:p>
      </dgm:t>
    </dgm:pt>
    <dgm:pt modelId="{EBDE5072-4FCD-4C09-A59D-546668C9E194}" type="parTrans" cxnId="{29D53E70-15C6-4361-8E9A-EF5A4BD6E486}">
      <dgm:prSet/>
      <dgm:spPr/>
      <dgm:t>
        <a:bodyPr/>
        <a:lstStyle/>
        <a:p>
          <a:endParaRPr lang="en-US"/>
        </a:p>
      </dgm:t>
    </dgm:pt>
    <dgm:pt modelId="{3937AB72-9C46-4549-8AAA-B80E9F281564}" type="sibTrans" cxnId="{29D53E70-15C6-4361-8E9A-EF5A4BD6E486}">
      <dgm:prSet/>
      <dgm:spPr/>
      <dgm:t>
        <a:bodyPr/>
        <a:lstStyle/>
        <a:p>
          <a:endParaRPr lang="en-US"/>
        </a:p>
      </dgm:t>
    </dgm:pt>
    <dgm:pt modelId="{FB37406D-BDEE-46B0-811B-3E805F5DB24D}">
      <dgm:prSet/>
      <dgm:spPr/>
      <dgm:t>
        <a:bodyPr/>
        <a:lstStyle/>
        <a:p>
          <a:r>
            <a:rPr lang="en-GB"/>
            <a:t>HE researcher.</a:t>
          </a:r>
          <a:endParaRPr lang="en-US"/>
        </a:p>
      </dgm:t>
    </dgm:pt>
    <dgm:pt modelId="{CB73F4E8-B725-4E03-9C7D-0A51AB45480D}" type="parTrans" cxnId="{8ACF3C55-3F6A-4778-AEE8-C00E160077CB}">
      <dgm:prSet/>
      <dgm:spPr/>
      <dgm:t>
        <a:bodyPr/>
        <a:lstStyle/>
        <a:p>
          <a:endParaRPr lang="en-US"/>
        </a:p>
      </dgm:t>
    </dgm:pt>
    <dgm:pt modelId="{3363A9D1-8A22-4854-A957-D67BF94952CA}" type="sibTrans" cxnId="{8ACF3C55-3F6A-4778-AEE8-C00E160077CB}">
      <dgm:prSet/>
      <dgm:spPr/>
      <dgm:t>
        <a:bodyPr/>
        <a:lstStyle/>
        <a:p>
          <a:endParaRPr lang="en-US"/>
        </a:p>
      </dgm:t>
    </dgm:pt>
    <dgm:pt modelId="{E41A2A34-CB77-45BD-B0A8-948569DD4ADF}">
      <dgm:prSet/>
      <dgm:spPr/>
      <dgm:t>
        <a:bodyPr/>
        <a:lstStyle/>
        <a:p>
          <a:r>
            <a:rPr lang="en-GB"/>
            <a:t>Passion.</a:t>
          </a:r>
          <a:endParaRPr lang="en-US"/>
        </a:p>
      </dgm:t>
    </dgm:pt>
    <dgm:pt modelId="{6D0D0064-EA4A-4DBA-BD48-E2AC511FE7B7}" type="parTrans" cxnId="{004D4654-14B3-4788-AB5B-8EF5BABE5363}">
      <dgm:prSet/>
      <dgm:spPr/>
      <dgm:t>
        <a:bodyPr/>
        <a:lstStyle/>
        <a:p>
          <a:endParaRPr lang="en-US"/>
        </a:p>
      </dgm:t>
    </dgm:pt>
    <dgm:pt modelId="{81EA3D65-A299-48A1-A0E3-AED2989FA80F}" type="sibTrans" cxnId="{004D4654-14B3-4788-AB5B-8EF5BABE5363}">
      <dgm:prSet/>
      <dgm:spPr/>
      <dgm:t>
        <a:bodyPr/>
        <a:lstStyle/>
        <a:p>
          <a:endParaRPr lang="en-US"/>
        </a:p>
      </dgm:t>
    </dgm:pt>
    <dgm:pt modelId="{7D20DF72-FECB-4E3E-BE1A-234A1EE6E557}">
      <dgm:prSet/>
      <dgm:spPr/>
      <dgm:t>
        <a:bodyPr/>
        <a:lstStyle/>
        <a:p>
          <a:r>
            <a:rPr lang="en-GB"/>
            <a:t>A drive for tangible change – pragmatism!</a:t>
          </a:r>
          <a:endParaRPr lang="en-US"/>
        </a:p>
      </dgm:t>
    </dgm:pt>
    <dgm:pt modelId="{2DDB50A8-8C1F-4F80-BE7F-2AE435C8B38D}" type="parTrans" cxnId="{C14042B0-DB0C-4CEC-92B6-0DE0F9BC83F6}">
      <dgm:prSet/>
      <dgm:spPr/>
      <dgm:t>
        <a:bodyPr/>
        <a:lstStyle/>
        <a:p>
          <a:endParaRPr lang="en-US"/>
        </a:p>
      </dgm:t>
    </dgm:pt>
    <dgm:pt modelId="{BF763DE7-BC0E-4E0E-B260-A5667F6A0ABA}" type="sibTrans" cxnId="{C14042B0-DB0C-4CEC-92B6-0DE0F9BC83F6}">
      <dgm:prSet/>
      <dgm:spPr/>
      <dgm:t>
        <a:bodyPr/>
        <a:lstStyle/>
        <a:p>
          <a:endParaRPr lang="en-US"/>
        </a:p>
      </dgm:t>
    </dgm:pt>
    <dgm:pt modelId="{6D3CEBD3-BA84-441F-B9E3-4F40B1812FD0}" type="pres">
      <dgm:prSet presAssocID="{27C3232B-9BBA-446C-8DB1-A7077DBC3BF1}" presName="matrix" presStyleCnt="0">
        <dgm:presLayoutVars>
          <dgm:chMax val="1"/>
          <dgm:dir/>
          <dgm:resizeHandles val="exact"/>
        </dgm:presLayoutVars>
      </dgm:prSet>
      <dgm:spPr/>
    </dgm:pt>
    <dgm:pt modelId="{CBD4407B-B2F8-4D1F-8B12-60CC4AEA862D}" type="pres">
      <dgm:prSet presAssocID="{27C3232B-9BBA-446C-8DB1-A7077DBC3BF1}" presName="diamond" presStyleLbl="bgShp" presStyleIdx="0" presStyleCnt="1"/>
      <dgm:spPr/>
    </dgm:pt>
    <dgm:pt modelId="{C3B6EEB8-A5E8-45FF-8B72-075AE9626ABD}" type="pres">
      <dgm:prSet presAssocID="{27C3232B-9BBA-446C-8DB1-A7077DBC3BF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C6114D6-079F-47DF-A789-C7891EF23F08}" type="pres">
      <dgm:prSet presAssocID="{27C3232B-9BBA-446C-8DB1-A7077DBC3BF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C03A0E7-51AD-4F87-B9AC-546E5EA34D9F}" type="pres">
      <dgm:prSet presAssocID="{27C3232B-9BBA-446C-8DB1-A7077DBC3BF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686533E-C453-4372-9CC7-F92C8D23858B}" type="pres">
      <dgm:prSet presAssocID="{27C3232B-9BBA-446C-8DB1-A7077DBC3BF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51CDC28-874D-4391-A724-9FD9B4F623EC}" type="presOf" srcId="{4FF98432-9D01-45E7-91A9-3C2C4753B97F}" destId="{C3B6EEB8-A5E8-45FF-8B72-075AE9626ABD}" srcOrd="0" destOrd="0" presId="urn:microsoft.com/office/officeart/2005/8/layout/matrix3"/>
    <dgm:cxn modelId="{DE87242B-153E-4497-81D4-C8347BAFCC4C}" type="presOf" srcId="{7D20DF72-FECB-4E3E-BE1A-234A1EE6E557}" destId="{0686533E-C453-4372-9CC7-F92C8D23858B}" srcOrd="0" destOrd="0" presId="urn:microsoft.com/office/officeart/2005/8/layout/matrix3"/>
    <dgm:cxn modelId="{8A769F4D-18AF-4CA8-ACD7-572CA2CA3646}" type="presOf" srcId="{E41A2A34-CB77-45BD-B0A8-948569DD4ADF}" destId="{0C03A0E7-51AD-4F87-B9AC-546E5EA34D9F}" srcOrd="0" destOrd="0" presId="urn:microsoft.com/office/officeart/2005/8/layout/matrix3"/>
    <dgm:cxn modelId="{29D53E70-15C6-4361-8E9A-EF5A4BD6E486}" srcId="{27C3232B-9BBA-446C-8DB1-A7077DBC3BF1}" destId="{4FF98432-9D01-45E7-91A9-3C2C4753B97F}" srcOrd="0" destOrd="0" parTransId="{EBDE5072-4FCD-4C09-A59D-546668C9E194}" sibTransId="{3937AB72-9C46-4549-8AAA-B80E9F281564}"/>
    <dgm:cxn modelId="{004D4654-14B3-4788-AB5B-8EF5BABE5363}" srcId="{27C3232B-9BBA-446C-8DB1-A7077DBC3BF1}" destId="{E41A2A34-CB77-45BD-B0A8-948569DD4ADF}" srcOrd="2" destOrd="0" parTransId="{6D0D0064-EA4A-4DBA-BD48-E2AC511FE7B7}" sibTransId="{81EA3D65-A299-48A1-A0E3-AED2989FA80F}"/>
    <dgm:cxn modelId="{8ACF3C55-3F6A-4778-AEE8-C00E160077CB}" srcId="{27C3232B-9BBA-446C-8DB1-A7077DBC3BF1}" destId="{FB37406D-BDEE-46B0-811B-3E805F5DB24D}" srcOrd="1" destOrd="0" parTransId="{CB73F4E8-B725-4E03-9C7D-0A51AB45480D}" sibTransId="{3363A9D1-8A22-4854-A957-D67BF94952CA}"/>
    <dgm:cxn modelId="{0C9E5B7C-917E-4F57-BA2F-B44F85C82BF9}" type="presOf" srcId="{27C3232B-9BBA-446C-8DB1-A7077DBC3BF1}" destId="{6D3CEBD3-BA84-441F-B9E3-4F40B1812FD0}" srcOrd="0" destOrd="0" presId="urn:microsoft.com/office/officeart/2005/8/layout/matrix3"/>
    <dgm:cxn modelId="{C14042B0-DB0C-4CEC-92B6-0DE0F9BC83F6}" srcId="{27C3232B-9BBA-446C-8DB1-A7077DBC3BF1}" destId="{7D20DF72-FECB-4E3E-BE1A-234A1EE6E557}" srcOrd="3" destOrd="0" parTransId="{2DDB50A8-8C1F-4F80-BE7F-2AE435C8B38D}" sibTransId="{BF763DE7-BC0E-4E0E-B260-A5667F6A0ABA}"/>
    <dgm:cxn modelId="{FB0A7EB1-4AA9-4171-8120-0823F7619F88}" type="presOf" srcId="{FB37406D-BDEE-46B0-811B-3E805F5DB24D}" destId="{1C6114D6-079F-47DF-A789-C7891EF23F08}" srcOrd="0" destOrd="0" presId="urn:microsoft.com/office/officeart/2005/8/layout/matrix3"/>
    <dgm:cxn modelId="{32AC2AA0-5CA2-416F-9201-DCB7BB8D554A}" type="presParOf" srcId="{6D3CEBD3-BA84-441F-B9E3-4F40B1812FD0}" destId="{CBD4407B-B2F8-4D1F-8B12-60CC4AEA862D}" srcOrd="0" destOrd="0" presId="urn:microsoft.com/office/officeart/2005/8/layout/matrix3"/>
    <dgm:cxn modelId="{6C135539-81F1-48CE-8841-F06987E16904}" type="presParOf" srcId="{6D3CEBD3-BA84-441F-B9E3-4F40B1812FD0}" destId="{C3B6EEB8-A5E8-45FF-8B72-075AE9626ABD}" srcOrd="1" destOrd="0" presId="urn:microsoft.com/office/officeart/2005/8/layout/matrix3"/>
    <dgm:cxn modelId="{A4FC6E76-2916-4E66-BD13-0E574DF192B3}" type="presParOf" srcId="{6D3CEBD3-BA84-441F-B9E3-4F40B1812FD0}" destId="{1C6114D6-079F-47DF-A789-C7891EF23F08}" srcOrd="2" destOrd="0" presId="urn:microsoft.com/office/officeart/2005/8/layout/matrix3"/>
    <dgm:cxn modelId="{188B2B33-A419-4845-B5DB-05B81C975603}" type="presParOf" srcId="{6D3CEBD3-BA84-441F-B9E3-4F40B1812FD0}" destId="{0C03A0E7-51AD-4F87-B9AC-546E5EA34D9F}" srcOrd="3" destOrd="0" presId="urn:microsoft.com/office/officeart/2005/8/layout/matrix3"/>
    <dgm:cxn modelId="{A64C6EE2-5FB4-4262-A5AF-B92A689BC802}" type="presParOf" srcId="{6D3CEBD3-BA84-441F-B9E3-4F40B1812FD0}" destId="{0686533E-C453-4372-9CC7-F92C8D23858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376407-A603-460E-B21E-0A9520CD00F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690FD7-85EE-409F-854B-B03DEE12C534}">
      <dgm:prSet/>
      <dgm:spPr/>
      <dgm:t>
        <a:bodyPr/>
        <a:lstStyle/>
        <a:p>
          <a:pPr rtl="0"/>
          <a:r>
            <a:rPr lang="en-GB" dirty="0"/>
            <a:t>Streamlining the review.</a:t>
          </a:r>
          <a:endParaRPr lang="en-US" dirty="0">
            <a:latin typeface="Walbaum Display"/>
          </a:endParaRPr>
        </a:p>
      </dgm:t>
    </dgm:pt>
    <dgm:pt modelId="{34EE84B8-C949-42E3-AEA1-7900E3712EB9}" type="parTrans" cxnId="{B584D7B3-68DE-41D1-B1B4-58750A076B7D}">
      <dgm:prSet/>
      <dgm:spPr/>
      <dgm:t>
        <a:bodyPr/>
        <a:lstStyle/>
        <a:p>
          <a:endParaRPr lang="en-US"/>
        </a:p>
      </dgm:t>
    </dgm:pt>
    <dgm:pt modelId="{CCFE6408-EABC-4FAE-803F-A8D9B708F6E7}" type="sibTrans" cxnId="{B584D7B3-68DE-41D1-B1B4-58750A076B7D}">
      <dgm:prSet/>
      <dgm:spPr/>
      <dgm:t>
        <a:bodyPr/>
        <a:lstStyle/>
        <a:p>
          <a:endParaRPr lang="en-US"/>
        </a:p>
      </dgm:t>
    </dgm:pt>
    <dgm:pt modelId="{B85BB090-CD8B-48D6-A3C7-3521D073F1CA}">
      <dgm:prSet/>
      <dgm:spPr/>
      <dgm:t>
        <a:bodyPr/>
        <a:lstStyle/>
        <a:p>
          <a:r>
            <a:rPr lang="en-GB" dirty="0"/>
            <a:t>Prevalence (Higher Education Statistics Agency, (HESA) 2023).</a:t>
          </a:r>
          <a:endParaRPr lang="en-US" dirty="0"/>
        </a:p>
      </dgm:t>
    </dgm:pt>
    <dgm:pt modelId="{91E06DF1-DD86-4A6A-BE95-C9DAF1495314}" type="parTrans" cxnId="{3B205EF7-A394-464E-9DF6-968CA491BD47}">
      <dgm:prSet/>
      <dgm:spPr/>
      <dgm:t>
        <a:bodyPr/>
        <a:lstStyle/>
        <a:p>
          <a:endParaRPr lang="en-US"/>
        </a:p>
      </dgm:t>
    </dgm:pt>
    <dgm:pt modelId="{9FD16175-2197-4212-967E-7C5D58DE80F1}" type="sibTrans" cxnId="{3B205EF7-A394-464E-9DF6-968CA491BD47}">
      <dgm:prSet/>
      <dgm:spPr/>
      <dgm:t>
        <a:bodyPr/>
        <a:lstStyle/>
        <a:p>
          <a:endParaRPr lang="en-US"/>
        </a:p>
      </dgm:t>
    </dgm:pt>
    <dgm:pt modelId="{B5A6B4EF-8E7C-4EA4-AB3A-DD7A560ADEEF}">
      <dgm:prSet/>
      <dgm:spPr/>
      <dgm:t>
        <a:bodyPr/>
        <a:lstStyle/>
        <a:p>
          <a:r>
            <a:rPr lang="en-GB" dirty="0"/>
            <a:t>Student Voice (Irvine and MacLeod, 2022).</a:t>
          </a:r>
          <a:endParaRPr lang="en-US" dirty="0"/>
        </a:p>
      </dgm:t>
    </dgm:pt>
    <dgm:pt modelId="{FD746B81-8C97-4E26-A05F-E6AAC059084C}" type="parTrans" cxnId="{06E66F09-3B82-41CE-AA78-84558A695F76}">
      <dgm:prSet/>
      <dgm:spPr/>
      <dgm:t>
        <a:bodyPr/>
        <a:lstStyle/>
        <a:p>
          <a:endParaRPr lang="en-US"/>
        </a:p>
      </dgm:t>
    </dgm:pt>
    <dgm:pt modelId="{C3BD8102-3458-4F5C-B879-CE2960FDAA02}" type="sibTrans" cxnId="{06E66F09-3B82-41CE-AA78-84558A695F76}">
      <dgm:prSet/>
      <dgm:spPr/>
      <dgm:t>
        <a:bodyPr/>
        <a:lstStyle/>
        <a:p>
          <a:endParaRPr lang="en-US"/>
        </a:p>
      </dgm:t>
    </dgm:pt>
    <dgm:pt modelId="{4E47A712-2AFF-4F62-8ABC-3EA3F55C393D}">
      <dgm:prSet phldr="0"/>
      <dgm:spPr/>
      <dgm:t>
        <a:bodyPr/>
        <a:lstStyle/>
        <a:p>
          <a:pPr rtl="0"/>
          <a:r>
            <a:rPr lang="en-GB" dirty="0">
              <a:latin typeface="Walbaum Display"/>
            </a:rPr>
            <a:t>Literature critique.</a:t>
          </a:r>
          <a:endParaRPr lang="en-GB" dirty="0"/>
        </a:p>
      </dgm:t>
    </dgm:pt>
    <dgm:pt modelId="{B0FD6541-E224-4EA6-9A52-4A45170E94B4}" type="parTrans" cxnId="{A5E9D999-931A-44D6-BA76-168AEC8C4DB0}">
      <dgm:prSet/>
      <dgm:spPr/>
    </dgm:pt>
    <dgm:pt modelId="{AC19EDDE-E2B9-4E2A-B349-13BCD57D76FF}" type="sibTrans" cxnId="{A5E9D999-931A-44D6-BA76-168AEC8C4DB0}">
      <dgm:prSet/>
      <dgm:spPr/>
    </dgm:pt>
    <dgm:pt modelId="{FF4F54CB-4D1A-484F-BD25-6285F372B4B8}" type="pres">
      <dgm:prSet presAssocID="{D6376407-A603-460E-B21E-0A9520CD00F4}" presName="vert0" presStyleCnt="0">
        <dgm:presLayoutVars>
          <dgm:dir/>
          <dgm:animOne val="branch"/>
          <dgm:animLvl val="lvl"/>
        </dgm:presLayoutVars>
      </dgm:prSet>
      <dgm:spPr/>
    </dgm:pt>
    <dgm:pt modelId="{E7BA1E29-BA0D-4FC0-AE57-08333CAD8A12}" type="pres">
      <dgm:prSet presAssocID="{77690FD7-85EE-409F-854B-B03DEE12C534}" presName="thickLine" presStyleLbl="alignNode1" presStyleIdx="0" presStyleCnt="4"/>
      <dgm:spPr/>
    </dgm:pt>
    <dgm:pt modelId="{B32DBE65-E89C-431F-A5C8-A624B86D3326}" type="pres">
      <dgm:prSet presAssocID="{77690FD7-85EE-409F-854B-B03DEE12C534}" presName="horz1" presStyleCnt="0"/>
      <dgm:spPr/>
    </dgm:pt>
    <dgm:pt modelId="{CA1A6EA0-2B1A-474E-981D-A353AD4A8423}" type="pres">
      <dgm:prSet presAssocID="{77690FD7-85EE-409F-854B-B03DEE12C534}" presName="tx1" presStyleLbl="revTx" presStyleIdx="0" presStyleCnt="4"/>
      <dgm:spPr/>
    </dgm:pt>
    <dgm:pt modelId="{1C89CF19-4364-42BF-B0C8-B995D5D1331C}" type="pres">
      <dgm:prSet presAssocID="{77690FD7-85EE-409F-854B-B03DEE12C534}" presName="vert1" presStyleCnt="0"/>
      <dgm:spPr/>
    </dgm:pt>
    <dgm:pt modelId="{708C5927-C5AF-462A-A04A-36452D2BED51}" type="pres">
      <dgm:prSet presAssocID="{4E47A712-2AFF-4F62-8ABC-3EA3F55C393D}" presName="thickLine" presStyleLbl="alignNode1" presStyleIdx="1" presStyleCnt="4"/>
      <dgm:spPr/>
    </dgm:pt>
    <dgm:pt modelId="{D20E8B41-41AF-4D74-A0DD-66DF60081516}" type="pres">
      <dgm:prSet presAssocID="{4E47A712-2AFF-4F62-8ABC-3EA3F55C393D}" presName="horz1" presStyleCnt="0"/>
      <dgm:spPr/>
    </dgm:pt>
    <dgm:pt modelId="{B62D43AB-E6F3-4260-9A26-A649A193E3C3}" type="pres">
      <dgm:prSet presAssocID="{4E47A712-2AFF-4F62-8ABC-3EA3F55C393D}" presName="tx1" presStyleLbl="revTx" presStyleIdx="1" presStyleCnt="4"/>
      <dgm:spPr/>
    </dgm:pt>
    <dgm:pt modelId="{08FE15E5-6627-488F-B05F-134DE918727C}" type="pres">
      <dgm:prSet presAssocID="{4E47A712-2AFF-4F62-8ABC-3EA3F55C393D}" presName="vert1" presStyleCnt="0"/>
      <dgm:spPr/>
    </dgm:pt>
    <dgm:pt modelId="{804F7CE3-A40A-47DF-9EAE-31D743C12C9D}" type="pres">
      <dgm:prSet presAssocID="{B85BB090-CD8B-48D6-A3C7-3521D073F1CA}" presName="thickLine" presStyleLbl="alignNode1" presStyleIdx="2" presStyleCnt="4"/>
      <dgm:spPr/>
    </dgm:pt>
    <dgm:pt modelId="{EBDC8BE5-E22D-416F-899B-DC065016D0EF}" type="pres">
      <dgm:prSet presAssocID="{B85BB090-CD8B-48D6-A3C7-3521D073F1CA}" presName="horz1" presStyleCnt="0"/>
      <dgm:spPr/>
    </dgm:pt>
    <dgm:pt modelId="{37A130FF-6C15-4CC5-B670-B4701809AD83}" type="pres">
      <dgm:prSet presAssocID="{B85BB090-CD8B-48D6-A3C7-3521D073F1CA}" presName="tx1" presStyleLbl="revTx" presStyleIdx="2" presStyleCnt="4"/>
      <dgm:spPr/>
    </dgm:pt>
    <dgm:pt modelId="{36F3DF67-AD40-48AD-A6CE-4FB33F87EB41}" type="pres">
      <dgm:prSet presAssocID="{B85BB090-CD8B-48D6-A3C7-3521D073F1CA}" presName="vert1" presStyleCnt="0"/>
      <dgm:spPr/>
    </dgm:pt>
    <dgm:pt modelId="{1627CBCA-22F5-4C69-B552-B8118631B73B}" type="pres">
      <dgm:prSet presAssocID="{B5A6B4EF-8E7C-4EA4-AB3A-DD7A560ADEEF}" presName="thickLine" presStyleLbl="alignNode1" presStyleIdx="3" presStyleCnt="4"/>
      <dgm:spPr/>
    </dgm:pt>
    <dgm:pt modelId="{E866EE51-2799-4A7D-887D-DFCF04DEF9A7}" type="pres">
      <dgm:prSet presAssocID="{B5A6B4EF-8E7C-4EA4-AB3A-DD7A560ADEEF}" presName="horz1" presStyleCnt="0"/>
      <dgm:spPr/>
    </dgm:pt>
    <dgm:pt modelId="{CC5AE895-215E-4F40-8BAE-312E7A971E48}" type="pres">
      <dgm:prSet presAssocID="{B5A6B4EF-8E7C-4EA4-AB3A-DD7A560ADEEF}" presName="tx1" presStyleLbl="revTx" presStyleIdx="3" presStyleCnt="4"/>
      <dgm:spPr/>
    </dgm:pt>
    <dgm:pt modelId="{A65B97AD-5556-481C-BCE7-87DE0C9D0E38}" type="pres">
      <dgm:prSet presAssocID="{B5A6B4EF-8E7C-4EA4-AB3A-DD7A560ADEEF}" presName="vert1" presStyleCnt="0"/>
      <dgm:spPr/>
    </dgm:pt>
  </dgm:ptLst>
  <dgm:cxnLst>
    <dgm:cxn modelId="{22053609-17BD-4829-9DEB-50F650384AD3}" type="presOf" srcId="{77690FD7-85EE-409F-854B-B03DEE12C534}" destId="{CA1A6EA0-2B1A-474E-981D-A353AD4A8423}" srcOrd="0" destOrd="0" presId="urn:microsoft.com/office/officeart/2008/layout/LinedList"/>
    <dgm:cxn modelId="{06E66F09-3B82-41CE-AA78-84558A695F76}" srcId="{D6376407-A603-460E-B21E-0A9520CD00F4}" destId="{B5A6B4EF-8E7C-4EA4-AB3A-DD7A560ADEEF}" srcOrd="3" destOrd="0" parTransId="{FD746B81-8C97-4E26-A05F-E6AAC059084C}" sibTransId="{C3BD8102-3458-4F5C-B879-CE2960FDAA02}"/>
    <dgm:cxn modelId="{91E1A224-56D3-4663-B257-CC3C876B9C45}" type="presOf" srcId="{B85BB090-CD8B-48D6-A3C7-3521D073F1CA}" destId="{37A130FF-6C15-4CC5-B670-B4701809AD83}" srcOrd="0" destOrd="0" presId="urn:microsoft.com/office/officeart/2008/layout/LinedList"/>
    <dgm:cxn modelId="{25D91465-A36A-4B10-9D48-D44795675C30}" type="presOf" srcId="{4E47A712-2AFF-4F62-8ABC-3EA3F55C393D}" destId="{B62D43AB-E6F3-4260-9A26-A649A193E3C3}" srcOrd="0" destOrd="0" presId="urn:microsoft.com/office/officeart/2008/layout/LinedList"/>
    <dgm:cxn modelId="{A5E9D999-931A-44D6-BA76-168AEC8C4DB0}" srcId="{D6376407-A603-460E-B21E-0A9520CD00F4}" destId="{4E47A712-2AFF-4F62-8ABC-3EA3F55C393D}" srcOrd="1" destOrd="0" parTransId="{B0FD6541-E224-4EA6-9A52-4A45170E94B4}" sibTransId="{AC19EDDE-E2B9-4E2A-B349-13BCD57D76FF}"/>
    <dgm:cxn modelId="{B584D7B3-68DE-41D1-B1B4-58750A076B7D}" srcId="{D6376407-A603-460E-B21E-0A9520CD00F4}" destId="{77690FD7-85EE-409F-854B-B03DEE12C534}" srcOrd="0" destOrd="0" parTransId="{34EE84B8-C949-42E3-AEA1-7900E3712EB9}" sibTransId="{CCFE6408-EABC-4FAE-803F-A8D9B708F6E7}"/>
    <dgm:cxn modelId="{C89B78F0-C9C1-4EEE-A573-32CEB3922C0E}" type="presOf" srcId="{B5A6B4EF-8E7C-4EA4-AB3A-DD7A560ADEEF}" destId="{CC5AE895-215E-4F40-8BAE-312E7A971E48}" srcOrd="0" destOrd="0" presId="urn:microsoft.com/office/officeart/2008/layout/LinedList"/>
    <dgm:cxn modelId="{3B205EF7-A394-464E-9DF6-968CA491BD47}" srcId="{D6376407-A603-460E-B21E-0A9520CD00F4}" destId="{B85BB090-CD8B-48D6-A3C7-3521D073F1CA}" srcOrd="2" destOrd="0" parTransId="{91E06DF1-DD86-4A6A-BE95-C9DAF1495314}" sibTransId="{9FD16175-2197-4212-967E-7C5D58DE80F1}"/>
    <dgm:cxn modelId="{7F2CBBFE-78C7-40BD-8039-ACFFA960059C}" type="presOf" srcId="{D6376407-A603-460E-B21E-0A9520CD00F4}" destId="{FF4F54CB-4D1A-484F-BD25-6285F372B4B8}" srcOrd="0" destOrd="0" presId="urn:microsoft.com/office/officeart/2008/layout/LinedList"/>
    <dgm:cxn modelId="{5161DF73-DB40-4218-BC42-EE454CDF1FC1}" type="presParOf" srcId="{FF4F54CB-4D1A-484F-BD25-6285F372B4B8}" destId="{E7BA1E29-BA0D-4FC0-AE57-08333CAD8A12}" srcOrd="0" destOrd="0" presId="urn:microsoft.com/office/officeart/2008/layout/LinedList"/>
    <dgm:cxn modelId="{23CD7C29-11B6-4EC7-B154-123F430C74B4}" type="presParOf" srcId="{FF4F54CB-4D1A-484F-BD25-6285F372B4B8}" destId="{B32DBE65-E89C-431F-A5C8-A624B86D3326}" srcOrd="1" destOrd="0" presId="urn:microsoft.com/office/officeart/2008/layout/LinedList"/>
    <dgm:cxn modelId="{39A128AD-BF06-41D0-8EAA-A5848CD1716C}" type="presParOf" srcId="{B32DBE65-E89C-431F-A5C8-A624B86D3326}" destId="{CA1A6EA0-2B1A-474E-981D-A353AD4A8423}" srcOrd="0" destOrd="0" presId="urn:microsoft.com/office/officeart/2008/layout/LinedList"/>
    <dgm:cxn modelId="{2457DEE5-FED2-4915-BD47-8695C8924B6E}" type="presParOf" srcId="{B32DBE65-E89C-431F-A5C8-A624B86D3326}" destId="{1C89CF19-4364-42BF-B0C8-B995D5D1331C}" srcOrd="1" destOrd="0" presId="urn:microsoft.com/office/officeart/2008/layout/LinedList"/>
    <dgm:cxn modelId="{F4E967B9-8DD9-419D-B5ED-864C7D2386B8}" type="presParOf" srcId="{FF4F54CB-4D1A-484F-BD25-6285F372B4B8}" destId="{708C5927-C5AF-462A-A04A-36452D2BED51}" srcOrd="2" destOrd="0" presId="urn:microsoft.com/office/officeart/2008/layout/LinedList"/>
    <dgm:cxn modelId="{A7980C5F-D77D-4A39-A43A-2D7B8EA5BDB1}" type="presParOf" srcId="{FF4F54CB-4D1A-484F-BD25-6285F372B4B8}" destId="{D20E8B41-41AF-4D74-A0DD-66DF60081516}" srcOrd="3" destOrd="0" presId="urn:microsoft.com/office/officeart/2008/layout/LinedList"/>
    <dgm:cxn modelId="{D35E73B7-AD7B-4995-9289-23A9E0780BDF}" type="presParOf" srcId="{D20E8B41-41AF-4D74-A0DD-66DF60081516}" destId="{B62D43AB-E6F3-4260-9A26-A649A193E3C3}" srcOrd="0" destOrd="0" presId="urn:microsoft.com/office/officeart/2008/layout/LinedList"/>
    <dgm:cxn modelId="{EB14EFED-E40E-4CA7-BEDF-B79B55BA4883}" type="presParOf" srcId="{D20E8B41-41AF-4D74-A0DD-66DF60081516}" destId="{08FE15E5-6627-488F-B05F-134DE918727C}" srcOrd="1" destOrd="0" presId="urn:microsoft.com/office/officeart/2008/layout/LinedList"/>
    <dgm:cxn modelId="{EAA13646-3EAD-41AC-8980-C691DC2F0580}" type="presParOf" srcId="{FF4F54CB-4D1A-484F-BD25-6285F372B4B8}" destId="{804F7CE3-A40A-47DF-9EAE-31D743C12C9D}" srcOrd="4" destOrd="0" presId="urn:microsoft.com/office/officeart/2008/layout/LinedList"/>
    <dgm:cxn modelId="{67C0E1B2-C86A-4C5B-9756-4C8543AC8593}" type="presParOf" srcId="{FF4F54CB-4D1A-484F-BD25-6285F372B4B8}" destId="{EBDC8BE5-E22D-416F-899B-DC065016D0EF}" srcOrd="5" destOrd="0" presId="urn:microsoft.com/office/officeart/2008/layout/LinedList"/>
    <dgm:cxn modelId="{1E118E39-0772-46AF-B353-9AC429F3F70B}" type="presParOf" srcId="{EBDC8BE5-E22D-416F-899B-DC065016D0EF}" destId="{37A130FF-6C15-4CC5-B670-B4701809AD83}" srcOrd="0" destOrd="0" presId="urn:microsoft.com/office/officeart/2008/layout/LinedList"/>
    <dgm:cxn modelId="{95E43D21-3665-4E5B-83FF-96BBCDEAC534}" type="presParOf" srcId="{EBDC8BE5-E22D-416F-899B-DC065016D0EF}" destId="{36F3DF67-AD40-48AD-A6CE-4FB33F87EB41}" srcOrd="1" destOrd="0" presId="urn:microsoft.com/office/officeart/2008/layout/LinedList"/>
    <dgm:cxn modelId="{79FEBD60-3176-441E-984F-5DBD8C92594F}" type="presParOf" srcId="{FF4F54CB-4D1A-484F-BD25-6285F372B4B8}" destId="{1627CBCA-22F5-4C69-B552-B8118631B73B}" srcOrd="6" destOrd="0" presId="urn:microsoft.com/office/officeart/2008/layout/LinedList"/>
    <dgm:cxn modelId="{DD4BD72D-AC07-472D-89F5-1B75A94A2264}" type="presParOf" srcId="{FF4F54CB-4D1A-484F-BD25-6285F372B4B8}" destId="{E866EE51-2799-4A7D-887D-DFCF04DEF9A7}" srcOrd="7" destOrd="0" presId="urn:microsoft.com/office/officeart/2008/layout/LinedList"/>
    <dgm:cxn modelId="{0FE5D37B-C173-4156-AB5D-BED10A692158}" type="presParOf" srcId="{E866EE51-2799-4A7D-887D-DFCF04DEF9A7}" destId="{CC5AE895-215E-4F40-8BAE-312E7A971E48}" srcOrd="0" destOrd="0" presId="urn:microsoft.com/office/officeart/2008/layout/LinedList"/>
    <dgm:cxn modelId="{69E25102-343A-4A90-9CA9-2BA3259CE7CD}" type="presParOf" srcId="{E866EE51-2799-4A7D-887D-DFCF04DEF9A7}" destId="{A65B97AD-5556-481C-BCE7-87DE0C9D0E3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20F529-5B96-4977-8A91-F45CE23A37BA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774A535-539C-4501-B814-017B0110D95E}">
      <dgm:prSet/>
      <dgm:spPr/>
      <dgm:t>
        <a:bodyPr/>
        <a:lstStyle/>
        <a:p>
          <a:r>
            <a:rPr lang="en-GB" dirty="0"/>
            <a:t>Specific Learning Difficulties</a:t>
          </a:r>
          <a:r>
            <a:rPr lang="en-GB" dirty="0">
              <a:latin typeface="Walbaum Display"/>
            </a:rPr>
            <a:t>.</a:t>
          </a:r>
          <a:endParaRPr lang="en-US" dirty="0"/>
        </a:p>
      </dgm:t>
    </dgm:pt>
    <dgm:pt modelId="{02987B0F-9C2D-4F9F-8E41-80DACA6978AA}" type="parTrans" cxnId="{39C7AC6E-AC59-443D-8913-4120B08B09F1}">
      <dgm:prSet/>
      <dgm:spPr/>
      <dgm:t>
        <a:bodyPr/>
        <a:lstStyle/>
        <a:p>
          <a:endParaRPr lang="en-US"/>
        </a:p>
      </dgm:t>
    </dgm:pt>
    <dgm:pt modelId="{9A6B7759-DFC9-47F1-80D7-2F8BC77BC023}" type="sibTrans" cxnId="{39C7AC6E-AC59-443D-8913-4120B08B09F1}">
      <dgm:prSet/>
      <dgm:spPr/>
      <dgm:t>
        <a:bodyPr/>
        <a:lstStyle/>
        <a:p>
          <a:endParaRPr lang="en-US"/>
        </a:p>
      </dgm:t>
    </dgm:pt>
    <dgm:pt modelId="{E09DE04F-4F31-41AB-AE5C-46B262BDAB8A}">
      <dgm:prSet/>
      <dgm:spPr/>
      <dgm:t>
        <a:bodyPr/>
        <a:lstStyle/>
        <a:p>
          <a:pPr rtl="0"/>
          <a:r>
            <a:rPr lang="en-GB" dirty="0"/>
            <a:t>Dyslexia</a:t>
          </a:r>
          <a:r>
            <a:rPr lang="en-GB" dirty="0">
              <a:latin typeface="Walbaum Display"/>
            </a:rPr>
            <a:t> (</a:t>
          </a:r>
          <a:r>
            <a:rPr lang="en-GB" dirty="0" err="1">
              <a:latin typeface="Walbaum Display"/>
            </a:rPr>
            <a:t>Clouder</a:t>
          </a:r>
          <a:r>
            <a:rPr lang="en-GB" dirty="0">
              <a:latin typeface="Walbaum Display"/>
            </a:rPr>
            <a:t> et al., 2020).</a:t>
          </a:r>
          <a:endParaRPr lang="en-GB" dirty="0"/>
        </a:p>
      </dgm:t>
    </dgm:pt>
    <dgm:pt modelId="{1458FFBE-F686-4C6C-86A3-FF1AE0273BF2}" type="parTrans" cxnId="{30E8BEDF-8B9B-4A4C-891D-97EC8F4DE561}">
      <dgm:prSet/>
      <dgm:spPr/>
      <dgm:t>
        <a:bodyPr/>
        <a:lstStyle/>
        <a:p>
          <a:endParaRPr lang="en-US"/>
        </a:p>
      </dgm:t>
    </dgm:pt>
    <dgm:pt modelId="{B8DDA879-818E-4DA6-A134-465F07D785B1}" type="sibTrans" cxnId="{30E8BEDF-8B9B-4A4C-891D-97EC8F4DE561}">
      <dgm:prSet/>
      <dgm:spPr/>
      <dgm:t>
        <a:bodyPr/>
        <a:lstStyle/>
        <a:p>
          <a:endParaRPr lang="en-US"/>
        </a:p>
      </dgm:t>
    </dgm:pt>
    <dgm:pt modelId="{BEA38D29-E47A-4A10-8FF5-93D20163B02F}">
      <dgm:prSet/>
      <dgm:spPr/>
      <dgm:t>
        <a:bodyPr/>
        <a:lstStyle/>
        <a:p>
          <a:pPr rtl="0"/>
          <a:r>
            <a:rPr lang="en-GB" dirty="0"/>
            <a:t>AD(H)D</a:t>
          </a:r>
          <a:r>
            <a:rPr lang="en-GB" dirty="0">
              <a:latin typeface="Walbaum Display"/>
            </a:rPr>
            <a:t> (Sedgwick, 2018).</a:t>
          </a:r>
          <a:endParaRPr lang="en-US" dirty="0">
            <a:latin typeface="Walbaum Display"/>
          </a:endParaRPr>
        </a:p>
      </dgm:t>
    </dgm:pt>
    <dgm:pt modelId="{18CD52DB-6AED-4AEA-B117-36FAF68694AD}" type="parTrans" cxnId="{5443878F-E9FD-4D9A-B62F-EA2361156AAC}">
      <dgm:prSet/>
      <dgm:spPr/>
      <dgm:t>
        <a:bodyPr/>
        <a:lstStyle/>
        <a:p>
          <a:endParaRPr lang="en-US"/>
        </a:p>
      </dgm:t>
    </dgm:pt>
    <dgm:pt modelId="{2A38F9D9-05AC-468B-8BF2-5582A123B1EB}" type="sibTrans" cxnId="{5443878F-E9FD-4D9A-B62F-EA2361156AAC}">
      <dgm:prSet/>
      <dgm:spPr/>
      <dgm:t>
        <a:bodyPr/>
        <a:lstStyle/>
        <a:p>
          <a:endParaRPr lang="en-US"/>
        </a:p>
      </dgm:t>
    </dgm:pt>
    <dgm:pt modelId="{A81842F9-8764-49DD-A4C0-1CDF1ABEDF9B}">
      <dgm:prSet/>
      <dgm:spPr/>
      <dgm:t>
        <a:bodyPr/>
        <a:lstStyle/>
        <a:p>
          <a:pPr rtl="0"/>
          <a:r>
            <a:rPr lang="en-GB" dirty="0"/>
            <a:t>Autism</a:t>
          </a:r>
          <a:r>
            <a:rPr lang="en-GB" dirty="0">
              <a:latin typeface="Walbaum Display"/>
            </a:rPr>
            <a:t> (Chown et al., 2018; Irvine and MacLeod, 2022).</a:t>
          </a:r>
          <a:endParaRPr lang="en-US" dirty="0"/>
        </a:p>
      </dgm:t>
    </dgm:pt>
    <dgm:pt modelId="{B4198FCD-1A37-402B-A238-FCD64B54AD9C}" type="parTrans" cxnId="{7AE55E80-25ED-40A2-9D63-E7004C007581}">
      <dgm:prSet/>
      <dgm:spPr/>
      <dgm:t>
        <a:bodyPr/>
        <a:lstStyle/>
        <a:p>
          <a:endParaRPr lang="en-US"/>
        </a:p>
      </dgm:t>
    </dgm:pt>
    <dgm:pt modelId="{BE0B7E0D-EF79-4D3E-9D32-845695C092DD}" type="sibTrans" cxnId="{7AE55E80-25ED-40A2-9D63-E7004C007581}">
      <dgm:prSet/>
      <dgm:spPr/>
      <dgm:t>
        <a:bodyPr/>
        <a:lstStyle/>
        <a:p>
          <a:endParaRPr lang="en-US"/>
        </a:p>
      </dgm:t>
    </dgm:pt>
    <dgm:pt modelId="{45228693-7482-47D6-A98B-30E5DDAF3DA8}">
      <dgm:prSet/>
      <dgm:spPr/>
      <dgm:t>
        <a:bodyPr/>
        <a:lstStyle/>
        <a:p>
          <a:r>
            <a:rPr lang="en-GB" dirty="0"/>
            <a:t>Neurodiversity - </a:t>
          </a:r>
          <a:r>
            <a:rPr lang="en-GB" dirty="0" err="1"/>
            <a:t>Clouder</a:t>
          </a:r>
          <a:r>
            <a:rPr lang="en-GB" dirty="0"/>
            <a:t> et al. (2020</a:t>
          </a:r>
          <a:r>
            <a:rPr lang="en-GB" dirty="0">
              <a:latin typeface="Walbaum Display"/>
            </a:rPr>
            <a:t>).</a:t>
          </a:r>
          <a:endParaRPr lang="en-US" dirty="0"/>
        </a:p>
      </dgm:t>
    </dgm:pt>
    <dgm:pt modelId="{AA0A6AF1-C700-4F3D-9F19-58EC55308099}" type="parTrans" cxnId="{A5AAE378-E703-4A5B-845C-C24DE4495A37}">
      <dgm:prSet/>
      <dgm:spPr/>
      <dgm:t>
        <a:bodyPr/>
        <a:lstStyle/>
        <a:p>
          <a:endParaRPr lang="en-US"/>
        </a:p>
      </dgm:t>
    </dgm:pt>
    <dgm:pt modelId="{79E2DAC4-3611-4087-8449-2ECE4921B30F}" type="sibTrans" cxnId="{A5AAE378-E703-4A5B-845C-C24DE4495A37}">
      <dgm:prSet/>
      <dgm:spPr/>
      <dgm:t>
        <a:bodyPr/>
        <a:lstStyle/>
        <a:p>
          <a:endParaRPr lang="en-US"/>
        </a:p>
      </dgm:t>
    </dgm:pt>
    <dgm:pt modelId="{7D32C745-BAB9-47B0-8F1D-62A230548802}" type="pres">
      <dgm:prSet presAssocID="{3F20F529-5B96-4977-8A91-F45CE23A37BA}" presName="vert0" presStyleCnt="0">
        <dgm:presLayoutVars>
          <dgm:dir/>
          <dgm:animOne val="branch"/>
          <dgm:animLvl val="lvl"/>
        </dgm:presLayoutVars>
      </dgm:prSet>
      <dgm:spPr/>
    </dgm:pt>
    <dgm:pt modelId="{B1A26581-CE7F-4F2D-AC11-349CBD34AAC0}" type="pres">
      <dgm:prSet presAssocID="{3774A535-539C-4501-B814-017B0110D95E}" presName="thickLine" presStyleLbl="alignNode1" presStyleIdx="0" presStyleCnt="5"/>
      <dgm:spPr/>
    </dgm:pt>
    <dgm:pt modelId="{498AE0F3-6F1D-4E51-AC4C-F467502998BD}" type="pres">
      <dgm:prSet presAssocID="{3774A535-539C-4501-B814-017B0110D95E}" presName="horz1" presStyleCnt="0"/>
      <dgm:spPr/>
    </dgm:pt>
    <dgm:pt modelId="{58049C74-20DF-4FE5-9B4D-34C13B5CC8C3}" type="pres">
      <dgm:prSet presAssocID="{3774A535-539C-4501-B814-017B0110D95E}" presName="tx1" presStyleLbl="revTx" presStyleIdx="0" presStyleCnt="5"/>
      <dgm:spPr/>
    </dgm:pt>
    <dgm:pt modelId="{9C92778E-7A28-486F-9EDB-F26894C866EB}" type="pres">
      <dgm:prSet presAssocID="{3774A535-539C-4501-B814-017B0110D95E}" presName="vert1" presStyleCnt="0"/>
      <dgm:spPr/>
    </dgm:pt>
    <dgm:pt modelId="{F731353A-EA68-4D4D-A7FE-D0C13F6A68CB}" type="pres">
      <dgm:prSet presAssocID="{E09DE04F-4F31-41AB-AE5C-46B262BDAB8A}" presName="thickLine" presStyleLbl="alignNode1" presStyleIdx="1" presStyleCnt="5"/>
      <dgm:spPr/>
    </dgm:pt>
    <dgm:pt modelId="{B4D9D253-5E35-4991-93AC-811FFB6EACEE}" type="pres">
      <dgm:prSet presAssocID="{E09DE04F-4F31-41AB-AE5C-46B262BDAB8A}" presName="horz1" presStyleCnt="0"/>
      <dgm:spPr/>
    </dgm:pt>
    <dgm:pt modelId="{17F79CC8-A125-4E3C-BA64-8F3F4589C9BA}" type="pres">
      <dgm:prSet presAssocID="{E09DE04F-4F31-41AB-AE5C-46B262BDAB8A}" presName="tx1" presStyleLbl="revTx" presStyleIdx="1" presStyleCnt="5"/>
      <dgm:spPr/>
    </dgm:pt>
    <dgm:pt modelId="{EBC5CA57-41E0-4067-ABF1-AEE10FFDD3CB}" type="pres">
      <dgm:prSet presAssocID="{E09DE04F-4F31-41AB-AE5C-46B262BDAB8A}" presName="vert1" presStyleCnt="0"/>
      <dgm:spPr/>
    </dgm:pt>
    <dgm:pt modelId="{FF72BECD-C521-43A3-95DA-D332C0EED7D0}" type="pres">
      <dgm:prSet presAssocID="{BEA38D29-E47A-4A10-8FF5-93D20163B02F}" presName="thickLine" presStyleLbl="alignNode1" presStyleIdx="2" presStyleCnt="5"/>
      <dgm:spPr/>
    </dgm:pt>
    <dgm:pt modelId="{494055D4-F78A-4E15-ABFE-C007922C9CE3}" type="pres">
      <dgm:prSet presAssocID="{BEA38D29-E47A-4A10-8FF5-93D20163B02F}" presName="horz1" presStyleCnt="0"/>
      <dgm:spPr/>
    </dgm:pt>
    <dgm:pt modelId="{D2EC3E9D-7182-456F-97CC-83AE9A0CF648}" type="pres">
      <dgm:prSet presAssocID="{BEA38D29-E47A-4A10-8FF5-93D20163B02F}" presName="tx1" presStyleLbl="revTx" presStyleIdx="2" presStyleCnt="5"/>
      <dgm:spPr/>
    </dgm:pt>
    <dgm:pt modelId="{562CB999-4347-4822-92DF-064FECA2DEC0}" type="pres">
      <dgm:prSet presAssocID="{BEA38D29-E47A-4A10-8FF5-93D20163B02F}" presName="vert1" presStyleCnt="0"/>
      <dgm:spPr/>
    </dgm:pt>
    <dgm:pt modelId="{B32EAEA1-B239-41A9-9C50-CC849759110F}" type="pres">
      <dgm:prSet presAssocID="{A81842F9-8764-49DD-A4C0-1CDF1ABEDF9B}" presName="thickLine" presStyleLbl="alignNode1" presStyleIdx="3" presStyleCnt="5"/>
      <dgm:spPr/>
    </dgm:pt>
    <dgm:pt modelId="{4403DB3B-99C6-44C5-BCED-121E294A7FC8}" type="pres">
      <dgm:prSet presAssocID="{A81842F9-8764-49DD-A4C0-1CDF1ABEDF9B}" presName="horz1" presStyleCnt="0"/>
      <dgm:spPr/>
    </dgm:pt>
    <dgm:pt modelId="{658D9CF4-1A5C-4728-BD18-A9C6369E551F}" type="pres">
      <dgm:prSet presAssocID="{A81842F9-8764-49DD-A4C0-1CDF1ABEDF9B}" presName="tx1" presStyleLbl="revTx" presStyleIdx="3" presStyleCnt="5"/>
      <dgm:spPr/>
    </dgm:pt>
    <dgm:pt modelId="{B4E5AE5F-0675-4C8B-BAC8-373585C438AA}" type="pres">
      <dgm:prSet presAssocID="{A81842F9-8764-49DD-A4C0-1CDF1ABEDF9B}" presName="vert1" presStyleCnt="0"/>
      <dgm:spPr/>
    </dgm:pt>
    <dgm:pt modelId="{330272F7-6606-4695-B4DA-12593F42502D}" type="pres">
      <dgm:prSet presAssocID="{45228693-7482-47D6-A98B-30E5DDAF3DA8}" presName="thickLine" presStyleLbl="alignNode1" presStyleIdx="4" presStyleCnt="5"/>
      <dgm:spPr/>
    </dgm:pt>
    <dgm:pt modelId="{1C68A870-EFA4-4945-BBD4-8EBBA3F4F31D}" type="pres">
      <dgm:prSet presAssocID="{45228693-7482-47D6-A98B-30E5DDAF3DA8}" presName="horz1" presStyleCnt="0"/>
      <dgm:spPr/>
    </dgm:pt>
    <dgm:pt modelId="{64C5F618-E232-43AB-8EEA-B34C9827EA32}" type="pres">
      <dgm:prSet presAssocID="{45228693-7482-47D6-A98B-30E5DDAF3DA8}" presName="tx1" presStyleLbl="revTx" presStyleIdx="4" presStyleCnt="5"/>
      <dgm:spPr/>
    </dgm:pt>
    <dgm:pt modelId="{12108322-AC16-4688-A54F-C717D7867069}" type="pres">
      <dgm:prSet presAssocID="{45228693-7482-47D6-A98B-30E5DDAF3DA8}" presName="vert1" presStyleCnt="0"/>
      <dgm:spPr/>
    </dgm:pt>
  </dgm:ptLst>
  <dgm:cxnLst>
    <dgm:cxn modelId="{5F10AC47-42BC-4F0D-9A7F-463B3D7B2C1C}" type="presOf" srcId="{A81842F9-8764-49DD-A4C0-1CDF1ABEDF9B}" destId="{658D9CF4-1A5C-4728-BD18-A9C6369E551F}" srcOrd="0" destOrd="0" presId="urn:microsoft.com/office/officeart/2008/layout/LinedList"/>
    <dgm:cxn modelId="{4AF46A4D-7664-4563-8E64-7D3EAB3218E1}" type="presOf" srcId="{45228693-7482-47D6-A98B-30E5DDAF3DA8}" destId="{64C5F618-E232-43AB-8EEA-B34C9827EA32}" srcOrd="0" destOrd="0" presId="urn:microsoft.com/office/officeart/2008/layout/LinedList"/>
    <dgm:cxn modelId="{39C7AC6E-AC59-443D-8913-4120B08B09F1}" srcId="{3F20F529-5B96-4977-8A91-F45CE23A37BA}" destId="{3774A535-539C-4501-B814-017B0110D95E}" srcOrd="0" destOrd="0" parTransId="{02987B0F-9C2D-4F9F-8E41-80DACA6978AA}" sibTransId="{9A6B7759-DFC9-47F1-80D7-2F8BC77BC023}"/>
    <dgm:cxn modelId="{D8C54954-66B2-4FAE-85B5-9D74E5259968}" type="presOf" srcId="{3F20F529-5B96-4977-8A91-F45CE23A37BA}" destId="{7D32C745-BAB9-47B0-8F1D-62A230548802}" srcOrd="0" destOrd="0" presId="urn:microsoft.com/office/officeart/2008/layout/LinedList"/>
    <dgm:cxn modelId="{A5AAE378-E703-4A5B-845C-C24DE4495A37}" srcId="{3F20F529-5B96-4977-8A91-F45CE23A37BA}" destId="{45228693-7482-47D6-A98B-30E5DDAF3DA8}" srcOrd="4" destOrd="0" parTransId="{AA0A6AF1-C700-4F3D-9F19-58EC55308099}" sibTransId="{79E2DAC4-3611-4087-8449-2ECE4921B30F}"/>
    <dgm:cxn modelId="{7AE55E80-25ED-40A2-9D63-E7004C007581}" srcId="{3F20F529-5B96-4977-8A91-F45CE23A37BA}" destId="{A81842F9-8764-49DD-A4C0-1CDF1ABEDF9B}" srcOrd="3" destOrd="0" parTransId="{B4198FCD-1A37-402B-A238-FCD64B54AD9C}" sibTransId="{BE0B7E0D-EF79-4D3E-9D32-845695C092DD}"/>
    <dgm:cxn modelId="{6BB65B85-1D90-4C5F-B00C-8CBF2E98FE36}" type="presOf" srcId="{E09DE04F-4F31-41AB-AE5C-46B262BDAB8A}" destId="{17F79CC8-A125-4E3C-BA64-8F3F4589C9BA}" srcOrd="0" destOrd="0" presId="urn:microsoft.com/office/officeart/2008/layout/LinedList"/>
    <dgm:cxn modelId="{5443878F-E9FD-4D9A-B62F-EA2361156AAC}" srcId="{3F20F529-5B96-4977-8A91-F45CE23A37BA}" destId="{BEA38D29-E47A-4A10-8FF5-93D20163B02F}" srcOrd="2" destOrd="0" parTransId="{18CD52DB-6AED-4AEA-B117-36FAF68694AD}" sibTransId="{2A38F9D9-05AC-468B-8BF2-5582A123B1EB}"/>
    <dgm:cxn modelId="{30E8BEDF-8B9B-4A4C-891D-97EC8F4DE561}" srcId="{3F20F529-5B96-4977-8A91-F45CE23A37BA}" destId="{E09DE04F-4F31-41AB-AE5C-46B262BDAB8A}" srcOrd="1" destOrd="0" parTransId="{1458FFBE-F686-4C6C-86A3-FF1AE0273BF2}" sibTransId="{B8DDA879-818E-4DA6-A134-465F07D785B1}"/>
    <dgm:cxn modelId="{34C4EFF0-AD98-48C7-93AE-2B7B5D8AD28E}" type="presOf" srcId="{3774A535-539C-4501-B814-017B0110D95E}" destId="{58049C74-20DF-4FE5-9B4D-34C13B5CC8C3}" srcOrd="0" destOrd="0" presId="urn:microsoft.com/office/officeart/2008/layout/LinedList"/>
    <dgm:cxn modelId="{DA0669FA-635C-4425-9140-104495DCD3B7}" type="presOf" srcId="{BEA38D29-E47A-4A10-8FF5-93D20163B02F}" destId="{D2EC3E9D-7182-456F-97CC-83AE9A0CF648}" srcOrd="0" destOrd="0" presId="urn:microsoft.com/office/officeart/2008/layout/LinedList"/>
    <dgm:cxn modelId="{45B5A9F9-BA03-452E-97EA-A554B0E7E4D1}" type="presParOf" srcId="{7D32C745-BAB9-47B0-8F1D-62A230548802}" destId="{B1A26581-CE7F-4F2D-AC11-349CBD34AAC0}" srcOrd="0" destOrd="0" presId="urn:microsoft.com/office/officeart/2008/layout/LinedList"/>
    <dgm:cxn modelId="{1CEDBA6E-51AE-4AFE-BFDA-AAB3A4BADFB6}" type="presParOf" srcId="{7D32C745-BAB9-47B0-8F1D-62A230548802}" destId="{498AE0F3-6F1D-4E51-AC4C-F467502998BD}" srcOrd="1" destOrd="0" presId="urn:microsoft.com/office/officeart/2008/layout/LinedList"/>
    <dgm:cxn modelId="{E1469676-CAC8-4A43-AE1F-D91268C7B251}" type="presParOf" srcId="{498AE0F3-6F1D-4E51-AC4C-F467502998BD}" destId="{58049C74-20DF-4FE5-9B4D-34C13B5CC8C3}" srcOrd="0" destOrd="0" presId="urn:microsoft.com/office/officeart/2008/layout/LinedList"/>
    <dgm:cxn modelId="{ACCD5710-8304-4C8A-9DCE-9F95831DB060}" type="presParOf" srcId="{498AE0F3-6F1D-4E51-AC4C-F467502998BD}" destId="{9C92778E-7A28-486F-9EDB-F26894C866EB}" srcOrd="1" destOrd="0" presId="urn:microsoft.com/office/officeart/2008/layout/LinedList"/>
    <dgm:cxn modelId="{9034EF3E-68E4-4228-A3D1-5ACE74EF9810}" type="presParOf" srcId="{7D32C745-BAB9-47B0-8F1D-62A230548802}" destId="{F731353A-EA68-4D4D-A7FE-D0C13F6A68CB}" srcOrd="2" destOrd="0" presId="urn:microsoft.com/office/officeart/2008/layout/LinedList"/>
    <dgm:cxn modelId="{D20A9E68-7F51-4A1A-B41B-E224DEB7FBA5}" type="presParOf" srcId="{7D32C745-BAB9-47B0-8F1D-62A230548802}" destId="{B4D9D253-5E35-4991-93AC-811FFB6EACEE}" srcOrd="3" destOrd="0" presId="urn:microsoft.com/office/officeart/2008/layout/LinedList"/>
    <dgm:cxn modelId="{661B6C9A-22A7-45CA-AB25-4A145FAB847B}" type="presParOf" srcId="{B4D9D253-5E35-4991-93AC-811FFB6EACEE}" destId="{17F79CC8-A125-4E3C-BA64-8F3F4589C9BA}" srcOrd="0" destOrd="0" presId="urn:microsoft.com/office/officeart/2008/layout/LinedList"/>
    <dgm:cxn modelId="{4F171E5D-5544-4366-8A92-AEA1F16E11E6}" type="presParOf" srcId="{B4D9D253-5E35-4991-93AC-811FFB6EACEE}" destId="{EBC5CA57-41E0-4067-ABF1-AEE10FFDD3CB}" srcOrd="1" destOrd="0" presId="urn:microsoft.com/office/officeart/2008/layout/LinedList"/>
    <dgm:cxn modelId="{39313DA6-D7E0-40AA-8681-D63B1A6028BD}" type="presParOf" srcId="{7D32C745-BAB9-47B0-8F1D-62A230548802}" destId="{FF72BECD-C521-43A3-95DA-D332C0EED7D0}" srcOrd="4" destOrd="0" presId="urn:microsoft.com/office/officeart/2008/layout/LinedList"/>
    <dgm:cxn modelId="{A3BA6834-603A-4D73-9D58-5367A7573729}" type="presParOf" srcId="{7D32C745-BAB9-47B0-8F1D-62A230548802}" destId="{494055D4-F78A-4E15-ABFE-C007922C9CE3}" srcOrd="5" destOrd="0" presId="urn:microsoft.com/office/officeart/2008/layout/LinedList"/>
    <dgm:cxn modelId="{6047B794-9DBE-4ED1-A587-8F9A952558DC}" type="presParOf" srcId="{494055D4-F78A-4E15-ABFE-C007922C9CE3}" destId="{D2EC3E9D-7182-456F-97CC-83AE9A0CF648}" srcOrd="0" destOrd="0" presId="urn:microsoft.com/office/officeart/2008/layout/LinedList"/>
    <dgm:cxn modelId="{A676C172-CE61-45BB-932F-C955034C21F8}" type="presParOf" srcId="{494055D4-F78A-4E15-ABFE-C007922C9CE3}" destId="{562CB999-4347-4822-92DF-064FECA2DEC0}" srcOrd="1" destOrd="0" presId="urn:microsoft.com/office/officeart/2008/layout/LinedList"/>
    <dgm:cxn modelId="{D6F93309-D761-40C3-899F-E5FEFF3D8492}" type="presParOf" srcId="{7D32C745-BAB9-47B0-8F1D-62A230548802}" destId="{B32EAEA1-B239-41A9-9C50-CC849759110F}" srcOrd="6" destOrd="0" presId="urn:microsoft.com/office/officeart/2008/layout/LinedList"/>
    <dgm:cxn modelId="{E03D49FF-F015-4E3B-8C80-EAE43C202655}" type="presParOf" srcId="{7D32C745-BAB9-47B0-8F1D-62A230548802}" destId="{4403DB3B-99C6-44C5-BCED-121E294A7FC8}" srcOrd="7" destOrd="0" presId="urn:microsoft.com/office/officeart/2008/layout/LinedList"/>
    <dgm:cxn modelId="{7DD67055-8A32-458D-9484-795913F8C5F1}" type="presParOf" srcId="{4403DB3B-99C6-44C5-BCED-121E294A7FC8}" destId="{658D9CF4-1A5C-4728-BD18-A9C6369E551F}" srcOrd="0" destOrd="0" presId="urn:microsoft.com/office/officeart/2008/layout/LinedList"/>
    <dgm:cxn modelId="{7F4FFAF3-3539-4DA5-AA9E-55746597F36E}" type="presParOf" srcId="{4403DB3B-99C6-44C5-BCED-121E294A7FC8}" destId="{B4E5AE5F-0675-4C8B-BAC8-373585C438AA}" srcOrd="1" destOrd="0" presId="urn:microsoft.com/office/officeart/2008/layout/LinedList"/>
    <dgm:cxn modelId="{C03E6393-B303-45C9-B9F5-14AA15455A5A}" type="presParOf" srcId="{7D32C745-BAB9-47B0-8F1D-62A230548802}" destId="{330272F7-6606-4695-B4DA-12593F42502D}" srcOrd="8" destOrd="0" presId="urn:microsoft.com/office/officeart/2008/layout/LinedList"/>
    <dgm:cxn modelId="{05CA72E9-8BDD-48F7-9B20-58DDF813B119}" type="presParOf" srcId="{7D32C745-BAB9-47B0-8F1D-62A230548802}" destId="{1C68A870-EFA4-4945-BBD4-8EBBA3F4F31D}" srcOrd="9" destOrd="0" presId="urn:microsoft.com/office/officeart/2008/layout/LinedList"/>
    <dgm:cxn modelId="{C9AF6611-77BC-4DD4-8D21-9E07D2E50D0C}" type="presParOf" srcId="{1C68A870-EFA4-4945-BBD4-8EBBA3F4F31D}" destId="{64C5F618-E232-43AB-8EEA-B34C9827EA32}" srcOrd="0" destOrd="0" presId="urn:microsoft.com/office/officeart/2008/layout/LinedList"/>
    <dgm:cxn modelId="{32ECDFCF-FAFF-4674-ADFF-37B67CFC4E2F}" type="presParOf" srcId="{1C68A870-EFA4-4945-BBD4-8EBBA3F4F31D}" destId="{12108322-AC16-4688-A54F-C717D786706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AA5F21-7586-4A4C-8697-42FC9A50F6F9}">
      <dsp:nvSpPr>
        <dsp:cNvPr id="0" name=""/>
        <dsp:cNvSpPr/>
      </dsp:nvSpPr>
      <dsp:spPr>
        <a:xfrm>
          <a:off x="0" y="0"/>
          <a:ext cx="51026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61BD33-73F3-466A-B42E-22A882A2B906}">
      <dsp:nvSpPr>
        <dsp:cNvPr id="0" name=""/>
        <dsp:cNvSpPr/>
      </dsp:nvSpPr>
      <dsp:spPr>
        <a:xfrm>
          <a:off x="0" y="0"/>
          <a:ext cx="5102662" cy="1163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Walbaum Display"/>
            </a:rPr>
            <a:t>ALN definition in Higher Education</a:t>
          </a:r>
          <a:endParaRPr lang="en-US" sz="3000" kern="1200" dirty="0"/>
        </a:p>
      </dsp:txBody>
      <dsp:txXfrm>
        <a:off x="0" y="0"/>
        <a:ext cx="5102662" cy="1163532"/>
      </dsp:txXfrm>
    </dsp:sp>
    <dsp:sp modelId="{CD2C3A5A-4187-40D5-8612-0EF49D4D614E}">
      <dsp:nvSpPr>
        <dsp:cNvPr id="0" name=""/>
        <dsp:cNvSpPr/>
      </dsp:nvSpPr>
      <dsp:spPr>
        <a:xfrm>
          <a:off x="0" y="1163532"/>
          <a:ext cx="5102662" cy="0"/>
        </a:xfrm>
        <a:prstGeom prst="line">
          <a:avLst/>
        </a:prstGeom>
        <a:solidFill>
          <a:schemeClr val="accent2">
            <a:hueOff val="-498950"/>
            <a:satOff val="-225"/>
            <a:lumOff val="2352"/>
            <a:alphaOff val="0"/>
          </a:schemeClr>
        </a:solidFill>
        <a:ln w="12700" cap="flat" cmpd="sng" algn="ctr">
          <a:solidFill>
            <a:schemeClr val="accent2">
              <a:hueOff val="-498950"/>
              <a:satOff val="-225"/>
              <a:lumOff val="23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394C9-796F-40F5-8AA5-F6B148800C93}">
      <dsp:nvSpPr>
        <dsp:cNvPr id="0" name=""/>
        <dsp:cNvSpPr/>
      </dsp:nvSpPr>
      <dsp:spPr>
        <a:xfrm>
          <a:off x="0" y="1163532"/>
          <a:ext cx="5102662" cy="1163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Walbaum Display"/>
            </a:rPr>
            <a:t>Student voice in research</a:t>
          </a:r>
          <a:endParaRPr lang="en-US" sz="3000" kern="1200" dirty="0"/>
        </a:p>
      </dsp:txBody>
      <dsp:txXfrm>
        <a:off x="0" y="1163532"/>
        <a:ext cx="5102662" cy="1163532"/>
      </dsp:txXfrm>
    </dsp:sp>
    <dsp:sp modelId="{1D75312A-B5F7-43C0-9922-4C723DCC84A6}">
      <dsp:nvSpPr>
        <dsp:cNvPr id="0" name=""/>
        <dsp:cNvSpPr/>
      </dsp:nvSpPr>
      <dsp:spPr>
        <a:xfrm>
          <a:off x="0" y="2327065"/>
          <a:ext cx="5102662" cy="0"/>
        </a:xfrm>
        <a:prstGeom prst="line">
          <a:avLst/>
        </a:prstGeom>
        <a:solidFill>
          <a:schemeClr val="accent2">
            <a:hueOff val="-997899"/>
            <a:satOff val="-449"/>
            <a:lumOff val="4705"/>
            <a:alphaOff val="0"/>
          </a:schemeClr>
        </a:solidFill>
        <a:ln w="12700" cap="flat" cmpd="sng" algn="ctr">
          <a:solidFill>
            <a:schemeClr val="accent2">
              <a:hueOff val="-997899"/>
              <a:satOff val="-449"/>
              <a:lumOff val="47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CA4F9-B59C-4981-A890-0BFA96465516}">
      <dsp:nvSpPr>
        <dsp:cNvPr id="0" name=""/>
        <dsp:cNvSpPr/>
      </dsp:nvSpPr>
      <dsp:spPr>
        <a:xfrm>
          <a:off x="0" y="2327065"/>
          <a:ext cx="5102662" cy="1163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Walbaum Display"/>
            </a:rPr>
            <a:t>Value of lived experience</a:t>
          </a:r>
        </a:p>
      </dsp:txBody>
      <dsp:txXfrm>
        <a:off x="0" y="2327065"/>
        <a:ext cx="5102662" cy="1163532"/>
      </dsp:txXfrm>
    </dsp:sp>
    <dsp:sp modelId="{9B85E18D-D1B4-4C4B-971A-B9432BF34B42}">
      <dsp:nvSpPr>
        <dsp:cNvPr id="0" name=""/>
        <dsp:cNvSpPr/>
      </dsp:nvSpPr>
      <dsp:spPr>
        <a:xfrm>
          <a:off x="0" y="3490597"/>
          <a:ext cx="5102662" cy="0"/>
        </a:xfrm>
        <a:prstGeom prst="line">
          <a:avLst/>
        </a:prstGeom>
        <a:solidFill>
          <a:schemeClr val="accent2">
            <a:hueOff val="-1496849"/>
            <a:satOff val="-674"/>
            <a:lumOff val="7057"/>
            <a:alphaOff val="0"/>
          </a:schemeClr>
        </a:solidFill>
        <a:ln w="12700" cap="flat" cmpd="sng" algn="ctr">
          <a:solidFill>
            <a:schemeClr val="accent2">
              <a:hueOff val="-1496849"/>
              <a:satOff val="-674"/>
              <a:lumOff val="70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D461C-4314-4787-B1EB-69C09C3E3D65}">
      <dsp:nvSpPr>
        <dsp:cNvPr id="0" name=""/>
        <dsp:cNvSpPr/>
      </dsp:nvSpPr>
      <dsp:spPr>
        <a:xfrm>
          <a:off x="0" y="3490597"/>
          <a:ext cx="5102662" cy="1163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Walbaum Display"/>
            </a:rPr>
            <a:t>Consistent support mechanisms</a:t>
          </a:r>
        </a:p>
      </dsp:txBody>
      <dsp:txXfrm>
        <a:off x="0" y="3490597"/>
        <a:ext cx="5102662" cy="11635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896757-F22E-4627-8F67-7F0FA8BAC2EF}">
      <dsp:nvSpPr>
        <dsp:cNvPr id="0" name=""/>
        <dsp:cNvSpPr/>
      </dsp:nvSpPr>
      <dsp:spPr>
        <a:xfrm>
          <a:off x="0" y="87471"/>
          <a:ext cx="5102662" cy="10657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Pragmatism.</a:t>
          </a:r>
          <a:endParaRPr lang="en-US" sz="2500" kern="1200" dirty="0"/>
        </a:p>
      </dsp:txBody>
      <dsp:txXfrm>
        <a:off x="52028" y="139499"/>
        <a:ext cx="4998606" cy="961740"/>
      </dsp:txXfrm>
    </dsp:sp>
    <dsp:sp modelId="{A91D9B32-0A92-4E42-83E0-E262BD7C4C9D}">
      <dsp:nvSpPr>
        <dsp:cNvPr id="0" name=""/>
        <dsp:cNvSpPr/>
      </dsp:nvSpPr>
      <dsp:spPr>
        <a:xfrm>
          <a:off x="0" y="1225268"/>
          <a:ext cx="5102662" cy="1065796"/>
        </a:xfrm>
        <a:prstGeom prst="roundRect">
          <a:avLst/>
        </a:prstGeom>
        <a:solidFill>
          <a:schemeClr val="accent2">
            <a:hueOff val="-498950"/>
            <a:satOff val="-225"/>
            <a:lumOff val="23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Walbaum Display"/>
            </a:rPr>
            <a:t>Convergent parallel design (Demir and </a:t>
          </a:r>
          <a:r>
            <a:rPr lang="en-GB" sz="2500" kern="1200" dirty="0" err="1">
              <a:latin typeface="Walbaum Display"/>
            </a:rPr>
            <a:t>Pismek</a:t>
          </a:r>
          <a:r>
            <a:rPr lang="en-GB" sz="2500" kern="1200" dirty="0">
              <a:latin typeface="Walbaum Display"/>
            </a:rPr>
            <a:t>, 2018)</a:t>
          </a:r>
          <a:endParaRPr lang="en-US" sz="2500" kern="1200" dirty="0"/>
        </a:p>
      </dsp:txBody>
      <dsp:txXfrm>
        <a:off x="52028" y="1277296"/>
        <a:ext cx="4998606" cy="961740"/>
      </dsp:txXfrm>
    </dsp:sp>
    <dsp:sp modelId="{A886F979-5490-4D67-830B-EDCF14252486}">
      <dsp:nvSpPr>
        <dsp:cNvPr id="0" name=""/>
        <dsp:cNvSpPr/>
      </dsp:nvSpPr>
      <dsp:spPr>
        <a:xfrm>
          <a:off x="0" y="2363065"/>
          <a:ext cx="5102662" cy="1065796"/>
        </a:xfrm>
        <a:prstGeom prst="roundRect">
          <a:avLst/>
        </a:prstGeom>
        <a:solidFill>
          <a:schemeClr val="accent2">
            <a:hueOff val="-997899"/>
            <a:satOff val="-44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Human experiences.</a:t>
          </a:r>
          <a:endParaRPr lang="en-US" sz="2500" kern="1200" dirty="0"/>
        </a:p>
      </dsp:txBody>
      <dsp:txXfrm>
        <a:off x="52028" y="2415093"/>
        <a:ext cx="4998606" cy="961740"/>
      </dsp:txXfrm>
    </dsp:sp>
    <dsp:sp modelId="{7FA74178-E106-4816-B5F3-7670A671EE08}">
      <dsp:nvSpPr>
        <dsp:cNvPr id="0" name=""/>
        <dsp:cNvSpPr/>
      </dsp:nvSpPr>
      <dsp:spPr>
        <a:xfrm>
          <a:off x="0" y="3500861"/>
          <a:ext cx="5102662" cy="1065796"/>
        </a:xfrm>
        <a:prstGeom prst="roundRect">
          <a:avLst/>
        </a:prstGeom>
        <a:solidFill>
          <a:schemeClr val="accent2">
            <a:hueOff val="-1496849"/>
            <a:satOff val="-674"/>
            <a:lumOff val="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(Kaushik and Walsh, 2019)</a:t>
          </a:r>
          <a:endParaRPr lang="en-US" sz="2500" kern="1200" dirty="0"/>
        </a:p>
      </dsp:txBody>
      <dsp:txXfrm>
        <a:off x="52028" y="3552889"/>
        <a:ext cx="4998606" cy="9617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D4407B-B2F8-4D1F-8B12-60CC4AEA862D}">
      <dsp:nvSpPr>
        <dsp:cNvPr id="0" name=""/>
        <dsp:cNvSpPr/>
      </dsp:nvSpPr>
      <dsp:spPr>
        <a:xfrm>
          <a:off x="284496" y="0"/>
          <a:ext cx="4829344" cy="4829344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6EEB8-A5E8-45FF-8B72-075AE9626ABD}">
      <dsp:nvSpPr>
        <dsp:cNvPr id="0" name=""/>
        <dsp:cNvSpPr/>
      </dsp:nvSpPr>
      <dsp:spPr>
        <a:xfrm>
          <a:off x="743283" y="458787"/>
          <a:ext cx="1883444" cy="18834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Ten years of experience in ALN.</a:t>
          </a:r>
          <a:endParaRPr lang="en-US" sz="1700" kern="1200"/>
        </a:p>
      </dsp:txBody>
      <dsp:txXfrm>
        <a:off x="835225" y="550729"/>
        <a:ext cx="1699560" cy="1699560"/>
      </dsp:txXfrm>
    </dsp:sp>
    <dsp:sp modelId="{1C6114D6-079F-47DF-A789-C7891EF23F08}">
      <dsp:nvSpPr>
        <dsp:cNvPr id="0" name=""/>
        <dsp:cNvSpPr/>
      </dsp:nvSpPr>
      <dsp:spPr>
        <a:xfrm>
          <a:off x="2771608" y="458787"/>
          <a:ext cx="1883444" cy="18834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HE researcher.</a:t>
          </a:r>
          <a:endParaRPr lang="en-US" sz="1700" kern="1200"/>
        </a:p>
      </dsp:txBody>
      <dsp:txXfrm>
        <a:off x="2863550" y="550729"/>
        <a:ext cx="1699560" cy="1699560"/>
      </dsp:txXfrm>
    </dsp:sp>
    <dsp:sp modelId="{0C03A0E7-51AD-4F87-B9AC-546E5EA34D9F}">
      <dsp:nvSpPr>
        <dsp:cNvPr id="0" name=""/>
        <dsp:cNvSpPr/>
      </dsp:nvSpPr>
      <dsp:spPr>
        <a:xfrm>
          <a:off x="743283" y="2487112"/>
          <a:ext cx="1883444" cy="18834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Passion.</a:t>
          </a:r>
          <a:endParaRPr lang="en-US" sz="1700" kern="1200"/>
        </a:p>
      </dsp:txBody>
      <dsp:txXfrm>
        <a:off x="835225" y="2579054"/>
        <a:ext cx="1699560" cy="1699560"/>
      </dsp:txXfrm>
    </dsp:sp>
    <dsp:sp modelId="{0686533E-C453-4372-9CC7-F92C8D23858B}">
      <dsp:nvSpPr>
        <dsp:cNvPr id="0" name=""/>
        <dsp:cNvSpPr/>
      </dsp:nvSpPr>
      <dsp:spPr>
        <a:xfrm>
          <a:off x="2771608" y="2487112"/>
          <a:ext cx="1883444" cy="18834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drive for tangible change – pragmatism!</a:t>
          </a:r>
          <a:endParaRPr lang="en-US" sz="1700" kern="1200"/>
        </a:p>
      </dsp:txBody>
      <dsp:txXfrm>
        <a:off x="2863550" y="2579054"/>
        <a:ext cx="1699560" cy="16995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BA1E29-BA0D-4FC0-AE57-08333CAD8A12}">
      <dsp:nvSpPr>
        <dsp:cNvPr id="0" name=""/>
        <dsp:cNvSpPr/>
      </dsp:nvSpPr>
      <dsp:spPr>
        <a:xfrm>
          <a:off x="0" y="0"/>
          <a:ext cx="990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A6EA0-2B1A-474E-981D-A353AD4A8423}">
      <dsp:nvSpPr>
        <dsp:cNvPr id="0" name=""/>
        <dsp:cNvSpPr/>
      </dsp:nvSpPr>
      <dsp:spPr>
        <a:xfrm>
          <a:off x="0" y="0"/>
          <a:ext cx="9905999" cy="891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Streamlining the review.</a:t>
          </a:r>
          <a:endParaRPr lang="en-US" sz="2800" kern="1200" dirty="0">
            <a:latin typeface="Walbaum Display"/>
          </a:endParaRPr>
        </a:p>
      </dsp:txBody>
      <dsp:txXfrm>
        <a:off x="0" y="0"/>
        <a:ext cx="9905999" cy="891779"/>
      </dsp:txXfrm>
    </dsp:sp>
    <dsp:sp modelId="{708C5927-C5AF-462A-A04A-36452D2BED51}">
      <dsp:nvSpPr>
        <dsp:cNvPr id="0" name=""/>
        <dsp:cNvSpPr/>
      </dsp:nvSpPr>
      <dsp:spPr>
        <a:xfrm>
          <a:off x="0" y="891779"/>
          <a:ext cx="990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D43AB-E6F3-4260-9A26-A649A193E3C3}">
      <dsp:nvSpPr>
        <dsp:cNvPr id="0" name=""/>
        <dsp:cNvSpPr/>
      </dsp:nvSpPr>
      <dsp:spPr>
        <a:xfrm>
          <a:off x="0" y="891779"/>
          <a:ext cx="9905999" cy="891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Walbaum Display"/>
            </a:rPr>
            <a:t>Literature critique.</a:t>
          </a:r>
          <a:endParaRPr lang="en-GB" sz="2800" kern="1200" dirty="0"/>
        </a:p>
      </dsp:txBody>
      <dsp:txXfrm>
        <a:off x="0" y="891779"/>
        <a:ext cx="9905999" cy="891779"/>
      </dsp:txXfrm>
    </dsp:sp>
    <dsp:sp modelId="{804F7CE3-A40A-47DF-9EAE-31D743C12C9D}">
      <dsp:nvSpPr>
        <dsp:cNvPr id="0" name=""/>
        <dsp:cNvSpPr/>
      </dsp:nvSpPr>
      <dsp:spPr>
        <a:xfrm>
          <a:off x="0" y="1783558"/>
          <a:ext cx="990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A130FF-6C15-4CC5-B670-B4701809AD83}">
      <dsp:nvSpPr>
        <dsp:cNvPr id="0" name=""/>
        <dsp:cNvSpPr/>
      </dsp:nvSpPr>
      <dsp:spPr>
        <a:xfrm>
          <a:off x="0" y="1783559"/>
          <a:ext cx="9905999" cy="891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Prevalence (Higher Education Statistics Agency, (HESA) 2023).</a:t>
          </a:r>
          <a:endParaRPr lang="en-US" sz="2800" kern="1200" dirty="0"/>
        </a:p>
      </dsp:txBody>
      <dsp:txXfrm>
        <a:off x="0" y="1783559"/>
        <a:ext cx="9905999" cy="891779"/>
      </dsp:txXfrm>
    </dsp:sp>
    <dsp:sp modelId="{1627CBCA-22F5-4C69-B552-B8118631B73B}">
      <dsp:nvSpPr>
        <dsp:cNvPr id="0" name=""/>
        <dsp:cNvSpPr/>
      </dsp:nvSpPr>
      <dsp:spPr>
        <a:xfrm>
          <a:off x="0" y="2675338"/>
          <a:ext cx="990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AE895-215E-4F40-8BAE-312E7A971E48}">
      <dsp:nvSpPr>
        <dsp:cNvPr id="0" name=""/>
        <dsp:cNvSpPr/>
      </dsp:nvSpPr>
      <dsp:spPr>
        <a:xfrm>
          <a:off x="0" y="2675338"/>
          <a:ext cx="9905999" cy="891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Student Voice (Irvine and MacLeod, 2022).</a:t>
          </a:r>
          <a:endParaRPr lang="en-US" sz="2800" kern="1200" dirty="0"/>
        </a:p>
      </dsp:txBody>
      <dsp:txXfrm>
        <a:off x="0" y="2675338"/>
        <a:ext cx="9905999" cy="8917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26581-CE7F-4F2D-AC11-349CBD34AAC0}">
      <dsp:nvSpPr>
        <dsp:cNvPr id="0" name=""/>
        <dsp:cNvSpPr/>
      </dsp:nvSpPr>
      <dsp:spPr>
        <a:xfrm>
          <a:off x="0" y="589"/>
          <a:ext cx="53983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049C74-20DF-4FE5-9B4D-34C13B5CC8C3}">
      <dsp:nvSpPr>
        <dsp:cNvPr id="0" name=""/>
        <dsp:cNvSpPr/>
      </dsp:nvSpPr>
      <dsp:spPr>
        <a:xfrm>
          <a:off x="0" y="589"/>
          <a:ext cx="5398337" cy="965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Specific Learning Difficulties</a:t>
          </a:r>
          <a:r>
            <a:rPr lang="en-GB" sz="2500" kern="1200" dirty="0">
              <a:latin typeface="Walbaum Display"/>
            </a:rPr>
            <a:t>.</a:t>
          </a:r>
          <a:endParaRPr lang="en-US" sz="2500" kern="1200" dirty="0"/>
        </a:p>
      </dsp:txBody>
      <dsp:txXfrm>
        <a:off x="0" y="589"/>
        <a:ext cx="5398337" cy="965633"/>
      </dsp:txXfrm>
    </dsp:sp>
    <dsp:sp modelId="{F731353A-EA68-4D4D-A7FE-D0C13F6A68CB}">
      <dsp:nvSpPr>
        <dsp:cNvPr id="0" name=""/>
        <dsp:cNvSpPr/>
      </dsp:nvSpPr>
      <dsp:spPr>
        <a:xfrm>
          <a:off x="0" y="966222"/>
          <a:ext cx="53983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F79CC8-A125-4E3C-BA64-8F3F4589C9BA}">
      <dsp:nvSpPr>
        <dsp:cNvPr id="0" name=""/>
        <dsp:cNvSpPr/>
      </dsp:nvSpPr>
      <dsp:spPr>
        <a:xfrm>
          <a:off x="0" y="966222"/>
          <a:ext cx="5398337" cy="965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Dyslexia</a:t>
          </a:r>
          <a:r>
            <a:rPr lang="en-GB" sz="2500" kern="1200" dirty="0">
              <a:latin typeface="Walbaum Display"/>
            </a:rPr>
            <a:t> (</a:t>
          </a:r>
          <a:r>
            <a:rPr lang="en-GB" sz="2500" kern="1200" dirty="0" err="1">
              <a:latin typeface="Walbaum Display"/>
            </a:rPr>
            <a:t>Clouder</a:t>
          </a:r>
          <a:r>
            <a:rPr lang="en-GB" sz="2500" kern="1200" dirty="0">
              <a:latin typeface="Walbaum Display"/>
            </a:rPr>
            <a:t> et al., 2020).</a:t>
          </a:r>
          <a:endParaRPr lang="en-GB" sz="2500" kern="1200" dirty="0"/>
        </a:p>
      </dsp:txBody>
      <dsp:txXfrm>
        <a:off x="0" y="966222"/>
        <a:ext cx="5398337" cy="965633"/>
      </dsp:txXfrm>
    </dsp:sp>
    <dsp:sp modelId="{FF72BECD-C521-43A3-95DA-D332C0EED7D0}">
      <dsp:nvSpPr>
        <dsp:cNvPr id="0" name=""/>
        <dsp:cNvSpPr/>
      </dsp:nvSpPr>
      <dsp:spPr>
        <a:xfrm>
          <a:off x="0" y="1931855"/>
          <a:ext cx="53983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C3E9D-7182-456F-97CC-83AE9A0CF648}">
      <dsp:nvSpPr>
        <dsp:cNvPr id="0" name=""/>
        <dsp:cNvSpPr/>
      </dsp:nvSpPr>
      <dsp:spPr>
        <a:xfrm>
          <a:off x="0" y="1931855"/>
          <a:ext cx="5398337" cy="965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AD(H)D</a:t>
          </a:r>
          <a:r>
            <a:rPr lang="en-GB" sz="2500" kern="1200" dirty="0">
              <a:latin typeface="Walbaum Display"/>
            </a:rPr>
            <a:t> (Sedgwick, 2018).</a:t>
          </a:r>
          <a:endParaRPr lang="en-US" sz="2500" kern="1200" dirty="0">
            <a:latin typeface="Walbaum Display"/>
          </a:endParaRPr>
        </a:p>
      </dsp:txBody>
      <dsp:txXfrm>
        <a:off x="0" y="1931855"/>
        <a:ext cx="5398337" cy="965633"/>
      </dsp:txXfrm>
    </dsp:sp>
    <dsp:sp modelId="{B32EAEA1-B239-41A9-9C50-CC849759110F}">
      <dsp:nvSpPr>
        <dsp:cNvPr id="0" name=""/>
        <dsp:cNvSpPr/>
      </dsp:nvSpPr>
      <dsp:spPr>
        <a:xfrm>
          <a:off x="0" y="2897489"/>
          <a:ext cx="53983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D9CF4-1A5C-4728-BD18-A9C6369E551F}">
      <dsp:nvSpPr>
        <dsp:cNvPr id="0" name=""/>
        <dsp:cNvSpPr/>
      </dsp:nvSpPr>
      <dsp:spPr>
        <a:xfrm>
          <a:off x="0" y="2897489"/>
          <a:ext cx="5398337" cy="965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Autism</a:t>
          </a:r>
          <a:r>
            <a:rPr lang="en-GB" sz="2500" kern="1200" dirty="0">
              <a:latin typeface="Walbaum Display"/>
            </a:rPr>
            <a:t> (Chown et al., 2018; Irvine and MacLeod, 2022).</a:t>
          </a:r>
          <a:endParaRPr lang="en-US" sz="2500" kern="1200" dirty="0"/>
        </a:p>
      </dsp:txBody>
      <dsp:txXfrm>
        <a:off x="0" y="2897489"/>
        <a:ext cx="5398337" cy="965633"/>
      </dsp:txXfrm>
    </dsp:sp>
    <dsp:sp modelId="{330272F7-6606-4695-B4DA-12593F42502D}">
      <dsp:nvSpPr>
        <dsp:cNvPr id="0" name=""/>
        <dsp:cNvSpPr/>
      </dsp:nvSpPr>
      <dsp:spPr>
        <a:xfrm>
          <a:off x="0" y="3863122"/>
          <a:ext cx="53983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5F618-E232-43AB-8EEA-B34C9827EA32}">
      <dsp:nvSpPr>
        <dsp:cNvPr id="0" name=""/>
        <dsp:cNvSpPr/>
      </dsp:nvSpPr>
      <dsp:spPr>
        <a:xfrm>
          <a:off x="0" y="3863122"/>
          <a:ext cx="5398337" cy="965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Neurodiversity - </a:t>
          </a:r>
          <a:r>
            <a:rPr lang="en-GB" sz="2500" kern="1200" dirty="0" err="1"/>
            <a:t>Clouder</a:t>
          </a:r>
          <a:r>
            <a:rPr lang="en-GB" sz="2500" kern="1200" dirty="0"/>
            <a:t> et al. (2020</a:t>
          </a:r>
          <a:r>
            <a:rPr lang="en-GB" sz="2500" kern="1200" dirty="0">
              <a:latin typeface="Walbaum Display"/>
            </a:rPr>
            <a:t>).</a:t>
          </a:r>
          <a:endParaRPr lang="en-US" sz="2500" kern="1200" dirty="0"/>
        </a:p>
      </dsp:txBody>
      <dsp:txXfrm>
        <a:off x="0" y="3863122"/>
        <a:ext cx="5398337" cy="965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970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69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807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456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91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752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092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595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77922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027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11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12/1/2023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877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0/15/contents" TargetMode="External"/><Relationship Id="rId2" Type="http://schemas.openxmlformats.org/officeDocument/2006/relationships/hyperlink" Target="https://www.legislation.gov.uk/anaw/2018/2/section/2/enacted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asc/2022/1/contents/enacted" TargetMode="External"/><Relationship Id="rId2" Type="http://schemas.openxmlformats.org/officeDocument/2006/relationships/hyperlink" Target="https://www.hesa.ac.uk/news/19-01-2023/sb265-higher-education-student-statistics/number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BF1DCD9-4684-4B84-AD73-6652C8BAC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37A09C8-231B-0103-35CF-3B16186F02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43" r="6" b="6"/>
          <a:stretch/>
        </p:blipFill>
        <p:spPr>
          <a:xfrm>
            <a:off x="-9387" y="10"/>
            <a:ext cx="12199237" cy="6857989"/>
          </a:xfrm>
          <a:prstGeom prst="rect">
            <a:avLst/>
          </a:prstGeom>
        </p:spPr>
      </p:pic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4BE6A732-8124-4A59-8EC9-BF4A1648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2226538" y="-2233466"/>
            <a:ext cx="6858000" cy="11324929"/>
          </a:xfrm>
          <a:custGeom>
            <a:avLst/>
            <a:gdLst>
              <a:gd name="connsiteX0" fmla="*/ 0 w 6858000"/>
              <a:gd name="connsiteY0" fmla="*/ 9303227 h 11262142"/>
              <a:gd name="connsiteX1" fmla="*/ 0 w 6858000"/>
              <a:gd name="connsiteY1" fmla="*/ 6495555 h 11262142"/>
              <a:gd name="connsiteX2" fmla="*/ 1 w 6858000"/>
              <a:gd name="connsiteY2" fmla="*/ 6495555 h 11262142"/>
              <a:gd name="connsiteX3" fmla="*/ 1 w 6858000"/>
              <a:gd name="connsiteY3" fmla="*/ 0 h 11262142"/>
              <a:gd name="connsiteX4" fmla="*/ 6858000 w 6858000"/>
              <a:gd name="connsiteY4" fmla="*/ 6015407 h 11262142"/>
              <a:gd name="connsiteX5" fmla="*/ 6858000 w 6858000"/>
              <a:gd name="connsiteY5" fmla="*/ 8999698 h 11262142"/>
              <a:gd name="connsiteX6" fmla="*/ 6858000 w 6858000"/>
              <a:gd name="connsiteY6" fmla="*/ 11262142 h 11262142"/>
              <a:gd name="connsiteX7" fmla="*/ 1 w 6858000"/>
              <a:gd name="connsiteY7" fmla="*/ 11262142 h 11262142"/>
              <a:gd name="connsiteX8" fmla="*/ 1 w 6858000"/>
              <a:gd name="connsiteY8" fmla="*/ 9303227 h 11262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1262142">
                <a:moveTo>
                  <a:pt x="0" y="9303227"/>
                </a:moveTo>
                <a:lnTo>
                  <a:pt x="0" y="6495555"/>
                </a:lnTo>
                <a:lnTo>
                  <a:pt x="1" y="6495555"/>
                </a:lnTo>
                <a:lnTo>
                  <a:pt x="1" y="0"/>
                </a:lnTo>
                <a:lnTo>
                  <a:pt x="6858000" y="6015407"/>
                </a:lnTo>
                <a:lnTo>
                  <a:pt x="6858000" y="8999698"/>
                </a:lnTo>
                <a:lnTo>
                  <a:pt x="6858000" y="11262142"/>
                </a:lnTo>
                <a:lnTo>
                  <a:pt x="1" y="11262142"/>
                </a:lnTo>
                <a:lnTo>
                  <a:pt x="1" y="9303227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1630" y="798278"/>
            <a:ext cx="10523916" cy="4103781"/>
          </a:xfrm>
        </p:spPr>
        <p:txBody>
          <a:bodyPr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000" dirty="0">
                <a:solidFill>
                  <a:srgbClr val="FFFFFF"/>
                </a:solidFill>
                <a:cs typeface="Calibri Light"/>
              </a:rPr>
              <a:t>The Needs and Experiences of Students with additional learning needs in Higher Education in Wales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453796"/>
            <a:ext cx="4264677" cy="732996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Corey Edwards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DAA6A4-1F42-460B-A500-921EEB4BC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60643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3F80E2-DAA0-25D4-4A68-BE9ED4408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7"/>
            <a:ext cx="8088406" cy="1360898"/>
          </a:xfrm>
        </p:spPr>
        <p:txBody>
          <a:bodyPr>
            <a:normAutofit/>
          </a:bodyPr>
          <a:lstStyle/>
          <a:p>
            <a:r>
              <a:rPr lang="en-GB" dirty="0"/>
              <a:t>Aims and Objectives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26104459-637C-CF4C-65F7-7656D86B97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73" r="6598" b="-1"/>
          <a:stretch/>
        </p:blipFill>
        <p:spPr>
          <a:xfrm>
            <a:off x="4462998" y="10"/>
            <a:ext cx="7729002" cy="6857990"/>
          </a:xfrm>
          <a:custGeom>
            <a:avLst/>
            <a:gdLst/>
            <a:ahLst/>
            <a:cxnLst/>
            <a:rect l="l" t="t" r="r" b="b"/>
            <a:pathLst>
              <a:path w="7729002" h="6858000">
                <a:moveTo>
                  <a:pt x="6878624" y="0"/>
                </a:moveTo>
                <a:lnTo>
                  <a:pt x="7729002" y="0"/>
                </a:lnTo>
                <a:lnTo>
                  <a:pt x="7729002" y="4099788"/>
                </a:lnTo>
                <a:lnTo>
                  <a:pt x="5311608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C71BD-34FF-08F1-C562-65451774E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3592" y="2332030"/>
            <a:ext cx="5960089" cy="344348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 dirty="0"/>
              <a:t>Aim: To provide an overview of the issue at hand and discuss a section of the critical literature review.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Define Additional Learning Needs (ALN) in Wales.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Discuss positionality in the context of this project.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Justify the need for this research.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Discuss a critical review of literature about ALN in Higher Education (HE).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Identify the gaps in the research.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AD042BA-B482-486E-9E0C-75374069B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8337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FEC2A-46AD-F5C9-EB72-C2215F24F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GB" dirty="0"/>
              <a:t>The Issue at Hand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2716A2-C3C0-B079-FD0A-357695A474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7000351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2829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853A0-2C10-C694-74B1-F28A3D190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GB" dirty="0"/>
              <a:t>Positionality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502CAB-F102-61F9-9E22-340CA8947E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5356414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9604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E69C9-03C9-CA46-4D33-6CF7A5990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099"/>
            <a:ext cx="3894413" cy="4575687"/>
          </a:xfrm>
        </p:spPr>
        <p:txBody>
          <a:bodyPr anchor="b">
            <a:normAutofit/>
          </a:bodyPr>
          <a:lstStyle/>
          <a:p>
            <a:r>
              <a:rPr lang="en-GB" dirty="0"/>
              <a:t>Why Should it be Me?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D15C82-F5EF-8551-1BFD-0CB9607B4D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4448956"/>
              </p:ext>
            </p:extLst>
          </p:nvPr>
        </p:nvGraphicFramePr>
        <p:xfrm>
          <a:off x="5650663" y="1023909"/>
          <a:ext cx="5398337" cy="4829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2266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47974-C4BB-C686-D0F2-694C4CCF8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92215"/>
            <a:ext cx="9905999" cy="1360898"/>
          </a:xfrm>
        </p:spPr>
        <p:txBody>
          <a:bodyPr/>
          <a:lstStyle/>
          <a:p>
            <a:r>
              <a:rPr lang="en-GB" dirty="0"/>
              <a:t>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F8C0C-F7DE-A031-D6BB-1002ED58E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712266"/>
            <a:ext cx="9905999" cy="418687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>
                <a:ea typeface="+mn-lt"/>
                <a:cs typeface="+mn-lt"/>
              </a:rPr>
              <a:t>What are the contemporary challenges faced by students with ALN? </a:t>
            </a:r>
            <a:endParaRPr lang="en-GB" sz="2800" dirty="0"/>
          </a:p>
          <a:p>
            <a:r>
              <a:rPr lang="en-GB" sz="2800" dirty="0">
                <a:ea typeface="+mn-lt"/>
                <a:cs typeface="+mn-lt"/>
              </a:rPr>
              <a:t>How would students with ALN like to be supported in HE? </a:t>
            </a:r>
            <a:endParaRPr lang="en-GB" sz="2800" dirty="0"/>
          </a:p>
          <a:p>
            <a:r>
              <a:rPr lang="en-GB" sz="2800" dirty="0">
                <a:ea typeface="+mn-lt"/>
                <a:cs typeface="+mn-lt"/>
              </a:rPr>
              <a:t>What are the experiences and perceptions of students with ALN at HE level? </a:t>
            </a:r>
            <a:endParaRPr lang="en-GB" sz="2800"/>
          </a:p>
          <a:p>
            <a:r>
              <a:rPr lang="en-GB" sz="2800" dirty="0">
                <a:ea typeface="+mn-lt"/>
                <a:cs typeface="+mn-lt"/>
              </a:rPr>
              <a:t>How, hypothetically, could an effective ALN support system be devised by students, for students, in line with the Act? 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732887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DC79C-F9AE-7310-C037-D05FA1BF2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Reading: General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5738B-4727-F9F7-2079-713C2904CE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Additional Learning Needs and Educational Tribunal (Wales) Act 2018</a:t>
            </a:r>
            <a:endParaRPr lang="en-US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Equality Act (2010)</a:t>
            </a:r>
          </a:p>
          <a:p>
            <a:r>
              <a:rPr lang="en-GB" dirty="0"/>
              <a:t>Higher Education Statistics Agency (2023) </a:t>
            </a:r>
          </a:p>
          <a:p>
            <a:r>
              <a:rPr lang="en-GB" dirty="0">
                <a:ea typeface="+mn-lt"/>
                <a:cs typeface="+mn-lt"/>
              </a:rPr>
              <a:t>Statutory Code of Practice on the Delivery of Autism Services in Wales (2021)</a:t>
            </a:r>
            <a:endParaRPr lang="en-GB" dirty="0"/>
          </a:p>
          <a:p>
            <a:r>
              <a:rPr lang="en-GB" dirty="0"/>
              <a:t>Tertiary Education and Research (Wales) Act (2022)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853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636EB-A1FA-A1AD-5CF0-570E18088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Reading: Critical Review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26333-D561-CAD6-FC37-B123E3CAA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6"/>
            <a:ext cx="9905999" cy="386815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Chown, N., Baker-Rogers, J., Hughes, L., </a:t>
            </a:r>
            <a:r>
              <a:rPr lang="en-GB" err="1">
                <a:ea typeface="+mn-lt"/>
                <a:cs typeface="+mn-lt"/>
              </a:rPr>
              <a:t>Cossburn</a:t>
            </a:r>
            <a:r>
              <a:rPr lang="en-GB" dirty="0">
                <a:ea typeface="+mn-lt"/>
                <a:cs typeface="+mn-lt"/>
              </a:rPr>
              <a:t>, K.N. and Byrne, P., (2018). The ‘High Achievers’ project: an assessment of the support for students with autism attending UK universities. Journal of Further and Higher Education, 42(6), pp.837-854. </a:t>
            </a:r>
            <a:endParaRPr lang="en-GB" dirty="0"/>
          </a:p>
          <a:p>
            <a:r>
              <a:rPr lang="en-GB" err="1">
                <a:ea typeface="+mn-lt"/>
                <a:cs typeface="+mn-lt"/>
              </a:rPr>
              <a:t>Clouder</a:t>
            </a:r>
            <a:r>
              <a:rPr lang="en-GB" dirty="0">
                <a:ea typeface="+mn-lt"/>
                <a:cs typeface="+mn-lt"/>
              </a:rPr>
              <a:t>, L., Karakus, M., Cinotti, A., Ferreyra, M.V., Fierros, G.A. and Rojo, P., (2020). Neurodiversity in higher education: a narrative synthesis. Higher Education, 80(4), pp.757-778. 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Irvine, B., and MacLeod, A. (2022). What are the challenges and successes reported by autistic students at university? A literature review. </a:t>
            </a:r>
            <a:r>
              <a:rPr lang="en-GB" i="1" dirty="0">
                <a:ea typeface="+mn-lt"/>
                <a:cs typeface="+mn-lt"/>
              </a:rPr>
              <a:t>Good Autism Practice</a:t>
            </a:r>
            <a:r>
              <a:rPr lang="en-GB" dirty="0">
                <a:ea typeface="+mn-lt"/>
                <a:cs typeface="+mn-lt"/>
              </a:rPr>
              <a:t>, 23(1), 49-59.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Sedgwick, J.A., (2018). University students with attention deficit hyperactivity disorder (ADHD): A literature review. </a:t>
            </a:r>
            <a:r>
              <a:rPr lang="en-GB" i="1" dirty="0">
                <a:ea typeface="+mn-lt"/>
                <a:cs typeface="+mn-lt"/>
              </a:rPr>
              <a:t>Irish Journal of Psychological Medicin</a:t>
            </a:r>
            <a:r>
              <a:rPr lang="en-GB" dirty="0">
                <a:ea typeface="+mn-lt"/>
                <a:cs typeface="+mn-lt"/>
              </a:rPr>
              <a:t>e, 35(3), pp.221-235.</a:t>
            </a:r>
          </a:p>
        </p:txBody>
      </p:sp>
    </p:spTree>
    <p:extLst>
      <p:ext uri="{BB962C8B-B14F-4D97-AF65-F5344CB8AC3E}">
        <p14:creationId xmlns:p14="http://schemas.microsoft.com/office/powerpoint/2010/main" val="3831821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37FD100-AD6C-4FB9-B662-CC1C2F000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6497" y="1526602"/>
            <a:ext cx="4667254" cy="5330310"/>
          </a:xfrm>
          <a:custGeom>
            <a:avLst/>
            <a:gdLst>
              <a:gd name="connsiteX0" fmla="*/ 4667254 w 4667254"/>
              <a:gd name="connsiteY0" fmla="*/ 0 h 5325271"/>
              <a:gd name="connsiteX1" fmla="*/ 4667254 w 4667254"/>
              <a:gd name="connsiteY1" fmla="*/ 2543639 h 5325271"/>
              <a:gd name="connsiteX2" fmla="*/ 2229334 w 4667254"/>
              <a:gd name="connsiteY2" fmla="*/ 5325271 h 5325271"/>
              <a:gd name="connsiteX3" fmla="*/ 0 w 4667254"/>
              <a:gd name="connsiteY3" fmla="*/ 5325271 h 532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67254" h="5325271">
                <a:moveTo>
                  <a:pt x="4667254" y="0"/>
                </a:moveTo>
                <a:lnTo>
                  <a:pt x="4667254" y="2543639"/>
                </a:lnTo>
                <a:lnTo>
                  <a:pt x="2229334" y="5325271"/>
                </a:lnTo>
                <a:lnTo>
                  <a:pt x="0" y="5325271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69FC1-3A03-4174-B5CC-304E6085A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7"/>
            <a:ext cx="8862060" cy="1360898"/>
          </a:xfrm>
        </p:spPr>
        <p:txBody>
          <a:bodyPr>
            <a:normAutofit/>
          </a:bodyPr>
          <a:lstStyle/>
          <a:p>
            <a:r>
              <a:rPr lang="en-GB" dirty="0"/>
              <a:t>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29D81-CE8D-14C4-4A80-BA5023956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3592" y="2332029"/>
            <a:ext cx="10518893" cy="35244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Literature databases and search engines</a:t>
            </a:r>
          </a:p>
          <a:p>
            <a:r>
              <a:rPr lang="en-GB" sz="2400" dirty="0"/>
              <a:t>Recency (&lt; five years)</a:t>
            </a:r>
          </a:p>
          <a:p>
            <a:r>
              <a:rPr lang="en-GB" sz="2400" dirty="0"/>
              <a:t>Scholarly articles, policy and legislation</a:t>
            </a:r>
          </a:p>
          <a:p>
            <a:r>
              <a:rPr lang="en-GB" sz="2400" dirty="0"/>
              <a:t>Key terms "neurodiversity"/ "autism" / "dyslexia" / "ADHD" AND "Higher Education"/ "university students"</a:t>
            </a:r>
          </a:p>
          <a:p>
            <a:r>
              <a:rPr lang="en-GB" sz="2400" dirty="0"/>
              <a:t>Critiqued considering methodology, analyses and recommendations.</a:t>
            </a:r>
          </a:p>
          <a:p>
            <a:endParaRPr lang="en-GB" sz="24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0249902-6C42-4139-A46F-ADF022B8C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278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3E673-08F5-A7E0-1629-B3CCAEAD1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ALN?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AFA08-C8B7-1029-4CB4-4DC182229B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New definition under the Additional Learning Needs and Education Tribunal (Wales) Act 2018: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"A person has additional learning needs if he or she has a learning difficulty or disability (whether the learning difficulty or disability arises from a medical condition or otherwise) which calls for additional learning provision."</a:t>
            </a:r>
          </a:p>
          <a:p>
            <a:r>
              <a:rPr lang="en-GB" dirty="0"/>
              <a:t>Ages 0-25.</a:t>
            </a:r>
          </a:p>
          <a:p>
            <a:r>
              <a:rPr lang="en-GB" dirty="0"/>
              <a:t>Compulsory and post-compulsory further education. 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93139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7C473-F26D-9EDE-72C8-C5853ABDF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Review: ALN in HE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FF776A1-7C9D-B95B-E30B-E7DC76534AD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0" y="2332026"/>
          <a:ext cx="9905999" cy="3567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34813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D9F97F-D5D3-6B68-1523-FD802C1CD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100"/>
            <a:ext cx="3772117" cy="2514828"/>
          </a:xfrm>
        </p:spPr>
        <p:txBody>
          <a:bodyPr anchor="t">
            <a:normAutofit fontScale="90000"/>
          </a:bodyPr>
          <a:lstStyle/>
          <a:p>
            <a:r>
              <a:rPr lang="en-GB" dirty="0"/>
              <a:t>Key Reading: Specific Learning Difficulty (</a:t>
            </a:r>
            <a:r>
              <a:rPr lang="en-GB" dirty="0" err="1"/>
              <a:t>SpLD</a:t>
            </a:r>
            <a:r>
              <a:rPr lang="en-GB" dirty="0"/>
              <a:t>) and ALN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3FA945-827A-2B0E-9887-C2782191A9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8351212"/>
              </p:ext>
            </p:extLst>
          </p:nvPr>
        </p:nvGraphicFramePr>
        <p:xfrm>
          <a:off x="5650663" y="1023909"/>
          <a:ext cx="5398337" cy="4829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82060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50E77-EB05-AF9C-AAC8-D52F5E153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3433703" cy="2593268"/>
          </a:xfrm>
        </p:spPr>
        <p:txBody>
          <a:bodyPr/>
          <a:lstStyle/>
          <a:p>
            <a:r>
              <a:rPr lang="en-GB" dirty="0"/>
              <a:t>Prevalence (HESA, 2023)</a:t>
            </a:r>
          </a:p>
        </p:txBody>
      </p:sp>
      <p:pic>
        <p:nvPicPr>
          <p:cNvPr id="4" name="Content Placeholder 3" descr="A screenshot of a data sheet&#10;&#10;Description automatically generated">
            <a:extLst>
              <a:ext uri="{FF2B5EF4-FFF2-40B4-BE49-F238E27FC236}">
                <a16:creationId xmlns:a16="http://schemas.microsoft.com/office/drawing/2014/main" id="{7324EBFF-69A8-8181-B358-DE5AFFCA7B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65553" y="74248"/>
            <a:ext cx="6800149" cy="6539858"/>
          </a:xfrm>
        </p:spPr>
      </p:pic>
    </p:spTree>
    <p:extLst>
      <p:ext uri="{BB962C8B-B14F-4D97-AF65-F5344CB8AC3E}">
        <p14:creationId xmlns:p14="http://schemas.microsoft.com/office/powerpoint/2010/main" val="6428812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753E5-C6B5-821B-67D1-BF18BECBE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7"/>
            <a:ext cx="8088406" cy="1360898"/>
          </a:xfrm>
        </p:spPr>
        <p:txBody>
          <a:bodyPr>
            <a:normAutofit/>
          </a:bodyPr>
          <a:lstStyle/>
          <a:p>
            <a:r>
              <a:rPr lang="en-GB" dirty="0"/>
              <a:t>Student Voice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849E397E-8E57-1975-0AF0-D20D670730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0" r="23501" b="-1"/>
          <a:stretch/>
        </p:blipFill>
        <p:spPr>
          <a:xfrm>
            <a:off x="4462998" y="10"/>
            <a:ext cx="7729002" cy="6857990"/>
          </a:xfrm>
          <a:custGeom>
            <a:avLst/>
            <a:gdLst/>
            <a:ahLst/>
            <a:cxnLst/>
            <a:rect l="l" t="t" r="r" b="b"/>
            <a:pathLst>
              <a:path w="7729002" h="6858000">
                <a:moveTo>
                  <a:pt x="6878624" y="0"/>
                </a:moveTo>
                <a:lnTo>
                  <a:pt x="7729002" y="0"/>
                </a:lnTo>
                <a:lnTo>
                  <a:pt x="7729002" y="4099788"/>
                </a:lnTo>
                <a:lnTo>
                  <a:pt x="5311608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D8E2A-2CF6-C71E-95BA-B40941530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9" y="2332030"/>
            <a:ext cx="5668460" cy="344348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Importance of student voice (Irvine and MacLeod, 2022).</a:t>
            </a:r>
            <a:endParaRPr lang="en-US" dirty="0"/>
          </a:p>
          <a:p>
            <a:r>
              <a:rPr lang="en-GB" dirty="0"/>
              <a:t>Negative views of autism (Milton, 2014).</a:t>
            </a:r>
          </a:p>
          <a:p>
            <a:r>
              <a:rPr lang="en-GB" dirty="0"/>
              <a:t>Institutional opinions (Chown et al., 2018).</a:t>
            </a:r>
          </a:p>
          <a:p>
            <a:r>
              <a:rPr lang="en-GB" dirty="0"/>
              <a:t>Logistics.</a:t>
            </a:r>
          </a:p>
          <a:p>
            <a:r>
              <a:rPr lang="en-GB" dirty="0"/>
              <a:t>Methodology.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AD042BA-B482-486E-9E0C-75374069B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5473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614C296-26CB-43B0-9404-D05FF687A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677978">
            <a:off x="-1328609" y="-131647"/>
            <a:ext cx="3715688" cy="1836942"/>
          </a:xfrm>
          <a:custGeom>
            <a:avLst/>
            <a:gdLst>
              <a:gd name="connsiteX0" fmla="*/ 0 w 5069810"/>
              <a:gd name="connsiteY0" fmla="*/ 2506385 h 2506385"/>
              <a:gd name="connsiteX1" fmla="*/ 2859749 w 5069810"/>
              <a:gd name="connsiteY1" fmla="*/ 1 h 2506385"/>
              <a:gd name="connsiteX2" fmla="*/ 2873126 w 5069810"/>
              <a:gd name="connsiteY2" fmla="*/ 0 h 2506385"/>
              <a:gd name="connsiteX3" fmla="*/ 5069810 w 5069810"/>
              <a:gd name="connsiteY3" fmla="*/ 2506385 h 250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69810" h="2506385">
                <a:moveTo>
                  <a:pt x="0" y="2506385"/>
                </a:moveTo>
                <a:lnTo>
                  <a:pt x="2859749" y="1"/>
                </a:lnTo>
                <a:lnTo>
                  <a:pt x="2873126" y="0"/>
                </a:lnTo>
                <a:lnTo>
                  <a:pt x="5069810" y="2506385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8AA703-5061-2FF0-70E0-307AA92DC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Gaps in Knowledge</a:t>
            </a:r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6F4C24C-DC25-49C1-9509-3F5694D0D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873948">
            <a:off x="9801250" y="5155580"/>
            <a:ext cx="3715688" cy="1836942"/>
          </a:xfrm>
          <a:custGeom>
            <a:avLst/>
            <a:gdLst>
              <a:gd name="connsiteX0" fmla="*/ 0 w 5069810"/>
              <a:gd name="connsiteY0" fmla="*/ 2506385 h 2506385"/>
              <a:gd name="connsiteX1" fmla="*/ 2859749 w 5069810"/>
              <a:gd name="connsiteY1" fmla="*/ 1 h 2506385"/>
              <a:gd name="connsiteX2" fmla="*/ 2873126 w 5069810"/>
              <a:gd name="connsiteY2" fmla="*/ 0 h 2506385"/>
              <a:gd name="connsiteX3" fmla="*/ 5069810 w 5069810"/>
              <a:gd name="connsiteY3" fmla="*/ 2506385 h 250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69810" h="2506385">
                <a:moveTo>
                  <a:pt x="0" y="2506385"/>
                </a:moveTo>
                <a:lnTo>
                  <a:pt x="2859749" y="1"/>
                </a:lnTo>
                <a:lnTo>
                  <a:pt x="2873126" y="0"/>
                </a:lnTo>
                <a:lnTo>
                  <a:pt x="5069810" y="2506385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EAA2E-40A2-7487-D9AE-F9B8E7856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7715" y="2177940"/>
            <a:ext cx="7358051" cy="3662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dirty="0"/>
              <a:t>Student voice (Irvine and MacLeod, 2022).</a:t>
            </a:r>
            <a:endParaRPr lang="en-GB"/>
          </a:p>
          <a:p>
            <a:pPr algn="ctr"/>
            <a:r>
              <a:rPr lang="en-GB" dirty="0"/>
              <a:t>Quality in mixed methods (</a:t>
            </a:r>
            <a:r>
              <a:rPr lang="en-GB" dirty="0" err="1">
                <a:ea typeface="+mn-lt"/>
                <a:cs typeface="+mn-lt"/>
              </a:rPr>
              <a:t>Fàbregues</a:t>
            </a:r>
            <a:r>
              <a:rPr lang="en-GB" dirty="0">
                <a:ea typeface="+mn-lt"/>
                <a:cs typeface="+mn-lt"/>
              </a:rPr>
              <a:t>, Molina-</a:t>
            </a:r>
            <a:r>
              <a:rPr lang="en-GB" dirty="0" err="1">
                <a:ea typeface="+mn-lt"/>
                <a:cs typeface="+mn-lt"/>
              </a:rPr>
              <a:t>Azorin</a:t>
            </a:r>
            <a:r>
              <a:rPr lang="en-GB" dirty="0">
                <a:ea typeface="+mn-lt"/>
                <a:cs typeface="+mn-lt"/>
              </a:rPr>
              <a:t> and Fetters, 2021).</a:t>
            </a:r>
            <a:endParaRPr lang="en-GB">
              <a:ea typeface="+mn-lt"/>
              <a:cs typeface="+mn-lt"/>
            </a:endParaRPr>
          </a:p>
          <a:p>
            <a:pPr algn="ctr"/>
            <a:r>
              <a:rPr lang="en-GB" dirty="0"/>
              <a:t>Positive aspects of neurodiversity (Sedgwick, 2018; Sedgwick, </a:t>
            </a:r>
            <a:r>
              <a:rPr lang="en-GB" dirty="0" err="1"/>
              <a:t>Merwood</a:t>
            </a:r>
            <a:r>
              <a:rPr lang="en-GB" dirty="0"/>
              <a:t> and </a:t>
            </a:r>
            <a:r>
              <a:rPr lang="en-GB" dirty="0" err="1"/>
              <a:t>Asherton</a:t>
            </a:r>
            <a:r>
              <a:rPr lang="en-GB" dirty="0"/>
              <a:t>, 2019). </a:t>
            </a:r>
            <a:endParaRPr lang="en-GB"/>
          </a:p>
          <a:p>
            <a:pPr algn="ctr"/>
            <a:r>
              <a:rPr lang="en-GB" dirty="0"/>
              <a:t>Wales-specific research.</a:t>
            </a:r>
          </a:p>
          <a:p>
            <a:pPr algn="ctr"/>
            <a:r>
              <a:rPr lang="en-GB" dirty="0"/>
              <a:t>For the students, by the students.</a:t>
            </a:r>
            <a:endParaRPr lang="en-GB"/>
          </a:p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4875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614C296-26CB-43B0-9404-D05FF687A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677978">
            <a:off x="-1328609" y="-131647"/>
            <a:ext cx="3715688" cy="1836942"/>
          </a:xfrm>
          <a:custGeom>
            <a:avLst/>
            <a:gdLst>
              <a:gd name="connsiteX0" fmla="*/ 0 w 5069810"/>
              <a:gd name="connsiteY0" fmla="*/ 2506385 h 2506385"/>
              <a:gd name="connsiteX1" fmla="*/ 2859749 w 5069810"/>
              <a:gd name="connsiteY1" fmla="*/ 1 h 2506385"/>
              <a:gd name="connsiteX2" fmla="*/ 2873126 w 5069810"/>
              <a:gd name="connsiteY2" fmla="*/ 0 h 2506385"/>
              <a:gd name="connsiteX3" fmla="*/ 5069810 w 5069810"/>
              <a:gd name="connsiteY3" fmla="*/ 2506385 h 250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69810" h="2506385">
                <a:moveTo>
                  <a:pt x="0" y="2506385"/>
                </a:moveTo>
                <a:lnTo>
                  <a:pt x="2859749" y="1"/>
                </a:lnTo>
                <a:lnTo>
                  <a:pt x="2873126" y="0"/>
                </a:lnTo>
                <a:lnTo>
                  <a:pt x="5069810" y="2506385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7DD37-F48A-567B-3AE8-0CF7A265E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Concluding Thoughts</a:t>
            </a:r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6F4C24C-DC25-49C1-9509-3F5694D0D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873948">
            <a:off x="9801250" y="5155580"/>
            <a:ext cx="3715688" cy="1836942"/>
          </a:xfrm>
          <a:custGeom>
            <a:avLst/>
            <a:gdLst>
              <a:gd name="connsiteX0" fmla="*/ 0 w 5069810"/>
              <a:gd name="connsiteY0" fmla="*/ 2506385 h 2506385"/>
              <a:gd name="connsiteX1" fmla="*/ 2859749 w 5069810"/>
              <a:gd name="connsiteY1" fmla="*/ 1 h 2506385"/>
              <a:gd name="connsiteX2" fmla="*/ 2873126 w 5069810"/>
              <a:gd name="connsiteY2" fmla="*/ 0 h 2506385"/>
              <a:gd name="connsiteX3" fmla="*/ 5069810 w 5069810"/>
              <a:gd name="connsiteY3" fmla="*/ 2506385 h 250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69810" h="2506385">
                <a:moveTo>
                  <a:pt x="0" y="2506385"/>
                </a:moveTo>
                <a:lnTo>
                  <a:pt x="2859749" y="1"/>
                </a:lnTo>
                <a:lnTo>
                  <a:pt x="2873126" y="0"/>
                </a:lnTo>
                <a:lnTo>
                  <a:pt x="5069810" y="2506385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4A5DC-40E8-CA30-FDE8-A8323A924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7715" y="2177940"/>
            <a:ext cx="7358051" cy="3662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dirty="0"/>
              <a:t>For the students, by the students.</a:t>
            </a:r>
            <a:endParaRPr lang="en-GB"/>
          </a:p>
          <a:p>
            <a:pPr algn="ctr"/>
            <a:r>
              <a:rPr lang="en-GB" dirty="0"/>
              <a:t>Positive language.</a:t>
            </a:r>
            <a:endParaRPr lang="en-GB"/>
          </a:p>
          <a:p>
            <a:pPr algn="ctr"/>
            <a:r>
              <a:rPr lang="en-GB" dirty="0"/>
              <a:t>Logistics. </a:t>
            </a:r>
            <a:endParaRPr lang="en-GB"/>
          </a:p>
          <a:p>
            <a:pPr algn="ctr"/>
            <a:r>
              <a:rPr lang="en-GB" dirty="0"/>
              <a:t>HE-specific legislation.</a:t>
            </a:r>
            <a:endParaRPr lang="en-GB"/>
          </a:p>
          <a:p>
            <a:pPr algn="ctr"/>
            <a:r>
              <a:rPr lang="en-GB" dirty="0"/>
              <a:t>Pragmatic futures.</a:t>
            </a:r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52175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11003-AA3D-82FA-0180-1EBDF95E4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BBFF1-5A24-C6A9-EDB1-7F300ED679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1700" dirty="0">
                <a:ea typeface="+mn-lt"/>
                <a:cs typeface="+mn-lt"/>
              </a:rPr>
              <a:t>Additional Learning Needs and Educational Tribunal (Wales) Act 2018 (</a:t>
            </a:r>
            <a:r>
              <a:rPr lang="en-GB" sz="1700" dirty="0" err="1">
                <a:ea typeface="+mn-lt"/>
                <a:cs typeface="+mn-lt"/>
              </a:rPr>
              <a:t>anaw</a:t>
            </a:r>
            <a:r>
              <a:rPr lang="en-GB" sz="1700" dirty="0">
                <a:ea typeface="+mn-lt"/>
                <a:cs typeface="+mn-lt"/>
              </a:rPr>
              <a:t> 2). Available at: </a:t>
            </a:r>
            <a:r>
              <a:rPr lang="en-GB" sz="1700" u="sng" dirty="0">
                <a:ea typeface="+mn-lt"/>
                <a:cs typeface="+mn-lt"/>
                <a:hlinkClick r:id="rId2"/>
              </a:rPr>
              <a:t>https://www.legislation.gov.uk/anaw/2018/2/section/2/enacted</a:t>
            </a:r>
            <a:r>
              <a:rPr lang="en-GB" sz="1700" dirty="0">
                <a:ea typeface="+mn-lt"/>
                <a:cs typeface="+mn-lt"/>
              </a:rPr>
              <a:t> (Accessed: 17 November 2023) </a:t>
            </a:r>
          </a:p>
          <a:p>
            <a:r>
              <a:rPr lang="en-GB" sz="1700" dirty="0">
                <a:latin typeface="Arial"/>
                <a:cs typeface="Arial"/>
              </a:rPr>
              <a:t>Chown, N., Baker-Rogers, J., Hughes, L., </a:t>
            </a:r>
            <a:r>
              <a:rPr lang="en-GB" sz="1700" dirty="0" err="1">
                <a:latin typeface="Arial"/>
                <a:cs typeface="Arial"/>
              </a:rPr>
              <a:t>Cossburn</a:t>
            </a:r>
            <a:r>
              <a:rPr lang="en-GB" sz="1700" dirty="0">
                <a:latin typeface="Arial"/>
                <a:cs typeface="Arial"/>
              </a:rPr>
              <a:t>, K.N. and Byrne, P., (2018). The ‘High Achievers’ project: an assessment of the support for students with autism attending UK universities. Journal of Further and Higher Education, 42(6), pp.837-854. </a:t>
            </a:r>
            <a:endParaRPr lang="en-GB"/>
          </a:p>
          <a:p>
            <a:r>
              <a:rPr lang="en-GB" sz="1700" err="1">
                <a:latin typeface="Arial"/>
                <a:cs typeface="Arial"/>
              </a:rPr>
              <a:t>Clouder</a:t>
            </a:r>
            <a:r>
              <a:rPr lang="en-GB" sz="1700" dirty="0">
                <a:latin typeface="Arial"/>
                <a:cs typeface="Arial"/>
              </a:rPr>
              <a:t>, L., Karakus, M., Cinotti, A., Ferreyra, M.V., Fierros, G.A. and Rojo, P., (2020). Neurodiversity in higher education: a narrative synthesis. Higher Education, 80(4), pp.757-778. </a:t>
            </a:r>
          </a:p>
          <a:p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Demir, S.B. and </a:t>
            </a:r>
            <a:r>
              <a:rPr lang="en-GB" sz="1700" err="1">
                <a:solidFill>
                  <a:srgbClr val="FFFFFF"/>
                </a:solidFill>
                <a:ea typeface="+mn-lt"/>
                <a:cs typeface="+mn-lt"/>
              </a:rPr>
              <a:t>Pismek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, N., (2018). A Convergent Parallel Mixed-Methods Study of Controversial Issues in Social Studies Classes: A Clash of Ideologies. 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Educational Sciences: Theory and Practice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, 18(1), pp.119-149.</a:t>
            </a:r>
            <a:endParaRPr lang="en-GB" sz="1700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700" dirty="0">
                <a:solidFill>
                  <a:srgbClr val="FFFFFF"/>
                </a:solidFill>
                <a:latin typeface="Arial"/>
                <a:cs typeface="Arial"/>
              </a:rPr>
              <a:t>Equality Act 2010 c.15. Available at: </a:t>
            </a:r>
            <a:r>
              <a:rPr lang="en-GB" sz="1700" dirty="0">
                <a:latin typeface="Arial"/>
                <a:cs typeface="Arial"/>
                <a:hlinkClick r:id="rId3"/>
              </a:rPr>
              <a:t>https://www.legislation.gov.uk/ukpga/2010/15/contents</a:t>
            </a:r>
            <a:r>
              <a:rPr lang="en-GB" sz="1700" dirty="0">
                <a:solidFill>
                  <a:srgbClr val="FFFFFF"/>
                </a:solidFill>
                <a:latin typeface="Arial"/>
                <a:cs typeface="Arial"/>
              </a:rPr>
              <a:t>  (Accessed: 17 November 2023)</a:t>
            </a:r>
          </a:p>
          <a:p>
            <a:r>
              <a:rPr lang="en-US" sz="1700" dirty="0">
                <a:latin typeface="Arial"/>
                <a:cs typeface="Arial"/>
              </a:rPr>
              <a:t>Goddard, H., Cook, A. (2022) “I Spent Most of Freshers in my Room”—A Qualitative Study of the Social Experiences of University Students on the Autistic Spectrum. </a:t>
            </a:r>
            <a:r>
              <a:rPr lang="en-US" sz="1700" i="1" dirty="0">
                <a:latin typeface="Arial"/>
                <a:cs typeface="Arial"/>
              </a:rPr>
              <a:t>J Autism Dev </a:t>
            </a:r>
            <a:r>
              <a:rPr lang="en-US" sz="1700" i="1" dirty="0" err="1">
                <a:latin typeface="Arial"/>
                <a:cs typeface="Arial"/>
              </a:rPr>
              <a:t>Disord</a:t>
            </a:r>
            <a:r>
              <a:rPr lang="en-US" sz="1700" dirty="0">
                <a:latin typeface="Arial"/>
                <a:cs typeface="Arial"/>
              </a:rPr>
              <a:t> 52, pp.2701–2716</a:t>
            </a:r>
            <a:endParaRPr lang="en-GB" sz="17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735390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4FE78-16B7-0C64-359B-B8B36161B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33187-5E66-6012-DA91-91CDBEA26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815" y="1805211"/>
            <a:ext cx="9905999" cy="356711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latin typeface="Arial"/>
                <a:cs typeface="Arial"/>
              </a:rPr>
              <a:t>Higher Education Statistics Agency (2023) </a:t>
            </a:r>
            <a:r>
              <a:rPr lang="en-GB" sz="1400" i="1" dirty="0">
                <a:latin typeface="Arial"/>
                <a:cs typeface="Arial"/>
              </a:rPr>
              <a:t>Higher Education Student Statistics: UK, 2021/22 - Student numbers and characteristics. </a:t>
            </a:r>
            <a:r>
              <a:rPr lang="en-GB" sz="1400" dirty="0">
                <a:latin typeface="Arial"/>
                <a:cs typeface="Arial"/>
              </a:rPr>
              <a:t> Available at: </a:t>
            </a:r>
            <a:r>
              <a:rPr lang="en-GB" sz="1400" dirty="0">
                <a:latin typeface="Arial"/>
                <a:cs typeface="Arial"/>
                <a:hlinkClick r:id="rId2"/>
              </a:rPr>
              <a:t>https://www.hesa.ac.uk/news/19-01-2023/sb265-higher-education-student-statistics/numbers</a:t>
            </a:r>
            <a:r>
              <a:rPr lang="en-GB" sz="1400" dirty="0">
                <a:latin typeface="Arial"/>
                <a:cs typeface="Arial"/>
              </a:rPr>
              <a:t> (Accessed: 17 November 2023)</a:t>
            </a:r>
            <a:endParaRPr lang="en-US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Irvine, B., and MacLeod, A. (2022). What are the challenges and successes reported by autistic students at university? a literature review. </a:t>
            </a:r>
            <a:r>
              <a:rPr lang="en-GB" sz="1400" i="1" dirty="0">
                <a:latin typeface="Arial"/>
                <a:cs typeface="Arial"/>
              </a:rPr>
              <a:t>Good Autism Practice</a:t>
            </a:r>
            <a:r>
              <a:rPr lang="en-GB" sz="1400" dirty="0">
                <a:latin typeface="Arial"/>
                <a:cs typeface="Arial"/>
              </a:rPr>
              <a:t>, 23(1), 49-59.</a:t>
            </a:r>
            <a:endParaRPr lang="en-US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Kaushik, V. and Walsh, C.A., (2019). Pragmatism as a research paradigm and its implications for social work research. </a:t>
            </a:r>
            <a:r>
              <a:rPr lang="en-GB" sz="1400" i="1" dirty="0">
                <a:latin typeface="Arial"/>
                <a:cs typeface="Arial"/>
              </a:rPr>
              <a:t>Social sciences</a:t>
            </a:r>
            <a:r>
              <a:rPr lang="en-GB" sz="1400" dirty="0">
                <a:latin typeface="Arial"/>
                <a:cs typeface="Arial"/>
              </a:rPr>
              <a:t>, 8(9), p.255.</a:t>
            </a:r>
            <a:endParaRPr lang="en-US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Richardson, G., (2021). Dyslexia in Higher Education. </a:t>
            </a:r>
            <a:r>
              <a:rPr lang="en-GB" sz="1400" i="1" dirty="0">
                <a:latin typeface="Arial"/>
                <a:cs typeface="Arial"/>
              </a:rPr>
              <a:t>Educational Research and Reviews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16</a:t>
            </a:r>
            <a:r>
              <a:rPr lang="en-GB" sz="1400" dirty="0">
                <a:latin typeface="Arial"/>
                <a:cs typeface="Arial"/>
              </a:rPr>
              <a:t>(4), pp.125-135.</a:t>
            </a:r>
            <a:endParaRPr lang="en-US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Sedgwick, J.A., (2018). University students with attention deficit hyperactivity disorder (ADHD): A literature review. </a:t>
            </a:r>
            <a:r>
              <a:rPr lang="en-GB" sz="1400" i="1" dirty="0">
                <a:latin typeface="Arial"/>
                <a:cs typeface="Arial"/>
              </a:rPr>
              <a:t>Irish Journal of Psychological Medicin</a:t>
            </a:r>
            <a:r>
              <a:rPr lang="en-GB" sz="1400" dirty="0">
                <a:latin typeface="Arial"/>
                <a:cs typeface="Arial"/>
              </a:rPr>
              <a:t>e, 35(3), pp.221-235.</a:t>
            </a:r>
            <a:endParaRPr lang="en-US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Tertiary Education and Research (Wales) Act 2022 (</a:t>
            </a:r>
            <a:r>
              <a:rPr lang="en-GB" sz="1400" err="1">
                <a:latin typeface="Arial"/>
                <a:cs typeface="Arial"/>
              </a:rPr>
              <a:t>asc</a:t>
            </a:r>
            <a:r>
              <a:rPr lang="en-GB" sz="1400" dirty="0">
                <a:latin typeface="Arial"/>
                <a:cs typeface="Arial"/>
              </a:rPr>
              <a:t> 1) Available at: </a:t>
            </a:r>
            <a:r>
              <a:rPr lang="en-GB" sz="1400" dirty="0">
                <a:latin typeface="Arial"/>
                <a:cs typeface="Arial"/>
                <a:hlinkClick r:id="rId3"/>
              </a:rPr>
              <a:t>https://www.legislation.gov.uk/asc/2022/1/contents/enacted</a:t>
            </a:r>
            <a:r>
              <a:rPr lang="en-GB" sz="1400" dirty="0">
                <a:latin typeface="Arial"/>
                <a:cs typeface="Arial"/>
              </a:rPr>
              <a:t> (Accessed: 28 November 2023)</a:t>
            </a:r>
            <a:endParaRPr lang="en-US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Welsh Government (2021) </a:t>
            </a:r>
            <a:r>
              <a:rPr lang="en-GB" sz="1400" i="1" dirty="0">
                <a:latin typeface="Arial"/>
                <a:cs typeface="Arial"/>
              </a:rPr>
              <a:t>Statutory Code of Practice on the Delivery of Autism Services in Wales. </a:t>
            </a:r>
            <a:r>
              <a:rPr lang="en-GB" sz="1400" dirty="0">
                <a:latin typeface="Arial"/>
                <a:cs typeface="Arial"/>
              </a:rPr>
              <a:t>Cardiff: Welsh Government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398297335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AnalogousFromDarkSeedLeftStep">
      <a:dk1>
        <a:srgbClr val="000000"/>
      </a:dk1>
      <a:lt1>
        <a:srgbClr val="FFFFFF"/>
      </a:lt1>
      <a:dk2>
        <a:srgbClr val="1B302C"/>
      </a:dk2>
      <a:lt2>
        <a:srgbClr val="F0F3F2"/>
      </a:lt2>
      <a:accent1>
        <a:srgbClr val="E7295F"/>
      </a:accent1>
      <a:accent2>
        <a:srgbClr val="D5179C"/>
      </a:accent2>
      <a:accent3>
        <a:srgbClr val="D129E7"/>
      </a:accent3>
      <a:accent4>
        <a:srgbClr val="7723D7"/>
      </a:accent4>
      <a:accent5>
        <a:srgbClr val="372DE7"/>
      </a:accent5>
      <a:accent6>
        <a:srgbClr val="175DD5"/>
      </a:accent6>
      <a:hlink>
        <a:srgbClr val="5B3FBF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RegattaVTI</vt:lpstr>
      <vt:lpstr>The Needs and Experiences of Students with additional learning needs in Higher Education in Wales</vt:lpstr>
      <vt:lpstr>Aims and Objectives</vt:lpstr>
      <vt:lpstr>The Issue at Hand</vt:lpstr>
      <vt:lpstr>Positionality</vt:lpstr>
      <vt:lpstr>Why Should it be Me?</vt:lpstr>
      <vt:lpstr>Research Questions</vt:lpstr>
      <vt:lpstr>Key Reading: General Information</vt:lpstr>
      <vt:lpstr>Key Reading: Critical Review </vt:lpstr>
      <vt:lpstr>Literature</vt:lpstr>
      <vt:lpstr>What is ALN?</vt:lpstr>
      <vt:lpstr>Critical Review: ALN in HE</vt:lpstr>
      <vt:lpstr>Key Reading: Specific Learning Difficulty (SpLD) and ALN</vt:lpstr>
      <vt:lpstr>Prevalence (HESA, 2023)</vt:lpstr>
      <vt:lpstr>Student Voice</vt:lpstr>
      <vt:lpstr>Gaps in Knowledge</vt:lpstr>
      <vt:lpstr>Concluding Thoughts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439</cp:revision>
  <dcterms:created xsi:type="dcterms:W3CDTF">2023-11-23T09:21:27Z</dcterms:created>
  <dcterms:modified xsi:type="dcterms:W3CDTF">2023-12-01T14:46:24Z</dcterms:modified>
</cp:coreProperties>
</file>