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2" r:id="rId7"/>
    <p:sldId id="261"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6208"/>
  </p:normalViewPr>
  <p:slideViewPr>
    <p:cSldViewPr snapToGrid="0" snapToObjects="1">
      <p:cViewPr varScale="1">
        <p:scale>
          <a:sx n="121" d="100"/>
          <a:sy n="121" d="100"/>
        </p:scale>
        <p:origin x="200"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C82596A7-DD75-4663-9CE7-0267F1ED2CE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35C34EC-280D-41FC-BC49-0F4C39F7FC13}">
      <dgm:prSet/>
      <dgm:spPr/>
      <dgm:t>
        <a:bodyPr/>
        <a:lstStyle/>
        <a:p>
          <a:r>
            <a:rPr lang="en-GB" dirty="0"/>
            <a:t>In the late 1850’s the citizens of Kristiania start to participate in trips out in nature that later can be characterized as </a:t>
          </a:r>
          <a:r>
            <a:rPr lang="en-GB" dirty="0" err="1"/>
            <a:t>friluftsliv</a:t>
          </a:r>
          <a:r>
            <a:rPr lang="en-GB" dirty="0"/>
            <a:t> or outdoor recreation</a:t>
          </a:r>
          <a:endParaRPr lang="en-US" dirty="0"/>
        </a:p>
      </dgm:t>
    </dgm:pt>
    <dgm:pt modelId="{670FDE78-4C59-4F06-B4C3-BF54B5F25C56}" type="parTrans" cxnId="{862E5315-25BF-4028-92BB-8653247CC4E0}">
      <dgm:prSet/>
      <dgm:spPr/>
      <dgm:t>
        <a:bodyPr/>
        <a:lstStyle/>
        <a:p>
          <a:endParaRPr lang="en-US"/>
        </a:p>
      </dgm:t>
    </dgm:pt>
    <dgm:pt modelId="{B13F8041-F8E7-4A5A-B40F-82D5CAEDE89A}" type="sibTrans" cxnId="{862E5315-25BF-4028-92BB-8653247CC4E0}">
      <dgm:prSet/>
      <dgm:spPr/>
      <dgm:t>
        <a:bodyPr/>
        <a:lstStyle/>
        <a:p>
          <a:endParaRPr lang="en-US"/>
        </a:p>
      </dgm:t>
    </dgm:pt>
    <dgm:pt modelId="{FEF69C18-F2F3-42B9-90EA-D3481755FA9D}">
      <dgm:prSet/>
      <dgm:spPr/>
      <dgm:t>
        <a:bodyPr/>
        <a:lstStyle/>
        <a:p>
          <a:r>
            <a:rPr lang="en-GB"/>
            <a:t>This are trips in forests and mountains with no other purpose than to watch and enjoy nature for its own sake. At the same time also fishing and hunting are conducted as sport  or recreational activities.</a:t>
          </a:r>
          <a:endParaRPr lang="en-US"/>
        </a:p>
      </dgm:t>
    </dgm:pt>
    <dgm:pt modelId="{0BDD6164-1C24-4981-91F8-0829991B4385}" type="parTrans" cxnId="{6A5132A3-EEA8-4B67-BFE9-DB45E3399EFA}">
      <dgm:prSet/>
      <dgm:spPr/>
      <dgm:t>
        <a:bodyPr/>
        <a:lstStyle/>
        <a:p>
          <a:endParaRPr lang="en-US"/>
        </a:p>
      </dgm:t>
    </dgm:pt>
    <dgm:pt modelId="{B9607B6B-AAB8-4E36-89E9-96BC1878944B}" type="sibTrans" cxnId="{6A5132A3-EEA8-4B67-BFE9-DB45E3399EFA}">
      <dgm:prSet/>
      <dgm:spPr/>
      <dgm:t>
        <a:bodyPr/>
        <a:lstStyle/>
        <a:p>
          <a:endParaRPr lang="en-US"/>
        </a:p>
      </dgm:t>
    </dgm:pt>
    <dgm:pt modelId="{096BB775-CD5C-4FB6-85B6-2A7503A79FA7}">
      <dgm:prSet/>
      <dgm:spPr/>
      <dgm:t>
        <a:bodyPr/>
        <a:lstStyle/>
        <a:p>
          <a:r>
            <a:rPr lang="en-GB"/>
            <a:t>This means that friluftsliv occurs when former work activities are transformed into recreational activities.</a:t>
          </a:r>
          <a:endParaRPr lang="en-US"/>
        </a:p>
      </dgm:t>
    </dgm:pt>
    <dgm:pt modelId="{4767CF72-786C-448A-8F73-5E49E01D1B83}" type="parTrans" cxnId="{908EAD10-B35B-4A97-AC91-AFCD14915A84}">
      <dgm:prSet/>
      <dgm:spPr/>
      <dgm:t>
        <a:bodyPr/>
        <a:lstStyle/>
        <a:p>
          <a:endParaRPr lang="en-US"/>
        </a:p>
      </dgm:t>
    </dgm:pt>
    <dgm:pt modelId="{CDB5B267-D9AD-48CA-B80F-3192CF84098B}" type="sibTrans" cxnId="{908EAD10-B35B-4A97-AC91-AFCD14915A84}">
      <dgm:prSet/>
      <dgm:spPr/>
      <dgm:t>
        <a:bodyPr/>
        <a:lstStyle/>
        <a:p>
          <a:endParaRPr lang="en-US"/>
        </a:p>
      </dgm:t>
    </dgm:pt>
    <dgm:pt modelId="{5FEF4F82-7DBD-4622-B4F5-DC117EB156B9}" type="pres">
      <dgm:prSet presAssocID="{C82596A7-DD75-4663-9CE7-0267F1ED2CEB}" presName="root" presStyleCnt="0">
        <dgm:presLayoutVars>
          <dgm:dir/>
          <dgm:resizeHandles val="exact"/>
        </dgm:presLayoutVars>
      </dgm:prSet>
      <dgm:spPr/>
    </dgm:pt>
    <dgm:pt modelId="{D97960F0-D3E1-4126-AE5F-5F2C28A159E0}" type="pres">
      <dgm:prSet presAssocID="{F35C34EC-280D-41FC-BC49-0F4C39F7FC13}" presName="compNode" presStyleCnt="0"/>
      <dgm:spPr/>
    </dgm:pt>
    <dgm:pt modelId="{95359794-FE9B-4EE0-802A-9D648782BB7E}" type="pres">
      <dgm:prSet presAssocID="{F35C34EC-280D-41FC-BC49-0F4C39F7FC13}" presName="bgRect" presStyleLbl="bgShp" presStyleIdx="0" presStyleCnt="3"/>
      <dgm:spPr/>
    </dgm:pt>
    <dgm:pt modelId="{42C1AAD8-1323-4563-8A97-12408F0A9938}" type="pres">
      <dgm:prSet presAssocID="{F35C34EC-280D-41FC-BC49-0F4C39F7FC1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ciduous tree"/>
        </a:ext>
      </dgm:extLst>
    </dgm:pt>
    <dgm:pt modelId="{512B50C9-F1FA-4363-93EB-13122A9A7950}" type="pres">
      <dgm:prSet presAssocID="{F35C34EC-280D-41FC-BC49-0F4C39F7FC13}" presName="spaceRect" presStyleCnt="0"/>
      <dgm:spPr/>
    </dgm:pt>
    <dgm:pt modelId="{D29C28CF-8125-49A6-9C11-0B066C96F93F}" type="pres">
      <dgm:prSet presAssocID="{F35C34EC-280D-41FC-BC49-0F4C39F7FC13}" presName="parTx" presStyleLbl="revTx" presStyleIdx="0" presStyleCnt="3">
        <dgm:presLayoutVars>
          <dgm:chMax val="0"/>
          <dgm:chPref val="0"/>
        </dgm:presLayoutVars>
      </dgm:prSet>
      <dgm:spPr/>
    </dgm:pt>
    <dgm:pt modelId="{9C966B5F-0BB0-4815-B918-B376C722BF61}" type="pres">
      <dgm:prSet presAssocID="{B13F8041-F8E7-4A5A-B40F-82D5CAEDE89A}" presName="sibTrans" presStyleCnt="0"/>
      <dgm:spPr/>
    </dgm:pt>
    <dgm:pt modelId="{81F40BAB-75A7-479D-9573-784D3C8203E4}" type="pres">
      <dgm:prSet presAssocID="{FEF69C18-F2F3-42B9-90EA-D3481755FA9D}" presName="compNode" presStyleCnt="0"/>
      <dgm:spPr/>
    </dgm:pt>
    <dgm:pt modelId="{03E7A590-6555-4E28-9948-5778D1D1FA67}" type="pres">
      <dgm:prSet presAssocID="{FEF69C18-F2F3-42B9-90EA-D3481755FA9D}" presName="bgRect" presStyleLbl="bgShp" presStyleIdx="1" presStyleCnt="3"/>
      <dgm:spPr/>
    </dgm:pt>
    <dgm:pt modelId="{06C34112-1918-4AF7-93BF-05520016FD35}" type="pres">
      <dgm:prSet presAssocID="{FEF69C18-F2F3-42B9-90EA-D3481755FA9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orest scene"/>
        </a:ext>
      </dgm:extLst>
    </dgm:pt>
    <dgm:pt modelId="{5D20F072-DEF1-45D7-B960-29C1CA07592D}" type="pres">
      <dgm:prSet presAssocID="{FEF69C18-F2F3-42B9-90EA-D3481755FA9D}" presName="spaceRect" presStyleCnt="0"/>
      <dgm:spPr/>
    </dgm:pt>
    <dgm:pt modelId="{89A6E10C-E23F-486E-8FC2-7060F8577144}" type="pres">
      <dgm:prSet presAssocID="{FEF69C18-F2F3-42B9-90EA-D3481755FA9D}" presName="parTx" presStyleLbl="revTx" presStyleIdx="1" presStyleCnt="3">
        <dgm:presLayoutVars>
          <dgm:chMax val="0"/>
          <dgm:chPref val="0"/>
        </dgm:presLayoutVars>
      </dgm:prSet>
      <dgm:spPr/>
    </dgm:pt>
    <dgm:pt modelId="{0A030230-13AB-4DF2-B7B5-7B75255036C0}" type="pres">
      <dgm:prSet presAssocID="{B9607B6B-AAB8-4E36-89E9-96BC1878944B}" presName="sibTrans" presStyleCnt="0"/>
      <dgm:spPr/>
    </dgm:pt>
    <dgm:pt modelId="{A7295A1C-B694-44D9-BE3E-037CC1FE137A}" type="pres">
      <dgm:prSet presAssocID="{096BB775-CD5C-4FB6-85B6-2A7503A79FA7}" presName="compNode" presStyleCnt="0"/>
      <dgm:spPr/>
    </dgm:pt>
    <dgm:pt modelId="{EB6E38BF-0C4D-4A53-A165-CB9402B99CFF}" type="pres">
      <dgm:prSet presAssocID="{096BB775-CD5C-4FB6-85B6-2A7503A79FA7}" presName="bgRect" presStyleLbl="bgShp" presStyleIdx="2" presStyleCnt="3"/>
      <dgm:spPr/>
    </dgm:pt>
    <dgm:pt modelId="{5AD9F763-E0CB-4147-8A42-A9A983355C5A}" type="pres">
      <dgm:prSet presAssocID="{096BB775-CD5C-4FB6-85B6-2A7503A79FA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ricket"/>
        </a:ext>
      </dgm:extLst>
    </dgm:pt>
    <dgm:pt modelId="{9D99B5F0-574F-4785-8AAA-618B1E05878B}" type="pres">
      <dgm:prSet presAssocID="{096BB775-CD5C-4FB6-85B6-2A7503A79FA7}" presName="spaceRect" presStyleCnt="0"/>
      <dgm:spPr/>
    </dgm:pt>
    <dgm:pt modelId="{BAA59F2C-769B-4ABA-8794-D5D48A258DF1}" type="pres">
      <dgm:prSet presAssocID="{096BB775-CD5C-4FB6-85B6-2A7503A79FA7}" presName="parTx" presStyleLbl="revTx" presStyleIdx="2" presStyleCnt="3">
        <dgm:presLayoutVars>
          <dgm:chMax val="0"/>
          <dgm:chPref val="0"/>
        </dgm:presLayoutVars>
      </dgm:prSet>
      <dgm:spPr/>
    </dgm:pt>
  </dgm:ptLst>
  <dgm:cxnLst>
    <dgm:cxn modelId="{908EAD10-B35B-4A97-AC91-AFCD14915A84}" srcId="{C82596A7-DD75-4663-9CE7-0267F1ED2CEB}" destId="{096BB775-CD5C-4FB6-85B6-2A7503A79FA7}" srcOrd="2" destOrd="0" parTransId="{4767CF72-786C-448A-8F73-5E49E01D1B83}" sibTransId="{CDB5B267-D9AD-48CA-B80F-3192CF84098B}"/>
    <dgm:cxn modelId="{862E5315-25BF-4028-92BB-8653247CC4E0}" srcId="{C82596A7-DD75-4663-9CE7-0267F1ED2CEB}" destId="{F35C34EC-280D-41FC-BC49-0F4C39F7FC13}" srcOrd="0" destOrd="0" parTransId="{670FDE78-4C59-4F06-B4C3-BF54B5F25C56}" sibTransId="{B13F8041-F8E7-4A5A-B40F-82D5CAEDE89A}"/>
    <dgm:cxn modelId="{1266B538-2718-4076-9036-0CD4CC863443}" type="presOf" srcId="{C82596A7-DD75-4663-9CE7-0267F1ED2CEB}" destId="{5FEF4F82-7DBD-4622-B4F5-DC117EB156B9}" srcOrd="0" destOrd="0" presId="urn:microsoft.com/office/officeart/2018/2/layout/IconVerticalSolidList"/>
    <dgm:cxn modelId="{8E6A9C4B-B501-4829-82E9-3C4B0799C2BD}" type="presOf" srcId="{096BB775-CD5C-4FB6-85B6-2A7503A79FA7}" destId="{BAA59F2C-769B-4ABA-8794-D5D48A258DF1}" srcOrd="0" destOrd="0" presId="urn:microsoft.com/office/officeart/2018/2/layout/IconVerticalSolidList"/>
    <dgm:cxn modelId="{D1839F69-05A6-4485-9392-9ED4C6DEC322}" type="presOf" srcId="{F35C34EC-280D-41FC-BC49-0F4C39F7FC13}" destId="{D29C28CF-8125-49A6-9C11-0B066C96F93F}" srcOrd="0" destOrd="0" presId="urn:microsoft.com/office/officeart/2018/2/layout/IconVerticalSolidList"/>
    <dgm:cxn modelId="{E75CC098-CAEC-4487-84D4-F74CE4843B27}" type="presOf" srcId="{FEF69C18-F2F3-42B9-90EA-D3481755FA9D}" destId="{89A6E10C-E23F-486E-8FC2-7060F8577144}" srcOrd="0" destOrd="0" presId="urn:microsoft.com/office/officeart/2018/2/layout/IconVerticalSolidList"/>
    <dgm:cxn modelId="{6A5132A3-EEA8-4B67-BFE9-DB45E3399EFA}" srcId="{C82596A7-DD75-4663-9CE7-0267F1ED2CEB}" destId="{FEF69C18-F2F3-42B9-90EA-D3481755FA9D}" srcOrd="1" destOrd="0" parTransId="{0BDD6164-1C24-4981-91F8-0829991B4385}" sibTransId="{B9607B6B-AAB8-4E36-89E9-96BC1878944B}"/>
    <dgm:cxn modelId="{37EB50E8-1605-49C9-9445-3929ED65361E}" type="presParOf" srcId="{5FEF4F82-7DBD-4622-B4F5-DC117EB156B9}" destId="{D97960F0-D3E1-4126-AE5F-5F2C28A159E0}" srcOrd="0" destOrd="0" presId="urn:microsoft.com/office/officeart/2018/2/layout/IconVerticalSolidList"/>
    <dgm:cxn modelId="{0336FC23-484A-46E3-9245-3BCF4EF94B16}" type="presParOf" srcId="{D97960F0-D3E1-4126-AE5F-5F2C28A159E0}" destId="{95359794-FE9B-4EE0-802A-9D648782BB7E}" srcOrd="0" destOrd="0" presId="urn:microsoft.com/office/officeart/2018/2/layout/IconVerticalSolidList"/>
    <dgm:cxn modelId="{5AA8994B-29C4-4CDA-B488-36703DCC0267}" type="presParOf" srcId="{D97960F0-D3E1-4126-AE5F-5F2C28A159E0}" destId="{42C1AAD8-1323-4563-8A97-12408F0A9938}" srcOrd="1" destOrd="0" presId="urn:microsoft.com/office/officeart/2018/2/layout/IconVerticalSolidList"/>
    <dgm:cxn modelId="{2644B697-51F5-4F94-8A64-0D17F66ECBC1}" type="presParOf" srcId="{D97960F0-D3E1-4126-AE5F-5F2C28A159E0}" destId="{512B50C9-F1FA-4363-93EB-13122A9A7950}" srcOrd="2" destOrd="0" presId="urn:microsoft.com/office/officeart/2018/2/layout/IconVerticalSolidList"/>
    <dgm:cxn modelId="{6E2D01F5-5EE6-4155-95AD-8E6C02E68160}" type="presParOf" srcId="{D97960F0-D3E1-4126-AE5F-5F2C28A159E0}" destId="{D29C28CF-8125-49A6-9C11-0B066C96F93F}" srcOrd="3" destOrd="0" presId="urn:microsoft.com/office/officeart/2018/2/layout/IconVerticalSolidList"/>
    <dgm:cxn modelId="{3469B2E8-B5E4-45B0-8217-474A2E4C2F3B}" type="presParOf" srcId="{5FEF4F82-7DBD-4622-B4F5-DC117EB156B9}" destId="{9C966B5F-0BB0-4815-B918-B376C722BF61}" srcOrd="1" destOrd="0" presId="urn:microsoft.com/office/officeart/2018/2/layout/IconVerticalSolidList"/>
    <dgm:cxn modelId="{0569A4B7-173C-4900-B852-A40BCF8679B1}" type="presParOf" srcId="{5FEF4F82-7DBD-4622-B4F5-DC117EB156B9}" destId="{81F40BAB-75A7-479D-9573-784D3C8203E4}" srcOrd="2" destOrd="0" presId="urn:microsoft.com/office/officeart/2018/2/layout/IconVerticalSolidList"/>
    <dgm:cxn modelId="{4E189753-45E1-4D21-8D1E-BEE0E97DEE1F}" type="presParOf" srcId="{81F40BAB-75A7-479D-9573-784D3C8203E4}" destId="{03E7A590-6555-4E28-9948-5778D1D1FA67}" srcOrd="0" destOrd="0" presId="urn:microsoft.com/office/officeart/2018/2/layout/IconVerticalSolidList"/>
    <dgm:cxn modelId="{95E7A39F-DC29-40E1-BFAD-48ACB55C4B57}" type="presParOf" srcId="{81F40BAB-75A7-479D-9573-784D3C8203E4}" destId="{06C34112-1918-4AF7-93BF-05520016FD35}" srcOrd="1" destOrd="0" presId="urn:microsoft.com/office/officeart/2018/2/layout/IconVerticalSolidList"/>
    <dgm:cxn modelId="{562CE7E6-8598-41F1-B5E6-474D95A89C6B}" type="presParOf" srcId="{81F40BAB-75A7-479D-9573-784D3C8203E4}" destId="{5D20F072-DEF1-45D7-B960-29C1CA07592D}" srcOrd="2" destOrd="0" presId="urn:microsoft.com/office/officeart/2018/2/layout/IconVerticalSolidList"/>
    <dgm:cxn modelId="{A4A4E160-426C-4339-A2B1-BEA608BE01DD}" type="presParOf" srcId="{81F40BAB-75A7-479D-9573-784D3C8203E4}" destId="{89A6E10C-E23F-486E-8FC2-7060F8577144}" srcOrd="3" destOrd="0" presId="urn:microsoft.com/office/officeart/2018/2/layout/IconVerticalSolidList"/>
    <dgm:cxn modelId="{B0A50D37-AF2F-4214-8DC3-164F61599CA3}" type="presParOf" srcId="{5FEF4F82-7DBD-4622-B4F5-DC117EB156B9}" destId="{0A030230-13AB-4DF2-B7B5-7B75255036C0}" srcOrd="3" destOrd="0" presId="urn:microsoft.com/office/officeart/2018/2/layout/IconVerticalSolidList"/>
    <dgm:cxn modelId="{19456A58-71B2-4E53-88E2-8F09DF73BCCC}" type="presParOf" srcId="{5FEF4F82-7DBD-4622-B4F5-DC117EB156B9}" destId="{A7295A1C-B694-44D9-BE3E-037CC1FE137A}" srcOrd="4" destOrd="0" presId="urn:microsoft.com/office/officeart/2018/2/layout/IconVerticalSolidList"/>
    <dgm:cxn modelId="{1E76916D-4EE4-403C-B15A-5E53D4C43643}" type="presParOf" srcId="{A7295A1C-B694-44D9-BE3E-037CC1FE137A}" destId="{EB6E38BF-0C4D-4A53-A165-CB9402B99CFF}" srcOrd="0" destOrd="0" presId="urn:microsoft.com/office/officeart/2018/2/layout/IconVerticalSolidList"/>
    <dgm:cxn modelId="{2209D581-6677-41CB-BDF7-35B6A5B19AE3}" type="presParOf" srcId="{A7295A1C-B694-44D9-BE3E-037CC1FE137A}" destId="{5AD9F763-E0CB-4147-8A42-A9A983355C5A}" srcOrd="1" destOrd="0" presId="urn:microsoft.com/office/officeart/2018/2/layout/IconVerticalSolidList"/>
    <dgm:cxn modelId="{660FCE4D-BFB1-4B6F-989A-673C05835D70}" type="presParOf" srcId="{A7295A1C-B694-44D9-BE3E-037CC1FE137A}" destId="{9D99B5F0-574F-4785-8AAA-618B1E05878B}" srcOrd="2" destOrd="0" presId="urn:microsoft.com/office/officeart/2018/2/layout/IconVerticalSolidList"/>
    <dgm:cxn modelId="{081E5B08-7AC2-4DDC-9224-EF2FFA175733}" type="presParOf" srcId="{A7295A1C-B694-44D9-BE3E-037CC1FE137A}" destId="{BAA59F2C-769B-4ABA-8794-D5D48A258DF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359794-FE9B-4EE0-802A-9D648782BB7E}">
      <dsp:nvSpPr>
        <dsp:cNvPr id="0" name=""/>
        <dsp:cNvSpPr/>
      </dsp:nvSpPr>
      <dsp:spPr>
        <a:xfrm>
          <a:off x="0" y="531"/>
          <a:ext cx="11407487" cy="124293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C1AAD8-1323-4563-8A97-12408F0A9938}">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9C28CF-8125-49A6-9C11-0B066C96F93F}">
      <dsp:nvSpPr>
        <dsp:cNvPr id="0" name=""/>
        <dsp:cNvSpPr/>
      </dsp:nvSpPr>
      <dsp:spPr>
        <a:xfrm>
          <a:off x="1435590" y="531"/>
          <a:ext cx="9971896"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22350">
            <a:lnSpc>
              <a:spcPct val="90000"/>
            </a:lnSpc>
            <a:spcBef>
              <a:spcPct val="0"/>
            </a:spcBef>
            <a:spcAft>
              <a:spcPct val="35000"/>
            </a:spcAft>
            <a:buNone/>
          </a:pPr>
          <a:r>
            <a:rPr lang="en-GB" sz="2300" kern="1200" dirty="0"/>
            <a:t>In the late 1850’s the citizens of Kristiania start to participate in trips out in nature that later can be characterized as </a:t>
          </a:r>
          <a:r>
            <a:rPr lang="en-GB" sz="2300" kern="1200" dirty="0" err="1"/>
            <a:t>friluftsliv</a:t>
          </a:r>
          <a:r>
            <a:rPr lang="en-GB" sz="2300" kern="1200" dirty="0"/>
            <a:t> or outdoor recreation</a:t>
          </a:r>
          <a:endParaRPr lang="en-US" sz="2300" kern="1200" dirty="0"/>
        </a:p>
      </dsp:txBody>
      <dsp:txXfrm>
        <a:off x="1435590" y="531"/>
        <a:ext cx="9971896" cy="1242935"/>
      </dsp:txXfrm>
    </dsp:sp>
    <dsp:sp modelId="{03E7A590-6555-4E28-9948-5778D1D1FA67}">
      <dsp:nvSpPr>
        <dsp:cNvPr id="0" name=""/>
        <dsp:cNvSpPr/>
      </dsp:nvSpPr>
      <dsp:spPr>
        <a:xfrm>
          <a:off x="0" y="1554201"/>
          <a:ext cx="11407487" cy="124293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C34112-1918-4AF7-93BF-05520016FD35}">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A6E10C-E23F-486E-8FC2-7060F8577144}">
      <dsp:nvSpPr>
        <dsp:cNvPr id="0" name=""/>
        <dsp:cNvSpPr/>
      </dsp:nvSpPr>
      <dsp:spPr>
        <a:xfrm>
          <a:off x="1435590" y="1554201"/>
          <a:ext cx="9971896"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22350">
            <a:lnSpc>
              <a:spcPct val="90000"/>
            </a:lnSpc>
            <a:spcBef>
              <a:spcPct val="0"/>
            </a:spcBef>
            <a:spcAft>
              <a:spcPct val="35000"/>
            </a:spcAft>
            <a:buNone/>
          </a:pPr>
          <a:r>
            <a:rPr lang="en-GB" sz="2300" kern="1200"/>
            <a:t>This are trips in forests and mountains with no other purpose than to watch and enjoy nature for its own sake. At the same time also fishing and hunting are conducted as sport  or recreational activities.</a:t>
          </a:r>
          <a:endParaRPr lang="en-US" sz="2300" kern="1200"/>
        </a:p>
      </dsp:txBody>
      <dsp:txXfrm>
        <a:off x="1435590" y="1554201"/>
        <a:ext cx="9971896" cy="1242935"/>
      </dsp:txXfrm>
    </dsp:sp>
    <dsp:sp modelId="{EB6E38BF-0C4D-4A53-A165-CB9402B99CFF}">
      <dsp:nvSpPr>
        <dsp:cNvPr id="0" name=""/>
        <dsp:cNvSpPr/>
      </dsp:nvSpPr>
      <dsp:spPr>
        <a:xfrm>
          <a:off x="0" y="3107870"/>
          <a:ext cx="11407487" cy="124293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D9F763-E0CB-4147-8A42-A9A983355C5A}">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A59F2C-769B-4ABA-8794-D5D48A258DF1}">
      <dsp:nvSpPr>
        <dsp:cNvPr id="0" name=""/>
        <dsp:cNvSpPr/>
      </dsp:nvSpPr>
      <dsp:spPr>
        <a:xfrm>
          <a:off x="1435590" y="3107870"/>
          <a:ext cx="9971896"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22350">
            <a:lnSpc>
              <a:spcPct val="90000"/>
            </a:lnSpc>
            <a:spcBef>
              <a:spcPct val="0"/>
            </a:spcBef>
            <a:spcAft>
              <a:spcPct val="35000"/>
            </a:spcAft>
            <a:buNone/>
          </a:pPr>
          <a:r>
            <a:rPr lang="en-GB" sz="2300" kern="1200"/>
            <a:t>This means that friluftsliv occurs when former work activities are transformed into recreational activities.</a:t>
          </a:r>
          <a:endParaRPr lang="en-US" sz="2300" kern="1200"/>
        </a:p>
      </dsp:txBody>
      <dsp:txXfrm>
        <a:off x="1435590" y="3107870"/>
        <a:ext cx="9971896" cy="124293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10B7D-6DFB-3C4F-88A7-7E3D2D075E9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A948D94-4196-ED43-8E23-40258CB37E4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6053E94-EAED-2046-85CD-FE21CCCE35FF}"/>
              </a:ext>
            </a:extLst>
          </p:cNvPr>
          <p:cNvSpPr>
            <a:spLocks noGrp="1"/>
          </p:cNvSpPr>
          <p:nvPr>
            <p:ph type="dt" sz="half" idx="10"/>
          </p:nvPr>
        </p:nvSpPr>
        <p:spPr/>
        <p:txBody>
          <a:bodyPr/>
          <a:lstStyle/>
          <a:p>
            <a:fld id="{343B7CA8-029D-0F4B-A4DE-F23527C69A06}" type="datetimeFigureOut">
              <a:rPr lang="en-US" smtClean="0"/>
              <a:t>11/26/20</a:t>
            </a:fld>
            <a:endParaRPr lang="en-US"/>
          </a:p>
        </p:txBody>
      </p:sp>
      <p:sp>
        <p:nvSpPr>
          <p:cNvPr id="5" name="Footer Placeholder 4">
            <a:extLst>
              <a:ext uri="{FF2B5EF4-FFF2-40B4-BE49-F238E27FC236}">
                <a16:creationId xmlns:a16="http://schemas.microsoft.com/office/drawing/2014/main" id="{F1EC82F2-FD21-194B-9A99-345DDA0426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CFC405-240E-9742-8566-80C96E639E3F}"/>
              </a:ext>
            </a:extLst>
          </p:cNvPr>
          <p:cNvSpPr>
            <a:spLocks noGrp="1"/>
          </p:cNvSpPr>
          <p:nvPr>
            <p:ph type="sldNum" sz="quarter" idx="12"/>
          </p:nvPr>
        </p:nvSpPr>
        <p:spPr/>
        <p:txBody>
          <a:bodyPr/>
          <a:lstStyle/>
          <a:p>
            <a:fld id="{75B9DB49-4E46-244C-AEF9-36D3CC2D8416}" type="slidenum">
              <a:rPr lang="en-US" smtClean="0"/>
              <a:t>‹#›</a:t>
            </a:fld>
            <a:endParaRPr lang="en-US"/>
          </a:p>
        </p:txBody>
      </p:sp>
    </p:spTree>
    <p:extLst>
      <p:ext uri="{BB962C8B-B14F-4D97-AF65-F5344CB8AC3E}">
        <p14:creationId xmlns:p14="http://schemas.microsoft.com/office/powerpoint/2010/main" val="29199653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8D25E-1945-1D43-95ED-05FA93B81E2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809A911-1514-0B41-B9C1-6635F705B8B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39F245E-4712-FF41-ADE4-8177FC2DF5BB}"/>
              </a:ext>
            </a:extLst>
          </p:cNvPr>
          <p:cNvSpPr>
            <a:spLocks noGrp="1"/>
          </p:cNvSpPr>
          <p:nvPr>
            <p:ph type="dt" sz="half" idx="10"/>
          </p:nvPr>
        </p:nvSpPr>
        <p:spPr/>
        <p:txBody>
          <a:bodyPr/>
          <a:lstStyle/>
          <a:p>
            <a:fld id="{343B7CA8-029D-0F4B-A4DE-F23527C69A06}" type="datetimeFigureOut">
              <a:rPr lang="en-US" smtClean="0"/>
              <a:t>11/26/20</a:t>
            </a:fld>
            <a:endParaRPr lang="en-US"/>
          </a:p>
        </p:txBody>
      </p:sp>
      <p:sp>
        <p:nvSpPr>
          <p:cNvPr id="5" name="Footer Placeholder 4">
            <a:extLst>
              <a:ext uri="{FF2B5EF4-FFF2-40B4-BE49-F238E27FC236}">
                <a16:creationId xmlns:a16="http://schemas.microsoft.com/office/drawing/2014/main" id="{607E222D-7941-8041-9ED8-667F2243504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C9FC36-391F-BC43-A4E8-A3DB3EE55225}"/>
              </a:ext>
            </a:extLst>
          </p:cNvPr>
          <p:cNvSpPr>
            <a:spLocks noGrp="1"/>
          </p:cNvSpPr>
          <p:nvPr>
            <p:ph type="sldNum" sz="quarter" idx="12"/>
          </p:nvPr>
        </p:nvSpPr>
        <p:spPr/>
        <p:txBody>
          <a:bodyPr/>
          <a:lstStyle/>
          <a:p>
            <a:fld id="{75B9DB49-4E46-244C-AEF9-36D3CC2D8416}" type="slidenum">
              <a:rPr lang="en-US" smtClean="0"/>
              <a:t>‹#›</a:t>
            </a:fld>
            <a:endParaRPr lang="en-US"/>
          </a:p>
        </p:txBody>
      </p:sp>
    </p:spTree>
    <p:extLst>
      <p:ext uri="{BB962C8B-B14F-4D97-AF65-F5344CB8AC3E}">
        <p14:creationId xmlns:p14="http://schemas.microsoft.com/office/powerpoint/2010/main" val="12947100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3870D-0628-4C43-8940-FAE4CB21D86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98E6EAD-380B-554F-8E56-7104315D422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AEFFA5F-85B8-1243-8305-8412EF58D343}"/>
              </a:ext>
            </a:extLst>
          </p:cNvPr>
          <p:cNvSpPr>
            <a:spLocks noGrp="1"/>
          </p:cNvSpPr>
          <p:nvPr>
            <p:ph type="dt" sz="half" idx="10"/>
          </p:nvPr>
        </p:nvSpPr>
        <p:spPr/>
        <p:txBody>
          <a:bodyPr/>
          <a:lstStyle/>
          <a:p>
            <a:fld id="{343B7CA8-029D-0F4B-A4DE-F23527C69A06}" type="datetimeFigureOut">
              <a:rPr lang="en-US" smtClean="0"/>
              <a:t>11/26/20</a:t>
            </a:fld>
            <a:endParaRPr lang="en-US"/>
          </a:p>
        </p:txBody>
      </p:sp>
      <p:sp>
        <p:nvSpPr>
          <p:cNvPr id="5" name="Footer Placeholder 4">
            <a:extLst>
              <a:ext uri="{FF2B5EF4-FFF2-40B4-BE49-F238E27FC236}">
                <a16:creationId xmlns:a16="http://schemas.microsoft.com/office/drawing/2014/main" id="{A1F5ACD5-BE71-2A48-B8BD-80D943F16C4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17F9013-BF49-4C42-B87B-C748E3B671F7}"/>
              </a:ext>
            </a:extLst>
          </p:cNvPr>
          <p:cNvSpPr>
            <a:spLocks noGrp="1"/>
          </p:cNvSpPr>
          <p:nvPr>
            <p:ph type="sldNum" sz="quarter" idx="12"/>
          </p:nvPr>
        </p:nvSpPr>
        <p:spPr/>
        <p:txBody>
          <a:bodyPr/>
          <a:lstStyle/>
          <a:p>
            <a:fld id="{75B9DB49-4E46-244C-AEF9-36D3CC2D8416}" type="slidenum">
              <a:rPr lang="en-US" smtClean="0"/>
              <a:t>‹#›</a:t>
            </a:fld>
            <a:endParaRPr lang="en-US"/>
          </a:p>
        </p:txBody>
      </p:sp>
    </p:spTree>
    <p:extLst>
      <p:ext uri="{BB962C8B-B14F-4D97-AF65-F5344CB8AC3E}">
        <p14:creationId xmlns:p14="http://schemas.microsoft.com/office/powerpoint/2010/main" val="38104319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FACA6-BB7A-4845-873A-44B28611264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4A79BAD-B230-D349-AEC1-B6CBD2CBBAF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3CC7832-8B92-9E4E-ACB6-A4BFE1647ED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50AC114-4D18-5F44-A666-25C687F2EB9D}"/>
              </a:ext>
            </a:extLst>
          </p:cNvPr>
          <p:cNvSpPr>
            <a:spLocks noGrp="1"/>
          </p:cNvSpPr>
          <p:nvPr>
            <p:ph type="dt" sz="half" idx="10"/>
          </p:nvPr>
        </p:nvSpPr>
        <p:spPr/>
        <p:txBody>
          <a:bodyPr/>
          <a:lstStyle/>
          <a:p>
            <a:fld id="{343B7CA8-029D-0F4B-A4DE-F23527C69A06}" type="datetimeFigureOut">
              <a:rPr lang="en-US" smtClean="0"/>
              <a:t>11/26/20</a:t>
            </a:fld>
            <a:endParaRPr lang="en-US"/>
          </a:p>
        </p:txBody>
      </p:sp>
      <p:sp>
        <p:nvSpPr>
          <p:cNvPr id="6" name="Footer Placeholder 5">
            <a:extLst>
              <a:ext uri="{FF2B5EF4-FFF2-40B4-BE49-F238E27FC236}">
                <a16:creationId xmlns:a16="http://schemas.microsoft.com/office/drawing/2014/main" id="{FF4B9B60-6C41-2246-9028-9146FFE142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610D239-33E3-9D49-824F-EECC33CE31C4}"/>
              </a:ext>
            </a:extLst>
          </p:cNvPr>
          <p:cNvSpPr>
            <a:spLocks noGrp="1"/>
          </p:cNvSpPr>
          <p:nvPr>
            <p:ph type="sldNum" sz="quarter" idx="12"/>
          </p:nvPr>
        </p:nvSpPr>
        <p:spPr/>
        <p:txBody>
          <a:bodyPr/>
          <a:lstStyle/>
          <a:p>
            <a:fld id="{75B9DB49-4E46-244C-AEF9-36D3CC2D8416}" type="slidenum">
              <a:rPr lang="en-US" smtClean="0"/>
              <a:t>‹#›</a:t>
            </a:fld>
            <a:endParaRPr lang="en-US"/>
          </a:p>
        </p:txBody>
      </p:sp>
    </p:spTree>
    <p:extLst>
      <p:ext uri="{BB962C8B-B14F-4D97-AF65-F5344CB8AC3E}">
        <p14:creationId xmlns:p14="http://schemas.microsoft.com/office/powerpoint/2010/main" val="1728213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4FF8A-80C7-0E48-AC1A-7CB7AD35432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56177FE-B9DF-6047-903C-4807A1BF0A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38B1E55-EC9C-F640-819D-909F3D27F68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235FA20-2592-7642-B966-7D40A6936E6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5997E94-524E-5E42-9BB8-12D25C3A66E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E67D0C4-A479-F84D-A3E3-6A3FE140D6F4}"/>
              </a:ext>
            </a:extLst>
          </p:cNvPr>
          <p:cNvSpPr>
            <a:spLocks noGrp="1"/>
          </p:cNvSpPr>
          <p:nvPr>
            <p:ph type="dt" sz="half" idx="10"/>
          </p:nvPr>
        </p:nvSpPr>
        <p:spPr/>
        <p:txBody>
          <a:bodyPr/>
          <a:lstStyle/>
          <a:p>
            <a:fld id="{343B7CA8-029D-0F4B-A4DE-F23527C69A06}" type="datetimeFigureOut">
              <a:rPr lang="en-US" smtClean="0"/>
              <a:t>11/26/20</a:t>
            </a:fld>
            <a:endParaRPr lang="en-US"/>
          </a:p>
        </p:txBody>
      </p:sp>
      <p:sp>
        <p:nvSpPr>
          <p:cNvPr id="8" name="Footer Placeholder 7">
            <a:extLst>
              <a:ext uri="{FF2B5EF4-FFF2-40B4-BE49-F238E27FC236}">
                <a16:creationId xmlns:a16="http://schemas.microsoft.com/office/drawing/2014/main" id="{A7C2BAAB-5934-874F-B263-6A5B132105B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1659C1F-80B7-E84A-AB82-3667AE5D01A6}"/>
              </a:ext>
            </a:extLst>
          </p:cNvPr>
          <p:cNvSpPr>
            <a:spLocks noGrp="1"/>
          </p:cNvSpPr>
          <p:nvPr>
            <p:ph type="sldNum" sz="quarter" idx="12"/>
          </p:nvPr>
        </p:nvSpPr>
        <p:spPr/>
        <p:txBody>
          <a:bodyPr/>
          <a:lstStyle/>
          <a:p>
            <a:fld id="{75B9DB49-4E46-244C-AEF9-36D3CC2D8416}" type="slidenum">
              <a:rPr lang="en-US" smtClean="0"/>
              <a:t>‹#›</a:t>
            </a:fld>
            <a:endParaRPr lang="en-US"/>
          </a:p>
        </p:txBody>
      </p:sp>
    </p:spTree>
    <p:extLst>
      <p:ext uri="{BB962C8B-B14F-4D97-AF65-F5344CB8AC3E}">
        <p14:creationId xmlns:p14="http://schemas.microsoft.com/office/powerpoint/2010/main" val="36439356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1CF35-F271-3C49-9ADC-BE472950318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9725048-2343-BB44-9CEA-45BFD7106E36}"/>
              </a:ext>
            </a:extLst>
          </p:cNvPr>
          <p:cNvSpPr>
            <a:spLocks noGrp="1"/>
          </p:cNvSpPr>
          <p:nvPr>
            <p:ph type="dt" sz="half" idx="10"/>
          </p:nvPr>
        </p:nvSpPr>
        <p:spPr/>
        <p:txBody>
          <a:bodyPr/>
          <a:lstStyle/>
          <a:p>
            <a:fld id="{343B7CA8-029D-0F4B-A4DE-F23527C69A06}" type="datetimeFigureOut">
              <a:rPr lang="en-US" smtClean="0"/>
              <a:t>11/26/20</a:t>
            </a:fld>
            <a:endParaRPr lang="en-US"/>
          </a:p>
        </p:txBody>
      </p:sp>
      <p:sp>
        <p:nvSpPr>
          <p:cNvPr id="4" name="Footer Placeholder 3">
            <a:extLst>
              <a:ext uri="{FF2B5EF4-FFF2-40B4-BE49-F238E27FC236}">
                <a16:creationId xmlns:a16="http://schemas.microsoft.com/office/drawing/2014/main" id="{D265EEC0-43D6-BC4E-89DF-226488395B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28BB440-4325-F946-8367-C97C249EE64F}"/>
              </a:ext>
            </a:extLst>
          </p:cNvPr>
          <p:cNvSpPr>
            <a:spLocks noGrp="1"/>
          </p:cNvSpPr>
          <p:nvPr>
            <p:ph type="sldNum" sz="quarter" idx="12"/>
          </p:nvPr>
        </p:nvSpPr>
        <p:spPr/>
        <p:txBody>
          <a:bodyPr/>
          <a:lstStyle/>
          <a:p>
            <a:fld id="{75B9DB49-4E46-244C-AEF9-36D3CC2D8416}" type="slidenum">
              <a:rPr lang="en-US" smtClean="0"/>
              <a:t>‹#›</a:t>
            </a:fld>
            <a:endParaRPr lang="en-US"/>
          </a:p>
        </p:txBody>
      </p:sp>
    </p:spTree>
    <p:extLst>
      <p:ext uri="{BB962C8B-B14F-4D97-AF65-F5344CB8AC3E}">
        <p14:creationId xmlns:p14="http://schemas.microsoft.com/office/powerpoint/2010/main" val="13859428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43B21E-8A83-AC4D-9A51-EA5156E7D230}"/>
              </a:ext>
            </a:extLst>
          </p:cNvPr>
          <p:cNvSpPr>
            <a:spLocks noGrp="1"/>
          </p:cNvSpPr>
          <p:nvPr>
            <p:ph type="dt" sz="half" idx="10"/>
          </p:nvPr>
        </p:nvSpPr>
        <p:spPr/>
        <p:txBody>
          <a:bodyPr/>
          <a:lstStyle/>
          <a:p>
            <a:fld id="{343B7CA8-029D-0F4B-A4DE-F23527C69A06}" type="datetimeFigureOut">
              <a:rPr lang="en-US" smtClean="0"/>
              <a:t>11/26/20</a:t>
            </a:fld>
            <a:endParaRPr lang="en-US"/>
          </a:p>
        </p:txBody>
      </p:sp>
      <p:sp>
        <p:nvSpPr>
          <p:cNvPr id="3" name="Footer Placeholder 2">
            <a:extLst>
              <a:ext uri="{FF2B5EF4-FFF2-40B4-BE49-F238E27FC236}">
                <a16:creationId xmlns:a16="http://schemas.microsoft.com/office/drawing/2014/main" id="{2CE0C4AD-E082-5248-B7AE-006A46E2C16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25D4C03-B65D-354A-9996-7562E19FFBA6}"/>
              </a:ext>
            </a:extLst>
          </p:cNvPr>
          <p:cNvSpPr>
            <a:spLocks noGrp="1"/>
          </p:cNvSpPr>
          <p:nvPr>
            <p:ph type="sldNum" sz="quarter" idx="12"/>
          </p:nvPr>
        </p:nvSpPr>
        <p:spPr/>
        <p:txBody>
          <a:bodyPr/>
          <a:lstStyle/>
          <a:p>
            <a:fld id="{75B9DB49-4E46-244C-AEF9-36D3CC2D8416}" type="slidenum">
              <a:rPr lang="en-US" smtClean="0"/>
              <a:t>‹#›</a:t>
            </a:fld>
            <a:endParaRPr lang="en-US"/>
          </a:p>
        </p:txBody>
      </p:sp>
    </p:spTree>
    <p:extLst>
      <p:ext uri="{BB962C8B-B14F-4D97-AF65-F5344CB8AC3E}">
        <p14:creationId xmlns:p14="http://schemas.microsoft.com/office/powerpoint/2010/main" val="26766996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209C7-940D-4743-8998-7827D648998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7FF772D-A0A5-304B-A036-CD6C8AF6A12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D7E9847-29A6-5448-B0D2-9FC3DF10A3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CFEB715-88C1-0540-8D26-49C2BF2C81CF}"/>
              </a:ext>
            </a:extLst>
          </p:cNvPr>
          <p:cNvSpPr>
            <a:spLocks noGrp="1"/>
          </p:cNvSpPr>
          <p:nvPr>
            <p:ph type="dt" sz="half" idx="10"/>
          </p:nvPr>
        </p:nvSpPr>
        <p:spPr/>
        <p:txBody>
          <a:bodyPr/>
          <a:lstStyle/>
          <a:p>
            <a:fld id="{343B7CA8-029D-0F4B-A4DE-F23527C69A06}" type="datetimeFigureOut">
              <a:rPr lang="en-US" smtClean="0"/>
              <a:t>11/26/20</a:t>
            </a:fld>
            <a:endParaRPr lang="en-US"/>
          </a:p>
        </p:txBody>
      </p:sp>
      <p:sp>
        <p:nvSpPr>
          <p:cNvPr id="6" name="Footer Placeholder 5">
            <a:extLst>
              <a:ext uri="{FF2B5EF4-FFF2-40B4-BE49-F238E27FC236}">
                <a16:creationId xmlns:a16="http://schemas.microsoft.com/office/drawing/2014/main" id="{8359244D-2768-6B44-971C-A0BB35E93E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F8F17E-CCF1-F748-8DD7-EA6B3872E51D}"/>
              </a:ext>
            </a:extLst>
          </p:cNvPr>
          <p:cNvSpPr>
            <a:spLocks noGrp="1"/>
          </p:cNvSpPr>
          <p:nvPr>
            <p:ph type="sldNum" sz="quarter" idx="12"/>
          </p:nvPr>
        </p:nvSpPr>
        <p:spPr/>
        <p:txBody>
          <a:bodyPr/>
          <a:lstStyle/>
          <a:p>
            <a:fld id="{75B9DB49-4E46-244C-AEF9-36D3CC2D8416}" type="slidenum">
              <a:rPr lang="en-US" smtClean="0"/>
              <a:t>‹#›</a:t>
            </a:fld>
            <a:endParaRPr lang="en-US"/>
          </a:p>
        </p:txBody>
      </p:sp>
    </p:spTree>
    <p:extLst>
      <p:ext uri="{BB962C8B-B14F-4D97-AF65-F5344CB8AC3E}">
        <p14:creationId xmlns:p14="http://schemas.microsoft.com/office/powerpoint/2010/main" val="21655063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D8920-62DD-F646-AD6D-71247663081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17834D9-C45A-6244-AA4D-D7210E1F075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2187452-C451-9044-83DD-40566D5F3F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5088379-D421-ED46-AA9A-5BC39967E54F}"/>
              </a:ext>
            </a:extLst>
          </p:cNvPr>
          <p:cNvSpPr>
            <a:spLocks noGrp="1"/>
          </p:cNvSpPr>
          <p:nvPr>
            <p:ph type="dt" sz="half" idx="10"/>
          </p:nvPr>
        </p:nvSpPr>
        <p:spPr/>
        <p:txBody>
          <a:bodyPr/>
          <a:lstStyle/>
          <a:p>
            <a:fld id="{343B7CA8-029D-0F4B-A4DE-F23527C69A06}" type="datetimeFigureOut">
              <a:rPr lang="en-US" smtClean="0"/>
              <a:t>11/26/20</a:t>
            </a:fld>
            <a:endParaRPr lang="en-US"/>
          </a:p>
        </p:txBody>
      </p:sp>
      <p:sp>
        <p:nvSpPr>
          <p:cNvPr id="6" name="Footer Placeholder 5">
            <a:extLst>
              <a:ext uri="{FF2B5EF4-FFF2-40B4-BE49-F238E27FC236}">
                <a16:creationId xmlns:a16="http://schemas.microsoft.com/office/drawing/2014/main" id="{B48616AD-A019-554C-B1E2-5B8193802ED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9027BD-59E3-F748-BDDE-90BF43E2E5A4}"/>
              </a:ext>
            </a:extLst>
          </p:cNvPr>
          <p:cNvSpPr>
            <a:spLocks noGrp="1"/>
          </p:cNvSpPr>
          <p:nvPr>
            <p:ph type="sldNum" sz="quarter" idx="12"/>
          </p:nvPr>
        </p:nvSpPr>
        <p:spPr/>
        <p:txBody>
          <a:bodyPr/>
          <a:lstStyle/>
          <a:p>
            <a:fld id="{75B9DB49-4E46-244C-AEF9-36D3CC2D8416}" type="slidenum">
              <a:rPr lang="en-US" smtClean="0"/>
              <a:t>‹#›</a:t>
            </a:fld>
            <a:endParaRPr lang="en-US"/>
          </a:p>
        </p:txBody>
      </p:sp>
    </p:spTree>
    <p:extLst>
      <p:ext uri="{BB962C8B-B14F-4D97-AF65-F5344CB8AC3E}">
        <p14:creationId xmlns:p14="http://schemas.microsoft.com/office/powerpoint/2010/main" val="35922843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9E1C2-B8DC-174E-91D5-27CB079305A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CB536AF-7BC9-8C4F-8D14-E001E14F0C1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568524E-4C2A-6B40-BA5D-A1A20D090D37}"/>
              </a:ext>
            </a:extLst>
          </p:cNvPr>
          <p:cNvSpPr>
            <a:spLocks noGrp="1"/>
          </p:cNvSpPr>
          <p:nvPr>
            <p:ph type="dt" sz="half" idx="10"/>
          </p:nvPr>
        </p:nvSpPr>
        <p:spPr/>
        <p:txBody>
          <a:bodyPr/>
          <a:lstStyle/>
          <a:p>
            <a:fld id="{343B7CA8-029D-0F4B-A4DE-F23527C69A06}" type="datetimeFigureOut">
              <a:rPr lang="en-US" smtClean="0"/>
              <a:t>11/26/20</a:t>
            </a:fld>
            <a:endParaRPr lang="en-US"/>
          </a:p>
        </p:txBody>
      </p:sp>
      <p:sp>
        <p:nvSpPr>
          <p:cNvPr id="5" name="Footer Placeholder 4">
            <a:extLst>
              <a:ext uri="{FF2B5EF4-FFF2-40B4-BE49-F238E27FC236}">
                <a16:creationId xmlns:a16="http://schemas.microsoft.com/office/drawing/2014/main" id="{2B7EF6B5-4973-7749-8D1E-73FED3808A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6C248B-1D64-FF4C-B36F-F635532F9FE2}"/>
              </a:ext>
            </a:extLst>
          </p:cNvPr>
          <p:cNvSpPr>
            <a:spLocks noGrp="1"/>
          </p:cNvSpPr>
          <p:nvPr>
            <p:ph type="sldNum" sz="quarter" idx="12"/>
          </p:nvPr>
        </p:nvSpPr>
        <p:spPr/>
        <p:txBody>
          <a:bodyPr/>
          <a:lstStyle/>
          <a:p>
            <a:fld id="{75B9DB49-4E46-244C-AEF9-36D3CC2D8416}" type="slidenum">
              <a:rPr lang="en-US" smtClean="0"/>
              <a:t>‹#›</a:t>
            </a:fld>
            <a:endParaRPr lang="en-US"/>
          </a:p>
        </p:txBody>
      </p:sp>
    </p:spTree>
    <p:extLst>
      <p:ext uri="{BB962C8B-B14F-4D97-AF65-F5344CB8AC3E}">
        <p14:creationId xmlns:p14="http://schemas.microsoft.com/office/powerpoint/2010/main" val="39368931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5EECFA-4027-9C4C-A075-5F075A620B5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6C3552C-6A76-2644-BDF2-BC7C40F8498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91B29B8-8167-5B4E-B6A6-ABFAA9A02B46}"/>
              </a:ext>
            </a:extLst>
          </p:cNvPr>
          <p:cNvSpPr>
            <a:spLocks noGrp="1"/>
          </p:cNvSpPr>
          <p:nvPr>
            <p:ph type="dt" sz="half" idx="10"/>
          </p:nvPr>
        </p:nvSpPr>
        <p:spPr/>
        <p:txBody>
          <a:bodyPr/>
          <a:lstStyle/>
          <a:p>
            <a:fld id="{343B7CA8-029D-0F4B-A4DE-F23527C69A06}" type="datetimeFigureOut">
              <a:rPr lang="en-US" smtClean="0"/>
              <a:t>11/26/20</a:t>
            </a:fld>
            <a:endParaRPr lang="en-US"/>
          </a:p>
        </p:txBody>
      </p:sp>
      <p:sp>
        <p:nvSpPr>
          <p:cNvPr id="5" name="Footer Placeholder 4">
            <a:extLst>
              <a:ext uri="{FF2B5EF4-FFF2-40B4-BE49-F238E27FC236}">
                <a16:creationId xmlns:a16="http://schemas.microsoft.com/office/drawing/2014/main" id="{04B621E2-12A5-864E-8B54-2D8ACD8DF23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DFD443-AF41-974B-B03B-90A92C480E98}"/>
              </a:ext>
            </a:extLst>
          </p:cNvPr>
          <p:cNvSpPr>
            <a:spLocks noGrp="1"/>
          </p:cNvSpPr>
          <p:nvPr>
            <p:ph type="sldNum" sz="quarter" idx="12"/>
          </p:nvPr>
        </p:nvSpPr>
        <p:spPr/>
        <p:txBody>
          <a:bodyPr/>
          <a:lstStyle/>
          <a:p>
            <a:fld id="{75B9DB49-4E46-244C-AEF9-36D3CC2D8416}" type="slidenum">
              <a:rPr lang="en-US" smtClean="0"/>
              <a:t>‹#›</a:t>
            </a:fld>
            <a:endParaRPr lang="en-US"/>
          </a:p>
        </p:txBody>
      </p:sp>
    </p:spTree>
    <p:extLst>
      <p:ext uri="{BB962C8B-B14F-4D97-AF65-F5344CB8AC3E}">
        <p14:creationId xmlns:p14="http://schemas.microsoft.com/office/powerpoint/2010/main" val="311709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E78D6D-237A-A04C-875E-E6C5B90CE0B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7C96C6A-FAFE-7A43-A0B5-26CC380ED7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71C0A06-8FFA-CB4A-AA34-9BFFC6377B0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3B7CA8-029D-0F4B-A4DE-F23527C69A06}" type="datetimeFigureOut">
              <a:rPr lang="en-US" smtClean="0"/>
              <a:t>11/26/20</a:t>
            </a:fld>
            <a:endParaRPr lang="en-US"/>
          </a:p>
        </p:txBody>
      </p:sp>
      <p:sp>
        <p:nvSpPr>
          <p:cNvPr id="5" name="Footer Placeholder 4">
            <a:extLst>
              <a:ext uri="{FF2B5EF4-FFF2-40B4-BE49-F238E27FC236}">
                <a16:creationId xmlns:a16="http://schemas.microsoft.com/office/drawing/2014/main" id="{D339B186-2CFE-3845-BBE8-D6E9405C824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9CE30D9-0958-C442-9083-C685E7F23B3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5B9DB49-4E46-244C-AEF9-36D3CC2D8416}" type="slidenum">
              <a:rPr lang="en-US" smtClean="0"/>
              <a:t>‹#›</a:t>
            </a:fld>
            <a:endParaRPr lang="en-US"/>
          </a:p>
        </p:txBody>
      </p:sp>
    </p:spTree>
    <p:extLst>
      <p:ext uri="{BB962C8B-B14F-4D97-AF65-F5344CB8AC3E}">
        <p14:creationId xmlns:p14="http://schemas.microsoft.com/office/powerpoint/2010/main" val="22992476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vimeo.com/64425721" TargetMode="External"/><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bbc.com/worklife/article/20171211-friluftsliv-the-nordic-concept-of-getting-outdoors"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mountainsafety.co.uk/Route-Open-Access-Land-England.aspx" TargetMode="External"/><Relationship Id="rId2" Type="http://schemas.openxmlformats.org/officeDocument/2006/relationships/hyperlink" Target="https://www.theguardian.com/commentisfree/2020/jan/15/tresspass-trap-law-land-travelling-people-rights" TargetMode="External"/><Relationship Id="rId1" Type="http://schemas.openxmlformats.org/officeDocument/2006/relationships/slideLayout" Target="../slideLayouts/slideLayout2.xml"/><Relationship Id="rId5" Type="http://schemas.openxmlformats.org/officeDocument/2006/relationships/hyperlink" Target="https://www.gov.scot/policies/landscape-and-outdoor-access/public-access-to-land/" TargetMode="External"/><Relationship Id="rId4" Type="http://schemas.openxmlformats.org/officeDocument/2006/relationships/hyperlink" Target="https://naturalresources.wales/days-out/recreation-and-access-policy-advice-and-guidance/managing-access/open-access-land/?lang=en"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9">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1">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A8D856F-825D-B94B-AB27-E2591B7E0F96}"/>
              </a:ext>
            </a:extLst>
          </p:cNvPr>
          <p:cNvSpPr>
            <a:spLocks noGrp="1"/>
          </p:cNvSpPr>
          <p:nvPr>
            <p:ph type="ctrTitle"/>
          </p:nvPr>
        </p:nvSpPr>
        <p:spPr>
          <a:xfrm>
            <a:off x="6585882" y="4267832"/>
            <a:ext cx="4805996" cy="1401448"/>
          </a:xfrm>
        </p:spPr>
        <p:txBody>
          <a:bodyPr anchor="t">
            <a:normAutofit/>
          </a:bodyPr>
          <a:lstStyle/>
          <a:p>
            <a:pPr algn="l"/>
            <a:r>
              <a:rPr lang="en-US" sz="4400">
                <a:solidFill>
                  <a:srgbClr val="000000"/>
                </a:solidFill>
              </a:rPr>
              <a:t>A Norwegian Perspective</a:t>
            </a:r>
          </a:p>
        </p:txBody>
      </p:sp>
      <p:sp>
        <p:nvSpPr>
          <p:cNvPr id="3" name="Subtitle 2">
            <a:extLst>
              <a:ext uri="{FF2B5EF4-FFF2-40B4-BE49-F238E27FC236}">
                <a16:creationId xmlns:a16="http://schemas.microsoft.com/office/drawing/2014/main" id="{96C2BFCD-F704-3D43-AD1C-57FB27E42113}"/>
              </a:ext>
            </a:extLst>
          </p:cNvPr>
          <p:cNvSpPr>
            <a:spLocks noGrp="1"/>
          </p:cNvSpPr>
          <p:nvPr>
            <p:ph type="subTitle" idx="1"/>
          </p:nvPr>
        </p:nvSpPr>
        <p:spPr>
          <a:xfrm>
            <a:off x="6586186" y="3428999"/>
            <a:ext cx="4805691" cy="838831"/>
          </a:xfrm>
        </p:spPr>
        <p:txBody>
          <a:bodyPr anchor="b">
            <a:normAutofit/>
          </a:bodyPr>
          <a:lstStyle/>
          <a:p>
            <a:pPr algn="l"/>
            <a:r>
              <a:rPr lang="en-US" sz="1800">
                <a:solidFill>
                  <a:srgbClr val="000000"/>
                </a:solidFill>
              </a:rPr>
              <a:t>Friluftsliv</a:t>
            </a:r>
          </a:p>
        </p:txBody>
      </p:sp>
      <p:sp>
        <p:nvSpPr>
          <p:cNvPr id="14"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DFD0BB45-39AE-0B4E-AEA1-FA8C068369AD}"/>
              </a:ext>
            </a:extLst>
          </p:cNvPr>
          <p:cNvPicPr>
            <a:picLocks noChangeAspect="1"/>
          </p:cNvPicPr>
          <p:nvPr/>
        </p:nvPicPr>
        <p:blipFill rotWithShape="1">
          <a:blip r:embed="rId3">
            <a:alphaModFix/>
          </a:blip>
          <a:srcRect l="15005" r="19903"/>
          <a:stretch/>
        </p:blipFill>
        <p:spPr>
          <a:xfrm>
            <a:off x="1" y="770037"/>
            <a:ext cx="5298683" cy="6097438"/>
          </a:xfrm>
          <a:custGeom>
            <a:avLst/>
            <a:gdLst/>
            <a:ahLst/>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Tree>
    <p:extLst>
      <p:ext uri="{BB962C8B-B14F-4D97-AF65-F5344CB8AC3E}">
        <p14:creationId xmlns:p14="http://schemas.microsoft.com/office/powerpoint/2010/main" val="24415437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B05E4F47-B148-49E0-B472-BBF149315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9972" y="0"/>
            <a:ext cx="6421721"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7A2CE8EB-F719-4F84-9E91-F538438CAC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3675090E-D500-BB46-81A0-7C2C232963ED}"/>
              </a:ext>
            </a:extLst>
          </p:cNvPr>
          <p:cNvSpPr>
            <a:spLocks noGrp="1"/>
          </p:cNvSpPr>
          <p:nvPr>
            <p:ph type="title"/>
          </p:nvPr>
        </p:nvSpPr>
        <p:spPr>
          <a:xfrm>
            <a:off x="801340" y="802955"/>
            <a:ext cx="4766330" cy="1454051"/>
          </a:xfrm>
        </p:spPr>
        <p:txBody>
          <a:bodyPr vert="horz" lIns="91440" tIns="45720" rIns="91440" bIns="45720" rtlCol="0" anchor="ctr">
            <a:normAutofit/>
          </a:bodyPr>
          <a:lstStyle/>
          <a:p>
            <a:r>
              <a:rPr lang="en-US" sz="3600" kern="1200">
                <a:solidFill>
                  <a:srgbClr val="000000"/>
                </a:solidFill>
                <a:latin typeface="+mj-lt"/>
                <a:ea typeface="+mj-ea"/>
                <a:cs typeface="+mj-cs"/>
              </a:rPr>
              <a:t>What is it?</a:t>
            </a:r>
          </a:p>
        </p:txBody>
      </p:sp>
      <p:sp>
        <p:nvSpPr>
          <p:cNvPr id="4" name="TextBox 3">
            <a:extLst>
              <a:ext uri="{FF2B5EF4-FFF2-40B4-BE49-F238E27FC236}">
                <a16:creationId xmlns:a16="http://schemas.microsoft.com/office/drawing/2014/main" id="{7BD43A3E-0505-624B-B2E8-BF3B1FC378E6}"/>
              </a:ext>
            </a:extLst>
          </p:cNvPr>
          <p:cNvSpPr txBox="1"/>
          <p:nvPr/>
        </p:nvSpPr>
        <p:spPr>
          <a:xfrm>
            <a:off x="4478101" y="6276841"/>
            <a:ext cx="2381441" cy="378667"/>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dirty="0">
                <a:solidFill>
                  <a:srgbClr val="000000"/>
                </a:solidFill>
                <a:hlinkClick r:id="rId3"/>
              </a:rPr>
              <a:t>Video on Friluftsliv</a:t>
            </a:r>
            <a:endParaRPr lang="en-US" dirty="0">
              <a:solidFill>
                <a:srgbClr val="000000"/>
              </a:solidFill>
            </a:endParaRPr>
          </a:p>
        </p:txBody>
      </p:sp>
      <p:sp>
        <p:nvSpPr>
          <p:cNvPr id="23" name="Freeform 50">
            <a:extLst>
              <a:ext uri="{FF2B5EF4-FFF2-40B4-BE49-F238E27FC236}">
                <a16:creationId xmlns:a16="http://schemas.microsoft.com/office/drawing/2014/main" id="{684BF3E1-C321-4F38-85CF-FEBBEEC15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7121" y="581159"/>
            <a:ext cx="5464879" cy="6276841"/>
          </a:xfrm>
          <a:custGeom>
            <a:avLst/>
            <a:gdLst>
              <a:gd name="connsiteX0" fmla="*/ 3299930 w 5464879"/>
              <a:gd name="connsiteY0" fmla="*/ 0 h 6276841"/>
              <a:gd name="connsiteX1" fmla="*/ 5398992 w 5464879"/>
              <a:gd name="connsiteY1" fmla="*/ 753544 h 6276841"/>
              <a:gd name="connsiteX2" fmla="*/ 5464879 w 5464879"/>
              <a:gd name="connsiteY2" fmla="*/ 813426 h 6276841"/>
              <a:gd name="connsiteX3" fmla="*/ 5464879 w 5464879"/>
              <a:gd name="connsiteY3" fmla="*/ 5786434 h 6276841"/>
              <a:gd name="connsiteX4" fmla="*/ 5398992 w 5464879"/>
              <a:gd name="connsiteY4" fmla="*/ 5846317 h 6276841"/>
              <a:gd name="connsiteX5" fmla="*/ 4872873 w 5464879"/>
              <a:gd name="connsiteY5" fmla="*/ 6201577 h 6276841"/>
              <a:gd name="connsiteX6" fmla="*/ 4716632 w 5464879"/>
              <a:gd name="connsiteY6" fmla="*/ 6276841 h 6276841"/>
              <a:gd name="connsiteX7" fmla="*/ 1883227 w 5464879"/>
              <a:gd name="connsiteY7" fmla="*/ 6276841 h 6276841"/>
              <a:gd name="connsiteX8" fmla="*/ 1726987 w 5464879"/>
              <a:gd name="connsiteY8" fmla="*/ 6201577 h 6276841"/>
              <a:gd name="connsiteX9" fmla="*/ 0 w 5464879"/>
              <a:gd name="connsiteY9" fmla="*/ 3299930 h 6276841"/>
              <a:gd name="connsiteX10" fmla="*/ 3299930 w 5464879"/>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4879" h="6276841">
                <a:moveTo>
                  <a:pt x="3299930" y="0"/>
                </a:moveTo>
                <a:cubicBezTo>
                  <a:pt x="4097274" y="0"/>
                  <a:pt x="4828569" y="282789"/>
                  <a:pt x="5398992" y="753544"/>
                </a:cubicBezTo>
                <a:lnTo>
                  <a:pt x="5464879" y="813426"/>
                </a:lnTo>
                <a:lnTo>
                  <a:pt x="5464879" y="5786434"/>
                </a:lnTo>
                <a:lnTo>
                  <a:pt x="5398992" y="5846317"/>
                </a:lnTo>
                <a:cubicBezTo>
                  <a:pt x="5236014" y="5980818"/>
                  <a:pt x="5059904" y="6099975"/>
                  <a:pt x="4872873" y="6201577"/>
                </a:cubicBezTo>
                <a:lnTo>
                  <a:pt x="4716632" y="6276841"/>
                </a:lnTo>
                <a:lnTo>
                  <a:pt x="1883227" y="6276841"/>
                </a:lnTo>
                <a:lnTo>
                  <a:pt x="1726987" y="6201577"/>
                </a:lnTo>
                <a:cubicBezTo>
                  <a:pt x="698316" y="5642769"/>
                  <a:pt x="0" y="4552900"/>
                  <a:pt x="0" y="3299930"/>
                </a:cubicBezTo>
                <a:cubicBezTo>
                  <a:pt x="0" y="1477429"/>
                  <a:pt x="1477429" y="0"/>
                  <a:pt x="3299930"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Video camera">
            <a:extLst>
              <a:ext uri="{FF2B5EF4-FFF2-40B4-BE49-F238E27FC236}">
                <a16:creationId xmlns:a16="http://schemas.microsoft.com/office/drawing/2014/main" id="{0EC28F73-9D1F-465E-BAAF-56280693AAA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708392" y="1819656"/>
            <a:ext cx="4142232" cy="4142232"/>
          </a:xfrm>
          <a:prstGeom prst="rect">
            <a:avLst/>
          </a:prstGeom>
        </p:spPr>
      </p:pic>
      <p:sp>
        <p:nvSpPr>
          <p:cNvPr id="3" name="TextBox 2">
            <a:extLst>
              <a:ext uri="{FF2B5EF4-FFF2-40B4-BE49-F238E27FC236}">
                <a16:creationId xmlns:a16="http://schemas.microsoft.com/office/drawing/2014/main" id="{8BAA19CF-AF66-EF44-8719-9410C9285099}"/>
              </a:ext>
            </a:extLst>
          </p:cNvPr>
          <p:cNvSpPr txBox="1"/>
          <p:nvPr/>
        </p:nvSpPr>
        <p:spPr>
          <a:xfrm>
            <a:off x="882869" y="3629162"/>
            <a:ext cx="2501462" cy="800219"/>
          </a:xfrm>
          <a:prstGeom prst="rect">
            <a:avLst/>
          </a:prstGeom>
          <a:noFill/>
        </p:spPr>
        <p:txBody>
          <a:bodyPr wrap="square" rtlCol="0">
            <a:spAutoFit/>
          </a:bodyPr>
          <a:lstStyle/>
          <a:p>
            <a:r>
              <a:rPr lang="en-US" dirty="0"/>
              <a:t>Translation: ‘</a:t>
            </a:r>
            <a:r>
              <a:rPr lang="en-US" sz="2800" dirty="0"/>
              <a:t>Outdoor Life</a:t>
            </a:r>
            <a:r>
              <a:rPr lang="en-US" dirty="0"/>
              <a:t>’</a:t>
            </a:r>
          </a:p>
        </p:txBody>
      </p:sp>
    </p:spTree>
    <p:extLst>
      <p:ext uri="{BB962C8B-B14F-4D97-AF65-F5344CB8AC3E}">
        <p14:creationId xmlns:p14="http://schemas.microsoft.com/office/powerpoint/2010/main" val="622583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78214-8D4C-9746-AE90-D5BD07C7BCAB}"/>
              </a:ext>
            </a:extLst>
          </p:cNvPr>
          <p:cNvSpPr>
            <a:spLocks noGrp="1"/>
          </p:cNvSpPr>
          <p:nvPr>
            <p:ph type="title"/>
          </p:nvPr>
        </p:nvSpPr>
        <p:spPr>
          <a:xfrm>
            <a:off x="396573" y="320675"/>
            <a:ext cx="11407487" cy="1325563"/>
          </a:xfrm>
        </p:spPr>
        <p:txBody>
          <a:bodyPr>
            <a:normAutofit/>
          </a:bodyPr>
          <a:lstStyle/>
          <a:p>
            <a:r>
              <a:rPr lang="en-US" sz="5400"/>
              <a:t>History of Friluftsliv</a:t>
            </a:r>
          </a:p>
        </p:txBody>
      </p:sp>
      <p:sp>
        <p:nvSpPr>
          <p:cNvPr id="9" name="Rectangle 8">
            <a:extLst>
              <a:ext uri="{FF2B5EF4-FFF2-40B4-BE49-F238E27FC236}">
                <a16:creationId xmlns:a16="http://schemas.microsoft.com/office/drawing/2014/main" id="{37E32B78-23DD-4E77-8B9C-7779E3BF2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A6B4A159-EE96-4880-A2CD-8E68B52616CB}"/>
              </a:ext>
            </a:extLst>
          </p:cNvPr>
          <p:cNvGraphicFramePr>
            <a:graphicFrameLocks noGrp="1"/>
          </p:cNvGraphicFramePr>
          <p:nvPr>
            <p:ph idx="1"/>
            <p:extLst>
              <p:ext uri="{D42A27DB-BD31-4B8C-83A1-F6EECF244321}">
                <p14:modId xmlns:p14="http://schemas.microsoft.com/office/powerpoint/2010/main" val="1125519952"/>
              </p:ext>
            </p:extLst>
          </p:nvPr>
        </p:nvGraphicFramePr>
        <p:xfrm>
          <a:off x="396574" y="1825625"/>
          <a:ext cx="11407487"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79224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8B9E2A-92F5-F54D-B9BF-5BD9C8261720}"/>
              </a:ext>
            </a:extLst>
          </p:cNvPr>
          <p:cNvSpPr>
            <a:spLocks noGrp="1"/>
          </p:cNvSpPr>
          <p:nvPr>
            <p:ph type="title"/>
          </p:nvPr>
        </p:nvSpPr>
        <p:spPr>
          <a:xfrm>
            <a:off x="686834" y="1153572"/>
            <a:ext cx="3200400" cy="4461163"/>
          </a:xfrm>
        </p:spPr>
        <p:txBody>
          <a:bodyPr>
            <a:normAutofit/>
          </a:bodyPr>
          <a:lstStyle/>
          <a:p>
            <a:r>
              <a:rPr lang="en-US" sz="4100">
                <a:solidFill>
                  <a:srgbClr val="FFFFFF"/>
                </a:solidFill>
              </a:rPr>
              <a:t>Social Developments of the time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7BEAC8D-1473-FC4A-BE22-9A0CE7E06CEE}"/>
              </a:ext>
            </a:extLst>
          </p:cNvPr>
          <p:cNvSpPr>
            <a:spLocks noGrp="1"/>
          </p:cNvSpPr>
          <p:nvPr>
            <p:ph idx="1"/>
          </p:nvPr>
        </p:nvSpPr>
        <p:spPr>
          <a:xfrm>
            <a:off x="4447308" y="591344"/>
            <a:ext cx="6906491" cy="5585619"/>
          </a:xfrm>
        </p:spPr>
        <p:txBody>
          <a:bodyPr anchor="ctr">
            <a:normAutofit/>
          </a:bodyPr>
          <a:lstStyle/>
          <a:p>
            <a:r>
              <a:rPr lang="en-GB" altLang="en-US" sz="2200"/>
              <a:t>An increasing number of foreign tourists come to Norway during the last part of the 1700s. These are mainly members of the British upper class who have both money and spare time to conduct such trips.</a:t>
            </a:r>
          </a:p>
          <a:p>
            <a:r>
              <a:rPr lang="en-GB" altLang="en-US" sz="2200"/>
              <a:t>They seek wild nature and ”wild people” in order to fulfil the romantic ideal of the time. And in Norway they can find both.</a:t>
            </a:r>
          </a:p>
          <a:p>
            <a:r>
              <a:rPr lang="en-GB" altLang="en-US" sz="2200"/>
              <a:t>Industrial revolution in the second half of the 1800’s saw Norway move away from traditional agriculture and fishing and develop industry, largely in the form of hydro-electric power. This led to large scale development of infrastructure and changes to ways of life for the people.</a:t>
            </a:r>
          </a:p>
          <a:p>
            <a:r>
              <a:rPr lang="en-GB" altLang="en-US" sz="2200"/>
              <a:t>Not until 1905 did Norway become independent of Sweden (only 115 years ago!) and at this time </a:t>
            </a:r>
            <a:r>
              <a:rPr lang="en-GB" altLang="en-US" sz="2200" err="1"/>
              <a:t>Friluftsliv</a:t>
            </a:r>
            <a:r>
              <a:rPr lang="en-GB" altLang="en-US" sz="2200"/>
              <a:t> (the outdoors for recreation rather than work) became an identity for the newly independent country.</a:t>
            </a:r>
          </a:p>
          <a:p>
            <a:endParaRPr lang="en-US" sz="2200"/>
          </a:p>
          <a:p>
            <a:endParaRPr lang="en-US" sz="2200"/>
          </a:p>
        </p:txBody>
      </p:sp>
    </p:spTree>
    <p:extLst>
      <p:ext uri="{BB962C8B-B14F-4D97-AF65-F5344CB8AC3E}">
        <p14:creationId xmlns:p14="http://schemas.microsoft.com/office/powerpoint/2010/main" val="24201821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3B5F8FB9-93B9-4832-A062-85E1B6A5A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3B8BF475-7D86-5D47-B4BC-49EB88824EC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68" r="-1" b="2386"/>
          <a:stretch/>
        </p:blipFill>
        <p:spPr bwMode="auto">
          <a:xfrm>
            <a:off x="1669474" y="10"/>
            <a:ext cx="10522527" cy="6857990"/>
          </a:xfrm>
          <a:custGeom>
            <a:avLst/>
            <a:gdLst/>
            <a:ahLst/>
            <a:cxnLst/>
            <a:rect l="l" t="t" r="r" b="b"/>
            <a:pathLst>
              <a:path w="10522527" h="6858000">
                <a:moveTo>
                  <a:pt x="2882142" y="0"/>
                </a:moveTo>
                <a:lnTo>
                  <a:pt x="10522527" y="0"/>
                </a:lnTo>
                <a:lnTo>
                  <a:pt x="10522527" y="6858000"/>
                </a:lnTo>
                <a:lnTo>
                  <a:pt x="80697" y="6858000"/>
                </a:lnTo>
                <a:lnTo>
                  <a:pt x="37339" y="6516785"/>
                </a:lnTo>
                <a:cubicBezTo>
                  <a:pt x="12648" y="6273664"/>
                  <a:pt x="0" y="6026982"/>
                  <a:pt x="0" y="5777347"/>
                </a:cubicBezTo>
                <a:cubicBezTo>
                  <a:pt x="0" y="3530630"/>
                  <a:pt x="1024495" y="1523197"/>
                  <a:pt x="2631803" y="196728"/>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 name="Arc 10">
            <a:extLst>
              <a:ext uri="{FF2B5EF4-FFF2-40B4-BE49-F238E27FC236}">
                <a16:creationId xmlns:a16="http://schemas.microsoft.com/office/drawing/2014/main" id="{F37E8EB2-7BE0-4F3D-921C-F4E9C2C149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7715">
            <a:off x="1108520" y="775849"/>
            <a:ext cx="2987899" cy="2987899"/>
          </a:xfrm>
          <a:prstGeom prst="arc">
            <a:avLst>
              <a:gd name="adj1" fmla="val 16200000"/>
              <a:gd name="adj2" fmla="val 2287352"/>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3" name="Oval 12">
            <a:extLst>
              <a:ext uri="{FF2B5EF4-FFF2-40B4-BE49-F238E27FC236}">
                <a16:creationId xmlns:a16="http://schemas.microsoft.com/office/drawing/2014/main" id="{E77AE46B-A945-4A7E-9911-903176079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742" y="5649686"/>
            <a:ext cx="546100" cy="5461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64693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279FB68-FFDC-F143-886D-226646D7C75E}"/>
              </a:ext>
            </a:extLst>
          </p:cNvPr>
          <p:cNvSpPr>
            <a:spLocks noGrp="1"/>
          </p:cNvSpPr>
          <p:nvPr>
            <p:ph type="title"/>
          </p:nvPr>
        </p:nvSpPr>
        <p:spPr>
          <a:xfrm>
            <a:off x="640079" y="2053641"/>
            <a:ext cx="3669161" cy="2760098"/>
          </a:xfrm>
        </p:spPr>
        <p:txBody>
          <a:bodyPr>
            <a:normAutofit/>
          </a:bodyPr>
          <a:lstStyle/>
          <a:p>
            <a:r>
              <a:rPr lang="en-US">
                <a:solidFill>
                  <a:srgbClr val="FFFFFF"/>
                </a:solidFill>
              </a:rPr>
              <a:t>The right to roam!</a:t>
            </a:r>
          </a:p>
        </p:txBody>
      </p:sp>
      <p:sp>
        <p:nvSpPr>
          <p:cNvPr id="3" name="Content Placeholder 2">
            <a:extLst>
              <a:ext uri="{FF2B5EF4-FFF2-40B4-BE49-F238E27FC236}">
                <a16:creationId xmlns:a16="http://schemas.microsoft.com/office/drawing/2014/main" id="{D8DBEA8B-5DB8-B849-9024-E78B45AE6839}"/>
              </a:ext>
            </a:extLst>
          </p:cNvPr>
          <p:cNvSpPr>
            <a:spLocks noGrp="1"/>
          </p:cNvSpPr>
          <p:nvPr>
            <p:ph idx="1"/>
          </p:nvPr>
        </p:nvSpPr>
        <p:spPr>
          <a:xfrm>
            <a:off x="6090574" y="801866"/>
            <a:ext cx="5306084" cy="5230634"/>
          </a:xfrm>
        </p:spPr>
        <p:txBody>
          <a:bodyPr anchor="ctr">
            <a:normAutofit/>
          </a:bodyPr>
          <a:lstStyle/>
          <a:p>
            <a:r>
              <a:rPr lang="en-US" sz="2400">
                <a:solidFill>
                  <a:srgbClr val="000000"/>
                </a:solidFill>
              </a:rPr>
              <a:t>1957 – Norway: Outdoor Recreation Act (Allemannsretten) </a:t>
            </a:r>
          </a:p>
          <a:p>
            <a:r>
              <a:rPr lang="en-US" sz="2400">
                <a:solidFill>
                  <a:srgbClr val="000000"/>
                </a:solidFill>
              </a:rPr>
              <a:t>Linked to the general Nordic culture of outdoor recreation</a:t>
            </a:r>
          </a:p>
          <a:p>
            <a:r>
              <a:rPr lang="en-US" sz="2400">
                <a:solidFill>
                  <a:srgbClr val="000000"/>
                </a:solidFill>
              </a:rPr>
              <a:t>Key to the concept of Friluftsliv</a:t>
            </a:r>
          </a:p>
          <a:p>
            <a:r>
              <a:rPr lang="en-US" sz="2400">
                <a:solidFill>
                  <a:srgbClr val="000000"/>
                </a:solidFill>
              </a:rPr>
              <a:t>Friluftsliv now observed in all Scandinavian countries (Sweden, Norway,Denmark)</a:t>
            </a:r>
          </a:p>
          <a:p>
            <a:r>
              <a:rPr lang="en-US" sz="2400">
                <a:solidFill>
                  <a:srgbClr val="000000"/>
                </a:solidFill>
              </a:rPr>
              <a:t>Right to roam: Observed in Nordic countries (Sweden, Norway, Denmark, Finland, Iceland, Faroe Islands).</a:t>
            </a:r>
          </a:p>
          <a:p>
            <a:r>
              <a:rPr lang="en-US" sz="2400">
                <a:solidFill>
                  <a:srgbClr val="000000"/>
                </a:solidFill>
              </a:rPr>
              <a:t>Scotland: Right to roam introduced in 2003.</a:t>
            </a:r>
          </a:p>
        </p:txBody>
      </p:sp>
      <p:sp>
        <p:nvSpPr>
          <p:cNvPr id="4" name="Rectangle 3">
            <a:extLst>
              <a:ext uri="{FF2B5EF4-FFF2-40B4-BE49-F238E27FC236}">
                <a16:creationId xmlns:a16="http://schemas.microsoft.com/office/drawing/2014/main" id="{F8FD23C4-9897-1F4B-B622-52DBEDAFADF2}"/>
              </a:ext>
            </a:extLst>
          </p:cNvPr>
          <p:cNvSpPr/>
          <p:nvPr/>
        </p:nvSpPr>
        <p:spPr>
          <a:xfrm>
            <a:off x="3402724" y="6197740"/>
            <a:ext cx="5994141" cy="369332"/>
          </a:xfrm>
          <a:prstGeom prst="rect">
            <a:avLst/>
          </a:prstGeom>
        </p:spPr>
        <p:txBody>
          <a:bodyPr wrap="none">
            <a:spAutoFit/>
          </a:bodyPr>
          <a:lstStyle/>
          <a:p>
            <a:pPr>
              <a:spcAft>
                <a:spcPts val="600"/>
              </a:spcAft>
            </a:pPr>
            <a:r>
              <a:rPr lang="en-GB" b="0" i="0" u="none" strike="noStrike" dirty="0">
                <a:solidFill>
                  <a:srgbClr val="000000"/>
                </a:solidFill>
                <a:effectLst/>
                <a:latin typeface="ReithSans"/>
                <a:hlinkClick r:id="rId3"/>
              </a:rPr>
              <a:t>Friluftsliv: The Nordic concept of getting outdoors</a:t>
            </a:r>
            <a:r>
              <a:rPr lang="en-GB" b="0" i="0" u="none" strike="noStrike" dirty="0">
                <a:solidFill>
                  <a:srgbClr val="000000"/>
                </a:solidFill>
                <a:effectLst/>
                <a:latin typeface="ReithSans"/>
              </a:rPr>
              <a:t> (BBC; 2017)</a:t>
            </a:r>
            <a:endParaRPr lang="en-US"/>
          </a:p>
        </p:txBody>
      </p:sp>
    </p:spTree>
    <p:extLst>
      <p:ext uri="{BB962C8B-B14F-4D97-AF65-F5344CB8AC3E}">
        <p14:creationId xmlns:p14="http://schemas.microsoft.com/office/powerpoint/2010/main" val="26862863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6AEFE-DBFF-6A4C-8E12-F20B4FC7801C}"/>
              </a:ext>
            </a:extLst>
          </p:cNvPr>
          <p:cNvSpPr>
            <a:spLocks noGrp="1"/>
          </p:cNvSpPr>
          <p:nvPr>
            <p:ph type="title"/>
          </p:nvPr>
        </p:nvSpPr>
        <p:spPr/>
        <p:txBody>
          <a:bodyPr>
            <a:normAutofit/>
          </a:bodyPr>
          <a:lstStyle/>
          <a:p>
            <a:r>
              <a:rPr lang="en-US" dirty="0"/>
              <a:t>How does this cultural approach match with a UK based approach to the great outdoors?</a:t>
            </a:r>
          </a:p>
        </p:txBody>
      </p:sp>
      <p:sp>
        <p:nvSpPr>
          <p:cNvPr id="3" name="Content Placeholder 2">
            <a:extLst>
              <a:ext uri="{FF2B5EF4-FFF2-40B4-BE49-F238E27FC236}">
                <a16:creationId xmlns:a16="http://schemas.microsoft.com/office/drawing/2014/main" id="{F32A2858-41B1-AD4B-B76C-4074234949F0}"/>
              </a:ext>
            </a:extLst>
          </p:cNvPr>
          <p:cNvSpPr>
            <a:spLocks noGrp="1"/>
          </p:cNvSpPr>
          <p:nvPr>
            <p:ph idx="1"/>
          </p:nvPr>
        </p:nvSpPr>
        <p:spPr/>
        <p:txBody>
          <a:bodyPr>
            <a:normAutofit fontScale="77500" lnSpcReduction="20000"/>
          </a:bodyPr>
          <a:lstStyle/>
          <a:p>
            <a:r>
              <a:rPr lang="en-US" dirty="0"/>
              <a:t>How do we access our wild places?</a:t>
            </a:r>
          </a:p>
          <a:p>
            <a:r>
              <a:rPr lang="en-US" dirty="0"/>
              <a:t>Modern social mentality of wilderness and nature being ‘other’ to our everyday lives. Something we go ‘in to’ rather than being a ‘part of’. Urban lifestyles and barriers to access to natural landscapes accentuate the issue.</a:t>
            </a:r>
          </a:p>
          <a:p>
            <a:r>
              <a:rPr lang="en-US" dirty="0"/>
              <a:t>Land Access in the UK – Colonial attitudes to ownership/rights over land still persist, seen as a possession rather than a resource for all – think kinder scout mass trespass (1932) and the fight for access to open land when private estate ownership was the norm. </a:t>
            </a:r>
          </a:p>
          <a:p>
            <a:r>
              <a:rPr lang="en-US" dirty="0"/>
              <a:t>CRoW Act (2000) – only came into force in 2005, went some way to opening up the countryside – open access land is still often in private ownership and is a very small proportion of hills and moorland.</a:t>
            </a:r>
          </a:p>
          <a:p>
            <a:r>
              <a:rPr lang="en-US" dirty="0"/>
              <a:t>Proposed changes to criminalise trespass in England – See report by </a:t>
            </a:r>
            <a:r>
              <a:rPr lang="en-US" dirty="0">
                <a:hlinkClick r:id="rId2"/>
              </a:rPr>
              <a:t>George Manbiot</a:t>
            </a:r>
            <a:r>
              <a:rPr lang="en-US" dirty="0"/>
              <a:t> in the Guardian.</a:t>
            </a:r>
          </a:p>
          <a:p>
            <a:r>
              <a:rPr lang="en-US" dirty="0"/>
              <a:t>Useful sites from which to explore land access include </a:t>
            </a:r>
            <a:r>
              <a:rPr lang="en-US" dirty="0">
                <a:hlinkClick r:id="rId3"/>
              </a:rPr>
              <a:t>Mountain Safety</a:t>
            </a:r>
            <a:r>
              <a:rPr lang="en-US" dirty="0"/>
              <a:t> (England), </a:t>
            </a:r>
            <a:r>
              <a:rPr lang="en-US" dirty="0">
                <a:hlinkClick r:id="rId4"/>
              </a:rPr>
              <a:t>Natural Resources Wales</a:t>
            </a:r>
            <a:r>
              <a:rPr lang="en-US" dirty="0"/>
              <a:t> and the </a:t>
            </a:r>
            <a:r>
              <a:rPr lang="en-US" dirty="0">
                <a:hlinkClick r:id="rId5"/>
              </a:rPr>
              <a:t>Scottish Government Website</a:t>
            </a:r>
            <a:endParaRPr lang="en-US" dirty="0"/>
          </a:p>
          <a:p>
            <a:endParaRPr lang="en-US" dirty="0"/>
          </a:p>
        </p:txBody>
      </p:sp>
    </p:spTree>
    <p:extLst>
      <p:ext uri="{BB962C8B-B14F-4D97-AF65-F5344CB8AC3E}">
        <p14:creationId xmlns:p14="http://schemas.microsoft.com/office/powerpoint/2010/main" val="6842260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BD9487DD-30BA-3B4F-8679-995BA92F8C90}"/>
              </a:ext>
            </a:extLst>
          </p:cNvPr>
          <p:cNvPicPr>
            <a:picLocks noChangeAspect="1"/>
          </p:cNvPicPr>
          <p:nvPr/>
        </p:nvPicPr>
        <p:blipFill rotWithShape="1">
          <a:blip r:embed="rId3">
            <a:alphaModFix/>
          </a:blip>
          <a:srcRect l="19852" r="24495" b="1"/>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B7CA57B6-6919-F041-8EEA-F538BD3E621B}"/>
              </a:ext>
            </a:extLst>
          </p:cNvPr>
          <p:cNvSpPr>
            <a:spLocks noGrp="1"/>
          </p:cNvSpPr>
          <p:nvPr>
            <p:ph idx="1"/>
          </p:nvPr>
        </p:nvSpPr>
        <p:spPr>
          <a:xfrm>
            <a:off x="6090574" y="738620"/>
            <a:ext cx="5614874" cy="5322352"/>
          </a:xfrm>
        </p:spPr>
        <p:txBody>
          <a:bodyPr anchor="ctr">
            <a:normAutofit/>
          </a:bodyPr>
          <a:lstStyle/>
          <a:p>
            <a:r>
              <a:rPr lang="en-US" sz="2000" dirty="0">
                <a:solidFill>
                  <a:srgbClr val="000000"/>
                </a:solidFill>
              </a:rPr>
              <a:t>Our future relationship with nature/the natural landscape is shaped by the social, political and economic landscape of past and present.</a:t>
            </a:r>
          </a:p>
          <a:p>
            <a:endParaRPr lang="en-US" sz="2000" dirty="0">
              <a:solidFill>
                <a:srgbClr val="000000"/>
              </a:solidFill>
            </a:endParaRPr>
          </a:p>
          <a:p>
            <a:r>
              <a:rPr lang="en-US" sz="2000" dirty="0">
                <a:solidFill>
                  <a:srgbClr val="000000"/>
                </a:solidFill>
              </a:rPr>
              <a:t>To understand the potential of future ‘adventure education’ we must understand the cultural, historical and geographical context from which it comes.</a:t>
            </a:r>
          </a:p>
          <a:p>
            <a:endParaRPr lang="en-US" sz="2000" dirty="0">
              <a:solidFill>
                <a:srgbClr val="000000"/>
              </a:solidFill>
            </a:endParaRPr>
          </a:p>
          <a:p>
            <a:r>
              <a:rPr lang="en-US" sz="2000" dirty="0">
                <a:solidFill>
                  <a:srgbClr val="000000"/>
                </a:solidFill>
              </a:rPr>
              <a:t>Reading to help this understanding – Adventure and Society (2019) </a:t>
            </a:r>
            <a:r>
              <a:rPr lang="en-US" sz="2000" dirty="0" err="1">
                <a:solidFill>
                  <a:srgbClr val="000000"/>
                </a:solidFill>
              </a:rPr>
              <a:t>Beames</a:t>
            </a:r>
            <a:r>
              <a:rPr lang="en-US" sz="2000" dirty="0">
                <a:solidFill>
                  <a:srgbClr val="000000"/>
                </a:solidFill>
              </a:rPr>
              <a:t>, Mackie and Atencio. Chapter 2 is a good starting point. (In library and </a:t>
            </a:r>
            <a:r>
              <a:rPr lang="en-US" sz="2000" dirty="0" err="1">
                <a:solidFill>
                  <a:srgbClr val="000000"/>
                </a:solidFill>
              </a:rPr>
              <a:t>digitisation</a:t>
            </a:r>
            <a:r>
              <a:rPr lang="en-US" sz="2000" dirty="0">
                <a:solidFill>
                  <a:srgbClr val="000000"/>
                </a:solidFill>
              </a:rPr>
              <a:t> request made)</a:t>
            </a:r>
          </a:p>
        </p:txBody>
      </p:sp>
    </p:spTree>
    <p:extLst>
      <p:ext uri="{BB962C8B-B14F-4D97-AF65-F5344CB8AC3E}">
        <p14:creationId xmlns:p14="http://schemas.microsoft.com/office/powerpoint/2010/main" val="32208206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TotalTime>
  <Words>628</Words>
  <Application>Microsoft Macintosh PowerPoint</Application>
  <PresentationFormat>Widescreen</PresentationFormat>
  <Paragraphs>34</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ReithSans</vt:lpstr>
      <vt:lpstr>Office Theme</vt:lpstr>
      <vt:lpstr>A Norwegian Perspective</vt:lpstr>
      <vt:lpstr>What is it?</vt:lpstr>
      <vt:lpstr>History of Friluftsliv</vt:lpstr>
      <vt:lpstr>Social Developments of the time</vt:lpstr>
      <vt:lpstr>PowerPoint Presentation</vt:lpstr>
      <vt:lpstr>The right to roam!</vt:lpstr>
      <vt:lpstr>How does this cultural approach match with a UK based approach to the great outdoors?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Norwegian Perspective</dc:title>
  <dc:creator>Denise Leonard</dc:creator>
  <cp:lastModifiedBy>Denise Leonard</cp:lastModifiedBy>
  <cp:revision>2</cp:revision>
  <dcterms:created xsi:type="dcterms:W3CDTF">2020-11-25T14:59:36Z</dcterms:created>
  <dcterms:modified xsi:type="dcterms:W3CDTF">2020-11-26T12:04:51Z</dcterms:modified>
</cp:coreProperties>
</file>