
<file path=[Content_Types].xml><?xml version="1.0" encoding="utf-8"?>
<Types xmlns="http://schemas.openxmlformats.org/package/2006/content-types">
  <Override PartName="/ppt/slides/slide6.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Default Extension="xlsx" ContentType="application/vnd.openxmlformats-officedocument.spreadsheetml.sheet"/>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ppt/slides/slide5.xml" ContentType="application/vnd.openxmlformats-officedocument.presentationml.slide+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lvl1pPr marL="0" algn="l" defTabSz="914400">
      <a:buNone/>
      <a:defRPr sz="1800" kern="1200">
        <a:solidFill>
          <a:schemeClr val="tx1"/>
        </a:solidFill>
        <a:latin typeface="+mn-lt"/>
        <a:ea typeface="+mn-lt"/>
        <a:cs typeface="+mn-lt"/>
      </a:defRPr>
    </a:lvl1pPr>
    <a:lvl2pPr marL="457200" algn="l" defTabSz="914400">
      <a:buNone/>
      <a:defRPr sz="1800" kern="1200">
        <a:solidFill>
          <a:schemeClr val="tx1"/>
        </a:solidFill>
        <a:latin typeface="+mn-lt"/>
        <a:ea typeface="+mn-lt"/>
        <a:cs typeface="+mn-lt"/>
      </a:defRPr>
    </a:lvl2pPr>
    <a:lvl3pPr marL="914400" algn="l" defTabSz="914400">
      <a:buNone/>
      <a:defRPr sz="1800" kern="1200">
        <a:solidFill>
          <a:schemeClr val="tx1"/>
        </a:solidFill>
        <a:latin typeface="+mn-lt"/>
        <a:ea typeface="+mn-lt"/>
        <a:cs typeface="+mn-lt"/>
      </a:defRPr>
    </a:lvl3pPr>
    <a:lvl4pPr marL="1371600" algn="l" defTabSz="914400">
      <a:buNone/>
      <a:defRPr sz="1800" kern="1200">
        <a:solidFill>
          <a:schemeClr val="tx1"/>
        </a:solidFill>
        <a:latin typeface="+mn-lt"/>
        <a:ea typeface="+mn-lt"/>
        <a:cs typeface="+mn-lt"/>
      </a:defRPr>
    </a:lvl4pPr>
    <a:lvl5pPr marL="1828800" algn="l" defTabSz="914400">
      <a:buNone/>
      <a:defRPr sz="1800" kern="1200">
        <a:solidFill>
          <a:schemeClr val="tx1"/>
        </a:solidFill>
        <a:latin typeface="+mn-lt"/>
        <a:ea typeface="+mn-lt"/>
        <a:cs typeface="+mn-lt"/>
      </a:defRPr>
    </a:lvl5pPr>
    <a:lvl6pPr marL="2286000" algn="l" defTabSz="914400">
      <a:buNone/>
      <a:defRPr sz="1800" kern="1200">
        <a:solidFill>
          <a:schemeClr val="tx1"/>
        </a:solidFill>
        <a:latin typeface="+mn-lt"/>
        <a:ea typeface="+mn-lt"/>
        <a:cs typeface="+mn-lt"/>
      </a:defRPr>
    </a:lvl6pPr>
    <a:lvl7pPr marL="2743200" algn="l" defTabSz="914400">
      <a:buNone/>
      <a:defRPr sz="1800" kern="1200">
        <a:solidFill>
          <a:schemeClr val="tx1"/>
        </a:solidFill>
        <a:latin typeface="+mn-lt"/>
        <a:ea typeface="+mn-lt"/>
        <a:cs typeface="+mn-lt"/>
      </a:defRPr>
    </a:lvl7pPr>
    <a:lvl8pPr marL="3200400" algn="l" defTabSz="914400">
      <a:buNone/>
      <a:defRPr sz="1800" kern="1200">
        <a:solidFill>
          <a:schemeClr val="tx1"/>
        </a:solidFill>
        <a:latin typeface="+mn-lt"/>
        <a:ea typeface="+mn-lt"/>
        <a:cs typeface="+mn-lt"/>
      </a:defRPr>
    </a:lvl8pPr>
    <a:lvl9pPr marL="3657600" algn="l" defTabSz="914400">
      <a:buNone/>
      <a:defRPr sz="1800" kern="1200">
        <a:solidFill>
          <a:schemeClr val="tx1"/>
        </a:solidFill>
        <a:latin typeface="+mn-lt"/>
        <a:ea typeface="+mn-lt"/>
        <a:cs typeface="+mn-lt"/>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p:scale>
          <a:sx n="73" d="100"/>
          <a:sy n="73" d="100"/>
        </p:scale>
        <p:origin x="-600" y="60"/>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2.xlsx"/></Relationships>
</file>

<file path=ppt/charts/chart1.xml><?xml version="1.0" encoding="utf-8"?>
<c:chartSpace xmlns:c="http://schemas.openxmlformats.org/drawingml/2006/chart" xmlns:a="http://schemas.openxmlformats.org/drawingml/2006/main" xmlns:r="http://schemas.openxmlformats.org/officeDocument/2006/relationships">
  <c:lang val="en-GB"/>
  <c:roundedCorners val="1"/>
  <c:chart>
    <c:title>
      <c:tx>
        <c:rich>
          <a:bodyPr/>
          <a:lstStyle/>
          <a:p>
            <a:pPr>
              <a:defRPr sz="1600" b="0" i="0" u="none" strike="noStrike">
                <a:solidFill>
                  <a:srgbClr val="1F2933"/>
                </a:solidFill>
                <a:latin typeface="+mn-lt"/>
              </a:defRPr>
            </a:pPr>
            <a:r>
              <a:rPr lang="en-US" sz="1600" b="0" i="0" u="none" strike="noStrike">
                <a:solidFill>
                  <a:srgbClr val="1F2933"/>
                </a:solidFill>
                <a:latin typeface="+mn-lt"/>
              </a:rPr>
              <a:t>Vacancy rate by setting, 2024/25 (%)</a:t>
            </a:r>
          </a:p>
        </c:rich>
      </c:tx>
      <c:layout/>
    </c:title>
    <c:plotArea>
      <c:layout/>
      <c:barChart>
        <c:barDir val="col"/>
        <c:grouping val="clustered"/>
        <c:ser>
          <c:idx val="0"/>
          <c:order val="0"/>
          <c:tx>
            <c:strRef>
              <c:f>Sheet1!$B$1</c:f>
              <c:strCache>
                <c:ptCount val="1"/>
                <c:pt idx="0">
                  <c:v>Vacancy rate (%)</c:v>
                </c:pt>
              </c:strCache>
            </c:strRef>
          </c:tx>
          <c:spPr>
            <a:solidFill>
              <a:srgbClr val="E09F3E"/>
            </a:solidFill>
            <a:effectLst/>
          </c:spPr>
          <c:dPt>
            <c:idx val="0"/>
            <c:extLst xmlns:c16r2="http://schemas.microsoft.com/office/drawing/2015/06/chart">
              <c:ext xmlns:c16="http://schemas.microsoft.com/office/drawing/2014/chart" uri="{C3380CC4-5D6E-409C-BE32-E72D297353CC}">
                <c16:uniqueId val="{00000001-AA4F-48F8-ADE6-387EE11845F4}"/>
              </c:ext>
            </c:extLst>
          </c:dPt>
          <c:dPt>
            <c:idx val="1"/>
            <c:spPr>
              <a:solidFill>
                <a:srgbClr val="0F4C5C"/>
              </a:solidFill>
              <a:effectLst/>
            </c:spPr>
            <c:extLst xmlns:c16r2="http://schemas.microsoft.com/office/drawing/2015/06/chart">
              <c:ext xmlns:c16="http://schemas.microsoft.com/office/drawing/2014/chart" uri="{C3380CC4-5D6E-409C-BE32-E72D297353CC}">
                <c16:uniqueId val="{00000003-AA4F-48F8-ADE6-387EE11845F4}"/>
              </c:ext>
            </c:extLst>
          </c:dPt>
          <c:dPt>
            <c:idx val="2"/>
            <c:spPr>
              <a:solidFill>
                <a:srgbClr val="0F4C5C"/>
              </a:solidFill>
              <a:effectLst/>
            </c:spPr>
            <c:extLst xmlns:c16r2="http://schemas.microsoft.com/office/drawing/2015/06/chart">
              <c:ext xmlns:c16="http://schemas.microsoft.com/office/drawing/2014/chart" uri="{C3380CC4-5D6E-409C-BE32-E72D297353CC}">
                <c16:uniqueId val="{00000005-AA4F-48F8-ADE6-387EE11845F4}"/>
              </c:ext>
            </c:extLst>
          </c:dPt>
          <c:dPt>
            <c:idx val="3"/>
            <c:spPr>
              <a:solidFill>
                <a:srgbClr val="5C6B73"/>
              </a:solidFill>
              <a:effectLst/>
            </c:spPr>
            <c:extLst xmlns:c16r2="http://schemas.microsoft.com/office/drawing/2015/06/chart">
              <c:ext xmlns:c16="http://schemas.microsoft.com/office/drawing/2014/chart" uri="{C3380CC4-5D6E-409C-BE32-E72D297353CC}">
                <c16:uniqueId val="{00000007-AA4F-48F8-ADE6-387EE11845F4}"/>
              </c:ext>
            </c:extLst>
          </c:dPt>
          <c:dLbls>
            <c:numFmt formatCode="0.0" sourceLinked="0"/>
            <c:spPr>
              <a:noFill/>
              <a:ln>
                <a:noFill/>
              </a:ln>
              <a:effectLst/>
            </c:spPr>
            <c:txPr>
              <a:bodyPr/>
              <a:lstStyle/>
              <a:p>
                <a:pPr>
                  <a:defRPr sz="1400" b="0" i="0" u="none" strike="noStrike">
                    <a:solidFill>
                      <a:srgbClr val="1F2933"/>
                    </a:solidFill>
                    <a:latin typeface="+mn-lt"/>
                  </a:defRPr>
                </a:pPr>
                <a:endParaRPr lang="en-US"/>
              </a:p>
            </c:txPr>
            <c:showVal val="1"/>
            <c:extLst xmlns:c16r2="http://schemas.microsoft.com/office/drawing/2015/06/chart">
              <c:ext xmlns:c15="http://schemas.microsoft.com/office/drawing/2012/chart" uri="{CE6537A1-D6FC-4f65-9D91-7224C49458BB}">
                <c15:showLeaderLines val="0"/>
              </c:ext>
            </c:extLst>
          </c:dLbls>
          <c:cat>
            <c:strRef>
              <c:f>Sheet1!$A$2:$A$5</c:f>
              <c:strCache>
                <c:ptCount val="4"/>
                <c:pt idx="0">
                  <c:v>Domiciliary care</c:v>
                </c:pt>
                <c:pt idx="1">
                  <c:v>Residential care</c:v>
                </c:pt>
                <c:pt idx="2">
                  <c:v>Residential with nursing</c:v>
                </c:pt>
                <c:pt idx="3">
                  <c:v>All adult social care</c:v>
                </c:pt>
              </c:strCache>
            </c:strRef>
          </c:cat>
          <c:val>
            <c:numRef>
              <c:f>Sheet1!$B$2:$B$5</c:f>
              <c:numCache>
                <c:formatCode>General</c:formatCode>
                <c:ptCount val="4"/>
                <c:pt idx="0">
                  <c:v>10.1</c:v>
                </c:pt>
                <c:pt idx="1">
                  <c:v>4.0999999999999996</c:v>
                </c:pt>
                <c:pt idx="2">
                  <c:v>4.7</c:v>
                </c:pt>
                <c:pt idx="3">
                  <c:v>7</c:v>
                </c:pt>
              </c:numCache>
            </c:numRef>
          </c:val>
          <c:extLst xmlns:c16r2="http://schemas.microsoft.com/office/drawing/2015/06/chart">
            <c:ext xmlns:c16="http://schemas.microsoft.com/office/drawing/2014/chart" uri="{C3380CC4-5D6E-409C-BE32-E72D297353CC}">
              <c16:uniqueId val="{00000008-AA4F-48F8-ADE6-387EE11845F4}"/>
            </c:ext>
          </c:extLst>
        </c:ser>
        <c:dLbls>
          <c:showVal val="1"/>
        </c:dLbls>
        <c:gapWidth val="60"/>
        <c:axId val="157858048"/>
        <c:axId val="157872128"/>
      </c:barChart>
      <c:catAx>
        <c:axId val="157858048"/>
        <c:scaling>
          <c:orientation val="minMax"/>
        </c:scaling>
        <c:axPos val="b"/>
        <c:numFmt formatCode="General" sourceLinked="1"/>
        <c:tickLblPos val="low"/>
        <c:spPr>
          <a:ln w="12700" cap="flat">
            <a:solidFill>
              <a:srgbClr val="888888"/>
            </a:solidFill>
            <a:prstDash val="solid"/>
            <a:round/>
          </a:ln>
        </c:spPr>
        <c:txPr>
          <a:bodyPr/>
          <a:lstStyle/>
          <a:p>
            <a:pPr>
              <a:defRPr sz="1200" b="0" i="0" u="none" strike="noStrike">
                <a:solidFill>
                  <a:srgbClr val="1F2933"/>
                </a:solidFill>
                <a:latin typeface="+mn-lt"/>
              </a:defRPr>
            </a:pPr>
            <a:endParaRPr lang="en-US"/>
          </a:p>
        </c:txPr>
        <c:crossAx val="157872128"/>
        <c:crosses val="autoZero"/>
        <c:auto val="1"/>
        <c:lblAlgn val="ctr"/>
        <c:lblOffset val="100"/>
        <c:noMultiLvlLbl val="1"/>
      </c:catAx>
      <c:valAx>
        <c:axId val="157872128"/>
        <c:scaling>
          <c:orientation val="minMax"/>
          <c:max val="12"/>
          <c:min val="0"/>
        </c:scaling>
        <c:axPos val="l"/>
        <c:majorGridlines>
          <c:spPr>
            <a:ln w="6350" cap="flat">
              <a:solidFill>
                <a:srgbClr val="D9E2E2"/>
              </a:solidFill>
              <a:prstDash val="solid"/>
              <a:round/>
            </a:ln>
          </c:spPr>
        </c:majorGridlines>
        <c:numFmt formatCode="General" sourceLinked="0"/>
        <c:tickLblPos val="nextTo"/>
        <c:spPr>
          <a:ln w="12700" cap="flat">
            <a:solidFill>
              <a:srgbClr val="888888"/>
            </a:solidFill>
            <a:prstDash val="solid"/>
            <a:round/>
          </a:ln>
        </c:spPr>
        <c:txPr>
          <a:bodyPr/>
          <a:lstStyle/>
          <a:p>
            <a:pPr>
              <a:defRPr sz="1200" b="0" i="0" u="none" strike="noStrike">
                <a:solidFill>
                  <a:srgbClr val="5C6B73"/>
                </a:solidFill>
                <a:latin typeface="+mn-lt"/>
              </a:defRPr>
            </a:pPr>
            <a:endParaRPr lang="en-US"/>
          </a:p>
        </c:txPr>
        <c:crossAx val="157858048"/>
        <c:crosses val="autoZero"/>
        <c:crossBetween val="between"/>
      </c:valAx>
      <c:spPr>
        <a:noFill/>
        <a:ln>
          <a:noFill/>
        </a:ln>
        <a:effectLst/>
      </c:spPr>
    </c:plotArea>
    <c:plotVisOnly val="1"/>
    <c:dispBlanksAs val="span"/>
    <c:showDLblsOverMax val="1"/>
  </c:chart>
  <c:spPr>
    <a:noFill/>
    <a:ln>
      <a:noFill/>
    </a:ln>
    <a:effectLst/>
  </c:sp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lang val="en-GB"/>
  <c:roundedCorners val="1"/>
  <c:chart>
    <c:title>
      <c:tx>
        <c:rich>
          <a:bodyPr/>
          <a:lstStyle/>
          <a:p>
            <a:pPr>
              <a:defRPr sz="1600" b="0" i="0" u="none" strike="noStrike">
                <a:solidFill>
                  <a:srgbClr val="1F2933"/>
                </a:solidFill>
                <a:latin typeface="+mn-lt"/>
              </a:defRPr>
            </a:pPr>
            <a:r>
              <a:rPr lang="en-US" sz="1600" b="0" i="0" u="none" strike="noStrike">
                <a:solidFill>
                  <a:srgbClr val="1F2933"/>
                </a:solidFill>
                <a:latin typeface="+mn-lt"/>
              </a:rPr>
              <a:t>Fall in emergency bed day use, 2003 to 2008 (%)</a:t>
            </a:r>
          </a:p>
        </c:rich>
      </c:tx>
      <c:layout/>
    </c:title>
    <c:plotArea>
      <c:layout/>
      <c:barChart>
        <c:barDir val="col"/>
        <c:grouping val="clustered"/>
        <c:ser>
          <c:idx val="0"/>
          <c:order val="0"/>
          <c:tx>
            <c:strRef>
              <c:f>Sheet1!$B$1</c:f>
              <c:strCache>
                <c:ptCount val="1"/>
                <c:pt idx="0">
                  <c:v>Fall (%)</c:v>
                </c:pt>
              </c:strCache>
            </c:strRef>
          </c:tx>
          <c:spPr>
            <a:solidFill>
              <a:srgbClr val="0F4C5C"/>
            </a:solidFill>
            <a:effectLst/>
          </c:spPr>
          <c:dPt>
            <c:idx val="0"/>
            <c:extLst xmlns:c16r2="http://schemas.microsoft.com/office/drawing/2015/06/chart">
              <c:ext xmlns:c16="http://schemas.microsoft.com/office/drawing/2014/chart" uri="{C3380CC4-5D6E-409C-BE32-E72D297353CC}">
                <c16:uniqueId val="{00000001-3234-4F76-A6FA-4491BF71E33C}"/>
              </c:ext>
            </c:extLst>
          </c:dPt>
          <c:dPt>
            <c:idx val="1"/>
            <c:spPr>
              <a:solidFill>
                <a:srgbClr val="E09F3E"/>
              </a:solidFill>
              <a:effectLst/>
            </c:spPr>
            <c:extLst xmlns:c16r2="http://schemas.microsoft.com/office/drawing/2015/06/chart">
              <c:ext xmlns:c16="http://schemas.microsoft.com/office/drawing/2014/chart" uri="{C3380CC4-5D6E-409C-BE32-E72D297353CC}">
                <c16:uniqueId val="{00000003-3234-4F76-A6FA-4491BF71E33C}"/>
              </c:ext>
            </c:extLst>
          </c:dPt>
          <c:dLbls>
            <c:numFmt formatCode="0" sourceLinked="0"/>
            <c:spPr>
              <a:noFill/>
              <a:ln>
                <a:noFill/>
              </a:ln>
              <a:effectLst/>
            </c:spPr>
            <c:txPr>
              <a:bodyPr/>
              <a:lstStyle/>
              <a:p>
                <a:pPr>
                  <a:defRPr sz="1400" b="0" i="0" u="none" strike="noStrike">
                    <a:solidFill>
                      <a:srgbClr val="1F2933"/>
                    </a:solidFill>
                    <a:latin typeface="+mn-lt"/>
                  </a:defRPr>
                </a:pPr>
                <a:endParaRPr lang="en-US"/>
              </a:p>
            </c:txPr>
            <c:showVal val="1"/>
            <c:extLst xmlns:c16r2="http://schemas.microsoft.com/office/drawing/2015/06/chart">
              <c:ext xmlns:c15="http://schemas.microsoft.com/office/drawing/2012/chart" uri="{CE6537A1-D6FC-4f65-9D91-7224C49458BB}">
                <c15:showLeaderLines val="0"/>
              </c:ext>
            </c:extLst>
          </c:dLbls>
          <c:cat>
            <c:strRef>
              <c:f>Sheet1!$A$2:$A$3</c:f>
              <c:strCache>
                <c:ptCount val="2"/>
                <c:pt idx="0">
                  <c:v>Aged 75+</c:v>
                </c:pt>
                <c:pt idx="1">
                  <c:v>Aged 85+</c:v>
                </c:pt>
              </c:strCache>
            </c:strRef>
          </c:cat>
          <c:val>
            <c:numRef>
              <c:f>Sheet1!$B$2:$B$3</c:f>
              <c:numCache>
                <c:formatCode>General</c:formatCode>
                <c:ptCount val="2"/>
                <c:pt idx="0">
                  <c:v>24</c:v>
                </c:pt>
                <c:pt idx="1">
                  <c:v>32</c:v>
                </c:pt>
              </c:numCache>
            </c:numRef>
          </c:val>
          <c:extLst xmlns:c16r2="http://schemas.microsoft.com/office/drawing/2015/06/chart">
            <c:ext xmlns:c16="http://schemas.microsoft.com/office/drawing/2014/chart" uri="{C3380CC4-5D6E-409C-BE32-E72D297353CC}">
              <c16:uniqueId val="{00000004-3234-4F76-A6FA-4491BF71E33C}"/>
            </c:ext>
          </c:extLst>
        </c:ser>
        <c:dLbls>
          <c:showVal val="1"/>
        </c:dLbls>
        <c:gapWidth val="80"/>
        <c:axId val="160019968"/>
        <c:axId val="160021888"/>
      </c:barChart>
      <c:catAx>
        <c:axId val="160019968"/>
        <c:scaling>
          <c:orientation val="minMax"/>
        </c:scaling>
        <c:axPos val="b"/>
        <c:numFmt formatCode="General" sourceLinked="1"/>
        <c:tickLblPos val="low"/>
        <c:spPr>
          <a:ln w="12700" cap="flat">
            <a:solidFill>
              <a:srgbClr val="888888"/>
            </a:solidFill>
            <a:prstDash val="solid"/>
            <a:round/>
          </a:ln>
        </c:spPr>
        <c:txPr>
          <a:bodyPr/>
          <a:lstStyle/>
          <a:p>
            <a:pPr>
              <a:defRPr sz="1200" b="0" i="0" u="none" strike="noStrike">
                <a:solidFill>
                  <a:srgbClr val="1F2933"/>
                </a:solidFill>
                <a:latin typeface="+mn-lt"/>
              </a:defRPr>
            </a:pPr>
            <a:endParaRPr lang="en-US"/>
          </a:p>
        </c:txPr>
        <c:crossAx val="160021888"/>
        <c:crosses val="autoZero"/>
        <c:auto val="1"/>
        <c:lblAlgn val="ctr"/>
        <c:lblOffset val="100"/>
        <c:noMultiLvlLbl val="1"/>
      </c:catAx>
      <c:valAx>
        <c:axId val="160021888"/>
        <c:scaling>
          <c:orientation val="minMax"/>
          <c:max val="40"/>
          <c:min val="0"/>
        </c:scaling>
        <c:axPos val="l"/>
        <c:majorGridlines>
          <c:spPr>
            <a:ln w="6350" cap="flat">
              <a:solidFill>
                <a:srgbClr val="D9E2E2"/>
              </a:solidFill>
              <a:prstDash val="solid"/>
              <a:round/>
            </a:ln>
          </c:spPr>
        </c:majorGridlines>
        <c:numFmt formatCode="General" sourceLinked="0"/>
        <c:tickLblPos val="nextTo"/>
        <c:spPr>
          <a:ln w="12700" cap="flat">
            <a:solidFill>
              <a:srgbClr val="888888"/>
            </a:solidFill>
            <a:prstDash val="solid"/>
            <a:round/>
          </a:ln>
        </c:spPr>
        <c:txPr>
          <a:bodyPr/>
          <a:lstStyle/>
          <a:p>
            <a:pPr>
              <a:defRPr sz="1200" b="0" i="0" u="none" strike="noStrike">
                <a:solidFill>
                  <a:srgbClr val="5C6B73"/>
                </a:solidFill>
                <a:latin typeface="+mn-lt"/>
              </a:defRPr>
            </a:pPr>
            <a:endParaRPr lang="en-US"/>
          </a:p>
        </c:txPr>
        <c:crossAx val="160019968"/>
        <c:crosses val="autoZero"/>
        <c:crossBetween val="between"/>
      </c:valAx>
      <c:spPr>
        <a:noFill/>
        <a:ln>
          <a:noFill/>
        </a:ln>
        <a:effectLst/>
      </c:spPr>
    </c:plotArea>
    <c:plotVisOnly val="1"/>
    <c:dispBlanksAs val="span"/>
    <c:showDLblsOverMax val="1"/>
  </c:chart>
  <c:spPr>
    <a:noFill/>
    <a:ln>
      <a:noFill/>
    </a:ln>
    <a:effectLst/>
  </c:spPr>
  <c:externalData r:id="rId1"/>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noEditPoints="1"/>
          </p:cNvSpPr>
          <p:nvPr>
            <p:ph type="hdr" sz="quarter"/>
          </p:nvPr>
        </p:nvSpPr>
        <p:spPr>
          <a:prstGeom prst="rect">
            <a:avLst/>
          </a:prstGeom>
        </p:spPr>
        <p:txBody>
          <a:bodyPr/>
          <a:lstStyle/>
          <a:p>
            <a:endParaRPr/>
          </a:p>
        </p:txBody>
      </p:sp>
      <p:sp>
        <p:nvSpPr>
          <p:cNvPr id="3" name="Date Placeholder"/>
          <p:cNvSpPr>
            <a:spLocks noGrp="1" noEditPoints="1"/>
          </p:cNvSpPr>
          <p:nvPr>
            <p:ph type="dt" sz="quarter" idx="1"/>
          </p:nvPr>
        </p:nvSpPr>
        <p:spPr>
          <a:prstGeom prst="rect">
            <a:avLst/>
          </a:prstGeom>
        </p:spPr>
        <p:txBody>
          <a:bodyPr/>
          <a:lstStyle/>
          <a:p>
            <a:endParaRPr/>
          </a:p>
        </p:txBody>
      </p:sp>
      <p:sp>
        <p:nvSpPr>
          <p:cNvPr id="4" name="Slide Image Placeholder"/>
          <p:cNvSpPr>
            <a:spLocks noGrp="1" noRot="1" noChangeAspect="1" noEditPoints="1"/>
          </p:cNvSpPr>
          <p:nvPr>
            <p:ph type="sldImg" idx="2"/>
          </p:nvPr>
        </p:nvSpPr>
        <p:spPr>
          <a:prstGeom prst="rect">
            <a:avLst/>
          </a:prstGeom>
        </p:spPr>
        <p:txBody>
          <a:bodyPr/>
          <a:lstStyle/>
          <a:p>
            <a:endParaRPr/>
          </a:p>
        </p:txBody>
      </p:sp>
      <p:sp>
        <p:nvSpPr>
          <p:cNvPr id="5" name="Notes Placeholder"/>
          <p:cNvSpPr>
            <a:spLocks noGrp="1" noEditPoints="1"/>
          </p:cNvSpPr>
          <p:nvPr>
            <p:ph type="body" sz="quarter" idx="3"/>
          </p:nvPr>
        </p:nvSpPr>
        <p:spPr>
          <a:prstGeom prst="rect">
            <a:avLst/>
          </a:prstGeom>
        </p:spPr>
        <p:txBody>
          <a:bodyPr/>
          <a:lstStyle/>
          <a:p>
            <a:pPr lvl="0"/>
            <a:endParaRPr/>
          </a:p>
        </p:txBody>
      </p:sp>
      <p:sp>
        <p:nvSpPr>
          <p:cNvPr id="6" name="Footer Placeholder"/>
          <p:cNvSpPr>
            <a:spLocks noGrp="1" noEditPoints="1"/>
          </p:cNvSpPr>
          <p:nvPr>
            <p:ph type="ftr" sz="quarter" idx="4"/>
          </p:nvPr>
        </p:nvSpPr>
        <p:spPr>
          <a:prstGeom prst="rect">
            <a:avLst/>
          </a:prstGeom>
        </p:spPr>
        <p:txBody>
          <a:bodyPr/>
          <a:lstStyle/>
          <a:p>
            <a:endParaRPr/>
          </a:p>
        </p:txBody>
      </p:sp>
      <p:sp>
        <p:nvSpPr>
          <p:cNvPr id="7" name="Slide Number Placeholder"/>
          <p:cNvSpPr>
            <a:spLocks noGrp="1" noEditPoints="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COVER SLIDE - nothing to record here, or just read the title.</a:t>
            </a:r>
            <a:br/>
            <a:r>
              <a:t>Remember to replace [Your name], [Student number] and [Lecturer name] on this slide.</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Good morning. This presentation evaluates the care and support needs of older people in England, and asks how services can help preserve independence, choice and wellbeing. Ageing is a lifelong process of biological, psychological and social change. It affects people differently, so older adults should not be treated as one uniform group. This topic matters because England’s population aged 65 and over grew by 2 per cent in the year to mid-2025 and is projected to rise by 27 per cent by 2040. Longer lives bring opportunities, but also increase demand for accessible, person-centred support. Age UK estimates around two million older people have unmet care needs. I’ll explore older people’s needs and theories of ageing, challenges to independence, home care and reablement, technology and the Torbay case study, then safeguarding and recommendations.</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Older people are a large and growing group with substantial needs. Age UK (2025a) estimates that around 4.5 million people aged 50 and over need help with essential everyday tasks, and around 2 million people aged 65 and over have unmet needs for care and support. In 2023/24, local authorities received 1.4 million new requests for support from older people, yet Age UK reports that more than half of those who need care cannot access it quickly, or sometimes at all. Around 1.8 million older people are themselves unpaid carers. These figures show that need is not only growing but is often unmet. To understand what those needs actually are, I will use the biopsychosocial model.</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Engel's (1977) biopsychosocial model argues that health cannot be understood biologically alone. Biologically, older people may experience frailty, multimorbidity and sensory loss. Fried et al. (2001) describe frailty as a syndrome including weakness, slow walking, exhaustion and low activity. Psychologically, needs include cognition, mood and a sense of control, which is central to dignity. Emotionally and socially, bereavement and loneliness matter. Age UK (2018) found that 1.36 million people aged 50 and over in England were often lonely in 2016/17, and widowed people were around five times more likely to be often lonely. These domains interact: reduced mobility limits social participation, which in turn affects psychological wellbeing. The model's strength is that it is holistic. A critical point, however, is that services are often fragmented, so interconnected needs are treated in isolation (CQC, 2025).</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I have selected two theories that contrast usefully. Activity theory, associated with Havighurst (1961), argues that wellbeing in later life is greatest when people stay active and replace lost roles, such as work, with new ones. It underpins day centres, volunteering and community programmes. Its weakness is that it assumes everyone can and wishes to stay active. It overlooks frailty, inequality and personal preference, and may make people who cannot be active feel they are failing. Continuity theory, developed by Atchley (1989), proposes that people cope with ageing by maintaining existing habits, preferences, relationships and identity. In practice this supports person-centred care planning, such as keeping familiar routines and choosing where and how to be supported. It is less convincing where dramatic change, for example dementia, disrupts continuity. Both contrast with disengagement theory (Cumming and Henry, 1961), which saw withdrawal as natural, but has been widely criticised as ageist because it can excuse neglect. Both chosen theories align with the Care Act 2014, which places individual wellbeing and the person's own views at the centre of care and support (DHSC, 2014). Together they suggest that empowerment means enabling choice, not imposing activity.</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Turning to the challenges older people face in maintaining independence. The World Health Organization defines functional ability as the interaction between a person's intrinsic capacity and their environment (Beard et al., 2016), so challenges arise both within the person and around them. First, health: Age UK (2025a) reports that people are living fewer years in good health. Second, access: 372,113 adults were waiting for an assessment, care or a review in March 2025, and fewer older people receive long-term council-funded support than before. Third, loneliness and isolation, which erode confidence and participation (Age UK, 2018). Fourth, the environment: shortages of community health staff and care workers mean support can be delayed, and 1.8 million older people who are unpaid carers face burnout. Finally, technology can both help and exclude, as I will show. These challenges reinforce each other. Delays in help can lead to falls, admissions and loss of function, which in turn narrows freedom and choice.</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Current UK provision includes domiciliary care, residential and nursing care, day centres, intermediate care and reablement, and community and hospice services. In England the legal framework is the Care Act 2014, whose section 1 places a duty on local authorities to promote individual wellbeing (DHSC, 2014); Wales has separate legislation. NICE (2017) recommends reablement as the first-line option for people needing home care. Policy is also shifting. The 2025 ten year health plan promotes neighbourhood health (DHSC, 2025a), and the Casey Commission's second phase is due to report to the Prime Minister by 2028, with longer-term recommendations for adult social care (DHSC, 2025b). I will now evaluate two provisions in depth: domiciliary care, and reablement.</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Domiciliary care helps people stay in their own homes, which most prefer, and at its best supports independence, choice and dignity. The CQC (2025) found examples of home care that prioritise independence, choice and compassion, and person-centred approaches protect personhood (Kitwood, 1997). However, the model is fragile. Domiciliary care has the greatest workforce pressure: the Homecare Association reported a vacancy rate of 10.1 per cent, compared with 4.1 per cent in residential care (Caring Times, 2025), and Skills for Care (2025) notes that social care vacancies remain around three times those of the wider economy. The CQC (2025) also warns that supply does not keep pace with demand, and that providers are handing contracts back to councils because of costs. So independence is promised in law but constrained in practice by capacity.</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Reablement is a time-limited, usually six to twelve week, intensive service that helps people regain skills and confidence, rather than simply doing tasks for them (Cochrane et al., 2016). It directly targets independence, and NICE (2017) recommends it first line. But the evidence is more cautious. A Cochrane review judged the evidence to be of very low quality, although one trial of 750 people found participants were slightly less likely to need higher-level personal care after 24 months (Cochrane et al., 2016). Legg et al. (2016) found no studies meeting their criteria and concluded there was no evidence of effectiveness, partly because reablement is ill-defined. So reablement fits activity and continuity theory and is potentially empowering, but its benefit depends on quality and resourcing, and the evidence base needs strengthening.</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I have focused on telecare and telehealth. Telecare uses sensors and alarms, such as pendant alarms and fall detectors, to raise help automatically. Telehealth involves remote monitoring of health measures, such as blood pressure, at home. Both can support independence by giving reassurance and early warning, so people can stay at home safely. The largest evidence is the Whole System Demonstrator trial in Cornwall, Kent and Newham, which found that telehealth was associated with lower mortality and emergency admission rates (Steventon et al., 2012), although commentators noted it did not identify cost savings (Digital Health, 2012). There are also risks. Analogue landlines are being switched off by January 2027, and telecare alarms may fail if not connected properly, so Age UK (2025b) urges users to tell their provider so devices are tested. Digital exclusion, consent and privacy are further concerns, and technology should supplement rather than replace human contact, given loneliness. Overall, technology offers real benefits for empowerment, but only if people can afford, understand and trust it.</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My case study is Torbay in Devon, an early example of integrated health and social care for older people. The issue was fragmentation: older people moved between separate NHS and council services, often ending up in hospital or residential care. Thistlethwaite (2011) describes how Torbay created integrated health and social care teams aligned with GP practices, and later Torbay Care Trust, with care coordinators and a single management structure. Services were designed around a fictional user called Mrs Smith, asking what her experience should be. Reported results include a 24 per cent fall in emergency bed day use among people aged 75 and over between 2003 and 2008, and 32 per cent among those aged 85 and over. By 2009/10 the trust was responsible for 144 fewer people over 65 in residential and nursing homes, with greater use of home care (Torbay and South Devon NHS Foundation Trust, no date). Critically, this evidence is descriptive and comes from one area before 2010, so success may reflect local leadership and funding as well as the model. Nevertheless, Torbay supports the integration and prevention recommendations I now present.</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Adult safeguarding in England is set out in sections 42 to 47 of the Care Act 2014, with six principles in the statutory guidance (DHSC, 2014). Empowerment means people are supported to make their own decisions with informed consent. Prevention means acting before harm occurs. Proportionality means the least intrusive response appropriate to the risk. Protection means support for those in greatest need. Partnership means local solutions through services working with their communities. Accountability means clear roles across agencies. These link directly to empowerment: over-protection can restrict freedom and choice, so safeguarding must balance risk with a person's right to decide, with the wellbeing principle as the guide.</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I make three recommendations. First, workforce and commissioning. Home care vacancies are 10.1 per cent against 4.1 per cent in residential care, so I recommend implementing the Fair Pay Agreement and commissioning for outcomes rather than minutes. Second, prevention and access. Two million older people have unmet needs and 372,113 were waiting, so older people should be an explicit priority within neighbourhood health, with a minimum preventative package for severe frailty, such as a medication review and falls risk assessment, as Age UK (2025a) recommends. Third, digital inclusion. With the analogue switch-off in January 2027, providers should identify telecare users proactively, supply digital-ready alarms, and pair technology with befriending to tackle loneliness.</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In conclusion, older people's needs are physical, psychological, emotional and social, and they interact. Theory suggests that empowerment depends on choice, continuity and meaningful activity, and UK policy, through the Care Act wellbeing duty, supports this. In practice, provision is constrained: unmet need, workforce shortages and fragmentation limit independence. Evidence is strongest for integration, as in Torbay, and more cautious for reablement and technology. Empowerment therefore requires resources and joined-up services, not just policy intent. The Casey Commission is a major opportunity to deliver this. Thank you for listening.</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REFERENCE SLIDE - no voice-over needed.</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t>REFERENCE SLIDE - no voice-over needed.</a:t>
            </a:r>
          </a:p>
        </p:txBody>
      </p:sp>
      <p:sp>
        <p:nvSpPr>
          <p:cNvPr id="4" name="Slide Number Placeholder 3"/>
          <p:cNvSpPr>
            <a:spLocks noGrp="1" noEditPoints="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noEditPoints="1"/>
          </p:cNvSpPr>
          <p:nvPr>
            <p:ph type="title" idx="100" hasCustomPrompt="1"/>
          </p:nvPr>
        </p:nvSpPr>
        <p:spPr>
          <a:xfrm>
            <a:off x="548640" y="320040"/>
            <a:ext cx="11064240" cy="868680"/>
          </a:xfrm>
          <a:prstGeom prst="rect">
            <a:avLst/>
          </a:prstGeom>
          <a:noFill/>
        </p:spPr>
        <p:txBody>
          <a:bodyPr wrap="square"/>
          <a:lstStyle>
            <a:lvl1pPr marL="0" indent="0">
              <a:buNone/>
              <a:defRPr sz="3400" b="1">
                <a:solidFill>
                  <a:schemeClr val="tx2"/>
                </a:solidFill>
              </a:defRPr>
            </a:lvl1pPr>
          </a:lstStyle>
          <a:p>
            <a:pPr marL="0" indent="0">
              <a:buNone/>
            </a:pPr>
            <a:endParaRPr sz="3400"/>
          </a:p>
        </p:txBody>
      </p:sp>
      <p:sp>
        <p:nvSpPr>
          <p:cNvPr id="25" name="Slide Number Placeholder 0"/>
          <p:cNvSpPr>
            <a:spLocks noGrp="1" noEditPoints="1"/>
          </p:cNvSpPr>
          <p:nvPr>
            <p:ph type="sldNum"/>
          </p:nvPr>
        </p:nvSpPr>
        <p:spPr>
          <a:xfrm>
            <a:off x="11247120" y="6400800"/>
            <a:ext cx="457200" cy="274320"/>
          </a:xfrm>
          <a:prstGeom prst="rect">
            <a:avLst/>
          </a:prstGeom>
        </p:spPr>
        <p:txBody>
          <a:bodyPr/>
          <a:lstStyle>
            <a:lvl1pPr>
              <a:buNone/>
              <a:defRPr sz="1100">
                <a:solidFill>
                  <a:schemeClr val="accent5"/>
                </a:solidFill>
              </a:defRPr>
            </a:lvl1pPr>
          </a:lstStyle>
          <a:p>
            <a:pPr algn="l">
              <a:buNone/>
            </a:pPr>
            <a:fld id="{F7021451-1387-4CA6-816F-3879F97B5CBC}" type="slidenum">
              <a:rPr b="0"/>
              <a:pPr algn="l">
                <a:buNone/>
              </a:pPr>
              <a:t>‹#›</a:t>
            </a:fld>
            <a:endParaRPr b="0"/>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chemeClr val="tx2"/>
        </a:solidFill>
        <a:effectLst/>
      </p:bgPr>
    </p:bg>
    <p:spTree>
      <p:nvGrpSpPr>
        <p:cNvPr id="1" name=""/>
        <p:cNvGrpSpPr/>
        <p:nvPr/>
      </p:nvGrpSpPr>
      <p:grpSpPr>
        <a:xfrm>
          <a:off x="0" y="0"/>
          <a:ext cx="0" cy="0"/>
          <a:chOff x="0" y="0"/>
          <a:chExt cx="0" cy="0"/>
        </a:xfrm>
      </p:grpSpPr>
      <p:sp>
        <p:nvSpPr>
          <p:cNvPr id="2" name="Text 0"/>
          <p:cNvSpPr>
            <a:spLocks noGrp="1" noEditPoints="1"/>
          </p:cNvSpPr>
          <p:nvPr>
            <p:ph type="title" idx="100" hasCustomPrompt="1"/>
          </p:nvPr>
        </p:nvSpPr>
        <p:spPr>
          <a:xfrm>
            <a:off x="548640" y="320040"/>
            <a:ext cx="11064240" cy="868680"/>
          </a:xfrm>
          <a:prstGeom prst="rect">
            <a:avLst/>
          </a:prstGeom>
          <a:noFill/>
        </p:spPr>
        <p:txBody>
          <a:bodyPr wrap="square"/>
          <a:lstStyle>
            <a:lvl1pPr marL="0" indent="0">
              <a:buNone/>
              <a:defRPr sz="3600" b="1">
                <a:solidFill>
                  <a:schemeClr val="bg1"/>
                </a:solidFill>
              </a:defRPr>
            </a:lvl1pPr>
          </a:lstStyle>
          <a:p>
            <a:pPr marL="0" indent="0">
              <a:buNone/>
            </a:pPr>
            <a:endParaRPr sz="3600"/>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noEditPoints="1"/>
          </p:cNvSpPr>
          <p:nvPr>
            <p:ph type="sldNum"/>
          </p:nvPr>
        </p:nvSpPr>
        <p:spPr>
          <a:xfrm>
            <a:off x="11247120" y="6400800"/>
            <a:ext cx="457200" cy="274320"/>
          </a:xfrm>
          <a:prstGeom prst="rect">
            <a:avLst/>
          </a:prstGeom>
        </p:spPr>
        <p:txBody>
          <a:bodyPr/>
          <a:lstStyle>
            <a:lvl1pPr>
              <a:buNone/>
              <a:defRPr sz="1100">
                <a:solidFill>
                  <a:schemeClr val="accent5"/>
                </a:solidFill>
              </a:defRPr>
            </a:lvl1pPr>
          </a:lstStyle>
          <a:p>
            <a:pPr algn="l">
              <a:buNone/>
            </a:pPr>
            <a:fld id="{F7021451-1387-4CA6-816F-3879F97B5CBC}" type="slidenum">
              <a:rPr b="0"/>
              <a:pPr algn="l">
                <a:buNone/>
              </a:pPr>
              <a:t>‹#›</a:t>
            </a:fld>
            <a:endParaRPr b="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a:spcBef>
          <a:spcPct val="0"/>
        </a:spcBef>
        <a:buNone/>
        <a:defRPr sz="4400" kern="1200">
          <a:solidFill>
            <a:schemeClr val="tx1"/>
          </a:solidFill>
          <a:latin typeface="+mj-lt"/>
          <a:ea typeface="+mj-lt"/>
          <a:cs typeface="+mj-lt"/>
        </a:defRPr>
      </a:lvl1pPr>
    </p:titleStyle>
    <p:bodyStyle>
      <a:lvl1pPr marL="342900" indent="-342900" algn="l" defTabSz="914400">
        <a:spcBef>
          <a:spcPct val="20000"/>
        </a:spcBef>
        <a:buFont typeface="Arial"/>
        <a:buChar char="•"/>
        <a:defRPr sz="3200" kern="1200">
          <a:solidFill>
            <a:schemeClr val="tx1"/>
          </a:solidFill>
          <a:latin typeface="+mn-lt"/>
          <a:ea typeface="+mn-lt"/>
          <a:cs typeface="+mn-lt"/>
        </a:defRPr>
      </a:lvl1pPr>
      <a:lvl2pPr marL="742950" indent="-285750" algn="l" defTabSz="914400">
        <a:spcBef>
          <a:spcPct val="20000"/>
        </a:spcBef>
        <a:buFont typeface="Arial"/>
        <a:buChar char="–"/>
        <a:defRPr sz="2800" kern="1200">
          <a:solidFill>
            <a:schemeClr val="tx1"/>
          </a:solidFill>
          <a:latin typeface="+mn-lt"/>
          <a:ea typeface="+mn-lt"/>
          <a:cs typeface="+mn-lt"/>
        </a:defRPr>
      </a:lvl2pPr>
      <a:lvl3pPr marL="1143000" indent="-228600" algn="l" defTabSz="914400">
        <a:spcBef>
          <a:spcPct val="20000"/>
        </a:spcBef>
        <a:buFont typeface="Arial"/>
        <a:buChar char="•"/>
        <a:defRPr sz="2400" kern="1200">
          <a:solidFill>
            <a:schemeClr val="tx1"/>
          </a:solidFill>
          <a:latin typeface="+mn-lt"/>
          <a:ea typeface="+mn-lt"/>
          <a:cs typeface="+mn-lt"/>
        </a:defRPr>
      </a:lvl3pPr>
      <a:lvl4pPr marL="1600200" indent="-228600" algn="l" defTabSz="914400">
        <a:spcBef>
          <a:spcPct val="20000"/>
        </a:spcBef>
        <a:buFont typeface="Arial"/>
        <a:buChar char="–"/>
        <a:defRPr sz="2000" kern="1200">
          <a:solidFill>
            <a:schemeClr val="tx1"/>
          </a:solidFill>
          <a:latin typeface="+mn-lt"/>
          <a:ea typeface="+mn-lt"/>
          <a:cs typeface="+mn-lt"/>
        </a:defRPr>
      </a:lvl4pPr>
      <a:lvl5pPr marL="2057400" indent="-228600" algn="l" defTabSz="914400">
        <a:spcBef>
          <a:spcPct val="20000"/>
        </a:spcBef>
        <a:buFont typeface="Arial"/>
        <a:buChar char="»"/>
        <a:defRPr sz="2000" kern="1200">
          <a:solidFill>
            <a:schemeClr val="tx1"/>
          </a:solidFill>
          <a:latin typeface="+mn-lt"/>
          <a:ea typeface="+mn-lt"/>
          <a:cs typeface="+mn-lt"/>
        </a:defRPr>
      </a:lvl5pPr>
      <a:lvl6pPr marL="2514600" indent="-228600" algn="l" defTabSz="914400">
        <a:spcBef>
          <a:spcPct val="20000"/>
        </a:spcBef>
        <a:buFont typeface="Arial"/>
        <a:buChar char="•"/>
        <a:defRPr sz="2000" kern="1200">
          <a:solidFill>
            <a:schemeClr val="tx1"/>
          </a:solidFill>
          <a:latin typeface="+mn-lt"/>
          <a:ea typeface="+mn-lt"/>
          <a:cs typeface="+mn-lt"/>
        </a:defRPr>
      </a:lvl6pPr>
      <a:lvl7pPr marL="2971800" indent="-228600" algn="l" defTabSz="914400">
        <a:spcBef>
          <a:spcPct val="20000"/>
        </a:spcBef>
        <a:buFont typeface="Arial"/>
        <a:buChar char="•"/>
        <a:defRPr sz="2000" kern="1200">
          <a:solidFill>
            <a:schemeClr val="tx1"/>
          </a:solidFill>
          <a:latin typeface="+mn-lt"/>
          <a:ea typeface="+mn-lt"/>
          <a:cs typeface="+mn-lt"/>
        </a:defRPr>
      </a:lvl7pPr>
      <a:lvl8pPr marL="3429000" indent="-228600" algn="l" defTabSz="914400">
        <a:spcBef>
          <a:spcPct val="20000"/>
        </a:spcBef>
        <a:buFont typeface="Arial"/>
        <a:buChar char="•"/>
        <a:defRPr sz="2000" kern="1200">
          <a:solidFill>
            <a:schemeClr val="tx1"/>
          </a:solidFill>
          <a:latin typeface="+mn-lt"/>
          <a:ea typeface="+mn-lt"/>
          <a:cs typeface="+mn-lt"/>
        </a:defRPr>
      </a:lvl8pPr>
      <a:lvl9pPr marL="3886200" indent="-228600" algn="l" defTabSz="914400">
        <a:spcBef>
          <a:spcPct val="20000"/>
        </a:spcBef>
        <a:buFont typeface="Arial"/>
        <a:buChar char="•"/>
        <a:defRPr sz="2000" kern="1200">
          <a:solidFill>
            <a:schemeClr val="tx1"/>
          </a:solidFill>
          <a:latin typeface="+mn-lt"/>
          <a:ea typeface="+mn-lt"/>
          <a:cs typeface="+mn-lt"/>
        </a:defRPr>
      </a:lvl9pPr>
    </p:bodyStyle>
    <p:otherStyle>
      <a:lvl1pPr marL="0" algn="l" defTabSz="914400">
        <a:buNone/>
        <a:defRPr sz="1800" kern="1200">
          <a:solidFill>
            <a:schemeClr val="tx1"/>
          </a:solidFill>
          <a:latin typeface="+mn-lt"/>
          <a:ea typeface="+mn-lt"/>
          <a:cs typeface="+mn-lt"/>
        </a:defRPr>
      </a:lvl1pPr>
      <a:lvl2pPr marL="457200" algn="l" defTabSz="914400">
        <a:buNone/>
        <a:defRPr sz="1800" kern="1200">
          <a:solidFill>
            <a:schemeClr val="tx1"/>
          </a:solidFill>
          <a:latin typeface="+mn-lt"/>
          <a:ea typeface="+mn-lt"/>
          <a:cs typeface="+mn-lt"/>
        </a:defRPr>
      </a:lvl2pPr>
      <a:lvl3pPr marL="914400" algn="l" defTabSz="914400">
        <a:buNone/>
        <a:defRPr sz="1800" kern="1200">
          <a:solidFill>
            <a:schemeClr val="tx1"/>
          </a:solidFill>
          <a:latin typeface="+mn-lt"/>
          <a:ea typeface="+mn-lt"/>
          <a:cs typeface="+mn-lt"/>
        </a:defRPr>
      </a:lvl3pPr>
      <a:lvl4pPr marL="1371600" algn="l" defTabSz="914400">
        <a:buNone/>
        <a:defRPr sz="1800" kern="1200">
          <a:solidFill>
            <a:schemeClr val="tx1"/>
          </a:solidFill>
          <a:latin typeface="+mn-lt"/>
          <a:ea typeface="+mn-lt"/>
          <a:cs typeface="+mn-lt"/>
        </a:defRPr>
      </a:lvl4pPr>
      <a:lvl5pPr marL="1828800" algn="l" defTabSz="914400">
        <a:buNone/>
        <a:defRPr sz="1800" kern="1200">
          <a:solidFill>
            <a:schemeClr val="tx1"/>
          </a:solidFill>
          <a:latin typeface="+mn-lt"/>
          <a:ea typeface="+mn-lt"/>
          <a:cs typeface="+mn-lt"/>
        </a:defRPr>
      </a:lvl5pPr>
      <a:lvl6pPr marL="2286000" algn="l" defTabSz="914400">
        <a:buNone/>
        <a:defRPr sz="1800" kern="1200">
          <a:solidFill>
            <a:schemeClr val="tx1"/>
          </a:solidFill>
          <a:latin typeface="+mn-lt"/>
          <a:ea typeface="+mn-lt"/>
          <a:cs typeface="+mn-lt"/>
        </a:defRPr>
      </a:lvl6pPr>
      <a:lvl7pPr marL="2743200" algn="l" defTabSz="914400">
        <a:buNone/>
        <a:defRPr sz="1800" kern="1200">
          <a:solidFill>
            <a:schemeClr val="tx1"/>
          </a:solidFill>
          <a:latin typeface="+mn-lt"/>
          <a:ea typeface="+mn-lt"/>
          <a:cs typeface="+mn-lt"/>
        </a:defRPr>
      </a:lvl7pPr>
      <a:lvl8pPr marL="3200400" algn="l" defTabSz="914400">
        <a:buNone/>
        <a:defRPr sz="1800" kern="1200">
          <a:solidFill>
            <a:schemeClr val="tx1"/>
          </a:solidFill>
          <a:latin typeface="+mn-lt"/>
          <a:ea typeface="+mn-lt"/>
          <a:cs typeface="+mn-lt"/>
        </a:defRPr>
      </a:lvl8pPr>
      <a:lvl9pPr marL="3657600" algn="l" defTabSz="914400">
        <a:buNone/>
        <a:defRPr sz="1800" kern="12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audio" Target="../media/audio1.wav"/><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audio" Target="../media/audio2.wav"/><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audio" Target="../media/audio3.wav"/><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audio" Target="../media/audio4.wav"/><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audio" Target="../media/audio5.wav"/><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6.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audio" Target="../media/audio6.wav"/><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notesSlide" Target="../notesSlides/notesSlide7.xml"/><Relationship Id="rId7"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audio" Target="../media/audio7.wav"/><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audio" Target="../media/audio8.wav"/><Relationship Id="rId5" Type="http://schemas.openxmlformats.org/officeDocument/2006/relationships/image" Target="../media/image19.png"/><Relationship Id="rId4" Type="http://schemas.openxmlformats.org/officeDocument/2006/relationships/chart" Target="../charts/chart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audio" Target="../media/audio9.wav"/><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audio" Target="../media/audio10.wav"/><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audio" Target="../media/audio11.wav"/><Relationship Id="rId5" Type="http://schemas.openxmlformats.org/officeDocument/2006/relationships/image" Target="../media/image19.png"/><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audio" Target="../media/audio12.wav"/><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audio" Target="../media/audio13.wav"/><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audio" Target="../media/audio14.wav"/><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audio" Target="../media/audio15.wav"/><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audio" Target="../media/audio16.wav"/><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ver title"/>
          <p:cNvSpPr>
            <a:spLocks noGrp="1"/>
          </p:cNvSpPr>
          <p:nvPr/>
        </p:nvSpPr>
        <p:spPr>
          <a:xfrm>
            <a:off x="731520" y="914400"/>
            <a:ext cx="10698480" cy="1737360"/>
          </a:xfrm>
          <a:prstGeom prst="rect">
            <a:avLst/>
          </a:prstGeom>
          <a:noFill/>
        </p:spPr>
        <p:txBody>
          <a:bodyPr wrap="square" lIns="0" tIns="0" rIns="0" bIns="0" anchor="t"/>
          <a:lstStyle/>
          <a:p>
            <a:pPr marL="0" indent="0">
              <a:buNone/>
            </a:pPr>
            <a:r>
              <a:rPr sz="4400" b="1">
                <a:solidFill>
                  <a:schemeClr val="bg1"/>
                </a:solidFill>
              </a:rPr>
              <a:t>Evaluating the Care and Support Needs of Older People</a:t>
            </a:r>
            <a:endParaRPr sz="4400"/>
          </a:p>
        </p:txBody>
      </p:sp>
      <p:sp>
        <p:nvSpPr>
          <p:cNvPr id="3" name="Cover subtitle"/>
          <p:cNvSpPr>
            <a:spLocks noGrp="1"/>
          </p:cNvSpPr>
          <p:nvPr/>
        </p:nvSpPr>
        <p:spPr>
          <a:xfrm>
            <a:off x="731520" y="2743200"/>
            <a:ext cx="10698480" cy="457200"/>
          </a:xfrm>
          <a:prstGeom prst="rect">
            <a:avLst/>
          </a:prstGeom>
          <a:noFill/>
        </p:spPr>
        <p:txBody>
          <a:bodyPr wrap="square" lIns="0" tIns="0" rIns="0" bIns="0" anchor="ctr"/>
          <a:lstStyle/>
          <a:p>
            <a:pPr marL="0" indent="0">
              <a:buNone/>
            </a:pPr>
            <a:endParaRPr sz="2200"/>
          </a:p>
        </p:txBody>
      </p:sp>
      <p:sp>
        <p:nvSpPr>
          <p:cNvPr id="4" name="Details panel"/>
          <p:cNvSpPr>
            <a:spLocks noGrp="1"/>
          </p:cNvSpPr>
          <p:nvPr/>
        </p:nvSpPr>
        <p:spPr>
          <a:xfrm>
            <a:off x="731520" y="3657600"/>
            <a:ext cx="6949440" cy="2286000"/>
          </a:xfrm>
          <a:prstGeom prst="roundRect">
            <a:avLst>
              <a:gd name="adj" fmla="val 4800"/>
            </a:avLst>
          </a:prstGeom>
          <a:solidFill>
            <a:schemeClr val="accent1"/>
          </a:solidFill>
          <a:ln w="12700">
            <a:solidFill>
              <a:schemeClr val="accent1"/>
            </a:solidFill>
            <a:prstDash val="solid"/>
          </a:ln>
        </p:spPr>
        <p:txBody>
          <a:bodyPr/>
          <a:lstStyle/>
          <a:p>
            <a:endParaRPr/>
          </a:p>
        </p:txBody>
      </p:sp>
      <p:sp>
        <p:nvSpPr>
          <p:cNvPr id="5" name="Student details"/>
          <p:cNvSpPr>
            <a:spLocks noGrp="1"/>
          </p:cNvSpPr>
          <p:nvPr/>
        </p:nvSpPr>
        <p:spPr>
          <a:xfrm>
            <a:off x="1005840" y="3794760"/>
            <a:ext cx="6492240" cy="2011680"/>
          </a:xfrm>
          <a:prstGeom prst="rect">
            <a:avLst/>
          </a:prstGeom>
          <a:noFill/>
        </p:spPr>
        <p:txBody>
          <a:bodyPr wrap="square" lIns="0" tIns="0" rIns="0" bIns="0" anchor="ctr"/>
          <a:lstStyle/>
          <a:p>
            <a:pPr marL="0" indent="0">
              <a:spcAft>
                <a:spcPts val="800"/>
              </a:spcAft>
              <a:buNone/>
            </a:pPr>
            <a:r>
              <a:rPr sz="1800" b="1">
                <a:solidFill>
                  <a:schemeClr val="bg1"/>
                </a:solidFill>
              </a:rPr>
              <a:t>Student name: </a:t>
            </a:r>
            <a:r>
              <a:rPr lang="en-GB" sz="1800" b="1">
                <a:solidFill>
                  <a:schemeClr val="bg1"/>
                </a:solidFill>
              </a:rPr>
              <a:t>Cherry Spencer</a:t>
            </a:r>
            <a:endParaRPr sz="1800"/>
          </a:p>
          <a:p>
            <a:pPr marL="0" indent="0">
              <a:spcAft>
                <a:spcPts val="800"/>
              </a:spcAft>
              <a:buNone/>
            </a:pPr>
            <a:r>
              <a:rPr sz="1800" b="1">
                <a:solidFill>
                  <a:schemeClr val="bg1"/>
                </a:solidFill>
              </a:rPr>
              <a:t>Student number: </a:t>
            </a:r>
            <a:r>
              <a:rPr lang="en-GB" sz="1800" b="1">
                <a:solidFill>
                  <a:schemeClr val="bg1"/>
                </a:solidFill>
              </a:rPr>
              <a:t>2315880</a:t>
            </a:r>
            <a:endParaRPr sz="1800"/>
          </a:p>
          <a:p>
            <a:pPr marL="0" indent="0">
              <a:spcAft>
                <a:spcPts val="800"/>
              </a:spcAft>
              <a:buNone/>
            </a:pPr>
            <a:r>
              <a:rPr sz="1800" b="1">
                <a:solidFill>
                  <a:schemeClr val="bg1"/>
                </a:solidFill>
              </a:rPr>
              <a:t>Lecturer</a:t>
            </a:r>
            <a:r>
              <a:rPr lang="en-GB" sz="1800" b="1">
                <a:solidFill>
                  <a:schemeClr val="bg1"/>
                </a:solidFill>
              </a:rPr>
              <a:t>'s name: Tsiwani Khumalo</a:t>
            </a:r>
            <a:endParaRPr sz="1800"/>
          </a:p>
          <a:p>
            <a:pPr marL="0" indent="0">
              <a:spcAft>
                <a:spcPts val="800"/>
              </a:spcAft>
              <a:buNone/>
            </a:pPr>
            <a:r>
              <a:rPr sz="1800" b="1">
                <a:solidFill>
                  <a:schemeClr val="bg1"/>
                </a:solidFill>
              </a:rPr>
              <a:t>Module: </a:t>
            </a:r>
            <a:r>
              <a:rPr sz="1800">
                <a:solidFill>
                  <a:schemeClr val="bg1"/>
                </a:solidFill>
              </a:rPr>
              <a:t>BMHP6027 Empowering the Older Person</a:t>
            </a:r>
            <a:endParaRPr sz="1800"/>
          </a:p>
        </p:txBody>
      </p:sp>
      <p:sp>
        <p:nvSpPr>
          <p:cNvPr id="6" name="Icon circle"/>
          <p:cNvSpPr>
            <a:spLocks noGrp="1"/>
          </p:cNvSpPr>
          <p:nvPr/>
        </p:nvSpPr>
        <p:spPr>
          <a:xfrm>
            <a:off x="9326880" y="3931920"/>
            <a:ext cx="1828800" cy="1828800"/>
          </a:xfrm>
          <a:prstGeom prst="ellipse">
            <a:avLst/>
          </a:prstGeom>
          <a:solidFill>
            <a:schemeClr val="accent2"/>
          </a:solidFill>
          <a:ln w="12700">
            <a:solidFill>
              <a:schemeClr val="accent2"/>
            </a:solidFill>
            <a:prstDash val="solid"/>
          </a:ln>
        </p:spPr>
        <p:txBody>
          <a:bodyPr/>
          <a:lstStyle/>
          <a:p>
            <a:endParaRPr/>
          </a:p>
        </p:txBody>
      </p:sp>
      <p:pic>
        <p:nvPicPr>
          <p:cNvPr id="7" name="Image 0"/>
          <p:cNvPicPr>
            <a:picLocks noChangeAspect="1"/>
          </p:cNvPicPr>
          <p:nvPr/>
        </p:nvPicPr>
        <p:blipFill>
          <a:blip r:embed="rId4" cstate="print"/>
          <a:srcRect/>
          <a:stretch>
            <a:fillRect/>
          </a:stretch>
        </p:blipFill>
        <p:spPr>
          <a:xfrm>
            <a:off x="9784080" y="4389120"/>
            <a:ext cx="914400" cy="914400"/>
          </a:xfrm>
          <a:prstGeom prst="rect">
            <a:avLst/>
          </a:prstGeom>
        </p:spPr>
      </p:pic>
      <p:pic>
        <p:nvPicPr>
          <p:cNvPr id="8" name="~PP4066.WAV">
            <a:hlinkClick r:id="" action="ppaction://media"/>
          </p:cNvPr>
          <p:cNvPicPr>
            <a:picLocks noRot="1" noChangeAspect="1"/>
          </p:cNvPicPr>
          <p:nvPr>
            <a:wavAudioFile r:embed="rId1" name="~PP4066.WAV"/>
          </p:nvPr>
        </p:nvPicPr>
        <p:blipFill>
          <a:blip r:embed="rId5" cstate="print"/>
          <a:stretch>
            <a:fillRect/>
          </a:stretch>
        </p:blipFill>
        <p:spPr>
          <a:xfrm>
            <a:off x="11744325" y="6410325"/>
            <a:ext cx="304800" cy="304800"/>
          </a:xfrm>
          <a:prstGeom prst="rect">
            <a:avLst/>
          </a:prstGeom>
        </p:spPr>
      </p:pic>
    </p:spTree>
  </p:cSld>
  <p:clrMapOvr>
    <a:masterClrMapping/>
  </p:clrMapOvr>
  <p:transition advTm="1651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lgn="l">
              <a:spcBef>
                <a:spcPts val="0"/>
              </a:spcBef>
              <a:spcAft>
                <a:spcPts val="0"/>
              </a:spcAft>
              <a:buNone/>
            </a:pPr>
            <a:r>
              <a:rPr sz="3400" b="1"/>
              <a:t>Introduction: ageing and why it matters</a:t>
            </a:r>
            <a:endParaRPr sz="3400"/>
          </a:p>
        </p:txBody>
      </p:sp>
      <p:sp>
        <p:nvSpPr>
          <p:cNvPr id="3" name="Stat tile"/>
          <p:cNvSpPr>
            <a:spLocks noGrp="1"/>
          </p:cNvSpPr>
          <p:nvPr/>
        </p:nvSpPr>
        <p:spPr>
          <a:xfrm>
            <a:off x="548640" y="1417320"/>
            <a:ext cx="5120640" cy="1371600"/>
          </a:xfrm>
          <a:prstGeom prst="roundRect">
            <a:avLst>
              <a:gd name="adj" fmla="val 8000"/>
            </a:avLst>
          </a:prstGeom>
          <a:solidFill>
            <a:schemeClr val="bg2"/>
          </a:solidFill>
          <a:ln w="12700">
            <a:solidFill>
              <a:schemeClr val="bg2"/>
            </a:solidFill>
            <a:prstDash val="solid"/>
          </a:ln>
        </p:spPr>
        <p:txBody>
          <a:bodyPr/>
          <a:lstStyle/>
          <a:p>
            <a:endParaRPr/>
          </a:p>
        </p:txBody>
      </p:sp>
      <p:sp>
        <p:nvSpPr>
          <p:cNvPr id="4" name="Text 2"/>
          <p:cNvSpPr>
            <a:spLocks noGrp="1"/>
          </p:cNvSpPr>
          <p:nvPr/>
        </p:nvSpPr>
        <p:spPr>
          <a:xfrm>
            <a:off x="731520" y="1417320"/>
            <a:ext cx="4983480" cy="384048"/>
          </a:xfrm>
          <a:prstGeom prst="rect">
            <a:avLst/>
          </a:prstGeom>
          <a:noFill/>
        </p:spPr>
        <p:txBody>
          <a:bodyPr wrap="square" lIns="0" tIns="0" rIns="0" bIns="0" anchor="ctr"/>
          <a:lstStyle/>
          <a:p>
            <a:pPr marL="0" indent="0" algn="l">
              <a:spcBef>
                <a:spcPts val="0"/>
              </a:spcBef>
              <a:spcAft>
                <a:spcPts val="0"/>
              </a:spcAft>
              <a:buNone/>
            </a:pPr>
            <a:r>
              <a:rPr sz="1800" b="1"/>
              <a:t>What is ageing?</a:t>
            </a:r>
            <a:endParaRPr sz="3600"/>
          </a:p>
        </p:txBody>
      </p:sp>
      <p:sp>
        <p:nvSpPr>
          <p:cNvPr id="5" name="Text 3"/>
          <p:cNvSpPr>
            <a:spLocks noGrp="1"/>
          </p:cNvSpPr>
          <p:nvPr/>
        </p:nvSpPr>
        <p:spPr>
          <a:xfrm>
            <a:off x="731520" y="1810512"/>
            <a:ext cx="4983480" cy="731520"/>
          </a:xfrm>
          <a:prstGeom prst="rect">
            <a:avLst/>
          </a:prstGeom>
          <a:noFill/>
        </p:spPr>
        <p:txBody>
          <a:bodyPr wrap="square" lIns="0" tIns="0" rIns="0" bIns="0" anchor="ctr"/>
          <a:lstStyle/>
          <a:p>
            <a:pPr marL="0" indent="0" algn="l">
              <a:spcBef>
                <a:spcPts val="0"/>
              </a:spcBef>
              <a:spcAft>
                <a:spcPts val="0"/>
              </a:spcAft>
              <a:buNone/>
            </a:pPr>
            <a:r>
              <a:rPr sz="1600" b="0"/>
              <a:t>Ageing is a lifelong process of biological, psychological and social change (Beard et al., 2016).</a:t>
            </a:r>
            <a:endParaRPr sz="1400"/>
          </a:p>
        </p:txBody>
      </p:sp>
      <p:sp>
        <p:nvSpPr>
          <p:cNvPr id="6" name="Stat tile"/>
          <p:cNvSpPr>
            <a:spLocks noGrp="1"/>
          </p:cNvSpPr>
          <p:nvPr/>
        </p:nvSpPr>
        <p:spPr>
          <a:xfrm>
            <a:off x="548640" y="2971800"/>
            <a:ext cx="5120640" cy="1371600"/>
          </a:xfrm>
          <a:prstGeom prst="roundRect">
            <a:avLst>
              <a:gd name="adj" fmla="val 8000"/>
            </a:avLst>
          </a:prstGeom>
          <a:solidFill>
            <a:schemeClr val="bg2"/>
          </a:solidFill>
          <a:ln w="12700">
            <a:solidFill>
              <a:schemeClr val="bg2"/>
            </a:solidFill>
            <a:prstDash val="solid"/>
          </a:ln>
        </p:spPr>
        <p:txBody>
          <a:bodyPr/>
          <a:lstStyle/>
          <a:p>
            <a:endParaRPr/>
          </a:p>
        </p:txBody>
      </p:sp>
      <p:sp>
        <p:nvSpPr>
          <p:cNvPr id="7" name="Text 5"/>
          <p:cNvSpPr>
            <a:spLocks noGrp="1"/>
          </p:cNvSpPr>
          <p:nvPr/>
        </p:nvSpPr>
        <p:spPr>
          <a:xfrm>
            <a:off x="731520" y="2697480"/>
            <a:ext cx="4983480" cy="384048"/>
          </a:xfrm>
          <a:prstGeom prst="rect">
            <a:avLst/>
          </a:prstGeom>
          <a:noFill/>
        </p:spPr>
        <p:txBody>
          <a:bodyPr wrap="square" lIns="0" tIns="0" rIns="0" bIns="0" anchor="ctr"/>
          <a:lstStyle/>
          <a:p>
            <a:pPr marL="0" indent="0" algn="l">
              <a:spcBef>
                <a:spcPts val="0"/>
              </a:spcBef>
              <a:spcAft>
                <a:spcPts val="0"/>
              </a:spcAft>
              <a:buNone/>
            </a:pPr>
            <a:r>
              <a:rPr sz="1800" b="1"/>
              <a:t>Why does it matter?</a:t>
            </a:r>
            <a:endParaRPr sz="3600"/>
          </a:p>
        </p:txBody>
      </p:sp>
      <p:sp>
        <p:nvSpPr>
          <p:cNvPr id="8" name="Text 6"/>
          <p:cNvSpPr>
            <a:spLocks noGrp="1"/>
          </p:cNvSpPr>
          <p:nvPr/>
        </p:nvSpPr>
        <p:spPr>
          <a:xfrm>
            <a:off x="731520" y="3063240"/>
            <a:ext cx="4983480" cy="1280160"/>
          </a:xfrm>
          <a:prstGeom prst="rect">
            <a:avLst/>
          </a:prstGeom>
          <a:noFill/>
        </p:spPr>
        <p:txBody>
          <a:bodyPr wrap="square" lIns="0" tIns="0" rIns="0" bIns="0" anchor="ctr"/>
          <a:lstStyle/>
          <a:p>
            <a:pPr marL="0" indent="0" algn="l">
              <a:spcBef>
                <a:spcPts val="0"/>
              </a:spcBef>
              <a:spcAft>
                <a:spcPts val="0"/>
              </a:spcAft>
              <a:buNone/>
            </a:pPr>
            <a:r>
              <a:rPr sz="1500" b="0"/>
              <a:t>England’s population aged 65+ grew by 2% in the year to mid-2025 and is projected to rise by 27% by 2040. Longer lives bring opportunities, but also increase demand for accessible, person-centred support.</a:t>
            </a:r>
            <a:endParaRPr sz="1400"/>
          </a:p>
        </p:txBody>
      </p:sp>
      <p:sp>
        <p:nvSpPr>
          <p:cNvPr id="9" name="Stat tile"/>
          <p:cNvSpPr>
            <a:spLocks noGrp="1"/>
          </p:cNvSpPr>
          <p:nvPr/>
        </p:nvSpPr>
        <p:spPr>
          <a:xfrm>
            <a:off x="548640" y="4526280"/>
            <a:ext cx="5120640" cy="1371600"/>
          </a:xfrm>
          <a:prstGeom prst="roundRect">
            <a:avLst>
              <a:gd name="adj" fmla="val 8000"/>
            </a:avLst>
          </a:prstGeom>
          <a:solidFill>
            <a:schemeClr val="bg2"/>
          </a:solidFill>
          <a:ln w="12700">
            <a:solidFill>
              <a:schemeClr val="bg2"/>
            </a:solidFill>
            <a:prstDash val="solid"/>
          </a:ln>
        </p:spPr>
        <p:txBody>
          <a:bodyPr/>
          <a:lstStyle/>
          <a:p>
            <a:endParaRPr/>
          </a:p>
        </p:txBody>
      </p:sp>
      <p:sp>
        <p:nvSpPr>
          <p:cNvPr id="10" name="Text 8"/>
          <p:cNvSpPr>
            <a:spLocks noGrp="1"/>
          </p:cNvSpPr>
          <p:nvPr/>
        </p:nvSpPr>
        <p:spPr>
          <a:xfrm>
            <a:off x="731520" y="4526280"/>
            <a:ext cx="1554480" cy="658368"/>
          </a:xfrm>
          <a:prstGeom prst="rect">
            <a:avLst/>
          </a:prstGeom>
          <a:noFill/>
        </p:spPr>
        <p:txBody>
          <a:bodyPr wrap="square" lIns="0" tIns="0" rIns="0" bIns="0" anchor="ctr"/>
          <a:lstStyle/>
          <a:p>
            <a:pPr marL="0" indent="0" algn="l">
              <a:spcBef>
                <a:spcPts val="0"/>
              </a:spcBef>
              <a:spcAft>
                <a:spcPts val="0"/>
              </a:spcAft>
              <a:buNone/>
            </a:pPr>
            <a:r>
              <a:rPr sz="2600" b="1"/>
              <a:t>2 million</a:t>
            </a:r>
            <a:endParaRPr sz="3600"/>
          </a:p>
        </p:txBody>
      </p:sp>
      <p:sp>
        <p:nvSpPr>
          <p:cNvPr id="11" name="Text 9"/>
          <p:cNvSpPr>
            <a:spLocks noGrp="1"/>
          </p:cNvSpPr>
          <p:nvPr/>
        </p:nvSpPr>
        <p:spPr>
          <a:xfrm>
            <a:off x="2331720" y="4526280"/>
            <a:ext cx="3383280" cy="731520"/>
          </a:xfrm>
          <a:prstGeom prst="rect">
            <a:avLst/>
          </a:prstGeom>
          <a:noFill/>
        </p:spPr>
        <p:txBody>
          <a:bodyPr wrap="square" lIns="0" tIns="0" rIns="0" bIns="0" anchor="ctr"/>
          <a:lstStyle/>
          <a:p>
            <a:pPr marL="0" indent="0" algn="l">
              <a:spcBef>
                <a:spcPts val="0"/>
              </a:spcBef>
              <a:spcAft>
                <a:spcPts val="0"/>
              </a:spcAft>
              <a:buNone/>
            </a:pPr>
            <a:r>
              <a:rPr sz="1500" b="0"/>
              <a:t>older people in England have unmet care needs (Age UK, 2025a).</a:t>
            </a:r>
            <a:endParaRPr sz="1400"/>
          </a:p>
        </p:txBody>
      </p:sp>
      <p:sp>
        <p:nvSpPr>
          <p:cNvPr id="12" name="Roadmap card"/>
          <p:cNvSpPr>
            <a:spLocks noGrp="1"/>
          </p:cNvSpPr>
          <p:nvPr/>
        </p:nvSpPr>
        <p:spPr>
          <a:xfrm>
            <a:off x="6035040" y="1417320"/>
            <a:ext cx="5577840" cy="4480560"/>
          </a:xfrm>
          <a:prstGeom prst="roundRect">
            <a:avLst>
              <a:gd name="adj" fmla="val 2449"/>
            </a:avLst>
          </a:prstGeom>
          <a:solidFill>
            <a:schemeClr val="bg1"/>
          </a:solidFill>
          <a:ln w="12700">
            <a:solidFill>
              <a:schemeClr val="bg1"/>
            </a:solidFill>
            <a:prstDash val="solid"/>
          </a:ln>
        </p:spPr>
        <p:txBody>
          <a:bodyPr/>
          <a:lstStyle/>
          <a:p>
            <a:endParaRPr/>
          </a:p>
        </p:txBody>
      </p:sp>
      <p:sp>
        <p:nvSpPr>
          <p:cNvPr id="13" name="Roadmap frame"/>
          <p:cNvSpPr>
            <a:spLocks noGrp="1"/>
          </p:cNvSpPr>
          <p:nvPr/>
        </p:nvSpPr>
        <p:spPr>
          <a:xfrm>
            <a:off x="6035040" y="1417320"/>
            <a:ext cx="5577840" cy="4480560"/>
          </a:xfrm>
          <a:prstGeom prst="roundRect">
            <a:avLst>
              <a:gd name="adj" fmla="val 2449"/>
            </a:avLst>
          </a:prstGeom>
          <a:solidFill>
            <a:schemeClr val="bg1"/>
          </a:solidFill>
          <a:ln w="19050">
            <a:solidFill>
              <a:schemeClr val="accent6"/>
            </a:solidFill>
            <a:prstDash val="solid"/>
          </a:ln>
        </p:spPr>
        <p:txBody>
          <a:bodyPr/>
          <a:lstStyle/>
          <a:p>
            <a:endParaRPr/>
          </a:p>
        </p:txBody>
      </p:sp>
      <p:sp>
        <p:nvSpPr>
          <p:cNvPr id="14" name="Text 12"/>
          <p:cNvSpPr>
            <a:spLocks noGrp="1"/>
          </p:cNvSpPr>
          <p:nvPr/>
        </p:nvSpPr>
        <p:spPr>
          <a:xfrm>
            <a:off x="6309360" y="1554480"/>
            <a:ext cx="5029200" cy="457200"/>
          </a:xfrm>
          <a:prstGeom prst="rect">
            <a:avLst/>
          </a:prstGeom>
          <a:noFill/>
        </p:spPr>
        <p:txBody>
          <a:bodyPr wrap="square" lIns="0" tIns="0" rIns="0" bIns="0" anchor="ctr"/>
          <a:lstStyle/>
          <a:p>
            <a:pPr marL="0" indent="0">
              <a:buNone/>
            </a:pPr>
            <a:r>
              <a:rPr sz="2000" b="1">
                <a:solidFill>
                  <a:schemeClr val="tx2"/>
                </a:solidFill>
              </a:rPr>
              <a:t>What this presentation covers</a:t>
            </a:r>
            <a:endParaRPr sz="2000"/>
          </a:p>
        </p:txBody>
      </p:sp>
      <p:sp>
        <p:nvSpPr>
          <p:cNvPr id="15" name="Shape 13"/>
          <p:cNvSpPr>
            <a:spLocks noGrp="1"/>
          </p:cNvSpPr>
          <p:nvPr/>
        </p:nvSpPr>
        <p:spPr>
          <a:xfrm>
            <a:off x="6309360" y="2194560"/>
            <a:ext cx="420624" cy="420624"/>
          </a:xfrm>
          <a:prstGeom prst="ellipse">
            <a:avLst/>
          </a:prstGeom>
          <a:solidFill>
            <a:schemeClr val="accent2"/>
          </a:solidFill>
          <a:ln w="12700">
            <a:solidFill>
              <a:schemeClr val="accent2"/>
            </a:solidFill>
            <a:prstDash val="solid"/>
          </a:ln>
        </p:spPr>
        <p:txBody>
          <a:bodyPr/>
          <a:lstStyle/>
          <a:p>
            <a:endParaRPr/>
          </a:p>
        </p:txBody>
      </p:sp>
      <p:sp>
        <p:nvSpPr>
          <p:cNvPr id="16" name="Text 14"/>
          <p:cNvSpPr>
            <a:spLocks noGrp="1"/>
          </p:cNvSpPr>
          <p:nvPr/>
        </p:nvSpPr>
        <p:spPr>
          <a:xfrm>
            <a:off x="6309360" y="2194560"/>
            <a:ext cx="420624" cy="420624"/>
          </a:xfrm>
          <a:prstGeom prst="rect">
            <a:avLst/>
          </a:prstGeom>
          <a:noFill/>
        </p:spPr>
        <p:txBody>
          <a:bodyPr wrap="square" lIns="0" tIns="0" rIns="0" bIns="0" anchor="ctr"/>
          <a:lstStyle/>
          <a:p>
            <a:pPr marL="0" indent="0" algn="ctr">
              <a:buNone/>
            </a:pPr>
            <a:r>
              <a:rPr sz="1400" b="1">
                <a:solidFill>
                  <a:schemeClr val="tx1"/>
                </a:solidFill>
              </a:rPr>
              <a:t>1</a:t>
            </a:r>
            <a:endParaRPr sz="1400"/>
          </a:p>
        </p:txBody>
      </p:sp>
      <p:sp>
        <p:nvSpPr>
          <p:cNvPr id="17" name="Text 15"/>
          <p:cNvSpPr>
            <a:spLocks noGrp="1"/>
          </p:cNvSpPr>
          <p:nvPr/>
        </p:nvSpPr>
        <p:spPr>
          <a:xfrm>
            <a:off x="6903720" y="2148840"/>
            <a:ext cx="4572000" cy="512064"/>
          </a:xfrm>
          <a:prstGeom prst="rect">
            <a:avLst/>
          </a:prstGeom>
          <a:noFill/>
        </p:spPr>
        <p:txBody>
          <a:bodyPr wrap="square" lIns="0" tIns="0" rIns="0" bIns="0" anchor="ctr"/>
          <a:lstStyle/>
          <a:p>
            <a:pPr marL="0" indent="0">
              <a:buNone/>
            </a:pPr>
            <a:r>
              <a:rPr sz="1500">
                <a:solidFill>
                  <a:schemeClr val="tx1"/>
                </a:solidFill>
              </a:rPr>
              <a:t>Needs of older people (biopsychosocial model)</a:t>
            </a:r>
            <a:endParaRPr sz="1500"/>
          </a:p>
        </p:txBody>
      </p:sp>
      <p:sp>
        <p:nvSpPr>
          <p:cNvPr id="18" name="Shape 16"/>
          <p:cNvSpPr>
            <a:spLocks noGrp="1"/>
          </p:cNvSpPr>
          <p:nvPr/>
        </p:nvSpPr>
        <p:spPr>
          <a:xfrm>
            <a:off x="6309360" y="2798064"/>
            <a:ext cx="420624" cy="420624"/>
          </a:xfrm>
          <a:prstGeom prst="ellipse">
            <a:avLst/>
          </a:prstGeom>
          <a:solidFill>
            <a:schemeClr val="accent2"/>
          </a:solidFill>
          <a:ln w="12700">
            <a:solidFill>
              <a:schemeClr val="accent2"/>
            </a:solidFill>
            <a:prstDash val="solid"/>
          </a:ln>
        </p:spPr>
        <p:txBody>
          <a:bodyPr/>
          <a:lstStyle/>
          <a:p>
            <a:endParaRPr/>
          </a:p>
        </p:txBody>
      </p:sp>
      <p:sp>
        <p:nvSpPr>
          <p:cNvPr id="19" name="Text 17"/>
          <p:cNvSpPr>
            <a:spLocks noGrp="1"/>
          </p:cNvSpPr>
          <p:nvPr/>
        </p:nvSpPr>
        <p:spPr>
          <a:xfrm>
            <a:off x="6309360" y="2798064"/>
            <a:ext cx="420624" cy="420624"/>
          </a:xfrm>
          <a:prstGeom prst="rect">
            <a:avLst/>
          </a:prstGeom>
          <a:noFill/>
        </p:spPr>
        <p:txBody>
          <a:bodyPr wrap="square" lIns="0" tIns="0" rIns="0" bIns="0" anchor="ctr"/>
          <a:lstStyle/>
          <a:p>
            <a:pPr marL="0" indent="0" algn="ctr">
              <a:buNone/>
            </a:pPr>
            <a:r>
              <a:rPr sz="1400" b="1">
                <a:solidFill>
                  <a:schemeClr val="tx1"/>
                </a:solidFill>
              </a:rPr>
              <a:t>2</a:t>
            </a:r>
            <a:endParaRPr sz="1400"/>
          </a:p>
        </p:txBody>
      </p:sp>
      <p:sp>
        <p:nvSpPr>
          <p:cNvPr id="20" name="Text 18"/>
          <p:cNvSpPr>
            <a:spLocks noGrp="1"/>
          </p:cNvSpPr>
          <p:nvPr/>
        </p:nvSpPr>
        <p:spPr>
          <a:xfrm>
            <a:off x="6903720" y="2752344"/>
            <a:ext cx="4572000" cy="512064"/>
          </a:xfrm>
          <a:prstGeom prst="rect">
            <a:avLst/>
          </a:prstGeom>
          <a:noFill/>
        </p:spPr>
        <p:txBody>
          <a:bodyPr wrap="square" lIns="0" tIns="0" rIns="0" bIns="0" anchor="ctr"/>
          <a:lstStyle/>
          <a:p>
            <a:pPr marL="0" indent="0">
              <a:buNone/>
            </a:pPr>
            <a:r>
              <a:rPr sz="1500">
                <a:solidFill>
                  <a:schemeClr val="tx1"/>
                </a:solidFill>
              </a:rPr>
              <a:t>Theories of ageing: activity and continuity</a:t>
            </a:r>
            <a:endParaRPr sz="1500"/>
          </a:p>
        </p:txBody>
      </p:sp>
      <p:sp>
        <p:nvSpPr>
          <p:cNvPr id="21" name="Shape 19"/>
          <p:cNvSpPr>
            <a:spLocks noGrp="1"/>
          </p:cNvSpPr>
          <p:nvPr/>
        </p:nvSpPr>
        <p:spPr>
          <a:xfrm>
            <a:off x="6309360" y="3401568"/>
            <a:ext cx="420624" cy="420624"/>
          </a:xfrm>
          <a:prstGeom prst="ellipse">
            <a:avLst/>
          </a:prstGeom>
          <a:solidFill>
            <a:schemeClr val="accent2"/>
          </a:solidFill>
          <a:ln w="12700">
            <a:solidFill>
              <a:schemeClr val="accent2"/>
            </a:solidFill>
            <a:prstDash val="solid"/>
          </a:ln>
        </p:spPr>
        <p:txBody>
          <a:bodyPr/>
          <a:lstStyle/>
          <a:p>
            <a:endParaRPr/>
          </a:p>
        </p:txBody>
      </p:sp>
      <p:sp>
        <p:nvSpPr>
          <p:cNvPr id="22" name="Text 20"/>
          <p:cNvSpPr>
            <a:spLocks noGrp="1"/>
          </p:cNvSpPr>
          <p:nvPr/>
        </p:nvSpPr>
        <p:spPr>
          <a:xfrm>
            <a:off x="6309360" y="3401568"/>
            <a:ext cx="420624" cy="420624"/>
          </a:xfrm>
          <a:prstGeom prst="rect">
            <a:avLst/>
          </a:prstGeom>
          <a:noFill/>
        </p:spPr>
        <p:txBody>
          <a:bodyPr wrap="square" lIns="0" tIns="0" rIns="0" bIns="0" anchor="ctr"/>
          <a:lstStyle/>
          <a:p>
            <a:pPr marL="0" indent="0" algn="ctr">
              <a:buNone/>
            </a:pPr>
            <a:r>
              <a:rPr sz="1400" b="1">
                <a:solidFill>
                  <a:schemeClr val="tx1"/>
                </a:solidFill>
              </a:rPr>
              <a:t>3</a:t>
            </a:r>
            <a:endParaRPr sz="1400"/>
          </a:p>
        </p:txBody>
      </p:sp>
      <p:sp>
        <p:nvSpPr>
          <p:cNvPr id="23" name="Text 21"/>
          <p:cNvSpPr>
            <a:spLocks noGrp="1"/>
          </p:cNvSpPr>
          <p:nvPr/>
        </p:nvSpPr>
        <p:spPr>
          <a:xfrm>
            <a:off x="6903720" y="3355848"/>
            <a:ext cx="4572000" cy="512064"/>
          </a:xfrm>
          <a:prstGeom prst="rect">
            <a:avLst/>
          </a:prstGeom>
          <a:noFill/>
        </p:spPr>
        <p:txBody>
          <a:bodyPr wrap="square" lIns="0" tIns="0" rIns="0" bIns="0" anchor="ctr"/>
          <a:lstStyle/>
          <a:p>
            <a:pPr marL="0" indent="0">
              <a:buNone/>
            </a:pPr>
            <a:r>
              <a:rPr sz="1500">
                <a:solidFill>
                  <a:schemeClr val="tx1"/>
                </a:solidFill>
              </a:rPr>
              <a:t>Challenges to independence and functional ability</a:t>
            </a:r>
            <a:endParaRPr sz="1500"/>
          </a:p>
        </p:txBody>
      </p:sp>
      <p:sp>
        <p:nvSpPr>
          <p:cNvPr id="24" name="Shape 22"/>
          <p:cNvSpPr>
            <a:spLocks noGrp="1"/>
          </p:cNvSpPr>
          <p:nvPr/>
        </p:nvSpPr>
        <p:spPr>
          <a:xfrm>
            <a:off x="6309360" y="4005072"/>
            <a:ext cx="420624" cy="420624"/>
          </a:xfrm>
          <a:prstGeom prst="ellipse">
            <a:avLst/>
          </a:prstGeom>
          <a:solidFill>
            <a:schemeClr val="accent2"/>
          </a:solidFill>
          <a:ln w="12700">
            <a:solidFill>
              <a:schemeClr val="accent2"/>
            </a:solidFill>
            <a:prstDash val="solid"/>
          </a:ln>
        </p:spPr>
        <p:txBody>
          <a:bodyPr/>
          <a:lstStyle/>
          <a:p>
            <a:endParaRPr/>
          </a:p>
        </p:txBody>
      </p:sp>
      <p:sp>
        <p:nvSpPr>
          <p:cNvPr id="25" name="Text 23"/>
          <p:cNvSpPr>
            <a:spLocks noGrp="1"/>
          </p:cNvSpPr>
          <p:nvPr/>
        </p:nvSpPr>
        <p:spPr>
          <a:xfrm>
            <a:off x="6309360" y="4005072"/>
            <a:ext cx="420624" cy="420624"/>
          </a:xfrm>
          <a:prstGeom prst="rect">
            <a:avLst/>
          </a:prstGeom>
          <a:noFill/>
        </p:spPr>
        <p:txBody>
          <a:bodyPr wrap="square" lIns="0" tIns="0" rIns="0" bIns="0" anchor="ctr"/>
          <a:lstStyle/>
          <a:p>
            <a:pPr marL="0" indent="0" algn="ctr">
              <a:buNone/>
            </a:pPr>
            <a:r>
              <a:rPr sz="1400" b="1">
                <a:solidFill>
                  <a:schemeClr val="tx1"/>
                </a:solidFill>
              </a:rPr>
              <a:t>4</a:t>
            </a:r>
            <a:endParaRPr sz="1400"/>
          </a:p>
        </p:txBody>
      </p:sp>
      <p:sp>
        <p:nvSpPr>
          <p:cNvPr id="26" name="Text 24"/>
          <p:cNvSpPr>
            <a:spLocks noGrp="1"/>
          </p:cNvSpPr>
          <p:nvPr/>
        </p:nvSpPr>
        <p:spPr>
          <a:xfrm>
            <a:off x="6903720" y="3959352"/>
            <a:ext cx="4572000" cy="512064"/>
          </a:xfrm>
          <a:prstGeom prst="rect">
            <a:avLst/>
          </a:prstGeom>
          <a:noFill/>
        </p:spPr>
        <p:txBody>
          <a:bodyPr wrap="square" lIns="0" tIns="0" rIns="0" bIns="0" anchor="ctr"/>
          <a:lstStyle/>
          <a:p>
            <a:pPr marL="0" indent="0">
              <a:buNone/>
            </a:pPr>
            <a:r>
              <a:rPr sz="1500">
                <a:solidFill>
                  <a:schemeClr val="tx1"/>
                </a:solidFill>
              </a:rPr>
              <a:t>Current UK provision: home care and reablement</a:t>
            </a:r>
            <a:endParaRPr sz="1500"/>
          </a:p>
        </p:txBody>
      </p:sp>
      <p:sp>
        <p:nvSpPr>
          <p:cNvPr id="27" name="Shape 25"/>
          <p:cNvSpPr>
            <a:spLocks noGrp="1"/>
          </p:cNvSpPr>
          <p:nvPr/>
        </p:nvSpPr>
        <p:spPr>
          <a:xfrm>
            <a:off x="6309360" y="4608576"/>
            <a:ext cx="420624" cy="420624"/>
          </a:xfrm>
          <a:prstGeom prst="ellipse">
            <a:avLst/>
          </a:prstGeom>
          <a:solidFill>
            <a:schemeClr val="accent2"/>
          </a:solidFill>
          <a:ln w="12700">
            <a:solidFill>
              <a:schemeClr val="accent2"/>
            </a:solidFill>
            <a:prstDash val="solid"/>
          </a:ln>
        </p:spPr>
        <p:txBody>
          <a:bodyPr/>
          <a:lstStyle/>
          <a:p>
            <a:endParaRPr/>
          </a:p>
        </p:txBody>
      </p:sp>
      <p:sp>
        <p:nvSpPr>
          <p:cNvPr id="28" name="Text 26"/>
          <p:cNvSpPr>
            <a:spLocks noGrp="1"/>
          </p:cNvSpPr>
          <p:nvPr/>
        </p:nvSpPr>
        <p:spPr>
          <a:xfrm>
            <a:off x="6309360" y="4608576"/>
            <a:ext cx="420624" cy="420624"/>
          </a:xfrm>
          <a:prstGeom prst="rect">
            <a:avLst/>
          </a:prstGeom>
          <a:noFill/>
        </p:spPr>
        <p:txBody>
          <a:bodyPr wrap="square" lIns="0" tIns="0" rIns="0" bIns="0" anchor="ctr"/>
          <a:lstStyle/>
          <a:p>
            <a:pPr marL="0" indent="0" algn="ctr">
              <a:buNone/>
            </a:pPr>
            <a:r>
              <a:rPr sz="1400" b="1">
                <a:solidFill>
                  <a:schemeClr val="tx1"/>
                </a:solidFill>
              </a:rPr>
              <a:t>5</a:t>
            </a:r>
            <a:endParaRPr sz="1400"/>
          </a:p>
        </p:txBody>
      </p:sp>
      <p:sp>
        <p:nvSpPr>
          <p:cNvPr id="29" name="Text 27"/>
          <p:cNvSpPr>
            <a:spLocks noGrp="1"/>
          </p:cNvSpPr>
          <p:nvPr/>
        </p:nvSpPr>
        <p:spPr>
          <a:xfrm>
            <a:off x="6903720" y="4562856"/>
            <a:ext cx="4572000" cy="512064"/>
          </a:xfrm>
          <a:prstGeom prst="rect">
            <a:avLst/>
          </a:prstGeom>
          <a:noFill/>
        </p:spPr>
        <p:txBody>
          <a:bodyPr wrap="square" lIns="0" tIns="0" rIns="0" bIns="0" anchor="ctr"/>
          <a:lstStyle/>
          <a:p>
            <a:pPr marL="0" indent="0">
              <a:buNone/>
            </a:pPr>
            <a:r>
              <a:rPr sz="1500">
                <a:solidFill>
                  <a:schemeClr val="tx1"/>
                </a:solidFill>
              </a:rPr>
              <a:t>Technology and a Torbay case study</a:t>
            </a:r>
            <a:endParaRPr sz="1500"/>
          </a:p>
        </p:txBody>
      </p:sp>
      <p:sp>
        <p:nvSpPr>
          <p:cNvPr id="30" name="Shape 28"/>
          <p:cNvSpPr>
            <a:spLocks noGrp="1"/>
          </p:cNvSpPr>
          <p:nvPr/>
        </p:nvSpPr>
        <p:spPr>
          <a:xfrm>
            <a:off x="6309360" y="5212080"/>
            <a:ext cx="420624" cy="420624"/>
          </a:xfrm>
          <a:prstGeom prst="ellipse">
            <a:avLst/>
          </a:prstGeom>
          <a:solidFill>
            <a:schemeClr val="accent2"/>
          </a:solidFill>
          <a:ln w="12700">
            <a:solidFill>
              <a:schemeClr val="accent2"/>
            </a:solidFill>
            <a:prstDash val="solid"/>
          </a:ln>
        </p:spPr>
        <p:txBody>
          <a:bodyPr/>
          <a:lstStyle/>
          <a:p>
            <a:endParaRPr/>
          </a:p>
        </p:txBody>
      </p:sp>
      <p:sp>
        <p:nvSpPr>
          <p:cNvPr id="31" name="Text 29"/>
          <p:cNvSpPr>
            <a:spLocks noGrp="1"/>
          </p:cNvSpPr>
          <p:nvPr/>
        </p:nvSpPr>
        <p:spPr>
          <a:xfrm>
            <a:off x="6309360" y="5212080"/>
            <a:ext cx="420624" cy="420624"/>
          </a:xfrm>
          <a:prstGeom prst="rect">
            <a:avLst/>
          </a:prstGeom>
          <a:noFill/>
        </p:spPr>
        <p:txBody>
          <a:bodyPr wrap="square" lIns="0" tIns="0" rIns="0" bIns="0" anchor="ctr"/>
          <a:lstStyle/>
          <a:p>
            <a:pPr marL="0" indent="0" algn="ctr">
              <a:buNone/>
            </a:pPr>
            <a:r>
              <a:rPr sz="1400" b="1">
                <a:solidFill>
                  <a:schemeClr val="tx1"/>
                </a:solidFill>
              </a:rPr>
              <a:t>6</a:t>
            </a:r>
            <a:endParaRPr sz="1400"/>
          </a:p>
        </p:txBody>
      </p:sp>
      <p:sp>
        <p:nvSpPr>
          <p:cNvPr id="32" name="Text 30"/>
          <p:cNvSpPr>
            <a:spLocks noGrp="1"/>
          </p:cNvSpPr>
          <p:nvPr/>
        </p:nvSpPr>
        <p:spPr>
          <a:xfrm>
            <a:off x="6903720" y="5166360"/>
            <a:ext cx="4572000" cy="512064"/>
          </a:xfrm>
          <a:prstGeom prst="rect">
            <a:avLst/>
          </a:prstGeom>
          <a:noFill/>
        </p:spPr>
        <p:txBody>
          <a:bodyPr wrap="square" lIns="0" tIns="0" rIns="0" bIns="0" anchor="ctr"/>
          <a:lstStyle/>
          <a:p>
            <a:pPr marL="0" indent="0">
              <a:buNone/>
            </a:pPr>
            <a:r>
              <a:rPr sz="1500">
                <a:solidFill>
                  <a:schemeClr val="tx1"/>
                </a:solidFill>
              </a:rPr>
              <a:t>Safeguarding, recommendations and conclusion</a:t>
            </a:r>
            <a:endParaRPr sz="1500"/>
          </a:p>
        </p:txBody>
      </p:sp>
      <p:sp>
        <p:nvSpPr>
          <p:cNvPr id="33" name="Source caption"/>
          <p:cNvSpPr>
            <a:spLocks noGrp="1"/>
          </p:cNvSpPr>
          <p:nvPr/>
        </p:nvSpPr>
        <p:spPr>
          <a:xfrm>
            <a:off x="548640" y="6263640"/>
            <a:ext cx="10515600" cy="365760"/>
          </a:xfrm>
          <a:prstGeom prst="rect">
            <a:avLst/>
          </a:prstGeom>
          <a:noFill/>
        </p:spPr>
        <p:txBody>
          <a:bodyPr wrap="square" lIns="0" tIns="0" rIns="0" bIns="0" anchor="ctr"/>
          <a:lstStyle/>
          <a:p>
            <a:pPr marL="0" indent="0" algn="l">
              <a:spcBef>
                <a:spcPts val="0"/>
              </a:spcBef>
              <a:spcAft>
                <a:spcPts val="0"/>
              </a:spcAft>
              <a:buNone/>
            </a:pPr>
            <a:r>
              <a:rPr sz="1100" b="0"/>
              <a:t>Sources: Beard et al. (2016); ONS (2026); Skills for Care (2025); Age UK (2025a). Visual: author’s own.</a:t>
            </a:r>
            <a:endParaRPr sz="1100"/>
          </a:p>
        </p:txBody>
      </p:sp>
      <p:sp>
        <p:nvSpPr>
          <p:cNvPr id="34"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E2598689-54C9-18A7-3A19-ED76AA08988F}" type="slidenum">
              <a:rPr b="0"/>
              <a:pPr algn="l">
                <a:buNone/>
              </a:pPr>
              <a:t>2</a:t>
            </a:fld>
            <a:endParaRPr b="0"/>
          </a:p>
        </p:txBody>
      </p:sp>
      <p:pic>
        <p:nvPicPr>
          <p:cNvPr id="35" name="~PP1173.WAV">
            <a:hlinkClick r:id="" action="ppaction://media"/>
          </p:cNvPr>
          <p:cNvPicPr>
            <a:picLocks noRot="1" noChangeAspect="1"/>
          </p:cNvPicPr>
          <p:nvPr>
            <a:wavAudioFile r:embed="rId1" name="~PP1173.WAV"/>
          </p:nvPr>
        </p:nvPicPr>
        <p:blipFill>
          <a:blip r:embed="rId4" cstate="print"/>
          <a:stretch>
            <a:fillRect/>
          </a:stretch>
        </p:blipFill>
        <p:spPr>
          <a:xfrm>
            <a:off x="11744325" y="6410325"/>
            <a:ext cx="304800" cy="304800"/>
          </a:xfrm>
          <a:prstGeom prst="rect">
            <a:avLst/>
          </a:prstGeom>
        </p:spPr>
      </p:pic>
    </p:spTree>
  </p:cSld>
  <p:clrMapOvr>
    <a:masterClrMapping/>
  </p:clrMapOvr>
  <p:transition advTm="11558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A growing population with unmet need</a:t>
            </a:r>
            <a:endParaRPr sz="3400"/>
          </a:p>
        </p:txBody>
      </p:sp>
      <p:sp>
        <p:nvSpPr>
          <p:cNvPr id="3" name="Stat tile"/>
          <p:cNvSpPr>
            <a:spLocks noGrp="1"/>
          </p:cNvSpPr>
          <p:nvPr/>
        </p:nvSpPr>
        <p:spPr>
          <a:xfrm>
            <a:off x="548640" y="1417320"/>
            <a:ext cx="3063240" cy="2103120"/>
          </a:xfrm>
          <a:prstGeom prst="roundRect">
            <a:avLst>
              <a:gd name="adj" fmla="val 5217"/>
            </a:avLst>
          </a:prstGeom>
          <a:solidFill>
            <a:schemeClr val="bg2"/>
          </a:solidFill>
          <a:ln w="12700">
            <a:solidFill>
              <a:schemeClr val="bg2"/>
            </a:solidFill>
            <a:prstDash val="solid"/>
          </a:ln>
        </p:spPr>
        <p:txBody>
          <a:bodyPr/>
          <a:lstStyle/>
          <a:p>
            <a:endParaRPr/>
          </a:p>
        </p:txBody>
      </p:sp>
      <p:sp>
        <p:nvSpPr>
          <p:cNvPr id="4" name="Text 2"/>
          <p:cNvSpPr>
            <a:spLocks noGrp="1"/>
          </p:cNvSpPr>
          <p:nvPr/>
        </p:nvSpPr>
        <p:spPr>
          <a:xfrm>
            <a:off x="731520" y="1600200"/>
            <a:ext cx="2697480" cy="731520"/>
          </a:xfrm>
          <a:prstGeom prst="rect">
            <a:avLst/>
          </a:prstGeom>
          <a:noFill/>
        </p:spPr>
        <p:txBody>
          <a:bodyPr wrap="square" lIns="0" tIns="0" rIns="0" bIns="0" anchor="ctr"/>
          <a:lstStyle/>
          <a:p>
            <a:pPr marL="0" indent="0">
              <a:buNone/>
            </a:pPr>
            <a:r>
              <a:rPr sz="3200" b="1">
                <a:solidFill>
                  <a:schemeClr val="tx2"/>
                </a:solidFill>
              </a:rPr>
              <a:t>4.5 million</a:t>
            </a:r>
            <a:endParaRPr sz="3200"/>
          </a:p>
        </p:txBody>
      </p:sp>
      <p:sp>
        <p:nvSpPr>
          <p:cNvPr id="5" name="Text 3"/>
          <p:cNvSpPr>
            <a:spLocks noGrp="1"/>
          </p:cNvSpPr>
          <p:nvPr/>
        </p:nvSpPr>
        <p:spPr>
          <a:xfrm>
            <a:off x="731520" y="2331720"/>
            <a:ext cx="2697480" cy="1005840"/>
          </a:xfrm>
          <a:prstGeom prst="rect">
            <a:avLst/>
          </a:prstGeom>
          <a:noFill/>
        </p:spPr>
        <p:txBody>
          <a:bodyPr wrap="square" lIns="0" tIns="0" rIns="0" bIns="0" anchor="t"/>
          <a:lstStyle/>
          <a:p>
            <a:pPr marL="0" indent="0">
              <a:buNone/>
            </a:pPr>
            <a:r>
              <a:rPr sz="1400">
                <a:solidFill>
                  <a:schemeClr val="tx1"/>
                </a:solidFill>
              </a:rPr>
              <a:t>people aged 50+ need help with essential everyday tasks</a:t>
            </a:r>
            <a:endParaRPr sz="1400"/>
          </a:p>
        </p:txBody>
      </p:sp>
      <p:sp>
        <p:nvSpPr>
          <p:cNvPr id="6" name="Stat tile"/>
          <p:cNvSpPr>
            <a:spLocks noGrp="1"/>
          </p:cNvSpPr>
          <p:nvPr/>
        </p:nvSpPr>
        <p:spPr>
          <a:xfrm>
            <a:off x="3794760" y="1417320"/>
            <a:ext cx="3063240" cy="2103120"/>
          </a:xfrm>
          <a:prstGeom prst="roundRect">
            <a:avLst>
              <a:gd name="adj" fmla="val 5217"/>
            </a:avLst>
          </a:prstGeom>
          <a:solidFill>
            <a:schemeClr val="bg2"/>
          </a:solidFill>
          <a:ln w="12700">
            <a:solidFill>
              <a:schemeClr val="bg2"/>
            </a:solidFill>
            <a:prstDash val="solid"/>
          </a:ln>
        </p:spPr>
        <p:txBody>
          <a:bodyPr/>
          <a:lstStyle/>
          <a:p>
            <a:endParaRPr/>
          </a:p>
        </p:txBody>
      </p:sp>
      <p:sp>
        <p:nvSpPr>
          <p:cNvPr id="7" name="Text 5"/>
          <p:cNvSpPr>
            <a:spLocks noGrp="1"/>
          </p:cNvSpPr>
          <p:nvPr/>
        </p:nvSpPr>
        <p:spPr>
          <a:xfrm>
            <a:off x="3977640" y="1600200"/>
            <a:ext cx="2697480" cy="731520"/>
          </a:xfrm>
          <a:prstGeom prst="rect">
            <a:avLst/>
          </a:prstGeom>
          <a:noFill/>
        </p:spPr>
        <p:txBody>
          <a:bodyPr wrap="square" lIns="0" tIns="0" rIns="0" bIns="0" anchor="ctr"/>
          <a:lstStyle/>
          <a:p>
            <a:pPr marL="0" indent="0">
              <a:buNone/>
            </a:pPr>
            <a:r>
              <a:rPr sz="3200" b="1">
                <a:solidFill>
                  <a:schemeClr val="tx2"/>
                </a:solidFill>
              </a:rPr>
              <a:t>2 million</a:t>
            </a:r>
            <a:endParaRPr sz="3200"/>
          </a:p>
        </p:txBody>
      </p:sp>
      <p:sp>
        <p:nvSpPr>
          <p:cNvPr id="8" name="Text 6"/>
          <p:cNvSpPr>
            <a:spLocks noGrp="1"/>
          </p:cNvSpPr>
          <p:nvPr/>
        </p:nvSpPr>
        <p:spPr>
          <a:xfrm>
            <a:off x="3977640" y="2331720"/>
            <a:ext cx="2697480" cy="1005840"/>
          </a:xfrm>
          <a:prstGeom prst="rect">
            <a:avLst/>
          </a:prstGeom>
          <a:noFill/>
        </p:spPr>
        <p:txBody>
          <a:bodyPr wrap="square" lIns="0" tIns="0" rIns="0" bIns="0" anchor="t"/>
          <a:lstStyle/>
          <a:p>
            <a:pPr marL="0" indent="0">
              <a:buNone/>
            </a:pPr>
            <a:r>
              <a:rPr sz="1400">
                <a:solidFill>
                  <a:schemeClr val="tx1"/>
                </a:solidFill>
              </a:rPr>
              <a:t>people aged 65+ have unmet needs for care and support</a:t>
            </a:r>
            <a:endParaRPr sz="1400"/>
          </a:p>
        </p:txBody>
      </p:sp>
      <p:sp>
        <p:nvSpPr>
          <p:cNvPr id="9" name="Stat tile"/>
          <p:cNvSpPr>
            <a:spLocks noGrp="1"/>
          </p:cNvSpPr>
          <p:nvPr/>
        </p:nvSpPr>
        <p:spPr>
          <a:xfrm>
            <a:off x="548640" y="3703320"/>
            <a:ext cx="3063240" cy="2103120"/>
          </a:xfrm>
          <a:prstGeom prst="roundRect">
            <a:avLst>
              <a:gd name="adj" fmla="val 5217"/>
            </a:avLst>
          </a:prstGeom>
          <a:solidFill>
            <a:schemeClr val="bg2"/>
          </a:solidFill>
          <a:ln w="12700">
            <a:solidFill>
              <a:schemeClr val="bg2"/>
            </a:solidFill>
            <a:prstDash val="solid"/>
          </a:ln>
        </p:spPr>
        <p:txBody>
          <a:bodyPr/>
          <a:lstStyle/>
          <a:p>
            <a:endParaRPr/>
          </a:p>
        </p:txBody>
      </p:sp>
      <p:sp>
        <p:nvSpPr>
          <p:cNvPr id="10" name="Text 8"/>
          <p:cNvSpPr>
            <a:spLocks noGrp="1"/>
          </p:cNvSpPr>
          <p:nvPr/>
        </p:nvSpPr>
        <p:spPr>
          <a:xfrm>
            <a:off x="731520" y="3886200"/>
            <a:ext cx="2697480" cy="731520"/>
          </a:xfrm>
          <a:prstGeom prst="rect">
            <a:avLst/>
          </a:prstGeom>
          <a:noFill/>
        </p:spPr>
        <p:txBody>
          <a:bodyPr wrap="square" lIns="0" tIns="0" rIns="0" bIns="0" anchor="ctr"/>
          <a:lstStyle/>
          <a:p>
            <a:pPr marL="0" indent="0">
              <a:buNone/>
            </a:pPr>
            <a:r>
              <a:rPr sz="3200" b="1">
                <a:solidFill>
                  <a:schemeClr val="tx2"/>
                </a:solidFill>
              </a:rPr>
              <a:t>1.4 million</a:t>
            </a:r>
            <a:endParaRPr sz="3200"/>
          </a:p>
        </p:txBody>
      </p:sp>
      <p:sp>
        <p:nvSpPr>
          <p:cNvPr id="11" name="Text 9"/>
          <p:cNvSpPr>
            <a:spLocks noGrp="1"/>
          </p:cNvSpPr>
          <p:nvPr/>
        </p:nvSpPr>
        <p:spPr>
          <a:xfrm>
            <a:off x="731520" y="4617720"/>
            <a:ext cx="2697480" cy="1005840"/>
          </a:xfrm>
          <a:prstGeom prst="rect">
            <a:avLst/>
          </a:prstGeom>
          <a:noFill/>
        </p:spPr>
        <p:txBody>
          <a:bodyPr wrap="square" lIns="0" tIns="0" rIns="0" bIns="0" anchor="t"/>
          <a:lstStyle/>
          <a:p>
            <a:pPr marL="0" indent="0">
              <a:buNone/>
            </a:pPr>
            <a:r>
              <a:rPr sz="1400">
                <a:solidFill>
                  <a:schemeClr val="tx1"/>
                </a:solidFill>
              </a:rPr>
              <a:t>new requests for support from older people, 2023/24</a:t>
            </a:r>
            <a:endParaRPr sz="1400"/>
          </a:p>
        </p:txBody>
      </p:sp>
      <p:sp>
        <p:nvSpPr>
          <p:cNvPr id="12" name="Stat tile"/>
          <p:cNvSpPr>
            <a:spLocks noGrp="1"/>
          </p:cNvSpPr>
          <p:nvPr/>
        </p:nvSpPr>
        <p:spPr>
          <a:xfrm>
            <a:off x="3794760" y="3703320"/>
            <a:ext cx="3063240" cy="2103120"/>
          </a:xfrm>
          <a:prstGeom prst="roundRect">
            <a:avLst>
              <a:gd name="adj" fmla="val 5217"/>
            </a:avLst>
          </a:prstGeom>
          <a:solidFill>
            <a:schemeClr val="bg2"/>
          </a:solidFill>
          <a:ln w="12700">
            <a:solidFill>
              <a:schemeClr val="bg2"/>
            </a:solidFill>
            <a:prstDash val="solid"/>
          </a:ln>
        </p:spPr>
        <p:txBody>
          <a:bodyPr/>
          <a:lstStyle/>
          <a:p>
            <a:endParaRPr/>
          </a:p>
        </p:txBody>
      </p:sp>
      <p:sp>
        <p:nvSpPr>
          <p:cNvPr id="13" name="Text 11"/>
          <p:cNvSpPr>
            <a:spLocks noGrp="1"/>
          </p:cNvSpPr>
          <p:nvPr/>
        </p:nvSpPr>
        <p:spPr>
          <a:xfrm>
            <a:off x="3977640" y="3886200"/>
            <a:ext cx="2697480" cy="731520"/>
          </a:xfrm>
          <a:prstGeom prst="rect">
            <a:avLst/>
          </a:prstGeom>
          <a:noFill/>
        </p:spPr>
        <p:txBody>
          <a:bodyPr wrap="square" lIns="0" tIns="0" rIns="0" bIns="0" anchor="ctr"/>
          <a:lstStyle/>
          <a:p>
            <a:pPr marL="0" indent="0">
              <a:buNone/>
            </a:pPr>
            <a:r>
              <a:rPr sz="3200" b="1">
                <a:solidFill>
                  <a:schemeClr val="tx2"/>
                </a:solidFill>
              </a:rPr>
              <a:t>1.8 million</a:t>
            </a:r>
            <a:endParaRPr sz="3200"/>
          </a:p>
        </p:txBody>
      </p:sp>
      <p:sp>
        <p:nvSpPr>
          <p:cNvPr id="14" name="Text 12"/>
          <p:cNvSpPr>
            <a:spLocks noGrp="1"/>
          </p:cNvSpPr>
          <p:nvPr/>
        </p:nvSpPr>
        <p:spPr>
          <a:xfrm>
            <a:off x="3977640" y="4617720"/>
            <a:ext cx="2697480" cy="1005840"/>
          </a:xfrm>
          <a:prstGeom prst="rect">
            <a:avLst/>
          </a:prstGeom>
          <a:noFill/>
        </p:spPr>
        <p:txBody>
          <a:bodyPr wrap="square" lIns="0" tIns="0" rIns="0" bIns="0" anchor="t"/>
          <a:lstStyle/>
          <a:p>
            <a:pPr marL="0" indent="0">
              <a:buNone/>
            </a:pPr>
            <a:r>
              <a:rPr sz="1400">
                <a:solidFill>
                  <a:schemeClr val="tx1"/>
                </a:solidFill>
              </a:rPr>
              <a:t>people aged 65+ are unpaid carers</a:t>
            </a:r>
            <a:endParaRPr sz="1400"/>
          </a:p>
        </p:txBody>
      </p:sp>
      <p:sp>
        <p:nvSpPr>
          <p:cNvPr id="15" name="Key message panel"/>
          <p:cNvSpPr>
            <a:spLocks noGrp="1"/>
          </p:cNvSpPr>
          <p:nvPr/>
        </p:nvSpPr>
        <p:spPr>
          <a:xfrm>
            <a:off x="7223760" y="1417320"/>
            <a:ext cx="4389120" cy="4389120"/>
          </a:xfrm>
          <a:prstGeom prst="roundRect">
            <a:avLst>
              <a:gd name="adj" fmla="val 2500"/>
            </a:avLst>
          </a:prstGeom>
          <a:solidFill>
            <a:schemeClr val="tx2"/>
          </a:solidFill>
          <a:ln w="12700">
            <a:solidFill>
              <a:schemeClr val="tx2"/>
            </a:solidFill>
            <a:prstDash val="solid"/>
          </a:ln>
        </p:spPr>
        <p:txBody>
          <a:bodyPr/>
          <a:lstStyle/>
          <a:p>
            <a:endParaRPr/>
          </a:p>
        </p:txBody>
      </p:sp>
      <p:sp>
        <p:nvSpPr>
          <p:cNvPr id="16" name="Text 14"/>
          <p:cNvSpPr>
            <a:spLocks noGrp="1"/>
          </p:cNvSpPr>
          <p:nvPr/>
        </p:nvSpPr>
        <p:spPr>
          <a:xfrm>
            <a:off x="7498080" y="1645920"/>
            <a:ext cx="3840480" cy="457200"/>
          </a:xfrm>
          <a:prstGeom prst="rect">
            <a:avLst/>
          </a:prstGeom>
          <a:noFill/>
        </p:spPr>
        <p:txBody>
          <a:bodyPr wrap="square" lIns="0" tIns="0" rIns="0" bIns="0" anchor="ctr"/>
          <a:lstStyle/>
          <a:p>
            <a:pPr marL="0" indent="0">
              <a:buNone/>
            </a:pPr>
            <a:r>
              <a:rPr sz="2000" b="1">
                <a:solidFill>
                  <a:schemeClr val="accent2"/>
                </a:solidFill>
              </a:rPr>
              <a:t>Key message</a:t>
            </a:r>
            <a:endParaRPr sz="2000"/>
          </a:p>
        </p:txBody>
      </p:sp>
      <p:sp>
        <p:nvSpPr>
          <p:cNvPr id="17" name="Text 15"/>
          <p:cNvSpPr>
            <a:spLocks noGrp="1"/>
          </p:cNvSpPr>
          <p:nvPr/>
        </p:nvSpPr>
        <p:spPr>
          <a:xfrm>
            <a:off x="7498080" y="2194560"/>
            <a:ext cx="3840480" cy="3383280"/>
          </a:xfrm>
          <a:prstGeom prst="rect">
            <a:avLst/>
          </a:prstGeom>
          <a:noFill/>
        </p:spPr>
        <p:txBody>
          <a:bodyPr wrap="square" lIns="0" tIns="0" rIns="0" bIns="0" anchor="t"/>
          <a:lstStyle/>
          <a:p>
            <a:pPr marL="342900" indent="-342900">
              <a:spcAft>
                <a:spcPts val="600"/>
              </a:spcAft>
              <a:buSzPct val="100000"/>
              <a:buChar char="•"/>
            </a:pPr>
            <a:r>
              <a:rPr sz="1600">
                <a:solidFill>
                  <a:schemeClr val="bg1"/>
                </a:solidFill>
              </a:rPr>
              <a:t>Need is growing and often unmet</a:t>
            </a:r>
            <a:endParaRPr sz="1600"/>
          </a:p>
          <a:p>
            <a:pPr marL="342900" indent="-342900">
              <a:spcAft>
                <a:spcPts val="600"/>
              </a:spcAft>
              <a:buSzPct val="100000"/>
              <a:buChar char="•"/>
            </a:pPr>
            <a:r>
              <a:rPr sz="1600">
                <a:solidFill>
                  <a:schemeClr val="bg1"/>
                </a:solidFill>
              </a:rPr>
              <a:t>More than half of those who need care cannot access it quickly, or at all</a:t>
            </a:r>
            <a:endParaRPr sz="1600"/>
          </a:p>
          <a:p>
            <a:pPr marL="342900" indent="-342900">
              <a:spcAft>
                <a:spcPts val="600"/>
              </a:spcAft>
              <a:buSzPct val="100000"/>
              <a:buChar char="•"/>
            </a:pPr>
            <a:r>
              <a:rPr sz="1600">
                <a:solidFill>
                  <a:schemeClr val="bg1"/>
                </a:solidFill>
              </a:rPr>
              <a:t>Needs are physical, psychological, emotional and social, and they interact</a:t>
            </a:r>
            <a:endParaRPr sz="1600"/>
          </a:p>
          <a:p>
            <a:pPr marL="342900" indent="-342900">
              <a:spcAft>
                <a:spcPts val="600"/>
              </a:spcAft>
              <a:buSzPct val="100000"/>
              <a:buChar char="•"/>
            </a:pPr>
            <a:r>
              <a:rPr sz="1600">
                <a:solidFill>
                  <a:schemeClr val="bg1"/>
                </a:solidFill>
              </a:rPr>
              <a:t>A holistic lens is needed: the biopsychosocial model</a:t>
            </a:r>
            <a:endParaRPr sz="1600"/>
          </a:p>
        </p:txBody>
      </p:sp>
      <p:sp>
        <p:nvSpPr>
          <p:cNvPr id="18" name="Source caption"/>
          <p:cNvSpPr>
            <a:spLocks noGrp="1"/>
          </p:cNvSpPr>
          <p:nvPr/>
        </p:nvSpPr>
        <p:spPr>
          <a:xfrm>
            <a:off x="548640" y="6263640"/>
            <a:ext cx="10515600" cy="365760"/>
          </a:xfrm>
          <a:prstGeom prst="rect">
            <a:avLst/>
          </a:prstGeom>
          <a:noFill/>
        </p:spPr>
        <p:txBody>
          <a:bodyPr wrap="square" lIns="0" tIns="0" rIns="0" bIns="0" anchor="ctr"/>
          <a:lstStyle/>
          <a:p>
            <a:pPr marL="0" indent="0">
              <a:buNone/>
            </a:pPr>
            <a:r>
              <a:rPr sz="1100" i="1">
                <a:solidFill>
                  <a:schemeClr val="accent5"/>
                </a:solidFill>
              </a:rPr>
              <a:t>Source: Age UK (2025a), The state of health and care of older people in England 2025.</a:t>
            </a:r>
            <a:endParaRPr sz="11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202359C0-8A7A-196E-DD58-8E6569619F09}" type="slidenum">
              <a:rPr b="0"/>
              <a:pPr algn="l">
                <a:buNone/>
              </a:pPr>
              <a:t>3</a:t>
            </a:fld>
            <a:endParaRPr b="0"/>
          </a:p>
        </p:txBody>
      </p:sp>
      <p:pic>
        <p:nvPicPr>
          <p:cNvPr id="20" name="~PP3041.WAV">
            <a:hlinkClick r:id="" action="ppaction://media"/>
          </p:cNvPr>
          <p:cNvPicPr>
            <a:picLocks noRot="1" noChangeAspect="1"/>
          </p:cNvPicPr>
          <p:nvPr>
            <a:wavAudioFile r:embed="rId1" name="~PP3041.WAV"/>
          </p:nvPr>
        </p:nvPicPr>
        <p:blipFill>
          <a:blip r:embed="rId4" cstate="print"/>
          <a:stretch>
            <a:fillRect/>
          </a:stretch>
        </p:blipFill>
        <p:spPr>
          <a:xfrm>
            <a:off x="11744325" y="6410325"/>
            <a:ext cx="304800" cy="304800"/>
          </a:xfrm>
          <a:prstGeom prst="rect">
            <a:avLst/>
          </a:prstGeom>
        </p:spPr>
      </p:pic>
    </p:spTree>
  </p:cSld>
  <p:clrMapOvr>
    <a:masterClrMapping/>
  </p:clrMapOvr>
  <p:transition advTm="12861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Applying the biopsychosocial model</a:t>
            </a:r>
            <a:endParaRPr sz="3400"/>
          </a:p>
        </p:txBody>
      </p:sp>
      <p:sp>
        <p:nvSpPr>
          <p:cNvPr id="3" name="Biological circle"/>
          <p:cNvSpPr>
            <a:spLocks noGrp="1"/>
          </p:cNvSpPr>
          <p:nvPr/>
        </p:nvSpPr>
        <p:spPr>
          <a:xfrm>
            <a:off x="640080" y="1371600"/>
            <a:ext cx="2468880" cy="2468880"/>
          </a:xfrm>
          <a:prstGeom prst="ellipse">
            <a:avLst/>
          </a:prstGeom>
          <a:solidFill>
            <a:srgbClr val="0F4C5C">
              <a:alpha val="55000"/>
            </a:srgbClr>
          </a:solidFill>
          <a:ln w="19050">
            <a:solidFill>
              <a:srgbClr val="0F4C5C"/>
            </a:solidFill>
            <a:prstDash val="solid"/>
          </a:ln>
        </p:spPr>
        <p:txBody>
          <a:bodyPr/>
          <a:lstStyle/>
          <a:p>
            <a:endParaRPr/>
          </a:p>
        </p:txBody>
      </p:sp>
      <p:sp>
        <p:nvSpPr>
          <p:cNvPr id="4" name="Psychological circle"/>
          <p:cNvSpPr>
            <a:spLocks noGrp="1"/>
          </p:cNvSpPr>
          <p:nvPr/>
        </p:nvSpPr>
        <p:spPr>
          <a:xfrm>
            <a:off x="2743200" y="1398016"/>
            <a:ext cx="2468880" cy="2468880"/>
          </a:xfrm>
          <a:prstGeom prst="ellipse">
            <a:avLst/>
          </a:prstGeom>
          <a:solidFill>
            <a:srgbClr val="E09F3E">
              <a:alpha val="55000"/>
            </a:srgbClr>
          </a:solidFill>
          <a:ln w="19050">
            <a:solidFill>
              <a:srgbClr val="E09F3E"/>
            </a:solidFill>
            <a:prstDash val="solid"/>
          </a:ln>
        </p:spPr>
        <p:txBody>
          <a:bodyPr/>
          <a:lstStyle/>
          <a:p>
            <a:endParaRPr/>
          </a:p>
        </p:txBody>
      </p:sp>
      <p:sp>
        <p:nvSpPr>
          <p:cNvPr id="5" name="Social circle"/>
          <p:cNvSpPr>
            <a:spLocks noGrp="1"/>
          </p:cNvSpPr>
          <p:nvPr/>
        </p:nvSpPr>
        <p:spPr>
          <a:xfrm>
            <a:off x="1645920" y="3063240"/>
            <a:ext cx="2468880" cy="2468880"/>
          </a:xfrm>
          <a:prstGeom prst="ellipse">
            <a:avLst/>
          </a:prstGeom>
          <a:solidFill>
            <a:srgbClr val="2A9D8F">
              <a:alpha val="55000"/>
            </a:srgbClr>
          </a:solidFill>
          <a:ln w="19050">
            <a:solidFill>
              <a:srgbClr val="2A9D8F"/>
            </a:solidFill>
            <a:prstDash val="solid"/>
          </a:ln>
        </p:spPr>
        <p:txBody>
          <a:bodyPr/>
          <a:lstStyle/>
          <a:p>
            <a:endParaRPr/>
          </a:p>
        </p:txBody>
      </p:sp>
      <p:sp>
        <p:nvSpPr>
          <p:cNvPr id="6" name="Text 4"/>
          <p:cNvSpPr>
            <a:spLocks noGrp="1"/>
          </p:cNvSpPr>
          <p:nvPr/>
        </p:nvSpPr>
        <p:spPr>
          <a:xfrm>
            <a:off x="1198880" y="2103120"/>
            <a:ext cx="1188720" cy="365760"/>
          </a:xfrm>
          <a:prstGeom prst="rect">
            <a:avLst/>
          </a:prstGeom>
          <a:noFill/>
        </p:spPr>
        <p:txBody>
          <a:bodyPr wrap="square" lIns="0" tIns="0" rIns="0" bIns="0" anchor="ctr"/>
          <a:lstStyle/>
          <a:p>
            <a:pPr marL="0" indent="0">
              <a:buNone/>
            </a:pPr>
            <a:r>
              <a:rPr sz="1500" b="1">
                <a:solidFill>
                  <a:schemeClr val="tx1"/>
                </a:solidFill>
              </a:rPr>
              <a:t>Biological</a:t>
            </a:r>
            <a:endParaRPr sz="1500"/>
          </a:p>
        </p:txBody>
      </p:sp>
      <p:sp>
        <p:nvSpPr>
          <p:cNvPr id="7" name="Text 5"/>
          <p:cNvSpPr>
            <a:spLocks noGrp="1"/>
          </p:cNvSpPr>
          <p:nvPr/>
        </p:nvSpPr>
        <p:spPr>
          <a:xfrm>
            <a:off x="3337560" y="1974596"/>
            <a:ext cx="1417320" cy="731520"/>
          </a:xfrm>
          <a:prstGeom prst="rect">
            <a:avLst/>
          </a:prstGeom>
          <a:noFill/>
        </p:spPr>
        <p:txBody>
          <a:bodyPr wrap="square" lIns="0" tIns="0" rIns="0" bIns="0" anchor="ctr"/>
          <a:lstStyle/>
          <a:p>
            <a:pPr marL="0" indent="0" algn="r">
              <a:buNone/>
            </a:pPr>
            <a:r>
              <a:rPr sz="1500" b="1">
                <a:solidFill>
                  <a:schemeClr val="tx1"/>
                </a:solidFill>
              </a:rPr>
              <a:t>Psychological and emotional</a:t>
            </a:r>
            <a:endParaRPr sz="1500"/>
          </a:p>
        </p:txBody>
      </p:sp>
      <p:sp>
        <p:nvSpPr>
          <p:cNvPr id="8" name="Text 6"/>
          <p:cNvSpPr>
            <a:spLocks noGrp="1"/>
          </p:cNvSpPr>
          <p:nvPr/>
        </p:nvSpPr>
        <p:spPr>
          <a:xfrm>
            <a:off x="2240280" y="4359656"/>
            <a:ext cx="1188720" cy="365760"/>
          </a:xfrm>
          <a:prstGeom prst="rect">
            <a:avLst/>
          </a:prstGeom>
          <a:noFill/>
        </p:spPr>
        <p:txBody>
          <a:bodyPr wrap="square" lIns="0" tIns="0" rIns="0" bIns="0" anchor="ctr"/>
          <a:lstStyle/>
          <a:p>
            <a:pPr marL="0" indent="0" algn="ctr">
              <a:buNone/>
            </a:pPr>
            <a:r>
              <a:rPr sz="1500" b="1">
                <a:solidFill>
                  <a:schemeClr val="tx1"/>
                </a:solidFill>
              </a:rPr>
              <a:t>Social</a:t>
            </a:r>
            <a:endParaRPr sz="1500"/>
          </a:p>
        </p:txBody>
      </p:sp>
      <p:sp>
        <p:nvSpPr>
          <p:cNvPr id="9" name="Centre"/>
          <p:cNvSpPr>
            <a:spLocks noGrp="1"/>
          </p:cNvSpPr>
          <p:nvPr/>
        </p:nvSpPr>
        <p:spPr>
          <a:xfrm>
            <a:off x="2286000" y="2743200"/>
            <a:ext cx="1463040" cy="1005840"/>
          </a:xfrm>
          <a:prstGeom prst="ellipse">
            <a:avLst/>
          </a:prstGeom>
          <a:solidFill>
            <a:schemeClr val="bg1"/>
          </a:solidFill>
          <a:ln w="19050">
            <a:solidFill>
              <a:schemeClr val="accent1"/>
            </a:solidFill>
            <a:prstDash val="solid"/>
          </a:ln>
        </p:spPr>
        <p:txBody>
          <a:bodyPr/>
          <a:lstStyle/>
          <a:p>
            <a:endParaRPr/>
          </a:p>
        </p:txBody>
      </p:sp>
      <p:sp>
        <p:nvSpPr>
          <p:cNvPr id="10" name="Text 8"/>
          <p:cNvSpPr>
            <a:spLocks noGrp="1"/>
          </p:cNvSpPr>
          <p:nvPr/>
        </p:nvSpPr>
        <p:spPr>
          <a:xfrm>
            <a:off x="2331720" y="2743200"/>
            <a:ext cx="1371600" cy="1005840"/>
          </a:xfrm>
          <a:prstGeom prst="rect">
            <a:avLst/>
          </a:prstGeom>
          <a:noFill/>
        </p:spPr>
        <p:txBody>
          <a:bodyPr wrap="square" lIns="0" tIns="0" rIns="0" bIns="0" anchor="ctr"/>
          <a:lstStyle/>
          <a:p>
            <a:pPr marL="0" indent="0" algn="ctr">
              <a:buNone/>
            </a:pPr>
            <a:r>
              <a:rPr sz="1400" b="1">
                <a:solidFill>
                  <a:schemeClr val="tx2"/>
                </a:solidFill>
              </a:rPr>
              <a:t>Independence and wellbeing</a:t>
            </a:r>
            <a:endParaRPr sz="1400"/>
          </a:p>
        </p:txBody>
      </p:sp>
      <p:sp>
        <p:nvSpPr>
          <p:cNvPr id="11" name="Shape 9"/>
          <p:cNvSpPr>
            <a:spLocks noGrp="1"/>
          </p:cNvSpPr>
          <p:nvPr/>
        </p:nvSpPr>
        <p:spPr>
          <a:xfrm>
            <a:off x="6309360" y="1527048"/>
            <a:ext cx="320040" cy="320040"/>
          </a:xfrm>
          <a:prstGeom prst="ellipse">
            <a:avLst/>
          </a:prstGeom>
          <a:solidFill>
            <a:srgbClr val="0F4C5C"/>
          </a:solidFill>
          <a:ln w="12700">
            <a:solidFill>
              <a:srgbClr val="0F4C5C"/>
            </a:solidFill>
            <a:prstDash val="solid"/>
          </a:ln>
        </p:spPr>
        <p:txBody>
          <a:bodyPr/>
          <a:lstStyle/>
          <a:p>
            <a:endParaRPr/>
          </a:p>
        </p:txBody>
      </p:sp>
      <p:sp>
        <p:nvSpPr>
          <p:cNvPr id="12" name="Text 10"/>
          <p:cNvSpPr>
            <a:spLocks noGrp="1"/>
          </p:cNvSpPr>
          <p:nvPr/>
        </p:nvSpPr>
        <p:spPr>
          <a:xfrm>
            <a:off x="6812280" y="1417320"/>
            <a:ext cx="4800600" cy="914400"/>
          </a:xfrm>
          <a:prstGeom prst="rect">
            <a:avLst/>
          </a:prstGeom>
          <a:noFill/>
        </p:spPr>
        <p:txBody>
          <a:bodyPr wrap="square" lIns="0" tIns="0" rIns="0" bIns="0" anchor="t"/>
          <a:lstStyle/>
          <a:p>
            <a:pPr marL="0" indent="0">
              <a:buNone/>
            </a:pPr>
            <a:r>
              <a:rPr sz="1400" b="1">
                <a:solidFill>
                  <a:schemeClr val="tx2"/>
                </a:solidFill>
              </a:rPr>
              <a:t>Biological</a:t>
            </a:r>
            <a:endParaRPr sz="1400"/>
          </a:p>
          <a:p>
            <a:pPr marL="0" indent="0">
              <a:buNone/>
            </a:pPr>
            <a:r>
              <a:rPr sz="1400">
                <a:solidFill>
                  <a:schemeClr val="tx1"/>
                </a:solidFill>
              </a:rPr>
              <a:t>Frailty (weakness, slow walking, low activity), multimorbidity, sensory loss, reduced mobility</a:t>
            </a:r>
            <a:endParaRPr sz="1400"/>
          </a:p>
        </p:txBody>
      </p:sp>
      <p:sp>
        <p:nvSpPr>
          <p:cNvPr id="13" name="Shape 11"/>
          <p:cNvSpPr>
            <a:spLocks noGrp="1"/>
          </p:cNvSpPr>
          <p:nvPr/>
        </p:nvSpPr>
        <p:spPr>
          <a:xfrm>
            <a:off x="6309360" y="2551176"/>
            <a:ext cx="320040" cy="320040"/>
          </a:xfrm>
          <a:prstGeom prst="ellipse">
            <a:avLst/>
          </a:prstGeom>
          <a:solidFill>
            <a:srgbClr val="E09F3E"/>
          </a:solidFill>
          <a:ln w="12700">
            <a:solidFill>
              <a:srgbClr val="E09F3E"/>
            </a:solidFill>
            <a:prstDash val="solid"/>
          </a:ln>
        </p:spPr>
        <p:txBody>
          <a:bodyPr/>
          <a:lstStyle/>
          <a:p>
            <a:endParaRPr/>
          </a:p>
        </p:txBody>
      </p:sp>
      <p:sp>
        <p:nvSpPr>
          <p:cNvPr id="14" name="Text 12"/>
          <p:cNvSpPr>
            <a:spLocks noGrp="1"/>
          </p:cNvSpPr>
          <p:nvPr/>
        </p:nvSpPr>
        <p:spPr>
          <a:xfrm>
            <a:off x="6812280" y="2441448"/>
            <a:ext cx="4800600" cy="914400"/>
          </a:xfrm>
          <a:prstGeom prst="rect">
            <a:avLst/>
          </a:prstGeom>
          <a:noFill/>
        </p:spPr>
        <p:txBody>
          <a:bodyPr wrap="square" lIns="0" tIns="0" rIns="0" bIns="0" anchor="t"/>
          <a:lstStyle/>
          <a:p>
            <a:pPr marL="0" indent="0">
              <a:buNone/>
            </a:pPr>
            <a:r>
              <a:rPr sz="1400" b="1">
                <a:solidFill>
                  <a:schemeClr val="tx2"/>
                </a:solidFill>
              </a:rPr>
              <a:t>Psychological and emotional</a:t>
            </a:r>
            <a:endParaRPr sz="1400"/>
          </a:p>
          <a:p>
            <a:pPr marL="0" indent="0">
              <a:buNone/>
            </a:pPr>
            <a:r>
              <a:rPr sz="1400">
                <a:solidFill>
                  <a:schemeClr val="tx1"/>
                </a:solidFill>
              </a:rPr>
              <a:t>Cognition, mood, sense of control and dignity; bereavement and loss</a:t>
            </a:r>
            <a:endParaRPr sz="1400"/>
          </a:p>
        </p:txBody>
      </p:sp>
      <p:sp>
        <p:nvSpPr>
          <p:cNvPr id="15" name="Shape 13"/>
          <p:cNvSpPr>
            <a:spLocks noGrp="1"/>
          </p:cNvSpPr>
          <p:nvPr/>
        </p:nvSpPr>
        <p:spPr>
          <a:xfrm>
            <a:off x="6309360" y="3575304"/>
            <a:ext cx="320040" cy="320040"/>
          </a:xfrm>
          <a:prstGeom prst="ellipse">
            <a:avLst/>
          </a:prstGeom>
          <a:solidFill>
            <a:srgbClr val="2A9D8F"/>
          </a:solidFill>
          <a:ln w="12700">
            <a:solidFill>
              <a:srgbClr val="2A9D8F"/>
            </a:solidFill>
            <a:prstDash val="solid"/>
          </a:ln>
        </p:spPr>
        <p:txBody>
          <a:bodyPr/>
          <a:lstStyle/>
          <a:p>
            <a:endParaRPr/>
          </a:p>
        </p:txBody>
      </p:sp>
      <p:sp>
        <p:nvSpPr>
          <p:cNvPr id="16" name="Text 14"/>
          <p:cNvSpPr>
            <a:spLocks noGrp="1"/>
          </p:cNvSpPr>
          <p:nvPr/>
        </p:nvSpPr>
        <p:spPr>
          <a:xfrm>
            <a:off x="6812280" y="3465576"/>
            <a:ext cx="4800600" cy="914400"/>
          </a:xfrm>
          <a:prstGeom prst="rect">
            <a:avLst/>
          </a:prstGeom>
          <a:noFill/>
        </p:spPr>
        <p:txBody>
          <a:bodyPr wrap="square" lIns="0" tIns="0" rIns="0" bIns="0" anchor="t"/>
          <a:lstStyle/>
          <a:p>
            <a:pPr marL="0" indent="0">
              <a:buNone/>
            </a:pPr>
            <a:r>
              <a:rPr sz="1400" b="1">
                <a:solidFill>
                  <a:schemeClr val="tx2"/>
                </a:solidFill>
              </a:rPr>
              <a:t>Social</a:t>
            </a:r>
            <a:endParaRPr sz="1400"/>
          </a:p>
          <a:p>
            <a:pPr marL="0" indent="0">
              <a:buNone/>
            </a:pPr>
            <a:r>
              <a:rPr sz="1400">
                <a:solidFill>
                  <a:schemeClr val="tx1"/>
                </a:solidFill>
              </a:rPr>
              <a:t>Loneliness: 1.36 million aged 50+ often lonely (2016/17); widowed about 5 times more likely</a:t>
            </a:r>
            <a:endParaRPr sz="1400"/>
          </a:p>
        </p:txBody>
      </p:sp>
      <p:sp>
        <p:nvSpPr>
          <p:cNvPr id="17" name="Critical note"/>
          <p:cNvSpPr>
            <a:spLocks noGrp="1"/>
          </p:cNvSpPr>
          <p:nvPr/>
        </p:nvSpPr>
        <p:spPr>
          <a:xfrm>
            <a:off x="6309360" y="4526280"/>
            <a:ext cx="5303520" cy="1417320"/>
          </a:xfrm>
          <a:prstGeom prst="roundRect">
            <a:avLst>
              <a:gd name="adj" fmla="val 7742"/>
            </a:avLst>
          </a:prstGeom>
          <a:solidFill>
            <a:srgbClr val="FCF1DD"/>
          </a:solidFill>
          <a:ln w="12700">
            <a:solidFill>
              <a:srgbClr val="FCF1DD"/>
            </a:solidFill>
            <a:prstDash val="solid"/>
          </a:ln>
        </p:spPr>
        <p:txBody>
          <a:bodyPr/>
          <a:lstStyle/>
          <a:p>
            <a:endParaRPr/>
          </a:p>
        </p:txBody>
      </p:sp>
      <p:sp>
        <p:nvSpPr>
          <p:cNvPr id="18" name="Text 16"/>
          <p:cNvSpPr>
            <a:spLocks noGrp="1"/>
          </p:cNvSpPr>
          <p:nvPr/>
        </p:nvSpPr>
        <p:spPr>
          <a:xfrm>
            <a:off x="6492240" y="4572000"/>
            <a:ext cx="4937760" cy="1325880"/>
          </a:xfrm>
          <a:prstGeom prst="rect">
            <a:avLst/>
          </a:prstGeom>
          <a:noFill/>
        </p:spPr>
        <p:txBody>
          <a:bodyPr wrap="square" lIns="0" tIns="0" rIns="0" bIns="0" anchor="ctr"/>
          <a:lstStyle/>
          <a:p>
            <a:pPr marL="0" indent="0">
              <a:buNone/>
            </a:pPr>
            <a:r>
              <a:rPr sz="1500" b="1">
                <a:solidFill>
                  <a:schemeClr val="tx1"/>
                </a:solidFill>
              </a:rPr>
              <a:t>Critical point: </a:t>
            </a:r>
            <a:r>
              <a:rPr sz="1500">
                <a:solidFill>
                  <a:schemeClr val="tx1"/>
                </a:solidFill>
              </a:rPr>
              <a:t>the model is holistic, but services are often fragmented, so interconnected needs are treated in isolation (CQC, 2025).</a:t>
            </a:r>
            <a:endParaRPr sz="1500"/>
          </a:p>
        </p:txBody>
      </p:sp>
      <p:sp>
        <p:nvSpPr>
          <p:cNvPr id="19" name="Source caption"/>
          <p:cNvSpPr>
            <a:spLocks noGrp="1"/>
          </p:cNvSpPr>
          <p:nvPr/>
        </p:nvSpPr>
        <p:spPr>
          <a:xfrm>
            <a:off x="548640" y="6263640"/>
            <a:ext cx="10515600" cy="365760"/>
          </a:xfrm>
          <a:prstGeom prst="rect">
            <a:avLst/>
          </a:prstGeom>
          <a:noFill/>
        </p:spPr>
        <p:txBody>
          <a:bodyPr wrap="square" lIns="0" tIns="0" rIns="0" bIns="0" anchor="ctr"/>
          <a:lstStyle/>
          <a:p>
            <a:pPr marL="0" indent="0">
              <a:buNone/>
            </a:pPr>
            <a:r>
              <a:rPr sz="1100" i="1">
                <a:solidFill>
                  <a:schemeClr val="accent5"/>
                </a:solidFill>
              </a:rPr>
              <a:t>Figure adapted from Engel (1977). Evidence: Fried et al. (2001); Age UK (2018); CQC (2025).</a:t>
            </a:r>
            <a:endParaRPr sz="11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EFD6AB9A-5F9E-5F59-51AB-3C8734130965}" type="slidenum">
              <a:rPr b="0"/>
              <a:pPr algn="l">
                <a:buNone/>
              </a:pPr>
              <a:t>4</a:t>
            </a:fld>
            <a:endParaRPr b="0"/>
          </a:p>
        </p:txBody>
      </p:sp>
      <p:pic>
        <p:nvPicPr>
          <p:cNvPr id="21" name="~PP355.WAV">
            <a:hlinkClick r:id="" action="ppaction://media"/>
          </p:cNvPr>
          <p:cNvPicPr>
            <a:picLocks noRot="1" noChangeAspect="1"/>
          </p:cNvPicPr>
          <p:nvPr>
            <a:wavAudioFile r:embed="rId1" name="~PP355.WAV"/>
          </p:nvPr>
        </p:nvPicPr>
        <p:blipFill>
          <a:blip r:embed="rId4" cstate="print"/>
          <a:stretch>
            <a:fillRect/>
          </a:stretch>
        </p:blipFill>
        <p:spPr>
          <a:xfrm>
            <a:off x="11744325" y="6410325"/>
            <a:ext cx="304800" cy="304800"/>
          </a:xfrm>
          <a:prstGeom prst="rect">
            <a:avLst/>
          </a:prstGeom>
        </p:spPr>
      </p:pic>
    </p:spTree>
  </p:cSld>
  <p:clrMapOvr>
    <a:masterClrMapping/>
  </p:clrMapOvr>
  <p:transition advTm="10768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Theories of ageing: activity and continuity</a:t>
            </a:r>
            <a:endParaRPr sz="3400"/>
          </a:p>
        </p:txBody>
      </p:sp>
      <p:sp>
        <p:nvSpPr>
          <p:cNvPr id="3" name="Theory card"/>
          <p:cNvSpPr>
            <a:spLocks noGrp="1"/>
          </p:cNvSpPr>
          <p:nvPr/>
        </p:nvSpPr>
        <p:spPr>
          <a:xfrm>
            <a:off x="548640" y="1371600"/>
            <a:ext cx="5394960" cy="3749040"/>
          </a:xfrm>
          <a:prstGeom prst="roundRect">
            <a:avLst>
              <a:gd name="adj" fmla="val 2927"/>
            </a:avLst>
          </a:prstGeom>
          <a:solidFill>
            <a:schemeClr val="bg2"/>
          </a:solidFill>
          <a:ln w="12700">
            <a:solidFill>
              <a:schemeClr val="bg2"/>
            </a:solidFill>
            <a:prstDash val="solid"/>
          </a:ln>
        </p:spPr>
        <p:txBody>
          <a:bodyPr/>
          <a:lstStyle/>
          <a:p>
            <a:endParaRPr/>
          </a:p>
        </p:txBody>
      </p:sp>
      <p:sp>
        <p:nvSpPr>
          <p:cNvPr id="4" name="Shape 2"/>
          <p:cNvSpPr>
            <a:spLocks noGrp="1"/>
          </p:cNvSpPr>
          <p:nvPr/>
        </p:nvSpPr>
        <p:spPr>
          <a:xfrm>
            <a:off x="548640" y="1371600"/>
            <a:ext cx="5394960" cy="777240"/>
          </a:xfrm>
          <a:prstGeom prst="roundRect">
            <a:avLst>
              <a:gd name="adj" fmla="val 14118"/>
            </a:avLst>
          </a:prstGeom>
          <a:solidFill>
            <a:schemeClr val="accent1"/>
          </a:solidFill>
          <a:ln w="12700">
            <a:solidFill>
              <a:schemeClr val="accent1"/>
            </a:solidFill>
            <a:prstDash val="solid"/>
          </a:ln>
        </p:spPr>
        <p:txBody>
          <a:bodyPr/>
          <a:lstStyle/>
          <a:p>
            <a:endParaRPr/>
          </a:p>
        </p:txBody>
      </p:sp>
      <p:sp>
        <p:nvSpPr>
          <p:cNvPr id="5" name="Text 3"/>
          <p:cNvSpPr>
            <a:spLocks noGrp="1"/>
          </p:cNvSpPr>
          <p:nvPr/>
        </p:nvSpPr>
        <p:spPr>
          <a:xfrm>
            <a:off x="777240" y="1371600"/>
            <a:ext cx="4937760" cy="777240"/>
          </a:xfrm>
          <a:prstGeom prst="rect">
            <a:avLst/>
          </a:prstGeom>
          <a:noFill/>
        </p:spPr>
        <p:txBody>
          <a:bodyPr wrap="square" lIns="0" tIns="0" rIns="0" bIns="0" anchor="ctr"/>
          <a:lstStyle/>
          <a:p>
            <a:pPr marL="0" indent="0">
              <a:buNone/>
            </a:pPr>
            <a:r>
              <a:rPr sz="2200" b="1">
                <a:solidFill>
                  <a:schemeClr val="bg1"/>
                </a:solidFill>
              </a:rPr>
              <a:t>Activity theory</a:t>
            </a:r>
            <a:r>
              <a:rPr sz="1400">
                <a:solidFill>
                  <a:schemeClr val="bg1"/>
                </a:solidFill>
              </a:rPr>
              <a:t>   Havighurst (1961)</a:t>
            </a:r>
            <a:endParaRPr sz="2200"/>
          </a:p>
        </p:txBody>
      </p:sp>
      <p:sp>
        <p:nvSpPr>
          <p:cNvPr id="6" name="Text 4"/>
          <p:cNvSpPr>
            <a:spLocks noGrp="1"/>
          </p:cNvSpPr>
          <p:nvPr/>
        </p:nvSpPr>
        <p:spPr>
          <a:xfrm>
            <a:off x="777240" y="2331720"/>
            <a:ext cx="4937760" cy="2651760"/>
          </a:xfrm>
          <a:prstGeom prst="rect">
            <a:avLst/>
          </a:prstGeom>
          <a:noFill/>
        </p:spPr>
        <p:txBody>
          <a:bodyPr wrap="square" lIns="0" tIns="0" rIns="0" bIns="0" anchor="t"/>
          <a:lstStyle/>
          <a:p>
            <a:pPr marL="0" indent="0">
              <a:buNone/>
            </a:pPr>
            <a:r>
              <a:rPr sz="1700" b="1">
                <a:solidFill>
                  <a:schemeClr val="tx2"/>
                </a:solidFill>
              </a:rPr>
              <a:t>Says: </a:t>
            </a:r>
            <a:r>
              <a:rPr sz="1700">
                <a:solidFill>
                  <a:schemeClr val="tx1"/>
                </a:solidFill>
              </a:rPr>
              <a:t>wellbeing is highest when people stay active and replace lost roles.</a:t>
            </a:r>
            <a:endParaRPr sz="1700"/>
          </a:p>
          <a:p>
            <a:pPr marL="0" indent="0">
              <a:buNone/>
            </a:pPr>
            <a:r>
              <a:rPr sz="1700" b="1">
                <a:solidFill>
                  <a:schemeClr val="tx2"/>
                </a:solidFill>
              </a:rPr>
              <a:t>Informs practice: </a:t>
            </a:r>
            <a:r>
              <a:rPr sz="1700">
                <a:solidFill>
                  <a:schemeClr val="tx1"/>
                </a:solidFill>
              </a:rPr>
              <a:t>day centres, volunteering, community programmes.</a:t>
            </a:r>
            <a:endParaRPr sz="1700"/>
          </a:p>
          <a:p>
            <a:pPr marL="0" indent="0">
              <a:buNone/>
            </a:pPr>
            <a:r>
              <a:rPr sz="1700" b="1">
                <a:solidFill>
                  <a:schemeClr val="tx2"/>
                </a:solidFill>
              </a:rPr>
              <a:t>Critique: </a:t>
            </a:r>
            <a:r>
              <a:rPr sz="1700">
                <a:solidFill>
                  <a:schemeClr val="tx1"/>
                </a:solidFill>
              </a:rPr>
              <a:t>assumes everyone can and wants to be active; overlooks frailty and inequality.</a:t>
            </a:r>
            <a:endParaRPr sz="1700"/>
          </a:p>
        </p:txBody>
      </p:sp>
      <p:sp>
        <p:nvSpPr>
          <p:cNvPr id="7" name="Theory card"/>
          <p:cNvSpPr>
            <a:spLocks noGrp="1"/>
          </p:cNvSpPr>
          <p:nvPr/>
        </p:nvSpPr>
        <p:spPr>
          <a:xfrm>
            <a:off x="6217920" y="1371600"/>
            <a:ext cx="5394960" cy="3749040"/>
          </a:xfrm>
          <a:prstGeom prst="roundRect">
            <a:avLst>
              <a:gd name="adj" fmla="val 2927"/>
            </a:avLst>
          </a:prstGeom>
          <a:solidFill>
            <a:schemeClr val="bg2"/>
          </a:solidFill>
          <a:ln w="12700">
            <a:solidFill>
              <a:schemeClr val="bg2"/>
            </a:solidFill>
            <a:prstDash val="solid"/>
          </a:ln>
        </p:spPr>
        <p:txBody>
          <a:bodyPr/>
          <a:lstStyle/>
          <a:p>
            <a:endParaRPr/>
          </a:p>
        </p:txBody>
      </p:sp>
      <p:sp>
        <p:nvSpPr>
          <p:cNvPr id="8" name="Shape 6"/>
          <p:cNvSpPr>
            <a:spLocks noGrp="1"/>
          </p:cNvSpPr>
          <p:nvPr/>
        </p:nvSpPr>
        <p:spPr>
          <a:xfrm>
            <a:off x="6217920" y="1371600"/>
            <a:ext cx="5394960" cy="777240"/>
          </a:xfrm>
          <a:prstGeom prst="roundRect">
            <a:avLst>
              <a:gd name="adj" fmla="val 14118"/>
            </a:avLst>
          </a:prstGeom>
          <a:solidFill>
            <a:schemeClr val="accent1"/>
          </a:solidFill>
          <a:ln w="12700">
            <a:solidFill>
              <a:schemeClr val="accent1"/>
            </a:solidFill>
            <a:prstDash val="solid"/>
          </a:ln>
        </p:spPr>
        <p:txBody>
          <a:bodyPr/>
          <a:lstStyle/>
          <a:p>
            <a:endParaRPr/>
          </a:p>
        </p:txBody>
      </p:sp>
      <p:sp>
        <p:nvSpPr>
          <p:cNvPr id="9" name="Text 7"/>
          <p:cNvSpPr>
            <a:spLocks noGrp="1"/>
          </p:cNvSpPr>
          <p:nvPr/>
        </p:nvSpPr>
        <p:spPr>
          <a:xfrm>
            <a:off x="6446520" y="1371600"/>
            <a:ext cx="4937760" cy="777240"/>
          </a:xfrm>
          <a:prstGeom prst="rect">
            <a:avLst/>
          </a:prstGeom>
          <a:noFill/>
        </p:spPr>
        <p:txBody>
          <a:bodyPr wrap="square" lIns="0" tIns="0" rIns="0" bIns="0" anchor="ctr"/>
          <a:lstStyle/>
          <a:p>
            <a:pPr marL="0" indent="0">
              <a:buNone/>
            </a:pPr>
            <a:r>
              <a:rPr sz="2200" b="1">
                <a:solidFill>
                  <a:schemeClr val="bg1"/>
                </a:solidFill>
              </a:rPr>
              <a:t>Continuity theory</a:t>
            </a:r>
            <a:r>
              <a:rPr sz="1400">
                <a:solidFill>
                  <a:schemeClr val="bg1"/>
                </a:solidFill>
              </a:rPr>
              <a:t>   Atchley (1989)</a:t>
            </a:r>
            <a:endParaRPr sz="2200"/>
          </a:p>
        </p:txBody>
      </p:sp>
      <p:sp>
        <p:nvSpPr>
          <p:cNvPr id="10" name="Text 8"/>
          <p:cNvSpPr>
            <a:spLocks noGrp="1"/>
          </p:cNvSpPr>
          <p:nvPr/>
        </p:nvSpPr>
        <p:spPr>
          <a:xfrm>
            <a:off x="6446520" y="2331720"/>
            <a:ext cx="4937760" cy="2651760"/>
          </a:xfrm>
          <a:prstGeom prst="rect">
            <a:avLst/>
          </a:prstGeom>
          <a:noFill/>
        </p:spPr>
        <p:txBody>
          <a:bodyPr wrap="square" lIns="0" tIns="0" rIns="0" bIns="0" anchor="t"/>
          <a:lstStyle/>
          <a:p>
            <a:pPr marL="0" indent="0">
              <a:buNone/>
            </a:pPr>
            <a:r>
              <a:rPr sz="1700" b="1">
                <a:solidFill>
                  <a:schemeClr val="tx2"/>
                </a:solidFill>
              </a:rPr>
              <a:t>Says: </a:t>
            </a:r>
            <a:r>
              <a:rPr sz="1700">
                <a:solidFill>
                  <a:schemeClr val="tx1"/>
                </a:solidFill>
              </a:rPr>
              <a:t>people cope by keeping habits, preferences, relationships and identity.</a:t>
            </a:r>
            <a:endParaRPr sz="1700"/>
          </a:p>
          <a:p>
            <a:pPr marL="0" indent="0">
              <a:buNone/>
            </a:pPr>
            <a:r>
              <a:rPr sz="1700" b="1">
                <a:solidFill>
                  <a:schemeClr val="tx2"/>
                </a:solidFill>
              </a:rPr>
              <a:t>Informs practice: </a:t>
            </a:r>
            <a:r>
              <a:rPr sz="1700">
                <a:solidFill>
                  <a:schemeClr val="tx1"/>
                </a:solidFill>
              </a:rPr>
              <a:t>person-centred plans, familiar routines, choice over support.</a:t>
            </a:r>
            <a:endParaRPr sz="1700"/>
          </a:p>
          <a:p>
            <a:pPr marL="0" indent="0">
              <a:buNone/>
            </a:pPr>
            <a:r>
              <a:rPr sz="1700" b="1">
                <a:solidFill>
                  <a:schemeClr val="tx2"/>
                </a:solidFill>
              </a:rPr>
              <a:t>Critique: </a:t>
            </a:r>
            <a:r>
              <a:rPr sz="1700">
                <a:solidFill>
                  <a:schemeClr val="tx1"/>
                </a:solidFill>
              </a:rPr>
              <a:t>less convincing when dementia or crisis disrupts continuity.</a:t>
            </a:r>
            <a:endParaRPr sz="1700"/>
          </a:p>
        </p:txBody>
      </p:sp>
      <p:sp>
        <p:nvSpPr>
          <p:cNvPr id="11" name="Contrast note"/>
          <p:cNvSpPr>
            <a:spLocks noGrp="1"/>
          </p:cNvSpPr>
          <p:nvPr/>
        </p:nvSpPr>
        <p:spPr>
          <a:xfrm>
            <a:off x="548640" y="5303520"/>
            <a:ext cx="11064240" cy="822960"/>
          </a:xfrm>
          <a:prstGeom prst="roundRect">
            <a:avLst>
              <a:gd name="adj" fmla="val 13333"/>
            </a:avLst>
          </a:prstGeom>
          <a:solidFill>
            <a:srgbClr val="FCF1DD"/>
          </a:solidFill>
          <a:ln w="12700">
            <a:solidFill>
              <a:srgbClr val="FCF1DD"/>
            </a:solidFill>
            <a:prstDash val="solid"/>
          </a:ln>
        </p:spPr>
        <p:txBody>
          <a:bodyPr/>
          <a:lstStyle/>
          <a:p>
            <a:endParaRPr/>
          </a:p>
        </p:txBody>
      </p:sp>
      <p:sp>
        <p:nvSpPr>
          <p:cNvPr id="12" name="Text 10"/>
          <p:cNvSpPr>
            <a:spLocks noGrp="1"/>
          </p:cNvSpPr>
          <p:nvPr/>
        </p:nvSpPr>
        <p:spPr>
          <a:xfrm>
            <a:off x="777240" y="5303520"/>
            <a:ext cx="10607040" cy="822960"/>
          </a:xfrm>
          <a:prstGeom prst="rect">
            <a:avLst/>
          </a:prstGeom>
          <a:noFill/>
        </p:spPr>
        <p:txBody>
          <a:bodyPr wrap="square" lIns="0" tIns="0" rIns="0" bIns="0" anchor="ctr"/>
          <a:lstStyle/>
          <a:p>
            <a:pPr marL="0" indent="0">
              <a:buNone/>
            </a:pPr>
            <a:r>
              <a:rPr sz="1500" b="1">
                <a:solidFill>
                  <a:schemeClr val="tx1"/>
                </a:solidFill>
              </a:rPr>
              <a:t>Contrast: </a:t>
            </a:r>
            <a:r>
              <a:rPr sz="1500">
                <a:solidFill>
                  <a:schemeClr val="tx1"/>
                </a:solidFill>
              </a:rPr>
              <a:t>disengagement theory (Cumming and Henry, 1961) saw withdrawal as natural, but is criticised as ageist. Both chosen theories fit the Care Act 2014 wellbeing principle (DHSC, 2014).</a:t>
            </a:r>
            <a:endParaRPr sz="15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EE5B3003-2C54-13C6-9832-7637201064DE}" type="slidenum">
              <a:rPr b="0"/>
              <a:pPr algn="l">
                <a:buNone/>
              </a:pPr>
              <a:t>5</a:t>
            </a:fld>
            <a:endParaRPr b="0"/>
          </a:p>
        </p:txBody>
      </p:sp>
      <p:pic>
        <p:nvPicPr>
          <p:cNvPr id="14" name="~PP1721.WAV">
            <a:hlinkClick r:id="" action="ppaction://media"/>
          </p:cNvPr>
          <p:cNvPicPr>
            <a:picLocks noRot="1" noChangeAspect="1"/>
          </p:cNvPicPr>
          <p:nvPr>
            <a:wavAudioFile r:embed="rId1" name="~PP1721.WAV"/>
          </p:nvPr>
        </p:nvPicPr>
        <p:blipFill>
          <a:blip r:embed="rId4" cstate="print"/>
          <a:stretch>
            <a:fillRect/>
          </a:stretch>
        </p:blipFill>
        <p:spPr>
          <a:xfrm>
            <a:off x="11744325" y="6410325"/>
            <a:ext cx="304800" cy="304800"/>
          </a:xfrm>
          <a:prstGeom prst="rect">
            <a:avLst/>
          </a:prstGeom>
        </p:spPr>
      </p:pic>
    </p:spTree>
  </p:cSld>
  <p:clrMapOvr>
    <a:masterClrMapping/>
  </p:clrMapOvr>
  <p:transition advTm="7485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Challenges to independence and functional ability</a:t>
            </a:r>
            <a:endParaRPr sz="3400"/>
          </a:p>
        </p:txBody>
      </p:sp>
      <p:sp>
        <p:nvSpPr>
          <p:cNvPr id="3" name="Formula box"/>
          <p:cNvSpPr>
            <a:spLocks noGrp="1"/>
          </p:cNvSpPr>
          <p:nvPr/>
        </p:nvSpPr>
        <p:spPr>
          <a:xfrm>
            <a:off x="548640" y="1371600"/>
            <a:ext cx="3291840" cy="868680"/>
          </a:xfrm>
          <a:prstGeom prst="roundRect">
            <a:avLst>
              <a:gd name="adj" fmla="val 12632"/>
            </a:avLst>
          </a:prstGeom>
          <a:solidFill>
            <a:schemeClr val="bg2"/>
          </a:solidFill>
          <a:ln w="12700">
            <a:solidFill>
              <a:schemeClr val="bg2"/>
            </a:solidFill>
            <a:prstDash val="solid"/>
          </a:ln>
        </p:spPr>
        <p:txBody>
          <a:bodyPr/>
          <a:lstStyle/>
          <a:p>
            <a:endParaRPr/>
          </a:p>
        </p:txBody>
      </p:sp>
      <p:sp>
        <p:nvSpPr>
          <p:cNvPr id="4" name="Text 2"/>
          <p:cNvSpPr>
            <a:spLocks noGrp="1"/>
          </p:cNvSpPr>
          <p:nvPr/>
        </p:nvSpPr>
        <p:spPr>
          <a:xfrm>
            <a:off x="548640" y="1371600"/>
            <a:ext cx="3291840" cy="868680"/>
          </a:xfrm>
          <a:prstGeom prst="rect">
            <a:avLst/>
          </a:prstGeom>
          <a:noFill/>
        </p:spPr>
        <p:txBody>
          <a:bodyPr wrap="square" lIns="0" tIns="0" rIns="0" bIns="0" anchor="ctr"/>
          <a:lstStyle/>
          <a:p>
            <a:pPr marL="0" indent="0" algn="ctr">
              <a:buNone/>
            </a:pPr>
            <a:r>
              <a:rPr sz="1800" b="1">
                <a:solidFill>
                  <a:schemeClr val="tx2"/>
                </a:solidFill>
              </a:rPr>
              <a:t>Intrinsic capacity</a:t>
            </a:r>
            <a:endParaRPr sz="1800"/>
          </a:p>
        </p:txBody>
      </p:sp>
      <p:sp>
        <p:nvSpPr>
          <p:cNvPr id="5" name="Text 3"/>
          <p:cNvSpPr>
            <a:spLocks noGrp="1"/>
          </p:cNvSpPr>
          <p:nvPr/>
        </p:nvSpPr>
        <p:spPr>
          <a:xfrm>
            <a:off x="3840480" y="1371600"/>
            <a:ext cx="640080" cy="868680"/>
          </a:xfrm>
          <a:prstGeom prst="rect">
            <a:avLst/>
          </a:prstGeom>
          <a:noFill/>
        </p:spPr>
        <p:txBody>
          <a:bodyPr wrap="square" lIns="0" tIns="0" rIns="0" bIns="0" anchor="ctr"/>
          <a:lstStyle/>
          <a:p>
            <a:pPr marL="0" indent="0" algn="ctr">
              <a:buNone/>
            </a:pPr>
            <a:r>
              <a:rPr sz="3200" b="1">
                <a:solidFill>
                  <a:schemeClr val="tx2"/>
                </a:solidFill>
              </a:rPr>
              <a:t>+</a:t>
            </a:r>
            <a:endParaRPr sz="3200"/>
          </a:p>
        </p:txBody>
      </p:sp>
      <p:sp>
        <p:nvSpPr>
          <p:cNvPr id="6" name="Formula box"/>
          <p:cNvSpPr>
            <a:spLocks noGrp="1"/>
          </p:cNvSpPr>
          <p:nvPr/>
        </p:nvSpPr>
        <p:spPr>
          <a:xfrm>
            <a:off x="4480560" y="1371600"/>
            <a:ext cx="3291840" cy="868680"/>
          </a:xfrm>
          <a:prstGeom prst="roundRect">
            <a:avLst>
              <a:gd name="adj" fmla="val 12632"/>
            </a:avLst>
          </a:prstGeom>
          <a:solidFill>
            <a:schemeClr val="bg2"/>
          </a:solidFill>
          <a:ln w="12700">
            <a:solidFill>
              <a:schemeClr val="bg2"/>
            </a:solidFill>
            <a:prstDash val="solid"/>
          </a:ln>
        </p:spPr>
        <p:txBody>
          <a:bodyPr/>
          <a:lstStyle/>
          <a:p>
            <a:endParaRPr/>
          </a:p>
        </p:txBody>
      </p:sp>
      <p:sp>
        <p:nvSpPr>
          <p:cNvPr id="7" name="Text 5"/>
          <p:cNvSpPr>
            <a:spLocks noGrp="1"/>
          </p:cNvSpPr>
          <p:nvPr/>
        </p:nvSpPr>
        <p:spPr>
          <a:xfrm>
            <a:off x="4480560" y="1371600"/>
            <a:ext cx="3291840" cy="868680"/>
          </a:xfrm>
          <a:prstGeom prst="rect">
            <a:avLst/>
          </a:prstGeom>
          <a:noFill/>
        </p:spPr>
        <p:txBody>
          <a:bodyPr wrap="square" lIns="0" tIns="0" rIns="0" bIns="0" anchor="ctr"/>
          <a:lstStyle/>
          <a:p>
            <a:pPr marL="0" indent="0" algn="ctr">
              <a:buNone/>
            </a:pPr>
            <a:r>
              <a:rPr sz="1800" b="1">
                <a:solidFill>
                  <a:schemeClr val="tx2"/>
                </a:solidFill>
              </a:rPr>
              <a:t>Environment</a:t>
            </a:r>
            <a:endParaRPr sz="1800"/>
          </a:p>
        </p:txBody>
      </p:sp>
      <p:sp>
        <p:nvSpPr>
          <p:cNvPr id="8" name="Text 6"/>
          <p:cNvSpPr>
            <a:spLocks noGrp="1"/>
          </p:cNvSpPr>
          <p:nvPr/>
        </p:nvSpPr>
        <p:spPr>
          <a:xfrm>
            <a:off x="7772400" y="1371600"/>
            <a:ext cx="640080" cy="868680"/>
          </a:xfrm>
          <a:prstGeom prst="rect">
            <a:avLst/>
          </a:prstGeom>
          <a:noFill/>
        </p:spPr>
        <p:txBody>
          <a:bodyPr wrap="square" lIns="0" tIns="0" rIns="0" bIns="0" anchor="ctr"/>
          <a:lstStyle/>
          <a:p>
            <a:pPr marL="0" indent="0" algn="ctr">
              <a:buNone/>
            </a:pPr>
            <a:r>
              <a:rPr sz="3200" b="1">
                <a:solidFill>
                  <a:schemeClr val="tx2"/>
                </a:solidFill>
              </a:rPr>
              <a:t>=</a:t>
            </a:r>
            <a:endParaRPr sz="3200"/>
          </a:p>
        </p:txBody>
      </p:sp>
      <p:sp>
        <p:nvSpPr>
          <p:cNvPr id="9" name="Formula box"/>
          <p:cNvSpPr>
            <a:spLocks noGrp="1"/>
          </p:cNvSpPr>
          <p:nvPr/>
        </p:nvSpPr>
        <p:spPr>
          <a:xfrm>
            <a:off x="8412480" y="1371600"/>
            <a:ext cx="3200400" cy="868680"/>
          </a:xfrm>
          <a:prstGeom prst="roundRect">
            <a:avLst>
              <a:gd name="adj" fmla="val 12632"/>
            </a:avLst>
          </a:prstGeom>
          <a:solidFill>
            <a:schemeClr val="accent1"/>
          </a:solidFill>
          <a:ln w="12700">
            <a:solidFill>
              <a:schemeClr val="accent1"/>
            </a:solidFill>
            <a:prstDash val="solid"/>
          </a:ln>
        </p:spPr>
        <p:txBody>
          <a:bodyPr/>
          <a:lstStyle/>
          <a:p>
            <a:endParaRPr/>
          </a:p>
        </p:txBody>
      </p:sp>
      <p:sp>
        <p:nvSpPr>
          <p:cNvPr id="10" name="Text 8"/>
          <p:cNvSpPr>
            <a:spLocks noGrp="1"/>
          </p:cNvSpPr>
          <p:nvPr/>
        </p:nvSpPr>
        <p:spPr>
          <a:xfrm>
            <a:off x="8412480" y="1371600"/>
            <a:ext cx="3200400" cy="868680"/>
          </a:xfrm>
          <a:prstGeom prst="rect">
            <a:avLst/>
          </a:prstGeom>
          <a:noFill/>
        </p:spPr>
        <p:txBody>
          <a:bodyPr wrap="square" lIns="0" tIns="0" rIns="0" bIns="0" anchor="ctr"/>
          <a:lstStyle/>
          <a:p>
            <a:pPr marL="0" indent="0" algn="ctr">
              <a:buNone/>
            </a:pPr>
            <a:r>
              <a:rPr sz="1800" b="1">
                <a:solidFill>
                  <a:schemeClr val="bg1"/>
                </a:solidFill>
              </a:rPr>
              <a:t>Functional ability</a:t>
            </a:r>
            <a:endParaRPr sz="1800"/>
          </a:p>
        </p:txBody>
      </p:sp>
      <p:sp>
        <p:nvSpPr>
          <p:cNvPr id="11" name="Challenge card"/>
          <p:cNvSpPr>
            <a:spLocks noGrp="1"/>
          </p:cNvSpPr>
          <p:nvPr/>
        </p:nvSpPr>
        <p:spPr>
          <a:xfrm>
            <a:off x="548640" y="2514600"/>
            <a:ext cx="2651760" cy="3520440"/>
          </a:xfrm>
          <a:prstGeom prst="roundRect">
            <a:avLst>
              <a:gd name="adj" fmla="val 4138"/>
            </a:avLst>
          </a:prstGeom>
          <a:solidFill>
            <a:schemeClr val="bg2"/>
          </a:solidFill>
          <a:ln w="12700">
            <a:solidFill>
              <a:schemeClr val="bg2"/>
            </a:solidFill>
            <a:prstDash val="solid"/>
          </a:ln>
        </p:spPr>
        <p:txBody>
          <a:bodyPr/>
          <a:lstStyle/>
          <a:p>
            <a:endParaRPr/>
          </a:p>
        </p:txBody>
      </p:sp>
      <p:sp>
        <p:nvSpPr>
          <p:cNvPr id="12" name="Icon circle"/>
          <p:cNvSpPr>
            <a:spLocks noGrp="1"/>
          </p:cNvSpPr>
          <p:nvPr/>
        </p:nvSpPr>
        <p:spPr>
          <a:xfrm>
            <a:off x="731520" y="2697480"/>
            <a:ext cx="685800" cy="685800"/>
          </a:xfrm>
          <a:prstGeom prst="ellipse">
            <a:avLst/>
          </a:prstGeom>
          <a:solidFill>
            <a:schemeClr val="accent1"/>
          </a:solidFill>
          <a:ln w="12700">
            <a:solidFill>
              <a:schemeClr val="accent1"/>
            </a:solidFill>
            <a:prstDash val="solid"/>
          </a:ln>
        </p:spPr>
        <p:txBody>
          <a:bodyPr/>
          <a:lstStyle/>
          <a:p>
            <a:endParaRPr/>
          </a:p>
        </p:txBody>
      </p:sp>
      <p:pic>
        <p:nvPicPr>
          <p:cNvPr id="13" name="Image 0"/>
          <p:cNvPicPr>
            <a:picLocks noChangeAspect="1"/>
          </p:cNvPicPr>
          <p:nvPr/>
        </p:nvPicPr>
        <p:blipFill>
          <a:blip r:embed="rId4" cstate="print"/>
          <a:srcRect/>
          <a:stretch>
            <a:fillRect/>
          </a:stretch>
        </p:blipFill>
        <p:spPr>
          <a:xfrm>
            <a:off x="902970" y="2868930"/>
            <a:ext cx="342900" cy="342900"/>
          </a:xfrm>
          <a:prstGeom prst="rect">
            <a:avLst/>
          </a:prstGeom>
        </p:spPr>
      </p:pic>
      <p:sp>
        <p:nvSpPr>
          <p:cNvPr id="14" name="Text 11"/>
          <p:cNvSpPr>
            <a:spLocks noGrp="1"/>
          </p:cNvSpPr>
          <p:nvPr/>
        </p:nvSpPr>
        <p:spPr>
          <a:xfrm>
            <a:off x="1508760" y="2697480"/>
            <a:ext cx="1600200" cy="685800"/>
          </a:xfrm>
          <a:prstGeom prst="rect">
            <a:avLst/>
          </a:prstGeom>
          <a:noFill/>
        </p:spPr>
        <p:txBody>
          <a:bodyPr wrap="square" lIns="0" tIns="0" rIns="0" bIns="0" anchor="ctr"/>
          <a:lstStyle/>
          <a:p>
            <a:pPr marL="0" indent="0">
              <a:buNone/>
            </a:pPr>
            <a:r>
              <a:rPr sz="1600" b="1">
                <a:solidFill>
                  <a:schemeClr val="tx2"/>
                </a:solidFill>
              </a:rPr>
              <a:t>Health and frailty</a:t>
            </a:r>
            <a:endParaRPr sz="1600"/>
          </a:p>
        </p:txBody>
      </p:sp>
      <p:sp>
        <p:nvSpPr>
          <p:cNvPr id="15" name="Text 12"/>
          <p:cNvSpPr>
            <a:spLocks noGrp="1"/>
          </p:cNvSpPr>
          <p:nvPr/>
        </p:nvSpPr>
        <p:spPr>
          <a:xfrm>
            <a:off x="731520" y="3566160"/>
            <a:ext cx="2331720" cy="2377440"/>
          </a:xfrm>
          <a:prstGeom prst="rect">
            <a:avLst/>
          </a:prstGeom>
          <a:noFill/>
        </p:spPr>
        <p:txBody>
          <a:bodyPr wrap="square" lIns="0" tIns="0" rIns="0" bIns="0" anchor="t"/>
          <a:lstStyle/>
          <a:p>
            <a:pPr marL="342900" indent="-342900">
              <a:spcAft>
                <a:spcPts val="600"/>
              </a:spcAft>
              <a:buSzPct val="100000"/>
              <a:buChar char="•"/>
            </a:pPr>
            <a:r>
              <a:rPr sz="1500">
                <a:solidFill>
                  <a:schemeClr val="tx1"/>
                </a:solidFill>
              </a:rPr>
              <a:t>Living fewer years in good health (Age UK, 2025a)</a:t>
            </a:r>
            <a:endParaRPr sz="1500"/>
          </a:p>
          <a:p>
            <a:pPr marL="342900" indent="-342900">
              <a:spcAft>
                <a:spcPts val="600"/>
              </a:spcAft>
              <a:buSzPct val="100000"/>
              <a:buChar char="•"/>
            </a:pPr>
            <a:r>
              <a:rPr sz="1500">
                <a:solidFill>
                  <a:schemeClr val="tx1"/>
                </a:solidFill>
              </a:rPr>
              <a:t>Frailty reduces mobility and confidence (Fried et al., 2001)</a:t>
            </a:r>
            <a:endParaRPr sz="1500"/>
          </a:p>
        </p:txBody>
      </p:sp>
      <p:sp>
        <p:nvSpPr>
          <p:cNvPr id="16" name="Challenge card"/>
          <p:cNvSpPr>
            <a:spLocks noGrp="1"/>
          </p:cNvSpPr>
          <p:nvPr/>
        </p:nvSpPr>
        <p:spPr>
          <a:xfrm>
            <a:off x="3355848" y="2514600"/>
            <a:ext cx="2651760" cy="3520440"/>
          </a:xfrm>
          <a:prstGeom prst="roundRect">
            <a:avLst>
              <a:gd name="adj" fmla="val 4138"/>
            </a:avLst>
          </a:prstGeom>
          <a:solidFill>
            <a:schemeClr val="bg2"/>
          </a:solidFill>
          <a:ln w="12700">
            <a:solidFill>
              <a:schemeClr val="bg2"/>
            </a:solidFill>
            <a:prstDash val="solid"/>
          </a:ln>
        </p:spPr>
        <p:txBody>
          <a:bodyPr/>
          <a:lstStyle/>
          <a:p>
            <a:endParaRPr/>
          </a:p>
        </p:txBody>
      </p:sp>
      <p:sp>
        <p:nvSpPr>
          <p:cNvPr id="17" name="Icon circle"/>
          <p:cNvSpPr>
            <a:spLocks noGrp="1"/>
          </p:cNvSpPr>
          <p:nvPr/>
        </p:nvSpPr>
        <p:spPr>
          <a:xfrm>
            <a:off x="3538728" y="2697480"/>
            <a:ext cx="685800" cy="685800"/>
          </a:xfrm>
          <a:prstGeom prst="ellipse">
            <a:avLst/>
          </a:prstGeom>
          <a:solidFill>
            <a:schemeClr val="accent4"/>
          </a:solidFill>
          <a:ln w="12700">
            <a:solidFill>
              <a:schemeClr val="accent4"/>
            </a:solidFill>
            <a:prstDash val="solid"/>
          </a:ln>
        </p:spPr>
        <p:txBody>
          <a:bodyPr/>
          <a:lstStyle/>
          <a:p>
            <a:endParaRPr/>
          </a:p>
        </p:txBody>
      </p:sp>
      <p:pic>
        <p:nvPicPr>
          <p:cNvPr id="18" name="Image 1"/>
          <p:cNvPicPr>
            <a:picLocks noChangeAspect="1"/>
          </p:cNvPicPr>
          <p:nvPr/>
        </p:nvPicPr>
        <p:blipFill>
          <a:blip r:embed="rId5" cstate="print"/>
          <a:srcRect/>
          <a:stretch>
            <a:fillRect/>
          </a:stretch>
        </p:blipFill>
        <p:spPr>
          <a:xfrm>
            <a:off x="3710178" y="2868930"/>
            <a:ext cx="342900" cy="342900"/>
          </a:xfrm>
          <a:prstGeom prst="rect">
            <a:avLst/>
          </a:prstGeom>
        </p:spPr>
      </p:pic>
      <p:sp>
        <p:nvSpPr>
          <p:cNvPr id="19" name="Text 15"/>
          <p:cNvSpPr>
            <a:spLocks noGrp="1"/>
          </p:cNvSpPr>
          <p:nvPr/>
        </p:nvSpPr>
        <p:spPr>
          <a:xfrm>
            <a:off x="4315968" y="2697480"/>
            <a:ext cx="1600200" cy="685800"/>
          </a:xfrm>
          <a:prstGeom prst="rect">
            <a:avLst/>
          </a:prstGeom>
          <a:noFill/>
        </p:spPr>
        <p:txBody>
          <a:bodyPr wrap="square" lIns="0" tIns="0" rIns="0" bIns="0" anchor="ctr"/>
          <a:lstStyle/>
          <a:p>
            <a:pPr marL="0" indent="0">
              <a:buNone/>
            </a:pPr>
            <a:r>
              <a:rPr sz="1600" b="1">
                <a:solidFill>
                  <a:schemeClr val="tx2"/>
                </a:solidFill>
              </a:rPr>
              <a:t>Access to support</a:t>
            </a:r>
            <a:endParaRPr sz="1600"/>
          </a:p>
        </p:txBody>
      </p:sp>
      <p:sp>
        <p:nvSpPr>
          <p:cNvPr id="20" name="Text 16"/>
          <p:cNvSpPr>
            <a:spLocks noGrp="1"/>
          </p:cNvSpPr>
          <p:nvPr/>
        </p:nvSpPr>
        <p:spPr>
          <a:xfrm>
            <a:off x="3538728" y="3566160"/>
            <a:ext cx="2331720" cy="2377440"/>
          </a:xfrm>
          <a:prstGeom prst="rect">
            <a:avLst/>
          </a:prstGeom>
          <a:noFill/>
        </p:spPr>
        <p:txBody>
          <a:bodyPr wrap="square" lIns="0" tIns="0" rIns="0" bIns="0" anchor="t"/>
          <a:lstStyle/>
          <a:p>
            <a:pPr marL="342900" indent="-342900">
              <a:spcAft>
                <a:spcPts val="600"/>
              </a:spcAft>
              <a:buSzPct val="100000"/>
              <a:buChar char="•"/>
            </a:pPr>
            <a:r>
              <a:rPr sz="1500">
                <a:solidFill>
                  <a:schemeClr val="tx1"/>
                </a:solidFill>
              </a:rPr>
              <a:t>372,113 adults waiting for an assessment, care or review (Mar 2025)</a:t>
            </a:r>
            <a:endParaRPr sz="1500"/>
          </a:p>
          <a:p>
            <a:pPr marL="342900" indent="-342900">
              <a:spcAft>
                <a:spcPts val="600"/>
              </a:spcAft>
              <a:buSzPct val="100000"/>
              <a:buChar char="•"/>
            </a:pPr>
            <a:r>
              <a:rPr sz="1500">
                <a:solidFill>
                  <a:schemeClr val="tx1"/>
                </a:solidFill>
              </a:rPr>
              <a:t>Fewer older people receive long-term council support</a:t>
            </a:r>
            <a:endParaRPr sz="1500"/>
          </a:p>
        </p:txBody>
      </p:sp>
      <p:sp>
        <p:nvSpPr>
          <p:cNvPr id="21" name="Challenge card"/>
          <p:cNvSpPr>
            <a:spLocks noGrp="1"/>
          </p:cNvSpPr>
          <p:nvPr/>
        </p:nvSpPr>
        <p:spPr>
          <a:xfrm>
            <a:off x="6163056" y="2514600"/>
            <a:ext cx="2651760" cy="3520440"/>
          </a:xfrm>
          <a:prstGeom prst="roundRect">
            <a:avLst>
              <a:gd name="adj" fmla="val 4138"/>
            </a:avLst>
          </a:prstGeom>
          <a:solidFill>
            <a:schemeClr val="bg2"/>
          </a:solidFill>
          <a:ln w="12700">
            <a:solidFill>
              <a:schemeClr val="bg2"/>
            </a:solidFill>
            <a:prstDash val="solid"/>
          </a:ln>
        </p:spPr>
        <p:txBody>
          <a:bodyPr/>
          <a:lstStyle/>
          <a:p>
            <a:endParaRPr/>
          </a:p>
        </p:txBody>
      </p:sp>
      <p:sp>
        <p:nvSpPr>
          <p:cNvPr id="22" name="Icon circle"/>
          <p:cNvSpPr>
            <a:spLocks noGrp="1"/>
          </p:cNvSpPr>
          <p:nvPr/>
        </p:nvSpPr>
        <p:spPr>
          <a:xfrm>
            <a:off x="6345936" y="2697480"/>
            <a:ext cx="685800" cy="685800"/>
          </a:xfrm>
          <a:prstGeom prst="ellipse">
            <a:avLst/>
          </a:prstGeom>
          <a:solidFill>
            <a:schemeClr val="accent3"/>
          </a:solidFill>
          <a:ln w="12700">
            <a:solidFill>
              <a:schemeClr val="accent3"/>
            </a:solidFill>
            <a:prstDash val="solid"/>
          </a:ln>
        </p:spPr>
        <p:txBody>
          <a:bodyPr/>
          <a:lstStyle/>
          <a:p>
            <a:endParaRPr/>
          </a:p>
        </p:txBody>
      </p:sp>
      <p:pic>
        <p:nvPicPr>
          <p:cNvPr id="23" name="Image 2"/>
          <p:cNvPicPr>
            <a:picLocks noChangeAspect="1"/>
          </p:cNvPicPr>
          <p:nvPr/>
        </p:nvPicPr>
        <p:blipFill>
          <a:blip r:embed="rId6" cstate="print"/>
          <a:srcRect/>
          <a:stretch>
            <a:fillRect/>
          </a:stretch>
        </p:blipFill>
        <p:spPr>
          <a:xfrm>
            <a:off x="6517386" y="2868930"/>
            <a:ext cx="342900" cy="342900"/>
          </a:xfrm>
          <a:prstGeom prst="rect">
            <a:avLst/>
          </a:prstGeom>
        </p:spPr>
      </p:pic>
      <p:sp>
        <p:nvSpPr>
          <p:cNvPr id="24" name="Text 19"/>
          <p:cNvSpPr>
            <a:spLocks noGrp="1"/>
          </p:cNvSpPr>
          <p:nvPr/>
        </p:nvSpPr>
        <p:spPr>
          <a:xfrm>
            <a:off x="7123176" y="2697480"/>
            <a:ext cx="1600200" cy="685800"/>
          </a:xfrm>
          <a:prstGeom prst="rect">
            <a:avLst/>
          </a:prstGeom>
          <a:noFill/>
        </p:spPr>
        <p:txBody>
          <a:bodyPr wrap="square" lIns="0" tIns="0" rIns="0" bIns="0" anchor="ctr"/>
          <a:lstStyle/>
          <a:p>
            <a:pPr marL="0" indent="0">
              <a:buNone/>
            </a:pPr>
            <a:r>
              <a:rPr sz="1600" b="1">
                <a:solidFill>
                  <a:schemeClr val="tx2"/>
                </a:solidFill>
              </a:rPr>
              <a:t>Loneliness</a:t>
            </a:r>
            <a:endParaRPr sz="1600"/>
          </a:p>
        </p:txBody>
      </p:sp>
      <p:sp>
        <p:nvSpPr>
          <p:cNvPr id="25" name="Text 20"/>
          <p:cNvSpPr>
            <a:spLocks noGrp="1"/>
          </p:cNvSpPr>
          <p:nvPr/>
        </p:nvSpPr>
        <p:spPr>
          <a:xfrm>
            <a:off x="6345936" y="3566160"/>
            <a:ext cx="2331720" cy="2377440"/>
          </a:xfrm>
          <a:prstGeom prst="rect">
            <a:avLst/>
          </a:prstGeom>
          <a:noFill/>
        </p:spPr>
        <p:txBody>
          <a:bodyPr wrap="square" lIns="0" tIns="0" rIns="0" bIns="0" anchor="t"/>
          <a:lstStyle/>
          <a:p>
            <a:pPr marL="342900" indent="-342900">
              <a:spcAft>
                <a:spcPts val="600"/>
              </a:spcAft>
              <a:buSzPct val="100000"/>
              <a:buChar char="•"/>
            </a:pPr>
            <a:r>
              <a:rPr sz="1500">
                <a:solidFill>
                  <a:schemeClr val="tx1"/>
                </a:solidFill>
              </a:rPr>
              <a:t>1.36 million aged 50+ often lonely, 2016/17 (Age UK, 2018)</a:t>
            </a:r>
            <a:endParaRPr sz="1500"/>
          </a:p>
          <a:p>
            <a:pPr marL="342900" indent="-342900">
              <a:spcAft>
                <a:spcPts val="600"/>
              </a:spcAft>
              <a:buSzPct val="100000"/>
              <a:buChar char="•"/>
            </a:pPr>
            <a:r>
              <a:rPr sz="1500">
                <a:solidFill>
                  <a:schemeClr val="tx1"/>
                </a:solidFill>
              </a:rPr>
              <a:t>Poor health and widowhood raise the risk</a:t>
            </a:r>
            <a:endParaRPr sz="1500"/>
          </a:p>
        </p:txBody>
      </p:sp>
      <p:sp>
        <p:nvSpPr>
          <p:cNvPr id="26" name="Challenge card"/>
          <p:cNvSpPr>
            <a:spLocks noGrp="1"/>
          </p:cNvSpPr>
          <p:nvPr/>
        </p:nvSpPr>
        <p:spPr>
          <a:xfrm>
            <a:off x="8970264" y="2514600"/>
            <a:ext cx="2651760" cy="3520440"/>
          </a:xfrm>
          <a:prstGeom prst="roundRect">
            <a:avLst>
              <a:gd name="adj" fmla="val 4138"/>
            </a:avLst>
          </a:prstGeom>
          <a:solidFill>
            <a:schemeClr val="bg2"/>
          </a:solidFill>
          <a:ln w="12700">
            <a:solidFill>
              <a:schemeClr val="bg2"/>
            </a:solidFill>
            <a:prstDash val="solid"/>
          </a:ln>
        </p:spPr>
        <p:txBody>
          <a:bodyPr/>
          <a:lstStyle/>
          <a:p>
            <a:endParaRPr/>
          </a:p>
        </p:txBody>
      </p:sp>
      <p:sp>
        <p:nvSpPr>
          <p:cNvPr id="27" name="Icon circle"/>
          <p:cNvSpPr>
            <a:spLocks noGrp="1"/>
          </p:cNvSpPr>
          <p:nvPr/>
        </p:nvSpPr>
        <p:spPr>
          <a:xfrm>
            <a:off x="9153144" y="2697480"/>
            <a:ext cx="685800" cy="685800"/>
          </a:xfrm>
          <a:prstGeom prst="ellipse">
            <a:avLst/>
          </a:prstGeom>
          <a:solidFill>
            <a:schemeClr val="accent5"/>
          </a:solidFill>
          <a:ln w="12700">
            <a:solidFill>
              <a:schemeClr val="accent5"/>
            </a:solidFill>
            <a:prstDash val="solid"/>
          </a:ln>
        </p:spPr>
        <p:txBody>
          <a:bodyPr/>
          <a:lstStyle/>
          <a:p>
            <a:endParaRPr/>
          </a:p>
        </p:txBody>
      </p:sp>
      <p:pic>
        <p:nvPicPr>
          <p:cNvPr id="28" name="Image 3"/>
          <p:cNvPicPr>
            <a:picLocks noChangeAspect="1"/>
          </p:cNvPicPr>
          <p:nvPr/>
        </p:nvPicPr>
        <p:blipFill>
          <a:blip r:embed="rId7" cstate="print"/>
          <a:srcRect/>
          <a:stretch>
            <a:fillRect/>
          </a:stretch>
        </p:blipFill>
        <p:spPr>
          <a:xfrm>
            <a:off x="9324594" y="2868930"/>
            <a:ext cx="342900" cy="342900"/>
          </a:xfrm>
          <a:prstGeom prst="rect">
            <a:avLst/>
          </a:prstGeom>
        </p:spPr>
      </p:pic>
      <p:sp>
        <p:nvSpPr>
          <p:cNvPr id="29" name="Text 23"/>
          <p:cNvSpPr>
            <a:spLocks noGrp="1"/>
          </p:cNvSpPr>
          <p:nvPr/>
        </p:nvSpPr>
        <p:spPr>
          <a:xfrm>
            <a:off x="9930384" y="2697480"/>
            <a:ext cx="1600200" cy="685800"/>
          </a:xfrm>
          <a:prstGeom prst="rect">
            <a:avLst/>
          </a:prstGeom>
          <a:noFill/>
        </p:spPr>
        <p:txBody>
          <a:bodyPr wrap="square" lIns="0" tIns="0" rIns="0" bIns="0" anchor="ctr"/>
          <a:lstStyle/>
          <a:p>
            <a:pPr marL="0" indent="0">
              <a:buNone/>
            </a:pPr>
            <a:r>
              <a:rPr sz="1600" b="1">
                <a:solidFill>
                  <a:schemeClr val="tx2"/>
                </a:solidFill>
              </a:rPr>
              <a:t>Carers and workforce</a:t>
            </a:r>
            <a:endParaRPr sz="1600"/>
          </a:p>
        </p:txBody>
      </p:sp>
      <p:sp>
        <p:nvSpPr>
          <p:cNvPr id="30" name="Text 24"/>
          <p:cNvSpPr>
            <a:spLocks noGrp="1"/>
          </p:cNvSpPr>
          <p:nvPr/>
        </p:nvSpPr>
        <p:spPr>
          <a:xfrm>
            <a:off x="9153144" y="3566160"/>
            <a:ext cx="2331720" cy="2377440"/>
          </a:xfrm>
          <a:prstGeom prst="rect">
            <a:avLst/>
          </a:prstGeom>
          <a:noFill/>
        </p:spPr>
        <p:txBody>
          <a:bodyPr wrap="square" lIns="0" tIns="0" rIns="0" bIns="0" anchor="t"/>
          <a:lstStyle/>
          <a:p>
            <a:pPr marL="342900" indent="-342900">
              <a:spcAft>
                <a:spcPts val="600"/>
              </a:spcAft>
              <a:buSzPct val="100000"/>
              <a:buChar char="•"/>
            </a:pPr>
            <a:r>
              <a:rPr sz="1500">
                <a:solidFill>
                  <a:schemeClr val="tx1"/>
                </a:solidFill>
              </a:rPr>
              <a:t>1.8 million people aged 65+ are unpaid carers</a:t>
            </a:r>
            <a:endParaRPr sz="1500"/>
          </a:p>
          <a:p>
            <a:pPr marL="342900" indent="-342900">
              <a:spcAft>
                <a:spcPts val="600"/>
              </a:spcAft>
              <a:buSzPct val="100000"/>
              <a:buChar char="•"/>
            </a:pPr>
            <a:r>
              <a:rPr sz="1500">
                <a:solidFill>
                  <a:schemeClr val="tx1"/>
                </a:solidFill>
              </a:rPr>
              <a:t>Workforce gaps delay or rush support (Skills for Care, 2025)</a:t>
            </a:r>
            <a:endParaRPr sz="1500"/>
          </a:p>
        </p:txBody>
      </p:sp>
      <p:sp>
        <p:nvSpPr>
          <p:cNvPr id="31" name="Source caption"/>
          <p:cNvSpPr>
            <a:spLocks noGrp="1"/>
          </p:cNvSpPr>
          <p:nvPr/>
        </p:nvSpPr>
        <p:spPr>
          <a:xfrm>
            <a:off x="548640" y="6263640"/>
            <a:ext cx="10515600" cy="365760"/>
          </a:xfrm>
          <a:prstGeom prst="rect">
            <a:avLst/>
          </a:prstGeom>
          <a:noFill/>
        </p:spPr>
        <p:txBody>
          <a:bodyPr wrap="square" lIns="0" tIns="0" rIns="0" bIns="0" anchor="ctr"/>
          <a:lstStyle/>
          <a:p>
            <a:pPr marL="0" indent="0">
              <a:buNone/>
            </a:pPr>
            <a:r>
              <a:rPr sz="1100" i="1">
                <a:solidFill>
                  <a:schemeClr val="accent5"/>
                </a:solidFill>
              </a:rPr>
              <a:t>Framework adapted from Beard et al. (2016), World Health Organization. Data: Age UK (2025a; 2018).</a:t>
            </a:r>
            <a:endParaRPr sz="1100"/>
          </a:p>
        </p:txBody>
      </p:sp>
      <p:sp>
        <p:nvSpPr>
          <p:cNvPr id="32"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8C630A04-5A25-9E0C-9436-126091DB86B3}" type="slidenum">
              <a:rPr b="0"/>
              <a:pPr algn="l">
                <a:buNone/>
              </a:pPr>
              <a:t>6</a:t>
            </a:fld>
            <a:endParaRPr b="0"/>
          </a:p>
        </p:txBody>
      </p:sp>
      <p:pic>
        <p:nvPicPr>
          <p:cNvPr id="33" name="~PP1941.WAV">
            <a:hlinkClick r:id="" action="ppaction://media"/>
          </p:cNvPr>
          <p:cNvPicPr>
            <a:picLocks noRot="1" noChangeAspect="1"/>
          </p:cNvPicPr>
          <p:nvPr>
            <a:wavAudioFile r:embed="rId1" name="~PP1941.WAV"/>
          </p:nvPr>
        </p:nvPicPr>
        <p:blipFill>
          <a:blip r:embed="rId8" cstate="print"/>
          <a:stretch>
            <a:fillRect/>
          </a:stretch>
        </p:blipFill>
        <p:spPr>
          <a:xfrm>
            <a:off x="11744325" y="6410325"/>
            <a:ext cx="304800" cy="304800"/>
          </a:xfrm>
          <a:prstGeom prst="rect">
            <a:avLst/>
          </a:prstGeom>
        </p:spPr>
      </p:pic>
    </p:spTree>
  </p:cSld>
  <p:clrMapOvr>
    <a:masterClrMapping/>
  </p:clrMapOvr>
  <p:transition advTm="8180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3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Current UK provision and policy context</a:t>
            </a:r>
            <a:endParaRPr sz="3400"/>
          </a:p>
        </p:txBody>
      </p:sp>
      <p:sp>
        <p:nvSpPr>
          <p:cNvPr id="3" name="Provision chip"/>
          <p:cNvSpPr>
            <a:spLocks noGrp="1"/>
          </p:cNvSpPr>
          <p:nvPr/>
        </p:nvSpPr>
        <p:spPr>
          <a:xfrm>
            <a:off x="548640" y="1371600"/>
            <a:ext cx="2651760" cy="1371600"/>
          </a:xfrm>
          <a:prstGeom prst="roundRect">
            <a:avLst>
              <a:gd name="adj" fmla="val 8000"/>
            </a:avLst>
          </a:prstGeom>
          <a:solidFill>
            <a:srgbClr val="FCF1DD"/>
          </a:solidFill>
          <a:ln w="12700">
            <a:solidFill>
              <a:srgbClr val="FCF1DD"/>
            </a:solidFill>
            <a:prstDash val="solid"/>
          </a:ln>
        </p:spPr>
        <p:txBody>
          <a:bodyPr/>
          <a:lstStyle/>
          <a:p>
            <a:endParaRPr/>
          </a:p>
        </p:txBody>
      </p:sp>
      <p:sp>
        <p:nvSpPr>
          <p:cNvPr id="4" name="Shape 2"/>
          <p:cNvSpPr>
            <a:spLocks noGrp="1"/>
          </p:cNvSpPr>
          <p:nvPr/>
        </p:nvSpPr>
        <p:spPr>
          <a:xfrm>
            <a:off x="548640" y="1371600"/>
            <a:ext cx="2651760" cy="1371600"/>
          </a:xfrm>
          <a:prstGeom prst="roundRect">
            <a:avLst>
              <a:gd name="adj" fmla="val 8000"/>
            </a:avLst>
          </a:prstGeom>
          <a:ln w="25400">
            <a:solidFill>
              <a:schemeClr val="accent2"/>
            </a:solidFill>
            <a:prstDash val="solid"/>
          </a:ln>
        </p:spPr>
        <p:txBody>
          <a:bodyPr/>
          <a:lstStyle/>
          <a:p>
            <a:endParaRPr/>
          </a:p>
        </p:txBody>
      </p:sp>
      <p:sp>
        <p:nvSpPr>
          <p:cNvPr id="5" name="Icon circle"/>
          <p:cNvSpPr>
            <a:spLocks noGrp="1"/>
          </p:cNvSpPr>
          <p:nvPr/>
        </p:nvSpPr>
        <p:spPr>
          <a:xfrm>
            <a:off x="685800" y="1691640"/>
            <a:ext cx="731520" cy="731520"/>
          </a:xfrm>
          <a:prstGeom prst="ellipse">
            <a:avLst/>
          </a:prstGeom>
          <a:solidFill>
            <a:schemeClr val="accent2"/>
          </a:solidFill>
          <a:ln w="12700">
            <a:solidFill>
              <a:schemeClr val="accent2"/>
            </a:solidFill>
            <a:prstDash val="solid"/>
          </a:ln>
        </p:spPr>
        <p:txBody>
          <a:bodyPr/>
          <a:lstStyle/>
          <a:p>
            <a:endParaRPr/>
          </a:p>
        </p:txBody>
      </p:sp>
      <p:pic>
        <p:nvPicPr>
          <p:cNvPr id="6" name="Image 0"/>
          <p:cNvPicPr>
            <a:picLocks noChangeAspect="1"/>
          </p:cNvPicPr>
          <p:nvPr/>
        </p:nvPicPr>
        <p:blipFill>
          <a:blip r:embed="rId4" cstate="print"/>
          <a:srcRect/>
          <a:stretch>
            <a:fillRect/>
          </a:stretch>
        </p:blipFill>
        <p:spPr>
          <a:xfrm>
            <a:off x="868680" y="1874520"/>
            <a:ext cx="365760" cy="365760"/>
          </a:xfrm>
          <a:prstGeom prst="rect">
            <a:avLst/>
          </a:prstGeom>
        </p:spPr>
      </p:pic>
      <p:sp>
        <p:nvSpPr>
          <p:cNvPr id="7" name="Text 4"/>
          <p:cNvSpPr>
            <a:spLocks noGrp="1"/>
          </p:cNvSpPr>
          <p:nvPr/>
        </p:nvSpPr>
        <p:spPr>
          <a:xfrm>
            <a:off x="1508760" y="1371600"/>
            <a:ext cx="1600200" cy="1371600"/>
          </a:xfrm>
          <a:prstGeom prst="rect">
            <a:avLst/>
          </a:prstGeom>
          <a:noFill/>
        </p:spPr>
        <p:txBody>
          <a:bodyPr wrap="square" lIns="0" tIns="0" rIns="0" bIns="0" anchor="ctr"/>
          <a:lstStyle/>
          <a:p>
            <a:pPr marL="0" indent="0">
              <a:buNone/>
            </a:pPr>
            <a:r>
              <a:rPr sz="1500" b="1">
                <a:solidFill>
                  <a:schemeClr val="tx1"/>
                </a:solidFill>
              </a:rPr>
              <a:t>Domiciliary care</a:t>
            </a:r>
            <a:endParaRPr sz="1500"/>
          </a:p>
        </p:txBody>
      </p:sp>
      <p:sp>
        <p:nvSpPr>
          <p:cNvPr id="8" name="Provision chip"/>
          <p:cNvSpPr>
            <a:spLocks noGrp="1"/>
          </p:cNvSpPr>
          <p:nvPr/>
        </p:nvSpPr>
        <p:spPr>
          <a:xfrm>
            <a:off x="3337560" y="1371600"/>
            <a:ext cx="2651760" cy="1371600"/>
          </a:xfrm>
          <a:prstGeom prst="roundRect">
            <a:avLst>
              <a:gd name="adj" fmla="val 8000"/>
            </a:avLst>
          </a:prstGeom>
          <a:solidFill>
            <a:schemeClr val="bg2"/>
          </a:solidFill>
          <a:ln w="12700">
            <a:solidFill>
              <a:schemeClr val="bg2"/>
            </a:solidFill>
            <a:prstDash val="solid"/>
          </a:ln>
        </p:spPr>
        <p:txBody>
          <a:bodyPr/>
          <a:lstStyle/>
          <a:p>
            <a:endParaRPr/>
          </a:p>
        </p:txBody>
      </p:sp>
      <p:sp>
        <p:nvSpPr>
          <p:cNvPr id="9" name="Icon circle"/>
          <p:cNvSpPr>
            <a:spLocks noGrp="1"/>
          </p:cNvSpPr>
          <p:nvPr/>
        </p:nvSpPr>
        <p:spPr>
          <a:xfrm>
            <a:off x="3474720" y="1691640"/>
            <a:ext cx="731520" cy="731520"/>
          </a:xfrm>
          <a:prstGeom prst="ellipse">
            <a:avLst/>
          </a:prstGeom>
          <a:solidFill>
            <a:schemeClr val="accent1"/>
          </a:solidFill>
          <a:ln w="12700">
            <a:solidFill>
              <a:schemeClr val="accent1"/>
            </a:solidFill>
            <a:prstDash val="solid"/>
          </a:ln>
        </p:spPr>
        <p:txBody>
          <a:bodyPr/>
          <a:lstStyle/>
          <a:p>
            <a:endParaRPr/>
          </a:p>
        </p:txBody>
      </p:sp>
      <p:pic>
        <p:nvPicPr>
          <p:cNvPr id="10" name="Image 1"/>
          <p:cNvPicPr>
            <a:picLocks noChangeAspect="1"/>
          </p:cNvPicPr>
          <p:nvPr/>
        </p:nvPicPr>
        <p:blipFill>
          <a:blip r:embed="rId5" cstate="print"/>
          <a:srcRect/>
          <a:stretch>
            <a:fillRect/>
          </a:stretch>
        </p:blipFill>
        <p:spPr>
          <a:xfrm>
            <a:off x="3657600" y="1874520"/>
            <a:ext cx="365760" cy="365760"/>
          </a:xfrm>
          <a:prstGeom prst="rect">
            <a:avLst/>
          </a:prstGeom>
        </p:spPr>
      </p:pic>
      <p:sp>
        <p:nvSpPr>
          <p:cNvPr id="11" name="Text 7"/>
          <p:cNvSpPr>
            <a:spLocks noGrp="1"/>
          </p:cNvSpPr>
          <p:nvPr/>
        </p:nvSpPr>
        <p:spPr>
          <a:xfrm>
            <a:off x="4297680" y="1371600"/>
            <a:ext cx="1600200" cy="1371600"/>
          </a:xfrm>
          <a:prstGeom prst="rect">
            <a:avLst/>
          </a:prstGeom>
          <a:noFill/>
        </p:spPr>
        <p:txBody>
          <a:bodyPr wrap="square" lIns="0" tIns="0" rIns="0" bIns="0" anchor="ctr"/>
          <a:lstStyle/>
          <a:p>
            <a:pPr marL="0" indent="0">
              <a:buNone/>
            </a:pPr>
            <a:r>
              <a:rPr sz="1500" b="1">
                <a:solidFill>
                  <a:schemeClr val="tx1"/>
                </a:solidFill>
              </a:rPr>
              <a:t>Residential and nursing care</a:t>
            </a:r>
            <a:endParaRPr sz="1500"/>
          </a:p>
        </p:txBody>
      </p:sp>
      <p:sp>
        <p:nvSpPr>
          <p:cNvPr id="12" name="Provision chip"/>
          <p:cNvSpPr>
            <a:spLocks noGrp="1"/>
          </p:cNvSpPr>
          <p:nvPr/>
        </p:nvSpPr>
        <p:spPr>
          <a:xfrm>
            <a:off x="548640" y="2880360"/>
            <a:ext cx="2651760" cy="1371600"/>
          </a:xfrm>
          <a:prstGeom prst="roundRect">
            <a:avLst>
              <a:gd name="adj" fmla="val 8000"/>
            </a:avLst>
          </a:prstGeom>
          <a:solidFill>
            <a:schemeClr val="bg2"/>
          </a:solidFill>
          <a:ln w="12700">
            <a:solidFill>
              <a:schemeClr val="bg2"/>
            </a:solidFill>
            <a:prstDash val="solid"/>
          </a:ln>
        </p:spPr>
        <p:txBody>
          <a:bodyPr/>
          <a:lstStyle/>
          <a:p>
            <a:endParaRPr/>
          </a:p>
        </p:txBody>
      </p:sp>
      <p:sp>
        <p:nvSpPr>
          <p:cNvPr id="13" name="Icon circle"/>
          <p:cNvSpPr>
            <a:spLocks noGrp="1"/>
          </p:cNvSpPr>
          <p:nvPr/>
        </p:nvSpPr>
        <p:spPr>
          <a:xfrm>
            <a:off x="685800" y="3200400"/>
            <a:ext cx="731520" cy="731520"/>
          </a:xfrm>
          <a:prstGeom prst="ellipse">
            <a:avLst/>
          </a:prstGeom>
          <a:solidFill>
            <a:schemeClr val="accent1"/>
          </a:solidFill>
          <a:ln w="12700">
            <a:solidFill>
              <a:schemeClr val="accent1"/>
            </a:solidFill>
            <a:prstDash val="solid"/>
          </a:ln>
        </p:spPr>
        <p:txBody>
          <a:bodyPr/>
          <a:lstStyle/>
          <a:p>
            <a:endParaRPr/>
          </a:p>
        </p:txBody>
      </p:sp>
      <p:pic>
        <p:nvPicPr>
          <p:cNvPr id="14" name="Image 2"/>
          <p:cNvPicPr>
            <a:picLocks noChangeAspect="1"/>
          </p:cNvPicPr>
          <p:nvPr/>
        </p:nvPicPr>
        <p:blipFill>
          <a:blip r:embed="rId6" cstate="print"/>
          <a:srcRect/>
          <a:stretch>
            <a:fillRect/>
          </a:stretch>
        </p:blipFill>
        <p:spPr>
          <a:xfrm>
            <a:off x="868680" y="3383280"/>
            <a:ext cx="365760" cy="365760"/>
          </a:xfrm>
          <a:prstGeom prst="rect">
            <a:avLst/>
          </a:prstGeom>
        </p:spPr>
      </p:pic>
      <p:sp>
        <p:nvSpPr>
          <p:cNvPr id="15" name="Text 10"/>
          <p:cNvSpPr>
            <a:spLocks noGrp="1"/>
          </p:cNvSpPr>
          <p:nvPr/>
        </p:nvSpPr>
        <p:spPr>
          <a:xfrm>
            <a:off x="1508760" y="2880360"/>
            <a:ext cx="1600200" cy="1371600"/>
          </a:xfrm>
          <a:prstGeom prst="rect">
            <a:avLst/>
          </a:prstGeom>
          <a:noFill/>
        </p:spPr>
        <p:txBody>
          <a:bodyPr wrap="square" lIns="0" tIns="0" rIns="0" bIns="0" anchor="ctr"/>
          <a:lstStyle/>
          <a:p>
            <a:pPr marL="0" indent="0">
              <a:buNone/>
            </a:pPr>
            <a:r>
              <a:rPr sz="1500" b="1">
                <a:solidFill>
                  <a:schemeClr val="tx1"/>
                </a:solidFill>
              </a:rPr>
              <a:t>Day centres</a:t>
            </a:r>
            <a:endParaRPr sz="1500"/>
          </a:p>
        </p:txBody>
      </p:sp>
      <p:sp>
        <p:nvSpPr>
          <p:cNvPr id="16" name="Provision chip"/>
          <p:cNvSpPr>
            <a:spLocks noGrp="1"/>
          </p:cNvSpPr>
          <p:nvPr/>
        </p:nvSpPr>
        <p:spPr>
          <a:xfrm>
            <a:off x="3337560" y="2880360"/>
            <a:ext cx="2651760" cy="1371600"/>
          </a:xfrm>
          <a:prstGeom prst="roundRect">
            <a:avLst>
              <a:gd name="adj" fmla="val 8000"/>
            </a:avLst>
          </a:prstGeom>
          <a:solidFill>
            <a:srgbClr val="FCF1DD"/>
          </a:solidFill>
          <a:ln w="12700">
            <a:solidFill>
              <a:srgbClr val="FCF1DD"/>
            </a:solidFill>
            <a:prstDash val="solid"/>
          </a:ln>
        </p:spPr>
        <p:txBody>
          <a:bodyPr/>
          <a:lstStyle/>
          <a:p>
            <a:endParaRPr/>
          </a:p>
        </p:txBody>
      </p:sp>
      <p:sp>
        <p:nvSpPr>
          <p:cNvPr id="17" name="Shape 12"/>
          <p:cNvSpPr>
            <a:spLocks noGrp="1"/>
          </p:cNvSpPr>
          <p:nvPr/>
        </p:nvSpPr>
        <p:spPr>
          <a:xfrm>
            <a:off x="3337560" y="2880360"/>
            <a:ext cx="2651760" cy="1371600"/>
          </a:xfrm>
          <a:prstGeom prst="roundRect">
            <a:avLst>
              <a:gd name="adj" fmla="val 8000"/>
            </a:avLst>
          </a:prstGeom>
          <a:ln w="25400">
            <a:solidFill>
              <a:schemeClr val="accent2"/>
            </a:solidFill>
            <a:prstDash val="solid"/>
          </a:ln>
        </p:spPr>
        <p:txBody>
          <a:bodyPr/>
          <a:lstStyle/>
          <a:p>
            <a:endParaRPr/>
          </a:p>
        </p:txBody>
      </p:sp>
      <p:sp>
        <p:nvSpPr>
          <p:cNvPr id="18" name="Icon circle"/>
          <p:cNvSpPr>
            <a:spLocks noGrp="1"/>
          </p:cNvSpPr>
          <p:nvPr/>
        </p:nvSpPr>
        <p:spPr>
          <a:xfrm>
            <a:off x="3474720" y="3200400"/>
            <a:ext cx="731520" cy="731520"/>
          </a:xfrm>
          <a:prstGeom prst="ellipse">
            <a:avLst/>
          </a:prstGeom>
          <a:solidFill>
            <a:schemeClr val="accent2"/>
          </a:solidFill>
          <a:ln w="12700">
            <a:solidFill>
              <a:schemeClr val="accent2"/>
            </a:solidFill>
            <a:prstDash val="solid"/>
          </a:ln>
        </p:spPr>
        <p:txBody>
          <a:bodyPr/>
          <a:lstStyle/>
          <a:p>
            <a:endParaRPr/>
          </a:p>
        </p:txBody>
      </p:sp>
      <p:pic>
        <p:nvPicPr>
          <p:cNvPr id="19" name="Image 3"/>
          <p:cNvPicPr>
            <a:picLocks noChangeAspect="1"/>
          </p:cNvPicPr>
          <p:nvPr/>
        </p:nvPicPr>
        <p:blipFill>
          <a:blip r:embed="rId7" cstate="print"/>
          <a:srcRect/>
          <a:stretch>
            <a:fillRect/>
          </a:stretch>
        </p:blipFill>
        <p:spPr>
          <a:xfrm>
            <a:off x="3657600" y="3383280"/>
            <a:ext cx="365760" cy="365760"/>
          </a:xfrm>
          <a:prstGeom prst="rect">
            <a:avLst/>
          </a:prstGeom>
        </p:spPr>
      </p:pic>
      <p:sp>
        <p:nvSpPr>
          <p:cNvPr id="20" name="Text 14"/>
          <p:cNvSpPr>
            <a:spLocks noGrp="1"/>
          </p:cNvSpPr>
          <p:nvPr/>
        </p:nvSpPr>
        <p:spPr>
          <a:xfrm>
            <a:off x="4297680" y="2880360"/>
            <a:ext cx="1600200" cy="1371600"/>
          </a:xfrm>
          <a:prstGeom prst="rect">
            <a:avLst/>
          </a:prstGeom>
          <a:noFill/>
        </p:spPr>
        <p:txBody>
          <a:bodyPr wrap="square" lIns="0" tIns="0" rIns="0" bIns="0" anchor="ctr"/>
          <a:lstStyle/>
          <a:p>
            <a:pPr marL="0" indent="0">
              <a:buNone/>
            </a:pPr>
            <a:r>
              <a:rPr sz="1500" b="1">
                <a:solidFill>
                  <a:schemeClr val="tx1"/>
                </a:solidFill>
              </a:rPr>
              <a:t>Reablement and intermediate care</a:t>
            </a:r>
            <a:endParaRPr sz="1500"/>
          </a:p>
        </p:txBody>
      </p:sp>
      <p:sp>
        <p:nvSpPr>
          <p:cNvPr id="21" name="Provision chip"/>
          <p:cNvSpPr>
            <a:spLocks noGrp="1"/>
          </p:cNvSpPr>
          <p:nvPr/>
        </p:nvSpPr>
        <p:spPr>
          <a:xfrm>
            <a:off x="548640" y="4389120"/>
            <a:ext cx="2651760" cy="1371600"/>
          </a:xfrm>
          <a:prstGeom prst="roundRect">
            <a:avLst>
              <a:gd name="adj" fmla="val 8000"/>
            </a:avLst>
          </a:prstGeom>
          <a:solidFill>
            <a:schemeClr val="bg2"/>
          </a:solidFill>
          <a:ln w="12700">
            <a:solidFill>
              <a:schemeClr val="bg2"/>
            </a:solidFill>
            <a:prstDash val="solid"/>
          </a:ln>
        </p:spPr>
        <p:txBody>
          <a:bodyPr/>
          <a:lstStyle/>
          <a:p>
            <a:endParaRPr/>
          </a:p>
        </p:txBody>
      </p:sp>
      <p:sp>
        <p:nvSpPr>
          <p:cNvPr id="22" name="Icon circle"/>
          <p:cNvSpPr>
            <a:spLocks noGrp="1"/>
          </p:cNvSpPr>
          <p:nvPr/>
        </p:nvSpPr>
        <p:spPr>
          <a:xfrm>
            <a:off x="685800" y="4709160"/>
            <a:ext cx="731520" cy="731520"/>
          </a:xfrm>
          <a:prstGeom prst="ellipse">
            <a:avLst/>
          </a:prstGeom>
          <a:solidFill>
            <a:schemeClr val="accent1"/>
          </a:solidFill>
          <a:ln w="12700">
            <a:solidFill>
              <a:schemeClr val="accent1"/>
            </a:solidFill>
            <a:prstDash val="solid"/>
          </a:ln>
        </p:spPr>
        <p:txBody>
          <a:bodyPr/>
          <a:lstStyle/>
          <a:p>
            <a:endParaRPr/>
          </a:p>
        </p:txBody>
      </p:sp>
      <p:pic>
        <p:nvPicPr>
          <p:cNvPr id="23" name="Image 4"/>
          <p:cNvPicPr>
            <a:picLocks noChangeAspect="1"/>
          </p:cNvPicPr>
          <p:nvPr/>
        </p:nvPicPr>
        <p:blipFill>
          <a:blip r:embed="rId8" cstate="print"/>
          <a:srcRect/>
          <a:stretch>
            <a:fillRect/>
          </a:stretch>
        </p:blipFill>
        <p:spPr>
          <a:xfrm>
            <a:off x="868680" y="4892040"/>
            <a:ext cx="365760" cy="365760"/>
          </a:xfrm>
          <a:prstGeom prst="rect">
            <a:avLst/>
          </a:prstGeom>
        </p:spPr>
      </p:pic>
      <p:sp>
        <p:nvSpPr>
          <p:cNvPr id="24" name="Text 17"/>
          <p:cNvSpPr>
            <a:spLocks noGrp="1"/>
          </p:cNvSpPr>
          <p:nvPr/>
        </p:nvSpPr>
        <p:spPr>
          <a:xfrm>
            <a:off x="1508760" y="4389120"/>
            <a:ext cx="1600200" cy="1371600"/>
          </a:xfrm>
          <a:prstGeom prst="rect">
            <a:avLst/>
          </a:prstGeom>
          <a:noFill/>
        </p:spPr>
        <p:txBody>
          <a:bodyPr wrap="square" lIns="0" tIns="0" rIns="0" bIns="0" anchor="ctr"/>
          <a:lstStyle/>
          <a:p>
            <a:pPr marL="0" indent="0">
              <a:buNone/>
            </a:pPr>
            <a:r>
              <a:rPr sz="1500" b="1">
                <a:solidFill>
                  <a:schemeClr val="tx1"/>
                </a:solidFill>
              </a:rPr>
              <a:t>Community health services</a:t>
            </a:r>
            <a:endParaRPr sz="1500"/>
          </a:p>
        </p:txBody>
      </p:sp>
      <p:sp>
        <p:nvSpPr>
          <p:cNvPr id="25" name="Provision chip"/>
          <p:cNvSpPr>
            <a:spLocks noGrp="1"/>
          </p:cNvSpPr>
          <p:nvPr/>
        </p:nvSpPr>
        <p:spPr>
          <a:xfrm>
            <a:off x="3337560" y="4389120"/>
            <a:ext cx="2651760" cy="1371600"/>
          </a:xfrm>
          <a:prstGeom prst="roundRect">
            <a:avLst>
              <a:gd name="adj" fmla="val 8000"/>
            </a:avLst>
          </a:prstGeom>
          <a:solidFill>
            <a:schemeClr val="bg2"/>
          </a:solidFill>
          <a:ln w="12700">
            <a:solidFill>
              <a:schemeClr val="bg2"/>
            </a:solidFill>
            <a:prstDash val="solid"/>
          </a:ln>
        </p:spPr>
        <p:txBody>
          <a:bodyPr/>
          <a:lstStyle/>
          <a:p>
            <a:endParaRPr/>
          </a:p>
        </p:txBody>
      </p:sp>
      <p:sp>
        <p:nvSpPr>
          <p:cNvPr id="26" name="Icon circle"/>
          <p:cNvSpPr>
            <a:spLocks noGrp="1"/>
          </p:cNvSpPr>
          <p:nvPr/>
        </p:nvSpPr>
        <p:spPr>
          <a:xfrm>
            <a:off x="3474720" y="4709160"/>
            <a:ext cx="731520" cy="731520"/>
          </a:xfrm>
          <a:prstGeom prst="ellipse">
            <a:avLst/>
          </a:prstGeom>
          <a:solidFill>
            <a:schemeClr val="accent1"/>
          </a:solidFill>
          <a:ln w="12700">
            <a:solidFill>
              <a:schemeClr val="accent1"/>
            </a:solidFill>
            <a:prstDash val="solid"/>
          </a:ln>
        </p:spPr>
        <p:txBody>
          <a:bodyPr/>
          <a:lstStyle/>
          <a:p>
            <a:endParaRPr/>
          </a:p>
        </p:txBody>
      </p:sp>
      <p:pic>
        <p:nvPicPr>
          <p:cNvPr id="27" name="Image 5"/>
          <p:cNvPicPr>
            <a:picLocks noChangeAspect="1"/>
          </p:cNvPicPr>
          <p:nvPr/>
        </p:nvPicPr>
        <p:blipFill>
          <a:blip r:embed="rId9" cstate="print"/>
          <a:srcRect/>
          <a:stretch>
            <a:fillRect/>
          </a:stretch>
        </p:blipFill>
        <p:spPr>
          <a:xfrm>
            <a:off x="3657600" y="4892040"/>
            <a:ext cx="365760" cy="365760"/>
          </a:xfrm>
          <a:prstGeom prst="rect">
            <a:avLst/>
          </a:prstGeom>
        </p:spPr>
      </p:pic>
      <p:sp>
        <p:nvSpPr>
          <p:cNvPr id="28" name="Text 20"/>
          <p:cNvSpPr>
            <a:spLocks noGrp="1"/>
          </p:cNvSpPr>
          <p:nvPr/>
        </p:nvSpPr>
        <p:spPr>
          <a:xfrm>
            <a:off x="4297680" y="4389120"/>
            <a:ext cx="1600200" cy="1371600"/>
          </a:xfrm>
          <a:prstGeom prst="rect">
            <a:avLst/>
          </a:prstGeom>
          <a:noFill/>
        </p:spPr>
        <p:txBody>
          <a:bodyPr wrap="square" lIns="0" tIns="0" rIns="0" bIns="0" anchor="ctr"/>
          <a:lstStyle/>
          <a:p>
            <a:pPr marL="0" indent="0">
              <a:buNone/>
            </a:pPr>
            <a:r>
              <a:rPr sz="1500" b="1">
                <a:solidFill>
                  <a:schemeClr val="tx1"/>
                </a:solidFill>
              </a:rPr>
              <a:t>Hospice and end-of-life care</a:t>
            </a:r>
            <a:endParaRPr sz="1500"/>
          </a:p>
        </p:txBody>
      </p:sp>
      <p:sp>
        <p:nvSpPr>
          <p:cNvPr id="29" name="Text 21"/>
          <p:cNvSpPr>
            <a:spLocks noGrp="1"/>
          </p:cNvSpPr>
          <p:nvPr/>
        </p:nvSpPr>
        <p:spPr>
          <a:xfrm>
            <a:off x="548640" y="5943600"/>
            <a:ext cx="5486400" cy="274320"/>
          </a:xfrm>
          <a:prstGeom prst="rect">
            <a:avLst/>
          </a:prstGeom>
          <a:noFill/>
        </p:spPr>
        <p:txBody>
          <a:bodyPr wrap="square" lIns="0" tIns="0" rIns="0" bIns="0" anchor="ctr"/>
          <a:lstStyle/>
          <a:p>
            <a:pPr marL="0" indent="0">
              <a:buNone/>
            </a:pPr>
            <a:r>
              <a:rPr sz="1200" i="1">
                <a:solidFill>
                  <a:schemeClr val="accent5"/>
                </a:solidFill>
              </a:rPr>
              <a:t>Amber outline = analysed in depth</a:t>
            </a:r>
            <a:endParaRPr sz="1200"/>
          </a:p>
        </p:txBody>
      </p:sp>
      <p:sp>
        <p:nvSpPr>
          <p:cNvPr id="30" name="Shape 22"/>
          <p:cNvSpPr>
            <a:spLocks noGrp="1"/>
          </p:cNvSpPr>
          <p:nvPr/>
        </p:nvSpPr>
        <p:spPr>
          <a:xfrm>
            <a:off x="6400800" y="1463040"/>
            <a:ext cx="868680" cy="868680"/>
          </a:xfrm>
          <a:prstGeom prst="ellipse">
            <a:avLst/>
          </a:prstGeom>
          <a:solidFill>
            <a:schemeClr val="accent1"/>
          </a:solidFill>
          <a:ln w="12700">
            <a:solidFill>
              <a:schemeClr val="accent1"/>
            </a:solidFill>
            <a:prstDash val="solid"/>
          </a:ln>
        </p:spPr>
        <p:txBody>
          <a:bodyPr/>
          <a:lstStyle/>
          <a:p>
            <a:endParaRPr/>
          </a:p>
        </p:txBody>
      </p:sp>
      <p:sp>
        <p:nvSpPr>
          <p:cNvPr id="31" name="Text 23"/>
          <p:cNvSpPr>
            <a:spLocks noGrp="1"/>
          </p:cNvSpPr>
          <p:nvPr/>
        </p:nvSpPr>
        <p:spPr>
          <a:xfrm>
            <a:off x="6400800" y="1463040"/>
            <a:ext cx="868680" cy="868680"/>
          </a:xfrm>
          <a:prstGeom prst="rect">
            <a:avLst/>
          </a:prstGeom>
          <a:noFill/>
        </p:spPr>
        <p:txBody>
          <a:bodyPr wrap="square" lIns="0" tIns="0" rIns="0" bIns="0" anchor="ctr"/>
          <a:lstStyle/>
          <a:p>
            <a:pPr marL="0" indent="0" algn="ctr">
              <a:buNone/>
            </a:pPr>
            <a:r>
              <a:rPr sz="1600" b="1">
                <a:solidFill>
                  <a:schemeClr val="bg1"/>
                </a:solidFill>
              </a:rPr>
              <a:t>2014</a:t>
            </a:r>
            <a:endParaRPr sz="1600"/>
          </a:p>
        </p:txBody>
      </p:sp>
      <p:sp>
        <p:nvSpPr>
          <p:cNvPr id="32" name="Text 24"/>
          <p:cNvSpPr>
            <a:spLocks noGrp="1"/>
          </p:cNvSpPr>
          <p:nvPr/>
        </p:nvSpPr>
        <p:spPr>
          <a:xfrm>
            <a:off x="7452360" y="1371600"/>
            <a:ext cx="4160520" cy="1051560"/>
          </a:xfrm>
          <a:prstGeom prst="rect">
            <a:avLst/>
          </a:prstGeom>
          <a:noFill/>
        </p:spPr>
        <p:txBody>
          <a:bodyPr wrap="square" lIns="0" tIns="0" rIns="0" bIns="0" anchor="ctr"/>
          <a:lstStyle/>
          <a:p>
            <a:pPr marL="0" indent="0">
              <a:buNone/>
            </a:pPr>
            <a:r>
              <a:rPr sz="1500">
                <a:solidFill>
                  <a:schemeClr val="tx1"/>
                </a:solidFill>
              </a:rPr>
              <a:t>Care Act: duty to promote individual wellbeing (s.1)</a:t>
            </a:r>
            <a:endParaRPr sz="1500"/>
          </a:p>
        </p:txBody>
      </p:sp>
      <p:sp>
        <p:nvSpPr>
          <p:cNvPr id="33" name="Shape 25"/>
          <p:cNvSpPr>
            <a:spLocks noGrp="1"/>
          </p:cNvSpPr>
          <p:nvPr/>
        </p:nvSpPr>
        <p:spPr>
          <a:xfrm>
            <a:off x="6400800" y="2606040"/>
            <a:ext cx="868680" cy="868680"/>
          </a:xfrm>
          <a:prstGeom prst="ellipse">
            <a:avLst/>
          </a:prstGeom>
          <a:solidFill>
            <a:schemeClr val="accent1"/>
          </a:solidFill>
          <a:ln w="12700">
            <a:solidFill>
              <a:schemeClr val="accent1"/>
            </a:solidFill>
            <a:prstDash val="solid"/>
          </a:ln>
        </p:spPr>
        <p:txBody>
          <a:bodyPr/>
          <a:lstStyle/>
          <a:p>
            <a:endParaRPr/>
          </a:p>
        </p:txBody>
      </p:sp>
      <p:sp>
        <p:nvSpPr>
          <p:cNvPr id="34" name="Text 26"/>
          <p:cNvSpPr>
            <a:spLocks noGrp="1"/>
          </p:cNvSpPr>
          <p:nvPr/>
        </p:nvSpPr>
        <p:spPr>
          <a:xfrm>
            <a:off x="6400800" y="2606040"/>
            <a:ext cx="868680" cy="868680"/>
          </a:xfrm>
          <a:prstGeom prst="rect">
            <a:avLst/>
          </a:prstGeom>
          <a:noFill/>
        </p:spPr>
        <p:txBody>
          <a:bodyPr wrap="square" lIns="0" tIns="0" rIns="0" bIns="0" anchor="ctr"/>
          <a:lstStyle/>
          <a:p>
            <a:pPr marL="0" indent="0" algn="ctr">
              <a:buNone/>
            </a:pPr>
            <a:r>
              <a:rPr sz="1600" b="1">
                <a:solidFill>
                  <a:schemeClr val="bg1"/>
                </a:solidFill>
              </a:rPr>
              <a:t>2017</a:t>
            </a:r>
            <a:endParaRPr sz="1600"/>
          </a:p>
        </p:txBody>
      </p:sp>
      <p:sp>
        <p:nvSpPr>
          <p:cNvPr id="35" name="Text 27"/>
          <p:cNvSpPr>
            <a:spLocks noGrp="1"/>
          </p:cNvSpPr>
          <p:nvPr/>
        </p:nvSpPr>
        <p:spPr>
          <a:xfrm>
            <a:off x="7452360" y="2514600"/>
            <a:ext cx="4160520" cy="1051560"/>
          </a:xfrm>
          <a:prstGeom prst="rect">
            <a:avLst/>
          </a:prstGeom>
          <a:noFill/>
        </p:spPr>
        <p:txBody>
          <a:bodyPr wrap="square" lIns="0" tIns="0" rIns="0" bIns="0" anchor="ctr"/>
          <a:lstStyle/>
          <a:p>
            <a:pPr marL="0" indent="0">
              <a:buNone/>
            </a:pPr>
            <a:r>
              <a:rPr sz="1500">
                <a:solidFill>
                  <a:schemeClr val="tx1"/>
                </a:solidFill>
              </a:rPr>
              <a:t>NICE NG74: reablement as first-line for people needing home care</a:t>
            </a:r>
            <a:endParaRPr sz="1500"/>
          </a:p>
        </p:txBody>
      </p:sp>
      <p:sp>
        <p:nvSpPr>
          <p:cNvPr id="36" name="Shape 28"/>
          <p:cNvSpPr>
            <a:spLocks noGrp="1"/>
          </p:cNvSpPr>
          <p:nvPr/>
        </p:nvSpPr>
        <p:spPr>
          <a:xfrm>
            <a:off x="6400800" y="3749040"/>
            <a:ext cx="868680" cy="868680"/>
          </a:xfrm>
          <a:prstGeom prst="ellipse">
            <a:avLst/>
          </a:prstGeom>
          <a:solidFill>
            <a:schemeClr val="accent1"/>
          </a:solidFill>
          <a:ln w="12700">
            <a:solidFill>
              <a:schemeClr val="accent1"/>
            </a:solidFill>
            <a:prstDash val="solid"/>
          </a:ln>
        </p:spPr>
        <p:txBody>
          <a:bodyPr/>
          <a:lstStyle/>
          <a:p>
            <a:endParaRPr/>
          </a:p>
        </p:txBody>
      </p:sp>
      <p:sp>
        <p:nvSpPr>
          <p:cNvPr id="37" name="Text 29"/>
          <p:cNvSpPr>
            <a:spLocks noGrp="1"/>
          </p:cNvSpPr>
          <p:nvPr/>
        </p:nvSpPr>
        <p:spPr>
          <a:xfrm>
            <a:off x="6400800" y="3749040"/>
            <a:ext cx="868680" cy="868680"/>
          </a:xfrm>
          <a:prstGeom prst="rect">
            <a:avLst/>
          </a:prstGeom>
          <a:noFill/>
        </p:spPr>
        <p:txBody>
          <a:bodyPr wrap="square" lIns="0" tIns="0" rIns="0" bIns="0" anchor="ctr"/>
          <a:lstStyle/>
          <a:p>
            <a:pPr marL="0" indent="0" algn="ctr">
              <a:buNone/>
            </a:pPr>
            <a:r>
              <a:rPr sz="1600" b="1">
                <a:solidFill>
                  <a:schemeClr val="bg1"/>
                </a:solidFill>
              </a:rPr>
              <a:t>2025</a:t>
            </a:r>
            <a:endParaRPr sz="1600"/>
          </a:p>
        </p:txBody>
      </p:sp>
      <p:sp>
        <p:nvSpPr>
          <p:cNvPr id="38" name="Text 30"/>
          <p:cNvSpPr>
            <a:spLocks noGrp="1"/>
          </p:cNvSpPr>
          <p:nvPr/>
        </p:nvSpPr>
        <p:spPr>
          <a:xfrm>
            <a:off x="7452360" y="3657600"/>
            <a:ext cx="4160520" cy="1051560"/>
          </a:xfrm>
          <a:prstGeom prst="rect">
            <a:avLst/>
          </a:prstGeom>
          <a:noFill/>
        </p:spPr>
        <p:txBody>
          <a:bodyPr wrap="square" lIns="0" tIns="0" rIns="0" bIns="0" anchor="ctr"/>
          <a:lstStyle/>
          <a:p>
            <a:pPr marL="0" indent="0">
              <a:buNone/>
            </a:pPr>
            <a:r>
              <a:rPr sz="1500">
                <a:solidFill>
                  <a:schemeClr val="tx1"/>
                </a:solidFill>
              </a:rPr>
              <a:t>10 Year Health Plan: neighbourhood health</a:t>
            </a:r>
            <a:endParaRPr sz="1500"/>
          </a:p>
        </p:txBody>
      </p:sp>
      <p:sp>
        <p:nvSpPr>
          <p:cNvPr id="39" name="Shape 31"/>
          <p:cNvSpPr>
            <a:spLocks noGrp="1"/>
          </p:cNvSpPr>
          <p:nvPr/>
        </p:nvSpPr>
        <p:spPr>
          <a:xfrm>
            <a:off x="6400800" y="4892040"/>
            <a:ext cx="868680" cy="868680"/>
          </a:xfrm>
          <a:prstGeom prst="ellipse">
            <a:avLst/>
          </a:prstGeom>
          <a:solidFill>
            <a:schemeClr val="accent1"/>
          </a:solidFill>
          <a:ln w="12700">
            <a:solidFill>
              <a:schemeClr val="accent1"/>
            </a:solidFill>
            <a:prstDash val="solid"/>
          </a:ln>
        </p:spPr>
        <p:txBody>
          <a:bodyPr/>
          <a:lstStyle/>
          <a:p>
            <a:endParaRPr/>
          </a:p>
        </p:txBody>
      </p:sp>
      <p:sp>
        <p:nvSpPr>
          <p:cNvPr id="40" name="Text 32"/>
          <p:cNvSpPr>
            <a:spLocks noGrp="1"/>
          </p:cNvSpPr>
          <p:nvPr/>
        </p:nvSpPr>
        <p:spPr>
          <a:xfrm>
            <a:off x="6400800" y="4892040"/>
            <a:ext cx="868680" cy="868680"/>
          </a:xfrm>
          <a:prstGeom prst="rect">
            <a:avLst/>
          </a:prstGeom>
          <a:noFill/>
        </p:spPr>
        <p:txBody>
          <a:bodyPr wrap="square" lIns="0" tIns="0" rIns="0" bIns="0" anchor="ctr"/>
          <a:lstStyle/>
          <a:p>
            <a:pPr marL="0" indent="0" algn="ctr">
              <a:buNone/>
            </a:pPr>
            <a:r>
              <a:rPr sz="1600" b="1">
                <a:solidFill>
                  <a:schemeClr val="bg1"/>
                </a:solidFill>
              </a:rPr>
              <a:t>2028</a:t>
            </a:r>
            <a:endParaRPr sz="1600"/>
          </a:p>
        </p:txBody>
      </p:sp>
      <p:sp>
        <p:nvSpPr>
          <p:cNvPr id="41" name="Text 33"/>
          <p:cNvSpPr>
            <a:spLocks noGrp="1"/>
          </p:cNvSpPr>
          <p:nvPr/>
        </p:nvSpPr>
        <p:spPr>
          <a:xfrm>
            <a:off x="7452360" y="4800600"/>
            <a:ext cx="4160520" cy="1051560"/>
          </a:xfrm>
          <a:prstGeom prst="rect">
            <a:avLst/>
          </a:prstGeom>
          <a:noFill/>
        </p:spPr>
        <p:txBody>
          <a:bodyPr wrap="square" lIns="0" tIns="0" rIns="0" bIns="0" anchor="ctr"/>
          <a:lstStyle/>
          <a:p>
            <a:pPr marL="0" indent="0">
              <a:buNone/>
            </a:pPr>
            <a:r>
              <a:rPr sz="1500">
                <a:solidFill>
                  <a:schemeClr val="tx1"/>
                </a:solidFill>
              </a:rPr>
              <a:t>Casey Commission phase 2 report due by 2028: longer-term care system recommendations</a:t>
            </a:r>
            <a:endParaRPr sz="1500"/>
          </a:p>
        </p:txBody>
      </p:sp>
      <p:sp>
        <p:nvSpPr>
          <p:cNvPr id="42" name="Source caption"/>
          <p:cNvSpPr>
            <a:spLocks noGrp="1"/>
          </p:cNvSpPr>
          <p:nvPr/>
        </p:nvSpPr>
        <p:spPr>
          <a:xfrm>
            <a:off x="548640" y="6263640"/>
            <a:ext cx="10515600" cy="365760"/>
          </a:xfrm>
          <a:prstGeom prst="rect">
            <a:avLst/>
          </a:prstGeom>
          <a:noFill/>
        </p:spPr>
        <p:txBody>
          <a:bodyPr wrap="square" lIns="0" tIns="0" rIns="0" bIns="0" anchor="ctr"/>
          <a:lstStyle/>
          <a:p>
            <a:pPr marL="0" indent="0">
              <a:buNone/>
            </a:pPr>
            <a:r>
              <a:rPr sz="1100" i="1">
                <a:solidFill>
                  <a:schemeClr val="accent5"/>
                </a:solidFill>
              </a:rPr>
              <a:t>Sources: DHSC (2014; 2025a; 2025b); NICE (2017); Bridgehead Communications (2026). Icons: Font Awesome via react-icons.</a:t>
            </a:r>
            <a:endParaRPr sz="1100"/>
          </a:p>
        </p:txBody>
      </p:sp>
      <p:sp>
        <p:nvSpPr>
          <p:cNvPr id="43"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D3D7D1C8-AE23-AA48-DF65-C742588DBE47}" type="slidenum">
              <a:rPr b="0"/>
              <a:pPr algn="l">
                <a:buNone/>
              </a:pPr>
              <a:t>7</a:t>
            </a:fld>
            <a:endParaRPr b="0"/>
          </a:p>
        </p:txBody>
      </p:sp>
      <p:pic>
        <p:nvPicPr>
          <p:cNvPr id="44" name="~PP2077.WAV">
            <a:hlinkClick r:id="" action="ppaction://media"/>
          </p:cNvPr>
          <p:cNvPicPr>
            <a:picLocks noRot="1" noChangeAspect="1"/>
          </p:cNvPicPr>
          <p:nvPr>
            <a:wavAudioFile r:embed="rId1" name="~PP2077.WAV"/>
          </p:nvPr>
        </p:nvPicPr>
        <p:blipFill>
          <a:blip r:embed="rId10" cstate="print"/>
          <a:stretch>
            <a:fillRect/>
          </a:stretch>
        </p:blipFill>
        <p:spPr>
          <a:xfrm>
            <a:off x="11744325" y="6410325"/>
            <a:ext cx="304800" cy="304800"/>
          </a:xfrm>
          <a:prstGeom prst="rect">
            <a:avLst/>
          </a:prstGeom>
        </p:spPr>
      </p:pic>
    </p:spTree>
  </p:cSld>
  <p:clrMapOvr>
    <a:masterClrMapping/>
  </p:clrMapOvr>
  <p:transition advTm="6531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4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Evaluating domiciliary care</a:t>
            </a:r>
            <a:endParaRPr sz="3400"/>
          </a:p>
        </p:txBody>
      </p:sp>
      <p:sp>
        <p:nvSpPr>
          <p:cNvPr id="3" name="What works"/>
          <p:cNvSpPr>
            <a:spLocks noGrp="1"/>
          </p:cNvSpPr>
          <p:nvPr/>
        </p:nvSpPr>
        <p:spPr>
          <a:xfrm>
            <a:off x="548640" y="1371600"/>
            <a:ext cx="5760720" cy="2240280"/>
          </a:xfrm>
          <a:prstGeom prst="roundRect">
            <a:avLst>
              <a:gd name="adj" fmla="val 4898"/>
            </a:avLst>
          </a:prstGeom>
          <a:solidFill>
            <a:schemeClr val="bg2"/>
          </a:solidFill>
          <a:ln w="12700">
            <a:solidFill>
              <a:schemeClr val="bg2"/>
            </a:solidFill>
            <a:prstDash val="solid"/>
          </a:ln>
        </p:spPr>
        <p:txBody>
          <a:bodyPr/>
          <a:lstStyle/>
          <a:p>
            <a:endParaRPr/>
          </a:p>
        </p:txBody>
      </p:sp>
      <p:sp>
        <p:nvSpPr>
          <p:cNvPr id="4" name="Text 2"/>
          <p:cNvSpPr>
            <a:spLocks noGrp="1"/>
          </p:cNvSpPr>
          <p:nvPr/>
        </p:nvSpPr>
        <p:spPr>
          <a:xfrm>
            <a:off x="777240" y="1463040"/>
            <a:ext cx="5303520" cy="411480"/>
          </a:xfrm>
          <a:prstGeom prst="rect">
            <a:avLst/>
          </a:prstGeom>
          <a:noFill/>
        </p:spPr>
        <p:txBody>
          <a:bodyPr wrap="square" lIns="0" tIns="0" rIns="0" bIns="0" anchor="ctr"/>
          <a:lstStyle/>
          <a:p>
            <a:pPr marL="0" indent="0">
              <a:buNone/>
            </a:pPr>
            <a:r>
              <a:rPr sz="1800" b="1">
                <a:solidFill>
                  <a:schemeClr val="tx2"/>
                </a:solidFill>
              </a:rPr>
              <a:t>What works</a:t>
            </a:r>
            <a:endParaRPr sz="1800"/>
          </a:p>
        </p:txBody>
      </p:sp>
      <p:sp>
        <p:nvSpPr>
          <p:cNvPr id="5" name="Text 3"/>
          <p:cNvSpPr>
            <a:spLocks noGrp="1"/>
          </p:cNvSpPr>
          <p:nvPr/>
        </p:nvSpPr>
        <p:spPr>
          <a:xfrm>
            <a:off x="777240" y="1920240"/>
            <a:ext cx="5303520" cy="1645920"/>
          </a:xfrm>
          <a:prstGeom prst="rect">
            <a:avLst/>
          </a:prstGeom>
          <a:noFill/>
        </p:spPr>
        <p:txBody>
          <a:bodyPr wrap="square" lIns="0" tIns="0" rIns="0" bIns="0" anchor="t"/>
          <a:lstStyle/>
          <a:p>
            <a:pPr marL="342900" indent="-342900">
              <a:spcAft>
                <a:spcPts val="600"/>
              </a:spcAft>
              <a:buSzPct val="100000"/>
              <a:buChar char="•"/>
            </a:pPr>
            <a:r>
              <a:rPr sz="1500">
                <a:solidFill>
                  <a:schemeClr val="tx1"/>
                </a:solidFill>
              </a:rPr>
              <a:t>Keeps people in their own homes, which most prefer</a:t>
            </a:r>
            <a:endParaRPr sz="1500"/>
          </a:p>
          <a:p>
            <a:pPr marL="342900" indent="-342900">
              <a:spcAft>
                <a:spcPts val="600"/>
              </a:spcAft>
              <a:buSzPct val="100000"/>
              <a:buChar char="•"/>
            </a:pPr>
            <a:r>
              <a:rPr sz="1500">
                <a:solidFill>
                  <a:schemeClr val="tx1"/>
                </a:solidFill>
              </a:rPr>
              <a:t>Best examples prioritise independence, choice and compassion (CQC, 2025)</a:t>
            </a:r>
            <a:endParaRPr sz="1500"/>
          </a:p>
          <a:p>
            <a:pPr marL="342900" indent="-342900">
              <a:spcAft>
                <a:spcPts val="600"/>
              </a:spcAft>
              <a:buSzPct val="100000"/>
              <a:buChar char="•"/>
            </a:pPr>
            <a:r>
              <a:rPr sz="1500">
                <a:solidFill>
                  <a:schemeClr val="tx1"/>
                </a:solidFill>
              </a:rPr>
              <a:t>Person-centred care protects personhood (Kitwood, 1997)</a:t>
            </a:r>
            <a:endParaRPr sz="1500"/>
          </a:p>
        </p:txBody>
      </p:sp>
      <p:sp>
        <p:nvSpPr>
          <p:cNvPr id="6" name="What limits it"/>
          <p:cNvSpPr>
            <a:spLocks noGrp="1"/>
          </p:cNvSpPr>
          <p:nvPr/>
        </p:nvSpPr>
        <p:spPr>
          <a:xfrm>
            <a:off x="548640" y="3749040"/>
            <a:ext cx="5760720" cy="2331720"/>
          </a:xfrm>
          <a:prstGeom prst="roundRect">
            <a:avLst>
              <a:gd name="adj" fmla="val 4706"/>
            </a:avLst>
          </a:prstGeom>
          <a:solidFill>
            <a:srgbClr val="FCF1DD"/>
          </a:solidFill>
          <a:ln w="12700">
            <a:solidFill>
              <a:srgbClr val="FCF1DD"/>
            </a:solidFill>
            <a:prstDash val="solid"/>
          </a:ln>
        </p:spPr>
        <p:txBody>
          <a:bodyPr/>
          <a:lstStyle/>
          <a:p>
            <a:endParaRPr/>
          </a:p>
        </p:txBody>
      </p:sp>
      <p:sp>
        <p:nvSpPr>
          <p:cNvPr id="7" name="Text 5"/>
          <p:cNvSpPr>
            <a:spLocks noGrp="1"/>
          </p:cNvSpPr>
          <p:nvPr/>
        </p:nvSpPr>
        <p:spPr>
          <a:xfrm>
            <a:off x="777240" y="3840480"/>
            <a:ext cx="5303520" cy="411480"/>
          </a:xfrm>
          <a:prstGeom prst="rect">
            <a:avLst/>
          </a:prstGeom>
          <a:noFill/>
        </p:spPr>
        <p:txBody>
          <a:bodyPr wrap="square" lIns="0" tIns="0" rIns="0" bIns="0" anchor="ctr"/>
          <a:lstStyle/>
          <a:p>
            <a:pPr marL="0" indent="0">
              <a:buNone/>
            </a:pPr>
            <a:r>
              <a:rPr sz="1800" b="1">
                <a:solidFill>
                  <a:schemeClr val="tx2"/>
                </a:solidFill>
              </a:rPr>
              <a:t>What limits it</a:t>
            </a:r>
            <a:endParaRPr sz="1800"/>
          </a:p>
        </p:txBody>
      </p:sp>
      <p:sp>
        <p:nvSpPr>
          <p:cNvPr id="8" name="Text 6"/>
          <p:cNvSpPr>
            <a:spLocks noGrp="1"/>
          </p:cNvSpPr>
          <p:nvPr/>
        </p:nvSpPr>
        <p:spPr>
          <a:xfrm>
            <a:off x="777240" y="4297680"/>
            <a:ext cx="5303520" cy="1737360"/>
          </a:xfrm>
          <a:prstGeom prst="rect">
            <a:avLst/>
          </a:prstGeom>
          <a:noFill/>
        </p:spPr>
        <p:txBody>
          <a:bodyPr wrap="square" lIns="0" tIns="0" rIns="0" bIns="0" anchor="t"/>
          <a:lstStyle/>
          <a:p>
            <a:pPr marL="342900" indent="-342900">
              <a:spcAft>
                <a:spcPts val="600"/>
              </a:spcAft>
              <a:buSzPct val="100000"/>
              <a:buChar char="•"/>
            </a:pPr>
            <a:r>
              <a:rPr sz="1500">
                <a:solidFill>
                  <a:schemeClr val="tx1"/>
                </a:solidFill>
              </a:rPr>
              <a:t>Highest vacancy rate of any setting (Caring Times, 2025)</a:t>
            </a:r>
            <a:endParaRPr sz="1500"/>
          </a:p>
          <a:p>
            <a:pPr marL="342900" indent="-342900">
              <a:spcAft>
                <a:spcPts val="600"/>
              </a:spcAft>
              <a:buSzPct val="100000"/>
              <a:buChar char="•"/>
            </a:pPr>
            <a:r>
              <a:rPr sz="1500">
                <a:solidFill>
                  <a:schemeClr val="tx1"/>
                </a:solidFill>
              </a:rPr>
              <a:t>Supply does not keep pace with demand; providers hand back contracts (CQC, 2025)</a:t>
            </a:r>
            <a:endParaRPr sz="1500"/>
          </a:p>
          <a:p>
            <a:pPr marL="342900" indent="-342900">
              <a:spcAft>
                <a:spcPts val="600"/>
              </a:spcAft>
              <a:buSzPct val="100000"/>
              <a:buChar char="•"/>
            </a:pPr>
            <a:r>
              <a:rPr sz="1500">
                <a:solidFill>
                  <a:schemeClr val="tx1"/>
                </a:solidFill>
              </a:rPr>
              <a:t>Wellbeing duty promised in law, constrained by capacity</a:t>
            </a:r>
            <a:endParaRPr sz="1500"/>
          </a:p>
        </p:txBody>
      </p:sp>
      <p:graphicFrame>
        <p:nvGraphicFramePr>
          <p:cNvPr id="9" name="Chart 0"/>
          <p:cNvGraphicFramePr/>
          <p:nvPr/>
        </p:nvGraphicFramePr>
        <p:xfrm>
          <a:off x="6583680" y="1371600"/>
          <a:ext cx="5029200" cy="4572000"/>
        </p:xfrm>
        <a:graphic>
          <a:graphicData uri="http://schemas.openxmlformats.org/drawingml/2006/chart">
            <c:chart xmlns:c="http://schemas.openxmlformats.org/drawingml/2006/chart" xmlns:r="http://schemas.openxmlformats.org/officeDocument/2006/relationships" r:id="rId4"/>
          </a:graphicData>
        </a:graphic>
      </p:graphicFrame>
      <p:sp>
        <p:nvSpPr>
          <p:cNvPr id="10" name="Source caption"/>
          <p:cNvSpPr>
            <a:spLocks noGrp="1"/>
          </p:cNvSpPr>
          <p:nvPr/>
        </p:nvSpPr>
        <p:spPr>
          <a:xfrm>
            <a:off x="548640" y="6263640"/>
            <a:ext cx="10515600" cy="365760"/>
          </a:xfrm>
          <a:prstGeom prst="rect">
            <a:avLst/>
          </a:prstGeom>
          <a:noFill/>
        </p:spPr>
        <p:txBody>
          <a:bodyPr wrap="square" lIns="0" tIns="0" rIns="0" bIns="0" anchor="ctr"/>
          <a:lstStyle/>
          <a:p>
            <a:pPr marL="0" indent="0">
              <a:buNone/>
            </a:pPr>
            <a:r>
              <a:rPr sz="1100" i="1">
                <a:solidFill>
                  <a:schemeClr val="accent5"/>
                </a:solidFill>
              </a:rPr>
              <a:t>Chart: author's own, using Homecare Association figures reported in Caring Times (2025); overall rate from Skills for Care (2025).</a:t>
            </a:r>
            <a:endParaRPr sz="11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BA58DA2A-B818-18A9-29C1-B697728D5BCE}" type="slidenum">
              <a:rPr b="0"/>
              <a:pPr algn="l">
                <a:buNone/>
              </a:pPr>
              <a:t>8</a:t>
            </a:fld>
            <a:endParaRPr b="0"/>
          </a:p>
        </p:txBody>
      </p:sp>
      <p:pic>
        <p:nvPicPr>
          <p:cNvPr id="12" name="~PP2682.WAV">
            <a:hlinkClick r:id="" action="ppaction://media"/>
          </p:cNvPr>
          <p:cNvPicPr>
            <a:picLocks noRot="1" noChangeAspect="1"/>
          </p:cNvPicPr>
          <p:nvPr>
            <a:wavAudioFile r:embed="rId1" name="~PP2682.WAV"/>
          </p:nvPr>
        </p:nvPicPr>
        <p:blipFill>
          <a:blip r:embed="rId5" cstate="print"/>
          <a:stretch>
            <a:fillRect/>
          </a:stretch>
        </p:blipFill>
        <p:spPr>
          <a:xfrm>
            <a:off x="11744325" y="6410325"/>
            <a:ext cx="304800" cy="304800"/>
          </a:xfrm>
          <a:prstGeom prst="rect">
            <a:avLst/>
          </a:prstGeom>
        </p:spPr>
      </p:pic>
    </p:spTree>
  </p:cSld>
  <p:clrMapOvr>
    <a:masterClrMapping/>
  </p:clrMapOvr>
  <p:transition advTm="658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Evaluating reablement</a:t>
            </a:r>
            <a:endParaRPr sz="3400"/>
          </a:p>
        </p:txBody>
      </p:sp>
      <p:sp>
        <p:nvSpPr>
          <p:cNvPr id="3" name="Reablement card"/>
          <p:cNvSpPr>
            <a:spLocks noGrp="1"/>
          </p:cNvSpPr>
          <p:nvPr/>
        </p:nvSpPr>
        <p:spPr>
          <a:xfrm>
            <a:off x="548640" y="1371600"/>
            <a:ext cx="3474720" cy="4663440"/>
          </a:xfrm>
          <a:prstGeom prst="roundRect">
            <a:avLst>
              <a:gd name="adj" fmla="val 3158"/>
            </a:avLst>
          </a:prstGeom>
          <a:solidFill>
            <a:schemeClr val="bg2"/>
          </a:solidFill>
          <a:ln w="12700">
            <a:solidFill>
              <a:schemeClr val="bg2"/>
            </a:solidFill>
            <a:prstDash val="solid"/>
          </a:ln>
        </p:spPr>
        <p:txBody>
          <a:bodyPr/>
          <a:lstStyle/>
          <a:p>
            <a:endParaRPr/>
          </a:p>
        </p:txBody>
      </p:sp>
      <p:sp>
        <p:nvSpPr>
          <p:cNvPr id="4" name="Shape 2"/>
          <p:cNvSpPr>
            <a:spLocks noGrp="1"/>
          </p:cNvSpPr>
          <p:nvPr/>
        </p:nvSpPr>
        <p:spPr>
          <a:xfrm>
            <a:off x="548640" y="1371600"/>
            <a:ext cx="3474720" cy="731520"/>
          </a:xfrm>
          <a:prstGeom prst="roundRect">
            <a:avLst>
              <a:gd name="adj" fmla="val 15000"/>
            </a:avLst>
          </a:prstGeom>
          <a:solidFill>
            <a:schemeClr val="accent1"/>
          </a:solidFill>
          <a:ln w="12700">
            <a:solidFill>
              <a:schemeClr val="accent1"/>
            </a:solidFill>
            <a:prstDash val="solid"/>
          </a:ln>
        </p:spPr>
        <p:txBody>
          <a:bodyPr/>
          <a:lstStyle/>
          <a:p>
            <a:endParaRPr/>
          </a:p>
        </p:txBody>
      </p:sp>
      <p:sp>
        <p:nvSpPr>
          <p:cNvPr id="5" name="Text 3"/>
          <p:cNvSpPr>
            <a:spLocks noGrp="1"/>
          </p:cNvSpPr>
          <p:nvPr/>
        </p:nvSpPr>
        <p:spPr>
          <a:xfrm>
            <a:off x="548640" y="1371600"/>
            <a:ext cx="3474720" cy="731520"/>
          </a:xfrm>
          <a:prstGeom prst="rect">
            <a:avLst/>
          </a:prstGeom>
          <a:noFill/>
        </p:spPr>
        <p:txBody>
          <a:bodyPr wrap="square" lIns="0" tIns="0" rIns="0" bIns="0" anchor="ctr"/>
          <a:lstStyle/>
          <a:p>
            <a:pPr marL="0" indent="0" algn="ctr">
              <a:buNone/>
            </a:pPr>
            <a:r>
              <a:rPr sz="2000" b="1">
                <a:solidFill>
                  <a:schemeClr val="bg1"/>
                </a:solidFill>
              </a:rPr>
              <a:t>Policy ambition</a:t>
            </a:r>
            <a:endParaRPr sz="2000"/>
          </a:p>
        </p:txBody>
      </p:sp>
      <p:sp>
        <p:nvSpPr>
          <p:cNvPr id="6" name="Text 4"/>
          <p:cNvSpPr>
            <a:spLocks noGrp="1"/>
          </p:cNvSpPr>
          <p:nvPr/>
        </p:nvSpPr>
        <p:spPr>
          <a:xfrm>
            <a:off x="777240" y="2331720"/>
            <a:ext cx="3017520" cy="3566160"/>
          </a:xfrm>
          <a:prstGeom prst="rect">
            <a:avLst/>
          </a:prstGeom>
          <a:noFill/>
        </p:spPr>
        <p:txBody>
          <a:bodyPr wrap="square" lIns="0" tIns="0" rIns="0" bIns="0" anchor="t"/>
          <a:lstStyle/>
          <a:p>
            <a:pPr marL="342900" indent="-342900">
              <a:spcAft>
                <a:spcPts val="600"/>
              </a:spcAft>
              <a:buSzPct val="100000"/>
              <a:buChar char="•"/>
            </a:pPr>
            <a:r>
              <a:rPr sz="1700">
                <a:solidFill>
                  <a:schemeClr val="tx1"/>
                </a:solidFill>
              </a:rPr>
              <a:t>Time-limited, usually 6 to 12 weeks</a:t>
            </a:r>
            <a:endParaRPr sz="1700"/>
          </a:p>
          <a:p>
            <a:pPr marL="342900" indent="-342900">
              <a:spcAft>
                <a:spcPts val="600"/>
              </a:spcAft>
              <a:buSzPct val="100000"/>
              <a:buChar char="•"/>
            </a:pPr>
            <a:r>
              <a:rPr sz="1700">
                <a:solidFill>
                  <a:schemeClr val="tx1"/>
                </a:solidFill>
              </a:rPr>
              <a:t>Restores skills and confidence rather than doing tasks for people</a:t>
            </a:r>
            <a:endParaRPr sz="1700"/>
          </a:p>
          <a:p>
            <a:pPr marL="342900" indent="-342900">
              <a:spcAft>
                <a:spcPts val="600"/>
              </a:spcAft>
              <a:buSzPct val="100000"/>
              <a:buChar char="•"/>
            </a:pPr>
            <a:r>
              <a:rPr sz="1700">
                <a:solidFill>
                  <a:schemeClr val="tx1"/>
                </a:solidFill>
              </a:rPr>
              <a:t>NICE (2017): first-line option for home care</a:t>
            </a:r>
            <a:endParaRPr sz="1700"/>
          </a:p>
        </p:txBody>
      </p:sp>
      <p:sp>
        <p:nvSpPr>
          <p:cNvPr id="7" name="Shape 5"/>
          <p:cNvSpPr>
            <a:spLocks noGrp="1"/>
          </p:cNvSpPr>
          <p:nvPr/>
        </p:nvSpPr>
        <p:spPr>
          <a:xfrm>
            <a:off x="4041648" y="3474720"/>
            <a:ext cx="301752" cy="411480"/>
          </a:xfrm>
          <a:prstGeom prst="rightArrow">
            <a:avLst/>
          </a:prstGeom>
          <a:solidFill>
            <a:schemeClr val="accent5"/>
          </a:solidFill>
          <a:ln w="12700">
            <a:solidFill>
              <a:schemeClr val="accent5"/>
            </a:solidFill>
            <a:prstDash val="solid"/>
          </a:ln>
        </p:spPr>
        <p:txBody>
          <a:bodyPr/>
          <a:lstStyle/>
          <a:p>
            <a:endParaRPr/>
          </a:p>
        </p:txBody>
      </p:sp>
      <p:sp>
        <p:nvSpPr>
          <p:cNvPr id="8" name="Reablement card"/>
          <p:cNvSpPr>
            <a:spLocks noGrp="1"/>
          </p:cNvSpPr>
          <p:nvPr/>
        </p:nvSpPr>
        <p:spPr>
          <a:xfrm>
            <a:off x="4343400" y="1371600"/>
            <a:ext cx="3474720" cy="4663440"/>
          </a:xfrm>
          <a:prstGeom prst="roundRect">
            <a:avLst>
              <a:gd name="adj" fmla="val 3158"/>
            </a:avLst>
          </a:prstGeom>
          <a:solidFill>
            <a:schemeClr val="bg2"/>
          </a:solidFill>
          <a:ln w="12700">
            <a:solidFill>
              <a:schemeClr val="bg2"/>
            </a:solidFill>
            <a:prstDash val="solid"/>
          </a:ln>
        </p:spPr>
        <p:txBody>
          <a:bodyPr/>
          <a:lstStyle/>
          <a:p>
            <a:endParaRPr/>
          </a:p>
        </p:txBody>
      </p:sp>
      <p:sp>
        <p:nvSpPr>
          <p:cNvPr id="9" name="Shape 7"/>
          <p:cNvSpPr>
            <a:spLocks noGrp="1"/>
          </p:cNvSpPr>
          <p:nvPr/>
        </p:nvSpPr>
        <p:spPr>
          <a:xfrm>
            <a:off x="4343400" y="1371600"/>
            <a:ext cx="3474720" cy="731520"/>
          </a:xfrm>
          <a:prstGeom prst="roundRect">
            <a:avLst>
              <a:gd name="adj" fmla="val 15000"/>
            </a:avLst>
          </a:prstGeom>
          <a:solidFill>
            <a:schemeClr val="accent2"/>
          </a:solidFill>
          <a:ln w="12700">
            <a:solidFill>
              <a:schemeClr val="accent2"/>
            </a:solidFill>
            <a:prstDash val="solid"/>
          </a:ln>
        </p:spPr>
        <p:txBody>
          <a:bodyPr/>
          <a:lstStyle/>
          <a:p>
            <a:endParaRPr/>
          </a:p>
        </p:txBody>
      </p:sp>
      <p:sp>
        <p:nvSpPr>
          <p:cNvPr id="10" name="Text 8"/>
          <p:cNvSpPr>
            <a:spLocks noGrp="1"/>
          </p:cNvSpPr>
          <p:nvPr/>
        </p:nvSpPr>
        <p:spPr>
          <a:xfrm>
            <a:off x="4343400" y="1371600"/>
            <a:ext cx="3474720" cy="731520"/>
          </a:xfrm>
          <a:prstGeom prst="rect">
            <a:avLst/>
          </a:prstGeom>
          <a:noFill/>
        </p:spPr>
        <p:txBody>
          <a:bodyPr wrap="square" lIns="0" tIns="0" rIns="0" bIns="0" anchor="ctr"/>
          <a:lstStyle/>
          <a:p>
            <a:pPr marL="0" indent="0" algn="ctr">
              <a:buNone/>
            </a:pPr>
            <a:r>
              <a:rPr sz="2000" b="1">
                <a:solidFill>
                  <a:schemeClr val="tx1"/>
                </a:solidFill>
              </a:rPr>
              <a:t>Evidence</a:t>
            </a:r>
            <a:endParaRPr sz="2000"/>
          </a:p>
        </p:txBody>
      </p:sp>
      <p:sp>
        <p:nvSpPr>
          <p:cNvPr id="11" name="Text 9"/>
          <p:cNvSpPr>
            <a:spLocks noGrp="1"/>
          </p:cNvSpPr>
          <p:nvPr/>
        </p:nvSpPr>
        <p:spPr>
          <a:xfrm>
            <a:off x="4572000" y="2331720"/>
            <a:ext cx="3017520" cy="3566160"/>
          </a:xfrm>
          <a:prstGeom prst="rect">
            <a:avLst/>
          </a:prstGeom>
          <a:noFill/>
        </p:spPr>
        <p:txBody>
          <a:bodyPr wrap="square" lIns="0" tIns="0" rIns="0" bIns="0" anchor="t"/>
          <a:lstStyle/>
          <a:p>
            <a:pPr marL="342900" indent="-342900">
              <a:spcAft>
                <a:spcPts val="600"/>
              </a:spcAft>
              <a:buSzPct val="100000"/>
              <a:buChar char="•"/>
            </a:pPr>
            <a:r>
              <a:rPr sz="1700">
                <a:solidFill>
                  <a:schemeClr val="tx1"/>
                </a:solidFill>
              </a:rPr>
              <a:t>Cochrane: evidence of very low quality (Cochrane et al., 2016)</a:t>
            </a:r>
            <a:endParaRPr sz="1700"/>
          </a:p>
          <a:p>
            <a:pPr marL="342900" indent="-342900">
              <a:spcAft>
                <a:spcPts val="600"/>
              </a:spcAft>
              <a:buSzPct val="100000"/>
              <a:buChar char="•"/>
            </a:pPr>
            <a:r>
              <a:rPr sz="1700">
                <a:solidFill>
                  <a:schemeClr val="tx1"/>
                </a:solidFill>
              </a:rPr>
              <a:t>One trial (750 people): slightly less likely to need higher personal care at 24 months</a:t>
            </a:r>
            <a:endParaRPr sz="1700"/>
          </a:p>
          <a:p>
            <a:pPr marL="342900" indent="-342900">
              <a:spcAft>
                <a:spcPts val="600"/>
              </a:spcAft>
              <a:buSzPct val="100000"/>
              <a:buChar char="•"/>
            </a:pPr>
            <a:r>
              <a:rPr sz="1700">
                <a:solidFill>
                  <a:schemeClr val="tx1"/>
                </a:solidFill>
              </a:rPr>
              <a:t>Legg et al. (2016): no eligible studies; intervention ill-defined</a:t>
            </a:r>
            <a:endParaRPr sz="1700"/>
          </a:p>
        </p:txBody>
      </p:sp>
      <p:sp>
        <p:nvSpPr>
          <p:cNvPr id="12" name="Shape 10"/>
          <p:cNvSpPr>
            <a:spLocks noGrp="1"/>
          </p:cNvSpPr>
          <p:nvPr/>
        </p:nvSpPr>
        <p:spPr>
          <a:xfrm>
            <a:off x="7836408" y="3474720"/>
            <a:ext cx="301752" cy="411480"/>
          </a:xfrm>
          <a:prstGeom prst="rightArrow">
            <a:avLst/>
          </a:prstGeom>
          <a:solidFill>
            <a:schemeClr val="accent5"/>
          </a:solidFill>
          <a:ln w="12700">
            <a:solidFill>
              <a:schemeClr val="accent5"/>
            </a:solidFill>
            <a:prstDash val="solid"/>
          </a:ln>
        </p:spPr>
        <p:txBody>
          <a:bodyPr/>
          <a:lstStyle/>
          <a:p>
            <a:endParaRPr/>
          </a:p>
        </p:txBody>
      </p:sp>
      <p:sp>
        <p:nvSpPr>
          <p:cNvPr id="13" name="Reablement card"/>
          <p:cNvSpPr>
            <a:spLocks noGrp="1"/>
          </p:cNvSpPr>
          <p:nvPr/>
        </p:nvSpPr>
        <p:spPr>
          <a:xfrm>
            <a:off x="8138160" y="1371600"/>
            <a:ext cx="3474720" cy="4663440"/>
          </a:xfrm>
          <a:prstGeom prst="roundRect">
            <a:avLst>
              <a:gd name="adj" fmla="val 3158"/>
            </a:avLst>
          </a:prstGeom>
          <a:solidFill>
            <a:schemeClr val="bg2"/>
          </a:solidFill>
          <a:ln w="12700">
            <a:solidFill>
              <a:schemeClr val="bg2"/>
            </a:solidFill>
            <a:prstDash val="solid"/>
          </a:ln>
        </p:spPr>
        <p:txBody>
          <a:bodyPr/>
          <a:lstStyle/>
          <a:p>
            <a:endParaRPr/>
          </a:p>
        </p:txBody>
      </p:sp>
      <p:sp>
        <p:nvSpPr>
          <p:cNvPr id="14" name="Shape 12"/>
          <p:cNvSpPr>
            <a:spLocks noGrp="1"/>
          </p:cNvSpPr>
          <p:nvPr/>
        </p:nvSpPr>
        <p:spPr>
          <a:xfrm>
            <a:off x="8138160" y="1371600"/>
            <a:ext cx="3474720" cy="731520"/>
          </a:xfrm>
          <a:prstGeom prst="roundRect">
            <a:avLst>
              <a:gd name="adj" fmla="val 15000"/>
            </a:avLst>
          </a:prstGeom>
          <a:solidFill>
            <a:schemeClr val="accent3"/>
          </a:solidFill>
          <a:ln w="12700">
            <a:solidFill>
              <a:schemeClr val="accent3"/>
            </a:solidFill>
            <a:prstDash val="solid"/>
          </a:ln>
        </p:spPr>
        <p:txBody>
          <a:bodyPr/>
          <a:lstStyle/>
          <a:p>
            <a:endParaRPr/>
          </a:p>
        </p:txBody>
      </p:sp>
      <p:sp>
        <p:nvSpPr>
          <p:cNvPr id="15" name="Text 13"/>
          <p:cNvSpPr>
            <a:spLocks noGrp="1"/>
          </p:cNvSpPr>
          <p:nvPr/>
        </p:nvSpPr>
        <p:spPr>
          <a:xfrm>
            <a:off x="8138160" y="1371600"/>
            <a:ext cx="3474720" cy="731520"/>
          </a:xfrm>
          <a:prstGeom prst="rect">
            <a:avLst/>
          </a:prstGeom>
          <a:noFill/>
        </p:spPr>
        <p:txBody>
          <a:bodyPr wrap="square" lIns="0" tIns="0" rIns="0" bIns="0" anchor="ctr"/>
          <a:lstStyle/>
          <a:p>
            <a:pPr marL="0" indent="0" algn="ctr">
              <a:buNone/>
            </a:pPr>
            <a:r>
              <a:rPr sz="2000" b="1">
                <a:solidFill>
                  <a:schemeClr val="bg1"/>
                </a:solidFill>
              </a:rPr>
              <a:t>Evaluation</a:t>
            </a:r>
            <a:endParaRPr sz="2000"/>
          </a:p>
        </p:txBody>
      </p:sp>
      <p:sp>
        <p:nvSpPr>
          <p:cNvPr id="16" name="Text 14"/>
          <p:cNvSpPr>
            <a:spLocks noGrp="1"/>
          </p:cNvSpPr>
          <p:nvPr/>
        </p:nvSpPr>
        <p:spPr>
          <a:xfrm>
            <a:off x="8366760" y="2331720"/>
            <a:ext cx="3017520" cy="3566160"/>
          </a:xfrm>
          <a:prstGeom prst="rect">
            <a:avLst/>
          </a:prstGeom>
          <a:noFill/>
        </p:spPr>
        <p:txBody>
          <a:bodyPr wrap="square" lIns="0" tIns="0" rIns="0" bIns="0" anchor="t"/>
          <a:lstStyle/>
          <a:p>
            <a:pPr marL="342900" indent="-342900">
              <a:spcAft>
                <a:spcPts val="600"/>
              </a:spcAft>
              <a:buSzPct val="100000"/>
              <a:buChar char="•"/>
            </a:pPr>
            <a:r>
              <a:rPr sz="1700">
                <a:solidFill>
                  <a:schemeClr val="tx1"/>
                </a:solidFill>
              </a:rPr>
              <a:t>Fits activity and continuity theory</a:t>
            </a:r>
            <a:endParaRPr sz="1700"/>
          </a:p>
          <a:p>
            <a:pPr marL="342900" indent="-342900">
              <a:spcAft>
                <a:spcPts val="600"/>
              </a:spcAft>
              <a:buSzPct val="100000"/>
              <a:buChar char="•"/>
            </a:pPr>
            <a:r>
              <a:rPr sz="1700">
                <a:solidFill>
                  <a:schemeClr val="tx1"/>
                </a:solidFill>
              </a:rPr>
              <a:t>Benefit depends on quality, capacity and follow-on support</a:t>
            </a:r>
            <a:endParaRPr sz="1700"/>
          </a:p>
          <a:p>
            <a:pPr marL="342900" indent="-342900">
              <a:spcAft>
                <a:spcPts val="600"/>
              </a:spcAft>
              <a:buSzPct val="100000"/>
              <a:buChar char="•"/>
            </a:pPr>
            <a:r>
              <a:rPr sz="1700">
                <a:solidFill>
                  <a:schemeClr val="tx1"/>
                </a:solidFill>
              </a:rPr>
              <a:t>Needs stronger evaluation and funding</a:t>
            </a:r>
            <a:endParaRPr sz="1700"/>
          </a:p>
        </p:txBody>
      </p:sp>
      <p:sp>
        <p:nvSpPr>
          <p:cNvPr id="17" name="Source caption"/>
          <p:cNvSpPr>
            <a:spLocks noGrp="1"/>
          </p:cNvSpPr>
          <p:nvPr/>
        </p:nvSpPr>
        <p:spPr>
          <a:xfrm>
            <a:off x="548640" y="6263640"/>
            <a:ext cx="10515600" cy="365760"/>
          </a:xfrm>
          <a:prstGeom prst="rect">
            <a:avLst/>
          </a:prstGeom>
          <a:noFill/>
        </p:spPr>
        <p:txBody>
          <a:bodyPr wrap="square" lIns="0" tIns="0" rIns="0" bIns="0" anchor="ctr"/>
          <a:lstStyle/>
          <a:p>
            <a:pPr marL="0" indent="0">
              <a:buNone/>
            </a:pPr>
            <a:r>
              <a:rPr sz="1100" i="1">
                <a:solidFill>
                  <a:schemeClr val="accent5"/>
                </a:solidFill>
              </a:rPr>
              <a:t>Sources: Cochrane et al. (2016); Legg et al. (2016); NICE (2017). Visual: author's own.</a:t>
            </a:r>
            <a:endParaRPr sz="11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388657AE-30A1-5A7A-6A7F-315D84436430}" type="slidenum">
              <a:rPr b="0"/>
              <a:pPr algn="l">
                <a:buNone/>
              </a:pPr>
              <a:t>9</a:t>
            </a:fld>
            <a:endParaRPr b="0"/>
          </a:p>
        </p:txBody>
      </p:sp>
      <p:pic>
        <p:nvPicPr>
          <p:cNvPr id="19" name="~PP3253.WAV">
            <a:hlinkClick r:id="" action="ppaction://media"/>
          </p:cNvPr>
          <p:cNvPicPr>
            <a:picLocks noRot="1" noChangeAspect="1"/>
          </p:cNvPicPr>
          <p:nvPr>
            <a:wavAudioFile r:embed="rId1" name="~PP3253.WAV"/>
          </p:nvPr>
        </p:nvPicPr>
        <p:blipFill>
          <a:blip r:embed="rId4" cstate="print"/>
          <a:stretch>
            <a:fillRect/>
          </a:stretch>
        </p:blipFill>
        <p:spPr>
          <a:xfrm>
            <a:off x="11744325" y="6410325"/>
            <a:ext cx="304800" cy="304800"/>
          </a:xfrm>
          <a:prstGeom prst="rect">
            <a:avLst/>
          </a:prstGeom>
        </p:spPr>
      </p:pic>
    </p:spTree>
  </p:cSld>
  <p:clrMapOvr>
    <a:masterClrMapping/>
  </p:clrMapOvr>
  <p:transition advTm="6991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Technological innovation: telecare and telehealth</a:t>
            </a:r>
            <a:endParaRPr sz="3400"/>
          </a:p>
        </p:txBody>
      </p:sp>
      <p:sp>
        <p:nvSpPr>
          <p:cNvPr id="3" name="Technology card"/>
          <p:cNvSpPr>
            <a:spLocks noGrp="1"/>
          </p:cNvSpPr>
          <p:nvPr/>
        </p:nvSpPr>
        <p:spPr>
          <a:xfrm>
            <a:off x="548640" y="1371600"/>
            <a:ext cx="3474720" cy="3611880"/>
          </a:xfrm>
          <a:prstGeom prst="roundRect">
            <a:avLst>
              <a:gd name="adj" fmla="val 3158"/>
            </a:avLst>
          </a:prstGeom>
          <a:solidFill>
            <a:schemeClr val="bg2"/>
          </a:solidFill>
          <a:ln w="12700">
            <a:solidFill>
              <a:schemeClr val="bg2"/>
            </a:solidFill>
            <a:prstDash val="solid"/>
          </a:ln>
        </p:spPr>
        <p:txBody>
          <a:bodyPr/>
          <a:lstStyle/>
          <a:p>
            <a:endParaRPr/>
          </a:p>
        </p:txBody>
      </p:sp>
      <p:sp>
        <p:nvSpPr>
          <p:cNvPr id="4" name="Icon circle"/>
          <p:cNvSpPr>
            <a:spLocks noGrp="1"/>
          </p:cNvSpPr>
          <p:nvPr/>
        </p:nvSpPr>
        <p:spPr>
          <a:xfrm>
            <a:off x="777240" y="1554480"/>
            <a:ext cx="731520" cy="731520"/>
          </a:xfrm>
          <a:prstGeom prst="ellipse">
            <a:avLst/>
          </a:prstGeom>
          <a:solidFill>
            <a:schemeClr val="accent1"/>
          </a:solidFill>
          <a:ln w="12700">
            <a:solidFill>
              <a:schemeClr val="accent1"/>
            </a:solidFill>
            <a:prstDash val="solid"/>
          </a:ln>
        </p:spPr>
        <p:txBody>
          <a:bodyPr/>
          <a:lstStyle/>
          <a:p>
            <a:endParaRPr/>
          </a:p>
        </p:txBody>
      </p:sp>
      <p:pic>
        <p:nvPicPr>
          <p:cNvPr id="5" name="Image 0"/>
          <p:cNvPicPr>
            <a:picLocks noChangeAspect="1"/>
          </p:cNvPicPr>
          <p:nvPr/>
        </p:nvPicPr>
        <p:blipFill>
          <a:blip r:embed="rId4" cstate="print"/>
          <a:srcRect/>
          <a:stretch>
            <a:fillRect/>
          </a:stretch>
        </p:blipFill>
        <p:spPr>
          <a:xfrm>
            <a:off x="960120" y="1737360"/>
            <a:ext cx="365760" cy="365760"/>
          </a:xfrm>
          <a:prstGeom prst="rect">
            <a:avLst/>
          </a:prstGeom>
        </p:spPr>
      </p:pic>
      <p:sp>
        <p:nvSpPr>
          <p:cNvPr id="6" name="Text 3"/>
          <p:cNvSpPr>
            <a:spLocks noGrp="1"/>
          </p:cNvSpPr>
          <p:nvPr/>
        </p:nvSpPr>
        <p:spPr>
          <a:xfrm>
            <a:off x="1645920" y="1554480"/>
            <a:ext cx="2286000" cy="731520"/>
          </a:xfrm>
          <a:prstGeom prst="rect">
            <a:avLst/>
          </a:prstGeom>
          <a:noFill/>
        </p:spPr>
        <p:txBody>
          <a:bodyPr wrap="square" lIns="0" tIns="0" rIns="0" bIns="0" anchor="ctr"/>
          <a:lstStyle/>
          <a:p>
            <a:pPr marL="0" indent="0">
              <a:buNone/>
            </a:pPr>
            <a:r>
              <a:rPr sz="1800" b="1">
                <a:solidFill>
                  <a:schemeClr val="tx2"/>
                </a:solidFill>
              </a:rPr>
              <a:t>What is it?</a:t>
            </a:r>
            <a:endParaRPr sz="1800"/>
          </a:p>
        </p:txBody>
      </p:sp>
      <p:sp>
        <p:nvSpPr>
          <p:cNvPr id="7" name="Text 4"/>
          <p:cNvSpPr>
            <a:spLocks noGrp="1"/>
          </p:cNvSpPr>
          <p:nvPr/>
        </p:nvSpPr>
        <p:spPr>
          <a:xfrm>
            <a:off x="777240" y="2468880"/>
            <a:ext cx="3063240" cy="2423160"/>
          </a:xfrm>
          <a:prstGeom prst="rect">
            <a:avLst/>
          </a:prstGeom>
          <a:noFill/>
        </p:spPr>
        <p:txBody>
          <a:bodyPr wrap="square" lIns="0" tIns="0" rIns="0" bIns="0" anchor="t"/>
          <a:lstStyle/>
          <a:p>
            <a:pPr marL="342900" indent="-342900">
              <a:spcAft>
                <a:spcPts val="600"/>
              </a:spcAft>
              <a:buSzPct val="100000"/>
              <a:buChar char="•"/>
            </a:pPr>
            <a:r>
              <a:rPr sz="1600">
                <a:solidFill>
                  <a:schemeClr val="tx1"/>
                </a:solidFill>
              </a:rPr>
              <a:t>Telecare: alarms, pendants, fall detectors that raise help automatically</a:t>
            </a:r>
            <a:endParaRPr sz="1600"/>
          </a:p>
          <a:p>
            <a:pPr marL="342900" indent="-342900">
              <a:spcAft>
                <a:spcPts val="600"/>
              </a:spcAft>
              <a:buSzPct val="100000"/>
              <a:buChar char="•"/>
            </a:pPr>
            <a:r>
              <a:rPr sz="1600">
                <a:solidFill>
                  <a:schemeClr val="tx1"/>
                </a:solidFill>
              </a:rPr>
              <a:t>Telehealth: remote monitoring of health measures at home</a:t>
            </a:r>
            <a:endParaRPr sz="1600"/>
          </a:p>
        </p:txBody>
      </p:sp>
      <p:sp>
        <p:nvSpPr>
          <p:cNvPr id="8" name="Technology card"/>
          <p:cNvSpPr>
            <a:spLocks noGrp="1"/>
          </p:cNvSpPr>
          <p:nvPr/>
        </p:nvSpPr>
        <p:spPr>
          <a:xfrm>
            <a:off x="4343400" y="1371600"/>
            <a:ext cx="3474720" cy="3611880"/>
          </a:xfrm>
          <a:prstGeom prst="roundRect">
            <a:avLst>
              <a:gd name="adj" fmla="val 3158"/>
            </a:avLst>
          </a:prstGeom>
          <a:solidFill>
            <a:schemeClr val="bg2"/>
          </a:solidFill>
          <a:ln w="12700">
            <a:solidFill>
              <a:schemeClr val="bg2"/>
            </a:solidFill>
            <a:prstDash val="solid"/>
          </a:ln>
        </p:spPr>
        <p:txBody>
          <a:bodyPr/>
          <a:lstStyle/>
          <a:p>
            <a:endParaRPr/>
          </a:p>
        </p:txBody>
      </p:sp>
      <p:sp>
        <p:nvSpPr>
          <p:cNvPr id="9" name="Icon circle"/>
          <p:cNvSpPr>
            <a:spLocks noGrp="1"/>
          </p:cNvSpPr>
          <p:nvPr/>
        </p:nvSpPr>
        <p:spPr>
          <a:xfrm>
            <a:off x="4572000" y="1554480"/>
            <a:ext cx="731520" cy="731520"/>
          </a:xfrm>
          <a:prstGeom prst="ellipse">
            <a:avLst/>
          </a:prstGeom>
          <a:solidFill>
            <a:schemeClr val="accent3"/>
          </a:solidFill>
          <a:ln w="12700">
            <a:solidFill>
              <a:schemeClr val="accent3"/>
            </a:solidFill>
            <a:prstDash val="solid"/>
          </a:ln>
        </p:spPr>
        <p:txBody>
          <a:bodyPr/>
          <a:lstStyle/>
          <a:p>
            <a:endParaRPr/>
          </a:p>
        </p:txBody>
      </p:sp>
      <p:pic>
        <p:nvPicPr>
          <p:cNvPr id="10" name="Image 1"/>
          <p:cNvPicPr>
            <a:picLocks noChangeAspect="1"/>
          </p:cNvPicPr>
          <p:nvPr/>
        </p:nvPicPr>
        <p:blipFill>
          <a:blip r:embed="rId5" cstate="print"/>
          <a:srcRect/>
          <a:stretch>
            <a:fillRect/>
          </a:stretch>
        </p:blipFill>
        <p:spPr>
          <a:xfrm>
            <a:off x="4754880" y="1737360"/>
            <a:ext cx="365760" cy="365760"/>
          </a:xfrm>
          <a:prstGeom prst="rect">
            <a:avLst/>
          </a:prstGeom>
        </p:spPr>
      </p:pic>
      <p:sp>
        <p:nvSpPr>
          <p:cNvPr id="11" name="Text 7"/>
          <p:cNvSpPr>
            <a:spLocks noGrp="1"/>
          </p:cNvSpPr>
          <p:nvPr/>
        </p:nvSpPr>
        <p:spPr>
          <a:xfrm>
            <a:off x="5440680" y="1554480"/>
            <a:ext cx="2286000" cy="731520"/>
          </a:xfrm>
          <a:prstGeom prst="rect">
            <a:avLst/>
          </a:prstGeom>
          <a:noFill/>
        </p:spPr>
        <p:txBody>
          <a:bodyPr wrap="square" lIns="0" tIns="0" rIns="0" bIns="0" anchor="ctr"/>
          <a:lstStyle/>
          <a:p>
            <a:pPr marL="0" indent="0">
              <a:buNone/>
            </a:pPr>
            <a:r>
              <a:rPr sz="1800" b="1">
                <a:solidFill>
                  <a:schemeClr val="tx2"/>
                </a:solidFill>
              </a:rPr>
              <a:t>How does it support?</a:t>
            </a:r>
            <a:endParaRPr sz="1800"/>
          </a:p>
        </p:txBody>
      </p:sp>
      <p:sp>
        <p:nvSpPr>
          <p:cNvPr id="12" name="Text 8"/>
          <p:cNvSpPr>
            <a:spLocks noGrp="1"/>
          </p:cNvSpPr>
          <p:nvPr/>
        </p:nvSpPr>
        <p:spPr>
          <a:xfrm>
            <a:off x="4572000" y="2468880"/>
            <a:ext cx="3063240" cy="2423160"/>
          </a:xfrm>
          <a:prstGeom prst="rect">
            <a:avLst/>
          </a:prstGeom>
          <a:noFill/>
        </p:spPr>
        <p:txBody>
          <a:bodyPr wrap="square" lIns="0" tIns="0" rIns="0" bIns="0" anchor="t"/>
          <a:lstStyle/>
          <a:p>
            <a:pPr marL="342900" indent="-342900">
              <a:spcAft>
                <a:spcPts val="600"/>
              </a:spcAft>
              <a:buSzPct val="100000"/>
              <a:buChar char="•"/>
            </a:pPr>
            <a:r>
              <a:rPr sz="1600">
                <a:solidFill>
                  <a:schemeClr val="tx1"/>
                </a:solidFill>
              </a:rPr>
              <a:t>Reassurance and early warning</a:t>
            </a:r>
            <a:endParaRPr sz="1600"/>
          </a:p>
          <a:p>
            <a:pPr marL="342900" indent="-342900">
              <a:spcAft>
                <a:spcPts val="600"/>
              </a:spcAft>
              <a:buSzPct val="100000"/>
              <a:buChar char="•"/>
            </a:pPr>
            <a:r>
              <a:rPr sz="1600">
                <a:solidFill>
                  <a:schemeClr val="tx1"/>
                </a:solidFill>
              </a:rPr>
              <a:t>Lets people stay at home safely, retaining independence</a:t>
            </a:r>
            <a:endParaRPr sz="1600"/>
          </a:p>
        </p:txBody>
      </p:sp>
      <p:sp>
        <p:nvSpPr>
          <p:cNvPr id="13" name="Technology card"/>
          <p:cNvSpPr>
            <a:spLocks noGrp="1"/>
          </p:cNvSpPr>
          <p:nvPr/>
        </p:nvSpPr>
        <p:spPr>
          <a:xfrm>
            <a:off x="8138160" y="1371600"/>
            <a:ext cx="3474720" cy="3611880"/>
          </a:xfrm>
          <a:prstGeom prst="roundRect">
            <a:avLst>
              <a:gd name="adj" fmla="val 3158"/>
            </a:avLst>
          </a:prstGeom>
          <a:solidFill>
            <a:schemeClr val="bg2"/>
          </a:solidFill>
          <a:ln w="12700">
            <a:solidFill>
              <a:schemeClr val="bg2"/>
            </a:solidFill>
            <a:prstDash val="solid"/>
          </a:ln>
        </p:spPr>
        <p:txBody>
          <a:bodyPr/>
          <a:lstStyle/>
          <a:p>
            <a:endParaRPr/>
          </a:p>
        </p:txBody>
      </p:sp>
      <p:sp>
        <p:nvSpPr>
          <p:cNvPr id="14" name="Icon circle"/>
          <p:cNvSpPr>
            <a:spLocks noGrp="1"/>
          </p:cNvSpPr>
          <p:nvPr/>
        </p:nvSpPr>
        <p:spPr>
          <a:xfrm>
            <a:off x="8366760" y="1554480"/>
            <a:ext cx="731520" cy="731520"/>
          </a:xfrm>
          <a:prstGeom prst="ellipse">
            <a:avLst/>
          </a:prstGeom>
          <a:solidFill>
            <a:schemeClr val="accent5"/>
          </a:solidFill>
          <a:ln w="12700">
            <a:solidFill>
              <a:schemeClr val="accent5"/>
            </a:solidFill>
            <a:prstDash val="solid"/>
          </a:ln>
        </p:spPr>
        <p:txBody>
          <a:bodyPr/>
          <a:lstStyle/>
          <a:p>
            <a:endParaRPr/>
          </a:p>
        </p:txBody>
      </p:sp>
      <p:pic>
        <p:nvPicPr>
          <p:cNvPr id="15" name="Image 2"/>
          <p:cNvPicPr>
            <a:picLocks noChangeAspect="1"/>
          </p:cNvPicPr>
          <p:nvPr/>
        </p:nvPicPr>
        <p:blipFill>
          <a:blip r:embed="rId6" cstate="print"/>
          <a:srcRect/>
          <a:stretch>
            <a:fillRect/>
          </a:stretch>
        </p:blipFill>
        <p:spPr>
          <a:xfrm>
            <a:off x="8549640" y="1737360"/>
            <a:ext cx="365760" cy="365760"/>
          </a:xfrm>
          <a:prstGeom prst="rect">
            <a:avLst/>
          </a:prstGeom>
        </p:spPr>
      </p:pic>
      <p:sp>
        <p:nvSpPr>
          <p:cNvPr id="16" name="Text 11"/>
          <p:cNvSpPr>
            <a:spLocks noGrp="1"/>
          </p:cNvSpPr>
          <p:nvPr/>
        </p:nvSpPr>
        <p:spPr>
          <a:xfrm>
            <a:off x="9235440" y="1554480"/>
            <a:ext cx="2286000" cy="731520"/>
          </a:xfrm>
          <a:prstGeom prst="rect">
            <a:avLst/>
          </a:prstGeom>
          <a:noFill/>
        </p:spPr>
        <p:txBody>
          <a:bodyPr wrap="square" lIns="0" tIns="0" rIns="0" bIns="0" anchor="ctr"/>
          <a:lstStyle/>
          <a:p>
            <a:pPr marL="0" indent="0">
              <a:buNone/>
            </a:pPr>
            <a:r>
              <a:rPr sz="1800" b="1">
                <a:solidFill>
                  <a:schemeClr val="tx2"/>
                </a:solidFill>
              </a:rPr>
              <a:t>Benefits and limits</a:t>
            </a:r>
            <a:endParaRPr sz="1800"/>
          </a:p>
        </p:txBody>
      </p:sp>
      <p:sp>
        <p:nvSpPr>
          <p:cNvPr id="17" name="Text 12"/>
          <p:cNvSpPr>
            <a:spLocks noGrp="1"/>
          </p:cNvSpPr>
          <p:nvPr/>
        </p:nvSpPr>
        <p:spPr>
          <a:xfrm>
            <a:off x="8366760" y="2468880"/>
            <a:ext cx="3063240" cy="2423160"/>
          </a:xfrm>
          <a:prstGeom prst="rect">
            <a:avLst/>
          </a:prstGeom>
          <a:noFill/>
        </p:spPr>
        <p:txBody>
          <a:bodyPr wrap="square" lIns="0" tIns="0" rIns="0" bIns="0" anchor="t"/>
          <a:lstStyle/>
          <a:p>
            <a:pPr marL="342900" indent="-342900">
              <a:spcAft>
                <a:spcPts val="600"/>
              </a:spcAft>
              <a:buSzPct val="100000"/>
              <a:buChar char="•"/>
            </a:pPr>
            <a:r>
              <a:rPr sz="1600">
                <a:solidFill>
                  <a:schemeClr val="tx1"/>
                </a:solidFill>
              </a:rPr>
              <a:t>Whole System Demonstrator: lower mortality and emergency admissions (Steventon et al., 2012), but no cost savings found (Digital Health, 2012)</a:t>
            </a:r>
            <a:endParaRPr sz="1600"/>
          </a:p>
          <a:p>
            <a:pPr marL="342900" indent="-342900">
              <a:spcAft>
                <a:spcPts val="600"/>
              </a:spcAft>
              <a:buSzPct val="100000"/>
              <a:buChar char="•"/>
            </a:pPr>
            <a:r>
              <a:rPr sz="1600">
                <a:solidFill>
                  <a:schemeClr val="tx1"/>
                </a:solidFill>
              </a:rPr>
              <a:t>Digital exclusion, privacy, loneliness</a:t>
            </a:r>
            <a:endParaRPr sz="1600"/>
          </a:p>
        </p:txBody>
      </p:sp>
      <p:sp>
        <p:nvSpPr>
          <p:cNvPr id="18" name="Switchover callout"/>
          <p:cNvSpPr>
            <a:spLocks noGrp="1"/>
          </p:cNvSpPr>
          <p:nvPr/>
        </p:nvSpPr>
        <p:spPr>
          <a:xfrm>
            <a:off x="548640" y="5166360"/>
            <a:ext cx="11064240" cy="960120"/>
          </a:xfrm>
          <a:prstGeom prst="roundRect">
            <a:avLst>
              <a:gd name="adj" fmla="val 11429"/>
            </a:avLst>
          </a:prstGeom>
          <a:solidFill>
            <a:srgbClr val="FCF1DD"/>
          </a:solidFill>
          <a:ln w="12700">
            <a:solidFill>
              <a:srgbClr val="FCF1DD"/>
            </a:solidFill>
            <a:prstDash val="solid"/>
          </a:ln>
        </p:spPr>
        <p:txBody>
          <a:bodyPr/>
          <a:lstStyle/>
          <a:p>
            <a:endParaRPr/>
          </a:p>
        </p:txBody>
      </p:sp>
      <p:sp>
        <p:nvSpPr>
          <p:cNvPr id="19" name="Text 14"/>
          <p:cNvSpPr>
            <a:spLocks noGrp="1"/>
          </p:cNvSpPr>
          <p:nvPr/>
        </p:nvSpPr>
        <p:spPr>
          <a:xfrm>
            <a:off x="777240" y="5166360"/>
            <a:ext cx="10607040" cy="960120"/>
          </a:xfrm>
          <a:prstGeom prst="rect">
            <a:avLst/>
          </a:prstGeom>
          <a:noFill/>
        </p:spPr>
        <p:txBody>
          <a:bodyPr wrap="square" lIns="0" tIns="0" rIns="0" bIns="0" anchor="ctr"/>
          <a:lstStyle/>
          <a:p>
            <a:pPr marL="0" indent="0">
              <a:buNone/>
            </a:pPr>
            <a:r>
              <a:rPr sz="1600" b="1">
                <a:solidFill>
                  <a:schemeClr val="tx1"/>
                </a:solidFill>
              </a:rPr>
              <a:t>Digital switchover: </a:t>
            </a:r>
            <a:r>
              <a:rPr sz="1600">
                <a:solidFill>
                  <a:schemeClr val="tx1"/>
                </a:solidFill>
              </a:rPr>
              <a:t>analogue landlines are due to be switched off by January 2027. Telecare users should tell their provider so alarms are tested (Age UK, 2025b).</a:t>
            </a:r>
            <a:endParaRPr sz="1600"/>
          </a:p>
        </p:txBody>
      </p:sp>
      <p:sp>
        <p:nvSpPr>
          <p:cNvPr id="20" name="Source caption"/>
          <p:cNvSpPr>
            <a:spLocks noGrp="1"/>
          </p:cNvSpPr>
          <p:nvPr/>
        </p:nvSpPr>
        <p:spPr>
          <a:xfrm>
            <a:off x="548640" y="6217920"/>
            <a:ext cx="10515600" cy="365760"/>
          </a:xfrm>
          <a:prstGeom prst="rect">
            <a:avLst/>
          </a:prstGeom>
          <a:noFill/>
        </p:spPr>
        <p:txBody>
          <a:bodyPr wrap="square" lIns="0" tIns="0" rIns="0" bIns="0" anchor="ctr"/>
          <a:lstStyle/>
          <a:p>
            <a:pPr marL="0" indent="0">
              <a:buNone/>
            </a:pPr>
            <a:r>
              <a:rPr sz="1100" i="1">
                <a:solidFill>
                  <a:schemeClr val="accent5"/>
                </a:solidFill>
              </a:rPr>
              <a:t>Sources: Steventon et al. (2012); Digital Health (2012); Age UK (2025b).</a:t>
            </a:r>
            <a:endParaRPr sz="11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DB7BEEEC-A170-5376-2B6E-CB54687B0CB1}" type="slidenum">
              <a:rPr b="0"/>
              <a:pPr algn="l">
                <a:buNone/>
              </a:pPr>
              <a:t>10</a:t>
            </a:fld>
            <a:endParaRPr b="0"/>
          </a:p>
        </p:txBody>
      </p:sp>
      <p:pic>
        <p:nvPicPr>
          <p:cNvPr id="22" name="~PP3192.WAV">
            <a:hlinkClick r:id="" action="ppaction://media"/>
          </p:cNvPr>
          <p:cNvPicPr>
            <a:picLocks noRot="1" noChangeAspect="1"/>
          </p:cNvPicPr>
          <p:nvPr>
            <a:wavAudioFile r:embed="rId1" name="~PP3192.WAV"/>
          </p:nvPr>
        </p:nvPicPr>
        <p:blipFill>
          <a:blip r:embed="rId7" cstate="print"/>
          <a:stretch>
            <a:fillRect/>
          </a:stretch>
        </p:blipFill>
        <p:spPr>
          <a:xfrm>
            <a:off x="11744325" y="6410325"/>
            <a:ext cx="304800" cy="304800"/>
          </a:xfrm>
          <a:prstGeom prst="rect">
            <a:avLst/>
          </a:prstGeom>
        </p:spPr>
      </p:pic>
    </p:spTree>
  </p:cSld>
  <p:clrMapOvr>
    <a:masterClrMapping/>
  </p:clrMapOvr>
  <p:transition advTm="8155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Case study: integrated care in Torbay</a:t>
            </a:r>
            <a:endParaRPr sz="3400"/>
          </a:p>
        </p:txBody>
      </p:sp>
      <p:sp>
        <p:nvSpPr>
          <p:cNvPr id="3" name="Case step"/>
          <p:cNvSpPr>
            <a:spLocks noGrp="1"/>
          </p:cNvSpPr>
          <p:nvPr/>
        </p:nvSpPr>
        <p:spPr>
          <a:xfrm>
            <a:off x="548640" y="1371600"/>
            <a:ext cx="5852160" cy="1417320"/>
          </a:xfrm>
          <a:prstGeom prst="roundRect">
            <a:avLst>
              <a:gd name="adj" fmla="val 7742"/>
            </a:avLst>
          </a:prstGeom>
          <a:solidFill>
            <a:schemeClr val="bg2"/>
          </a:solidFill>
          <a:ln w="12700">
            <a:solidFill>
              <a:schemeClr val="bg2"/>
            </a:solidFill>
            <a:prstDash val="solid"/>
          </a:ln>
        </p:spPr>
        <p:txBody>
          <a:bodyPr/>
          <a:lstStyle/>
          <a:p>
            <a:endParaRPr/>
          </a:p>
        </p:txBody>
      </p:sp>
      <p:sp>
        <p:nvSpPr>
          <p:cNvPr id="4" name="Shape 2"/>
          <p:cNvSpPr>
            <a:spLocks noGrp="1"/>
          </p:cNvSpPr>
          <p:nvPr/>
        </p:nvSpPr>
        <p:spPr>
          <a:xfrm>
            <a:off x="731520" y="1783080"/>
            <a:ext cx="594360" cy="594360"/>
          </a:xfrm>
          <a:prstGeom prst="ellipse">
            <a:avLst/>
          </a:prstGeom>
          <a:solidFill>
            <a:schemeClr val="accent1"/>
          </a:solidFill>
          <a:ln w="12700">
            <a:solidFill>
              <a:schemeClr val="accent1"/>
            </a:solidFill>
            <a:prstDash val="solid"/>
          </a:ln>
        </p:spPr>
        <p:txBody>
          <a:bodyPr/>
          <a:lstStyle/>
          <a:p>
            <a:endParaRPr/>
          </a:p>
        </p:txBody>
      </p:sp>
      <p:sp>
        <p:nvSpPr>
          <p:cNvPr id="5" name="Text 3"/>
          <p:cNvSpPr>
            <a:spLocks noGrp="1"/>
          </p:cNvSpPr>
          <p:nvPr/>
        </p:nvSpPr>
        <p:spPr>
          <a:xfrm>
            <a:off x="731520" y="1783080"/>
            <a:ext cx="594360" cy="594360"/>
          </a:xfrm>
          <a:prstGeom prst="rect">
            <a:avLst/>
          </a:prstGeom>
          <a:noFill/>
        </p:spPr>
        <p:txBody>
          <a:bodyPr wrap="square" lIns="0" tIns="0" rIns="0" bIns="0" anchor="ctr"/>
          <a:lstStyle/>
          <a:p>
            <a:pPr marL="0" indent="0" algn="ctr">
              <a:buNone/>
            </a:pPr>
            <a:r>
              <a:rPr sz="1800" b="1">
                <a:solidFill>
                  <a:schemeClr val="bg1"/>
                </a:solidFill>
              </a:rPr>
              <a:t>1</a:t>
            </a:r>
            <a:endParaRPr sz="1800"/>
          </a:p>
        </p:txBody>
      </p:sp>
      <p:sp>
        <p:nvSpPr>
          <p:cNvPr id="6" name="Text 4"/>
          <p:cNvSpPr>
            <a:spLocks noGrp="1"/>
          </p:cNvSpPr>
          <p:nvPr/>
        </p:nvSpPr>
        <p:spPr>
          <a:xfrm>
            <a:off x="1508760" y="1371600"/>
            <a:ext cx="4754880" cy="1417320"/>
          </a:xfrm>
          <a:prstGeom prst="rect">
            <a:avLst/>
          </a:prstGeom>
          <a:noFill/>
        </p:spPr>
        <p:txBody>
          <a:bodyPr wrap="square" lIns="0" tIns="0" rIns="0" bIns="0" anchor="ctr"/>
          <a:lstStyle/>
          <a:p>
            <a:pPr marL="0" indent="0">
              <a:buNone/>
            </a:pPr>
            <a:r>
              <a:rPr sz="1600" b="1">
                <a:solidFill>
                  <a:schemeClr val="tx2"/>
                </a:solidFill>
              </a:rPr>
              <a:t>The issue</a:t>
            </a:r>
            <a:endParaRPr sz="1600"/>
          </a:p>
          <a:p>
            <a:pPr marL="0" indent="0">
              <a:buNone/>
            </a:pPr>
            <a:r>
              <a:rPr sz="1400">
                <a:solidFill>
                  <a:schemeClr val="tx1"/>
                </a:solidFill>
              </a:rPr>
              <a:t>Fragmented NHS and council services; older people ended up in hospital or residential care</a:t>
            </a:r>
            <a:endParaRPr sz="1600"/>
          </a:p>
        </p:txBody>
      </p:sp>
      <p:sp>
        <p:nvSpPr>
          <p:cNvPr id="7" name="Case step"/>
          <p:cNvSpPr>
            <a:spLocks noGrp="1"/>
          </p:cNvSpPr>
          <p:nvPr/>
        </p:nvSpPr>
        <p:spPr>
          <a:xfrm>
            <a:off x="548640" y="2926080"/>
            <a:ext cx="5852160" cy="1417320"/>
          </a:xfrm>
          <a:prstGeom prst="roundRect">
            <a:avLst>
              <a:gd name="adj" fmla="val 7742"/>
            </a:avLst>
          </a:prstGeom>
          <a:solidFill>
            <a:schemeClr val="bg2"/>
          </a:solidFill>
          <a:ln w="12700">
            <a:solidFill>
              <a:schemeClr val="bg2"/>
            </a:solidFill>
            <a:prstDash val="solid"/>
          </a:ln>
        </p:spPr>
        <p:txBody>
          <a:bodyPr/>
          <a:lstStyle/>
          <a:p>
            <a:endParaRPr/>
          </a:p>
        </p:txBody>
      </p:sp>
      <p:sp>
        <p:nvSpPr>
          <p:cNvPr id="8" name="Shape 6"/>
          <p:cNvSpPr>
            <a:spLocks noGrp="1"/>
          </p:cNvSpPr>
          <p:nvPr/>
        </p:nvSpPr>
        <p:spPr>
          <a:xfrm>
            <a:off x="731520" y="3337560"/>
            <a:ext cx="594360" cy="594360"/>
          </a:xfrm>
          <a:prstGeom prst="ellipse">
            <a:avLst/>
          </a:prstGeom>
          <a:solidFill>
            <a:schemeClr val="accent1"/>
          </a:solidFill>
          <a:ln w="12700">
            <a:solidFill>
              <a:schemeClr val="accent1"/>
            </a:solidFill>
            <a:prstDash val="solid"/>
          </a:ln>
        </p:spPr>
        <p:txBody>
          <a:bodyPr/>
          <a:lstStyle/>
          <a:p>
            <a:endParaRPr/>
          </a:p>
        </p:txBody>
      </p:sp>
      <p:sp>
        <p:nvSpPr>
          <p:cNvPr id="9" name="Text 7"/>
          <p:cNvSpPr>
            <a:spLocks noGrp="1"/>
          </p:cNvSpPr>
          <p:nvPr/>
        </p:nvSpPr>
        <p:spPr>
          <a:xfrm>
            <a:off x="731520" y="3337560"/>
            <a:ext cx="594360" cy="594360"/>
          </a:xfrm>
          <a:prstGeom prst="rect">
            <a:avLst/>
          </a:prstGeom>
          <a:noFill/>
        </p:spPr>
        <p:txBody>
          <a:bodyPr wrap="square" lIns="0" tIns="0" rIns="0" bIns="0" anchor="ctr"/>
          <a:lstStyle/>
          <a:p>
            <a:pPr marL="0" indent="0" algn="ctr">
              <a:buNone/>
            </a:pPr>
            <a:r>
              <a:rPr sz="1800" b="1">
                <a:solidFill>
                  <a:schemeClr val="bg1"/>
                </a:solidFill>
              </a:rPr>
              <a:t>2</a:t>
            </a:r>
            <a:endParaRPr sz="1800"/>
          </a:p>
        </p:txBody>
      </p:sp>
      <p:sp>
        <p:nvSpPr>
          <p:cNvPr id="10" name="Text 8"/>
          <p:cNvSpPr>
            <a:spLocks noGrp="1"/>
          </p:cNvSpPr>
          <p:nvPr/>
        </p:nvSpPr>
        <p:spPr>
          <a:xfrm>
            <a:off x="1508760" y="2926080"/>
            <a:ext cx="4754880" cy="1417320"/>
          </a:xfrm>
          <a:prstGeom prst="rect">
            <a:avLst/>
          </a:prstGeom>
          <a:noFill/>
        </p:spPr>
        <p:txBody>
          <a:bodyPr wrap="square" lIns="0" tIns="0" rIns="0" bIns="0" anchor="ctr"/>
          <a:lstStyle/>
          <a:p>
            <a:pPr marL="0" indent="0">
              <a:buNone/>
            </a:pPr>
            <a:r>
              <a:rPr sz="1600" b="1">
                <a:solidFill>
                  <a:schemeClr val="tx2"/>
                </a:solidFill>
              </a:rPr>
              <a:t>What was implemented</a:t>
            </a:r>
            <a:endParaRPr sz="1600"/>
          </a:p>
          <a:p>
            <a:pPr marL="0" indent="0">
              <a:buNone/>
            </a:pPr>
            <a:r>
              <a:rPr sz="1400">
                <a:solidFill>
                  <a:schemeClr val="tx1"/>
                </a:solidFill>
              </a:rPr>
              <a:t>Integrated health and social care teams aligned with GP practices, care coordinators, single management, services designed around “Mrs Smith”</a:t>
            </a:r>
            <a:endParaRPr sz="1600"/>
          </a:p>
        </p:txBody>
      </p:sp>
      <p:sp>
        <p:nvSpPr>
          <p:cNvPr id="11" name="Case step"/>
          <p:cNvSpPr>
            <a:spLocks noGrp="1"/>
          </p:cNvSpPr>
          <p:nvPr/>
        </p:nvSpPr>
        <p:spPr>
          <a:xfrm>
            <a:off x="548640" y="4480560"/>
            <a:ext cx="5852160" cy="1417320"/>
          </a:xfrm>
          <a:prstGeom prst="roundRect">
            <a:avLst>
              <a:gd name="adj" fmla="val 7742"/>
            </a:avLst>
          </a:prstGeom>
          <a:solidFill>
            <a:schemeClr val="bg2"/>
          </a:solidFill>
          <a:ln w="12700">
            <a:solidFill>
              <a:schemeClr val="bg2"/>
            </a:solidFill>
            <a:prstDash val="solid"/>
          </a:ln>
        </p:spPr>
        <p:txBody>
          <a:bodyPr/>
          <a:lstStyle/>
          <a:p>
            <a:endParaRPr/>
          </a:p>
        </p:txBody>
      </p:sp>
      <p:sp>
        <p:nvSpPr>
          <p:cNvPr id="12" name="Shape 10"/>
          <p:cNvSpPr>
            <a:spLocks noGrp="1"/>
          </p:cNvSpPr>
          <p:nvPr/>
        </p:nvSpPr>
        <p:spPr>
          <a:xfrm>
            <a:off x="731520" y="4892040"/>
            <a:ext cx="594360" cy="594360"/>
          </a:xfrm>
          <a:prstGeom prst="ellipse">
            <a:avLst/>
          </a:prstGeom>
          <a:solidFill>
            <a:schemeClr val="accent1"/>
          </a:solidFill>
          <a:ln w="12700">
            <a:solidFill>
              <a:schemeClr val="accent1"/>
            </a:solidFill>
            <a:prstDash val="solid"/>
          </a:ln>
        </p:spPr>
        <p:txBody>
          <a:bodyPr/>
          <a:lstStyle/>
          <a:p>
            <a:endParaRPr/>
          </a:p>
        </p:txBody>
      </p:sp>
      <p:sp>
        <p:nvSpPr>
          <p:cNvPr id="13" name="Text 11"/>
          <p:cNvSpPr>
            <a:spLocks noGrp="1"/>
          </p:cNvSpPr>
          <p:nvPr/>
        </p:nvSpPr>
        <p:spPr>
          <a:xfrm>
            <a:off x="731520" y="4892040"/>
            <a:ext cx="594360" cy="594360"/>
          </a:xfrm>
          <a:prstGeom prst="rect">
            <a:avLst/>
          </a:prstGeom>
          <a:noFill/>
        </p:spPr>
        <p:txBody>
          <a:bodyPr wrap="square" lIns="0" tIns="0" rIns="0" bIns="0" anchor="ctr"/>
          <a:lstStyle/>
          <a:p>
            <a:pPr marL="0" indent="0" algn="ctr">
              <a:buNone/>
            </a:pPr>
            <a:r>
              <a:rPr sz="1800" b="1">
                <a:solidFill>
                  <a:schemeClr val="bg1"/>
                </a:solidFill>
              </a:rPr>
              <a:t>3</a:t>
            </a:r>
            <a:endParaRPr sz="1800"/>
          </a:p>
        </p:txBody>
      </p:sp>
      <p:sp>
        <p:nvSpPr>
          <p:cNvPr id="14" name="Text 12"/>
          <p:cNvSpPr>
            <a:spLocks noGrp="1"/>
          </p:cNvSpPr>
          <p:nvPr/>
        </p:nvSpPr>
        <p:spPr>
          <a:xfrm>
            <a:off x="1508760" y="4480560"/>
            <a:ext cx="4754880" cy="1417320"/>
          </a:xfrm>
          <a:prstGeom prst="rect">
            <a:avLst/>
          </a:prstGeom>
          <a:noFill/>
        </p:spPr>
        <p:txBody>
          <a:bodyPr wrap="square" lIns="0" tIns="0" rIns="0" bIns="0" anchor="ctr"/>
          <a:lstStyle/>
          <a:p>
            <a:pPr marL="0" indent="0">
              <a:buNone/>
            </a:pPr>
            <a:r>
              <a:rPr sz="1600" b="1">
                <a:solidFill>
                  <a:schemeClr val="tx2"/>
                </a:solidFill>
              </a:rPr>
              <a:t>Reported outcome</a:t>
            </a:r>
            <a:endParaRPr sz="1600"/>
          </a:p>
          <a:p>
            <a:pPr marL="0" indent="0">
              <a:buNone/>
            </a:pPr>
            <a:r>
              <a:rPr sz="1400">
                <a:solidFill>
                  <a:schemeClr val="tx1"/>
                </a:solidFill>
              </a:rPr>
              <a:t>144 fewer people aged 65+ in residential or nursing care by 2009/10, with greater use of home care</a:t>
            </a:r>
            <a:endParaRPr sz="1600"/>
          </a:p>
        </p:txBody>
      </p:sp>
      <p:graphicFrame>
        <p:nvGraphicFramePr>
          <p:cNvPr id="15" name="Chart 0"/>
          <p:cNvGraphicFramePr/>
          <p:nvPr/>
        </p:nvGraphicFramePr>
        <p:xfrm>
          <a:off x="6675120" y="1371600"/>
          <a:ext cx="4937760" cy="2926080"/>
        </p:xfrm>
        <a:graphic>
          <a:graphicData uri="http://schemas.openxmlformats.org/drawingml/2006/chart">
            <c:chart xmlns:c="http://schemas.openxmlformats.org/drawingml/2006/chart" xmlns:r="http://schemas.openxmlformats.org/officeDocument/2006/relationships" r:id="rId4"/>
          </a:graphicData>
        </a:graphic>
      </p:graphicFrame>
      <p:sp>
        <p:nvSpPr>
          <p:cNvPr id="16" name="Critique box"/>
          <p:cNvSpPr>
            <a:spLocks noGrp="1"/>
          </p:cNvSpPr>
          <p:nvPr/>
        </p:nvSpPr>
        <p:spPr>
          <a:xfrm>
            <a:off x="6675120" y="4480560"/>
            <a:ext cx="4937760" cy="1600200"/>
          </a:xfrm>
          <a:prstGeom prst="roundRect">
            <a:avLst>
              <a:gd name="adj" fmla="val 6857"/>
            </a:avLst>
          </a:prstGeom>
          <a:solidFill>
            <a:srgbClr val="FCF1DD"/>
          </a:solidFill>
          <a:ln w="12700">
            <a:solidFill>
              <a:srgbClr val="FCF1DD"/>
            </a:solidFill>
            <a:prstDash val="solid"/>
          </a:ln>
        </p:spPr>
        <p:txBody>
          <a:bodyPr/>
          <a:lstStyle/>
          <a:p>
            <a:endParaRPr/>
          </a:p>
        </p:txBody>
      </p:sp>
      <p:sp>
        <p:nvSpPr>
          <p:cNvPr id="17" name="Text 14"/>
          <p:cNvSpPr>
            <a:spLocks noGrp="1"/>
          </p:cNvSpPr>
          <p:nvPr/>
        </p:nvSpPr>
        <p:spPr>
          <a:xfrm>
            <a:off x="6858000" y="4480560"/>
            <a:ext cx="4572000" cy="1600200"/>
          </a:xfrm>
          <a:prstGeom prst="rect">
            <a:avLst/>
          </a:prstGeom>
          <a:noFill/>
        </p:spPr>
        <p:txBody>
          <a:bodyPr wrap="square" lIns="0" tIns="0" rIns="0" bIns="0" anchor="ctr"/>
          <a:lstStyle/>
          <a:p>
            <a:pPr marL="0" indent="0">
              <a:buNone/>
            </a:pPr>
            <a:r>
              <a:rPr sz="1400" b="1">
                <a:solidFill>
                  <a:schemeClr val="tx1"/>
                </a:solidFill>
              </a:rPr>
              <a:t>Critical view: </a:t>
            </a:r>
            <a:r>
              <a:rPr sz="1400">
                <a:solidFill>
                  <a:schemeClr val="tx1"/>
                </a:solidFill>
              </a:rPr>
              <a:t>descriptive evidence from one area before 2010; success may reflect local leadership and funding as well as the model.</a:t>
            </a:r>
            <a:endParaRPr sz="1400"/>
          </a:p>
        </p:txBody>
      </p:sp>
      <p:sp>
        <p:nvSpPr>
          <p:cNvPr id="18" name="Source caption"/>
          <p:cNvSpPr>
            <a:spLocks noGrp="1"/>
          </p:cNvSpPr>
          <p:nvPr/>
        </p:nvSpPr>
        <p:spPr>
          <a:xfrm>
            <a:off x="548640" y="6263640"/>
            <a:ext cx="10515600" cy="365760"/>
          </a:xfrm>
          <a:prstGeom prst="rect">
            <a:avLst/>
          </a:prstGeom>
          <a:noFill/>
        </p:spPr>
        <p:txBody>
          <a:bodyPr wrap="square" lIns="0" tIns="0" rIns="0" bIns="0" anchor="ctr"/>
          <a:lstStyle/>
          <a:p>
            <a:pPr marL="0" indent="0">
              <a:buNone/>
            </a:pPr>
            <a:r>
              <a:rPr sz="1100" i="1">
                <a:solidFill>
                  <a:schemeClr val="accent5"/>
                </a:solidFill>
              </a:rPr>
              <a:t>Chart: author's own, using data in Torbay and South Devon NHS Foundation Trust (no date). Case: Thistlethwaite (2011).</a:t>
            </a:r>
            <a:endParaRPr sz="11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30394428-F1DC-E5F6-DB0C-7DE31F3D8A23}" type="slidenum">
              <a:rPr b="0"/>
              <a:pPr algn="l">
                <a:buNone/>
              </a:pPr>
              <a:t>11</a:t>
            </a:fld>
            <a:endParaRPr b="0"/>
          </a:p>
        </p:txBody>
      </p:sp>
      <p:pic>
        <p:nvPicPr>
          <p:cNvPr id="20" name="~PP3002.WAV">
            <a:hlinkClick r:id="" action="ppaction://media"/>
          </p:cNvPr>
          <p:cNvPicPr>
            <a:picLocks noRot="1" noChangeAspect="1"/>
          </p:cNvPicPr>
          <p:nvPr>
            <a:wavAudioFile r:embed="rId1" name="~PP3002.WAV"/>
          </p:nvPr>
        </p:nvPicPr>
        <p:blipFill>
          <a:blip r:embed="rId5" cstate="print"/>
          <a:stretch>
            <a:fillRect/>
          </a:stretch>
        </p:blipFill>
        <p:spPr>
          <a:xfrm>
            <a:off x="11744325" y="6410325"/>
            <a:ext cx="304800" cy="304800"/>
          </a:xfrm>
          <a:prstGeom prst="rect">
            <a:avLst/>
          </a:prstGeom>
        </p:spPr>
      </p:pic>
    </p:spTree>
  </p:cSld>
  <p:clrMapOvr>
    <a:masterClrMapping/>
  </p:clrMapOvr>
  <p:transition advTm="8966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Safeguarding principles</a:t>
            </a:r>
            <a:endParaRPr sz="3400"/>
          </a:p>
        </p:txBody>
      </p:sp>
      <p:sp>
        <p:nvSpPr>
          <p:cNvPr id="3" name="Principle card"/>
          <p:cNvSpPr>
            <a:spLocks noGrp="1"/>
          </p:cNvSpPr>
          <p:nvPr/>
        </p:nvSpPr>
        <p:spPr>
          <a:xfrm>
            <a:off x="548640" y="1371600"/>
            <a:ext cx="3611880" cy="1737360"/>
          </a:xfrm>
          <a:prstGeom prst="roundRect">
            <a:avLst>
              <a:gd name="adj" fmla="val 6316"/>
            </a:avLst>
          </a:prstGeom>
          <a:solidFill>
            <a:schemeClr val="accent1"/>
          </a:solidFill>
          <a:ln w="12700">
            <a:solidFill>
              <a:schemeClr val="accent1"/>
            </a:solidFill>
            <a:prstDash val="solid"/>
          </a:ln>
        </p:spPr>
        <p:txBody>
          <a:bodyPr/>
          <a:lstStyle/>
          <a:p>
            <a:endParaRPr/>
          </a:p>
        </p:txBody>
      </p:sp>
      <p:sp>
        <p:nvSpPr>
          <p:cNvPr id="4" name="Text 2"/>
          <p:cNvSpPr>
            <a:spLocks noGrp="1"/>
          </p:cNvSpPr>
          <p:nvPr/>
        </p:nvSpPr>
        <p:spPr>
          <a:xfrm>
            <a:off x="777240" y="1508760"/>
            <a:ext cx="3154680" cy="457200"/>
          </a:xfrm>
          <a:prstGeom prst="rect">
            <a:avLst/>
          </a:prstGeom>
          <a:noFill/>
        </p:spPr>
        <p:txBody>
          <a:bodyPr wrap="square" lIns="0" tIns="0" rIns="0" bIns="0" anchor="ctr"/>
          <a:lstStyle/>
          <a:p>
            <a:pPr marL="0" indent="0">
              <a:buNone/>
            </a:pPr>
            <a:r>
              <a:rPr sz="2000" b="1">
                <a:solidFill>
                  <a:schemeClr val="accent2"/>
                </a:solidFill>
              </a:rPr>
              <a:t>Empowerment</a:t>
            </a:r>
            <a:endParaRPr sz="2000"/>
          </a:p>
        </p:txBody>
      </p:sp>
      <p:sp>
        <p:nvSpPr>
          <p:cNvPr id="5" name="Text 3"/>
          <p:cNvSpPr>
            <a:spLocks noGrp="1"/>
          </p:cNvSpPr>
          <p:nvPr/>
        </p:nvSpPr>
        <p:spPr>
          <a:xfrm>
            <a:off x="777240" y="2011680"/>
            <a:ext cx="3154680" cy="1005840"/>
          </a:xfrm>
          <a:prstGeom prst="rect">
            <a:avLst/>
          </a:prstGeom>
          <a:noFill/>
        </p:spPr>
        <p:txBody>
          <a:bodyPr wrap="square" lIns="0" tIns="0" rIns="0" bIns="0" anchor="t"/>
          <a:lstStyle/>
          <a:p>
            <a:pPr marL="0" indent="0">
              <a:buNone/>
            </a:pPr>
            <a:r>
              <a:rPr sz="1400">
                <a:solidFill>
                  <a:schemeClr val="bg1"/>
                </a:solidFill>
              </a:rPr>
              <a:t>People are supported and encouraged to make their own decisions with informed consent</a:t>
            </a:r>
            <a:endParaRPr sz="1400"/>
          </a:p>
        </p:txBody>
      </p:sp>
      <p:sp>
        <p:nvSpPr>
          <p:cNvPr id="6" name="Principle card"/>
          <p:cNvSpPr>
            <a:spLocks noGrp="1"/>
          </p:cNvSpPr>
          <p:nvPr/>
        </p:nvSpPr>
        <p:spPr>
          <a:xfrm>
            <a:off x="4270248" y="1371600"/>
            <a:ext cx="3611880" cy="1737360"/>
          </a:xfrm>
          <a:prstGeom prst="roundRect">
            <a:avLst>
              <a:gd name="adj" fmla="val 6316"/>
            </a:avLst>
          </a:prstGeom>
          <a:solidFill>
            <a:schemeClr val="bg2"/>
          </a:solidFill>
          <a:ln w="12700">
            <a:solidFill>
              <a:schemeClr val="bg2"/>
            </a:solidFill>
            <a:prstDash val="solid"/>
          </a:ln>
        </p:spPr>
        <p:txBody>
          <a:bodyPr/>
          <a:lstStyle/>
          <a:p>
            <a:endParaRPr/>
          </a:p>
        </p:txBody>
      </p:sp>
      <p:sp>
        <p:nvSpPr>
          <p:cNvPr id="7" name="Text 5"/>
          <p:cNvSpPr>
            <a:spLocks noGrp="1"/>
          </p:cNvSpPr>
          <p:nvPr/>
        </p:nvSpPr>
        <p:spPr>
          <a:xfrm>
            <a:off x="4498848" y="1508760"/>
            <a:ext cx="3154680" cy="457200"/>
          </a:xfrm>
          <a:prstGeom prst="rect">
            <a:avLst/>
          </a:prstGeom>
          <a:noFill/>
        </p:spPr>
        <p:txBody>
          <a:bodyPr wrap="square" lIns="0" tIns="0" rIns="0" bIns="0" anchor="ctr"/>
          <a:lstStyle/>
          <a:p>
            <a:pPr marL="0" indent="0">
              <a:buNone/>
            </a:pPr>
            <a:r>
              <a:rPr sz="2000" b="1">
                <a:solidFill>
                  <a:schemeClr val="tx2"/>
                </a:solidFill>
              </a:rPr>
              <a:t>Prevention</a:t>
            </a:r>
            <a:endParaRPr sz="2000"/>
          </a:p>
        </p:txBody>
      </p:sp>
      <p:sp>
        <p:nvSpPr>
          <p:cNvPr id="8" name="Text 6"/>
          <p:cNvSpPr>
            <a:spLocks noGrp="1"/>
          </p:cNvSpPr>
          <p:nvPr/>
        </p:nvSpPr>
        <p:spPr>
          <a:xfrm>
            <a:off x="4498848" y="2011680"/>
            <a:ext cx="3154680" cy="1005840"/>
          </a:xfrm>
          <a:prstGeom prst="rect">
            <a:avLst/>
          </a:prstGeom>
          <a:noFill/>
        </p:spPr>
        <p:txBody>
          <a:bodyPr wrap="square" lIns="0" tIns="0" rIns="0" bIns="0" anchor="t"/>
          <a:lstStyle/>
          <a:p>
            <a:pPr marL="0" indent="0">
              <a:buNone/>
            </a:pPr>
            <a:r>
              <a:rPr sz="1400">
                <a:solidFill>
                  <a:schemeClr val="tx1"/>
                </a:solidFill>
              </a:rPr>
              <a:t>Act before harm occurs</a:t>
            </a:r>
            <a:endParaRPr sz="1400"/>
          </a:p>
        </p:txBody>
      </p:sp>
      <p:sp>
        <p:nvSpPr>
          <p:cNvPr id="9" name="Principle card"/>
          <p:cNvSpPr>
            <a:spLocks noGrp="1"/>
          </p:cNvSpPr>
          <p:nvPr/>
        </p:nvSpPr>
        <p:spPr>
          <a:xfrm>
            <a:off x="7991856" y="1371600"/>
            <a:ext cx="3611880" cy="1737360"/>
          </a:xfrm>
          <a:prstGeom prst="roundRect">
            <a:avLst>
              <a:gd name="adj" fmla="val 6316"/>
            </a:avLst>
          </a:prstGeom>
          <a:solidFill>
            <a:schemeClr val="bg2"/>
          </a:solidFill>
          <a:ln w="12700">
            <a:solidFill>
              <a:schemeClr val="bg2"/>
            </a:solidFill>
            <a:prstDash val="solid"/>
          </a:ln>
        </p:spPr>
        <p:txBody>
          <a:bodyPr/>
          <a:lstStyle/>
          <a:p>
            <a:endParaRPr/>
          </a:p>
        </p:txBody>
      </p:sp>
      <p:sp>
        <p:nvSpPr>
          <p:cNvPr id="10" name="Text 8"/>
          <p:cNvSpPr>
            <a:spLocks noGrp="1"/>
          </p:cNvSpPr>
          <p:nvPr/>
        </p:nvSpPr>
        <p:spPr>
          <a:xfrm>
            <a:off x="8220456" y="1508760"/>
            <a:ext cx="3154680" cy="457200"/>
          </a:xfrm>
          <a:prstGeom prst="rect">
            <a:avLst/>
          </a:prstGeom>
          <a:noFill/>
        </p:spPr>
        <p:txBody>
          <a:bodyPr wrap="square" lIns="0" tIns="0" rIns="0" bIns="0" anchor="ctr"/>
          <a:lstStyle/>
          <a:p>
            <a:pPr marL="0" indent="0">
              <a:buNone/>
            </a:pPr>
            <a:r>
              <a:rPr sz="2000" b="1">
                <a:solidFill>
                  <a:schemeClr val="tx2"/>
                </a:solidFill>
              </a:rPr>
              <a:t>Proportionality</a:t>
            </a:r>
            <a:endParaRPr sz="2000"/>
          </a:p>
        </p:txBody>
      </p:sp>
      <p:sp>
        <p:nvSpPr>
          <p:cNvPr id="11" name="Text 9"/>
          <p:cNvSpPr>
            <a:spLocks noGrp="1"/>
          </p:cNvSpPr>
          <p:nvPr/>
        </p:nvSpPr>
        <p:spPr>
          <a:xfrm>
            <a:off x="8220456" y="2011680"/>
            <a:ext cx="3154680" cy="1005840"/>
          </a:xfrm>
          <a:prstGeom prst="rect">
            <a:avLst/>
          </a:prstGeom>
          <a:noFill/>
        </p:spPr>
        <p:txBody>
          <a:bodyPr wrap="square" lIns="0" tIns="0" rIns="0" bIns="0" anchor="t"/>
          <a:lstStyle/>
          <a:p>
            <a:pPr marL="0" indent="0">
              <a:buNone/>
            </a:pPr>
            <a:r>
              <a:rPr sz="1400">
                <a:solidFill>
                  <a:schemeClr val="tx1"/>
                </a:solidFill>
              </a:rPr>
              <a:t>The least intrusive response appropriate to the risk</a:t>
            </a:r>
            <a:endParaRPr sz="1400"/>
          </a:p>
        </p:txBody>
      </p:sp>
      <p:sp>
        <p:nvSpPr>
          <p:cNvPr id="12" name="Principle card"/>
          <p:cNvSpPr>
            <a:spLocks noGrp="1"/>
          </p:cNvSpPr>
          <p:nvPr/>
        </p:nvSpPr>
        <p:spPr>
          <a:xfrm>
            <a:off x="548640" y="3246120"/>
            <a:ext cx="3611880" cy="1737360"/>
          </a:xfrm>
          <a:prstGeom prst="roundRect">
            <a:avLst>
              <a:gd name="adj" fmla="val 6316"/>
            </a:avLst>
          </a:prstGeom>
          <a:solidFill>
            <a:schemeClr val="bg2"/>
          </a:solidFill>
          <a:ln w="12700">
            <a:solidFill>
              <a:schemeClr val="bg2"/>
            </a:solidFill>
            <a:prstDash val="solid"/>
          </a:ln>
        </p:spPr>
        <p:txBody>
          <a:bodyPr/>
          <a:lstStyle/>
          <a:p>
            <a:endParaRPr/>
          </a:p>
        </p:txBody>
      </p:sp>
      <p:sp>
        <p:nvSpPr>
          <p:cNvPr id="13" name="Text 11"/>
          <p:cNvSpPr>
            <a:spLocks noGrp="1"/>
          </p:cNvSpPr>
          <p:nvPr/>
        </p:nvSpPr>
        <p:spPr>
          <a:xfrm>
            <a:off x="777240" y="3383280"/>
            <a:ext cx="3154680" cy="457200"/>
          </a:xfrm>
          <a:prstGeom prst="rect">
            <a:avLst/>
          </a:prstGeom>
          <a:noFill/>
        </p:spPr>
        <p:txBody>
          <a:bodyPr wrap="square" lIns="0" tIns="0" rIns="0" bIns="0" anchor="ctr"/>
          <a:lstStyle/>
          <a:p>
            <a:pPr marL="0" indent="0">
              <a:buNone/>
            </a:pPr>
            <a:r>
              <a:rPr sz="2000" b="1">
                <a:solidFill>
                  <a:schemeClr val="tx2"/>
                </a:solidFill>
              </a:rPr>
              <a:t>Protection</a:t>
            </a:r>
            <a:endParaRPr sz="2000"/>
          </a:p>
        </p:txBody>
      </p:sp>
      <p:sp>
        <p:nvSpPr>
          <p:cNvPr id="14" name="Text 12"/>
          <p:cNvSpPr>
            <a:spLocks noGrp="1"/>
          </p:cNvSpPr>
          <p:nvPr/>
        </p:nvSpPr>
        <p:spPr>
          <a:xfrm>
            <a:off x="777240" y="3886200"/>
            <a:ext cx="3154680" cy="1005840"/>
          </a:xfrm>
          <a:prstGeom prst="rect">
            <a:avLst/>
          </a:prstGeom>
          <a:noFill/>
        </p:spPr>
        <p:txBody>
          <a:bodyPr wrap="square" lIns="0" tIns="0" rIns="0" bIns="0" anchor="t"/>
          <a:lstStyle/>
          <a:p>
            <a:pPr marL="0" indent="0">
              <a:buNone/>
            </a:pPr>
            <a:r>
              <a:rPr sz="1400">
                <a:solidFill>
                  <a:schemeClr val="tx1"/>
                </a:solidFill>
              </a:rPr>
              <a:t>Support and representation for those in greatest need</a:t>
            </a:r>
            <a:endParaRPr sz="1400"/>
          </a:p>
        </p:txBody>
      </p:sp>
      <p:sp>
        <p:nvSpPr>
          <p:cNvPr id="15" name="Principle card"/>
          <p:cNvSpPr>
            <a:spLocks noGrp="1"/>
          </p:cNvSpPr>
          <p:nvPr/>
        </p:nvSpPr>
        <p:spPr>
          <a:xfrm>
            <a:off x="4270248" y="3246120"/>
            <a:ext cx="3611880" cy="1737360"/>
          </a:xfrm>
          <a:prstGeom prst="roundRect">
            <a:avLst>
              <a:gd name="adj" fmla="val 6316"/>
            </a:avLst>
          </a:prstGeom>
          <a:solidFill>
            <a:schemeClr val="bg2"/>
          </a:solidFill>
          <a:ln w="12700">
            <a:solidFill>
              <a:schemeClr val="bg2"/>
            </a:solidFill>
            <a:prstDash val="solid"/>
          </a:ln>
        </p:spPr>
        <p:txBody>
          <a:bodyPr/>
          <a:lstStyle/>
          <a:p>
            <a:endParaRPr/>
          </a:p>
        </p:txBody>
      </p:sp>
      <p:sp>
        <p:nvSpPr>
          <p:cNvPr id="16" name="Text 14"/>
          <p:cNvSpPr>
            <a:spLocks noGrp="1"/>
          </p:cNvSpPr>
          <p:nvPr/>
        </p:nvSpPr>
        <p:spPr>
          <a:xfrm>
            <a:off x="4498848" y="3383280"/>
            <a:ext cx="3154680" cy="457200"/>
          </a:xfrm>
          <a:prstGeom prst="rect">
            <a:avLst/>
          </a:prstGeom>
          <a:noFill/>
        </p:spPr>
        <p:txBody>
          <a:bodyPr wrap="square" lIns="0" tIns="0" rIns="0" bIns="0" anchor="ctr"/>
          <a:lstStyle/>
          <a:p>
            <a:pPr marL="0" indent="0">
              <a:buNone/>
            </a:pPr>
            <a:r>
              <a:rPr sz="2000" b="1">
                <a:solidFill>
                  <a:schemeClr val="tx2"/>
                </a:solidFill>
              </a:rPr>
              <a:t>Partnership</a:t>
            </a:r>
            <a:endParaRPr sz="2000"/>
          </a:p>
        </p:txBody>
      </p:sp>
      <p:sp>
        <p:nvSpPr>
          <p:cNvPr id="17" name="Text 15"/>
          <p:cNvSpPr>
            <a:spLocks noGrp="1"/>
          </p:cNvSpPr>
          <p:nvPr/>
        </p:nvSpPr>
        <p:spPr>
          <a:xfrm>
            <a:off x="4498848" y="3886200"/>
            <a:ext cx="3154680" cy="1005840"/>
          </a:xfrm>
          <a:prstGeom prst="rect">
            <a:avLst/>
          </a:prstGeom>
          <a:noFill/>
        </p:spPr>
        <p:txBody>
          <a:bodyPr wrap="square" lIns="0" tIns="0" rIns="0" bIns="0" anchor="t"/>
          <a:lstStyle/>
          <a:p>
            <a:pPr marL="0" indent="0">
              <a:buNone/>
            </a:pPr>
            <a:r>
              <a:rPr sz="1400">
                <a:solidFill>
                  <a:schemeClr val="tx1"/>
                </a:solidFill>
              </a:rPr>
              <a:t>Local solutions through services working with their communities</a:t>
            </a:r>
            <a:endParaRPr sz="1400"/>
          </a:p>
        </p:txBody>
      </p:sp>
      <p:sp>
        <p:nvSpPr>
          <p:cNvPr id="18" name="Principle card"/>
          <p:cNvSpPr>
            <a:spLocks noGrp="1"/>
          </p:cNvSpPr>
          <p:nvPr/>
        </p:nvSpPr>
        <p:spPr>
          <a:xfrm>
            <a:off x="7991856" y="3246120"/>
            <a:ext cx="3611880" cy="1737360"/>
          </a:xfrm>
          <a:prstGeom prst="roundRect">
            <a:avLst>
              <a:gd name="adj" fmla="val 6316"/>
            </a:avLst>
          </a:prstGeom>
          <a:solidFill>
            <a:schemeClr val="bg2"/>
          </a:solidFill>
          <a:ln w="12700">
            <a:solidFill>
              <a:schemeClr val="bg2"/>
            </a:solidFill>
            <a:prstDash val="solid"/>
          </a:ln>
        </p:spPr>
        <p:txBody>
          <a:bodyPr/>
          <a:lstStyle/>
          <a:p>
            <a:endParaRPr/>
          </a:p>
        </p:txBody>
      </p:sp>
      <p:sp>
        <p:nvSpPr>
          <p:cNvPr id="19" name="Text 17"/>
          <p:cNvSpPr>
            <a:spLocks noGrp="1"/>
          </p:cNvSpPr>
          <p:nvPr/>
        </p:nvSpPr>
        <p:spPr>
          <a:xfrm>
            <a:off x="8220456" y="3383280"/>
            <a:ext cx="3154680" cy="457200"/>
          </a:xfrm>
          <a:prstGeom prst="rect">
            <a:avLst/>
          </a:prstGeom>
          <a:noFill/>
        </p:spPr>
        <p:txBody>
          <a:bodyPr wrap="square" lIns="0" tIns="0" rIns="0" bIns="0" anchor="ctr"/>
          <a:lstStyle/>
          <a:p>
            <a:pPr marL="0" indent="0">
              <a:buNone/>
            </a:pPr>
            <a:r>
              <a:rPr sz="2000" b="1">
                <a:solidFill>
                  <a:schemeClr val="tx2"/>
                </a:solidFill>
              </a:rPr>
              <a:t>Accountability</a:t>
            </a:r>
            <a:endParaRPr sz="2000"/>
          </a:p>
        </p:txBody>
      </p:sp>
      <p:sp>
        <p:nvSpPr>
          <p:cNvPr id="20" name="Text 18"/>
          <p:cNvSpPr>
            <a:spLocks noGrp="1"/>
          </p:cNvSpPr>
          <p:nvPr/>
        </p:nvSpPr>
        <p:spPr>
          <a:xfrm>
            <a:off x="8220456" y="3886200"/>
            <a:ext cx="3154680" cy="1005840"/>
          </a:xfrm>
          <a:prstGeom prst="rect">
            <a:avLst/>
          </a:prstGeom>
          <a:noFill/>
        </p:spPr>
        <p:txBody>
          <a:bodyPr wrap="square" lIns="0" tIns="0" rIns="0" bIns="0" anchor="t"/>
          <a:lstStyle/>
          <a:p>
            <a:pPr marL="0" indent="0">
              <a:buNone/>
            </a:pPr>
            <a:r>
              <a:rPr sz="1400">
                <a:solidFill>
                  <a:schemeClr val="tx1"/>
                </a:solidFill>
              </a:rPr>
              <a:t>Clear roles across all agencies</a:t>
            </a:r>
            <a:endParaRPr sz="1400"/>
          </a:p>
        </p:txBody>
      </p:sp>
      <p:sp>
        <p:nvSpPr>
          <p:cNvPr id="21" name="Empowerment link"/>
          <p:cNvSpPr>
            <a:spLocks noGrp="1"/>
          </p:cNvSpPr>
          <p:nvPr/>
        </p:nvSpPr>
        <p:spPr>
          <a:xfrm>
            <a:off x="548640" y="5212080"/>
            <a:ext cx="11064240" cy="868680"/>
          </a:xfrm>
          <a:prstGeom prst="roundRect">
            <a:avLst>
              <a:gd name="adj" fmla="val 12632"/>
            </a:avLst>
          </a:prstGeom>
          <a:solidFill>
            <a:srgbClr val="FCF1DD"/>
          </a:solidFill>
          <a:ln w="12700">
            <a:solidFill>
              <a:srgbClr val="FCF1DD"/>
            </a:solidFill>
            <a:prstDash val="solid"/>
          </a:ln>
        </p:spPr>
        <p:txBody>
          <a:bodyPr/>
          <a:lstStyle/>
          <a:p>
            <a:endParaRPr/>
          </a:p>
        </p:txBody>
      </p:sp>
      <p:sp>
        <p:nvSpPr>
          <p:cNvPr id="22" name="Text 20"/>
          <p:cNvSpPr>
            <a:spLocks noGrp="1"/>
          </p:cNvSpPr>
          <p:nvPr/>
        </p:nvSpPr>
        <p:spPr>
          <a:xfrm>
            <a:off x="777240" y="5212080"/>
            <a:ext cx="10607040" cy="868680"/>
          </a:xfrm>
          <a:prstGeom prst="rect">
            <a:avLst/>
          </a:prstGeom>
          <a:noFill/>
        </p:spPr>
        <p:txBody>
          <a:bodyPr wrap="square" lIns="0" tIns="0" rIns="0" bIns="0" anchor="ctr"/>
          <a:lstStyle/>
          <a:p>
            <a:pPr marL="0" indent="0">
              <a:buNone/>
            </a:pPr>
            <a:r>
              <a:rPr sz="1600" b="1">
                <a:solidFill>
                  <a:schemeClr val="tx1"/>
                </a:solidFill>
              </a:rPr>
              <a:t>Link to empowerment: </a:t>
            </a:r>
            <a:r>
              <a:rPr sz="1600">
                <a:solidFill>
                  <a:schemeClr val="tx1"/>
                </a:solidFill>
              </a:rPr>
              <a:t>over-protection can restrict freedom and choice, so safeguarding must balance risk with the person's right to decide.</a:t>
            </a:r>
            <a:endParaRPr sz="1600"/>
          </a:p>
        </p:txBody>
      </p:sp>
      <p:sp>
        <p:nvSpPr>
          <p:cNvPr id="23" name="Source caption"/>
          <p:cNvSpPr>
            <a:spLocks noGrp="1"/>
          </p:cNvSpPr>
          <p:nvPr/>
        </p:nvSpPr>
        <p:spPr>
          <a:xfrm>
            <a:off x="548640" y="6217920"/>
            <a:ext cx="10515600" cy="365760"/>
          </a:xfrm>
          <a:prstGeom prst="rect">
            <a:avLst/>
          </a:prstGeom>
          <a:noFill/>
        </p:spPr>
        <p:txBody>
          <a:bodyPr wrap="square" lIns="0" tIns="0" rIns="0" bIns="0" anchor="ctr"/>
          <a:lstStyle/>
          <a:p>
            <a:pPr marL="0" indent="0">
              <a:buNone/>
            </a:pPr>
            <a:r>
              <a:rPr sz="1100" i="1">
                <a:solidFill>
                  <a:schemeClr val="accent5"/>
                </a:solidFill>
              </a:rPr>
              <a:t>Source: Care Act 2014, ss.42-47; DHSC (2014), Care and support statutory guidance.</a:t>
            </a:r>
            <a:endParaRPr sz="11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4DB16885-0D3F-A391-B669-3211DB3B26E8}" type="slidenum">
              <a:rPr b="0"/>
              <a:pPr algn="l">
                <a:buNone/>
              </a:pPr>
              <a:t>12</a:t>
            </a:fld>
            <a:endParaRPr b="0"/>
          </a:p>
        </p:txBody>
      </p:sp>
      <p:pic>
        <p:nvPicPr>
          <p:cNvPr id="26" name="~PP53.WAV">
            <a:hlinkClick r:id="" action="ppaction://media"/>
          </p:cNvPr>
          <p:cNvPicPr>
            <a:picLocks noRot="1" noChangeAspect="1"/>
          </p:cNvPicPr>
          <p:nvPr>
            <a:wavAudioFile r:embed="rId1" name="~PP53.WAV"/>
          </p:nvPr>
        </p:nvPicPr>
        <p:blipFill>
          <a:blip r:embed="rId4" cstate="print"/>
          <a:stretch>
            <a:fillRect/>
          </a:stretch>
        </p:blipFill>
        <p:spPr>
          <a:xfrm>
            <a:off x="11744325" y="6410325"/>
            <a:ext cx="304800" cy="304800"/>
          </a:xfrm>
          <a:prstGeom prst="rect">
            <a:avLst/>
          </a:prstGeom>
        </p:spPr>
      </p:pic>
    </p:spTree>
  </p:cSld>
  <p:clrMapOvr>
    <a:masterClrMapping/>
  </p:clrMapOvr>
  <p:transition advTm="4588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Recommendations for improvement</a:t>
            </a:r>
            <a:endParaRPr sz="3400"/>
          </a:p>
        </p:txBody>
      </p:sp>
      <p:sp>
        <p:nvSpPr>
          <p:cNvPr id="3" name="Shape 1"/>
          <p:cNvSpPr>
            <a:spLocks noGrp="1"/>
          </p:cNvSpPr>
          <p:nvPr/>
        </p:nvSpPr>
        <p:spPr>
          <a:xfrm>
            <a:off x="548640" y="1325880"/>
            <a:ext cx="2286000" cy="502920"/>
          </a:xfrm>
          <a:prstGeom prst="roundRect">
            <a:avLst>
              <a:gd name="adj" fmla="val 14545"/>
            </a:avLst>
          </a:prstGeom>
          <a:solidFill>
            <a:schemeClr val="accent1"/>
          </a:solidFill>
          <a:ln w="12700">
            <a:solidFill>
              <a:schemeClr val="accent1"/>
            </a:solidFill>
            <a:prstDash val="solid"/>
          </a:ln>
        </p:spPr>
        <p:txBody>
          <a:bodyPr/>
          <a:lstStyle/>
          <a:p>
            <a:endParaRPr/>
          </a:p>
        </p:txBody>
      </p:sp>
      <p:sp>
        <p:nvSpPr>
          <p:cNvPr id="4" name="Text 2"/>
          <p:cNvSpPr>
            <a:spLocks noGrp="1"/>
          </p:cNvSpPr>
          <p:nvPr/>
        </p:nvSpPr>
        <p:spPr>
          <a:xfrm>
            <a:off x="548640" y="1325880"/>
            <a:ext cx="2286000" cy="502920"/>
          </a:xfrm>
          <a:prstGeom prst="rect">
            <a:avLst/>
          </a:prstGeom>
          <a:noFill/>
        </p:spPr>
        <p:txBody>
          <a:bodyPr wrap="square" lIns="0" tIns="0" rIns="0" bIns="0" anchor="ctr"/>
          <a:lstStyle/>
          <a:p>
            <a:pPr marL="0" indent="0" algn="ctr">
              <a:buNone/>
            </a:pPr>
            <a:r>
              <a:rPr sz="1600" b="1">
                <a:solidFill>
                  <a:schemeClr val="bg1"/>
                </a:solidFill>
              </a:rPr>
              <a:t>Problem</a:t>
            </a:r>
            <a:endParaRPr sz="1600"/>
          </a:p>
        </p:txBody>
      </p:sp>
      <p:sp>
        <p:nvSpPr>
          <p:cNvPr id="5" name="Shape 3"/>
          <p:cNvSpPr>
            <a:spLocks noGrp="1"/>
          </p:cNvSpPr>
          <p:nvPr/>
        </p:nvSpPr>
        <p:spPr>
          <a:xfrm>
            <a:off x="2926080" y="1325880"/>
            <a:ext cx="2743200" cy="502920"/>
          </a:xfrm>
          <a:prstGeom prst="roundRect">
            <a:avLst>
              <a:gd name="adj" fmla="val 14545"/>
            </a:avLst>
          </a:prstGeom>
          <a:solidFill>
            <a:schemeClr val="accent1"/>
          </a:solidFill>
          <a:ln w="12700">
            <a:solidFill>
              <a:schemeClr val="accent1"/>
            </a:solidFill>
            <a:prstDash val="solid"/>
          </a:ln>
        </p:spPr>
        <p:txBody>
          <a:bodyPr/>
          <a:lstStyle/>
          <a:p>
            <a:endParaRPr/>
          </a:p>
        </p:txBody>
      </p:sp>
      <p:sp>
        <p:nvSpPr>
          <p:cNvPr id="6" name="Text 4"/>
          <p:cNvSpPr>
            <a:spLocks noGrp="1"/>
          </p:cNvSpPr>
          <p:nvPr/>
        </p:nvSpPr>
        <p:spPr>
          <a:xfrm>
            <a:off x="2926080" y="1325880"/>
            <a:ext cx="2743200" cy="502920"/>
          </a:xfrm>
          <a:prstGeom prst="rect">
            <a:avLst/>
          </a:prstGeom>
          <a:noFill/>
        </p:spPr>
        <p:txBody>
          <a:bodyPr wrap="square" lIns="0" tIns="0" rIns="0" bIns="0" anchor="ctr"/>
          <a:lstStyle/>
          <a:p>
            <a:pPr marL="0" indent="0" algn="ctr">
              <a:buNone/>
            </a:pPr>
            <a:r>
              <a:rPr sz="1600" b="1">
                <a:solidFill>
                  <a:schemeClr val="bg1"/>
                </a:solidFill>
              </a:rPr>
              <a:t>Evidence</a:t>
            </a:r>
            <a:endParaRPr sz="1600"/>
          </a:p>
        </p:txBody>
      </p:sp>
      <p:sp>
        <p:nvSpPr>
          <p:cNvPr id="7" name="Shape 5"/>
          <p:cNvSpPr>
            <a:spLocks noGrp="1"/>
          </p:cNvSpPr>
          <p:nvPr/>
        </p:nvSpPr>
        <p:spPr>
          <a:xfrm>
            <a:off x="5760720" y="1325880"/>
            <a:ext cx="2743200" cy="502920"/>
          </a:xfrm>
          <a:prstGeom prst="roundRect">
            <a:avLst>
              <a:gd name="adj" fmla="val 14545"/>
            </a:avLst>
          </a:prstGeom>
          <a:solidFill>
            <a:schemeClr val="accent1"/>
          </a:solidFill>
          <a:ln w="12700">
            <a:solidFill>
              <a:schemeClr val="accent1"/>
            </a:solidFill>
            <a:prstDash val="solid"/>
          </a:ln>
        </p:spPr>
        <p:txBody>
          <a:bodyPr/>
          <a:lstStyle/>
          <a:p>
            <a:endParaRPr/>
          </a:p>
        </p:txBody>
      </p:sp>
      <p:sp>
        <p:nvSpPr>
          <p:cNvPr id="8" name="Text 6"/>
          <p:cNvSpPr>
            <a:spLocks noGrp="1"/>
          </p:cNvSpPr>
          <p:nvPr/>
        </p:nvSpPr>
        <p:spPr>
          <a:xfrm>
            <a:off x="5760720" y="1325880"/>
            <a:ext cx="2743200" cy="502920"/>
          </a:xfrm>
          <a:prstGeom prst="rect">
            <a:avLst/>
          </a:prstGeom>
          <a:noFill/>
        </p:spPr>
        <p:txBody>
          <a:bodyPr wrap="square" lIns="0" tIns="0" rIns="0" bIns="0" anchor="ctr"/>
          <a:lstStyle/>
          <a:p>
            <a:pPr marL="0" indent="0" algn="ctr">
              <a:buNone/>
            </a:pPr>
            <a:r>
              <a:rPr sz="1600" b="1">
                <a:solidFill>
                  <a:schemeClr val="bg1"/>
                </a:solidFill>
              </a:rPr>
              <a:t>Why provision falls short</a:t>
            </a:r>
            <a:endParaRPr sz="1600"/>
          </a:p>
        </p:txBody>
      </p:sp>
      <p:sp>
        <p:nvSpPr>
          <p:cNvPr id="9" name="Shape 7"/>
          <p:cNvSpPr>
            <a:spLocks noGrp="1"/>
          </p:cNvSpPr>
          <p:nvPr/>
        </p:nvSpPr>
        <p:spPr>
          <a:xfrm>
            <a:off x="8595360" y="1325880"/>
            <a:ext cx="3017520" cy="502920"/>
          </a:xfrm>
          <a:prstGeom prst="roundRect">
            <a:avLst>
              <a:gd name="adj" fmla="val 14545"/>
            </a:avLst>
          </a:prstGeom>
          <a:solidFill>
            <a:schemeClr val="accent2"/>
          </a:solidFill>
          <a:ln w="12700">
            <a:solidFill>
              <a:schemeClr val="accent1"/>
            </a:solidFill>
            <a:prstDash val="solid"/>
          </a:ln>
        </p:spPr>
        <p:txBody>
          <a:bodyPr/>
          <a:lstStyle/>
          <a:p>
            <a:endParaRPr/>
          </a:p>
        </p:txBody>
      </p:sp>
      <p:sp>
        <p:nvSpPr>
          <p:cNvPr id="10" name="Text 8"/>
          <p:cNvSpPr>
            <a:spLocks noGrp="1"/>
          </p:cNvSpPr>
          <p:nvPr/>
        </p:nvSpPr>
        <p:spPr>
          <a:xfrm>
            <a:off x="8595360" y="1325880"/>
            <a:ext cx="3017520" cy="502920"/>
          </a:xfrm>
          <a:prstGeom prst="rect">
            <a:avLst/>
          </a:prstGeom>
          <a:noFill/>
        </p:spPr>
        <p:txBody>
          <a:bodyPr wrap="square" lIns="0" tIns="0" rIns="0" bIns="0" anchor="ctr"/>
          <a:lstStyle/>
          <a:p>
            <a:pPr marL="0" indent="0" algn="ctr">
              <a:buNone/>
            </a:pPr>
            <a:r>
              <a:rPr sz="1600" b="1">
                <a:solidFill>
                  <a:schemeClr val="tx1"/>
                </a:solidFill>
              </a:rPr>
              <a:t>Recommendation</a:t>
            </a:r>
            <a:endParaRPr sz="1600"/>
          </a:p>
        </p:txBody>
      </p:sp>
      <p:sp>
        <p:nvSpPr>
          <p:cNvPr id="11" name="Recommendation cell"/>
          <p:cNvSpPr>
            <a:spLocks noGrp="1"/>
          </p:cNvSpPr>
          <p:nvPr/>
        </p:nvSpPr>
        <p:spPr>
          <a:xfrm>
            <a:off x="548640" y="1920240"/>
            <a:ext cx="22860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12" name="Text 10"/>
          <p:cNvSpPr>
            <a:spLocks noGrp="1"/>
          </p:cNvSpPr>
          <p:nvPr/>
        </p:nvSpPr>
        <p:spPr>
          <a:xfrm>
            <a:off x="658368" y="1920240"/>
            <a:ext cx="2066544" cy="1325880"/>
          </a:xfrm>
          <a:prstGeom prst="rect">
            <a:avLst/>
          </a:prstGeom>
          <a:noFill/>
        </p:spPr>
        <p:txBody>
          <a:bodyPr wrap="square" lIns="0" tIns="0" rIns="0" bIns="0" anchor="ctr"/>
          <a:lstStyle/>
          <a:p>
            <a:pPr marL="0" indent="0">
              <a:buNone/>
            </a:pPr>
            <a:r>
              <a:rPr sz="1400" b="1">
                <a:solidFill>
                  <a:schemeClr val="tx1"/>
                </a:solidFill>
              </a:rPr>
              <a:t>Workforce shortages in home care</a:t>
            </a:r>
            <a:endParaRPr sz="1400"/>
          </a:p>
        </p:txBody>
      </p:sp>
      <p:sp>
        <p:nvSpPr>
          <p:cNvPr id="13" name="Recommendation cell"/>
          <p:cNvSpPr>
            <a:spLocks noGrp="1"/>
          </p:cNvSpPr>
          <p:nvPr/>
        </p:nvSpPr>
        <p:spPr>
          <a:xfrm>
            <a:off x="2926080" y="1920240"/>
            <a:ext cx="27432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14" name="Text 12"/>
          <p:cNvSpPr>
            <a:spLocks noGrp="1"/>
          </p:cNvSpPr>
          <p:nvPr/>
        </p:nvSpPr>
        <p:spPr>
          <a:xfrm>
            <a:off x="3035808" y="1920240"/>
            <a:ext cx="2523744" cy="1325880"/>
          </a:xfrm>
          <a:prstGeom prst="rect">
            <a:avLst/>
          </a:prstGeom>
          <a:noFill/>
        </p:spPr>
        <p:txBody>
          <a:bodyPr wrap="square" lIns="0" tIns="0" rIns="0" bIns="0" anchor="ctr"/>
          <a:lstStyle/>
          <a:p>
            <a:pPr marL="0" indent="0">
              <a:buNone/>
            </a:pPr>
            <a:r>
              <a:rPr sz="1400">
                <a:solidFill>
                  <a:schemeClr val="tx1"/>
                </a:solidFill>
              </a:rPr>
              <a:t>Vacancy rate 10.1% versus 4.1% in residential care (Caring Times, 2025)</a:t>
            </a:r>
            <a:endParaRPr sz="1400"/>
          </a:p>
        </p:txBody>
      </p:sp>
      <p:sp>
        <p:nvSpPr>
          <p:cNvPr id="15" name="Recommendation cell"/>
          <p:cNvSpPr>
            <a:spLocks noGrp="1"/>
          </p:cNvSpPr>
          <p:nvPr/>
        </p:nvSpPr>
        <p:spPr>
          <a:xfrm>
            <a:off x="5760720" y="1920240"/>
            <a:ext cx="27432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16" name="Text 14"/>
          <p:cNvSpPr>
            <a:spLocks noGrp="1"/>
          </p:cNvSpPr>
          <p:nvPr/>
        </p:nvSpPr>
        <p:spPr>
          <a:xfrm>
            <a:off x="5870448" y="1920240"/>
            <a:ext cx="2523744" cy="1325880"/>
          </a:xfrm>
          <a:prstGeom prst="rect">
            <a:avLst/>
          </a:prstGeom>
          <a:noFill/>
        </p:spPr>
        <p:txBody>
          <a:bodyPr wrap="square" lIns="0" tIns="0" rIns="0" bIns="0" anchor="ctr"/>
          <a:lstStyle/>
          <a:p>
            <a:pPr marL="0" indent="0">
              <a:buNone/>
            </a:pPr>
            <a:r>
              <a:rPr sz="1400">
                <a:solidFill>
                  <a:schemeClr val="tx1"/>
                </a:solidFill>
              </a:rPr>
              <a:t>Capacity limits support for independence and choice</a:t>
            </a:r>
            <a:endParaRPr sz="1400"/>
          </a:p>
        </p:txBody>
      </p:sp>
      <p:sp>
        <p:nvSpPr>
          <p:cNvPr id="17" name="Recommendation cell"/>
          <p:cNvSpPr>
            <a:spLocks noGrp="1"/>
          </p:cNvSpPr>
          <p:nvPr/>
        </p:nvSpPr>
        <p:spPr>
          <a:xfrm>
            <a:off x="8595360" y="1920240"/>
            <a:ext cx="3017520" cy="1325880"/>
          </a:xfrm>
          <a:prstGeom prst="roundRect">
            <a:avLst>
              <a:gd name="adj" fmla="val 8276"/>
            </a:avLst>
          </a:prstGeom>
          <a:solidFill>
            <a:srgbClr val="FCF1DD"/>
          </a:solidFill>
          <a:ln w="12700">
            <a:solidFill>
              <a:srgbClr val="FCF1DD"/>
            </a:solidFill>
            <a:prstDash val="solid"/>
          </a:ln>
        </p:spPr>
        <p:txBody>
          <a:bodyPr/>
          <a:lstStyle/>
          <a:p>
            <a:endParaRPr/>
          </a:p>
        </p:txBody>
      </p:sp>
      <p:sp>
        <p:nvSpPr>
          <p:cNvPr id="18" name="Text 16"/>
          <p:cNvSpPr>
            <a:spLocks noGrp="1"/>
          </p:cNvSpPr>
          <p:nvPr/>
        </p:nvSpPr>
        <p:spPr>
          <a:xfrm>
            <a:off x="8705088" y="1920240"/>
            <a:ext cx="2798064" cy="1325880"/>
          </a:xfrm>
          <a:prstGeom prst="rect">
            <a:avLst/>
          </a:prstGeom>
          <a:noFill/>
        </p:spPr>
        <p:txBody>
          <a:bodyPr wrap="square" lIns="0" tIns="0" rIns="0" bIns="0" anchor="ctr"/>
          <a:lstStyle/>
          <a:p>
            <a:pPr marL="0" indent="0">
              <a:buNone/>
            </a:pPr>
            <a:r>
              <a:rPr sz="1400">
                <a:solidFill>
                  <a:schemeClr val="tx1"/>
                </a:solidFill>
              </a:rPr>
              <a:t>Implement the Fair Pay Agreement; commission for outcomes, not minutes</a:t>
            </a:r>
            <a:endParaRPr sz="1400"/>
          </a:p>
        </p:txBody>
      </p:sp>
      <p:sp>
        <p:nvSpPr>
          <p:cNvPr id="19" name="Recommendation cell"/>
          <p:cNvSpPr>
            <a:spLocks noGrp="1"/>
          </p:cNvSpPr>
          <p:nvPr/>
        </p:nvSpPr>
        <p:spPr>
          <a:xfrm>
            <a:off x="548640" y="3337560"/>
            <a:ext cx="22860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20" name="Text 18"/>
          <p:cNvSpPr>
            <a:spLocks noGrp="1"/>
          </p:cNvSpPr>
          <p:nvPr/>
        </p:nvSpPr>
        <p:spPr>
          <a:xfrm>
            <a:off x="658368" y="3337560"/>
            <a:ext cx="2066544" cy="1325880"/>
          </a:xfrm>
          <a:prstGeom prst="rect">
            <a:avLst/>
          </a:prstGeom>
          <a:noFill/>
        </p:spPr>
        <p:txBody>
          <a:bodyPr wrap="square" lIns="0" tIns="0" rIns="0" bIns="0" anchor="ctr"/>
          <a:lstStyle/>
          <a:p>
            <a:pPr marL="0" indent="0">
              <a:buNone/>
            </a:pPr>
            <a:r>
              <a:rPr sz="1400" b="1">
                <a:solidFill>
                  <a:schemeClr val="tx1"/>
                </a:solidFill>
              </a:rPr>
              <a:t>Unmet need and delayed access</a:t>
            </a:r>
            <a:endParaRPr sz="1400"/>
          </a:p>
        </p:txBody>
      </p:sp>
      <p:sp>
        <p:nvSpPr>
          <p:cNvPr id="21" name="Recommendation cell"/>
          <p:cNvSpPr>
            <a:spLocks noGrp="1"/>
          </p:cNvSpPr>
          <p:nvPr/>
        </p:nvSpPr>
        <p:spPr>
          <a:xfrm>
            <a:off x="2926080" y="3337560"/>
            <a:ext cx="27432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22" name="Text 20"/>
          <p:cNvSpPr>
            <a:spLocks noGrp="1"/>
          </p:cNvSpPr>
          <p:nvPr/>
        </p:nvSpPr>
        <p:spPr>
          <a:xfrm>
            <a:off x="3035808" y="3337560"/>
            <a:ext cx="2523744" cy="1325880"/>
          </a:xfrm>
          <a:prstGeom prst="rect">
            <a:avLst/>
          </a:prstGeom>
          <a:noFill/>
        </p:spPr>
        <p:txBody>
          <a:bodyPr wrap="square" lIns="0" tIns="0" rIns="0" bIns="0" anchor="ctr"/>
          <a:lstStyle/>
          <a:p>
            <a:pPr marL="0" indent="0">
              <a:buNone/>
            </a:pPr>
            <a:r>
              <a:rPr sz="1400">
                <a:solidFill>
                  <a:schemeClr val="tx1"/>
                </a:solidFill>
              </a:rPr>
              <a:t>2 million with unmet needs; 372,113 waiting (Age UK, 2025a)</a:t>
            </a:r>
            <a:endParaRPr sz="1400"/>
          </a:p>
        </p:txBody>
      </p:sp>
      <p:sp>
        <p:nvSpPr>
          <p:cNvPr id="23" name="Recommendation cell"/>
          <p:cNvSpPr>
            <a:spLocks noGrp="1"/>
          </p:cNvSpPr>
          <p:nvPr/>
        </p:nvSpPr>
        <p:spPr>
          <a:xfrm>
            <a:off x="5760720" y="3337560"/>
            <a:ext cx="27432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24" name="Text 22"/>
          <p:cNvSpPr>
            <a:spLocks noGrp="1"/>
          </p:cNvSpPr>
          <p:nvPr/>
        </p:nvSpPr>
        <p:spPr>
          <a:xfrm>
            <a:off x="5870448" y="3337560"/>
            <a:ext cx="2523744" cy="1325880"/>
          </a:xfrm>
          <a:prstGeom prst="rect">
            <a:avLst/>
          </a:prstGeom>
          <a:noFill/>
        </p:spPr>
        <p:txBody>
          <a:bodyPr wrap="square" lIns="0" tIns="0" rIns="0" bIns="0" anchor="ctr"/>
          <a:lstStyle/>
          <a:p>
            <a:pPr marL="0" indent="0">
              <a:buNone/>
            </a:pPr>
            <a:r>
              <a:rPr sz="1400">
                <a:solidFill>
                  <a:schemeClr val="tx1"/>
                </a:solidFill>
              </a:rPr>
              <a:t>Help arrives late, after function is lost</a:t>
            </a:r>
            <a:endParaRPr sz="1400"/>
          </a:p>
        </p:txBody>
      </p:sp>
      <p:sp>
        <p:nvSpPr>
          <p:cNvPr id="25" name="Recommendation cell"/>
          <p:cNvSpPr>
            <a:spLocks noGrp="1"/>
          </p:cNvSpPr>
          <p:nvPr/>
        </p:nvSpPr>
        <p:spPr>
          <a:xfrm>
            <a:off x="8595360" y="3337560"/>
            <a:ext cx="3017520" cy="1325880"/>
          </a:xfrm>
          <a:prstGeom prst="roundRect">
            <a:avLst>
              <a:gd name="adj" fmla="val 8276"/>
            </a:avLst>
          </a:prstGeom>
          <a:solidFill>
            <a:srgbClr val="FCF1DD"/>
          </a:solidFill>
          <a:ln w="12700">
            <a:solidFill>
              <a:srgbClr val="FCF1DD"/>
            </a:solidFill>
            <a:prstDash val="solid"/>
          </a:ln>
        </p:spPr>
        <p:txBody>
          <a:bodyPr/>
          <a:lstStyle/>
          <a:p>
            <a:endParaRPr/>
          </a:p>
        </p:txBody>
      </p:sp>
      <p:sp>
        <p:nvSpPr>
          <p:cNvPr id="26" name="Text 24"/>
          <p:cNvSpPr>
            <a:spLocks noGrp="1"/>
          </p:cNvSpPr>
          <p:nvPr/>
        </p:nvSpPr>
        <p:spPr>
          <a:xfrm>
            <a:off x="8705088" y="3337560"/>
            <a:ext cx="2798064" cy="1325880"/>
          </a:xfrm>
          <a:prstGeom prst="rect">
            <a:avLst/>
          </a:prstGeom>
          <a:noFill/>
        </p:spPr>
        <p:txBody>
          <a:bodyPr wrap="square" lIns="0" tIns="0" rIns="0" bIns="0" anchor="ctr"/>
          <a:lstStyle/>
          <a:p>
            <a:pPr marL="0" indent="0">
              <a:buNone/>
            </a:pPr>
            <a:r>
              <a:rPr sz="1400">
                <a:solidFill>
                  <a:schemeClr val="tx1"/>
                </a:solidFill>
              </a:rPr>
              <a:t>Make older people a priority in neighbourhood health; minimum frailty package (medication review, falls risk assessment)</a:t>
            </a:r>
            <a:endParaRPr sz="1400"/>
          </a:p>
        </p:txBody>
      </p:sp>
      <p:sp>
        <p:nvSpPr>
          <p:cNvPr id="27" name="Recommendation cell"/>
          <p:cNvSpPr>
            <a:spLocks noGrp="1"/>
          </p:cNvSpPr>
          <p:nvPr/>
        </p:nvSpPr>
        <p:spPr>
          <a:xfrm>
            <a:off x="548640" y="4754880"/>
            <a:ext cx="22860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28" name="Text 26"/>
          <p:cNvSpPr>
            <a:spLocks noGrp="1"/>
          </p:cNvSpPr>
          <p:nvPr/>
        </p:nvSpPr>
        <p:spPr>
          <a:xfrm>
            <a:off x="658368" y="4754880"/>
            <a:ext cx="2066544" cy="1325880"/>
          </a:xfrm>
          <a:prstGeom prst="rect">
            <a:avLst/>
          </a:prstGeom>
          <a:noFill/>
        </p:spPr>
        <p:txBody>
          <a:bodyPr wrap="square" lIns="0" tIns="0" rIns="0" bIns="0" anchor="ctr"/>
          <a:lstStyle/>
          <a:p>
            <a:pPr marL="0" indent="0">
              <a:buNone/>
            </a:pPr>
            <a:r>
              <a:rPr sz="1400" b="1">
                <a:solidFill>
                  <a:schemeClr val="tx1"/>
                </a:solidFill>
              </a:rPr>
              <a:t>Digital risk and loneliness</a:t>
            </a:r>
            <a:endParaRPr sz="1400"/>
          </a:p>
        </p:txBody>
      </p:sp>
      <p:sp>
        <p:nvSpPr>
          <p:cNvPr id="29" name="Recommendation cell"/>
          <p:cNvSpPr>
            <a:spLocks noGrp="1"/>
          </p:cNvSpPr>
          <p:nvPr/>
        </p:nvSpPr>
        <p:spPr>
          <a:xfrm>
            <a:off x="2926080" y="4754880"/>
            <a:ext cx="27432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30" name="Text 28"/>
          <p:cNvSpPr>
            <a:spLocks noGrp="1"/>
          </p:cNvSpPr>
          <p:nvPr/>
        </p:nvSpPr>
        <p:spPr>
          <a:xfrm>
            <a:off x="3035808" y="4754880"/>
            <a:ext cx="2523744" cy="1325880"/>
          </a:xfrm>
          <a:prstGeom prst="rect">
            <a:avLst/>
          </a:prstGeom>
          <a:noFill/>
        </p:spPr>
        <p:txBody>
          <a:bodyPr wrap="square" lIns="0" tIns="0" rIns="0" bIns="0" anchor="ctr"/>
          <a:lstStyle/>
          <a:p>
            <a:pPr marL="0" indent="0">
              <a:buNone/>
            </a:pPr>
            <a:r>
              <a:rPr sz="1400">
                <a:solidFill>
                  <a:schemeClr val="tx1"/>
                </a:solidFill>
              </a:rPr>
              <a:t>Analogue switch-off by Jan 2027 (Age UK, 2025b); 1.36 million often lonely (Age UK, 2018)</a:t>
            </a:r>
            <a:endParaRPr sz="1400"/>
          </a:p>
        </p:txBody>
      </p:sp>
      <p:sp>
        <p:nvSpPr>
          <p:cNvPr id="31" name="Recommendation cell"/>
          <p:cNvSpPr>
            <a:spLocks noGrp="1"/>
          </p:cNvSpPr>
          <p:nvPr/>
        </p:nvSpPr>
        <p:spPr>
          <a:xfrm>
            <a:off x="5760720" y="4754880"/>
            <a:ext cx="2743200" cy="1325880"/>
          </a:xfrm>
          <a:prstGeom prst="roundRect">
            <a:avLst>
              <a:gd name="adj" fmla="val 8276"/>
            </a:avLst>
          </a:prstGeom>
          <a:solidFill>
            <a:schemeClr val="bg2"/>
          </a:solidFill>
          <a:ln w="12700">
            <a:solidFill>
              <a:schemeClr val="bg2"/>
            </a:solidFill>
            <a:prstDash val="solid"/>
          </a:ln>
        </p:spPr>
        <p:txBody>
          <a:bodyPr/>
          <a:lstStyle/>
          <a:p>
            <a:endParaRPr/>
          </a:p>
        </p:txBody>
      </p:sp>
      <p:sp>
        <p:nvSpPr>
          <p:cNvPr id="32" name="Text 30"/>
          <p:cNvSpPr>
            <a:spLocks noGrp="1"/>
          </p:cNvSpPr>
          <p:nvPr/>
        </p:nvSpPr>
        <p:spPr>
          <a:xfrm>
            <a:off x="5870448" y="4754880"/>
            <a:ext cx="2523744" cy="1325880"/>
          </a:xfrm>
          <a:prstGeom prst="rect">
            <a:avLst/>
          </a:prstGeom>
          <a:noFill/>
        </p:spPr>
        <p:txBody>
          <a:bodyPr wrap="square" lIns="0" tIns="0" rIns="0" bIns="0" anchor="ctr"/>
          <a:lstStyle/>
          <a:p>
            <a:pPr marL="0" indent="0">
              <a:buNone/>
            </a:pPr>
            <a:r>
              <a:rPr sz="1400">
                <a:solidFill>
                  <a:schemeClr val="tx1"/>
                </a:solidFill>
              </a:rPr>
              <a:t>Alarms may fail; technology can isolate</a:t>
            </a:r>
            <a:endParaRPr sz="1400"/>
          </a:p>
        </p:txBody>
      </p:sp>
      <p:sp>
        <p:nvSpPr>
          <p:cNvPr id="33" name="Recommendation cell"/>
          <p:cNvSpPr>
            <a:spLocks noGrp="1"/>
          </p:cNvSpPr>
          <p:nvPr/>
        </p:nvSpPr>
        <p:spPr>
          <a:xfrm>
            <a:off x="8595360" y="4754880"/>
            <a:ext cx="3017520" cy="1325880"/>
          </a:xfrm>
          <a:prstGeom prst="roundRect">
            <a:avLst>
              <a:gd name="adj" fmla="val 8276"/>
            </a:avLst>
          </a:prstGeom>
          <a:solidFill>
            <a:srgbClr val="FCF1DD"/>
          </a:solidFill>
          <a:ln w="12700">
            <a:solidFill>
              <a:srgbClr val="FCF1DD"/>
            </a:solidFill>
            <a:prstDash val="solid"/>
          </a:ln>
        </p:spPr>
        <p:txBody>
          <a:bodyPr/>
          <a:lstStyle/>
          <a:p>
            <a:endParaRPr/>
          </a:p>
        </p:txBody>
      </p:sp>
      <p:sp>
        <p:nvSpPr>
          <p:cNvPr id="34" name="Text 32"/>
          <p:cNvSpPr>
            <a:spLocks noGrp="1"/>
          </p:cNvSpPr>
          <p:nvPr/>
        </p:nvSpPr>
        <p:spPr>
          <a:xfrm>
            <a:off x="8705088" y="4754880"/>
            <a:ext cx="2798064" cy="1325880"/>
          </a:xfrm>
          <a:prstGeom prst="rect">
            <a:avLst/>
          </a:prstGeom>
          <a:noFill/>
        </p:spPr>
        <p:txBody>
          <a:bodyPr wrap="square" lIns="0" tIns="0" rIns="0" bIns="0" anchor="ctr"/>
          <a:lstStyle/>
          <a:p>
            <a:pPr marL="0" indent="0">
              <a:buNone/>
            </a:pPr>
            <a:r>
              <a:rPr sz="1400">
                <a:solidFill>
                  <a:schemeClr val="tx1"/>
                </a:solidFill>
              </a:rPr>
              <a:t>Identify telecare users proactively; digital-ready alarms; pair with befriending</a:t>
            </a:r>
            <a:endParaRPr sz="1400"/>
          </a:p>
        </p:txBody>
      </p:sp>
      <p:sp>
        <p:nvSpPr>
          <p:cNvPr id="35" name="Source caption"/>
          <p:cNvSpPr>
            <a:spLocks noGrp="1"/>
          </p:cNvSpPr>
          <p:nvPr/>
        </p:nvSpPr>
        <p:spPr>
          <a:xfrm>
            <a:off x="548640" y="6217920"/>
            <a:ext cx="10515600" cy="365760"/>
          </a:xfrm>
          <a:prstGeom prst="rect">
            <a:avLst/>
          </a:prstGeom>
          <a:noFill/>
        </p:spPr>
        <p:txBody>
          <a:bodyPr wrap="square" lIns="0" tIns="0" rIns="0" bIns="0" anchor="ctr"/>
          <a:lstStyle/>
          <a:p>
            <a:pPr marL="0" indent="0">
              <a:buNone/>
            </a:pPr>
            <a:r>
              <a:rPr sz="1100" i="1">
                <a:solidFill>
                  <a:schemeClr val="accent5"/>
                </a:solidFill>
              </a:rPr>
              <a:t>Recommendations: author's own, based on the evidence cited. Fair Pay Agreement as referenced in CQC (2025).</a:t>
            </a:r>
            <a:endParaRPr sz="1100"/>
          </a:p>
        </p:txBody>
      </p:sp>
      <p:sp>
        <p:nvSpPr>
          <p:cNvPr id="36"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2DD23107-4986-8758-3A93-3D74F35908CC}" type="slidenum">
              <a:rPr b="0"/>
              <a:pPr algn="l">
                <a:buNone/>
              </a:pPr>
              <a:t>13</a:t>
            </a:fld>
            <a:endParaRPr b="0"/>
          </a:p>
        </p:txBody>
      </p:sp>
      <p:pic>
        <p:nvPicPr>
          <p:cNvPr id="37" name="~PP1347.WAV">
            <a:hlinkClick r:id="" action="ppaction://media"/>
          </p:cNvPr>
          <p:cNvPicPr>
            <a:picLocks noRot="1" noChangeAspect="1"/>
          </p:cNvPicPr>
          <p:nvPr>
            <a:wavAudioFile r:embed="rId1" name="~PP1347.WAV"/>
          </p:nvPr>
        </p:nvPicPr>
        <p:blipFill>
          <a:blip r:embed="rId4" cstate="print"/>
          <a:stretch>
            <a:fillRect/>
          </a:stretch>
        </p:blipFill>
        <p:spPr>
          <a:xfrm>
            <a:off x="11744325" y="6410325"/>
            <a:ext cx="304800" cy="304800"/>
          </a:xfrm>
          <a:prstGeom prst="rect">
            <a:avLst/>
          </a:prstGeom>
        </p:spPr>
      </p:pic>
    </p:spTree>
  </p:cSld>
  <p:clrMapOvr>
    <a:masterClrMapping/>
  </p:clrMapOvr>
  <p:transition advTm="11971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3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600" b="1">
                <a:solidFill>
                  <a:schemeClr val="bg1"/>
                </a:solidFill>
              </a:rPr>
              <a:t>Conclusion</a:t>
            </a:r>
            <a:endParaRPr sz="3600"/>
          </a:p>
        </p:txBody>
      </p:sp>
      <p:sp>
        <p:nvSpPr>
          <p:cNvPr id="3" name="Takeaway card"/>
          <p:cNvSpPr>
            <a:spLocks noGrp="1"/>
          </p:cNvSpPr>
          <p:nvPr/>
        </p:nvSpPr>
        <p:spPr>
          <a:xfrm>
            <a:off x="548640" y="1463040"/>
            <a:ext cx="3474720" cy="3291840"/>
          </a:xfrm>
          <a:prstGeom prst="roundRect">
            <a:avLst>
              <a:gd name="adj" fmla="val 3333"/>
            </a:avLst>
          </a:prstGeom>
          <a:solidFill>
            <a:schemeClr val="accent1"/>
          </a:solidFill>
          <a:ln w="12700">
            <a:solidFill>
              <a:schemeClr val="accent1"/>
            </a:solidFill>
            <a:prstDash val="solid"/>
          </a:ln>
        </p:spPr>
        <p:txBody>
          <a:bodyPr/>
          <a:lstStyle/>
          <a:p>
            <a:endParaRPr/>
          </a:p>
        </p:txBody>
      </p:sp>
      <p:sp>
        <p:nvSpPr>
          <p:cNvPr id="4" name="Text 2"/>
          <p:cNvSpPr>
            <a:spLocks noGrp="1"/>
          </p:cNvSpPr>
          <p:nvPr/>
        </p:nvSpPr>
        <p:spPr>
          <a:xfrm>
            <a:off x="822960" y="1645920"/>
            <a:ext cx="731520" cy="731520"/>
          </a:xfrm>
          <a:prstGeom prst="rect">
            <a:avLst/>
          </a:prstGeom>
          <a:noFill/>
        </p:spPr>
        <p:txBody>
          <a:bodyPr wrap="square" lIns="0" tIns="0" rIns="0" bIns="0" anchor="ctr"/>
          <a:lstStyle/>
          <a:p>
            <a:pPr marL="0" indent="0">
              <a:buNone/>
            </a:pPr>
            <a:r>
              <a:rPr sz="4000" b="1">
                <a:solidFill>
                  <a:schemeClr val="accent2"/>
                </a:solidFill>
              </a:rPr>
              <a:t>1</a:t>
            </a:r>
            <a:endParaRPr sz="4000"/>
          </a:p>
        </p:txBody>
      </p:sp>
      <p:sp>
        <p:nvSpPr>
          <p:cNvPr id="5" name="Text 3"/>
          <p:cNvSpPr>
            <a:spLocks noGrp="1"/>
          </p:cNvSpPr>
          <p:nvPr/>
        </p:nvSpPr>
        <p:spPr>
          <a:xfrm>
            <a:off x="822960" y="2468880"/>
            <a:ext cx="2926080" cy="822960"/>
          </a:xfrm>
          <a:prstGeom prst="rect">
            <a:avLst/>
          </a:prstGeom>
          <a:noFill/>
        </p:spPr>
        <p:txBody>
          <a:bodyPr wrap="square" lIns="0" tIns="0" rIns="0" bIns="0" anchor="t"/>
          <a:lstStyle/>
          <a:p>
            <a:pPr marL="0" indent="0">
              <a:buNone/>
            </a:pPr>
            <a:r>
              <a:rPr sz="2000" b="1">
                <a:solidFill>
                  <a:schemeClr val="bg1"/>
                </a:solidFill>
              </a:rPr>
              <a:t>Needs interact</a:t>
            </a:r>
            <a:endParaRPr sz="2000"/>
          </a:p>
        </p:txBody>
      </p:sp>
      <p:sp>
        <p:nvSpPr>
          <p:cNvPr id="6" name="Text 4"/>
          <p:cNvSpPr>
            <a:spLocks noGrp="1"/>
          </p:cNvSpPr>
          <p:nvPr/>
        </p:nvSpPr>
        <p:spPr>
          <a:xfrm>
            <a:off x="822960" y="3383280"/>
            <a:ext cx="2926080" cy="1280160"/>
          </a:xfrm>
          <a:prstGeom prst="rect">
            <a:avLst/>
          </a:prstGeom>
          <a:noFill/>
        </p:spPr>
        <p:txBody>
          <a:bodyPr wrap="square" lIns="0" tIns="0" rIns="0" bIns="0" anchor="t"/>
          <a:lstStyle/>
          <a:p>
            <a:pPr marL="0" indent="0">
              <a:buNone/>
            </a:pPr>
            <a:r>
              <a:rPr sz="1500">
                <a:solidFill>
                  <a:schemeClr val="bg2"/>
                </a:solidFill>
              </a:rPr>
              <a:t>Physical, psychological, emotional and social needs are interconnected and often unmet</a:t>
            </a:r>
            <a:endParaRPr sz="1500"/>
          </a:p>
        </p:txBody>
      </p:sp>
      <p:sp>
        <p:nvSpPr>
          <p:cNvPr id="7" name="Takeaway card"/>
          <p:cNvSpPr>
            <a:spLocks noGrp="1"/>
          </p:cNvSpPr>
          <p:nvPr/>
        </p:nvSpPr>
        <p:spPr>
          <a:xfrm>
            <a:off x="4343400" y="1463040"/>
            <a:ext cx="3474720" cy="3291840"/>
          </a:xfrm>
          <a:prstGeom prst="roundRect">
            <a:avLst>
              <a:gd name="adj" fmla="val 3333"/>
            </a:avLst>
          </a:prstGeom>
          <a:solidFill>
            <a:schemeClr val="accent1"/>
          </a:solidFill>
          <a:ln w="12700">
            <a:solidFill>
              <a:schemeClr val="accent1"/>
            </a:solidFill>
            <a:prstDash val="solid"/>
          </a:ln>
        </p:spPr>
        <p:txBody>
          <a:bodyPr/>
          <a:lstStyle/>
          <a:p>
            <a:endParaRPr/>
          </a:p>
        </p:txBody>
      </p:sp>
      <p:sp>
        <p:nvSpPr>
          <p:cNvPr id="8" name="Text 6"/>
          <p:cNvSpPr>
            <a:spLocks noGrp="1"/>
          </p:cNvSpPr>
          <p:nvPr/>
        </p:nvSpPr>
        <p:spPr>
          <a:xfrm>
            <a:off x="4617720" y="1645920"/>
            <a:ext cx="731520" cy="731520"/>
          </a:xfrm>
          <a:prstGeom prst="rect">
            <a:avLst/>
          </a:prstGeom>
          <a:noFill/>
        </p:spPr>
        <p:txBody>
          <a:bodyPr wrap="square" lIns="0" tIns="0" rIns="0" bIns="0" anchor="ctr"/>
          <a:lstStyle/>
          <a:p>
            <a:pPr marL="0" indent="0">
              <a:buNone/>
            </a:pPr>
            <a:r>
              <a:rPr sz="4000" b="1">
                <a:solidFill>
                  <a:schemeClr val="accent2"/>
                </a:solidFill>
              </a:rPr>
              <a:t>2</a:t>
            </a:r>
            <a:endParaRPr sz="4000"/>
          </a:p>
        </p:txBody>
      </p:sp>
      <p:sp>
        <p:nvSpPr>
          <p:cNvPr id="9" name="Text 7"/>
          <p:cNvSpPr>
            <a:spLocks noGrp="1"/>
          </p:cNvSpPr>
          <p:nvPr/>
        </p:nvSpPr>
        <p:spPr>
          <a:xfrm>
            <a:off x="4617720" y="2468880"/>
            <a:ext cx="2926080" cy="822960"/>
          </a:xfrm>
          <a:prstGeom prst="rect">
            <a:avLst/>
          </a:prstGeom>
          <a:noFill/>
        </p:spPr>
        <p:txBody>
          <a:bodyPr wrap="square" lIns="0" tIns="0" rIns="0" bIns="0" anchor="t"/>
          <a:lstStyle/>
          <a:p>
            <a:pPr marL="0" indent="0">
              <a:buNone/>
            </a:pPr>
            <a:r>
              <a:rPr sz="2000" b="1">
                <a:solidFill>
                  <a:schemeClr val="bg1"/>
                </a:solidFill>
              </a:rPr>
              <a:t>Policy is not enough</a:t>
            </a:r>
            <a:endParaRPr sz="2000"/>
          </a:p>
        </p:txBody>
      </p:sp>
      <p:sp>
        <p:nvSpPr>
          <p:cNvPr id="10" name="Text 8"/>
          <p:cNvSpPr>
            <a:spLocks noGrp="1"/>
          </p:cNvSpPr>
          <p:nvPr/>
        </p:nvSpPr>
        <p:spPr>
          <a:xfrm>
            <a:off x="4617720" y="3383280"/>
            <a:ext cx="2926080" cy="1280160"/>
          </a:xfrm>
          <a:prstGeom prst="rect">
            <a:avLst/>
          </a:prstGeom>
          <a:noFill/>
        </p:spPr>
        <p:txBody>
          <a:bodyPr wrap="square" lIns="0" tIns="0" rIns="0" bIns="0" anchor="t"/>
          <a:lstStyle/>
          <a:p>
            <a:pPr marL="0" indent="0">
              <a:buNone/>
            </a:pPr>
            <a:r>
              <a:rPr sz="1500">
                <a:solidFill>
                  <a:schemeClr val="bg2"/>
                </a:solidFill>
              </a:rPr>
              <a:t>The Care Act promotes wellbeing, but capacity, workforce and fragmentation limit independence</a:t>
            </a:r>
            <a:endParaRPr sz="1500"/>
          </a:p>
        </p:txBody>
      </p:sp>
      <p:sp>
        <p:nvSpPr>
          <p:cNvPr id="11" name="Takeaway card"/>
          <p:cNvSpPr>
            <a:spLocks noGrp="1"/>
          </p:cNvSpPr>
          <p:nvPr/>
        </p:nvSpPr>
        <p:spPr>
          <a:xfrm>
            <a:off x="8138160" y="1463040"/>
            <a:ext cx="3474720" cy="3291840"/>
          </a:xfrm>
          <a:prstGeom prst="roundRect">
            <a:avLst>
              <a:gd name="adj" fmla="val 3333"/>
            </a:avLst>
          </a:prstGeom>
          <a:solidFill>
            <a:schemeClr val="accent1"/>
          </a:solidFill>
          <a:ln w="12700">
            <a:solidFill>
              <a:schemeClr val="accent1"/>
            </a:solidFill>
            <a:prstDash val="solid"/>
          </a:ln>
        </p:spPr>
        <p:txBody>
          <a:bodyPr/>
          <a:lstStyle/>
          <a:p>
            <a:endParaRPr/>
          </a:p>
        </p:txBody>
      </p:sp>
      <p:sp>
        <p:nvSpPr>
          <p:cNvPr id="12" name="Text 10"/>
          <p:cNvSpPr>
            <a:spLocks noGrp="1"/>
          </p:cNvSpPr>
          <p:nvPr/>
        </p:nvSpPr>
        <p:spPr>
          <a:xfrm>
            <a:off x="8412480" y="1645920"/>
            <a:ext cx="731520" cy="731520"/>
          </a:xfrm>
          <a:prstGeom prst="rect">
            <a:avLst/>
          </a:prstGeom>
          <a:noFill/>
        </p:spPr>
        <p:txBody>
          <a:bodyPr wrap="square" lIns="0" tIns="0" rIns="0" bIns="0" anchor="ctr"/>
          <a:lstStyle/>
          <a:p>
            <a:pPr marL="0" indent="0">
              <a:buNone/>
            </a:pPr>
            <a:r>
              <a:rPr sz="4000" b="1">
                <a:solidFill>
                  <a:schemeClr val="accent2"/>
                </a:solidFill>
              </a:rPr>
              <a:t>3</a:t>
            </a:r>
            <a:endParaRPr sz="4000"/>
          </a:p>
        </p:txBody>
      </p:sp>
      <p:sp>
        <p:nvSpPr>
          <p:cNvPr id="13" name="Text 11"/>
          <p:cNvSpPr>
            <a:spLocks noGrp="1"/>
          </p:cNvSpPr>
          <p:nvPr/>
        </p:nvSpPr>
        <p:spPr>
          <a:xfrm>
            <a:off x="8412480" y="2468880"/>
            <a:ext cx="2926080" cy="822960"/>
          </a:xfrm>
          <a:prstGeom prst="rect">
            <a:avLst/>
          </a:prstGeom>
          <a:noFill/>
        </p:spPr>
        <p:txBody>
          <a:bodyPr wrap="square" lIns="0" tIns="0" rIns="0" bIns="0" anchor="t"/>
          <a:lstStyle/>
          <a:p>
            <a:pPr marL="0" indent="0">
              <a:buNone/>
            </a:pPr>
            <a:r>
              <a:rPr sz="2000" b="1">
                <a:solidFill>
                  <a:schemeClr val="bg1"/>
                </a:solidFill>
              </a:rPr>
              <a:t>Joined-up resources empower</a:t>
            </a:r>
            <a:endParaRPr sz="2000"/>
          </a:p>
        </p:txBody>
      </p:sp>
      <p:sp>
        <p:nvSpPr>
          <p:cNvPr id="14" name="Text 12"/>
          <p:cNvSpPr>
            <a:spLocks noGrp="1"/>
          </p:cNvSpPr>
          <p:nvPr/>
        </p:nvSpPr>
        <p:spPr>
          <a:xfrm>
            <a:off x="8412480" y="3383280"/>
            <a:ext cx="2926080" cy="1280160"/>
          </a:xfrm>
          <a:prstGeom prst="rect">
            <a:avLst/>
          </a:prstGeom>
          <a:noFill/>
        </p:spPr>
        <p:txBody>
          <a:bodyPr wrap="square" lIns="0" tIns="0" rIns="0" bIns="0" anchor="t"/>
          <a:lstStyle/>
          <a:p>
            <a:pPr marL="0" indent="0">
              <a:buNone/>
            </a:pPr>
            <a:r>
              <a:rPr sz="1500">
                <a:solidFill>
                  <a:schemeClr val="bg2"/>
                </a:solidFill>
              </a:rPr>
              <a:t>Evidence is strongest for integration and prevention, as in Torbay</a:t>
            </a:r>
            <a:endParaRPr sz="1500"/>
          </a:p>
        </p:txBody>
      </p:sp>
      <p:sp>
        <p:nvSpPr>
          <p:cNvPr id="15" name="Text 13"/>
          <p:cNvSpPr>
            <a:spLocks noGrp="1"/>
          </p:cNvSpPr>
          <p:nvPr/>
        </p:nvSpPr>
        <p:spPr>
          <a:xfrm>
            <a:off x="548640" y="5120640"/>
            <a:ext cx="11064240" cy="822960"/>
          </a:xfrm>
          <a:prstGeom prst="rect">
            <a:avLst/>
          </a:prstGeom>
          <a:noFill/>
        </p:spPr>
        <p:txBody>
          <a:bodyPr wrap="square" lIns="0" tIns="0" rIns="0" bIns="0" anchor="ctr"/>
          <a:lstStyle/>
          <a:p>
            <a:pPr marL="0" indent="0">
              <a:buNone/>
            </a:pPr>
            <a:r>
              <a:rPr sz="2400" i="1">
                <a:solidFill>
                  <a:schemeClr val="accent2"/>
                </a:solidFill>
              </a:rPr>
              <a:t>Empowerment requires resources and joined-up services, not just policy intent.</a:t>
            </a:r>
            <a:endParaRPr sz="2400"/>
          </a:p>
        </p:txBody>
      </p:sp>
      <p:pic>
        <p:nvPicPr>
          <p:cNvPr id="16" name="~PP2838.WAV">
            <a:hlinkClick r:id="" action="ppaction://media"/>
          </p:cNvPr>
          <p:cNvPicPr>
            <a:picLocks noRot="1" noChangeAspect="1"/>
          </p:cNvPicPr>
          <p:nvPr>
            <a:wavAudioFile r:embed="rId1" name="~PP2838.WAV"/>
          </p:nvPr>
        </p:nvPicPr>
        <p:blipFill>
          <a:blip r:embed="rId4" cstate="print"/>
          <a:stretch>
            <a:fillRect/>
          </a:stretch>
        </p:blipFill>
        <p:spPr>
          <a:xfrm>
            <a:off x="11744325" y="6410325"/>
            <a:ext cx="304800" cy="304800"/>
          </a:xfrm>
          <a:prstGeom prst="rect">
            <a:avLst/>
          </a:prstGeom>
        </p:spPr>
      </p:pic>
    </p:spTree>
  </p:cSld>
  <p:clrMapOvr>
    <a:masterClrMapping/>
  </p:clrMapOvr>
  <p:transition advTm="4625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References (1 of 2)</a:t>
            </a:r>
            <a:endParaRPr sz="3400"/>
          </a:p>
        </p:txBody>
      </p:sp>
      <p:sp>
        <p:nvSpPr>
          <p:cNvPr id="3" name="Reference list"/>
          <p:cNvSpPr>
            <a:spLocks noGrp="1"/>
          </p:cNvSpPr>
          <p:nvPr/>
        </p:nvSpPr>
        <p:spPr>
          <a:xfrm>
            <a:off x="548640" y="1280160"/>
            <a:ext cx="11064240" cy="4983480"/>
          </a:xfrm>
          <a:prstGeom prst="rect">
            <a:avLst/>
          </a:prstGeom>
          <a:noFill/>
        </p:spPr>
        <p:txBody>
          <a:bodyPr wrap="square" lIns="0" tIns="0" rIns="0" bIns="0" anchor="t"/>
          <a:lstStyle/>
          <a:p>
            <a:pPr marL="0" indent="0">
              <a:spcAft>
                <a:spcPts val="600"/>
              </a:spcAft>
              <a:buNone/>
            </a:pPr>
            <a:r>
              <a:rPr sz="1300">
                <a:solidFill>
                  <a:schemeClr val="tx1"/>
                </a:solidFill>
              </a:rPr>
              <a:t>Age UK (2018) All the lonely people: loneliness in later life. London: Age UK. Available at: https://www.ageuk.org.uk/latest-press/articles/2018/october/all-the-lonely-people-report/ (Accessed: 16 October 2026).</a:t>
            </a:r>
            <a:endParaRPr sz="1300"/>
          </a:p>
          <a:p>
            <a:pPr marL="0" indent="0">
              <a:spcAft>
                <a:spcPts val="600"/>
              </a:spcAft>
              <a:buNone/>
            </a:pPr>
            <a:r>
              <a:rPr sz="1300">
                <a:solidFill>
                  <a:schemeClr val="tx1"/>
                </a:solidFill>
              </a:rPr>
              <a:t>Age UK (2025a) The state of health and care of older people in England 2025. London: Age UK. Available at: https://www.ageuk.org.uk/siteassets/documents/reports-and-publications/reports-and-briefings/health--wellbeing/state-of-health-and-care/state-of-health-care-of-older-people-in-england-2025.pdf (Accessed: 16 October 2026).</a:t>
            </a:r>
            <a:endParaRPr sz="1300"/>
          </a:p>
          <a:p>
            <a:pPr marL="0" indent="0">
              <a:spcAft>
                <a:spcPts val="600"/>
              </a:spcAft>
              <a:buNone/>
            </a:pPr>
            <a:r>
              <a:rPr sz="1300">
                <a:solidFill>
                  <a:schemeClr val="tx1"/>
                </a:solidFill>
              </a:rPr>
              <a:t>Age UK (2025b) Act now to keep telecare alarms working safely. 28 July. Available at: https://www.ageuk.org.uk/shropshireandtelford/about-us/news/articles/2025/act-now-to-keep-telecare-alarms-working-safely/ (Accessed: 16 October 2026).</a:t>
            </a:r>
            <a:endParaRPr sz="1300"/>
          </a:p>
          <a:p>
            <a:pPr marL="0" indent="0">
              <a:spcAft>
                <a:spcPts val="600"/>
              </a:spcAft>
              <a:buNone/>
            </a:pPr>
            <a:r>
              <a:rPr sz="1300">
                <a:solidFill>
                  <a:schemeClr val="tx1"/>
                </a:solidFill>
              </a:rPr>
              <a:t>Atchley, R.C. (1989) ‘A continuity theory of normal aging’, The Gerontologist, 29(2), pp. 183-190.</a:t>
            </a:r>
            <a:endParaRPr sz="1300"/>
          </a:p>
          <a:p>
            <a:pPr marL="0" indent="0">
              <a:spcAft>
                <a:spcPts val="600"/>
              </a:spcAft>
              <a:buNone/>
            </a:pPr>
            <a:r>
              <a:rPr sz="1300">
                <a:solidFill>
                  <a:schemeClr val="tx1"/>
                </a:solidFill>
              </a:rPr>
              <a:t>Beard, J.R. et al. (2016) ‘The World report on ageing and health: a policy framework for healthy ageing’, The Lancet, 387(10033), pp. 2145-2154.</a:t>
            </a:r>
            <a:endParaRPr sz="1300"/>
          </a:p>
          <a:p>
            <a:pPr marL="0" indent="0">
              <a:spcAft>
                <a:spcPts val="600"/>
              </a:spcAft>
              <a:buNone/>
            </a:pPr>
            <a:r>
              <a:rPr sz="1300">
                <a:solidFill>
                  <a:schemeClr val="tx1"/>
                </a:solidFill>
              </a:rPr>
              <a:t>Bridgehead Communications (2026) The Casey Commission on adult social care in England explained. 7 September. Available at: https://www.bridgeheadcommunications.com/insights/2026/09/07/casey-commission-adult-social-care-england-explained (Accessed: 16 October 2026).</a:t>
            </a:r>
            <a:endParaRPr sz="1300"/>
          </a:p>
          <a:p>
            <a:pPr marL="0" indent="0">
              <a:spcAft>
                <a:spcPts val="600"/>
              </a:spcAft>
              <a:buNone/>
            </a:pPr>
            <a:r>
              <a:rPr sz="1300">
                <a:solidFill>
                  <a:schemeClr val="tx1"/>
                </a:solidFill>
              </a:rPr>
              <a:t>Care Act 2014, c. 23. Available at: https://www.legislation.gov.uk/ukpga/2014/23/contents (Accessed: 16 October 2026).</a:t>
            </a:r>
            <a:endParaRPr sz="1300"/>
          </a:p>
          <a:p>
            <a:pPr marL="0" indent="0">
              <a:spcAft>
                <a:spcPts val="600"/>
              </a:spcAft>
              <a:buNone/>
            </a:pPr>
            <a:r>
              <a:rPr sz="1300">
                <a:solidFill>
                  <a:schemeClr val="tx1"/>
                </a:solidFill>
              </a:rPr>
              <a:t>Care Quality Commission (CQC) (2025) The state of health care and adult social care in England 2024/25. London: CQC. Available at: https://www.cqc.org.uk/publications/major-report/state-care/2024-2025 (Accessed: 16 October 2026).</a:t>
            </a:r>
            <a:endParaRPr sz="1300"/>
          </a:p>
          <a:p>
            <a:pPr marL="0" indent="0">
              <a:spcAft>
                <a:spcPts val="600"/>
              </a:spcAft>
              <a:buNone/>
            </a:pPr>
            <a:r>
              <a:rPr sz="1300">
                <a:solidFill>
                  <a:schemeClr val="tx1"/>
                </a:solidFill>
              </a:rPr>
              <a:t>Caring Times (2025) Staff vacancy rates in social care return to pre-Covid levels. Available at: https://caring-times.co.uk/?p=44497 (Accessed: 16 October 2026).</a:t>
            </a:r>
            <a:endParaRPr sz="1300"/>
          </a:p>
          <a:p>
            <a:pPr marL="0" indent="0">
              <a:spcAft>
                <a:spcPts val="600"/>
              </a:spcAft>
              <a:buNone/>
            </a:pPr>
            <a:r>
              <a:rPr sz="1300">
                <a:solidFill>
                  <a:schemeClr val="tx1"/>
                </a:solidFill>
              </a:rPr>
              <a:t>Cochrane, A. et al. (2016) ‘Time-limited home-care reablement services for maintaining and improving the functional independence of older adults’, Cochrane Database of Systematic Reviews, 10, CD010825.</a:t>
            </a:r>
            <a:endParaRPr sz="1300"/>
          </a:p>
          <a:p>
            <a:pPr marL="0" indent="0">
              <a:spcAft>
                <a:spcPts val="600"/>
              </a:spcAft>
              <a:buNone/>
            </a:pPr>
            <a:r>
              <a:rPr sz="1300">
                <a:solidFill>
                  <a:schemeClr val="tx1"/>
                </a:solidFill>
              </a:rPr>
              <a:t>Cumming, E. and Henry, W.E. (1961) Growing old: the process of disengagement. New York: Basic Books.</a:t>
            </a:r>
            <a:endParaRPr sz="1300"/>
          </a:p>
          <a:p>
            <a:pPr marL="0" indent="0">
              <a:spcAft>
                <a:spcPts val="600"/>
              </a:spcAft>
              <a:buNone/>
            </a:pPr>
            <a:r>
              <a:rPr sz="1300">
                <a:solidFill>
                  <a:schemeClr val="tx1"/>
                </a:solidFill>
              </a:rPr>
              <a:t>Department of Health and Social Care (DHSC) (2014) Care and support statutory guidance. Available at: https://www.gov.uk/government/publications/care-act-statutory-guidance/care-and-support-statutory-guidance (Accessed: 16 October 2026).</a:t>
            </a:r>
            <a:endParaRPr sz="1300"/>
          </a:p>
          <a:p>
            <a:pPr marL="0" indent="0">
              <a:spcAft>
                <a:spcPts val="600"/>
              </a:spcAft>
              <a:buNone/>
            </a:pPr>
            <a:r>
              <a:rPr sz="1300">
                <a:solidFill>
                  <a:schemeClr val="tx1"/>
                </a:solidFill>
              </a:rPr>
              <a:t>Department of Health and Social Care (DHSC) (2025a) Fit for the future: 10 year health plan for England. London: DHSC. Available at: https://www.gov.uk/government/publications/10-year-health-plan-for-england-fit-for-the-future (Accessed: 16 October 2026).</a:t>
            </a:r>
            <a:endParaRPr sz="13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EA83FA91-883A-0168-8075-96CEB9DCA3C2}" type="slidenum">
              <a:rPr b="0"/>
              <a:pPr algn="l">
                <a:buNone/>
              </a:pPr>
              <a:t>15</a:t>
            </a:fld>
            <a:endParaRPr b="0"/>
          </a:p>
        </p:txBody>
      </p:sp>
      <p:pic>
        <p:nvPicPr>
          <p:cNvPr id="5" name="~PP883.WAV">
            <a:hlinkClick r:id="" action="ppaction://media"/>
          </p:cNvPr>
          <p:cNvPicPr>
            <a:picLocks noRot="1" noChangeAspect="1"/>
          </p:cNvPicPr>
          <p:nvPr>
            <a:wavAudioFile r:embed="rId1" name="~PP883.WAV"/>
          </p:nvPr>
        </p:nvPicPr>
        <p:blipFill>
          <a:blip r:embed="rId4" cstate="print"/>
          <a:stretch>
            <a:fillRect/>
          </a:stretch>
        </p:blipFill>
        <p:spPr>
          <a:xfrm>
            <a:off x="11744325" y="6410325"/>
            <a:ext cx="304800" cy="304800"/>
          </a:xfrm>
          <a:prstGeom prst="rect">
            <a:avLst/>
          </a:prstGeom>
        </p:spPr>
      </p:pic>
    </p:spTree>
  </p:cSld>
  <p:clrMapOvr>
    <a:masterClrMapping/>
  </p:clrMapOvr>
  <p:transition advTm="178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noEditPoints="1"/>
          </p:cNvSpPr>
          <p:nvPr>
            <p:ph type="title" idx="100"/>
          </p:nvPr>
        </p:nvSpPr>
        <p:spPr>
          <a:xfrm>
            <a:off x="548640" y="320040"/>
            <a:ext cx="11064240" cy="868680"/>
          </a:xfrm>
          <a:prstGeom prst="rect">
            <a:avLst/>
          </a:prstGeom>
          <a:noFill/>
        </p:spPr>
        <p:txBody>
          <a:bodyPr wrap="square" lIns="0" tIns="0" rIns="0" bIns="0" anchor="ctr"/>
          <a:lstStyle/>
          <a:p>
            <a:pPr marL="0" indent="0">
              <a:buNone/>
            </a:pPr>
            <a:r>
              <a:rPr sz="3400" b="1">
                <a:solidFill>
                  <a:schemeClr val="tx2"/>
                </a:solidFill>
              </a:rPr>
              <a:t>References (2 of 2)</a:t>
            </a:r>
            <a:endParaRPr sz="3400"/>
          </a:p>
        </p:txBody>
      </p:sp>
      <p:sp>
        <p:nvSpPr>
          <p:cNvPr id="3" name="Reference list"/>
          <p:cNvSpPr>
            <a:spLocks noGrp="1"/>
          </p:cNvSpPr>
          <p:nvPr/>
        </p:nvSpPr>
        <p:spPr>
          <a:xfrm>
            <a:off x="548640" y="1280160"/>
            <a:ext cx="11064240" cy="4983480"/>
          </a:xfrm>
          <a:prstGeom prst="rect">
            <a:avLst/>
          </a:prstGeom>
          <a:noFill/>
        </p:spPr>
        <p:txBody>
          <a:bodyPr wrap="square" lIns="0" tIns="0" rIns="0" bIns="0" anchor="t"/>
          <a:lstStyle/>
          <a:p>
            <a:pPr marL="0" indent="0">
              <a:spcAft>
                <a:spcPts val="600"/>
              </a:spcAft>
              <a:buNone/>
            </a:pPr>
            <a:r>
              <a:rPr sz="1300">
                <a:solidFill>
                  <a:schemeClr val="tx1"/>
                </a:solidFill>
              </a:rPr>
              <a:t>Department of Health and Social Care (DHSC) (2025b) Independent commission into adult social care: terms of reference. Updated 11 July. Available at: https://www.gov.uk/government/publications/independent-commission-into-adult-social-care-terms-of-reference (Accessed: 16 October 2026).</a:t>
            </a:r>
            <a:endParaRPr sz="1300"/>
          </a:p>
          <a:p>
            <a:pPr marL="0" indent="0">
              <a:spcAft>
                <a:spcPts val="600"/>
              </a:spcAft>
              <a:buNone/>
            </a:pPr>
            <a:r>
              <a:rPr sz="1300">
                <a:solidFill>
                  <a:schemeClr val="tx1"/>
                </a:solidFill>
              </a:rPr>
              <a:t>Digital Health (2012) No evidence for 3millionlives roll-out. 22 June. Available at: https://www.digitalhealth.net/2012/06/no-evidence-for-3millionlives-roll-out/ (Accessed: 16 October 2026).</a:t>
            </a:r>
            <a:endParaRPr sz="1300"/>
          </a:p>
          <a:p>
            <a:pPr marL="0" indent="0">
              <a:spcAft>
                <a:spcPts val="600"/>
              </a:spcAft>
              <a:buNone/>
            </a:pPr>
            <a:r>
              <a:rPr sz="1300">
                <a:solidFill>
                  <a:schemeClr val="tx1"/>
                </a:solidFill>
              </a:rPr>
              <a:t>Engel, G.L. (1977) ‘The need for a new medical model: a challenge for biomedicine’, Science, 196(4286), pp. 129-136.</a:t>
            </a:r>
            <a:endParaRPr sz="1300"/>
          </a:p>
          <a:p>
            <a:pPr marL="0" indent="0">
              <a:spcAft>
                <a:spcPts val="600"/>
              </a:spcAft>
              <a:buNone/>
            </a:pPr>
            <a:r>
              <a:rPr sz="1300">
                <a:solidFill>
                  <a:schemeClr val="tx1"/>
                </a:solidFill>
              </a:rPr>
              <a:t>Fried, L.P. et al. (2001) ‘Frailty in older adults: evidence for a phenotype’, Journals of Gerontology Series A, 56(3), pp. M146-M156.</a:t>
            </a:r>
            <a:endParaRPr sz="1300"/>
          </a:p>
          <a:p>
            <a:pPr marL="0" indent="0">
              <a:spcAft>
                <a:spcPts val="600"/>
              </a:spcAft>
              <a:buNone/>
            </a:pPr>
            <a:r>
              <a:rPr sz="1300">
                <a:solidFill>
                  <a:schemeClr val="tx1"/>
                </a:solidFill>
              </a:rPr>
              <a:t>Havighurst, R.J. (1961) ‘Successful aging’, The Gerontologist, 1(1), pp. 8-13.</a:t>
            </a:r>
            <a:endParaRPr sz="1300"/>
          </a:p>
          <a:p>
            <a:pPr marL="0" indent="0">
              <a:spcAft>
                <a:spcPts val="600"/>
              </a:spcAft>
              <a:buNone/>
            </a:pPr>
            <a:r>
              <a:rPr sz="1300">
                <a:solidFill>
                  <a:schemeClr val="tx1"/>
                </a:solidFill>
              </a:rPr>
              <a:t>Kitwood, T. (1997) Dementia reconsidered: the person comes first. Buckingham: Open University Press.</a:t>
            </a:r>
            <a:endParaRPr sz="1300"/>
          </a:p>
          <a:p>
            <a:pPr marL="0" indent="0">
              <a:spcAft>
                <a:spcPts val="600"/>
              </a:spcAft>
              <a:buNone/>
            </a:pPr>
            <a:r>
              <a:rPr sz="1300">
                <a:solidFill>
                  <a:schemeClr val="tx1"/>
                </a:solidFill>
              </a:rPr>
              <a:t>Legg, L. et al. (2016) ‘A systematic review of the evidence on home care reablement services’, Clinical Rehabilitation, 30(8), pp. 741-749.</a:t>
            </a:r>
            <a:endParaRPr sz="1300"/>
          </a:p>
          <a:p>
            <a:pPr marL="0" indent="0">
              <a:spcAft>
                <a:spcPts val="600"/>
              </a:spcAft>
              <a:buNone/>
            </a:pPr>
            <a:r>
              <a:rPr sz="1300">
                <a:solidFill>
                  <a:schemeClr val="tx1"/>
                </a:solidFill>
              </a:rPr>
              <a:t>National Institute for Health and Care Excellence (NICE) (2017) Intermediate care including reablement (NG74). Available at: https://www.nice.org.uk/guidance/ng74 (Accessed: 16 October 2026).</a:t>
            </a:r>
            <a:endParaRPr sz="1300"/>
          </a:p>
          <a:p>
            <a:pPr marL="0" indent="0">
              <a:spcAft>
                <a:spcPts val="600"/>
              </a:spcAft>
              <a:buNone/>
            </a:pPr>
            <a:r>
              <a:rPr sz="1300">
                <a:solidFill>
                  <a:schemeClr val="tx1"/>
                </a:solidFill>
              </a:rPr>
              <a:t>Office for National Statistics (ONS) (2026) Population estimates for England and Wales: mid-2025. Available at: https://www.ons.gov.uk/peoplepopulationandcommunity/populationandmigration/populationestimates/bulletins/populationestimatesforenglandandwales/mid2025 (Accessed: 24 October 2026).</a:t>
            </a:r>
            <a:endParaRPr sz="1300"/>
          </a:p>
          <a:p>
            <a:pPr marL="0" indent="0">
              <a:spcAft>
                <a:spcPts val="600"/>
              </a:spcAft>
              <a:buNone/>
            </a:pPr>
            <a:r>
              <a:rPr sz="1300">
                <a:solidFill>
                  <a:schemeClr val="tx1"/>
                </a:solidFill>
              </a:rPr>
              <a:t>Skills for Care (2025) The size and structure of the adult social care sector and workforce in England, 2025. Available at: https://www.skillsforcare.org.uk/sizeandstructure (Accessed: 16 October 2026).</a:t>
            </a:r>
            <a:endParaRPr sz="1300"/>
          </a:p>
          <a:p>
            <a:pPr marL="0" indent="0">
              <a:spcAft>
                <a:spcPts val="600"/>
              </a:spcAft>
              <a:buNone/>
            </a:pPr>
            <a:r>
              <a:rPr sz="1300">
                <a:solidFill>
                  <a:schemeClr val="tx1"/>
                </a:solidFill>
              </a:rPr>
              <a:t>Steventon, A. et al. (2012) ‘Effect of telehealth on use of secondary care and mortality: findings from the Whole System Demonstrator cluster randomised trial’, BMJ, 344, e3874. doi:10.1136/bmj.e3874.</a:t>
            </a:r>
            <a:endParaRPr sz="1300"/>
          </a:p>
          <a:p>
            <a:pPr marL="0" indent="0">
              <a:spcAft>
                <a:spcPts val="600"/>
              </a:spcAft>
              <a:buNone/>
            </a:pPr>
            <a:r>
              <a:rPr sz="1300">
                <a:solidFill>
                  <a:schemeClr val="tx1"/>
                </a:solidFill>
              </a:rPr>
              <a:t>Thistlethwaite, P. (2011) Integrating health and social care in Torbay: improving care for Mrs Smith. London: The King’s Fund.</a:t>
            </a:r>
            <a:endParaRPr sz="1300"/>
          </a:p>
          <a:p>
            <a:pPr marL="0" indent="0">
              <a:spcAft>
                <a:spcPts val="600"/>
              </a:spcAft>
              <a:buNone/>
            </a:pPr>
            <a:r>
              <a:rPr sz="1300">
                <a:solidFill>
                  <a:schemeClr val="tx1"/>
                </a:solidFill>
              </a:rPr>
              <a:t>Torbay and South Devon NHS Foundation Trust (no date) The Torbay model: “Mrs Smith”. Available at: https://www.torbayandsouthdevon.nhs.uk/about-us/our-vision-and-strategy/the-torbay-model-mrs-smith/ (Accessed: 16 October 2026).</a:t>
            </a:r>
            <a:endParaRPr sz="1300"/>
          </a:p>
        </p:txBody>
      </p:sp>
      <p:sp>
        <p:nvSpPr>
          <p:cNvPr id="25" name="Slide Number Placeholder 0"/>
          <p:cNvSpPr>
            <a:spLocks noGrp="1" noEditPoints="1"/>
          </p:cNvSpPr>
          <p:nvPr>
            <p:ph type="sldNum"/>
          </p:nvPr>
        </p:nvSpPr>
        <p:spPr>
          <a:xfrm>
            <a:off x="11182350" y="6400800"/>
            <a:ext cx="533400" cy="274320"/>
          </a:xfrm>
          <a:prstGeom prst="rect">
            <a:avLst/>
          </a:prstGeom>
        </p:spPr>
        <p:txBody>
          <a:bodyPr/>
          <a:lstStyle>
            <a:lvl1pPr>
              <a:buNone/>
              <a:defRPr sz="1100">
                <a:solidFill>
                  <a:schemeClr val="accent5"/>
                </a:solidFill>
              </a:defRPr>
            </a:lvl1pPr>
          </a:lstStyle>
          <a:p>
            <a:pPr algn="l">
              <a:buNone/>
            </a:pPr>
            <a:fld id="{DC9C7607-4BA3-B4DC-A00F-2E67A9FCFF7E}" type="slidenum">
              <a:rPr b="0"/>
              <a:pPr algn="l">
                <a:buNone/>
              </a:pPr>
              <a:t>16</a:t>
            </a:fld>
            <a:endParaRPr b="0"/>
          </a:p>
        </p:txBody>
      </p:sp>
      <p:pic>
        <p:nvPicPr>
          <p:cNvPr id="5" name="~PP3758.WAV">
            <a:hlinkClick r:id="" action="ppaction://media"/>
          </p:cNvPr>
          <p:cNvPicPr>
            <a:picLocks noRot="1" noChangeAspect="1"/>
          </p:cNvPicPr>
          <p:nvPr>
            <a:wavAudioFile r:embed="rId1" name="~PP3758.WAV"/>
          </p:nvPr>
        </p:nvPicPr>
        <p:blipFill>
          <a:blip r:embed="rId4" cstate="print"/>
          <a:stretch>
            <a:fillRect/>
          </a:stretch>
        </p:blipFill>
        <p:spPr>
          <a:xfrm>
            <a:off x="11744325" y="6410325"/>
            <a:ext cx="304800" cy="304800"/>
          </a:xfrm>
          <a:prstGeom prst="rect">
            <a:avLst/>
          </a:prstGeom>
        </p:spPr>
      </p:pic>
    </p:spTree>
  </p:cSld>
  <p:clrMapOvr>
    <a:masterClrMapping/>
  </p:clrMapOvr>
  <p:transition advTm="272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Ageing Well">
  <a:themeElements>
    <a:clrScheme name="Ageing Well">
      <a:dk1>
        <a:srgbClr val="1F2933"/>
      </a:dk1>
      <a:lt1>
        <a:srgbClr val="FFFFFF"/>
      </a:lt1>
      <a:dk2>
        <a:srgbClr val="0F4C5C"/>
      </a:dk2>
      <a:lt2>
        <a:srgbClr val="E3F4F4"/>
      </a:lt2>
      <a:accent1>
        <a:srgbClr val="0F4C5C"/>
      </a:accent1>
      <a:accent2>
        <a:srgbClr val="E09F3E"/>
      </a:accent2>
      <a:accent3>
        <a:srgbClr val="2A9D8F"/>
      </a:accent3>
      <a:accent4>
        <a:srgbClr val="B5473A"/>
      </a:accent4>
      <a:accent5>
        <a:srgbClr val="5C6B73"/>
      </a:accent5>
      <a:accent6>
        <a:srgbClr val="8AB6B0"/>
      </a:accent6>
      <a:hlink>
        <a:srgbClr val="0F4C5C"/>
      </a:hlink>
      <a:folHlink>
        <a:srgbClr val="5C6B73"/>
      </a:folHlink>
    </a:clrScheme>
    <a:fontScheme name="Ageing Well">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Ageing Well">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Ageing Well">
  <a:themeElements>
    <a:clrScheme name="Ageing Well">
      <a:dk1>
        <a:srgbClr val="1F2933"/>
      </a:dk1>
      <a:lt1>
        <a:srgbClr val="FFFFFF"/>
      </a:lt1>
      <a:dk2>
        <a:srgbClr val="0F4C5C"/>
      </a:dk2>
      <a:lt2>
        <a:srgbClr val="E3F4F4"/>
      </a:lt2>
      <a:accent1>
        <a:srgbClr val="0F4C5C"/>
      </a:accent1>
      <a:accent2>
        <a:srgbClr val="E09F3E"/>
      </a:accent2>
      <a:accent3>
        <a:srgbClr val="2A9D8F"/>
      </a:accent3>
      <a:accent4>
        <a:srgbClr val="B5473A"/>
      </a:accent4>
      <a:accent5>
        <a:srgbClr val="5C6B73"/>
      </a:accent5>
      <a:accent6>
        <a:srgbClr val="8AB6B0"/>
      </a:accent6>
      <a:hlink>
        <a:srgbClr val="0F4C5C"/>
      </a:hlink>
      <a:folHlink>
        <a:srgbClr val="5C6B73"/>
      </a:folHlink>
    </a:clrScheme>
    <a:fontScheme name="Ageing Well">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Ageing Well">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4587</Words>
  <Application>Microsoft Office PowerPoint</Application>
  <DocSecurity>0</DocSecurity>
  <PresentationFormat>Custom</PresentationFormat>
  <Paragraphs>252</Paragraphs>
  <Slides>16</Slides>
  <Notes>16</Notes>
  <HiddenSlides>0</HiddenSlides>
  <MMClips>16</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Ageing Well</vt:lpstr>
      <vt:lpstr>Slide 1</vt:lpstr>
      <vt:lpstr>Introduction: ageing and why it matters</vt:lpstr>
      <vt:lpstr>A growing population with unmet need</vt:lpstr>
      <vt:lpstr>Applying the biopsychosocial model</vt:lpstr>
      <vt:lpstr>Theories of ageing: activity and continuity</vt:lpstr>
      <vt:lpstr>Challenges to independence and functional ability</vt:lpstr>
      <vt:lpstr>Current UK provision and policy context</vt:lpstr>
      <vt:lpstr>Evaluating domiciliary care</vt:lpstr>
      <vt:lpstr>Evaluating reablement</vt:lpstr>
      <vt:lpstr>Technological innovation: telecare and telehealth</vt:lpstr>
      <vt:lpstr>Case study: integrated care in Torbay</vt:lpstr>
      <vt:lpstr>Safeguarding principles</vt:lpstr>
      <vt:lpstr>Recommendations for improvement</vt:lpstr>
      <vt:lpstr>Conclusion</vt:lpstr>
      <vt:lpstr>References (1 of 2)</vt:lpstr>
      <vt:lpstr>References (2 of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cherry spencer</cp:lastModifiedBy>
  <cp:revision>2</cp:revision>
  <dcterms:created xsi:type="dcterms:W3CDTF">2026-10-24T14:21:47Z</dcterms:created>
  <dcterms:modified xsi:type="dcterms:W3CDTF">2026-10-24T16:44:04Z</dcterms:modified>
</cp:coreProperties>
</file>