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311" r:id="rId5"/>
    <p:sldId id="257" r:id="rId6"/>
    <p:sldId id="293" r:id="rId7"/>
    <p:sldId id="296" r:id="rId8"/>
    <p:sldId id="297" r:id="rId9"/>
    <p:sldId id="280" r:id="rId10"/>
    <p:sldId id="281" r:id="rId11"/>
    <p:sldId id="288" r:id="rId12"/>
    <p:sldId id="307" r:id="rId13"/>
    <p:sldId id="289" r:id="rId14"/>
    <p:sldId id="309" r:id="rId15"/>
    <p:sldId id="310" r:id="rId16"/>
    <p:sldId id="272" r:id="rId17"/>
    <p:sldId id="259" r:id="rId18"/>
    <p:sldId id="267" r:id="rId19"/>
    <p:sldId id="282" r:id="rId20"/>
    <p:sldId id="283" r:id="rId21"/>
  </p:sldIdLst>
  <p:sldSz cx="9144000" cy="6858000" type="screen4x3"/>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9" userDrawn="1">
          <p15:clr>
            <a:srgbClr val="A4A3A4"/>
          </p15:clr>
        </p15:guide>
        <p15:guide id="2" pos="2119"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0562" autoAdjust="0"/>
  </p:normalViewPr>
  <p:slideViewPr>
    <p:cSldViewPr>
      <p:cViewPr varScale="1">
        <p:scale>
          <a:sx n="58" d="100"/>
          <a:sy n="58" d="100"/>
        </p:scale>
        <p:origin x="1524" y="72"/>
      </p:cViewPr>
      <p:guideLst>
        <p:guide orient="horz" pos="2160"/>
        <p:guide pos="2880"/>
      </p:guideLst>
    </p:cSldViewPr>
  </p:slideViewPr>
  <p:notesTextViewPr>
    <p:cViewPr>
      <p:scale>
        <a:sx n="1" d="1"/>
        <a:sy n="1" d="1"/>
      </p:scale>
      <p:origin x="0" y="0"/>
    </p:cViewPr>
  </p:notesTextViewPr>
  <p:sorterViewPr>
    <p:cViewPr varScale="1">
      <p:scale>
        <a:sx n="1" d="1"/>
        <a:sy n="1" d="1"/>
      </p:scale>
      <p:origin x="0" y="0"/>
    </p:cViewPr>
  </p:sorterViewPr>
  <p:notesViewPr>
    <p:cSldViewPr>
      <p:cViewPr varScale="1">
        <p:scale>
          <a:sx n="83" d="100"/>
          <a:sy n="83" d="100"/>
        </p:scale>
        <p:origin x="-2166" y="-78"/>
      </p:cViewPr>
      <p:guideLst>
        <p:guide orient="horz" pos="3079"/>
        <p:guide pos="211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14015" cy="488712"/>
          </a:xfrm>
          <a:prstGeom prst="rect">
            <a:avLst/>
          </a:prstGeom>
        </p:spPr>
        <p:txBody>
          <a:bodyPr vert="horz" lIns="91850" tIns="45924" rIns="91850" bIns="45924" rtlCol="0"/>
          <a:lstStyle>
            <a:lvl1pPr algn="l">
              <a:defRPr sz="1200"/>
            </a:lvl1pPr>
          </a:lstStyle>
          <a:p>
            <a:endParaRPr lang="en-GB"/>
          </a:p>
        </p:txBody>
      </p:sp>
      <p:sp>
        <p:nvSpPr>
          <p:cNvPr id="3" name="Date Placeholder 2"/>
          <p:cNvSpPr>
            <a:spLocks noGrp="1"/>
          </p:cNvSpPr>
          <p:nvPr>
            <p:ph type="dt" sz="quarter" idx="1"/>
          </p:nvPr>
        </p:nvSpPr>
        <p:spPr>
          <a:xfrm>
            <a:off x="3809079" y="0"/>
            <a:ext cx="2914015" cy="488712"/>
          </a:xfrm>
          <a:prstGeom prst="rect">
            <a:avLst/>
          </a:prstGeom>
        </p:spPr>
        <p:txBody>
          <a:bodyPr vert="horz" lIns="91850" tIns="45924" rIns="91850" bIns="45924" rtlCol="0"/>
          <a:lstStyle>
            <a:lvl1pPr algn="r">
              <a:defRPr sz="1200"/>
            </a:lvl1pPr>
          </a:lstStyle>
          <a:p>
            <a:fld id="{96D292DE-8B7A-4254-AA83-74C1F4DD4AF0}" type="datetimeFigureOut">
              <a:rPr lang="en-GB" smtClean="0"/>
              <a:t>12/03/2020</a:t>
            </a:fld>
            <a:endParaRPr lang="en-GB"/>
          </a:p>
        </p:txBody>
      </p:sp>
      <p:sp>
        <p:nvSpPr>
          <p:cNvPr id="4" name="Footer Placeholder 3"/>
          <p:cNvSpPr>
            <a:spLocks noGrp="1"/>
          </p:cNvSpPr>
          <p:nvPr>
            <p:ph type="ftr" sz="quarter" idx="2"/>
          </p:nvPr>
        </p:nvSpPr>
        <p:spPr>
          <a:xfrm>
            <a:off x="1" y="9283829"/>
            <a:ext cx="2914015" cy="488712"/>
          </a:xfrm>
          <a:prstGeom prst="rect">
            <a:avLst/>
          </a:prstGeom>
        </p:spPr>
        <p:txBody>
          <a:bodyPr vert="horz" lIns="91850" tIns="45924" rIns="91850" bIns="45924" rtlCol="0" anchor="b"/>
          <a:lstStyle>
            <a:lvl1pPr algn="l">
              <a:defRPr sz="1200"/>
            </a:lvl1pPr>
          </a:lstStyle>
          <a:p>
            <a:endParaRPr lang="en-GB"/>
          </a:p>
        </p:txBody>
      </p:sp>
      <p:sp>
        <p:nvSpPr>
          <p:cNvPr id="5" name="Slide Number Placeholder 4"/>
          <p:cNvSpPr>
            <a:spLocks noGrp="1"/>
          </p:cNvSpPr>
          <p:nvPr>
            <p:ph type="sldNum" sz="quarter" idx="3"/>
          </p:nvPr>
        </p:nvSpPr>
        <p:spPr>
          <a:xfrm>
            <a:off x="3809079" y="9283829"/>
            <a:ext cx="2914015" cy="488712"/>
          </a:xfrm>
          <a:prstGeom prst="rect">
            <a:avLst/>
          </a:prstGeom>
        </p:spPr>
        <p:txBody>
          <a:bodyPr vert="horz" lIns="91850" tIns="45924" rIns="91850" bIns="45924"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14015" cy="490409"/>
          </a:xfrm>
          <a:prstGeom prst="rect">
            <a:avLst/>
          </a:prstGeom>
        </p:spPr>
        <p:txBody>
          <a:bodyPr vert="horz" lIns="91850" tIns="45924" rIns="91850" bIns="45924" rtlCol="0"/>
          <a:lstStyle>
            <a:lvl1pPr algn="l">
              <a:defRPr sz="1200"/>
            </a:lvl1pPr>
          </a:lstStyle>
          <a:p>
            <a:endParaRPr lang="en-GB"/>
          </a:p>
        </p:txBody>
      </p:sp>
      <p:sp>
        <p:nvSpPr>
          <p:cNvPr id="3" name="Date Placeholder 2"/>
          <p:cNvSpPr>
            <a:spLocks noGrp="1"/>
          </p:cNvSpPr>
          <p:nvPr>
            <p:ph type="dt" idx="1"/>
          </p:nvPr>
        </p:nvSpPr>
        <p:spPr>
          <a:xfrm>
            <a:off x="3809079" y="0"/>
            <a:ext cx="2914015" cy="490409"/>
          </a:xfrm>
          <a:prstGeom prst="rect">
            <a:avLst/>
          </a:prstGeom>
        </p:spPr>
        <p:txBody>
          <a:bodyPr vert="horz" lIns="91850" tIns="45924" rIns="91850" bIns="45924" rtlCol="0"/>
          <a:lstStyle>
            <a:lvl1pPr algn="r">
              <a:defRPr sz="1200"/>
            </a:lvl1pPr>
          </a:lstStyle>
          <a:p>
            <a:fld id="{FC22A2C0-1B86-4EA4-8C4E-3619BE4EF894}" type="datetimeFigureOut">
              <a:rPr lang="en-GB" smtClean="0"/>
              <a:t>12/03/2020</a:t>
            </a:fld>
            <a:endParaRPr lang="en-GB"/>
          </a:p>
        </p:txBody>
      </p:sp>
      <p:sp>
        <p:nvSpPr>
          <p:cNvPr id="4" name="Slide Image Placeholder 3"/>
          <p:cNvSpPr>
            <a:spLocks noGrp="1" noRot="1" noChangeAspect="1"/>
          </p:cNvSpPr>
          <p:nvPr>
            <p:ph type="sldImg" idx="2"/>
          </p:nvPr>
        </p:nvSpPr>
        <p:spPr>
          <a:xfrm>
            <a:off x="1163638" y="1222375"/>
            <a:ext cx="4397375" cy="3298825"/>
          </a:xfrm>
          <a:prstGeom prst="rect">
            <a:avLst/>
          </a:prstGeom>
          <a:noFill/>
          <a:ln w="12700">
            <a:solidFill>
              <a:prstClr val="black"/>
            </a:solidFill>
          </a:ln>
        </p:spPr>
        <p:txBody>
          <a:bodyPr vert="horz" lIns="91850" tIns="45924" rIns="91850" bIns="45924" rtlCol="0" anchor="ctr"/>
          <a:lstStyle/>
          <a:p>
            <a:endParaRPr lang="en-GB"/>
          </a:p>
        </p:txBody>
      </p:sp>
      <p:sp>
        <p:nvSpPr>
          <p:cNvPr id="5" name="Notes Placeholder 4"/>
          <p:cNvSpPr>
            <a:spLocks noGrp="1"/>
          </p:cNvSpPr>
          <p:nvPr>
            <p:ph type="body" sz="quarter" idx="3"/>
          </p:nvPr>
        </p:nvSpPr>
        <p:spPr>
          <a:xfrm>
            <a:off x="672465" y="4703852"/>
            <a:ext cx="5379720" cy="3848606"/>
          </a:xfrm>
          <a:prstGeom prst="rect">
            <a:avLst/>
          </a:prstGeom>
        </p:spPr>
        <p:txBody>
          <a:bodyPr vert="horz" lIns="91850" tIns="45924" rIns="91850" bIns="45924"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283831"/>
            <a:ext cx="2914015" cy="490408"/>
          </a:xfrm>
          <a:prstGeom prst="rect">
            <a:avLst/>
          </a:prstGeom>
        </p:spPr>
        <p:txBody>
          <a:bodyPr vert="horz" lIns="91850" tIns="45924" rIns="91850" bIns="45924" rtlCol="0" anchor="b"/>
          <a:lstStyle>
            <a:lvl1pPr algn="l">
              <a:defRPr sz="1200"/>
            </a:lvl1pPr>
          </a:lstStyle>
          <a:p>
            <a:endParaRPr lang="en-GB"/>
          </a:p>
        </p:txBody>
      </p:sp>
      <p:sp>
        <p:nvSpPr>
          <p:cNvPr id="7" name="Slide Number Placeholder 6"/>
          <p:cNvSpPr>
            <a:spLocks noGrp="1"/>
          </p:cNvSpPr>
          <p:nvPr>
            <p:ph type="sldNum" sz="quarter" idx="5"/>
          </p:nvPr>
        </p:nvSpPr>
        <p:spPr>
          <a:xfrm>
            <a:off x="3809079" y="9283831"/>
            <a:ext cx="2914015" cy="490408"/>
          </a:xfrm>
          <a:prstGeom prst="rect">
            <a:avLst/>
          </a:prstGeom>
        </p:spPr>
        <p:txBody>
          <a:bodyPr vert="horz" lIns="91850" tIns="45924" rIns="91850" bIns="45924" rtlCol="0" anchor="b"/>
          <a:lstStyle>
            <a:lvl1pPr algn="r">
              <a:defRPr sz="1200"/>
            </a:lvl1pPr>
          </a:lstStyle>
          <a:p>
            <a:fld id="{4394529F-49CB-4A20-A0BC-CE5B1A3A230C}" type="slidenum">
              <a:rPr lang="en-GB" smtClean="0"/>
              <a:t>‹#›</a:t>
            </a:fld>
            <a:endParaRPr lang="en-GB"/>
          </a:p>
        </p:txBody>
      </p:sp>
    </p:spTree>
    <p:extLst>
      <p:ext uri="{BB962C8B-B14F-4D97-AF65-F5344CB8AC3E}">
        <p14:creationId xmlns:p14="http://schemas.microsoft.com/office/powerpoint/2010/main" val="29420161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2</a:t>
            </a:fld>
            <a:endParaRPr lang="en-GB"/>
          </a:p>
        </p:txBody>
      </p:sp>
    </p:spTree>
    <p:extLst>
      <p:ext uri="{BB962C8B-B14F-4D97-AF65-F5344CB8AC3E}">
        <p14:creationId xmlns:p14="http://schemas.microsoft.com/office/powerpoint/2010/main" val="37533954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3</a:t>
            </a:fld>
            <a:endParaRPr lang="en-GB"/>
          </a:p>
        </p:txBody>
      </p:sp>
    </p:spTree>
    <p:extLst>
      <p:ext uri="{BB962C8B-B14F-4D97-AF65-F5344CB8AC3E}">
        <p14:creationId xmlns:p14="http://schemas.microsoft.com/office/powerpoint/2010/main" val="606862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4</a:t>
            </a:fld>
            <a:endParaRPr lang="en-GB"/>
          </a:p>
        </p:txBody>
      </p:sp>
    </p:spTree>
    <p:extLst>
      <p:ext uri="{BB962C8B-B14F-4D97-AF65-F5344CB8AC3E}">
        <p14:creationId xmlns:p14="http://schemas.microsoft.com/office/powerpoint/2010/main" val="2343119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5</a:t>
            </a:fld>
            <a:endParaRPr lang="en-GB"/>
          </a:p>
        </p:txBody>
      </p:sp>
    </p:spTree>
    <p:extLst>
      <p:ext uri="{BB962C8B-B14F-4D97-AF65-F5344CB8AC3E}">
        <p14:creationId xmlns:p14="http://schemas.microsoft.com/office/powerpoint/2010/main" val="1447029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6</a:t>
            </a:fld>
            <a:endParaRPr lang="en-GB"/>
          </a:p>
        </p:txBody>
      </p:sp>
    </p:spTree>
    <p:extLst>
      <p:ext uri="{BB962C8B-B14F-4D97-AF65-F5344CB8AC3E}">
        <p14:creationId xmlns:p14="http://schemas.microsoft.com/office/powerpoint/2010/main" val="4719289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7</a:t>
            </a:fld>
            <a:endParaRPr lang="en-GB"/>
          </a:p>
        </p:txBody>
      </p:sp>
    </p:spTree>
    <p:extLst>
      <p:ext uri="{BB962C8B-B14F-4D97-AF65-F5344CB8AC3E}">
        <p14:creationId xmlns:p14="http://schemas.microsoft.com/office/powerpoint/2010/main" val="33400952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8</a:t>
            </a:fld>
            <a:endParaRPr lang="en-GB"/>
          </a:p>
        </p:txBody>
      </p:sp>
    </p:spTree>
    <p:extLst>
      <p:ext uri="{BB962C8B-B14F-4D97-AF65-F5344CB8AC3E}">
        <p14:creationId xmlns:p14="http://schemas.microsoft.com/office/powerpoint/2010/main" val="31496470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9</a:t>
            </a:fld>
            <a:endParaRPr lang="en-GB"/>
          </a:p>
        </p:txBody>
      </p:sp>
    </p:spTree>
    <p:extLst>
      <p:ext uri="{BB962C8B-B14F-4D97-AF65-F5344CB8AC3E}">
        <p14:creationId xmlns:p14="http://schemas.microsoft.com/office/powerpoint/2010/main" val="18207620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10</a:t>
            </a:fld>
            <a:endParaRPr lang="en-GB"/>
          </a:p>
        </p:txBody>
      </p:sp>
    </p:spTree>
    <p:extLst>
      <p:ext uri="{BB962C8B-B14F-4D97-AF65-F5344CB8AC3E}">
        <p14:creationId xmlns:p14="http://schemas.microsoft.com/office/powerpoint/2010/main" val="260839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11</a:t>
            </a:fld>
            <a:endParaRPr lang="en-GB"/>
          </a:p>
        </p:txBody>
      </p:sp>
    </p:spTree>
    <p:extLst>
      <p:ext uri="{BB962C8B-B14F-4D97-AF65-F5344CB8AC3E}">
        <p14:creationId xmlns:p14="http://schemas.microsoft.com/office/powerpoint/2010/main" val="2682697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12</a:t>
            </a:fld>
            <a:endParaRPr lang="en-GB"/>
          </a:p>
        </p:txBody>
      </p:sp>
    </p:spTree>
    <p:extLst>
      <p:ext uri="{BB962C8B-B14F-4D97-AF65-F5344CB8AC3E}">
        <p14:creationId xmlns:p14="http://schemas.microsoft.com/office/powerpoint/2010/main" val="40170727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13</a:t>
            </a:fld>
            <a:endParaRPr lang="en-GB"/>
          </a:p>
        </p:txBody>
      </p:sp>
    </p:spTree>
    <p:extLst>
      <p:ext uri="{BB962C8B-B14F-4D97-AF65-F5344CB8AC3E}">
        <p14:creationId xmlns:p14="http://schemas.microsoft.com/office/powerpoint/2010/main" val="21762381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14</a:t>
            </a:fld>
            <a:endParaRPr lang="en-GB"/>
          </a:p>
        </p:txBody>
      </p:sp>
    </p:spTree>
    <p:extLst>
      <p:ext uri="{BB962C8B-B14F-4D97-AF65-F5344CB8AC3E}">
        <p14:creationId xmlns:p14="http://schemas.microsoft.com/office/powerpoint/2010/main" val="16890741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15</a:t>
            </a:fld>
            <a:endParaRPr lang="en-GB"/>
          </a:p>
        </p:txBody>
      </p:sp>
    </p:spTree>
    <p:extLst>
      <p:ext uri="{BB962C8B-B14F-4D97-AF65-F5344CB8AC3E}">
        <p14:creationId xmlns:p14="http://schemas.microsoft.com/office/powerpoint/2010/main" val="6552213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16</a:t>
            </a:fld>
            <a:endParaRPr lang="en-GB"/>
          </a:p>
        </p:txBody>
      </p:sp>
    </p:spTree>
    <p:extLst>
      <p:ext uri="{BB962C8B-B14F-4D97-AF65-F5344CB8AC3E}">
        <p14:creationId xmlns:p14="http://schemas.microsoft.com/office/powerpoint/2010/main" val="27244277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394529F-49CB-4A20-A0BC-CE5B1A3A230C}" type="slidenum">
              <a:rPr lang="en-GB" smtClean="0"/>
              <a:t>17</a:t>
            </a:fld>
            <a:endParaRPr lang="en-GB"/>
          </a:p>
        </p:txBody>
      </p:sp>
    </p:spTree>
    <p:extLst>
      <p:ext uri="{BB962C8B-B14F-4D97-AF65-F5344CB8AC3E}">
        <p14:creationId xmlns:p14="http://schemas.microsoft.com/office/powerpoint/2010/main" val="7457343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12/03/2020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12/03/2020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12/03/2020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12/03/2020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12/03/2020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12/03/2020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12/03/2020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12/03/2020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12/03/2020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12/03/2020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12/03/2020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12/03/2020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83CD1-878A-4845-8C43-9E60A3A958CE}"/>
              </a:ext>
            </a:extLst>
          </p:cNvPr>
          <p:cNvSpPr>
            <a:spLocks noGrp="1"/>
          </p:cNvSpPr>
          <p:nvPr>
            <p:ph type="ctrTitle"/>
          </p:nvPr>
        </p:nvSpPr>
        <p:spPr/>
        <p:txBody>
          <a:bodyPr/>
          <a:lstStyle/>
          <a:p>
            <a:r>
              <a:rPr lang="en-GB" dirty="0"/>
              <a:t>What is HR?</a:t>
            </a:r>
          </a:p>
        </p:txBody>
      </p:sp>
      <p:sp>
        <p:nvSpPr>
          <p:cNvPr id="3" name="Subtitle 2">
            <a:extLst>
              <a:ext uri="{FF2B5EF4-FFF2-40B4-BE49-F238E27FC236}">
                <a16:creationId xmlns:a16="http://schemas.microsoft.com/office/drawing/2014/main" id="{6F1293DC-4816-457B-9EAB-83327822CA84}"/>
              </a:ext>
            </a:extLst>
          </p:cNvPr>
          <p:cNvSpPr>
            <a:spLocks noGrp="1"/>
          </p:cNvSpPr>
          <p:nvPr>
            <p:ph type="subTitle" idx="1"/>
          </p:nvPr>
        </p:nvSpPr>
        <p:spPr/>
        <p:txBody>
          <a:bodyPr/>
          <a:lstStyle/>
          <a:p>
            <a:r>
              <a:rPr lang="en-GB" dirty="0"/>
              <a:t>Human Resources</a:t>
            </a:r>
          </a:p>
        </p:txBody>
      </p:sp>
    </p:spTree>
    <p:extLst>
      <p:ext uri="{BB962C8B-B14F-4D97-AF65-F5344CB8AC3E}">
        <p14:creationId xmlns:p14="http://schemas.microsoft.com/office/powerpoint/2010/main" val="4286816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normAutofit/>
          </a:bodyPr>
          <a:lstStyle/>
          <a:p>
            <a:pPr algn="l"/>
            <a:r>
              <a:rPr lang="en-GB" sz="2800" b="1" dirty="0"/>
              <a:t>Purpose and Key Objectives of the HR Function</a:t>
            </a:r>
          </a:p>
        </p:txBody>
      </p:sp>
      <p:sp>
        <p:nvSpPr>
          <p:cNvPr id="3" name="Content Placeholder 2"/>
          <p:cNvSpPr>
            <a:spLocks noGrp="1"/>
          </p:cNvSpPr>
          <p:nvPr>
            <p:ph idx="1"/>
          </p:nvPr>
        </p:nvSpPr>
        <p:spPr>
          <a:xfrm>
            <a:off x="796752" y="1268760"/>
            <a:ext cx="7550496" cy="3888432"/>
          </a:xfrm>
        </p:spPr>
        <p:txBody>
          <a:bodyPr>
            <a:noAutofit/>
          </a:bodyPr>
          <a:lstStyle/>
          <a:p>
            <a:pPr marL="0" indent="0">
              <a:buNone/>
            </a:pPr>
            <a:r>
              <a:rPr lang="en-GB" sz="2400" dirty="0"/>
              <a:t>Purpose – support the delivery of the organisation’s strategy and objectives through the effective management of people and performance. As such an organisation’s HR strategy and all activities should be clearly aligned with the strategy and activities of the business.</a:t>
            </a:r>
          </a:p>
          <a:p>
            <a:pPr marL="0" indent="0">
              <a:buNone/>
            </a:pPr>
            <a:endParaRPr lang="en-GB" sz="2400" dirty="0"/>
          </a:p>
          <a:p>
            <a:pPr marL="0" indent="0">
              <a:buNone/>
            </a:pPr>
            <a:r>
              <a:rPr lang="en-GB" sz="2400" dirty="0"/>
              <a:t>HRM is about attracting and retaining people with the required skills and experience and then seeking to develop them, maximise their performance, involve and engage them in the work of the organisation.</a:t>
            </a:r>
          </a:p>
        </p:txBody>
      </p:sp>
    </p:spTree>
    <p:extLst>
      <p:ext uri="{BB962C8B-B14F-4D97-AF65-F5344CB8AC3E}">
        <p14:creationId xmlns:p14="http://schemas.microsoft.com/office/powerpoint/2010/main"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External Context Trends and Effect on HR Strategy</a:t>
            </a:r>
          </a:p>
        </p:txBody>
      </p:sp>
      <p:sp>
        <p:nvSpPr>
          <p:cNvPr id="3" name="Content Placeholder 2"/>
          <p:cNvSpPr>
            <a:spLocks noGrp="1"/>
          </p:cNvSpPr>
          <p:nvPr>
            <p:ph idx="1"/>
          </p:nvPr>
        </p:nvSpPr>
        <p:spPr>
          <a:xfrm>
            <a:off x="457200" y="1340768"/>
            <a:ext cx="8229600" cy="4176465"/>
          </a:xfrm>
        </p:spPr>
        <p:txBody>
          <a:bodyPr>
            <a:normAutofit fontScale="55000" lnSpcReduction="20000"/>
          </a:bodyPr>
          <a:lstStyle/>
          <a:p>
            <a:r>
              <a:rPr lang="en-GB" dirty="0"/>
              <a:t>Political – UK parliament and devolved assemblies, local government, privatisation, marketisation. Government involvement in labour markets. Need to reward staff to retain them, compete for staff in open labour market. Implications of Brexit. </a:t>
            </a:r>
          </a:p>
          <a:p>
            <a:r>
              <a:rPr lang="en-GB" dirty="0"/>
              <a:t>Economic – globalisation, downturn to be followed by upturn, demand for skilled workers, less manufacturing more service orientated businesses, EU single market. Free movement of labour, impact on recruitment strategy.</a:t>
            </a:r>
          </a:p>
          <a:p>
            <a:r>
              <a:rPr lang="en-GB" dirty="0"/>
              <a:t>Socio-Cultural – ageing population, growing population, inequality, trends such a single person household – affect supply and demand for labour, has resulted in demand for flexible working, job mobility, less union involvement, individual orientated HR policies.</a:t>
            </a:r>
          </a:p>
          <a:p>
            <a:r>
              <a:rPr lang="en-GB" dirty="0"/>
              <a:t>Technological – internet, email, HR databases, Google’s search engine, Wikipedia, BBC </a:t>
            </a:r>
            <a:r>
              <a:rPr lang="en-GB" dirty="0" err="1"/>
              <a:t>iplayer</a:t>
            </a:r>
            <a:r>
              <a:rPr lang="en-GB" dirty="0"/>
              <a:t>, Social Media, medical advances – changing ways people are managed and how long they are in the labour market for.</a:t>
            </a:r>
          </a:p>
          <a:p>
            <a:r>
              <a:rPr lang="en-GB" dirty="0"/>
              <a:t>Legal – UK, EU law.</a:t>
            </a:r>
          </a:p>
          <a:p>
            <a:r>
              <a:rPr lang="en-GB" dirty="0"/>
              <a:t>Environmental – sustainability, acting ethically. Moral rules apply to business behaviour. Green HR policies such as teleconferencing over travel. </a:t>
            </a:r>
          </a:p>
          <a:p>
            <a:endParaRPr lang="en-GB" dirty="0"/>
          </a:p>
        </p:txBody>
      </p:sp>
    </p:spTree>
    <p:extLst>
      <p:ext uri="{BB962C8B-B14F-4D97-AF65-F5344CB8AC3E}">
        <p14:creationId xmlns:p14="http://schemas.microsoft.com/office/powerpoint/2010/main" val="2848298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SWOT analysis</a:t>
            </a:r>
          </a:p>
        </p:txBody>
      </p:sp>
      <p:sp>
        <p:nvSpPr>
          <p:cNvPr id="3" name="Content Placeholder 2"/>
          <p:cNvSpPr>
            <a:spLocks noGrp="1"/>
          </p:cNvSpPr>
          <p:nvPr>
            <p:ph idx="1"/>
          </p:nvPr>
        </p:nvSpPr>
        <p:spPr/>
        <p:txBody>
          <a:bodyPr>
            <a:normAutofit fontScale="77500" lnSpcReduction="20000"/>
          </a:bodyPr>
          <a:lstStyle/>
          <a:p>
            <a:r>
              <a:rPr lang="en-GB" dirty="0">
                <a:effectLst/>
              </a:rPr>
              <a:t>A SWOT analysis is a planning tool used to understand the Strengths, Weaknesses, Opportunities, and Threats involved in a project or in a business. </a:t>
            </a:r>
          </a:p>
          <a:p>
            <a:r>
              <a:rPr lang="en-GB" dirty="0">
                <a:effectLst/>
              </a:rPr>
              <a:t>It involves stating the objective of the business or project and identifying the internal and external factors that are either supportive or unfavourable to achieving that objective. </a:t>
            </a:r>
          </a:p>
          <a:p>
            <a:r>
              <a:rPr lang="en-GB" dirty="0">
                <a:effectLst/>
              </a:rPr>
              <a:t>SWOT is often used as part of a strategic or business planning process, but can be useful in understanding an organisation or situation and decision-making for all sorts of situations.</a:t>
            </a:r>
            <a:endParaRPr lang="en-GB" dirty="0"/>
          </a:p>
        </p:txBody>
      </p:sp>
    </p:spTree>
    <p:extLst>
      <p:ext uri="{BB962C8B-B14F-4D97-AF65-F5344CB8AC3E}">
        <p14:creationId xmlns:p14="http://schemas.microsoft.com/office/powerpoint/2010/main" val="2039366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SWOT</a:t>
            </a:r>
          </a:p>
        </p:txBody>
      </p:sp>
      <p:sp>
        <p:nvSpPr>
          <p:cNvPr id="3" name="Content Placeholder 2"/>
          <p:cNvSpPr>
            <a:spLocks noGrp="1"/>
          </p:cNvSpPr>
          <p:nvPr>
            <p:ph idx="1"/>
          </p:nvPr>
        </p:nvSpPr>
        <p:spPr/>
        <p:txBody>
          <a:bodyPr>
            <a:normAutofit fontScale="62500" lnSpcReduction="20000"/>
          </a:bodyPr>
          <a:lstStyle/>
          <a:p>
            <a:r>
              <a:rPr lang="en-GB" b="1" dirty="0">
                <a:effectLst/>
              </a:rPr>
              <a:t>Strengths</a:t>
            </a:r>
            <a:r>
              <a:rPr lang="en-GB" dirty="0">
                <a:effectLst/>
              </a:rPr>
              <a:t>: positive tangible and intangible attributes, internal to an organisation and within the organisation’s control</a:t>
            </a:r>
          </a:p>
          <a:p>
            <a:r>
              <a:rPr lang="en-GB" b="1" dirty="0">
                <a:effectLst/>
              </a:rPr>
              <a:t>Weaknesses</a:t>
            </a:r>
            <a:r>
              <a:rPr lang="en-GB" dirty="0">
                <a:effectLst/>
              </a:rPr>
              <a:t>: internal factors within an organisation’s control that detract from the organisation’s ability to attain the desired goal. Which areas might the organisation improve?</a:t>
            </a:r>
          </a:p>
          <a:p>
            <a:r>
              <a:rPr lang="en-GB" b="1" dirty="0">
                <a:effectLst/>
              </a:rPr>
              <a:t>Opportunities</a:t>
            </a:r>
            <a:r>
              <a:rPr lang="en-GB" dirty="0">
                <a:effectLst/>
              </a:rPr>
              <a:t>: external attractive factors that represent the reason for an organisation to exist and develop. What opportunities exist in the environment, which will propel the organisation? Identify them by their ‘time frames’.</a:t>
            </a:r>
          </a:p>
          <a:p>
            <a:r>
              <a:rPr lang="en-GB" b="1" dirty="0">
                <a:effectLst/>
              </a:rPr>
              <a:t>Threats</a:t>
            </a:r>
            <a:r>
              <a:rPr lang="en-GB" dirty="0">
                <a:effectLst/>
              </a:rPr>
              <a:t>: external factors beyond the organisation’s control which could place the organisation mission or operation at risk. The organisation may benefit by having contingency plans to address them if they should occur. Classify them by their severity and probability of occurrence.</a:t>
            </a:r>
          </a:p>
          <a:p>
            <a:endParaRPr lang="en-GB" dirty="0"/>
          </a:p>
        </p:txBody>
      </p:sp>
    </p:spTree>
    <p:extLst>
      <p:ext uri="{BB962C8B-B14F-4D97-AF65-F5344CB8AC3E}">
        <p14:creationId xmlns:p14="http://schemas.microsoft.com/office/powerpoint/2010/main" val="31439235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Organisational Size</a:t>
            </a:r>
          </a:p>
        </p:txBody>
      </p:sp>
      <p:sp>
        <p:nvSpPr>
          <p:cNvPr id="3" name="Content Placeholder 2"/>
          <p:cNvSpPr>
            <a:spLocks noGrp="1"/>
          </p:cNvSpPr>
          <p:nvPr>
            <p:ph idx="1"/>
          </p:nvPr>
        </p:nvSpPr>
        <p:spPr/>
        <p:txBody>
          <a:bodyPr/>
          <a:lstStyle/>
          <a:p>
            <a:r>
              <a:rPr lang="en-GB" dirty="0"/>
              <a:t>Small/micro: with less than 10 employees</a:t>
            </a:r>
          </a:p>
          <a:p>
            <a:r>
              <a:rPr lang="en-GB" dirty="0"/>
              <a:t>Small to medium: with less than 250 employees</a:t>
            </a:r>
          </a:p>
          <a:p>
            <a:r>
              <a:rPr lang="en-GB" dirty="0"/>
              <a:t>Large: with more than 250</a:t>
            </a:r>
          </a:p>
          <a:p>
            <a:endParaRPr lang="en-GB" dirty="0"/>
          </a:p>
        </p:txBody>
      </p:sp>
    </p:spTree>
    <p:extLst>
      <p:ext uri="{BB962C8B-B14F-4D97-AF65-F5344CB8AC3E}">
        <p14:creationId xmlns:p14="http://schemas.microsoft.com/office/powerpoint/2010/main" val="3059197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Organisational Orientation</a:t>
            </a:r>
          </a:p>
        </p:txBody>
      </p:sp>
      <p:sp>
        <p:nvSpPr>
          <p:cNvPr id="3" name="Content Placeholder 2"/>
          <p:cNvSpPr>
            <a:spLocks noGrp="1"/>
          </p:cNvSpPr>
          <p:nvPr>
            <p:ph idx="1"/>
          </p:nvPr>
        </p:nvSpPr>
        <p:spPr/>
        <p:txBody>
          <a:bodyPr>
            <a:normAutofit fontScale="70000" lnSpcReduction="20000"/>
          </a:bodyPr>
          <a:lstStyle/>
          <a:p>
            <a:r>
              <a:rPr lang="en-GB" sz="3400" dirty="0"/>
              <a:t>Organisational orientation is split between production or service </a:t>
            </a:r>
          </a:p>
          <a:p>
            <a:r>
              <a:rPr lang="en-GB" sz="3400" dirty="0"/>
              <a:t>A product is a physical, tangible item</a:t>
            </a:r>
          </a:p>
          <a:p>
            <a:r>
              <a:rPr lang="en-GB" sz="3400" dirty="0"/>
              <a:t>A service is intangible and consumed at the point of delivery  </a:t>
            </a:r>
          </a:p>
          <a:p>
            <a:r>
              <a:rPr lang="en-GB" sz="3400" dirty="0"/>
              <a:t>Orientation can also be considered by reference to activities – </a:t>
            </a:r>
          </a:p>
          <a:p>
            <a:pPr marL="0" indent="0">
              <a:buNone/>
            </a:pPr>
            <a:endParaRPr lang="en-GB" sz="3400" dirty="0"/>
          </a:p>
          <a:p>
            <a:pPr marL="0" indent="0">
              <a:buNone/>
            </a:pPr>
            <a:r>
              <a:rPr lang="en-GB" sz="3400" dirty="0"/>
              <a:t>Primary: </a:t>
            </a:r>
            <a:r>
              <a:rPr lang="en-GB" sz="3400" dirty="0" err="1"/>
              <a:t>eg</a:t>
            </a:r>
            <a:r>
              <a:rPr lang="en-GB" sz="3400" dirty="0"/>
              <a:t> agriculture, mining </a:t>
            </a:r>
          </a:p>
          <a:p>
            <a:pPr marL="0" indent="0">
              <a:buNone/>
            </a:pPr>
            <a:r>
              <a:rPr lang="en-GB" sz="3400" dirty="0"/>
              <a:t>Secondary: </a:t>
            </a:r>
            <a:r>
              <a:rPr lang="en-GB" sz="3400" dirty="0" err="1"/>
              <a:t>eg</a:t>
            </a:r>
            <a:r>
              <a:rPr lang="en-GB" sz="3400" dirty="0"/>
              <a:t> manufacturing, production  </a:t>
            </a:r>
          </a:p>
          <a:p>
            <a:pPr marL="0" indent="0">
              <a:buNone/>
            </a:pPr>
            <a:r>
              <a:rPr lang="en-GB" sz="3400" dirty="0"/>
              <a:t>Tertiary: </a:t>
            </a:r>
            <a:r>
              <a:rPr lang="en-GB" sz="3400" dirty="0" err="1"/>
              <a:t>eg</a:t>
            </a:r>
            <a:r>
              <a:rPr lang="en-GB" sz="3400" dirty="0"/>
              <a:t> services, finance, health</a:t>
            </a:r>
          </a:p>
          <a:p>
            <a:endParaRPr lang="en-GB" dirty="0"/>
          </a:p>
        </p:txBody>
      </p:sp>
    </p:spTree>
    <p:extLst>
      <p:ext uri="{BB962C8B-B14F-4D97-AF65-F5344CB8AC3E}">
        <p14:creationId xmlns:p14="http://schemas.microsoft.com/office/powerpoint/2010/main" val="18433494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Role of Management</a:t>
            </a:r>
          </a:p>
        </p:txBody>
      </p:sp>
      <p:sp>
        <p:nvSpPr>
          <p:cNvPr id="3" name="Content Placeholder 2"/>
          <p:cNvSpPr>
            <a:spLocks noGrp="1"/>
          </p:cNvSpPr>
          <p:nvPr>
            <p:ph idx="1"/>
          </p:nvPr>
        </p:nvSpPr>
        <p:spPr>
          <a:xfrm>
            <a:off x="457200" y="1417638"/>
            <a:ext cx="8229600" cy="4099595"/>
          </a:xfrm>
        </p:spPr>
        <p:txBody>
          <a:bodyPr>
            <a:normAutofit fontScale="85000" lnSpcReduction="20000"/>
          </a:bodyPr>
          <a:lstStyle/>
          <a:p>
            <a:pPr>
              <a:tabLst>
                <a:tab pos="2003425" algn="l"/>
                <a:tab pos="2919413" algn="l"/>
                <a:tab pos="3487738" algn="l"/>
                <a:tab pos="4799013" algn="l"/>
                <a:tab pos="5541963" algn="l"/>
              </a:tabLst>
            </a:pPr>
            <a:r>
              <a:rPr lang="en-US" altLang="zh-TW" sz="2800" dirty="0">
                <a:ea typeface="新細明體" charset="-120"/>
              </a:rPr>
              <a:t>Management</a:t>
            </a:r>
          </a:p>
          <a:p>
            <a:pPr lvl="1">
              <a:tabLst>
                <a:tab pos="2003425" algn="l"/>
                <a:tab pos="2919413" algn="l"/>
                <a:tab pos="3487738" algn="l"/>
                <a:tab pos="4799013" algn="l"/>
                <a:tab pos="5541963" algn="l"/>
              </a:tabLst>
            </a:pPr>
            <a:r>
              <a:rPr lang="en-US" altLang="zh-TW" dirty="0">
                <a:ea typeface="新細明體" charset="-120"/>
              </a:rPr>
              <a:t>The planning, </a:t>
            </a:r>
            <a:r>
              <a:rPr lang="en-US" altLang="zh-TW" dirty="0" err="1">
                <a:ea typeface="新細明體" charset="-120"/>
              </a:rPr>
              <a:t>organising</a:t>
            </a:r>
            <a:r>
              <a:rPr lang="en-US" altLang="zh-TW" dirty="0">
                <a:ea typeface="新細明體" charset="-120"/>
              </a:rPr>
              <a:t>, leading, and controlling of human and other resources to achieve </a:t>
            </a:r>
            <a:r>
              <a:rPr lang="en-US" altLang="zh-TW" dirty="0" err="1">
                <a:ea typeface="新細明體" charset="-120"/>
              </a:rPr>
              <a:t>organisational</a:t>
            </a:r>
            <a:r>
              <a:rPr lang="en-US" altLang="zh-TW" dirty="0">
                <a:ea typeface="新細明體" charset="-120"/>
              </a:rPr>
              <a:t> goals effectively and efficiently.</a:t>
            </a:r>
          </a:p>
          <a:p>
            <a:pPr>
              <a:tabLst>
                <a:tab pos="2003425" algn="l"/>
                <a:tab pos="2919413" algn="l"/>
                <a:tab pos="3487738" algn="l"/>
                <a:tab pos="4799013" algn="l"/>
                <a:tab pos="5541963" algn="l"/>
              </a:tabLst>
            </a:pPr>
            <a:r>
              <a:rPr lang="en-US" altLang="zh-TW" sz="2800" dirty="0">
                <a:ea typeface="新細明體" charset="-120"/>
              </a:rPr>
              <a:t>Managers</a:t>
            </a:r>
          </a:p>
          <a:p>
            <a:pPr lvl="1">
              <a:tabLst>
                <a:tab pos="2003425" algn="l"/>
                <a:tab pos="2919413" algn="l"/>
                <a:tab pos="3487738" algn="l"/>
                <a:tab pos="4799013" algn="l"/>
                <a:tab pos="5541963" algn="l"/>
              </a:tabLst>
            </a:pPr>
            <a:r>
              <a:rPr lang="en-US" altLang="zh-TW" dirty="0">
                <a:ea typeface="新細明體" charset="-120"/>
              </a:rPr>
              <a:t>The people responsible for supervising the use of an </a:t>
            </a:r>
            <a:r>
              <a:rPr lang="en-US" altLang="zh-TW" dirty="0" err="1">
                <a:ea typeface="新細明體" charset="-120"/>
              </a:rPr>
              <a:t>organisation’s</a:t>
            </a:r>
            <a:r>
              <a:rPr lang="en-US" altLang="zh-TW" dirty="0">
                <a:ea typeface="新細明體" charset="-120"/>
              </a:rPr>
              <a:t> resources to meet its goals.</a:t>
            </a:r>
          </a:p>
          <a:p>
            <a:pPr>
              <a:tabLst>
                <a:tab pos="2003425" algn="l"/>
                <a:tab pos="2919413" algn="l"/>
                <a:tab pos="3487738" algn="l"/>
                <a:tab pos="4799013" algn="l"/>
                <a:tab pos="5541963" algn="l"/>
              </a:tabLst>
            </a:pPr>
            <a:r>
              <a:rPr lang="en-US" altLang="zh-TW" sz="2800" dirty="0">
                <a:ea typeface="新細明體" charset="-120"/>
              </a:rPr>
              <a:t>Resources are </a:t>
            </a:r>
            <a:r>
              <a:rPr lang="en-US" altLang="zh-TW" sz="2800" dirty="0" err="1">
                <a:ea typeface="新細明體" charset="-120"/>
              </a:rPr>
              <a:t>organisational</a:t>
            </a:r>
            <a:r>
              <a:rPr lang="en-US" altLang="zh-TW" sz="2800" dirty="0">
                <a:ea typeface="新細明體" charset="-120"/>
              </a:rPr>
              <a:t> </a:t>
            </a:r>
            <a:r>
              <a:rPr lang="en-US" altLang="zh-TW" sz="2800" b="1" i="1" dirty="0">
                <a:ea typeface="新細明體" charset="-120"/>
              </a:rPr>
              <a:t>assets</a:t>
            </a:r>
          </a:p>
          <a:p>
            <a:pPr lvl="1">
              <a:tabLst>
                <a:tab pos="2003425" algn="l"/>
                <a:tab pos="2919413" algn="l"/>
                <a:tab pos="3487738" algn="l"/>
                <a:tab pos="4799013" algn="l"/>
                <a:tab pos="5541963" algn="l"/>
              </a:tabLst>
            </a:pPr>
            <a:r>
              <a:rPr lang="en-US" altLang="zh-TW" dirty="0">
                <a:ea typeface="新細明體" charset="-120"/>
              </a:rPr>
              <a:t>People	</a:t>
            </a:r>
            <a:r>
              <a:rPr lang="en-US" altLang="zh-TW" dirty="0">
                <a:ea typeface="新細明體" charset="-120"/>
                <a:sym typeface="Wingdings" pitchFamily="2" charset="2"/>
              </a:rPr>
              <a:t>S</a:t>
            </a:r>
            <a:r>
              <a:rPr lang="en-US" altLang="zh-TW" dirty="0">
                <a:ea typeface="新細明體" charset="-120"/>
              </a:rPr>
              <a:t>kills		</a:t>
            </a:r>
            <a:r>
              <a:rPr lang="en-US" altLang="zh-TW" dirty="0">
                <a:ea typeface="新細明體" charset="-120"/>
                <a:sym typeface="Wingdings" pitchFamily="2" charset="2"/>
              </a:rPr>
              <a:t></a:t>
            </a:r>
            <a:r>
              <a:rPr lang="en-US" altLang="zh-TW" dirty="0">
                <a:ea typeface="新細明體" charset="-120"/>
                <a:cs typeface="Arial" charset="0"/>
              </a:rPr>
              <a:t>Knowledge	</a:t>
            </a:r>
            <a:r>
              <a:rPr lang="en-US" altLang="zh-TW" dirty="0">
                <a:ea typeface="新細明體" charset="-120"/>
                <a:sym typeface="Wingdings" pitchFamily="2" charset="2"/>
              </a:rPr>
              <a:t></a:t>
            </a:r>
            <a:r>
              <a:rPr lang="en-US" altLang="zh-TW" dirty="0">
                <a:ea typeface="新細明體" charset="-120"/>
              </a:rPr>
              <a:t>Information</a:t>
            </a:r>
          </a:p>
          <a:p>
            <a:pPr lvl="1">
              <a:tabLst>
                <a:tab pos="2003425" algn="l"/>
                <a:tab pos="2919413" algn="l"/>
                <a:tab pos="3487738" algn="l"/>
                <a:tab pos="4799013" algn="l"/>
                <a:tab pos="5541963" algn="l"/>
              </a:tabLst>
            </a:pPr>
            <a:r>
              <a:rPr lang="en-US" altLang="zh-TW" dirty="0">
                <a:ea typeface="新細明體" charset="-120"/>
              </a:rPr>
              <a:t>Raw materials	</a:t>
            </a:r>
            <a:r>
              <a:rPr lang="en-US" altLang="zh-TW" dirty="0">
                <a:ea typeface="新細明體" charset="-120"/>
                <a:sym typeface="Wingdings" pitchFamily="2" charset="2"/>
              </a:rPr>
              <a:t></a:t>
            </a:r>
            <a:r>
              <a:rPr lang="en-US" altLang="zh-TW" dirty="0">
                <a:ea typeface="新細明體" charset="-120"/>
              </a:rPr>
              <a:t>Machinery	</a:t>
            </a:r>
            <a:r>
              <a:rPr lang="en-US" altLang="zh-TW" dirty="0">
                <a:ea typeface="新細明體" charset="-120"/>
                <a:sym typeface="Wingdings" pitchFamily="2" charset="2"/>
              </a:rPr>
              <a:t></a:t>
            </a:r>
            <a:r>
              <a:rPr lang="en-US" altLang="zh-TW" dirty="0">
                <a:ea typeface="新細明體" charset="-120"/>
              </a:rPr>
              <a:t>Financial capital</a:t>
            </a:r>
          </a:p>
          <a:p>
            <a:pPr marL="457200" lvl="1" indent="0" algn="r">
              <a:buNone/>
              <a:tabLst>
                <a:tab pos="2003425" algn="l"/>
                <a:tab pos="2919413" algn="l"/>
                <a:tab pos="3487738" algn="l"/>
                <a:tab pos="4799013" algn="l"/>
                <a:tab pos="5541963" algn="l"/>
              </a:tabLst>
            </a:pPr>
            <a:endParaRPr lang="en-US" sz="1400" dirty="0">
              <a:ea typeface="新細明體" charset="-120"/>
            </a:endParaRPr>
          </a:p>
          <a:p>
            <a:pPr marL="457200" lvl="1" indent="0" algn="r">
              <a:buNone/>
              <a:tabLst>
                <a:tab pos="2003425" algn="l"/>
                <a:tab pos="2919413" algn="l"/>
                <a:tab pos="3487738" algn="l"/>
                <a:tab pos="4799013" algn="l"/>
                <a:tab pos="5541963" algn="l"/>
              </a:tabLst>
            </a:pPr>
            <a:r>
              <a:rPr lang="en-US" sz="1400" dirty="0">
                <a:ea typeface="新細明體" charset="-120"/>
              </a:rPr>
              <a:t>(McGraw-Hill, 2004)</a:t>
            </a:r>
            <a:endParaRPr lang="en-GB" sz="1400" dirty="0"/>
          </a:p>
          <a:p>
            <a:endParaRPr lang="en-GB" dirty="0"/>
          </a:p>
        </p:txBody>
      </p:sp>
    </p:spTree>
    <p:extLst>
      <p:ext uri="{BB962C8B-B14F-4D97-AF65-F5344CB8AC3E}">
        <p14:creationId xmlns:p14="http://schemas.microsoft.com/office/powerpoint/2010/main" val="350791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F69BA435-45AA-40E1-81F5-A672C3DBEC41}"/>
              </a:ext>
            </a:extLst>
          </p:cNvPr>
          <p:cNvSpPr>
            <a:spLocks noGrp="1" noChangeArrowheads="1"/>
          </p:cNvSpPr>
          <p:nvPr>
            <p:ph type="title"/>
          </p:nvPr>
        </p:nvSpPr>
        <p:spPr/>
        <p:txBody>
          <a:bodyPr>
            <a:normAutofit fontScale="90000"/>
          </a:bodyPr>
          <a:lstStyle/>
          <a:p>
            <a:pPr eaLnBrk="1" hangingPunct="1"/>
            <a:r>
              <a:rPr lang="en-GB" altLang="en-US"/>
              <a:t>Management is Organised by Function</a:t>
            </a:r>
          </a:p>
        </p:txBody>
      </p:sp>
      <p:sp>
        <p:nvSpPr>
          <p:cNvPr id="20483" name="Content Placeholder 2">
            <a:extLst>
              <a:ext uri="{FF2B5EF4-FFF2-40B4-BE49-F238E27FC236}">
                <a16:creationId xmlns:a16="http://schemas.microsoft.com/office/drawing/2014/main" id="{EB1D89EC-52F4-475B-9E79-6128683237FA}"/>
              </a:ext>
            </a:extLst>
          </p:cNvPr>
          <p:cNvSpPr>
            <a:spLocks noGrp="1" noChangeArrowheads="1"/>
          </p:cNvSpPr>
          <p:nvPr>
            <p:ph idx="1"/>
          </p:nvPr>
        </p:nvSpPr>
        <p:spPr>
          <a:xfrm>
            <a:off x="457200" y="1600200"/>
            <a:ext cx="8229600" cy="3916363"/>
          </a:xfrm>
        </p:spPr>
        <p:txBody>
          <a:bodyPr/>
          <a:lstStyle/>
          <a:p>
            <a:pPr eaLnBrk="1" hangingPunct="1">
              <a:defRPr/>
            </a:pPr>
            <a:r>
              <a:rPr lang="en-GB" altLang="en-US" sz="2400" dirty="0"/>
              <a:t>Finance</a:t>
            </a:r>
          </a:p>
          <a:p>
            <a:pPr eaLnBrk="1" hangingPunct="1">
              <a:defRPr/>
            </a:pPr>
            <a:r>
              <a:rPr lang="en-GB" altLang="en-US" sz="2400" dirty="0"/>
              <a:t>Marketing</a:t>
            </a:r>
          </a:p>
          <a:p>
            <a:pPr eaLnBrk="1" hangingPunct="1">
              <a:defRPr/>
            </a:pPr>
            <a:r>
              <a:rPr lang="en-GB" altLang="en-US" sz="2400" dirty="0"/>
              <a:t>Operations</a:t>
            </a:r>
          </a:p>
          <a:p>
            <a:pPr eaLnBrk="1" hangingPunct="1">
              <a:defRPr/>
            </a:pPr>
            <a:r>
              <a:rPr lang="en-GB" altLang="en-US" sz="2400" dirty="0"/>
              <a:t>Strategy</a:t>
            </a:r>
          </a:p>
          <a:p>
            <a:pPr eaLnBrk="1" hangingPunct="1">
              <a:defRPr/>
            </a:pPr>
            <a:r>
              <a:rPr lang="en-GB" altLang="en-US" sz="2400" dirty="0"/>
              <a:t>HRM</a:t>
            </a:r>
          </a:p>
          <a:p>
            <a:pPr marL="0" indent="0" eaLnBrk="1" hangingPunct="1">
              <a:buFont typeface="Arial" panose="020B0604020202020204" pitchFamily="34" charset="0"/>
              <a:buNone/>
              <a:defRPr/>
            </a:pPr>
            <a:endParaRPr lang="en-GB" altLang="en-US" sz="2400" dirty="0"/>
          </a:p>
          <a:p>
            <a:pPr marL="0" indent="0" eaLnBrk="1" hangingPunct="1">
              <a:buFont typeface="Arial" panose="020B0604020202020204" pitchFamily="34" charset="0"/>
              <a:buNone/>
              <a:defRPr/>
            </a:pPr>
            <a:r>
              <a:rPr lang="en-GB" altLang="en-US" sz="2400" dirty="0"/>
              <a:t>And more recently - Risk management, Quality management, Customer Care, Performance Management.</a:t>
            </a:r>
          </a:p>
        </p:txBody>
      </p:sp>
    </p:spTree>
    <p:extLst>
      <p:ext uri="{BB962C8B-B14F-4D97-AF65-F5344CB8AC3E}">
        <p14:creationId xmlns:p14="http://schemas.microsoft.com/office/powerpoint/2010/main" val="2921541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Types of Managers</a:t>
            </a:r>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04411" y="1600200"/>
            <a:ext cx="5135177" cy="3916363"/>
          </a:xfrm>
        </p:spPr>
      </p:pic>
    </p:spTree>
    <p:extLst>
      <p:ext uri="{BB962C8B-B14F-4D97-AF65-F5344CB8AC3E}">
        <p14:creationId xmlns:p14="http://schemas.microsoft.com/office/powerpoint/2010/main" val="1713691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a:extLst>
              <a:ext uri="{FF2B5EF4-FFF2-40B4-BE49-F238E27FC236}">
                <a16:creationId xmlns:a16="http://schemas.microsoft.com/office/drawing/2014/main" id="{25E80A9A-238E-4DFD-AAD7-6B6ED64597E3}"/>
              </a:ext>
            </a:extLst>
          </p:cNvPr>
          <p:cNvSpPr>
            <a:spLocks noGrp="1" noChangeArrowheads="1"/>
          </p:cNvSpPr>
          <p:nvPr>
            <p:ph type="title"/>
          </p:nvPr>
        </p:nvSpPr>
        <p:spPr/>
        <p:txBody>
          <a:bodyPr/>
          <a:lstStyle/>
          <a:p>
            <a:pPr eaLnBrk="1" hangingPunct="1"/>
            <a:r>
              <a:rPr lang="en-GB" altLang="en-US"/>
              <a:t>The HR Equation</a:t>
            </a:r>
          </a:p>
        </p:txBody>
      </p:sp>
      <p:sp>
        <p:nvSpPr>
          <p:cNvPr id="53251" name="Content Placeholder 2">
            <a:extLst>
              <a:ext uri="{FF2B5EF4-FFF2-40B4-BE49-F238E27FC236}">
                <a16:creationId xmlns:a16="http://schemas.microsoft.com/office/drawing/2014/main" id="{8FBCE2BA-6859-4417-AC70-740256779B4F}"/>
              </a:ext>
            </a:extLst>
          </p:cNvPr>
          <p:cNvSpPr>
            <a:spLocks noGrp="1" noChangeArrowheads="1"/>
          </p:cNvSpPr>
          <p:nvPr>
            <p:ph idx="1"/>
          </p:nvPr>
        </p:nvSpPr>
        <p:spPr>
          <a:xfrm>
            <a:off x="457200" y="1417638"/>
            <a:ext cx="8229600" cy="3916362"/>
          </a:xfrm>
        </p:spPr>
        <p:txBody>
          <a:bodyPr>
            <a:normAutofit lnSpcReduction="10000"/>
          </a:bodyPr>
          <a:lstStyle/>
          <a:p>
            <a:pPr eaLnBrk="1" hangingPunct="1"/>
            <a:r>
              <a:rPr lang="en-GB" altLang="en-US" sz="2400"/>
              <a:t>Much HR research seeks to demonstrate the links between effective people management practices and improved business performance. </a:t>
            </a:r>
          </a:p>
          <a:p>
            <a:pPr eaLnBrk="1" hangingPunct="1"/>
            <a:r>
              <a:rPr lang="en-GB" altLang="en-US" sz="2400"/>
              <a:t>HR Equation - the link between effective people management and high performing organisations.</a:t>
            </a:r>
          </a:p>
          <a:p>
            <a:pPr eaLnBrk="1" hangingPunct="1"/>
            <a:r>
              <a:rPr lang="en-GB" altLang="en-US" sz="2400"/>
              <a:t>Pfeffer’s (1998) analysis – the importance of the human equation in firms which argues that profits are built by putting people first in organisations. </a:t>
            </a:r>
          </a:p>
          <a:p>
            <a:pPr eaLnBrk="1" hangingPunct="1"/>
            <a:r>
              <a:rPr lang="en-GB" altLang="en-US" sz="2400"/>
              <a:t>A key concept in this debate is the psychological contract. </a:t>
            </a:r>
          </a:p>
        </p:txBody>
      </p:sp>
    </p:spTree>
    <p:extLst>
      <p:ext uri="{BB962C8B-B14F-4D97-AF65-F5344CB8AC3E}">
        <p14:creationId xmlns:p14="http://schemas.microsoft.com/office/powerpoint/2010/main" val="10453994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7B0CF5D9-2C49-4DCF-A17A-6B7083AD587B}"/>
              </a:ext>
            </a:extLst>
          </p:cNvPr>
          <p:cNvSpPr>
            <a:spLocks noGrp="1" noChangeArrowheads="1"/>
          </p:cNvSpPr>
          <p:nvPr>
            <p:ph type="title"/>
          </p:nvPr>
        </p:nvSpPr>
        <p:spPr/>
        <p:txBody>
          <a:bodyPr/>
          <a:lstStyle/>
          <a:p>
            <a:pPr eaLnBrk="1" hangingPunct="1"/>
            <a:r>
              <a:rPr lang="en-GB" altLang="en-US"/>
              <a:t>The Psychological Contract</a:t>
            </a:r>
          </a:p>
        </p:txBody>
      </p:sp>
      <p:sp>
        <p:nvSpPr>
          <p:cNvPr id="3" name="Content Placeholder 2">
            <a:extLst>
              <a:ext uri="{FF2B5EF4-FFF2-40B4-BE49-F238E27FC236}">
                <a16:creationId xmlns:a16="http://schemas.microsoft.com/office/drawing/2014/main" id="{7175DD0F-7A21-482C-9199-30F6D6A37B29}"/>
              </a:ext>
            </a:extLst>
          </p:cNvPr>
          <p:cNvSpPr>
            <a:spLocks noGrp="1"/>
          </p:cNvSpPr>
          <p:nvPr>
            <p:ph idx="1"/>
          </p:nvPr>
        </p:nvSpPr>
        <p:spPr>
          <a:xfrm>
            <a:off x="457200" y="1600200"/>
            <a:ext cx="8229600" cy="3916363"/>
          </a:xfrm>
        </p:spPr>
        <p:txBody>
          <a:bodyPr>
            <a:normAutofit fontScale="70000" lnSpcReduction="20000"/>
          </a:bodyPr>
          <a:lstStyle/>
          <a:p>
            <a:pPr eaLnBrk="1" hangingPunct="1">
              <a:defRPr/>
            </a:pPr>
            <a:r>
              <a:rPr lang="en-GB" dirty="0"/>
              <a:t>Schein (1980) – the expectations that employers and employees have of their relationship, what each expects the other to deliver</a:t>
            </a:r>
          </a:p>
          <a:p>
            <a:pPr eaLnBrk="1" hangingPunct="1">
              <a:defRPr/>
            </a:pPr>
            <a:r>
              <a:rPr lang="en-GB" dirty="0"/>
              <a:t>If changes are made by managers which mean long-standing expectations are dashed it can lead to a loss of loyalty and commitment, dissatisfaction, demotivation and turnover.</a:t>
            </a:r>
          </a:p>
          <a:p>
            <a:pPr eaLnBrk="1" hangingPunct="1">
              <a:defRPr/>
            </a:pPr>
            <a:r>
              <a:rPr lang="en-GB" dirty="0"/>
              <a:t>Guest (2007), Boxall and Purcell (2008) – research suggests that a positive psychological contract is necessary to release discretionary effort and work beyond the contract.</a:t>
            </a:r>
          </a:p>
          <a:p>
            <a:pPr eaLnBrk="1" hangingPunct="1">
              <a:defRPr/>
            </a:pPr>
            <a:r>
              <a:rPr lang="en-GB" dirty="0"/>
              <a:t>Nature of psychological contracts may be changing because of greater volatility in product markets leading to less job security. Less ‘relational’ and more transactional. (Taylor, 2014)</a:t>
            </a:r>
          </a:p>
        </p:txBody>
      </p:sp>
    </p:spTree>
    <p:extLst>
      <p:ext uri="{BB962C8B-B14F-4D97-AF65-F5344CB8AC3E}">
        <p14:creationId xmlns:p14="http://schemas.microsoft.com/office/powerpoint/2010/main" val="3647240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Effective HR</a:t>
            </a:r>
          </a:p>
        </p:txBody>
      </p:sp>
      <p:sp>
        <p:nvSpPr>
          <p:cNvPr id="3" name="Content Placeholder 2"/>
          <p:cNvSpPr>
            <a:spLocks noGrp="1"/>
          </p:cNvSpPr>
          <p:nvPr>
            <p:ph idx="1"/>
          </p:nvPr>
        </p:nvSpPr>
        <p:spPr/>
        <p:txBody>
          <a:bodyPr>
            <a:normAutofit fontScale="85000" lnSpcReduction="10000"/>
          </a:bodyPr>
          <a:lstStyle/>
          <a:p>
            <a:r>
              <a:rPr lang="en-GB" dirty="0"/>
              <a:t>Effective organisations do more than just manage people in accordance with the law and best practice – they differentiate themselves by leading their people imaginatively and inspirationally, in line with their vision of ‘next practice’.</a:t>
            </a:r>
          </a:p>
          <a:p>
            <a:r>
              <a:rPr lang="en-GB" dirty="0"/>
              <a:t>Effective HRM is about creating an efficient infrastructure and mobilising an effective set of differentiators that make a difference to the quality of the organisation and its resulting performance. </a:t>
            </a:r>
          </a:p>
          <a:p>
            <a:endParaRPr lang="en-GB" dirty="0"/>
          </a:p>
        </p:txBody>
      </p:sp>
    </p:spTree>
    <p:extLst>
      <p:ext uri="{BB962C8B-B14F-4D97-AF65-F5344CB8AC3E}">
        <p14:creationId xmlns:p14="http://schemas.microsoft.com/office/powerpoint/2010/main" val="2162827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History of SHRM</a:t>
            </a:r>
          </a:p>
        </p:txBody>
      </p:sp>
      <p:sp>
        <p:nvSpPr>
          <p:cNvPr id="3" name="Content Placeholder 2"/>
          <p:cNvSpPr>
            <a:spLocks noGrp="1"/>
          </p:cNvSpPr>
          <p:nvPr>
            <p:ph idx="1"/>
          </p:nvPr>
        </p:nvSpPr>
        <p:spPr/>
        <p:txBody>
          <a:bodyPr>
            <a:normAutofit fontScale="70000" lnSpcReduction="20000"/>
          </a:bodyPr>
          <a:lstStyle/>
          <a:p>
            <a:r>
              <a:rPr lang="en-GB" dirty="0"/>
              <a:t>From personnel management, to HRM to SHRM.  </a:t>
            </a:r>
          </a:p>
          <a:p>
            <a:r>
              <a:rPr lang="en-GB" dirty="0"/>
              <a:t>Change towards end of 20</a:t>
            </a:r>
            <a:r>
              <a:rPr lang="en-GB" baseline="30000" dirty="0"/>
              <a:t>th</a:t>
            </a:r>
            <a:r>
              <a:rPr lang="en-GB" dirty="0"/>
              <a:t> Century – notion that non-monetary factors could have a bigger impact on productivity and motivation than wages. HR went from being passive to dynamic. People seen as a valuable resource, rather than cogs in a machine.</a:t>
            </a:r>
          </a:p>
          <a:p>
            <a:r>
              <a:rPr lang="en-GB" dirty="0"/>
              <a:t>Further change at end of century - due to increased free market competition at a global level, growth of technology and knowledge based industries, the importance of people to company success was elevated. </a:t>
            </a:r>
          </a:p>
          <a:p>
            <a:r>
              <a:rPr lang="en-GB" dirty="0"/>
              <a:t>From cogs to resources to assets – people were now a valuable source of competitive advantage. </a:t>
            </a:r>
          </a:p>
        </p:txBody>
      </p:sp>
    </p:spTree>
    <p:extLst>
      <p:ext uri="{BB962C8B-B14F-4D97-AF65-F5344CB8AC3E}">
        <p14:creationId xmlns:p14="http://schemas.microsoft.com/office/powerpoint/2010/main" val="18202611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Adding Value</a:t>
            </a:r>
          </a:p>
        </p:txBody>
      </p:sp>
      <p:sp>
        <p:nvSpPr>
          <p:cNvPr id="3" name="Content Placeholder 2"/>
          <p:cNvSpPr>
            <a:spLocks noGrp="1"/>
          </p:cNvSpPr>
          <p:nvPr>
            <p:ph idx="1"/>
          </p:nvPr>
        </p:nvSpPr>
        <p:spPr>
          <a:xfrm>
            <a:off x="457200" y="1417638"/>
            <a:ext cx="8229600" cy="3917032"/>
          </a:xfrm>
        </p:spPr>
        <p:txBody>
          <a:bodyPr>
            <a:normAutofit fontScale="85000" lnSpcReduction="20000"/>
          </a:bodyPr>
          <a:lstStyle/>
          <a:p>
            <a:r>
              <a:rPr lang="en-GB" dirty="0"/>
              <a:t>A key difference between traditional personnel management and contemporary HR is requirement for HR to demonstrate it adds commercial value.</a:t>
            </a:r>
          </a:p>
          <a:p>
            <a:r>
              <a:rPr lang="en-GB" dirty="0"/>
              <a:t>Added value can be achieved mostly through continuous improvement and change management activities. Makes sense to spend less time on maintenance and crisis prevention activities (processes/procedures).</a:t>
            </a:r>
          </a:p>
          <a:p>
            <a:r>
              <a:rPr lang="en-GB" dirty="0"/>
              <a:t>Requirement to write business cases for senior managers when advocating change. </a:t>
            </a:r>
          </a:p>
        </p:txBody>
      </p:sp>
    </p:spTree>
    <p:extLst>
      <p:ext uri="{BB962C8B-B14F-4D97-AF65-F5344CB8AC3E}">
        <p14:creationId xmlns:p14="http://schemas.microsoft.com/office/powerpoint/2010/main" val="10953940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Labour Markets</a:t>
            </a:r>
          </a:p>
        </p:txBody>
      </p:sp>
      <p:sp>
        <p:nvSpPr>
          <p:cNvPr id="3" name="Content Placeholder 2"/>
          <p:cNvSpPr>
            <a:spLocks noGrp="1"/>
          </p:cNvSpPr>
          <p:nvPr>
            <p:ph idx="1"/>
          </p:nvPr>
        </p:nvSpPr>
        <p:spPr>
          <a:xfrm>
            <a:off x="457200" y="1340768"/>
            <a:ext cx="8229600" cy="4104455"/>
          </a:xfrm>
        </p:spPr>
        <p:txBody>
          <a:bodyPr>
            <a:normAutofit fontScale="70000" lnSpcReduction="20000"/>
          </a:bodyPr>
          <a:lstStyle/>
          <a:p>
            <a:r>
              <a:rPr lang="en-GB" dirty="0"/>
              <a:t>Labour markets influence the supply and demand of human resources</a:t>
            </a:r>
          </a:p>
          <a:p>
            <a:r>
              <a:rPr lang="en-GB" dirty="0"/>
              <a:t>The employment market can be described as an economic exchange between the employer and employee</a:t>
            </a:r>
          </a:p>
          <a:p>
            <a:r>
              <a:rPr lang="en-GB" dirty="0"/>
              <a:t>Supply is represented by the economically active workforce</a:t>
            </a:r>
          </a:p>
          <a:p>
            <a:r>
              <a:rPr lang="en-GB" dirty="0"/>
              <a:t>Demand is represented by the availability of jobs (in turn driven by the demand for the product or service of the organisation) </a:t>
            </a:r>
          </a:p>
          <a:p>
            <a:r>
              <a:rPr lang="en-GB" dirty="0"/>
              <a:t>The composition of the labour supply influences the method of sourcing and salaries to be paid</a:t>
            </a:r>
          </a:p>
          <a:p>
            <a:r>
              <a:rPr lang="en-GB" dirty="0"/>
              <a:t>The age structure of a population also affects labour supply</a:t>
            </a:r>
          </a:p>
          <a:p>
            <a:endParaRPr lang="en-GB" dirty="0"/>
          </a:p>
          <a:p>
            <a:endParaRPr lang="en-GB" dirty="0"/>
          </a:p>
        </p:txBody>
      </p:sp>
    </p:spTree>
    <p:extLst>
      <p:ext uri="{BB962C8B-B14F-4D97-AF65-F5344CB8AC3E}">
        <p14:creationId xmlns:p14="http://schemas.microsoft.com/office/powerpoint/2010/main" val="16732283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Labour Markets (2)</a:t>
            </a:r>
          </a:p>
        </p:txBody>
      </p:sp>
      <p:sp>
        <p:nvSpPr>
          <p:cNvPr id="3" name="Content Placeholder 2"/>
          <p:cNvSpPr>
            <a:spLocks noGrp="1"/>
          </p:cNvSpPr>
          <p:nvPr>
            <p:ph idx="1"/>
          </p:nvPr>
        </p:nvSpPr>
        <p:spPr/>
        <p:txBody>
          <a:bodyPr>
            <a:normAutofit fontScale="85000" lnSpcReduction="20000"/>
          </a:bodyPr>
          <a:lstStyle/>
          <a:p>
            <a:r>
              <a:rPr lang="en-GB" dirty="0"/>
              <a:t>HR managers have to ensure that supply meets demand for qualified staff via effective HRM activities such as: – Recruitment, induction, appraisal, promotion,  training, reward, retirement, and redundancy</a:t>
            </a:r>
          </a:p>
          <a:p>
            <a:r>
              <a:rPr lang="en-GB" dirty="0"/>
              <a:t>One of HR’s roles is to plan and predict the supply and demand of labour using a variety of sources: –surveys, applications, newspapers and periodicals</a:t>
            </a:r>
          </a:p>
          <a:p>
            <a:r>
              <a:rPr lang="en-GB" dirty="0"/>
              <a:t>Organisations may also benchmark to allow them to learn and adopt better HR practices</a:t>
            </a:r>
          </a:p>
          <a:p>
            <a:endParaRPr lang="en-GB" dirty="0"/>
          </a:p>
        </p:txBody>
      </p:sp>
    </p:spTree>
    <p:extLst>
      <p:ext uri="{BB962C8B-B14F-4D97-AF65-F5344CB8AC3E}">
        <p14:creationId xmlns:p14="http://schemas.microsoft.com/office/powerpoint/2010/main" val="273818784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purl.org/dc/elements/1.1/"/>
    <ds:schemaRef ds:uri="http://schemas.microsoft.com/office/2006/metadata/properties"/>
    <ds:schemaRef ds:uri="303dbf9b-b85b-46a0-94f1-894078c07ecd"/>
    <ds:schemaRef ds:uri="http://www.w3.org/XML/1998/namespace"/>
    <ds:schemaRef ds:uri="http://purl.org/dc/dcmityp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743</TotalTime>
  <Words>1317</Words>
  <Application>Microsoft Office PowerPoint</Application>
  <PresentationFormat>On-screen Show (4:3)</PresentationFormat>
  <Paragraphs>103</Paragraphs>
  <Slides>17</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新細明體</vt:lpstr>
      <vt:lpstr>Arial</vt:lpstr>
      <vt:lpstr>Calibri</vt:lpstr>
      <vt:lpstr>Myriad Pro</vt:lpstr>
      <vt:lpstr>Wingdings</vt:lpstr>
      <vt:lpstr>20140311PresentationUWTSDTemplate</vt:lpstr>
      <vt:lpstr>What is HR?</vt:lpstr>
      <vt:lpstr>Purpose and Key Objectives of the HR Function</vt:lpstr>
      <vt:lpstr>External Context Trends and Effect on HR Strategy</vt:lpstr>
      <vt:lpstr>SWOT analysis</vt:lpstr>
      <vt:lpstr>SWOT</vt:lpstr>
      <vt:lpstr>Organisational Size</vt:lpstr>
      <vt:lpstr>Organisational Orientation</vt:lpstr>
      <vt:lpstr>Role of Management</vt:lpstr>
      <vt:lpstr>Management is Organised by Function</vt:lpstr>
      <vt:lpstr>Types of Managers</vt:lpstr>
      <vt:lpstr>The HR Equation</vt:lpstr>
      <vt:lpstr>The Psychological Contract</vt:lpstr>
      <vt:lpstr>Effective HR</vt:lpstr>
      <vt:lpstr>History of SHRM</vt:lpstr>
      <vt:lpstr>Adding Value</vt:lpstr>
      <vt:lpstr>Labour Markets</vt:lpstr>
      <vt:lpstr>Labour Markets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Marie Pitson</cp:lastModifiedBy>
  <cp:revision>65</cp:revision>
  <cp:lastPrinted>2020-03-12T10:06:07Z</cp:lastPrinted>
  <dcterms:created xsi:type="dcterms:W3CDTF">2015-04-14T15:21:28Z</dcterms:created>
  <dcterms:modified xsi:type="dcterms:W3CDTF">2020-03-12T10:09:02Z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