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handoutMasterIdLst>
    <p:handoutMasterId r:id="rId18"/>
  </p:handoutMasterIdLst>
  <p:sldIdLst>
    <p:sldId id="256" r:id="rId2"/>
    <p:sldId id="258" r:id="rId3"/>
    <p:sldId id="259" r:id="rId4"/>
    <p:sldId id="260" r:id="rId5"/>
    <p:sldId id="262" r:id="rId6"/>
    <p:sldId id="263" r:id="rId7"/>
    <p:sldId id="274" r:id="rId8"/>
    <p:sldId id="264" r:id="rId9"/>
    <p:sldId id="265" r:id="rId10"/>
    <p:sldId id="266" r:id="rId11"/>
    <p:sldId id="267" r:id="rId12"/>
    <p:sldId id="269" r:id="rId13"/>
    <p:sldId id="270" r:id="rId14"/>
    <p:sldId id="271" r:id="rId15"/>
    <p:sldId id="273" r:id="rId16"/>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3888">
          <p15:clr>
            <a:srgbClr val="A4A3A4"/>
          </p15:clr>
        </p15:guide>
        <p15:guide id="3" orient="horz" pos="432">
          <p15:clr>
            <a:srgbClr val="A4A3A4"/>
          </p15:clr>
        </p15:guide>
        <p15:guide id="4" orient="horz" pos="3072">
          <p15:clr>
            <a:srgbClr val="A4A3A4"/>
          </p15:clr>
        </p15:guide>
        <p15:guide id="5" orient="horz" pos="3408">
          <p15:clr>
            <a:srgbClr val="A4A3A4"/>
          </p15:clr>
        </p15:guide>
        <p15:guide id="6" pos="3839">
          <p15:clr>
            <a:srgbClr val="A4A3A4"/>
          </p15:clr>
        </p15:guide>
        <p15:guide id="7" pos="383">
          <p15:clr>
            <a:srgbClr val="A4A3A4"/>
          </p15:clr>
        </p15:guide>
        <p15:guide id="8" pos="7295">
          <p15:clr>
            <a:srgbClr val="A4A3A4"/>
          </p15:clr>
        </p15:guide>
        <p15:guide id="9" pos="815">
          <p15:clr>
            <a:srgbClr val="A4A3A4"/>
          </p15:clr>
        </p15:guide>
        <p15:guide id="10" pos="2879">
          <p15:clr>
            <a:srgbClr val="A4A3A4"/>
          </p15:clr>
        </p15:guide>
        <p15:guide id="11" pos="307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779" autoAdjust="0"/>
    <p:restoredTop sz="69362" autoAdjust="0"/>
  </p:normalViewPr>
  <p:slideViewPr>
    <p:cSldViewPr>
      <p:cViewPr varScale="1">
        <p:scale>
          <a:sx n="57" d="100"/>
          <a:sy n="57" d="100"/>
        </p:scale>
        <p:origin x="773" y="53"/>
      </p:cViewPr>
      <p:guideLst>
        <p:guide orient="horz" pos="2160"/>
        <p:guide orient="horz" pos="3888"/>
        <p:guide orient="horz" pos="432"/>
        <p:guide orient="horz" pos="3072"/>
        <p:guide orient="horz" pos="3408"/>
        <p:guide pos="3839"/>
        <p:guide pos="383"/>
        <p:guide pos="7295"/>
        <p:guide pos="815"/>
        <p:guide pos="2879"/>
        <p:guide pos="3071"/>
      </p:guideLst>
    </p:cSldViewPr>
  </p:slideViewPr>
  <p:notesTextViewPr>
    <p:cViewPr>
      <p:scale>
        <a:sx n="1" d="1"/>
        <a:sy n="1" d="1"/>
      </p:scale>
      <p:origin x="0" y="0"/>
    </p:cViewPr>
  </p:notesTextViewPr>
  <p:notesViewPr>
    <p:cSldViewPr showGuides="1">
      <p:cViewPr varScale="1">
        <p:scale>
          <a:sx n="87" d="100"/>
          <a:sy n="87" d="100"/>
        </p:scale>
        <p:origin x="3840"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C8CEC3D-96F7-401F-9673-3EE7F75C9C5B}" type="datetimeFigureOut">
              <a:rPr lang="en-US"/>
              <a:t>7/10/2023</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98ED8CD-4E4C-49AC-BDC6-2963BA49E54F}" type="slidenum">
              <a:rPr/>
              <a:t>‹#›</a:t>
            </a:fld>
            <a:endParaRPr dirty="0"/>
          </a:p>
        </p:txBody>
      </p:sp>
    </p:spTree>
    <p:extLst>
      <p:ext uri="{BB962C8B-B14F-4D97-AF65-F5344CB8AC3E}">
        <p14:creationId xmlns:p14="http://schemas.microsoft.com/office/powerpoint/2010/main" val="343417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32BCF4-D26D-4DAF-9F57-FE1E61FE7935}" type="datetimeFigureOut">
              <a:rPr lang="en-US"/>
              <a:t>7/10/2023</a:t>
            </a:fld>
            <a:endParaRPr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B91549-43BF-425A-AF25-75262019208C}" type="slidenum">
              <a:rPr/>
              <a:t>‹#›</a:t>
            </a:fld>
            <a:endParaRPr dirty="0"/>
          </a:p>
        </p:txBody>
      </p:sp>
    </p:spTree>
    <p:extLst>
      <p:ext uri="{BB962C8B-B14F-4D97-AF65-F5344CB8AC3E}">
        <p14:creationId xmlns:p14="http://schemas.microsoft.com/office/powerpoint/2010/main" val="423928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FB91549-43BF-425A-AF25-75262019208C}" type="slidenum">
              <a:rPr lang="en-US" smtClean="0"/>
              <a:t>1</a:t>
            </a:fld>
            <a:endParaRPr lang="en-US" dirty="0"/>
          </a:p>
        </p:txBody>
      </p:sp>
    </p:spTree>
    <p:extLst>
      <p:ext uri="{BB962C8B-B14F-4D97-AF65-F5344CB8AC3E}">
        <p14:creationId xmlns:p14="http://schemas.microsoft.com/office/powerpoint/2010/main" val="353178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NHS's dedication to making healthcare services available to everyone is one of its greatest assets. Their financial situation or social standing, everyone has the right to get critical medical care. This idea of universal access makes sure that no one is left behind or has to bear the financial burden of paying for healthcare. The NHS has experienced several difficulties recently, including rising demand brought on by an aging population, a lack of resources, and financial limitations. Through programs like the National Institute for Health and Care Excellence (NICE), which assesses the cost-effectiveness of therapies and pharmaceuticals, efforts have been made to increase efficiency and decrease wait times. Additionally, the NHS has been a leader in medical innovation and research. To make innovative medicines and treatments, it works with academic institutions, research centers, and pharmaceutical businesses. The UK has contributed to important medical discoveries, such as the invention of vaccinations and antibiotics.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2</a:t>
            </a:fld>
            <a:endParaRPr lang="en-IN" dirty="0"/>
          </a:p>
        </p:txBody>
      </p:sp>
    </p:spTree>
    <p:extLst>
      <p:ext uri="{BB962C8B-B14F-4D97-AF65-F5344CB8AC3E}">
        <p14:creationId xmlns:p14="http://schemas.microsoft.com/office/powerpoint/2010/main" val="4136641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NHS values work-life balance and staff engagement. The goal is to provide a happy, welcoming workplace that promotes the well-being of its workers. In order to encourage a good work-life balance and raise general job satisfaction, flexible working options, health and wellness initiatives, and support networks are made available. The NHS is also aware of the importance of diversity and inclusion in its employees. It actively supports measures to resolve representational gaps, diversity recruiting, and equal opportunity. The NHS hopes to deliver treatment that is sensitive to cultural differences and better fulfill the requirements of its varied patient population by encouraging a diverse and inclusive staff. These HR initiatives within the NHS show a proactive approach to diversity, employee well-being, and talent management, eventually assisting in the provision of high-quality healthcare services.</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3</a:t>
            </a:fld>
            <a:endParaRPr lang="en-IN" dirty="0"/>
          </a:p>
        </p:txBody>
      </p:sp>
    </p:spTree>
    <p:extLst>
      <p:ext uri="{BB962C8B-B14F-4D97-AF65-F5344CB8AC3E}">
        <p14:creationId xmlns:p14="http://schemas.microsoft.com/office/powerpoint/2010/main" val="1816373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HRO strategy promotes learning from mistakes and near-misses. The emphasis is on comprehending the fundamental reasons and putting preventative measures in place rather than placing blame on specific people. This strategy encourages a culture of learning and permits ongoing development. Employee empowerment and engagement are key components of HRO strategy. Organizations may take use of employee knowledge and creativity by including them in decision-making processes and giving them the required tools and training. As a result, there is an improvement in service quality, productivity, and work satisfaction. Implementing an HRO plan may increase operational efficiency, encourage a culture of safety and cooperation, and encourage continual improvement in the public sector. Organizations may provide the public with effective and high-quality services by proactively controlling risks, encouraging good communication, and empowering staff.</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4</a:t>
            </a:fld>
            <a:endParaRPr lang="en-IN" dirty="0"/>
          </a:p>
        </p:txBody>
      </p:sp>
    </p:spTree>
    <p:extLst>
      <p:ext uri="{BB962C8B-B14F-4D97-AF65-F5344CB8AC3E}">
        <p14:creationId xmlns:p14="http://schemas.microsoft.com/office/powerpoint/2010/main" val="598421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NHS HR strategy places a high priority on workforce planning and recruiting, ensuring that there is a sufficient supply of qualified healthcare workers across various specializations and areas. This dedication guarantees that healthcare services are available to everyone and efficiently fills staffing shortfalls. The NHS improves the workforce's overall competence and expertise by attracting and choosing highly qualified personnel through efficient recruiting initiatives. Additionally, the HR strategy places a strong emphasis on the ongoing professional growth of staff members by offering them a variety of training and development options. With this investment, healthcare personnel’s capacities, knowledge, and skills are improved, enabling them to provide better treatment. The NHS promotes employee happiness and loyalty by encouraging career growth and advancement, which lowers turnover rates and keeps top talent on staff.</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5</a:t>
            </a:fld>
            <a:endParaRPr lang="en-IN" dirty="0"/>
          </a:p>
        </p:txBody>
      </p:sp>
    </p:spTree>
    <p:extLst>
      <p:ext uri="{BB962C8B-B14F-4D97-AF65-F5344CB8AC3E}">
        <p14:creationId xmlns:p14="http://schemas.microsoft.com/office/powerpoint/2010/main" val="2532866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NHS's HR strategy prioritizes diversity and inclusion, with the goal of fostering an inclusive culture across the whole organization. The NHS is better able to comprehend and cater to the specific demands of its varied patient population by attracting and keeping a diverse workforce. This strategy makes it possible to provide treatment that is sensitive to cultural differences, lowers healthcare inequities, and supports employee equality. In the NHS HR strategy, employee engagement and well-being are also given top priority. Programs and initiatives are put in place to improve employee happiness, well-being, and general productivity. Examples include flexible work hours, health and wellness programs, and assistance for work-life balance. Employees that are happy and engaged are more likely to give patients kind, patient-centered treatment, improving their experience with healthcare.</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6</a:t>
            </a:fld>
            <a:endParaRPr lang="en-IN" dirty="0"/>
          </a:p>
        </p:txBody>
      </p:sp>
    </p:spTree>
    <p:extLst>
      <p:ext uri="{BB962C8B-B14F-4D97-AF65-F5344CB8AC3E}">
        <p14:creationId xmlns:p14="http://schemas.microsoft.com/office/powerpoint/2010/main" val="4206132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latin typeface="Times New Roman" panose="02020603050405020304" pitchFamily="18" charset="0"/>
                <a:cs typeface="Times New Roman" panose="02020603050405020304" pitchFamily="18" charset="0"/>
              </a:rPr>
              <a:t>The NHS's success depends heavily on its human resources. The core of the organization is made up of skilled healthcare professionals, such as physicians, nurses, and allied health workers. The infrastructure and facilities needed to provide healthcare services are referred to as physical resources. In the NHS, the use of technological resources is becoming more and more important. technological developments in the healthcare industry, such electronic health records. The NHS cannot function without enough financial resources. The organization's activities and investments are financed by taxes, government grants, and other sources. </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7</a:t>
            </a:fld>
            <a:endParaRPr lang="en-IN" dirty="0"/>
          </a:p>
        </p:txBody>
      </p:sp>
    </p:spTree>
    <p:extLst>
      <p:ext uri="{BB962C8B-B14F-4D97-AF65-F5344CB8AC3E}">
        <p14:creationId xmlns:p14="http://schemas.microsoft.com/office/powerpoint/2010/main" val="556946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company is dedicated to ongoing development and makes investments in the staff's professional growth. In order to improve the abilities and expertise of healthcare workers, Ramsay Health Care UK encourages a culture of learning, innovation, and cooperation. Along with putting a strong emphasis on patient care, Ramsay Health Care UK works in conjunction with the NHS and other healthcare </a:t>
            </a:r>
            <a:r>
              <a:rPr lang="en-US" dirty="0" err="1">
                <a:latin typeface="Times New Roman" panose="02020603050405020304" pitchFamily="18" charset="0"/>
                <a:cs typeface="Times New Roman" panose="02020603050405020304" pitchFamily="18" charset="0"/>
              </a:rPr>
              <a:t>organisations</a:t>
            </a:r>
            <a:r>
              <a:rPr lang="en-US" dirty="0">
                <a:latin typeface="Times New Roman" panose="02020603050405020304" pitchFamily="18" charset="0"/>
                <a:cs typeface="Times New Roman" panose="02020603050405020304" pitchFamily="18" charset="0"/>
              </a:rPr>
              <a:t> to assist the provision of medical services throughout the UK. Patients will have access to a wide range of treatments and services and our agreement. Through its network of hospitals and clinics, Ramsay Health Care UK is committed to providing high-quality, patient-centered care. Ramsay Health Care UK is a key player in the private healthcare industry in the United Kingdom, focusing on clinical quality, individualized care, and cooperation.</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8</a:t>
            </a:fld>
            <a:endParaRPr lang="en-IN" dirty="0"/>
          </a:p>
        </p:txBody>
      </p:sp>
    </p:spTree>
    <p:extLst>
      <p:ext uri="{BB962C8B-B14F-4D97-AF65-F5344CB8AC3E}">
        <p14:creationId xmlns:p14="http://schemas.microsoft.com/office/powerpoint/2010/main" val="36996792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latin typeface="Times New Roman" panose="02020603050405020304" pitchFamily="18" charset="0"/>
                <a:cs typeface="Times New Roman" panose="02020603050405020304" pitchFamily="18" charset="0"/>
              </a:rPr>
              <a:t>For the Ramsay health care in the UK there is the need for the implementation of the culture of the risk management and safety. and there is the need to ensure the safety of the patients that can helps in making the trust and can helps in the preventing the errors. There should be the deployment of the effective communication practices that will helps in the increasing the collaboration practices. By making the culture of the risk management will helps in the promoting of the growth and service. </a:t>
            </a:r>
          </a:p>
        </p:txBody>
      </p:sp>
      <p:sp>
        <p:nvSpPr>
          <p:cNvPr id="4" name="Slide Number Placeholder 3"/>
          <p:cNvSpPr>
            <a:spLocks noGrp="1"/>
          </p:cNvSpPr>
          <p:nvPr>
            <p:ph type="sldNum" sz="quarter" idx="5"/>
          </p:nvPr>
        </p:nvSpPr>
        <p:spPr/>
        <p:txBody>
          <a:bodyPr/>
          <a:lstStyle/>
          <a:p>
            <a:fld id="{5FB91549-43BF-425A-AF25-75262019208C}" type="slidenum">
              <a:rPr lang="en-IN" smtClean="0"/>
              <a:t>9</a:t>
            </a:fld>
            <a:endParaRPr lang="en-IN" dirty="0"/>
          </a:p>
        </p:txBody>
      </p:sp>
    </p:spTree>
    <p:extLst>
      <p:ext uri="{BB962C8B-B14F-4D97-AF65-F5344CB8AC3E}">
        <p14:creationId xmlns:p14="http://schemas.microsoft.com/office/powerpoint/2010/main" val="1839890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HRO approach encourages a culture of ongoing learning and development. It promotes businesses to examine near-misses, events, and failures, find the root reasons, and put preventative measures in place. By adapting and improving their processes, rules, and procedures, public sector organizations are able to provide better results and win over the public's trust. HRO strategy gives employees authority by including them in decision-making processes and giving them access to the tools and training they need. Employees that feel empowered and engaged are more likely to recognize possible hazards, take appropriate action, and improve organizational effectiveness.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10</a:t>
            </a:fld>
            <a:endParaRPr lang="en-IN" dirty="0"/>
          </a:p>
        </p:txBody>
      </p:sp>
    </p:spTree>
    <p:extLst>
      <p:ext uri="{BB962C8B-B14F-4D97-AF65-F5344CB8AC3E}">
        <p14:creationId xmlns:p14="http://schemas.microsoft.com/office/powerpoint/2010/main" val="3240160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HR strategy of the NHS lays a lot of emphasis on inclusion and diversity. The NHS can better comprehend and serve the different requirements of the patient population by luring and keeping a diverse staff. This aids in delivering care that is sensitive to cultural differences, lowering healthcare inequities, and fostering fair employment opportunities for workers. The NHS's HR strategy also places a high priority on worker engagement and wellbeing. Work-life balance efforts, flexible scheduling options, and employee assistance are all factors in employee happiness and well-being. Employees that are engaged and satisfied are more likely to give kind and patient-centered treatment. </a:t>
            </a:r>
            <a:r>
              <a:rPr lang="en-US" b="0" i="0" dirty="0">
                <a:solidFill>
                  <a:srgbClr val="D1D5DB"/>
                </a:solidFill>
                <a:effectLst/>
                <a:latin typeface="Times New Roman" panose="02020603050405020304" pitchFamily="18" charset="0"/>
                <a:cs typeface="Times New Roman" panose="02020603050405020304" pitchFamily="18" charset="0"/>
              </a:rPr>
              <a:t>HR strategy of the NHS in the UK has a significant impact on workforce planning, recruitment, employee development, retention, diversity, employee engagement, and well-being.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11</a:t>
            </a:fld>
            <a:endParaRPr lang="en-IN" dirty="0"/>
          </a:p>
        </p:txBody>
      </p:sp>
    </p:spTree>
    <p:extLst>
      <p:ext uri="{BB962C8B-B14F-4D97-AF65-F5344CB8AC3E}">
        <p14:creationId xmlns:p14="http://schemas.microsoft.com/office/powerpoint/2010/main" val="30300310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Ramsay Health Care UK's ability to provide affordable, high-quality healthcare services while adhering to regulatory and financial commitments is facilitated by effective financial management. The 4.0 strategy of Ramsay Health Care UK is built on several important resource-based elements, including people, material, financial, and technical resources. Ramsay Health Care UK seeks to provide great healthcare services and promote continuous improvement in patient care by strategically utilizing and controlling these components. Successful strategy for the resource based strategy can help in the  technology solutions.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12</a:t>
            </a:fld>
            <a:endParaRPr lang="en-IN" dirty="0"/>
          </a:p>
        </p:txBody>
      </p:sp>
    </p:spTree>
    <p:extLst>
      <p:ext uri="{BB962C8B-B14F-4D97-AF65-F5344CB8AC3E}">
        <p14:creationId xmlns:p14="http://schemas.microsoft.com/office/powerpoint/2010/main" val="22560552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4.0 strategy of Ramsay Health Care UK is based on strategic management and the use of people, material, technical, and financial resources. Ramsay Health Care UK hopes to provide top-notch healthcare services, encourage patient pleasure, and foster continuous progress in the ever-changing healthcare environment by efficiently using these elements. For the success of Ramsay, there is a need for better implementation of human resources and technical resources. For operational effectiveness, there is a need for the development of better infrastructure and development for the betterment.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13</a:t>
            </a:fld>
            <a:endParaRPr lang="en-IN" dirty="0"/>
          </a:p>
        </p:txBody>
      </p:sp>
    </p:spTree>
    <p:extLst>
      <p:ext uri="{BB962C8B-B14F-4D97-AF65-F5344CB8AC3E}">
        <p14:creationId xmlns:p14="http://schemas.microsoft.com/office/powerpoint/2010/main" val="5226556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latin typeface="Times New Roman" panose="02020603050405020304" pitchFamily="18" charset="0"/>
                <a:cs typeface="Times New Roman" panose="02020603050405020304" pitchFamily="18" charset="0"/>
              </a:rPr>
              <a:t>The strategic resource-based elements of Ramsay Health Care UK are essential to attaining its objectives. The organization's focus on human resources ensures that it has a qualified workforce capable of providing high-quality care, while its management of physical resources optimizes care delivery and offers patients a secure and pleasant environment. Ramsay Health Care UK is able to improve patient care by utilizing cutting-edge medical technologies and creative digital solutions by leveraging technical resources. Effective financial resource management supports continued operations, infrastructure growth, and technological expenditures while ensuring sustainable funding.</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FB91549-43BF-425A-AF25-75262019208C}" type="slidenum">
              <a:rPr lang="en-IN" smtClean="0"/>
              <a:t>14</a:t>
            </a:fld>
            <a:endParaRPr lang="en-IN" dirty="0"/>
          </a:p>
        </p:txBody>
      </p:sp>
    </p:spTree>
    <p:extLst>
      <p:ext uri="{BB962C8B-B14F-4D97-AF65-F5344CB8AC3E}">
        <p14:creationId xmlns:p14="http://schemas.microsoft.com/office/powerpoint/2010/main" val="2631270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3"/>
          <p:cNvGrpSpPr/>
          <p:nvPr/>
        </p:nvGrpSpPr>
        <p:grpSpPr>
          <a:xfrm>
            <a:off x="31542" y="-1"/>
            <a:ext cx="12190413" cy="6858001"/>
            <a:chOff x="-1588" y="0"/>
            <a:chExt cx="12190413" cy="6858001"/>
          </a:xfrm>
        </p:grpSpPr>
        <p:sp>
          <p:nvSpPr>
            <p:cNvPr id="11" name="Rectangle 10"/>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873625" y="0"/>
              <a:ext cx="7315200" cy="6858001"/>
            </a:xfrm>
            <a:prstGeom prst="rect">
              <a:avLst/>
            </a:prstGeom>
          </p:spPr>
        </p:pic>
      </p:grpSp>
      <p:sp>
        <p:nvSpPr>
          <p:cNvPr id="2" name="Title 1"/>
          <p:cNvSpPr>
            <a:spLocks noGrp="1"/>
          </p:cNvSpPr>
          <p:nvPr>
            <p:ph type="ctrTitle"/>
          </p:nvPr>
        </p:nvSpPr>
        <p:spPr>
          <a:xfrm>
            <a:off x="608013" y="609600"/>
            <a:ext cx="3962400" cy="4724399"/>
          </a:xfrm>
        </p:spPr>
        <p:txBody>
          <a:bodyPr>
            <a:normAutofit/>
          </a:bodyPr>
          <a:lstStyle>
            <a:lvl1pPr>
              <a:defRPr sz="4800"/>
            </a:lvl1pPr>
          </a:lstStyle>
          <a:p>
            <a:r>
              <a:rPr lang="en-US"/>
              <a:t>Click to edit Master title style</a:t>
            </a:r>
            <a:endParaRPr dirty="0"/>
          </a:p>
        </p:txBody>
      </p:sp>
      <p:sp>
        <p:nvSpPr>
          <p:cNvPr id="3" name="Subtitle 2"/>
          <p:cNvSpPr>
            <a:spLocks noGrp="1"/>
          </p:cNvSpPr>
          <p:nvPr>
            <p:ph type="subTitle" idx="1"/>
          </p:nvPr>
        </p:nvSpPr>
        <p:spPr>
          <a:xfrm>
            <a:off x="608013" y="5410200"/>
            <a:ext cx="3962400" cy="7620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8" name="Date Placeholder 7"/>
          <p:cNvSpPr>
            <a:spLocks noGrp="1"/>
          </p:cNvSpPr>
          <p:nvPr>
            <p:ph type="dt" sz="half" idx="10"/>
          </p:nvPr>
        </p:nvSpPr>
        <p:spPr/>
        <p:txBody>
          <a:bodyPr/>
          <a:lstStyle>
            <a:lvl1pPr>
              <a:defRPr>
                <a:solidFill>
                  <a:schemeClr val="tx1"/>
                </a:solidFill>
              </a:defRPr>
            </a:lvl1pPr>
          </a:lstStyle>
          <a:p>
            <a:fld id="{DAD2365B-5397-4552-89D2-3C31D6B894C4}" type="datetime1">
              <a:rPr lang="en-US" smtClean="0"/>
              <a:t>7/10/2023</a:t>
            </a:fld>
            <a:endParaRPr lang="en-US" dirty="0"/>
          </a:p>
        </p:txBody>
      </p:sp>
      <p:sp>
        <p:nvSpPr>
          <p:cNvPr id="9" name="Footer Placeholder 8"/>
          <p:cNvSpPr>
            <a:spLocks noGrp="1"/>
          </p:cNvSpPr>
          <p:nvPr>
            <p:ph type="ftr" sz="quarter" idx="11"/>
          </p:nvPr>
        </p:nvSpPr>
        <p:spPr bwMode="ltGray"/>
        <p:txBody>
          <a:bodyPr/>
          <a:lstStyle>
            <a:lvl1pPr>
              <a:defRPr>
                <a:solidFill>
                  <a:schemeClr val="bg1"/>
                </a:solidFill>
              </a:defRPr>
            </a:lvl1pPr>
          </a:lstStyle>
          <a:p>
            <a:r>
              <a:rPr lang="en-US" dirty="0"/>
              <a:t>Add a footer</a:t>
            </a:r>
          </a:p>
        </p:txBody>
      </p:sp>
      <p:sp>
        <p:nvSpPr>
          <p:cNvPr id="10" name="Slide Number Placeholder 9"/>
          <p:cNvSpPr>
            <a:spLocks noGrp="1"/>
          </p:cNvSpPr>
          <p:nvPr>
            <p:ph type="sldNum" sz="quarter" idx="12"/>
          </p:nvPr>
        </p:nvSpPr>
        <p:spPr bwMode="ltGray"/>
        <p:txBody>
          <a:bodyPr/>
          <a:lstStyle>
            <a:lvl1pPr>
              <a:defRPr>
                <a:solidFill>
                  <a:schemeClr val="bg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789429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7" name="Content Placeholder 2"/>
          <p:cNvSpPr>
            <a:spLocks noGrp="1"/>
          </p:cNvSpPr>
          <p:nvPr>
            <p:ph idx="13" hasCustomPrompt="1"/>
          </p:nvPr>
        </p:nvSpPr>
        <p:spPr>
          <a:xfrm>
            <a:off x="1293812" y="685801"/>
            <a:ext cx="10287000" cy="4190999"/>
          </a:xfrm>
        </p:spPr>
        <p:txBody>
          <a:bodyPr/>
          <a:lstStyle>
            <a:lvl1pPr>
              <a:defRPr/>
            </a:lvl1pPr>
            <a:lvl2pPr>
              <a:defRPr/>
            </a:lvl2pPr>
            <a:lvl3pPr>
              <a:defRPr/>
            </a:lvl3pPr>
            <a:lvl4pPr>
              <a:defRPr/>
            </a:lvl4pPr>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1E4A86-2703-4937-ABF7-D8FBDB5C3D3E}" type="datetime1">
              <a:rPr lang="en-US" smtClean="0"/>
              <a:t>7/10/2023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4242410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8013" y="2514600"/>
            <a:ext cx="8229599" cy="2819400"/>
          </a:xfrm>
        </p:spPr>
        <p:txBody>
          <a:bodyPr anchor="b">
            <a:norm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606425" y="5410200"/>
            <a:ext cx="8231187" cy="762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2E02F23-BD92-4B7B-9DFF-42EEC8F21ED4}" type="datetime1">
              <a:rPr lang="en-US" smtClean="0"/>
              <a:t>7/10/2023</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2504706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sz="half" idx="1" hasCustomPrompt="1"/>
          </p:nvPr>
        </p:nvSpPr>
        <p:spPr>
          <a:xfrm>
            <a:off x="1293813" y="685800"/>
            <a:ext cx="50292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6551614" y="685800"/>
            <a:ext cx="5029199"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814B7EA-8738-442B-ADC7-3A7E6F5C49CD}" type="datetime1">
              <a:rPr lang="en-US" smtClean="0"/>
              <a:t>7/10/2023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122076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441" y="5105400"/>
            <a:ext cx="10971372" cy="10668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664"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293664"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551613"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550025" y="17526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FE5692D-78A6-499F-901A-E660774CC8EE}" type="datetime1">
              <a:rPr lang="en-US" smtClean="0"/>
              <a:t>7/10/2023</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64809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6776F355-F21B-43C0-ABBD-B5AEBBE279A6}" type="datetime1">
              <a:rPr lang="en-US" smtClean="0"/>
              <a:t>7/10/2023</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082365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AB95E7-F437-40FB-91EE-0B08B57CB523}" type="datetime1">
              <a:rPr lang="en-US" smtClean="0"/>
              <a:t>7/10/2023</a:t>
            </a:fld>
            <a:endParaRPr lang="en-US" dirty="0"/>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44848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Autofit/>
          </a:bodyPr>
          <a:lstStyle>
            <a:lvl1pPr algn="l">
              <a:defRPr sz="3600" b="0"/>
            </a:lvl1pPr>
          </a:lstStyle>
          <a:p>
            <a:r>
              <a:rPr lang="en-US"/>
              <a:t>Click to edit Master title style</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hasCustomPrompt="1"/>
          </p:nvPr>
        </p:nvSpPr>
        <p:spPr>
          <a:xfrm>
            <a:off x="4875212" y="685800"/>
            <a:ext cx="6704171" cy="5486400"/>
          </a:xfrm>
        </p:spPr>
        <p:txBody>
          <a:bodyPr>
            <a:normAutofit/>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67709EEF-87D9-4049-9A5D-A2B5E4C83A85}" type="datetime1">
              <a:rPr lang="en-US" smtClean="0"/>
              <a:t>7/10/2023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350691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648200"/>
          </a:xfrm>
        </p:spPr>
        <p:txBody>
          <a:bodyPr anchor="b">
            <a:normAutofit/>
          </a:bodyPr>
          <a:lstStyle>
            <a:lvl1pPr algn="l">
              <a:defRPr sz="3600" b="0"/>
            </a:lvl1pPr>
          </a:lstStyle>
          <a:p>
            <a:r>
              <a:rPr lang="en-US"/>
              <a:t>Click to edit Master title style</a:t>
            </a:r>
            <a:endParaRPr dirty="0"/>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875213" y="685800"/>
            <a:ext cx="6705600" cy="5486400"/>
          </a:xfrm>
          <a:ln w="63500">
            <a:solidFill>
              <a:schemeClr val="bg1"/>
            </a:solidFill>
            <a:miter lim="800000"/>
          </a:ln>
        </p:spPr>
        <p:txBody>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5" name="Date Placeholder 4"/>
          <p:cNvSpPr>
            <a:spLocks noGrp="1"/>
          </p:cNvSpPr>
          <p:nvPr>
            <p:ph type="dt" sz="half" idx="10"/>
          </p:nvPr>
        </p:nvSpPr>
        <p:spPr/>
        <p:txBody>
          <a:bodyPr/>
          <a:lstStyle/>
          <a:p>
            <a:fld id="{CAEBD992-82F2-4752-BCD7-4BDCCFA26099}" type="datetime1">
              <a:rPr lang="en-US" smtClean="0"/>
              <a:t>7/10/2023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627425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hasCustomPrompt="1"/>
          </p:nvPr>
        </p:nvSpPr>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718D474-84CF-40A5-B032-DFFDE135438A}" type="datetime1">
              <a:rPr lang="en-US" smtClean="0"/>
              <a:t>7/10/2023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2893434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85412" y="685800"/>
            <a:ext cx="1295401" cy="5486400"/>
          </a:xfrm>
        </p:spPr>
        <p:txBody>
          <a:bodyPr vert="eaVert"/>
          <a:lstStyle/>
          <a:p>
            <a:r>
              <a:rPr lang="en-US"/>
              <a:t>Click to edit Master title style</a:t>
            </a:r>
            <a:endParaRPr/>
          </a:p>
        </p:txBody>
      </p:sp>
      <p:sp>
        <p:nvSpPr>
          <p:cNvPr id="3" name="Vertical Text Placeholder 2"/>
          <p:cNvSpPr>
            <a:spLocks noGrp="1"/>
          </p:cNvSpPr>
          <p:nvPr>
            <p:ph type="body" orient="vert" idx="1" hasCustomPrompt="1"/>
          </p:nvPr>
        </p:nvSpPr>
        <p:spPr>
          <a:xfrm>
            <a:off x="608012" y="685800"/>
            <a:ext cx="9474253" cy="5486400"/>
          </a:xfrm>
        </p:spPr>
        <p:txBody>
          <a:bodyPr vert="eaVert"/>
          <a:lstStyle>
            <a:lvl1pPr>
              <a:defRPr/>
            </a:lvl1pPr>
            <a:lvl2pPr>
              <a:defRPr/>
            </a:lvl2pPr>
            <a:lvl3pPr>
              <a:defRPr/>
            </a:lvl3pPr>
            <a:lvl4pPr>
              <a:defRPr/>
            </a:lvl4pPr>
            <a:lvl5pPr>
              <a:defRPr/>
            </a:lvl5pPr>
            <a:lvl6pPr>
              <a:defRPr/>
            </a:lvl6pPr>
            <a:lvl7pPr>
              <a:defRPr/>
            </a:lvl7pPr>
            <a:lvl8pPr>
              <a:defRPr baseline="0"/>
            </a:lvl8pPr>
            <a:lvl9pPr>
              <a:defRPr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067C6EF-6B90-465F-AC36-47BDECADBD65}" type="datetime1">
              <a:rPr lang="en-US" smtClean="0"/>
              <a:t>7/10/2023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lang="en-US" smtClean="0"/>
              <a:t>‹#›</a:t>
            </a:fld>
            <a:endParaRPr lang="en-US" dirty="0"/>
          </a:p>
        </p:txBody>
      </p:sp>
    </p:spTree>
    <p:extLst>
      <p:ext uri="{BB962C8B-B14F-4D97-AF65-F5344CB8AC3E}">
        <p14:creationId xmlns:p14="http://schemas.microsoft.com/office/powerpoint/2010/main" val="1870563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3">
        <a:schemeClr val="bg2"/>
      </p:bgRef>
    </p:bg>
    <p:spTree>
      <p:nvGrpSpPr>
        <p:cNvPr id="1" name=""/>
        <p:cNvGrpSpPr/>
        <p:nvPr/>
      </p:nvGrpSpPr>
      <p:grpSpPr>
        <a:xfrm>
          <a:off x="0" y="0"/>
          <a:ext cx="0" cy="0"/>
          <a:chOff x="0" y="0"/>
          <a:chExt cx="0" cy="0"/>
        </a:xfrm>
      </p:grpSpPr>
      <p:sp>
        <p:nvSpPr>
          <p:cNvPr id="7" name="Rectangle 6"/>
          <p:cNvSpPr/>
          <p:nvPr/>
        </p:nvSpPr>
        <p:spPr>
          <a:xfrm>
            <a:off x="-1588" y="0"/>
            <a:ext cx="12188952" cy="6858000"/>
          </a:xfrm>
          <a:prstGeom prst="rect">
            <a:avLst/>
          </a:prstGeom>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ln>
            <a:noFill/>
          </a:ln>
        </p:spPr>
        <p:style>
          <a:lnRef idx="3">
            <a:schemeClr val="lt1"/>
          </a:lnRef>
          <a:fillRef idx="1">
            <a:schemeClr val="accent2"/>
          </a:fillRef>
          <a:effectRef idx="1">
            <a:schemeClr val="accent2"/>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1293813" y="685800"/>
            <a:ext cx="10287000" cy="419099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609441" y="5105400"/>
            <a:ext cx="10971372" cy="1066800"/>
          </a:xfrm>
          <a:prstGeom prst="rect">
            <a:avLst/>
          </a:prstGeom>
        </p:spPr>
        <p:txBody>
          <a:bodyPr vert="horz" lIns="91440" tIns="45720" rIns="91440" bIns="45720" rtlCol="0" anchor="b">
            <a:normAutofit/>
          </a:bodyPr>
          <a:lstStyle/>
          <a:p>
            <a:r>
              <a:rPr lang="en-US"/>
              <a:t>Click to edit Master title style</a:t>
            </a:r>
            <a:endParaRPr/>
          </a:p>
        </p:txBody>
      </p:sp>
      <p:sp>
        <p:nvSpPr>
          <p:cNvPr id="4" name="Date Placeholder 3"/>
          <p:cNvSpPr>
            <a:spLocks noGrp="1"/>
          </p:cNvSpPr>
          <p:nvPr>
            <p:ph type="dt" sz="half" idx="2"/>
          </p:nvPr>
        </p:nvSpPr>
        <p:spPr>
          <a:xfrm>
            <a:off x="609441" y="6356351"/>
            <a:ext cx="2844059" cy="365125"/>
          </a:xfrm>
          <a:prstGeom prst="rect">
            <a:avLst/>
          </a:prstGeom>
        </p:spPr>
        <p:txBody>
          <a:bodyPr vert="horz" lIns="91440" tIns="45720" rIns="91440" bIns="45720" rtlCol="0" anchor="ctr"/>
          <a:lstStyle>
            <a:lvl1pPr algn="l">
              <a:defRPr sz="1200">
                <a:solidFill>
                  <a:schemeClr val="tx1"/>
                </a:solidFill>
              </a:defRPr>
            </a:lvl1pPr>
          </a:lstStyle>
          <a:p>
            <a:fld id="{7590C4DA-EDE6-465C-B91D-0B6D7078AFBA}" type="datetime1">
              <a:rPr lang="en-US" smtClean="0"/>
              <a:pPr/>
              <a:t>7/10/2023</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20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91440" tIns="45720" rIns="91440" bIns="45720" rtlCol="0" anchor="ctr"/>
          <a:lstStyle>
            <a:lvl1pPr algn="r">
              <a:defRPr sz="1200">
                <a:solidFill>
                  <a:schemeClr val="tx1"/>
                </a:solidFill>
              </a:defRPr>
            </a:lvl1pPr>
          </a:lstStyle>
          <a:p>
            <a:fld id="{A3F31473-23EB-4724-8B59-FE6D21D89FA4}" type="slidenum">
              <a:rPr lang="en-US" smtClean="0"/>
              <a:pPr/>
              <a:t>‹#›</a:t>
            </a:fld>
            <a:endParaRPr lang="en-US" dirty="0"/>
          </a:p>
        </p:txBody>
      </p:sp>
    </p:spTree>
    <p:extLst>
      <p:ext uri="{BB962C8B-B14F-4D97-AF65-F5344CB8AC3E}">
        <p14:creationId xmlns:p14="http://schemas.microsoft.com/office/powerpoint/2010/main" val="1843538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8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tx1"/>
        </a:buClr>
        <a:buSzPct val="80000"/>
        <a:buFont typeface="Arial" pitchFamily="34" charset="0"/>
        <a:buChar char="•"/>
        <a:defRPr sz="2800" kern="1200">
          <a:solidFill>
            <a:schemeClr val="tx1"/>
          </a:solidFill>
          <a:latin typeface="+mn-lt"/>
          <a:ea typeface="+mn-ea"/>
          <a:cs typeface="+mn-cs"/>
        </a:defRPr>
      </a:lvl1pPr>
      <a:lvl2pPr marL="615950" indent="-285750" algn="l" defTabSz="914400" rtl="0" eaLnBrk="1" latinLnBrk="0" hangingPunct="1">
        <a:lnSpc>
          <a:spcPct val="90000"/>
        </a:lnSpc>
        <a:spcBef>
          <a:spcPts val="600"/>
        </a:spcBef>
        <a:buSzPct val="80000"/>
        <a:buFont typeface="Corbel" pitchFamily="34" charset="0"/>
        <a:buChar char="–"/>
        <a:defRPr sz="2400" kern="1200">
          <a:solidFill>
            <a:schemeClr val="tx1"/>
          </a:solidFill>
          <a:latin typeface="+mn-lt"/>
          <a:ea typeface="+mn-ea"/>
          <a:cs typeface="+mn-cs"/>
        </a:defRPr>
      </a:lvl2pPr>
      <a:lvl3pPr marL="996696"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3pPr>
      <a:lvl4pPr marL="1380744" indent="-283464" algn="l" defTabSz="914400" rtl="0" eaLnBrk="1" latinLnBrk="0" hangingPunct="1">
        <a:lnSpc>
          <a:spcPct val="90000"/>
        </a:lnSpc>
        <a:spcBef>
          <a:spcPts val="600"/>
        </a:spcBef>
        <a:buFont typeface="Corbel" pitchFamily="34" charset="0"/>
        <a:buChar char="–"/>
        <a:defRPr sz="1800" kern="1200">
          <a:solidFill>
            <a:schemeClr val="tx1"/>
          </a:solidFill>
          <a:latin typeface="+mn-lt"/>
          <a:ea typeface="+mn-ea"/>
          <a:cs typeface="+mn-cs"/>
        </a:defRPr>
      </a:lvl4pPr>
      <a:lvl5pPr marL="1764792"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5pPr>
      <a:lvl6pPr marL="2148840"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6pPr>
      <a:lvl7pPr marL="2532888" indent="-228600" algn="l" defTabSz="914400" rtl="0" eaLnBrk="1" latinLnBrk="0" hangingPunct="1">
        <a:lnSpc>
          <a:spcPct val="90000"/>
        </a:lnSpc>
        <a:spcBef>
          <a:spcPts val="600"/>
        </a:spcBef>
        <a:buSzPct val="80000"/>
        <a:buFont typeface="Arial" pitchFamily="34" charset="0"/>
        <a:buChar char="•"/>
        <a:defRPr sz="1800" kern="1200" baseline="0">
          <a:solidFill>
            <a:schemeClr val="tx1"/>
          </a:solidFill>
          <a:latin typeface="+mn-lt"/>
          <a:ea typeface="+mn-ea"/>
          <a:cs typeface="+mn-cs"/>
        </a:defRPr>
      </a:lvl7pPr>
      <a:lvl8pPr marL="2916936"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8pPr>
      <a:lvl9pPr marL="3358134" indent="-285750" algn="l" defTabSz="914400" rtl="0" eaLnBrk="1" latinLnBrk="0" hangingPunct="1">
        <a:lnSpc>
          <a:spcPct val="90000"/>
        </a:lnSpc>
        <a:spcBef>
          <a:spcPts val="600"/>
        </a:spcBef>
        <a:buSzPct val="80000"/>
        <a:buFont typeface="Arial" panose="020B0604020202020204"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1764" y="908720"/>
            <a:ext cx="4308649" cy="4320480"/>
          </a:xfrm>
        </p:spPr>
        <p:txBody>
          <a:bodyPr>
            <a:normAutofit fontScale="90000"/>
          </a:bodyPr>
          <a:lstStyle/>
          <a:p>
            <a:r>
              <a:rPr lang="en-US" dirty="0">
                <a:latin typeface="Times New Roman" panose="02020603050405020304" pitchFamily="18" charset="0"/>
                <a:cs typeface="Times New Roman" panose="02020603050405020304" pitchFamily="18" charset="0"/>
              </a:rPr>
              <a:t>Human Resource Management</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Name: Patel Uttam Kanubhai</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Student Id: 2237232 </a:t>
            </a:r>
            <a:br>
              <a:rPr lang="en-US" sz="3100" dirty="0">
                <a:latin typeface="Times New Roman" panose="02020603050405020304" pitchFamily="18" charset="0"/>
                <a:cs typeface="Times New Roman" panose="02020603050405020304" pitchFamily="18" charset="0"/>
              </a:rPr>
            </a:br>
            <a:r>
              <a:rPr lang="en-US" sz="3100" dirty="0">
                <a:latin typeface="Times New Roman" panose="02020603050405020304" pitchFamily="18" charset="0"/>
                <a:cs typeface="Times New Roman" panose="02020603050405020304" pitchFamily="18" charset="0"/>
              </a:rPr>
              <a:t>University Name: UWTSD(University of Wales Trinity Saint David)</a:t>
            </a:r>
          </a:p>
        </p:txBody>
      </p:sp>
    </p:spTree>
    <p:extLst>
      <p:ext uri="{BB962C8B-B14F-4D97-AF65-F5344CB8AC3E}">
        <p14:creationId xmlns:p14="http://schemas.microsoft.com/office/powerpoint/2010/main" val="34408012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DAD0359C-78E0-ACED-1C53-17FECFED77B2}"/>
              </a:ext>
            </a:extLst>
          </p:cNvPr>
          <p:cNvSpPr txBox="1"/>
          <p:nvPr/>
        </p:nvSpPr>
        <p:spPr>
          <a:xfrm>
            <a:off x="1" y="0"/>
            <a:ext cx="12188824" cy="707886"/>
          </a:xfrm>
          <a:prstGeom prst="rect">
            <a:avLst/>
          </a:prstGeom>
          <a:solidFill>
            <a:schemeClr val="accent6">
              <a:lumMod val="60000"/>
              <a:lumOff val="40000"/>
            </a:schemeClr>
          </a:solidFill>
          <a:ln>
            <a:solidFill>
              <a:schemeClr val="bg2"/>
            </a:solidFill>
          </a:ln>
        </p:spPr>
        <p:txBody>
          <a:bodyPr wrap="square" rtlCol="0" anchor="ctr" anchorCtr="1">
            <a:spAutoFit/>
          </a:bodyPr>
          <a:lstStyle/>
          <a:p>
            <a:r>
              <a:rPr lang="en-IN" sz="4000" b="1" dirty="0"/>
              <a:t>National health service UK</a:t>
            </a:r>
          </a:p>
        </p:txBody>
      </p:sp>
      <p:sp>
        <p:nvSpPr>
          <p:cNvPr id="11" name="TextBox 10">
            <a:extLst>
              <a:ext uri="{FF2B5EF4-FFF2-40B4-BE49-F238E27FC236}">
                <a16:creationId xmlns:a16="http://schemas.microsoft.com/office/drawing/2014/main" id="{0AD11635-BFA6-A459-46B7-9300C5C9B5CD}"/>
              </a:ext>
            </a:extLst>
          </p:cNvPr>
          <p:cNvSpPr txBox="1"/>
          <p:nvPr/>
        </p:nvSpPr>
        <p:spPr>
          <a:xfrm>
            <a:off x="0" y="1292843"/>
            <a:ext cx="7488832" cy="5632311"/>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National Health Service (NHS) is a comprehensive, publicly-funded healthcare system in the United Kingdom that offers treatment to all citizens, regardless of their capacity to pay (Armstrong and Taylor, 2020). </a:t>
            </a:r>
          </a:p>
          <a:p>
            <a:pPr marL="342900" indent="-342900" algn="just">
              <a:buFont typeface="Arial" panose="020B0604020202020204" pitchFamily="34" charset="0"/>
              <a:buChar char="•"/>
            </a:pP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One of the biggest and oldest single-payer healthcare systems in the world is the NHS, which was founded in 1948. It functions in accordance with the guiding ideals of accessibility, equity, and affordability.</a:t>
            </a:r>
          </a:p>
          <a:p>
            <a:pPr algn="just"/>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majority of patients' initial point of contact is a general practitioner (GP), that provides preventative care, diagnoses ailments, and directs patients to specialized services as necessary (Anwar and Abdullah, 2021). </a:t>
            </a:r>
          </a:p>
        </p:txBody>
      </p:sp>
      <p:pic>
        <p:nvPicPr>
          <p:cNvPr id="3074" name="Picture 2">
            <a:extLst>
              <a:ext uri="{FF2B5EF4-FFF2-40B4-BE49-F238E27FC236}">
                <a16:creationId xmlns:a16="http://schemas.microsoft.com/office/drawing/2014/main" id="{0B3C46D8-3358-FEE6-5F28-30BD150DD6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72" y="1318438"/>
            <a:ext cx="4521153" cy="383875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2BB1739-A7E9-5187-7D18-8800D32BDB14}"/>
              </a:ext>
            </a:extLst>
          </p:cNvPr>
          <p:cNvSpPr txBox="1"/>
          <p:nvPr/>
        </p:nvSpPr>
        <p:spPr>
          <a:xfrm>
            <a:off x="7644235" y="5309145"/>
            <a:ext cx="6112042" cy="646331"/>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just"/>
            <a:r>
              <a:rPr lang="en-IN" dirty="0">
                <a:latin typeface="Times New Roman" panose="02020603050405020304" pitchFamily="18" charset="0"/>
                <a:cs typeface="Times New Roman" panose="02020603050405020304" pitchFamily="18" charset="0"/>
              </a:rPr>
              <a:t>Figure 1: NHS </a:t>
            </a:r>
          </a:p>
          <a:p>
            <a:pPr algn="just"/>
            <a:r>
              <a:rPr lang="en-IN" dirty="0">
                <a:latin typeface="Times New Roman" panose="02020603050405020304" pitchFamily="18" charset="0"/>
                <a:cs typeface="Times New Roman" panose="02020603050405020304" pitchFamily="18" charset="0"/>
              </a:rPr>
              <a:t>Source: </a:t>
            </a:r>
            <a:r>
              <a:rPr lang="en-US" sz="1800" dirty="0">
                <a:latin typeface="Times New Roman" panose="02020603050405020304" pitchFamily="18" charset="0"/>
                <a:cs typeface="Times New Roman" panose="02020603050405020304" pitchFamily="18" charset="0"/>
              </a:rPr>
              <a:t>(Wilton, 2019)</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15824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530F857-2165-4B37-EDFF-838DDA534DC7}"/>
              </a:ext>
            </a:extLst>
          </p:cNvPr>
          <p:cNvSpPr txBox="1"/>
          <p:nvPr/>
        </p:nvSpPr>
        <p:spPr>
          <a:xfrm>
            <a:off x="1" y="0"/>
            <a:ext cx="12188824" cy="707886"/>
          </a:xfrm>
          <a:prstGeom prst="rect">
            <a:avLst/>
          </a:prstGeom>
          <a:solidFill>
            <a:schemeClr val="accent6">
              <a:lumMod val="60000"/>
              <a:lumOff val="40000"/>
            </a:schemeClr>
          </a:solidFill>
          <a:ln>
            <a:solidFill>
              <a:schemeClr val="bg2"/>
            </a:solidFill>
          </a:ln>
        </p:spPr>
        <p:txBody>
          <a:bodyPr wrap="square">
            <a:spAutoFit/>
          </a:bodyPr>
          <a:lstStyle/>
          <a:p>
            <a:pPr algn="just"/>
            <a:r>
              <a:rPr lang="en-IN" sz="4000" b="1" dirty="0">
                <a:latin typeface="Times New Roman" panose="02020603050405020304" pitchFamily="18" charset="0"/>
                <a:cs typeface="Times New Roman" panose="02020603050405020304" pitchFamily="18" charset="0"/>
              </a:rPr>
              <a:t>               HRO strategy of National health service UK</a:t>
            </a:r>
          </a:p>
        </p:txBody>
      </p:sp>
      <p:sp>
        <p:nvSpPr>
          <p:cNvPr id="2" name="Rectangle: Rounded Corners 1">
            <a:extLst>
              <a:ext uri="{FF2B5EF4-FFF2-40B4-BE49-F238E27FC236}">
                <a16:creationId xmlns:a16="http://schemas.microsoft.com/office/drawing/2014/main" id="{03A51592-33A5-E905-FDE9-F06576C7D7E9}"/>
              </a:ext>
            </a:extLst>
          </p:cNvPr>
          <p:cNvSpPr/>
          <p:nvPr/>
        </p:nvSpPr>
        <p:spPr>
          <a:xfrm>
            <a:off x="189756" y="980728"/>
            <a:ext cx="7272808" cy="2664296"/>
          </a:xfrm>
          <a:prstGeom prst="roundRect">
            <a:avLst/>
          </a:prstGeom>
          <a:ln>
            <a:noFill/>
          </a:ln>
        </p:spPr>
        <p:style>
          <a:lnRef idx="3">
            <a:schemeClr val="lt1"/>
          </a:lnRef>
          <a:fillRef idx="1">
            <a:schemeClr val="accent2"/>
          </a:fillRef>
          <a:effectRef idx="1">
            <a:schemeClr val="accent2"/>
          </a:effectRef>
          <a:fontRef idx="minor">
            <a:schemeClr val="lt1"/>
          </a:fontRef>
        </p:style>
        <p:txBody>
          <a:bodyPr rtlCol="0" anchor="ctr"/>
          <a:lstStyle/>
          <a:p>
            <a:pPr algn="just"/>
            <a:r>
              <a:rPr lang="en-IN" sz="2000" dirty="0">
                <a:latin typeface="Times New Roman" panose="02020603050405020304" pitchFamily="18" charset="0"/>
                <a:cs typeface="Times New Roman" panose="02020603050405020304" pitchFamily="18" charset="0"/>
              </a:rPr>
              <a:t>One important HRO strategy that can be deployed in the national health service is the focus on talent development and retention that can help in finding the importance of skilled professionals. NHS has taken various initiatives to make talented individuals. </a:t>
            </a:r>
          </a:p>
          <a:p>
            <a:pPr algn="just"/>
            <a:endParaRPr lang="en-IN" dirty="0">
              <a:latin typeface="Times New Roman" panose="02020603050405020304" pitchFamily="18" charset="0"/>
              <a:cs typeface="Times New Roman" panose="02020603050405020304" pitchFamily="18" charset="0"/>
            </a:endParaRPr>
          </a:p>
        </p:txBody>
      </p:sp>
      <p:sp>
        <p:nvSpPr>
          <p:cNvPr id="3" name="Rectangle: Rounded Corners 2">
            <a:extLst>
              <a:ext uri="{FF2B5EF4-FFF2-40B4-BE49-F238E27FC236}">
                <a16:creationId xmlns:a16="http://schemas.microsoft.com/office/drawing/2014/main" id="{63895857-02EC-BB23-CDD6-9CE92D3FC5B5}"/>
              </a:ext>
            </a:extLst>
          </p:cNvPr>
          <p:cNvSpPr/>
          <p:nvPr/>
        </p:nvSpPr>
        <p:spPr>
          <a:xfrm>
            <a:off x="189756" y="3789040"/>
            <a:ext cx="7272808" cy="2881783"/>
          </a:xfrm>
          <a:prstGeom prst="roundRect">
            <a:avLst/>
          </a:prstGeom>
          <a:ln>
            <a:noFill/>
          </a:ln>
        </p:spPr>
        <p:style>
          <a:lnRef idx="3">
            <a:schemeClr val="lt1"/>
          </a:lnRef>
          <a:fillRef idx="1">
            <a:schemeClr val="accent2"/>
          </a:fillRef>
          <a:effectRef idx="1">
            <a:schemeClr val="accent2"/>
          </a:effectRef>
          <a:fontRef idx="minor">
            <a:schemeClr val="lt1"/>
          </a:fontRef>
        </p:style>
        <p:txBody>
          <a:bodyPr rtlCol="0" anchor="ctr"/>
          <a:lstStyle/>
          <a:p>
            <a:pPr algn="just"/>
            <a:r>
              <a:rPr lang="en-IN" sz="2000" dirty="0">
                <a:latin typeface="Times New Roman" panose="02020603050405020304" pitchFamily="18" charset="0"/>
                <a:cs typeface="Times New Roman" panose="02020603050405020304" pitchFamily="18" charset="0"/>
              </a:rPr>
              <a:t>The NHS provides a range of training and development opportunities to enhance the professional growth of its staff. This provides chances for ongoing professional growth, mentorship programs, and leadership initiatives.  The NHS seeks to develop a highly skilled and motivated workforce by making investments in the development of its employees (</a:t>
            </a:r>
            <a:r>
              <a:rPr lang="en-IN" sz="2000" dirty="0" err="1">
                <a:latin typeface="Times New Roman" panose="02020603050405020304" pitchFamily="18" charset="0"/>
                <a:cs typeface="Times New Roman" panose="02020603050405020304" pitchFamily="18" charset="0"/>
              </a:rPr>
              <a:t>Gilal</a:t>
            </a:r>
            <a:r>
              <a:rPr lang="en-IN" sz="2000" dirty="0">
                <a:latin typeface="Times New Roman" panose="02020603050405020304" pitchFamily="18" charset="0"/>
                <a:cs typeface="Times New Roman" panose="02020603050405020304" pitchFamily="18" charset="0"/>
              </a:rPr>
              <a:t> et al., 2019).</a:t>
            </a:r>
          </a:p>
          <a:p>
            <a:pPr algn="just"/>
            <a:endParaRPr lang="en-IN"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DF5B8FB3-C031-0F7D-6E9B-ADF52FBC2E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2321" y="1412776"/>
            <a:ext cx="4536504" cy="33299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C9F3F85-EECE-629C-9605-05C64828BB51}"/>
              </a:ext>
            </a:extLst>
          </p:cNvPr>
          <p:cNvSpPr txBox="1"/>
          <p:nvPr/>
        </p:nvSpPr>
        <p:spPr>
          <a:xfrm>
            <a:off x="7940352" y="5626115"/>
            <a:ext cx="3960441" cy="646331"/>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nchor="ctr" anchorCtr="1">
            <a:spAutoFit/>
          </a:bodyPr>
          <a:lstStyle/>
          <a:p>
            <a:pPr algn="just"/>
            <a:r>
              <a:rPr lang="en-IN" dirty="0">
                <a:latin typeface="Times New Roman" panose="02020603050405020304" pitchFamily="18" charset="0"/>
                <a:cs typeface="Times New Roman" panose="02020603050405020304" pitchFamily="18" charset="0"/>
              </a:rPr>
              <a:t>Figure 2: Employee talent and retention</a:t>
            </a:r>
          </a:p>
          <a:p>
            <a:pPr algn="just"/>
            <a:r>
              <a:rPr lang="en-IN" dirty="0">
                <a:latin typeface="Times New Roman" panose="02020603050405020304" pitchFamily="18" charset="0"/>
                <a:cs typeface="Times New Roman" panose="02020603050405020304" pitchFamily="18" charset="0"/>
              </a:rPr>
              <a:t>Source: (</a:t>
            </a:r>
            <a:r>
              <a:rPr lang="en-IN" dirty="0" err="1">
                <a:latin typeface="Times New Roman" panose="02020603050405020304" pitchFamily="18" charset="0"/>
                <a:cs typeface="Times New Roman" panose="02020603050405020304" pitchFamily="18" charset="0"/>
              </a:rPr>
              <a:t>Doz</a:t>
            </a:r>
            <a:r>
              <a:rPr lang="en-IN" dirty="0">
                <a:latin typeface="Times New Roman" panose="02020603050405020304" pitchFamily="18" charset="0"/>
                <a:cs typeface="Times New Roman" panose="02020603050405020304" pitchFamily="18" charset="0"/>
              </a:rPr>
              <a:t>, 2019)</a:t>
            </a:r>
          </a:p>
        </p:txBody>
      </p:sp>
    </p:spTree>
    <p:extLst>
      <p:ext uri="{BB962C8B-B14F-4D97-AF65-F5344CB8AC3E}">
        <p14:creationId xmlns:p14="http://schemas.microsoft.com/office/powerpoint/2010/main" val="309861616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B334D1DF-A271-92BB-BF24-83840EC05ECD}"/>
              </a:ext>
            </a:extLst>
          </p:cNvPr>
          <p:cNvSpPr txBox="1"/>
          <p:nvPr/>
        </p:nvSpPr>
        <p:spPr>
          <a:xfrm>
            <a:off x="0" y="0"/>
            <a:ext cx="12188825" cy="707886"/>
          </a:xfrm>
          <a:prstGeom prst="rect">
            <a:avLst/>
          </a:prstGeom>
          <a:solidFill>
            <a:schemeClr val="accent6">
              <a:lumMod val="60000"/>
              <a:lumOff val="40000"/>
            </a:schemeClr>
          </a:solidFill>
          <a:ln>
            <a:solidFill>
              <a:schemeClr val="bg2"/>
            </a:solidFill>
          </a:ln>
        </p:spPr>
        <p:txBody>
          <a:bodyPr wrap="square">
            <a:spAutoFit/>
          </a:bodyPr>
          <a:lstStyle/>
          <a:p>
            <a:pPr algn="just"/>
            <a:r>
              <a:rPr lang="en-IN" sz="4000" b="1" dirty="0">
                <a:latin typeface="Times New Roman" panose="02020603050405020304" pitchFamily="18" charset="0"/>
                <a:cs typeface="Times New Roman" panose="02020603050405020304" pitchFamily="18" charset="0"/>
              </a:rPr>
              <a:t>     Effectiveness of HRO Strategy in the public sector </a:t>
            </a:r>
            <a:endParaRPr lang="en-IN" sz="40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E4C7A0A-46A7-FA60-43B8-AB1B45E26F45}"/>
              </a:ext>
            </a:extLst>
          </p:cNvPr>
          <p:cNvSpPr txBox="1"/>
          <p:nvPr/>
        </p:nvSpPr>
        <p:spPr>
          <a:xfrm>
            <a:off x="405780" y="1268760"/>
            <a:ext cx="11377264" cy="5262979"/>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nchor="ctr" anchorCtr="1">
            <a:spAutoFit/>
          </a:bodyPr>
          <a:lstStyle/>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In the public sector, an effective organizational (HRO) strategy can boost productivity, enhance service delivery, and guarantee smooth operations. A culture of safety, risk management, and continuous improvement is first and foremost promoted through an HRO strategy (</a:t>
            </a:r>
            <a:r>
              <a:rPr lang="en-US" sz="2400" dirty="0" err="1">
                <a:latin typeface="Times New Roman" panose="02020603050405020304" pitchFamily="18" charset="0"/>
                <a:cs typeface="Times New Roman" panose="02020603050405020304" pitchFamily="18" charset="0"/>
              </a:rPr>
              <a:t>Gilal</a:t>
            </a:r>
            <a:r>
              <a:rPr lang="en-US" sz="2400" dirty="0">
                <a:latin typeface="Times New Roman" panose="02020603050405020304" pitchFamily="18" charset="0"/>
                <a:cs typeface="Times New Roman" panose="02020603050405020304" pitchFamily="18" charset="0"/>
              </a:rPr>
              <a:t> et al., 2019). </a:t>
            </a:r>
          </a:p>
          <a:p>
            <a:pPr algn="just"/>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Organizations may avoid mistakes, mishaps, and expensive interruptions by placing a high priority on safety and risk reduction. With this strategy, staff members are encouraged to adopt a proactive mentality and spot possible dangers early on.</a:t>
            </a:r>
          </a:p>
          <a:p>
            <a:pPr marL="342900" indent="-3429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HRO strategy places a strong emphasis on efficient communication and teamwork. Open channels of communication and effective cooperation make it possible to share information quickly and accurately, which is essential in circumstances where the public sector moves quickly. It facilitates good decision-making, lessens disagreements, and helps to avoid misunderstandings (Wilton, 2019).</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15408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9EAD9D6-FEAB-D315-04A5-418769F434E5}"/>
              </a:ext>
            </a:extLst>
          </p:cNvPr>
          <p:cNvSpPr txBox="1"/>
          <p:nvPr/>
        </p:nvSpPr>
        <p:spPr>
          <a:xfrm>
            <a:off x="-1" y="0"/>
            <a:ext cx="12188825" cy="707886"/>
          </a:xfrm>
          <a:prstGeom prst="rect">
            <a:avLst/>
          </a:prstGeom>
          <a:solidFill>
            <a:schemeClr val="accent6">
              <a:lumMod val="60000"/>
              <a:lumOff val="40000"/>
            </a:schemeClr>
          </a:solidFill>
          <a:ln>
            <a:solidFill>
              <a:schemeClr val="bg2"/>
            </a:solidFill>
          </a:ln>
        </p:spPr>
        <p:txBody>
          <a:bodyPr wrap="square">
            <a:spAutoFit/>
          </a:bodyPr>
          <a:lstStyle/>
          <a:p>
            <a:pPr algn="just"/>
            <a:r>
              <a:rPr lang="en-IN" sz="4000" b="1" dirty="0">
                <a:latin typeface="Times New Roman" panose="02020603050405020304" pitchFamily="18" charset="0"/>
                <a:cs typeface="Times New Roman" panose="02020603050405020304" pitchFamily="18" charset="0"/>
              </a:rPr>
              <a:t>   Impact of HR Strategy of National health service UK</a:t>
            </a:r>
          </a:p>
        </p:txBody>
      </p:sp>
      <p:sp>
        <p:nvSpPr>
          <p:cNvPr id="3" name="TextBox 2">
            <a:extLst>
              <a:ext uri="{FF2B5EF4-FFF2-40B4-BE49-F238E27FC236}">
                <a16:creationId xmlns:a16="http://schemas.microsoft.com/office/drawing/2014/main" id="{C2C2F8D7-9BBE-5849-C580-859B699E0183}"/>
              </a:ext>
            </a:extLst>
          </p:cNvPr>
          <p:cNvSpPr txBox="1"/>
          <p:nvPr/>
        </p:nvSpPr>
        <p:spPr>
          <a:xfrm>
            <a:off x="94877" y="1225689"/>
            <a:ext cx="11999068" cy="5632311"/>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just"/>
            <a:r>
              <a:rPr lang="en-IN" sz="2400" b="1" dirty="0">
                <a:latin typeface="Times New Roman" panose="02020603050405020304" pitchFamily="18" charset="0"/>
                <a:cs typeface="Times New Roman" panose="02020603050405020304" pitchFamily="18" charset="0"/>
              </a:rPr>
              <a:t>Recruitment and Workforce Planning</a:t>
            </a:r>
          </a:p>
          <a:p>
            <a:pPr algn="just"/>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The NHS HR strategy places a strong emphasis on recruitment and workforce planning to guarantee that there are enough qualified healthcare workers in various specializations and regions. As a result, the populace has access to healthcare services, and staffing shortages are addressed. The NHS's recruiting activities are successful in attracting and choosing competent candidates, that raises the standard and competency of the staff (Anwar and Abdullah, 2021).</a:t>
            </a:r>
          </a:p>
          <a:p>
            <a:pPr algn="just"/>
            <a:endParaRPr lang="en-IN" sz="2400" dirty="0">
              <a:latin typeface="Times New Roman" panose="02020603050405020304" pitchFamily="18" charset="0"/>
              <a:cs typeface="Times New Roman" panose="02020603050405020304" pitchFamily="18" charset="0"/>
            </a:endParaRPr>
          </a:p>
          <a:p>
            <a:pPr algn="just"/>
            <a:r>
              <a:rPr lang="en-US" sz="2400" b="1" dirty="0">
                <a:latin typeface="Times New Roman" panose="02020603050405020304" pitchFamily="18" charset="0"/>
                <a:cs typeface="Times New Roman" panose="02020603050405020304" pitchFamily="18" charset="0"/>
              </a:rPr>
              <a:t>Employee Development and Retention</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The NHS places a high priority on talent development and provides its staff with a variety of training and development options. As a result, healthcare personnel’s abilities to deliver high-quality care are improved in terms of their skills, knowledge, and competencies. The HR strategy also encourages professional development and offers avenues for growth, that helps to retain employees and lower turnover rates (</a:t>
            </a:r>
            <a:r>
              <a:rPr lang="en-US" sz="2400" dirty="0" err="1">
                <a:latin typeface="Times New Roman" panose="02020603050405020304" pitchFamily="18" charset="0"/>
                <a:cs typeface="Times New Roman" panose="02020603050405020304" pitchFamily="18" charset="0"/>
              </a:rPr>
              <a:t>Gilal</a:t>
            </a:r>
            <a:r>
              <a:rPr lang="en-US" sz="2400" dirty="0">
                <a:latin typeface="Times New Roman" panose="02020603050405020304" pitchFamily="18" charset="0"/>
                <a:cs typeface="Times New Roman" panose="02020603050405020304" pitchFamily="18" charset="0"/>
              </a:rPr>
              <a:t> et al., 2019).</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454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4AB980-EAA2-0F25-C237-F08E6CF12998}"/>
              </a:ext>
            </a:extLst>
          </p:cNvPr>
          <p:cNvSpPr txBox="1"/>
          <p:nvPr/>
        </p:nvSpPr>
        <p:spPr>
          <a:xfrm>
            <a:off x="261764" y="980728"/>
            <a:ext cx="11927061" cy="5632311"/>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just"/>
            <a:r>
              <a:rPr lang="en-IN" sz="2400" b="1" dirty="0">
                <a:latin typeface="Times New Roman" panose="02020603050405020304" pitchFamily="18" charset="0"/>
                <a:cs typeface="Times New Roman" panose="02020603050405020304" pitchFamily="18" charset="0"/>
              </a:rPr>
              <a:t>Diversity and inclusion</a:t>
            </a:r>
          </a:p>
          <a:p>
            <a:pPr algn="just"/>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The HR strategy for NHS encourages these concepts throughout the company. The NHS can better comprehend and serve the different requirements of the patient population by luring and keeping a diverse staff. This tactic aids in delivering care that is sensitive to cultural differences, lowering healthcare inequities, and advancing employee equality (</a:t>
            </a:r>
            <a:r>
              <a:rPr lang="en-IN" sz="2400" dirty="0" err="1">
                <a:latin typeface="Times New Roman" panose="02020603050405020304" pitchFamily="18" charset="0"/>
                <a:cs typeface="Times New Roman" panose="02020603050405020304" pitchFamily="18" charset="0"/>
              </a:rPr>
              <a:t>Gurmu</a:t>
            </a:r>
            <a:r>
              <a:rPr lang="en-IN" sz="2400" dirty="0">
                <a:latin typeface="Times New Roman" panose="02020603050405020304" pitchFamily="18" charset="0"/>
                <a:cs typeface="Times New Roman" panose="02020603050405020304" pitchFamily="18" charset="0"/>
              </a:rPr>
              <a:t> and </a:t>
            </a:r>
            <a:r>
              <a:rPr lang="en-IN" sz="2400" dirty="0" err="1">
                <a:latin typeface="Times New Roman" panose="02020603050405020304" pitchFamily="18" charset="0"/>
                <a:cs typeface="Times New Roman" panose="02020603050405020304" pitchFamily="18" charset="0"/>
              </a:rPr>
              <a:t>Ongkowijoyo</a:t>
            </a:r>
            <a:r>
              <a:rPr lang="en-IN" sz="2400" dirty="0">
                <a:latin typeface="Times New Roman" panose="02020603050405020304" pitchFamily="18" charset="0"/>
                <a:cs typeface="Times New Roman" panose="02020603050405020304" pitchFamily="18" charset="0"/>
              </a:rPr>
              <a:t>, 2020).</a:t>
            </a:r>
          </a:p>
          <a:p>
            <a:pPr algn="just"/>
            <a:endParaRPr lang="en-IN" sz="2400" dirty="0">
              <a:latin typeface="Times New Roman" panose="02020603050405020304" pitchFamily="18" charset="0"/>
              <a:cs typeface="Times New Roman" panose="02020603050405020304" pitchFamily="18" charset="0"/>
            </a:endParaRPr>
          </a:p>
          <a:p>
            <a:pPr algn="just"/>
            <a:r>
              <a:rPr lang="en-US" sz="2400" b="1" dirty="0">
                <a:latin typeface="Times New Roman" panose="02020603050405020304" pitchFamily="18" charset="0"/>
                <a:cs typeface="Times New Roman" panose="02020603050405020304" pitchFamily="18" charset="0"/>
              </a:rPr>
              <a:t>Employee Engagement and Well-Being</a:t>
            </a:r>
          </a:p>
          <a:p>
            <a:pPr algn="just"/>
            <a:endParaRPr lang="en-US" sz="2400" dirty="0">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Fostering an engaged and healthy staff is a key component of the NHS's human resources strategy. Employee happiness, well-being, and productivity are all impacted by programs like flexible work schedules, health and wellness initiatives, and work-life balance assistance. Employees that are engaged and satisfied are more likely to give kind and patient-centered treatment (Stone, Cox and Gavin, 2020).</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56765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6011D2F-306D-83B0-06D1-558D5BEC634B}"/>
              </a:ext>
            </a:extLst>
          </p:cNvPr>
          <p:cNvSpPr txBox="1"/>
          <p:nvPr/>
        </p:nvSpPr>
        <p:spPr>
          <a:xfrm>
            <a:off x="0" y="0"/>
            <a:ext cx="12188825" cy="707886"/>
          </a:xfrm>
          <a:prstGeom prst="rect">
            <a:avLst/>
          </a:prstGeom>
          <a:solidFill>
            <a:schemeClr val="accent6">
              <a:lumMod val="60000"/>
              <a:lumOff val="40000"/>
            </a:schemeClr>
          </a:solidFill>
          <a:ln>
            <a:solidFill>
              <a:schemeClr val="bg2"/>
            </a:solidFill>
          </a:ln>
        </p:spPr>
        <p:txBody>
          <a:bodyPr wrap="square">
            <a:spAutoFit/>
          </a:bodyPr>
          <a:lstStyle/>
          <a:p>
            <a:pPr algn="just"/>
            <a:r>
              <a:rPr lang="en-IN" sz="4000" b="1" dirty="0">
                <a:latin typeface="Times New Roman" panose="02020603050405020304" pitchFamily="18" charset="0"/>
                <a:cs typeface="Times New Roman" panose="02020603050405020304" pitchFamily="18" charset="0"/>
              </a:rPr>
              <a:t>                  Resource-based Components 4.0 Q</a:t>
            </a:r>
            <a:endParaRPr lang="en-IN" sz="40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20E7CCBA-537F-D562-DA37-F76D258B29CA}"/>
              </a:ext>
            </a:extLst>
          </p:cNvPr>
          <p:cNvSpPr txBox="1"/>
          <p:nvPr/>
        </p:nvSpPr>
        <p:spPr>
          <a:xfrm>
            <a:off x="369776" y="1052736"/>
            <a:ext cx="11449272" cy="1569660"/>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just"/>
            <a:r>
              <a:rPr lang="en-IN" sz="2400" dirty="0">
                <a:latin typeface="Times New Roman" panose="02020603050405020304" pitchFamily="18" charset="0"/>
                <a:cs typeface="Times New Roman" panose="02020603050405020304" pitchFamily="18" charset="0"/>
              </a:rPr>
              <a:t>The National Health Service (NHS) 4.0's resource-based components relate to the strategic tools and resources that the NHS uses to accomplish its objectives and efficiently provide healthcare services </a:t>
            </a:r>
            <a:r>
              <a:rPr lang="en-US" sz="2400" dirty="0">
                <a:latin typeface="Times New Roman" panose="02020603050405020304" pitchFamily="18" charset="0"/>
                <a:cs typeface="Times New Roman" panose="02020603050405020304" pitchFamily="18" charset="0"/>
              </a:rPr>
              <a:t>(Stone, Cox and Gavin, 2020)</a:t>
            </a:r>
            <a:r>
              <a:rPr lang="en-IN" sz="2400" dirty="0">
                <a:latin typeface="Times New Roman" panose="02020603050405020304" pitchFamily="18" charset="0"/>
                <a:cs typeface="Times New Roman" panose="02020603050405020304" pitchFamily="18" charset="0"/>
              </a:rPr>
              <a:t>. </a:t>
            </a:r>
          </a:p>
          <a:p>
            <a:pPr algn="just"/>
            <a:r>
              <a:rPr lang="en-IN" sz="2400" dirty="0">
                <a:latin typeface="Times New Roman" panose="02020603050405020304" pitchFamily="18" charset="0"/>
                <a:cs typeface="Times New Roman" panose="02020603050405020304" pitchFamily="18" charset="0"/>
              </a:rPr>
              <a:t>These elements may be divided into four main groups: </a:t>
            </a:r>
          </a:p>
        </p:txBody>
      </p:sp>
      <p:sp>
        <p:nvSpPr>
          <p:cNvPr id="12" name="Rectangle: Rounded Corners 11">
            <a:extLst>
              <a:ext uri="{FF2B5EF4-FFF2-40B4-BE49-F238E27FC236}">
                <a16:creationId xmlns:a16="http://schemas.microsoft.com/office/drawing/2014/main" id="{0C8F2E2A-2D8A-58DA-2602-A9A0F4C107CF}"/>
              </a:ext>
            </a:extLst>
          </p:cNvPr>
          <p:cNvSpPr/>
          <p:nvPr/>
        </p:nvSpPr>
        <p:spPr>
          <a:xfrm>
            <a:off x="477788" y="2645457"/>
            <a:ext cx="11233248" cy="643577"/>
          </a:xfrm>
          <a:prstGeom prst="roundRect">
            <a:avLst/>
          </a:prstGeom>
          <a:ln>
            <a:noFill/>
          </a:ln>
        </p:spPr>
        <p:style>
          <a:lnRef idx="3">
            <a:schemeClr val="lt1"/>
          </a:lnRef>
          <a:fillRef idx="1">
            <a:schemeClr val="accent2"/>
          </a:fillRef>
          <a:effectRef idx="1">
            <a:schemeClr val="accent2"/>
          </a:effectRef>
          <a:fontRef idx="minor">
            <a:schemeClr val="lt1"/>
          </a:fontRef>
        </p:style>
        <p:txBody>
          <a:bodyPr rtlCol="0" anchor="ctr"/>
          <a:lstStyle/>
          <a:p>
            <a:pPr algn="just"/>
            <a:r>
              <a:rPr lang="en-IN" sz="2800" dirty="0">
                <a:latin typeface="Times New Roman" panose="02020603050405020304" pitchFamily="18" charset="0"/>
                <a:cs typeface="Times New Roman" panose="02020603050405020304" pitchFamily="18" charset="0"/>
              </a:rPr>
              <a:t>Financial resources</a:t>
            </a:r>
          </a:p>
        </p:txBody>
      </p:sp>
      <p:sp>
        <p:nvSpPr>
          <p:cNvPr id="13" name="Rectangle: Rounded Corners 12">
            <a:extLst>
              <a:ext uri="{FF2B5EF4-FFF2-40B4-BE49-F238E27FC236}">
                <a16:creationId xmlns:a16="http://schemas.microsoft.com/office/drawing/2014/main" id="{7F8E6494-96C6-5806-AC59-3AA39637BD77}"/>
              </a:ext>
            </a:extLst>
          </p:cNvPr>
          <p:cNvSpPr/>
          <p:nvPr/>
        </p:nvSpPr>
        <p:spPr>
          <a:xfrm>
            <a:off x="477788" y="3456877"/>
            <a:ext cx="11233248" cy="778728"/>
          </a:xfrm>
          <a:prstGeom prst="roundRect">
            <a:avLst/>
          </a:prstGeom>
          <a:ln>
            <a:noFill/>
          </a:ln>
        </p:spPr>
        <p:style>
          <a:lnRef idx="3">
            <a:schemeClr val="lt1"/>
          </a:lnRef>
          <a:fillRef idx="1">
            <a:schemeClr val="accent2"/>
          </a:fillRef>
          <a:effectRef idx="1">
            <a:schemeClr val="accent2"/>
          </a:effectRef>
          <a:fontRef idx="minor">
            <a:schemeClr val="lt1"/>
          </a:fontRef>
        </p:style>
        <p:txBody>
          <a:bodyPr rtlCol="0" anchor="ctr"/>
          <a:lstStyle/>
          <a:p>
            <a:pPr algn="just"/>
            <a:r>
              <a:rPr lang="en-IN" sz="2800" dirty="0">
                <a:latin typeface="Times New Roman" panose="02020603050405020304" pitchFamily="18" charset="0"/>
                <a:cs typeface="Times New Roman" panose="02020603050405020304" pitchFamily="18" charset="0"/>
              </a:rPr>
              <a:t>Technological resources</a:t>
            </a:r>
          </a:p>
        </p:txBody>
      </p:sp>
      <p:sp>
        <p:nvSpPr>
          <p:cNvPr id="14" name="Rectangle: Rounded Corners 13">
            <a:extLst>
              <a:ext uri="{FF2B5EF4-FFF2-40B4-BE49-F238E27FC236}">
                <a16:creationId xmlns:a16="http://schemas.microsoft.com/office/drawing/2014/main" id="{3E17ABE0-7099-3188-B4EA-6122A6D34CBC}"/>
              </a:ext>
            </a:extLst>
          </p:cNvPr>
          <p:cNvSpPr/>
          <p:nvPr/>
        </p:nvSpPr>
        <p:spPr>
          <a:xfrm>
            <a:off x="477788" y="4403448"/>
            <a:ext cx="11233248" cy="1008112"/>
          </a:xfrm>
          <a:prstGeom prst="roundRect">
            <a:avLst/>
          </a:prstGeom>
          <a:ln>
            <a:noFill/>
          </a:ln>
        </p:spPr>
        <p:style>
          <a:lnRef idx="3">
            <a:schemeClr val="lt1"/>
          </a:lnRef>
          <a:fillRef idx="1">
            <a:schemeClr val="accent2"/>
          </a:fillRef>
          <a:effectRef idx="1">
            <a:schemeClr val="accent2"/>
          </a:effectRef>
          <a:fontRef idx="minor">
            <a:schemeClr val="lt1"/>
          </a:fontRef>
        </p:style>
        <p:txBody>
          <a:bodyPr rtlCol="0" anchor="ctr"/>
          <a:lstStyle/>
          <a:p>
            <a:pPr algn="just"/>
            <a:r>
              <a:rPr lang="en-IN" sz="2800" dirty="0">
                <a:latin typeface="Times New Roman" panose="02020603050405020304" pitchFamily="18" charset="0"/>
                <a:cs typeface="Times New Roman" panose="02020603050405020304" pitchFamily="18" charset="0"/>
              </a:rPr>
              <a:t>Physical resources</a:t>
            </a:r>
          </a:p>
        </p:txBody>
      </p:sp>
      <p:sp>
        <p:nvSpPr>
          <p:cNvPr id="15" name="Rectangle: Rounded Corners 14">
            <a:extLst>
              <a:ext uri="{FF2B5EF4-FFF2-40B4-BE49-F238E27FC236}">
                <a16:creationId xmlns:a16="http://schemas.microsoft.com/office/drawing/2014/main" id="{2FD7232B-9F72-B584-CB65-938F4210F753}"/>
              </a:ext>
            </a:extLst>
          </p:cNvPr>
          <p:cNvSpPr/>
          <p:nvPr/>
        </p:nvSpPr>
        <p:spPr>
          <a:xfrm>
            <a:off x="477788" y="5579403"/>
            <a:ext cx="11233248" cy="980728"/>
          </a:xfrm>
          <a:prstGeom prst="roundRect">
            <a:avLst/>
          </a:prstGeom>
          <a:ln>
            <a:noFill/>
          </a:ln>
        </p:spPr>
        <p:style>
          <a:lnRef idx="3">
            <a:schemeClr val="lt1"/>
          </a:lnRef>
          <a:fillRef idx="1">
            <a:schemeClr val="accent2"/>
          </a:fillRef>
          <a:effectRef idx="1">
            <a:schemeClr val="accent2"/>
          </a:effectRef>
          <a:fontRef idx="minor">
            <a:schemeClr val="lt1"/>
          </a:fontRef>
        </p:style>
        <p:txBody>
          <a:bodyPr rtlCol="0" anchor="ctr"/>
          <a:lstStyle/>
          <a:p>
            <a:pPr algn="just"/>
            <a:r>
              <a:rPr lang="en-IN" sz="2800" dirty="0">
                <a:latin typeface="Times New Roman" panose="02020603050405020304" pitchFamily="18" charset="0"/>
                <a:cs typeface="Times New Roman" panose="02020603050405020304" pitchFamily="18" charset="0"/>
              </a:rPr>
              <a:t>Human resources</a:t>
            </a:r>
            <a:r>
              <a:rPr lang="en-IN" sz="1800" dirty="0">
                <a:latin typeface="Times New Roman" panose="02020603050405020304" pitchFamily="18" charset="0"/>
                <a:cs typeface="Times New Roman" panose="02020603050405020304" pitchFamily="18" charset="0"/>
              </a:rPr>
              <a:t>.</a:t>
            </a: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0598088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8CE228B2-F181-84FD-6B01-AC60EBF3482E}"/>
              </a:ext>
            </a:extLst>
          </p:cNvPr>
          <p:cNvSpPr txBox="1"/>
          <p:nvPr/>
        </p:nvSpPr>
        <p:spPr>
          <a:xfrm>
            <a:off x="-1" y="0"/>
            <a:ext cx="12188825" cy="707886"/>
          </a:xfrm>
          <a:prstGeom prst="rect">
            <a:avLst/>
          </a:prstGeom>
          <a:solidFill>
            <a:schemeClr val="accent6">
              <a:lumMod val="60000"/>
              <a:lumOff val="40000"/>
            </a:schemeClr>
          </a:solidFill>
          <a:ln>
            <a:solidFill>
              <a:schemeClr val="bg2"/>
            </a:solidFill>
          </a:ln>
        </p:spPr>
        <p:txBody>
          <a:bodyPr wrap="square">
            <a:spAutoFit/>
          </a:bodyPr>
          <a:lstStyle/>
          <a:p>
            <a:r>
              <a:rPr lang="en-IN" sz="4000" b="1" dirty="0">
                <a:latin typeface="Times New Roman" panose="02020603050405020304" pitchFamily="18" charset="0"/>
                <a:cs typeface="Times New Roman" panose="02020603050405020304" pitchFamily="18" charset="0"/>
              </a:rPr>
              <a:t>                          Ramsay health care UK</a:t>
            </a:r>
          </a:p>
        </p:txBody>
      </p:sp>
      <p:sp>
        <p:nvSpPr>
          <p:cNvPr id="3" name="TextBox 2">
            <a:extLst>
              <a:ext uri="{FF2B5EF4-FFF2-40B4-BE49-F238E27FC236}">
                <a16:creationId xmlns:a16="http://schemas.microsoft.com/office/drawing/2014/main" id="{1239E991-C1CC-C3BE-9620-A95FF8992A15}"/>
              </a:ext>
            </a:extLst>
          </p:cNvPr>
          <p:cNvSpPr txBox="1"/>
          <p:nvPr/>
        </p:nvSpPr>
        <p:spPr>
          <a:xfrm>
            <a:off x="549795" y="908720"/>
            <a:ext cx="11089232" cy="6001643"/>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leading private healthcare organization in the UK is Ramsay Health Care. It is a component of the international Ramsay Health Care Group, that manages medical facilities throughout Asia, Europe, and Australia.  Numerous medical treatments, such as surgical operations, diagnostic imaging, and outpatient care, are provided by Ramsay Health Care UK (Rajput et al., 2021).</a:t>
            </a:r>
          </a:p>
          <a:p>
            <a:pPr marL="342900" indent="-342900" algn="just">
              <a:buFont typeface="Arial" panose="020B0604020202020204" pitchFamily="34" charset="0"/>
              <a:buChar char="•"/>
            </a:pP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mission of Ramsay Health Care UK is to deliver top-notch, patient-</a:t>
            </a:r>
            <a:r>
              <a:rPr lang="en-IN" sz="2400" dirty="0" err="1">
                <a:latin typeface="Times New Roman" panose="02020603050405020304" pitchFamily="18" charset="0"/>
                <a:cs typeface="Times New Roman" panose="02020603050405020304" pitchFamily="18" charset="0"/>
              </a:rPr>
              <a:t>centered</a:t>
            </a:r>
            <a:r>
              <a:rPr lang="en-IN" sz="2400" dirty="0">
                <a:latin typeface="Times New Roman" panose="02020603050405020304" pitchFamily="18" charset="0"/>
                <a:cs typeface="Times New Roman" panose="02020603050405020304" pitchFamily="18" charset="0"/>
              </a:rPr>
              <a:t> care through a network of hospitals and clinics. Their facilities are outfitted with cutting-edge medical technology, and their team is made up of skilled medical personnel, guaranteeing the provision of reliable healthcare.</a:t>
            </a:r>
          </a:p>
          <a:p>
            <a:pPr marL="342900" indent="-342900" algn="just">
              <a:buFont typeface="Arial" panose="020B0604020202020204" pitchFamily="34" charset="0"/>
              <a:buChar char="•"/>
            </a:pP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Ramsay Health Treatment UK prioritizes individualized treatment and works to provide patients with a relaxing and encouraging environment. They place a high value on clinical expertise and are committed to helping patients that are receiving treatment at their facilities achieve great health results (</a:t>
            </a:r>
            <a:r>
              <a:rPr lang="en-US" sz="2400" dirty="0" err="1">
                <a:latin typeface="Times New Roman" panose="02020603050405020304" pitchFamily="18" charset="0"/>
                <a:cs typeface="Times New Roman" panose="02020603050405020304" pitchFamily="18" charset="0"/>
              </a:rPr>
              <a:t>Gurmu</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Ongkowijoyo</a:t>
            </a:r>
            <a:r>
              <a:rPr lang="en-US" sz="2400" dirty="0">
                <a:latin typeface="Times New Roman" panose="02020603050405020304" pitchFamily="18" charset="0"/>
                <a:cs typeface="Times New Roman" panose="02020603050405020304" pitchFamily="18" charset="0"/>
              </a:rPr>
              <a:t>, 2020).</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438918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3E6AB8B-1A82-9439-7973-27A59730DB49}"/>
              </a:ext>
            </a:extLst>
          </p:cNvPr>
          <p:cNvSpPr txBox="1"/>
          <p:nvPr/>
        </p:nvSpPr>
        <p:spPr>
          <a:xfrm>
            <a:off x="7810" y="0"/>
            <a:ext cx="12188825" cy="646331"/>
          </a:xfrm>
          <a:prstGeom prst="rect">
            <a:avLst/>
          </a:prstGeom>
          <a:solidFill>
            <a:schemeClr val="accent6">
              <a:lumMod val="60000"/>
              <a:lumOff val="40000"/>
            </a:schemeClr>
          </a:solidFill>
          <a:ln>
            <a:solidFill>
              <a:schemeClr val="bg2"/>
            </a:solidFill>
          </a:ln>
        </p:spPr>
        <p:txBody>
          <a:bodyPr wrap="square">
            <a:spAutoFit/>
          </a:bodyPr>
          <a:lstStyle/>
          <a:p>
            <a:pPr algn="just"/>
            <a:r>
              <a:rPr lang="en-IN" sz="3600" b="1" dirty="0">
                <a:latin typeface="Times New Roman" panose="02020603050405020304" pitchFamily="18" charset="0"/>
                <a:cs typeface="Times New Roman" panose="02020603050405020304" pitchFamily="18" charset="0"/>
              </a:rPr>
              <a:t>                     HRO strategy of Ramsay health care UK</a:t>
            </a:r>
          </a:p>
        </p:txBody>
      </p:sp>
      <p:sp>
        <p:nvSpPr>
          <p:cNvPr id="2" name="Rectangle: Rounded Corners 1">
            <a:extLst>
              <a:ext uri="{FF2B5EF4-FFF2-40B4-BE49-F238E27FC236}">
                <a16:creationId xmlns:a16="http://schemas.microsoft.com/office/drawing/2014/main" id="{3AFFBC54-8DCD-2E3E-A2DE-15AA57D58549}"/>
              </a:ext>
            </a:extLst>
          </p:cNvPr>
          <p:cNvSpPr/>
          <p:nvPr/>
        </p:nvSpPr>
        <p:spPr>
          <a:xfrm>
            <a:off x="477788" y="1052736"/>
            <a:ext cx="7200800" cy="2376264"/>
          </a:xfrm>
          <a:prstGeom prst="roundRect">
            <a:avLst/>
          </a:prstGeom>
          <a:ln>
            <a:noFill/>
          </a:ln>
        </p:spPr>
        <p:style>
          <a:lnRef idx="3">
            <a:schemeClr val="lt1"/>
          </a:lnRef>
          <a:fillRef idx="1">
            <a:schemeClr val="accent2"/>
          </a:fillRef>
          <a:effectRef idx="1">
            <a:schemeClr val="accent2"/>
          </a:effectRef>
          <a:fontRef idx="minor">
            <a:schemeClr val="lt1"/>
          </a:fontRef>
        </p:style>
        <p:txBody>
          <a:bodyPr rtlCol="0" anchor="ctr"/>
          <a:lstStyle/>
          <a:p>
            <a:pPr algn="just"/>
            <a:r>
              <a:rPr lang="en-US" sz="2000" dirty="0">
                <a:latin typeface="Times New Roman" panose="02020603050405020304" pitchFamily="18" charset="0"/>
                <a:cs typeface="Times New Roman" panose="02020603050405020304" pitchFamily="18" charset="0"/>
              </a:rPr>
              <a:t>Ramsay Health Care UK deploys a culture of risk management and safety. The security of patients, employees, and visitors is ensured by this proactive strategy, which helps prevent errors, mishaps, and bad occurrences. Second, Ramsay Health Care UK's HRO approach places a premium on successful cooperation and communication. (</a:t>
            </a:r>
            <a:r>
              <a:rPr lang="en-US" sz="2000" dirty="0" err="1">
                <a:latin typeface="Times New Roman" panose="02020603050405020304" pitchFamily="18" charset="0"/>
                <a:cs typeface="Times New Roman" panose="02020603050405020304" pitchFamily="18" charset="0"/>
              </a:rPr>
              <a:t>Gurmu</a:t>
            </a:r>
            <a:r>
              <a:rPr lang="en-US" sz="2000" dirty="0">
                <a:latin typeface="Times New Roman" panose="02020603050405020304" pitchFamily="18" charset="0"/>
                <a:cs typeface="Times New Roman" panose="02020603050405020304" pitchFamily="18" charset="0"/>
              </a:rPr>
              <a:t> and </a:t>
            </a:r>
            <a:r>
              <a:rPr lang="en-US" sz="2000" dirty="0" err="1">
                <a:latin typeface="Times New Roman" panose="02020603050405020304" pitchFamily="18" charset="0"/>
                <a:cs typeface="Times New Roman" panose="02020603050405020304" pitchFamily="18" charset="0"/>
              </a:rPr>
              <a:t>Ongkowijoyo</a:t>
            </a:r>
            <a:r>
              <a:rPr lang="en-US" sz="2000" dirty="0">
                <a:latin typeface="Times New Roman" panose="02020603050405020304" pitchFamily="18" charset="0"/>
                <a:cs typeface="Times New Roman" panose="02020603050405020304" pitchFamily="18" charset="0"/>
              </a:rPr>
              <a:t>, 2020) </a:t>
            </a:r>
            <a:endParaRPr lang="en-IN" sz="2000" dirty="0">
              <a:latin typeface="Times New Roman" panose="02020603050405020304" pitchFamily="18" charset="0"/>
              <a:cs typeface="Times New Roman" panose="02020603050405020304" pitchFamily="18" charset="0"/>
            </a:endParaRPr>
          </a:p>
        </p:txBody>
      </p:sp>
      <p:sp>
        <p:nvSpPr>
          <p:cNvPr id="3" name="Rectangle: Rounded Corners 2">
            <a:extLst>
              <a:ext uri="{FF2B5EF4-FFF2-40B4-BE49-F238E27FC236}">
                <a16:creationId xmlns:a16="http://schemas.microsoft.com/office/drawing/2014/main" id="{CB4BAAC4-A714-D089-B72C-CC7FBAAF55CA}"/>
              </a:ext>
            </a:extLst>
          </p:cNvPr>
          <p:cNvSpPr/>
          <p:nvPr/>
        </p:nvSpPr>
        <p:spPr>
          <a:xfrm>
            <a:off x="477788" y="3835405"/>
            <a:ext cx="7200800" cy="2617931"/>
          </a:xfrm>
          <a:prstGeom prst="roundRect">
            <a:avLst/>
          </a:prstGeom>
          <a:ln>
            <a:noFill/>
          </a:ln>
        </p:spPr>
        <p:style>
          <a:lnRef idx="3">
            <a:schemeClr val="lt1"/>
          </a:lnRef>
          <a:fillRef idx="1">
            <a:schemeClr val="accent2"/>
          </a:fillRef>
          <a:effectRef idx="1">
            <a:schemeClr val="accent2"/>
          </a:effectRef>
          <a:fontRef idx="minor">
            <a:schemeClr val="lt1"/>
          </a:fontRef>
        </p:style>
        <p:txBody>
          <a:bodyPr rtlCol="0" anchor="ctr"/>
          <a:lstStyle/>
          <a:p>
            <a:pPr algn="just"/>
            <a:r>
              <a:rPr lang="en-US" sz="2000" dirty="0">
                <a:latin typeface="Times New Roman" panose="02020603050405020304" pitchFamily="18" charset="0"/>
                <a:cs typeface="Times New Roman" panose="02020603050405020304" pitchFamily="18" charset="0"/>
              </a:rPr>
              <a:t>The culture of continual development and learning from mistakes is highly valued at Ramsay Health Care UK. They promote the reporting and investigation of near-misses and negative incidents, putting an emphasis on finding the underlying reasons and putting preventative measures in place. This commitment to growth and learning promotes good transformation and guarantees that errors are not repeated (</a:t>
            </a:r>
            <a:r>
              <a:rPr lang="en-US" sz="2000" dirty="0" err="1">
                <a:latin typeface="Times New Roman" panose="02020603050405020304" pitchFamily="18" charset="0"/>
                <a:cs typeface="Times New Roman" panose="02020603050405020304" pitchFamily="18" charset="0"/>
              </a:rPr>
              <a:t>Doz</a:t>
            </a:r>
            <a:r>
              <a:rPr lang="en-US" sz="2000" dirty="0">
                <a:latin typeface="Times New Roman" panose="02020603050405020304" pitchFamily="18" charset="0"/>
                <a:cs typeface="Times New Roman" panose="02020603050405020304" pitchFamily="18" charset="0"/>
              </a:rPr>
              <a:t>, 2019).</a:t>
            </a:r>
            <a:endParaRPr lang="en-IN" sz="2000" dirty="0">
              <a:latin typeface="Times New Roman" panose="02020603050405020304" pitchFamily="18" charset="0"/>
              <a:cs typeface="Times New Roman" panose="02020603050405020304" pitchFamily="18" charset="0"/>
            </a:endParaRPr>
          </a:p>
        </p:txBody>
      </p:sp>
      <p:pic>
        <p:nvPicPr>
          <p:cNvPr id="2050" name="Picture 2">
            <a:extLst>
              <a:ext uri="{FF2B5EF4-FFF2-40B4-BE49-F238E27FC236}">
                <a16:creationId xmlns:a16="http://schemas.microsoft.com/office/drawing/2014/main" id="{9AC636DC-9499-61C6-E61F-E8F2488F36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9546" y="1141331"/>
            <a:ext cx="4256428" cy="42145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1959987-A539-2A0B-A730-4821660A2ADA}"/>
              </a:ext>
            </a:extLst>
          </p:cNvPr>
          <p:cNvSpPr txBox="1"/>
          <p:nvPr/>
        </p:nvSpPr>
        <p:spPr>
          <a:xfrm>
            <a:off x="7917702" y="5527708"/>
            <a:ext cx="6112042" cy="646331"/>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just"/>
            <a:r>
              <a:rPr lang="en-IN" dirty="0">
                <a:latin typeface="Times New Roman" panose="02020603050405020304" pitchFamily="18" charset="0"/>
                <a:cs typeface="Times New Roman" panose="02020603050405020304" pitchFamily="18" charset="0"/>
              </a:rPr>
              <a:t>Figure 2: Healthy Risk culture  </a:t>
            </a:r>
          </a:p>
          <a:p>
            <a:pPr algn="just"/>
            <a:r>
              <a:rPr lang="en-IN" dirty="0">
                <a:latin typeface="Times New Roman" panose="02020603050405020304" pitchFamily="18" charset="0"/>
                <a:cs typeface="Times New Roman" panose="02020603050405020304" pitchFamily="18" charset="0"/>
              </a:rPr>
              <a:t>Source: (Wilton, 2019)</a:t>
            </a:r>
          </a:p>
        </p:txBody>
      </p:sp>
    </p:spTree>
    <p:extLst>
      <p:ext uri="{BB962C8B-B14F-4D97-AF65-F5344CB8AC3E}">
        <p14:creationId xmlns:p14="http://schemas.microsoft.com/office/powerpoint/2010/main" val="399711786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2DB532-1EBC-2BFE-79B6-2C3F47B046E5}"/>
              </a:ext>
            </a:extLst>
          </p:cNvPr>
          <p:cNvSpPr txBox="1"/>
          <p:nvPr/>
        </p:nvSpPr>
        <p:spPr>
          <a:xfrm>
            <a:off x="0" y="0"/>
            <a:ext cx="12188825" cy="707886"/>
          </a:xfrm>
          <a:prstGeom prst="rect">
            <a:avLst/>
          </a:prstGeom>
          <a:solidFill>
            <a:schemeClr val="accent6">
              <a:lumMod val="60000"/>
              <a:lumOff val="40000"/>
            </a:schemeClr>
          </a:solidFill>
          <a:ln>
            <a:solidFill>
              <a:schemeClr val="bg2"/>
            </a:solidFill>
          </a:ln>
        </p:spPr>
        <p:txBody>
          <a:bodyPr wrap="square">
            <a:spAutoFit/>
          </a:bodyPr>
          <a:lstStyle/>
          <a:p>
            <a:r>
              <a:rPr lang="en-IN" sz="4000" b="1" dirty="0">
                <a:latin typeface="Times New Roman" panose="02020603050405020304" pitchFamily="18" charset="0"/>
                <a:cs typeface="Times New Roman" panose="02020603050405020304" pitchFamily="18" charset="0"/>
              </a:rPr>
              <a:t>    Effectiveness of HRO Strategy in the public sector </a:t>
            </a:r>
            <a:endParaRPr lang="en-IN" sz="4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E790563-139C-5F81-297A-A7049535B249}"/>
              </a:ext>
            </a:extLst>
          </p:cNvPr>
          <p:cNvSpPr txBox="1"/>
          <p:nvPr/>
        </p:nvSpPr>
        <p:spPr>
          <a:xfrm>
            <a:off x="477788" y="1268760"/>
            <a:ext cx="11233248" cy="5262979"/>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HRO approach places an emphasis on a culture of risk management and safety. This proactive strategy aids in avoiding mistakes, occurrences, and emergencies that might have negative effects on the general population (Bratton et al., 2021). </a:t>
            </a:r>
          </a:p>
          <a:p>
            <a:pPr marL="342900" indent="-342900" algn="just">
              <a:buFont typeface="Arial" panose="020B0604020202020204" pitchFamily="34" charset="0"/>
              <a:buChar char="•"/>
            </a:pP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Organizations can lessen the possibility of expensive interruptions, reputational loss, and harm to residents by putting safety first.</a:t>
            </a:r>
          </a:p>
          <a:p>
            <a:pPr marL="342900" indent="-342900" algn="just">
              <a:buFont typeface="Arial" panose="020B0604020202020204" pitchFamily="34" charset="0"/>
              <a:buChar char="•"/>
            </a:pP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Key elements of an HRO strategy are good communication and teamwork. In the hectic public sector, having clear lines of communication makes it possible to provide information quickly and accurately (Hamadamin and Atan, 2019).  </a:t>
            </a:r>
          </a:p>
          <a:p>
            <a:pPr marL="342900" indent="-3429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Coordination and cooperation across departments and agencies are improved through strong teamwork, which results in more effective and efficient service delivery (Davidescu et al., 2020).</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88587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1635DED-92B2-93F2-4374-2D97ABAB46C2}"/>
              </a:ext>
            </a:extLst>
          </p:cNvPr>
          <p:cNvSpPr txBox="1"/>
          <p:nvPr/>
        </p:nvSpPr>
        <p:spPr>
          <a:xfrm>
            <a:off x="8066" y="-19653"/>
            <a:ext cx="12188825" cy="707886"/>
          </a:xfrm>
          <a:prstGeom prst="rect">
            <a:avLst/>
          </a:prstGeom>
          <a:solidFill>
            <a:schemeClr val="accent6">
              <a:lumMod val="60000"/>
              <a:lumOff val="40000"/>
            </a:schemeClr>
          </a:solidFill>
          <a:ln>
            <a:solidFill>
              <a:schemeClr val="bg2"/>
            </a:solidFill>
          </a:ln>
        </p:spPr>
        <p:txBody>
          <a:bodyPr wrap="square">
            <a:spAutoFit/>
          </a:bodyPr>
          <a:lstStyle/>
          <a:p>
            <a:r>
              <a:rPr lang="en-IN" sz="4000" b="1" dirty="0">
                <a:latin typeface="Times New Roman" panose="02020603050405020304" pitchFamily="18" charset="0"/>
                <a:cs typeface="Times New Roman" panose="02020603050405020304" pitchFamily="18" charset="0"/>
              </a:rPr>
              <a:t>    Impact of HR Strategy of National health service UK</a:t>
            </a:r>
          </a:p>
        </p:txBody>
      </p:sp>
      <p:sp>
        <p:nvSpPr>
          <p:cNvPr id="4" name="TextBox 3">
            <a:extLst>
              <a:ext uri="{FF2B5EF4-FFF2-40B4-BE49-F238E27FC236}">
                <a16:creationId xmlns:a16="http://schemas.microsoft.com/office/drawing/2014/main" id="{4FD458A5-3433-F389-1206-4496B5A60B12}"/>
              </a:ext>
            </a:extLst>
          </p:cNvPr>
          <p:cNvSpPr txBox="1"/>
          <p:nvPr/>
        </p:nvSpPr>
        <p:spPr>
          <a:xfrm>
            <a:off x="441784" y="908720"/>
            <a:ext cx="11305256" cy="5632311"/>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just"/>
            <a:endParaRPr lang="en-IN" sz="2400" b="1" dirty="0">
              <a:latin typeface="Times New Roman" panose="02020603050405020304" pitchFamily="18" charset="0"/>
              <a:cs typeface="Times New Roman" panose="02020603050405020304" pitchFamily="18" charset="0"/>
            </a:endParaRPr>
          </a:p>
          <a:p>
            <a:pPr algn="just"/>
            <a:r>
              <a:rPr lang="en-IN" sz="2400" b="1" dirty="0">
                <a:latin typeface="Times New Roman" panose="02020603050405020304" pitchFamily="18" charset="0"/>
                <a:cs typeface="Times New Roman" panose="02020603050405020304" pitchFamily="18" charset="0"/>
              </a:rPr>
              <a:t>Sufficient supply</a:t>
            </a:r>
          </a:p>
          <a:p>
            <a:pPr algn="just"/>
            <a:r>
              <a:rPr lang="en-IN" sz="2400" dirty="0">
                <a:latin typeface="Times New Roman" panose="02020603050405020304" pitchFamily="18" charset="0"/>
                <a:cs typeface="Times New Roman" panose="02020603050405020304" pitchFamily="18" charset="0"/>
              </a:rPr>
              <a:t>A sufficient supply of medical personnel is made possible by the NHS's HR policy. The NHS can solve staffing shortages and make sure there are enough competent healthcare professionals in various specialties and locations by putting a strong emphasis on recruiting and workforce planning. This has an immediate effect on the population's access to and availability of healthcare services (Davidescu et al., 2020). </a:t>
            </a:r>
          </a:p>
          <a:p>
            <a:pPr algn="just"/>
            <a:endParaRPr lang="en-IN" sz="2400" dirty="0">
              <a:latin typeface="Times New Roman" panose="02020603050405020304" pitchFamily="18" charset="0"/>
              <a:cs typeface="Times New Roman" panose="02020603050405020304" pitchFamily="18" charset="0"/>
            </a:endParaRPr>
          </a:p>
          <a:p>
            <a:pPr algn="just"/>
            <a:r>
              <a:rPr lang="en-IN" sz="2400" b="1" dirty="0">
                <a:latin typeface="Times New Roman" panose="02020603050405020304" pitchFamily="18" charset="0"/>
                <a:cs typeface="Times New Roman" panose="02020603050405020304" pitchFamily="18" charset="0"/>
              </a:rPr>
              <a:t>Staff development</a:t>
            </a:r>
          </a:p>
          <a:p>
            <a:pPr algn="just"/>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The NHS's HR strategy places a strong emphasis on staff retention and development. The NHS improves the skills, knowledge, and capabilities of its healthcare workers through training and development programs, helping to offer high-quality treatment. Additionally, the NHS encourages staff retention and lowers turnover rates by offering chances and assistance for career advancement (Carnevale and </a:t>
            </a:r>
            <a:r>
              <a:rPr lang="en-IN" sz="2400" dirty="0" err="1">
                <a:latin typeface="Times New Roman" panose="02020603050405020304" pitchFamily="18" charset="0"/>
                <a:cs typeface="Times New Roman" panose="02020603050405020304" pitchFamily="18" charset="0"/>
              </a:rPr>
              <a:t>Hatak</a:t>
            </a:r>
            <a:r>
              <a:rPr lang="en-IN" sz="2400" dirty="0">
                <a:latin typeface="Times New Roman" panose="02020603050405020304" pitchFamily="18" charset="0"/>
                <a:cs typeface="Times New Roman" panose="02020603050405020304" pitchFamily="18" charset="0"/>
              </a:rPr>
              <a:t>, 2020).</a:t>
            </a:r>
          </a:p>
        </p:txBody>
      </p:sp>
    </p:spTree>
    <p:extLst>
      <p:ext uri="{BB962C8B-B14F-4D97-AF65-F5344CB8AC3E}">
        <p14:creationId xmlns:p14="http://schemas.microsoft.com/office/powerpoint/2010/main" val="38092333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3FCD08-DF2E-F4B1-5B31-A6428D60BD7E}"/>
              </a:ext>
            </a:extLst>
          </p:cNvPr>
          <p:cNvSpPr txBox="1"/>
          <p:nvPr/>
        </p:nvSpPr>
        <p:spPr>
          <a:xfrm>
            <a:off x="-3838" y="-15661"/>
            <a:ext cx="12184466" cy="707886"/>
          </a:xfrm>
          <a:prstGeom prst="rect">
            <a:avLst/>
          </a:prstGeom>
          <a:solidFill>
            <a:schemeClr val="accent6">
              <a:lumMod val="60000"/>
              <a:lumOff val="40000"/>
            </a:schemeClr>
          </a:solidFill>
          <a:ln>
            <a:solidFill>
              <a:schemeClr val="bg2"/>
            </a:solidFill>
          </a:ln>
        </p:spPr>
        <p:txBody>
          <a:bodyPr wrap="square">
            <a:spAutoFit/>
          </a:bodyPr>
          <a:lstStyle/>
          <a:p>
            <a:pPr algn="just"/>
            <a:r>
              <a:rPr lang="en-IN" sz="4000" b="1" dirty="0">
                <a:latin typeface="Times New Roman" panose="02020603050405020304" pitchFamily="18" charset="0"/>
                <a:cs typeface="Times New Roman" panose="02020603050405020304" pitchFamily="18" charset="0"/>
              </a:rPr>
              <a:t>                 Resource-based Components 4.0 Q </a:t>
            </a:r>
          </a:p>
        </p:txBody>
      </p:sp>
      <p:sp>
        <p:nvSpPr>
          <p:cNvPr id="12" name="TextBox 11">
            <a:extLst>
              <a:ext uri="{FF2B5EF4-FFF2-40B4-BE49-F238E27FC236}">
                <a16:creationId xmlns:a16="http://schemas.microsoft.com/office/drawing/2014/main" id="{F5972E0F-5DC2-588E-4356-AEC406486A83}"/>
              </a:ext>
            </a:extLst>
          </p:cNvPr>
          <p:cNvSpPr txBox="1"/>
          <p:nvPr/>
        </p:nvSpPr>
        <p:spPr>
          <a:xfrm>
            <a:off x="309812" y="980728"/>
            <a:ext cx="11569200" cy="6740307"/>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success of Ramsay Health Care UK depends heavily on its human resources. In order to provide patients with high-quality treatment, it is imperative that healthcare professionals </a:t>
            </a:r>
            <a:r>
              <a:rPr lang="en-US" sz="2400" dirty="0">
                <a:latin typeface="Times New Roman" panose="02020603050405020304" pitchFamily="18" charset="0"/>
                <a:cs typeface="Times New Roman" panose="02020603050405020304" pitchFamily="18" charset="0"/>
              </a:rPr>
              <a:t>(Boon, Hartog and </a:t>
            </a:r>
            <a:r>
              <a:rPr lang="en-US" sz="2400" dirty="0" err="1">
                <a:latin typeface="Times New Roman" panose="02020603050405020304" pitchFamily="18" charset="0"/>
                <a:cs typeface="Times New Roman" panose="02020603050405020304" pitchFamily="18" charset="0"/>
              </a:rPr>
              <a:t>Lepak</a:t>
            </a:r>
            <a:r>
              <a:rPr lang="en-US" sz="2400" dirty="0">
                <a:latin typeface="Times New Roman" panose="02020603050405020304" pitchFamily="18" charset="0"/>
                <a:cs typeface="Times New Roman" panose="02020603050405020304" pitchFamily="18" charset="0"/>
              </a:rPr>
              <a:t>, 2019)</a:t>
            </a:r>
            <a:r>
              <a:rPr lang="en-IN" sz="2400" dirty="0">
                <a:latin typeface="Times New Roman" panose="02020603050405020304" pitchFamily="18" charset="0"/>
                <a:cs typeface="Times New Roman" panose="02020603050405020304" pitchFamily="18" charset="0"/>
              </a:rPr>
              <a:t>.</a:t>
            </a:r>
          </a:p>
          <a:p>
            <a:pPr marL="342900" indent="-342900" algn="just">
              <a:buFont typeface="Arial" panose="020B0604020202020204" pitchFamily="34" charset="0"/>
              <a:buChar char="•"/>
            </a:pP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For Ramsay Health Care UK, physical resources including hospitals, clinics, medical gear, and infrastructure are essential resources. </a:t>
            </a: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Technology is a significant component of Ramsay Health Care UK's approach. To enhance patient care, increase operational effectiveness, and assist clinical decision-making, the organization implements cutting-edge medical technology and digital solutions. </a:t>
            </a:r>
          </a:p>
          <a:p>
            <a:pPr marL="342900" indent="-3429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functioning and expansion of Ramsay Health Care UK depend heavily on financial resources. In order to preserve financial stability, invest in infrastructure and technology, and secure sustainable funding, the organization manages its financial resources (Armstrong and Taylor, 2020). </a:t>
            </a:r>
            <a:endParaRPr lang="en-IN" sz="2400" dirty="0">
              <a:latin typeface="Times New Roman" panose="02020603050405020304" pitchFamily="18" charset="0"/>
              <a:cs typeface="Times New Roman" panose="02020603050405020304" pitchFamily="18" charset="0"/>
            </a:endParaRPr>
          </a:p>
          <a:p>
            <a:pPr algn="just"/>
            <a:endParaRPr lang="en-IN" sz="2400" dirty="0">
              <a:latin typeface="Times New Roman" panose="02020603050405020304" pitchFamily="18" charset="0"/>
              <a:cs typeface="Times New Roman" panose="02020603050405020304" pitchFamily="18" charset="0"/>
            </a:endParaRPr>
          </a:p>
          <a:p>
            <a:pPr algn="just"/>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44337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9FC31D-7908-3063-952E-D961A17E942D}"/>
              </a:ext>
            </a:extLst>
          </p:cNvPr>
          <p:cNvSpPr txBox="1"/>
          <p:nvPr/>
        </p:nvSpPr>
        <p:spPr>
          <a:xfrm>
            <a:off x="621804" y="1412776"/>
            <a:ext cx="11377264" cy="4893647"/>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algn="just"/>
            <a:r>
              <a:rPr lang="en-IN" sz="2400" dirty="0">
                <a:latin typeface="Times New Roman" panose="02020603050405020304" pitchFamily="18" charset="0"/>
                <a:cs typeface="Times New Roman" panose="02020603050405020304" pitchFamily="18" charset="0"/>
              </a:rPr>
              <a:t>The success of Ramsay Health Care UK depends heavily on its human resources. The cornerstone of patient care is the expertise of healthcare professionals including physicians, nurses, and support workers. Ramsay Health Care UK's primary assets are its physical resources, which include hospitals, clinics, and medical gear. The 4.0 strategy of Ramsay Health Care UK is highly dependent on technological resources (Armstrong and Taylor, 2020). </a:t>
            </a:r>
          </a:p>
          <a:p>
            <a:pPr algn="just"/>
            <a:endParaRPr lang="en-IN" sz="2400" dirty="0">
              <a:latin typeface="Times New Roman" panose="02020603050405020304" pitchFamily="18" charset="0"/>
              <a:cs typeface="Times New Roman" panose="02020603050405020304" pitchFamily="18" charset="0"/>
            </a:endParaRPr>
          </a:p>
          <a:p>
            <a:pPr algn="just"/>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To improve patient care and operational effectiveness, the organization adopts cutting-edge digital solutions and healthcare technology. Operating and expanding Ramsay Health Care UK requires enough financial resources. The organization manages its financial resources to provide long-term support for investments in technology, infrastructure development, and continuous operations (Anwar and Abdullah, 2021).</a:t>
            </a:r>
          </a:p>
        </p:txBody>
      </p:sp>
    </p:spTree>
    <p:extLst>
      <p:ext uri="{BB962C8B-B14F-4D97-AF65-F5344CB8AC3E}">
        <p14:creationId xmlns:p14="http://schemas.microsoft.com/office/powerpoint/2010/main" val="52135493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D15DCC-4C9B-B248-16D1-7C2DB44094AF}"/>
              </a:ext>
            </a:extLst>
          </p:cNvPr>
          <p:cNvSpPr txBox="1"/>
          <p:nvPr/>
        </p:nvSpPr>
        <p:spPr>
          <a:xfrm>
            <a:off x="-1" y="-3550"/>
            <a:ext cx="12188825" cy="707886"/>
          </a:xfrm>
          <a:prstGeom prst="rect">
            <a:avLst/>
          </a:prstGeom>
          <a:solidFill>
            <a:schemeClr val="accent6">
              <a:lumMod val="60000"/>
              <a:lumOff val="40000"/>
            </a:schemeClr>
          </a:solidFill>
          <a:ln>
            <a:solidFill>
              <a:schemeClr val="bg2"/>
            </a:solidFill>
          </a:ln>
        </p:spPr>
        <p:txBody>
          <a:bodyPr wrap="square">
            <a:spAutoFit/>
          </a:bodyPr>
          <a:lstStyle/>
          <a:p>
            <a:pPr algn="just"/>
            <a:r>
              <a:rPr lang="en-IN" sz="4000" b="1" dirty="0">
                <a:latin typeface="Times New Roman" panose="02020603050405020304" pitchFamily="18" charset="0"/>
                <a:cs typeface="Times New Roman" panose="02020603050405020304" pitchFamily="18" charset="0"/>
              </a:rPr>
              <a:t>                                 Conclusion</a:t>
            </a:r>
            <a:endParaRPr lang="en-IN"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809C690-A307-95EE-0E06-9943E7CD8043}"/>
              </a:ext>
            </a:extLst>
          </p:cNvPr>
          <p:cNvSpPr txBox="1"/>
          <p:nvPr/>
        </p:nvSpPr>
        <p:spPr>
          <a:xfrm>
            <a:off x="477788" y="1116662"/>
            <a:ext cx="11089232" cy="5262979"/>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a:spAutoFit/>
          </a:bodyPr>
          <a:lstStyle/>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National Health Service (NHS) in the UK and Ramsay Health Care UK's resource-based initiatives are essential to their success in providing high-quality healthcare services. In order to assure the availability of qualified healthcare workers and solve staffing shortages, the NHS HR strategy places a strong emphasis on recruiting and workforce planning. </a:t>
            </a:r>
          </a:p>
          <a:p>
            <a:pPr marL="342900" indent="-342900" algn="just">
              <a:buFont typeface="Arial" panose="020B0604020202020204" pitchFamily="34" charset="0"/>
              <a:buChar char="•"/>
            </a:pP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This improves patient access to treatment in the long run. The importance placed on staff growth and retention also helps healthcare workers enhance care delivery by strengthening their skills and competencies. </a:t>
            </a:r>
          </a:p>
          <a:p>
            <a:pPr marL="342900" indent="-342900" algn="just">
              <a:buFont typeface="Arial" panose="020B0604020202020204" pitchFamily="34" charset="0"/>
              <a:buChar char="•"/>
            </a:pPr>
            <a:endParaRPr lang="en-IN"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IN" sz="2400" dirty="0">
                <a:latin typeface="Times New Roman" panose="02020603050405020304" pitchFamily="18" charset="0"/>
                <a:cs typeface="Times New Roman" panose="02020603050405020304" pitchFamily="18" charset="0"/>
              </a:rPr>
              <a:t>The NHS's dedication to diversity and inclusion provides a healthcare environment that is sensitive to cultural differences and supports equitable chances for both staff members and patients. Additionally, putting staff engagement and well-being first results in a healthy workplace environment and compassionate patient care.</a:t>
            </a:r>
          </a:p>
        </p:txBody>
      </p:sp>
    </p:spTree>
    <p:extLst>
      <p:ext uri="{BB962C8B-B14F-4D97-AF65-F5344CB8AC3E}">
        <p14:creationId xmlns:p14="http://schemas.microsoft.com/office/powerpoint/2010/main" val="29903680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56CFCC2-FBD3-CDE6-8BC2-13ED642691D2}"/>
              </a:ext>
            </a:extLst>
          </p:cNvPr>
          <p:cNvSpPr txBox="1"/>
          <p:nvPr/>
        </p:nvSpPr>
        <p:spPr>
          <a:xfrm>
            <a:off x="-1" y="-43459"/>
            <a:ext cx="12188825" cy="707886"/>
          </a:xfrm>
          <a:prstGeom prst="rect">
            <a:avLst/>
          </a:prstGeom>
          <a:solidFill>
            <a:schemeClr val="accent6">
              <a:lumMod val="60000"/>
              <a:lumOff val="40000"/>
            </a:schemeClr>
          </a:solidFill>
          <a:ln>
            <a:solidFill>
              <a:schemeClr val="bg2"/>
            </a:solidFill>
          </a:ln>
        </p:spPr>
        <p:txBody>
          <a:bodyPr wrap="square">
            <a:spAutoFit/>
          </a:bodyPr>
          <a:lstStyle/>
          <a:p>
            <a:pPr algn="ctr"/>
            <a:r>
              <a:rPr lang="en-IN" sz="4000" b="1" dirty="0">
                <a:latin typeface="Times New Roman" panose="02020603050405020304" pitchFamily="18" charset="0"/>
                <a:cs typeface="Times New Roman" panose="02020603050405020304" pitchFamily="18" charset="0"/>
              </a:rPr>
              <a:t> References </a:t>
            </a:r>
            <a:endParaRPr lang="en-IN" sz="4000"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6A95D0E-46F5-DB2E-EBBB-64FB30B75A75}"/>
              </a:ext>
            </a:extLst>
          </p:cNvPr>
          <p:cNvSpPr txBox="1"/>
          <p:nvPr/>
        </p:nvSpPr>
        <p:spPr>
          <a:xfrm>
            <a:off x="0" y="669018"/>
            <a:ext cx="12188824" cy="6428683"/>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nchor="ctr" anchorCtr="1">
            <a:spAutoFit/>
          </a:bodyPr>
          <a:lstStyle/>
          <a:p>
            <a:pPr algn="just">
              <a:lnSpc>
                <a:spcPct val="150000"/>
              </a:lnSpc>
            </a:pPr>
            <a:r>
              <a:rPr lang="en-US" sz="1050" dirty="0">
                <a:effectLst/>
                <a:latin typeface="Times New Roman" panose="02020603050405020304" pitchFamily="18" charset="0"/>
                <a:cs typeface="Times New Roman" panose="02020603050405020304" pitchFamily="18" charset="0"/>
              </a:rPr>
              <a:t>Anwar, G. and Abdullah, N.N. (2021). </a:t>
            </a:r>
            <a:r>
              <a:rPr lang="en-US" sz="1050" i="1" dirty="0">
                <a:effectLst/>
                <a:latin typeface="Times New Roman" panose="02020603050405020304" pitchFamily="18" charset="0"/>
                <a:cs typeface="Times New Roman" panose="02020603050405020304" pitchFamily="18" charset="0"/>
              </a:rPr>
              <a:t>The Impact of Human Resource Management Practice on Organizational Performance</a:t>
            </a:r>
            <a:r>
              <a:rPr lang="en-US" sz="1050" dirty="0">
                <a:effectLst/>
                <a:latin typeface="Times New Roman" panose="02020603050405020304" pitchFamily="18" charset="0"/>
                <a:cs typeface="Times New Roman" panose="02020603050405020304" pitchFamily="18" charset="0"/>
              </a:rPr>
              <a:t>. [online] papers.ssrn.com. Available at: https://papers.ssrn.com/sol3/papers.cfm?abstract_id=3824689.</a:t>
            </a:r>
          </a:p>
          <a:p>
            <a:pPr algn="just">
              <a:lnSpc>
                <a:spcPct val="150000"/>
              </a:lnSpc>
            </a:pPr>
            <a:r>
              <a:rPr lang="en-US" sz="1050" dirty="0">
                <a:effectLst/>
                <a:latin typeface="Times New Roman" panose="02020603050405020304" pitchFamily="18" charset="0"/>
                <a:cs typeface="Times New Roman" panose="02020603050405020304" pitchFamily="18" charset="0"/>
              </a:rPr>
              <a:t>Armstrong, M. and Taylor, S. (2020). </a:t>
            </a:r>
            <a:r>
              <a:rPr lang="en-US" sz="1050" i="1" dirty="0">
                <a:effectLst/>
                <a:latin typeface="Times New Roman" panose="02020603050405020304" pitchFamily="18" charset="0"/>
                <a:cs typeface="Times New Roman" panose="02020603050405020304" pitchFamily="18" charset="0"/>
              </a:rPr>
              <a:t>Armstrong’s Handbook of Human Resource Management Practice</a:t>
            </a:r>
            <a:r>
              <a:rPr lang="en-US" sz="1050" dirty="0">
                <a:effectLst/>
                <a:latin typeface="Times New Roman" panose="02020603050405020304" pitchFamily="18" charset="0"/>
                <a:cs typeface="Times New Roman" panose="02020603050405020304" pitchFamily="18" charset="0"/>
              </a:rPr>
              <a:t>. [online] </a:t>
            </a:r>
            <a:r>
              <a:rPr lang="en-US" sz="1050" i="1" dirty="0">
                <a:effectLst/>
                <a:latin typeface="Times New Roman" panose="02020603050405020304" pitchFamily="18" charset="0"/>
                <a:cs typeface="Times New Roman" panose="02020603050405020304" pitchFamily="18" charset="0"/>
              </a:rPr>
              <a:t>Google Books</a:t>
            </a:r>
            <a:r>
              <a:rPr lang="en-US" sz="1050" dirty="0">
                <a:effectLst/>
                <a:latin typeface="Times New Roman" panose="02020603050405020304" pitchFamily="18" charset="0"/>
                <a:cs typeface="Times New Roman" panose="02020603050405020304" pitchFamily="18" charset="0"/>
              </a:rPr>
              <a:t>. Kogan Page Publishers. Available at: https://books.google.com/books?hl=en&amp;lr=&amp;id=g7zEDwAAQBAJ&amp;oi=fnd&amp;pg=PR3&amp;dq=human+resource+management+&amp;ots=wL0okzdvqT&amp;sig=iQXow-qjORDyxy9U2Zrd9ISsDEY [Accessed 6 Jul. 2023].</a:t>
            </a:r>
          </a:p>
          <a:p>
            <a:pPr algn="just">
              <a:lnSpc>
                <a:spcPct val="150000"/>
              </a:lnSpc>
            </a:pPr>
            <a:r>
              <a:rPr lang="en-US" sz="1050" dirty="0">
                <a:effectLst/>
                <a:latin typeface="Times New Roman" panose="02020603050405020304" pitchFamily="18" charset="0"/>
                <a:cs typeface="Times New Roman" panose="02020603050405020304" pitchFamily="18" charset="0"/>
              </a:rPr>
              <a:t>Boon, C., Hartog, D.N.D. and </a:t>
            </a:r>
            <a:r>
              <a:rPr lang="en-US" sz="1050" dirty="0" err="1">
                <a:effectLst/>
                <a:latin typeface="Times New Roman" panose="02020603050405020304" pitchFamily="18" charset="0"/>
                <a:cs typeface="Times New Roman" panose="02020603050405020304" pitchFamily="18" charset="0"/>
              </a:rPr>
              <a:t>Lepak</a:t>
            </a:r>
            <a:r>
              <a:rPr lang="en-US" sz="1050" dirty="0">
                <a:effectLst/>
                <a:latin typeface="Times New Roman" panose="02020603050405020304" pitchFamily="18" charset="0"/>
                <a:cs typeface="Times New Roman" panose="02020603050405020304" pitchFamily="18" charset="0"/>
              </a:rPr>
              <a:t>, D.P. (2019). A systematic review of human resource management systems and their measurement. </a:t>
            </a:r>
            <a:r>
              <a:rPr lang="en-US" sz="1050" i="1" dirty="0">
                <a:effectLst/>
                <a:latin typeface="Times New Roman" panose="02020603050405020304" pitchFamily="18" charset="0"/>
                <a:cs typeface="Times New Roman" panose="02020603050405020304" pitchFamily="18" charset="0"/>
              </a:rPr>
              <a:t>Journal of Management</a:t>
            </a:r>
            <a:r>
              <a:rPr lang="en-US" sz="1050" dirty="0">
                <a:effectLst/>
                <a:latin typeface="Times New Roman" panose="02020603050405020304" pitchFamily="18" charset="0"/>
                <a:cs typeface="Times New Roman" panose="02020603050405020304" pitchFamily="18" charset="0"/>
              </a:rPr>
              <a:t>, [online] 45(6), pp.2498–2537. </a:t>
            </a:r>
            <a:r>
              <a:rPr lang="en-US" sz="1050" dirty="0" err="1">
                <a:effectLst/>
                <a:latin typeface="Times New Roman" panose="02020603050405020304" pitchFamily="18" charset="0"/>
                <a:cs typeface="Times New Roman" panose="02020603050405020304" pitchFamily="18" charset="0"/>
              </a:rPr>
              <a:t>doi:https</a:t>
            </a:r>
            <a:r>
              <a:rPr lang="en-US" sz="1050" dirty="0">
                <a:effectLst/>
                <a:latin typeface="Times New Roman" panose="02020603050405020304" pitchFamily="18" charset="0"/>
                <a:cs typeface="Times New Roman" panose="02020603050405020304" pitchFamily="18" charset="0"/>
              </a:rPr>
              <a:t>://doi.org/10.1177/0149206318818718.</a:t>
            </a:r>
          </a:p>
          <a:p>
            <a:pPr algn="just">
              <a:lnSpc>
                <a:spcPct val="150000"/>
              </a:lnSpc>
            </a:pPr>
            <a:r>
              <a:rPr lang="en-US" sz="1050" dirty="0">
                <a:effectLst/>
                <a:latin typeface="Times New Roman" panose="02020603050405020304" pitchFamily="18" charset="0"/>
                <a:cs typeface="Times New Roman" panose="02020603050405020304" pitchFamily="18" charset="0"/>
              </a:rPr>
              <a:t>Bratton, J., Gold, J., Bratton, A. and Steele, L. (2021). </a:t>
            </a:r>
            <a:r>
              <a:rPr lang="en-US" sz="1050" i="1" dirty="0">
                <a:effectLst/>
                <a:latin typeface="Times New Roman" panose="02020603050405020304" pitchFamily="18" charset="0"/>
                <a:cs typeface="Times New Roman" panose="02020603050405020304" pitchFamily="18" charset="0"/>
              </a:rPr>
              <a:t>Human Resource Management</a:t>
            </a:r>
            <a:r>
              <a:rPr lang="en-US" sz="1050" dirty="0">
                <a:effectLst/>
                <a:latin typeface="Times New Roman" panose="02020603050405020304" pitchFamily="18" charset="0"/>
                <a:cs typeface="Times New Roman" panose="02020603050405020304" pitchFamily="18" charset="0"/>
              </a:rPr>
              <a:t>. [online] </a:t>
            </a:r>
            <a:r>
              <a:rPr lang="en-US" sz="1050" i="1" dirty="0">
                <a:effectLst/>
                <a:latin typeface="Times New Roman" panose="02020603050405020304" pitchFamily="18" charset="0"/>
                <a:cs typeface="Times New Roman" panose="02020603050405020304" pitchFamily="18" charset="0"/>
              </a:rPr>
              <a:t>Google Books</a:t>
            </a:r>
            <a:r>
              <a:rPr lang="en-US" sz="1050" dirty="0">
                <a:effectLst/>
                <a:latin typeface="Times New Roman" panose="02020603050405020304" pitchFamily="18" charset="0"/>
                <a:cs typeface="Times New Roman" panose="02020603050405020304" pitchFamily="18" charset="0"/>
              </a:rPr>
              <a:t>. Bloomsbury Publishing. Available at: https://books.google.com/books?hl=en&amp;lr=&amp;id=GphcEAAAQBAJ&amp;oi=fnd&amp;pg=PR6&amp;dq=human+resource+management+&amp;ots=2OvBaLI0QD&amp;sig=y_NZ00FSG96cM1KGKOQrBoVoOiU [Accessed 6 Jul. 2023].</a:t>
            </a:r>
          </a:p>
          <a:p>
            <a:pPr algn="just">
              <a:lnSpc>
                <a:spcPct val="150000"/>
              </a:lnSpc>
            </a:pPr>
            <a:r>
              <a:rPr lang="en-US" sz="1050" dirty="0">
                <a:effectLst/>
                <a:latin typeface="Times New Roman" panose="02020603050405020304" pitchFamily="18" charset="0"/>
                <a:cs typeface="Times New Roman" panose="02020603050405020304" pitchFamily="18" charset="0"/>
              </a:rPr>
              <a:t>Carnevale, J.B. and </a:t>
            </a:r>
            <a:r>
              <a:rPr lang="en-US" sz="1050" dirty="0" err="1">
                <a:effectLst/>
                <a:latin typeface="Times New Roman" panose="02020603050405020304" pitchFamily="18" charset="0"/>
                <a:cs typeface="Times New Roman" panose="02020603050405020304" pitchFamily="18" charset="0"/>
              </a:rPr>
              <a:t>Hatak</a:t>
            </a:r>
            <a:r>
              <a:rPr lang="en-US" sz="1050" dirty="0">
                <a:effectLst/>
                <a:latin typeface="Times New Roman" panose="02020603050405020304" pitchFamily="18" charset="0"/>
                <a:cs typeface="Times New Roman" panose="02020603050405020304" pitchFamily="18" charset="0"/>
              </a:rPr>
              <a:t>, I. (2020). Employee Adjustment and well-being in the Era of COVID-19: Implications for Human Resource Management. </a:t>
            </a:r>
            <a:r>
              <a:rPr lang="en-US" sz="1050" i="1" dirty="0">
                <a:effectLst/>
                <a:latin typeface="Times New Roman" panose="02020603050405020304" pitchFamily="18" charset="0"/>
                <a:cs typeface="Times New Roman" panose="02020603050405020304" pitchFamily="18" charset="0"/>
              </a:rPr>
              <a:t>Journal of Business Research</a:t>
            </a:r>
            <a:r>
              <a:rPr lang="en-US" sz="1050" dirty="0">
                <a:effectLst/>
                <a:latin typeface="Times New Roman" panose="02020603050405020304" pitchFamily="18" charset="0"/>
                <a:cs typeface="Times New Roman" panose="02020603050405020304" pitchFamily="18" charset="0"/>
              </a:rPr>
              <a:t>, 116(116), pp.183–187.</a:t>
            </a:r>
          </a:p>
          <a:p>
            <a:pPr algn="just">
              <a:lnSpc>
                <a:spcPct val="150000"/>
              </a:lnSpc>
            </a:pPr>
            <a:r>
              <a:rPr lang="en-US" sz="1050" dirty="0">
                <a:effectLst/>
                <a:latin typeface="Times New Roman" panose="02020603050405020304" pitchFamily="18" charset="0"/>
                <a:cs typeface="Times New Roman" panose="02020603050405020304" pitchFamily="18" charset="0"/>
              </a:rPr>
              <a:t>Davidescu, A.A., </a:t>
            </a:r>
            <a:r>
              <a:rPr lang="en-US" sz="1050" dirty="0" err="1">
                <a:effectLst/>
                <a:latin typeface="Times New Roman" panose="02020603050405020304" pitchFamily="18" charset="0"/>
                <a:cs typeface="Times New Roman" panose="02020603050405020304" pitchFamily="18" charset="0"/>
              </a:rPr>
              <a:t>Apostu</a:t>
            </a:r>
            <a:r>
              <a:rPr lang="en-US" sz="1050" dirty="0">
                <a:effectLst/>
                <a:latin typeface="Times New Roman" panose="02020603050405020304" pitchFamily="18" charset="0"/>
                <a:cs typeface="Times New Roman" panose="02020603050405020304" pitchFamily="18" charset="0"/>
              </a:rPr>
              <a:t>, S.-A., Paul, A. and </a:t>
            </a:r>
            <a:r>
              <a:rPr lang="en-US" sz="1050" dirty="0" err="1">
                <a:effectLst/>
                <a:latin typeface="Times New Roman" panose="02020603050405020304" pitchFamily="18" charset="0"/>
                <a:cs typeface="Times New Roman" panose="02020603050405020304" pitchFamily="18" charset="0"/>
              </a:rPr>
              <a:t>Casuneanu</a:t>
            </a:r>
            <a:r>
              <a:rPr lang="en-US" sz="1050" dirty="0">
                <a:effectLst/>
                <a:latin typeface="Times New Roman" panose="02020603050405020304" pitchFamily="18" charset="0"/>
                <a:cs typeface="Times New Roman" panose="02020603050405020304" pitchFamily="18" charset="0"/>
              </a:rPr>
              <a:t>, I. (2020). Work Flexibility, Job Satisfaction, and Job Performance among Romanian Employees—Implications for Sustainable Human Resource Management. </a:t>
            </a:r>
            <a:r>
              <a:rPr lang="en-US" sz="1050" i="1" dirty="0">
                <a:effectLst/>
                <a:latin typeface="Times New Roman" panose="02020603050405020304" pitchFamily="18" charset="0"/>
                <a:cs typeface="Times New Roman" panose="02020603050405020304" pitchFamily="18" charset="0"/>
              </a:rPr>
              <a:t>Sustainability</a:t>
            </a:r>
            <a:r>
              <a:rPr lang="en-US" sz="1050" dirty="0">
                <a:effectLst/>
                <a:latin typeface="Times New Roman" panose="02020603050405020304" pitchFamily="18" charset="0"/>
                <a:cs typeface="Times New Roman" panose="02020603050405020304" pitchFamily="18" charset="0"/>
              </a:rPr>
              <a:t>, 12(15), p.6086. </a:t>
            </a:r>
            <a:r>
              <a:rPr lang="en-US" sz="1050" dirty="0" err="1">
                <a:effectLst/>
                <a:latin typeface="Times New Roman" panose="02020603050405020304" pitchFamily="18" charset="0"/>
                <a:cs typeface="Times New Roman" panose="02020603050405020304" pitchFamily="18" charset="0"/>
              </a:rPr>
              <a:t>doi:https</a:t>
            </a:r>
            <a:r>
              <a:rPr lang="en-US" sz="1050" dirty="0">
                <a:effectLst/>
                <a:latin typeface="Times New Roman" panose="02020603050405020304" pitchFamily="18" charset="0"/>
                <a:cs typeface="Times New Roman" panose="02020603050405020304" pitchFamily="18" charset="0"/>
              </a:rPr>
              <a:t>://doi.org/10.3390/su12156086.</a:t>
            </a:r>
          </a:p>
          <a:p>
            <a:pPr algn="just">
              <a:lnSpc>
                <a:spcPct val="150000"/>
              </a:lnSpc>
            </a:pPr>
            <a:r>
              <a:rPr lang="en-US" sz="1050" dirty="0" err="1">
                <a:effectLst/>
                <a:latin typeface="Times New Roman" panose="02020603050405020304" pitchFamily="18" charset="0"/>
                <a:cs typeface="Times New Roman" panose="02020603050405020304" pitchFamily="18" charset="0"/>
              </a:rPr>
              <a:t>Doz</a:t>
            </a:r>
            <a:r>
              <a:rPr lang="en-US" sz="1050" dirty="0">
                <a:effectLst/>
                <a:latin typeface="Times New Roman" panose="02020603050405020304" pitchFamily="18" charset="0"/>
                <a:cs typeface="Times New Roman" panose="02020603050405020304" pitchFamily="18" charset="0"/>
              </a:rPr>
              <a:t>, Y. (2019). Fostering strategic agility: How individual executives and human resource practices contribute. </a:t>
            </a:r>
            <a:r>
              <a:rPr lang="en-US" sz="1050" i="1" dirty="0">
                <a:effectLst/>
                <a:latin typeface="Times New Roman" panose="02020603050405020304" pitchFamily="18" charset="0"/>
                <a:cs typeface="Times New Roman" panose="02020603050405020304" pitchFamily="18" charset="0"/>
              </a:rPr>
              <a:t>Human Resource Management Review</a:t>
            </a:r>
            <a:r>
              <a:rPr lang="en-US" sz="1050" dirty="0">
                <a:effectLst/>
                <a:latin typeface="Times New Roman" panose="02020603050405020304" pitchFamily="18" charset="0"/>
                <a:cs typeface="Times New Roman" panose="02020603050405020304" pitchFamily="18" charset="0"/>
              </a:rPr>
              <a:t>, 30(1), p.100693. </a:t>
            </a:r>
            <a:r>
              <a:rPr lang="en-US" sz="1050" dirty="0" err="1">
                <a:effectLst/>
                <a:latin typeface="Times New Roman" panose="02020603050405020304" pitchFamily="18" charset="0"/>
                <a:cs typeface="Times New Roman" panose="02020603050405020304" pitchFamily="18" charset="0"/>
              </a:rPr>
              <a:t>doi:https</a:t>
            </a:r>
            <a:r>
              <a:rPr lang="en-US" sz="1050" dirty="0">
                <a:effectLst/>
                <a:latin typeface="Times New Roman" panose="02020603050405020304" pitchFamily="18" charset="0"/>
                <a:cs typeface="Times New Roman" panose="02020603050405020304" pitchFamily="18" charset="0"/>
              </a:rPr>
              <a:t>://doi.org/10.1016/j.hrmr.2019.100693.</a:t>
            </a:r>
          </a:p>
          <a:p>
            <a:pPr algn="just">
              <a:lnSpc>
                <a:spcPct val="150000"/>
              </a:lnSpc>
            </a:pPr>
            <a:r>
              <a:rPr lang="en-US" sz="1050" dirty="0" err="1">
                <a:effectLst/>
                <a:latin typeface="Times New Roman" panose="02020603050405020304" pitchFamily="18" charset="0"/>
                <a:cs typeface="Times New Roman" panose="02020603050405020304" pitchFamily="18" charset="0"/>
              </a:rPr>
              <a:t>Gilal</a:t>
            </a:r>
            <a:r>
              <a:rPr lang="en-US" sz="1050" dirty="0">
                <a:effectLst/>
                <a:latin typeface="Times New Roman" panose="02020603050405020304" pitchFamily="18" charset="0"/>
                <a:cs typeface="Times New Roman" panose="02020603050405020304" pitchFamily="18" charset="0"/>
              </a:rPr>
              <a:t>, F.G., Ashraf, Z., </a:t>
            </a:r>
            <a:r>
              <a:rPr lang="en-US" sz="1050" dirty="0" err="1">
                <a:effectLst/>
                <a:latin typeface="Times New Roman" panose="02020603050405020304" pitchFamily="18" charset="0"/>
                <a:cs typeface="Times New Roman" panose="02020603050405020304" pitchFamily="18" charset="0"/>
              </a:rPr>
              <a:t>Gilal</a:t>
            </a:r>
            <a:r>
              <a:rPr lang="en-US" sz="1050" dirty="0">
                <a:effectLst/>
                <a:latin typeface="Times New Roman" panose="02020603050405020304" pitchFamily="18" charset="0"/>
                <a:cs typeface="Times New Roman" panose="02020603050405020304" pitchFamily="18" charset="0"/>
              </a:rPr>
              <a:t>, N.G., </a:t>
            </a:r>
            <a:r>
              <a:rPr lang="en-US" sz="1050" dirty="0" err="1">
                <a:effectLst/>
                <a:latin typeface="Times New Roman" panose="02020603050405020304" pitchFamily="18" charset="0"/>
                <a:cs typeface="Times New Roman" panose="02020603050405020304" pitchFamily="18" charset="0"/>
              </a:rPr>
              <a:t>Gilal</a:t>
            </a:r>
            <a:r>
              <a:rPr lang="en-US" sz="1050" dirty="0">
                <a:effectLst/>
                <a:latin typeface="Times New Roman" panose="02020603050405020304" pitchFamily="18" charset="0"/>
                <a:cs typeface="Times New Roman" panose="02020603050405020304" pitchFamily="18" charset="0"/>
              </a:rPr>
              <a:t>, R.G. and </a:t>
            </a:r>
            <a:r>
              <a:rPr lang="en-US" sz="1050" dirty="0" err="1">
                <a:effectLst/>
                <a:latin typeface="Times New Roman" panose="02020603050405020304" pitchFamily="18" charset="0"/>
                <a:cs typeface="Times New Roman" panose="02020603050405020304" pitchFamily="18" charset="0"/>
              </a:rPr>
              <a:t>Chaana</a:t>
            </a:r>
            <a:r>
              <a:rPr lang="en-US" sz="1050" dirty="0">
                <a:effectLst/>
                <a:latin typeface="Times New Roman" panose="02020603050405020304" pitchFamily="18" charset="0"/>
                <a:cs typeface="Times New Roman" panose="02020603050405020304" pitchFamily="18" charset="0"/>
              </a:rPr>
              <a:t>, N.A. (2019). Promoting environmental performance through green human resource management practices in higher education institutions: A moderated mediation model. </a:t>
            </a:r>
            <a:r>
              <a:rPr lang="en-US" sz="1050" i="1" dirty="0">
                <a:effectLst/>
                <a:latin typeface="Times New Roman" panose="02020603050405020304" pitchFamily="18" charset="0"/>
                <a:cs typeface="Times New Roman" panose="02020603050405020304" pitchFamily="18" charset="0"/>
              </a:rPr>
              <a:t>Corporate Social Responsibility and Environmental Management</a:t>
            </a:r>
            <a:r>
              <a:rPr lang="en-US" sz="1050" dirty="0">
                <a:effectLst/>
                <a:latin typeface="Times New Roman" panose="02020603050405020304" pitchFamily="18" charset="0"/>
                <a:cs typeface="Times New Roman" panose="02020603050405020304" pitchFamily="18" charset="0"/>
              </a:rPr>
              <a:t>. </a:t>
            </a:r>
            <a:r>
              <a:rPr lang="en-US" sz="1050" dirty="0" err="1">
                <a:effectLst/>
                <a:latin typeface="Times New Roman" panose="02020603050405020304" pitchFamily="18" charset="0"/>
                <a:cs typeface="Times New Roman" panose="02020603050405020304" pitchFamily="18" charset="0"/>
              </a:rPr>
              <a:t>doi:https</a:t>
            </a:r>
            <a:r>
              <a:rPr lang="en-US" sz="1050" dirty="0">
                <a:effectLst/>
                <a:latin typeface="Times New Roman" panose="02020603050405020304" pitchFamily="18" charset="0"/>
                <a:cs typeface="Times New Roman" panose="02020603050405020304" pitchFamily="18" charset="0"/>
              </a:rPr>
              <a:t>://doi.org/10.1002/csr.1835.</a:t>
            </a:r>
          </a:p>
          <a:p>
            <a:pPr algn="just">
              <a:lnSpc>
                <a:spcPct val="150000"/>
              </a:lnSpc>
            </a:pPr>
            <a:r>
              <a:rPr lang="en-US" sz="1050" dirty="0" err="1">
                <a:effectLst/>
                <a:latin typeface="Times New Roman" panose="02020603050405020304" pitchFamily="18" charset="0"/>
                <a:cs typeface="Times New Roman" panose="02020603050405020304" pitchFamily="18" charset="0"/>
              </a:rPr>
              <a:t>Gurmu</a:t>
            </a:r>
            <a:r>
              <a:rPr lang="en-US" sz="1050" dirty="0">
                <a:effectLst/>
                <a:latin typeface="Times New Roman" panose="02020603050405020304" pitchFamily="18" charset="0"/>
                <a:cs typeface="Times New Roman" panose="02020603050405020304" pitchFamily="18" charset="0"/>
              </a:rPr>
              <a:t>, A.T. and </a:t>
            </a:r>
            <a:r>
              <a:rPr lang="en-US" sz="1050" dirty="0" err="1">
                <a:effectLst/>
                <a:latin typeface="Times New Roman" panose="02020603050405020304" pitchFamily="18" charset="0"/>
                <a:cs typeface="Times New Roman" panose="02020603050405020304" pitchFamily="18" charset="0"/>
              </a:rPr>
              <a:t>Ongkowijoyo</a:t>
            </a:r>
            <a:r>
              <a:rPr lang="en-US" sz="1050" dirty="0">
                <a:effectLst/>
                <a:latin typeface="Times New Roman" panose="02020603050405020304" pitchFamily="18" charset="0"/>
                <a:cs typeface="Times New Roman" panose="02020603050405020304" pitchFamily="18" charset="0"/>
              </a:rPr>
              <a:t>, C.S. (2020). Predicting Construction Labor Productivity Based on Implementation Levels of Human Resource Management Practices. </a:t>
            </a:r>
            <a:r>
              <a:rPr lang="en-US" sz="1050" i="1" dirty="0">
                <a:effectLst/>
                <a:latin typeface="Times New Roman" panose="02020603050405020304" pitchFamily="18" charset="0"/>
                <a:cs typeface="Times New Roman" panose="02020603050405020304" pitchFamily="18" charset="0"/>
              </a:rPr>
              <a:t>Journal of Construction Engineering and Management</a:t>
            </a:r>
            <a:r>
              <a:rPr lang="en-US" sz="1050" dirty="0">
                <a:effectLst/>
                <a:latin typeface="Times New Roman" panose="02020603050405020304" pitchFamily="18" charset="0"/>
                <a:cs typeface="Times New Roman" panose="02020603050405020304" pitchFamily="18" charset="0"/>
              </a:rPr>
              <a:t>, 146(3), p.04019115. </a:t>
            </a:r>
            <a:r>
              <a:rPr lang="en-US" sz="1050" dirty="0" err="1">
                <a:effectLst/>
                <a:latin typeface="Times New Roman" panose="02020603050405020304" pitchFamily="18" charset="0"/>
                <a:cs typeface="Times New Roman" panose="02020603050405020304" pitchFamily="18" charset="0"/>
              </a:rPr>
              <a:t>doi:https</a:t>
            </a:r>
            <a:r>
              <a:rPr lang="en-US" sz="1050" dirty="0">
                <a:effectLst/>
                <a:latin typeface="Times New Roman" panose="02020603050405020304" pitchFamily="18" charset="0"/>
                <a:cs typeface="Times New Roman" panose="02020603050405020304" pitchFamily="18" charset="0"/>
              </a:rPr>
              <a:t>://doi.org/10.1061/(</a:t>
            </a:r>
            <a:r>
              <a:rPr lang="en-US" sz="1050" dirty="0" err="1">
                <a:effectLst/>
                <a:latin typeface="Times New Roman" panose="02020603050405020304" pitchFamily="18" charset="0"/>
                <a:cs typeface="Times New Roman" panose="02020603050405020304" pitchFamily="18" charset="0"/>
              </a:rPr>
              <a:t>asce</a:t>
            </a:r>
            <a:r>
              <a:rPr lang="en-US" sz="1050" dirty="0">
                <a:effectLst/>
                <a:latin typeface="Times New Roman" panose="02020603050405020304" pitchFamily="18" charset="0"/>
                <a:cs typeface="Times New Roman" panose="02020603050405020304" pitchFamily="18" charset="0"/>
              </a:rPr>
              <a:t>)co.1943-7862.0001775.</a:t>
            </a:r>
          </a:p>
          <a:p>
            <a:pPr algn="just">
              <a:lnSpc>
                <a:spcPct val="150000"/>
              </a:lnSpc>
            </a:pPr>
            <a:r>
              <a:rPr lang="en-US" sz="1050" dirty="0">
                <a:effectLst/>
                <a:latin typeface="Times New Roman" panose="02020603050405020304" pitchFamily="18" charset="0"/>
                <a:cs typeface="Times New Roman" panose="02020603050405020304" pitchFamily="18" charset="0"/>
              </a:rPr>
              <a:t>Hamadamin, H.H. and Atan, T. (2019). The Impact of Strategic Human Resource Management Practices on Competitive Advantage Sustainability: The Mediation of Human Capital Development and Employee Commitment. </a:t>
            </a:r>
            <a:r>
              <a:rPr lang="en-US" sz="1050" i="1" dirty="0">
                <a:effectLst/>
                <a:latin typeface="Times New Roman" panose="02020603050405020304" pitchFamily="18" charset="0"/>
                <a:cs typeface="Times New Roman" panose="02020603050405020304" pitchFamily="18" charset="0"/>
              </a:rPr>
              <a:t>Sustainability</a:t>
            </a:r>
            <a:r>
              <a:rPr lang="en-US" sz="1050" dirty="0">
                <a:effectLst/>
                <a:latin typeface="Times New Roman" panose="02020603050405020304" pitchFamily="18" charset="0"/>
                <a:cs typeface="Times New Roman" panose="02020603050405020304" pitchFamily="18" charset="0"/>
              </a:rPr>
              <a:t>, [online] 11(20), p.5782. </a:t>
            </a:r>
            <a:r>
              <a:rPr lang="en-US" sz="1050" dirty="0" err="1">
                <a:effectLst/>
                <a:latin typeface="Times New Roman" panose="02020603050405020304" pitchFamily="18" charset="0"/>
                <a:cs typeface="Times New Roman" panose="02020603050405020304" pitchFamily="18" charset="0"/>
              </a:rPr>
              <a:t>doi:https</a:t>
            </a:r>
            <a:r>
              <a:rPr lang="en-US" sz="1050" dirty="0">
                <a:effectLst/>
                <a:latin typeface="Times New Roman" panose="02020603050405020304" pitchFamily="18" charset="0"/>
                <a:cs typeface="Times New Roman" panose="02020603050405020304" pitchFamily="18" charset="0"/>
              </a:rPr>
              <a:t>://doi.org/10.3390/su11205782.</a:t>
            </a:r>
          </a:p>
          <a:p>
            <a:pPr algn="just">
              <a:lnSpc>
                <a:spcPct val="150000"/>
              </a:lnSpc>
            </a:pPr>
            <a:r>
              <a:rPr lang="en-US" sz="1050" dirty="0">
                <a:effectLst/>
                <a:latin typeface="Times New Roman" panose="02020603050405020304" pitchFamily="18" charset="0"/>
                <a:cs typeface="Times New Roman" panose="02020603050405020304" pitchFamily="18" charset="0"/>
              </a:rPr>
              <a:t>Macke, J. and </a:t>
            </a:r>
            <a:r>
              <a:rPr lang="en-US" sz="1050" dirty="0" err="1">
                <a:effectLst/>
                <a:latin typeface="Times New Roman" panose="02020603050405020304" pitchFamily="18" charset="0"/>
                <a:cs typeface="Times New Roman" panose="02020603050405020304" pitchFamily="18" charset="0"/>
              </a:rPr>
              <a:t>Genari</a:t>
            </a:r>
            <a:r>
              <a:rPr lang="en-US" sz="1050" dirty="0">
                <a:effectLst/>
                <a:latin typeface="Times New Roman" panose="02020603050405020304" pitchFamily="18" charset="0"/>
                <a:cs typeface="Times New Roman" panose="02020603050405020304" pitchFamily="18" charset="0"/>
              </a:rPr>
              <a:t>, D. (2019). Systematic literature review on sustainable human resource management. </a:t>
            </a:r>
            <a:r>
              <a:rPr lang="en-US" sz="1050" i="1" dirty="0">
                <a:effectLst/>
                <a:latin typeface="Times New Roman" panose="02020603050405020304" pitchFamily="18" charset="0"/>
                <a:cs typeface="Times New Roman" panose="02020603050405020304" pitchFamily="18" charset="0"/>
              </a:rPr>
              <a:t>Journal of Cleaner Production</a:t>
            </a:r>
            <a:r>
              <a:rPr lang="en-US" sz="1050" dirty="0">
                <a:effectLst/>
                <a:latin typeface="Times New Roman" panose="02020603050405020304" pitchFamily="18" charset="0"/>
                <a:cs typeface="Times New Roman" panose="02020603050405020304" pitchFamily="18" charset="0"/>
              </a:rPr>
              <a:t>, [online] 208(0959-6526), pp.806–815. </a:t>
            </a:r>
            <a:r>
              <a:rPr lang="en-US" sz="1050" dirty="0" err="1">
                <a:effectLst/>
                <a:latin typeface="Times New Roman" panose="02020603050405020304" pitchFamily="18" charset="0"/>
                <a:cs typeface="Times New Roman" panose="02020603050405020304" pitchFamily="18" charset="0"/>
              </a:rPr>
              <a:t>doi:https</a:t>
            </a:r>
            <a:r>
              <a:rPr lang="en-US" sz="1050" dirty="0">
                <a:effectLst/>
                <a:latin typeface="Times New Roman" panose="02020603050405020304" pitchFamily="18" charset="0"/>
                <a:cs typeface="Times New Roman" panose="02020603050405020304" pitchFamily="18" charset="0"/>
              </a:rPr>
              <a:t>://doi.org/10.1016/j.jclepro.2018.10.091.</a:t>
            </a:r>
          </a:p>
          <a:p>
            <a:pPr algn="just">
              <a:lnSpc>
                <a:spcPct val="150000"/>
              </a:lnSpc>
            </a:pPr>
            <a:r>
              <a:rPr lang="en-US" sz="1050" dirty="0">
                <a:effectLst/>
                <a:latin typeface="Times New Roman" panose="02020603050405020304" pitchFamily="18" charset="0"/>
                <a:cs typeface="Times New Roman" panose="02020603050405020304" pitchFamily="18" charset="0"/>
              </a:rPr>
              <a:t>Rajput, N., Das, G., Shivam, K., Kumar Nayak, C., Gaurav, K. and Nagpal, P. (2021). An inclusive systematic investigation of human resource management practice in harnessing human capital. </a:t>
            </a:r>
            <a:r>
              <a:rPr lang="en-US" sz="1050" i="1" dirty="0">
                <a:effectLst/>
                <a:latin typeface="Times New Roman" panose="02020603050405020304" pitchFamily="18" charset="0"/>
                <a:cs typeface="Times New Roman" panose="02020603050405020304" pitchFamily="18" charset="0"/>
              </a:rPr>
              <a:t>Materials Today: Proceedings</a:t>
            </a:r>
            <a:r>
              <a:rPr lang="en-US" sz="1050" dirty="0">
                <a:effectLst/>
                <a:latin typeface="Times New Roman" panose="02020603050405020304" pitchFamily="18" charset="0"/>
                <a:cs typeface="Times New Roman" panose="02020603050405020304" pitchFamily="18" charset="0"/>
              </a:rPr>
              <a:t>. </a:t>
            </a:r>
            <a:r>
              <a:rPr lang="en-US" sz="1050" dirty="0" err="1">
                <a:effectLst/>
                <a:latin typeface="Times New Roman" panose="02020603050405020304" pitchFamily="18" charset="0"/>
                <a:cs typeface="Times New Roman" panose="02020603050405020304" pitchFamily="18" charset="0"/>
              </a:rPr>
              <a:t>doi:https</a:t>
            </a:r>
            <a:r>
              <a:rPr lang="en-US" sz="1050" dirty="0">
                <a:effectLst/>
                <a:latin typeface="Times New Roman" panose="02020603050405020304" pitchFamily="18" charset="0"/>
                <a:cs typeface="Times New Roman" panose="02020603050405020304" pitchFamily="18" charset="0"/>
              </a:rPr>
              <a:t>://doi.org/10.1016/j.matpr.2021.07.362.</a:t>
            </a:r>
          </a:p>
          <a:p>
            <a:pPr algn="just">
              <a:lnSpc>
                <a:spcPct val="150000"/>
              </a:lnSpc>
            </a:pPr>
            <a:r>
              <a:rPr lang="en-US" sz="1050" dirty="0">
                <a:effectLst/>
                <a:latin typeface="Times New Roman" panose="02020603050405020304" pitchFamily="18" charset="0"/>
                <a:cs typeface="Times New Roman" panose="02020603050405020304" pitchFamily="18" charset="0"/>
              </a:rPr>
              <a:t>Stone, R.J., Cox, A. and Gavin, M. (2020). </a:t>
            </a:r>
            <a:r>
              <a:rPr lang="en-US" sz="1050" i="1" dirty="0">
                <a:effectLst/>
                <a:latin typeface="Times New Roman" panose="02020603050405020304" pitchFamily="18" charset="0"/>
                <a:cs typeface="Times New Roman" panose="02020603050405020304" pitchFamily="18" charset="0"/>
              </a:rPr>
              <a:t>Human Resource Management, 10th Edition</a:t>
            </a:r>
            <a:r>
              <a:rPr lang="en-US" sz="1050" dirty="0">
                <a:effectLst/>
                <a:latin typeface="Times New Roman" panose="02020603050405020304" pitchFamily="18" charset="0"/>
                <a:cs typeface="Times New Roman" panose="02020603050405020304" pitchFamily="18" charset="0"/>
              </a:rPr>
              <a:t>. [online] </a:t>
            </a:r>
            <a:r>
              <a:rPr lang="en-US" sz="1050" i="1" dirty="0">
                <a:effectLst/>
                <a:latin typeface="Times New Roman" panose="02020603050405020304" pitchFamily="18" charset="0"/>
                <a:cs typeface="Times New Roman" panose="02020603050405020304" pitchFamily="18" charset="0"/>
              </a:rPr>
              <a:t>Google Books</a:t>
            </a:r>
            <a:r>
              <a:rPr lang="en-US" sz="1050" dirty="0">
                <a:effectLst/>
                <a:latin typeface="Times New Roman" panose="02020603050405020304" pitchFamily="18" charset="0"/>
                <a:cs typeface="Times New Roman" panose="02020603050405020304" pitchFamily="18" charset="0"/>
              </a:rPr>
              <a:t>. John Wiley &amp; Sons. Available at: https://books.google.com/books?hl=en&amp;lr=&amp;id=uCIgEAAAQBAJ&amp;oi=fnd&amp;pg=PR13&amp;dq=human+resource+management+&amp;ots=PJNQYxYIF2&amp;sig=NMta0n7aDLoO_hpdpopMcedzvfs [Accessed 6 Jul. 2023].</a:t>
            </a:r>
          </a:p>
          <a:p>
            <a:pPr algn="just">
              <a:lnSpc>
                <a:spcPct val="150000"/>
              </a:lnSpc>
            </a:pPr>
            <a:r>
              <a:rPr lang="en-US" sz="1050" dirty="0">
                <a:effectLst/>
                <a:latin typeface="Times New Roman" panose="02020603050405020304" pitchFamily="18" charset="0"/>
                <a:cs typeface="Times New Roman" panose="02020603050405020304" pitchFamily="18" charset="0"/>
              </a:rPr>
              <a:t>Wilton, N. (2019). An Introduction to Human Resource Management. </a:t>
            </a:r>
            <a:r>
              <a:rPr lang="en-US" sz="1050" i="1" dirty="0">
                <a:effectLst/>
                <a:latin typeface="Times New Roman" panose="02020603050405020304" pitchFamily="18" charset="0"/>
                <a:cs typeface="Times New Roman" panose="02020603050405020304" pitchFamily="18" charset="0"/>
              </a:rPr>
              <a:t>An Introduction to Human Resource Management</a:t>
            </a:r>
            <a:r>
              <a:rPr lang="en-US" sz="1050" dirty="0">
                <a:effectLst/>
                <a:latin typeface="Times New Roman" panose="02020603050405020304" pitchFamily="18" charset="0"/>
                <a:cs typeface="Times New Roman" panose="02020603050405020304" pitchFamily="18" charset="0"/>
              </a:rPr>
              <a:t>, pp.1–632.</a:t>
            </a: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79453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Sales presentation on product or servic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spDef>
      <a:spPr>
        <a:ln>
          <a:noFill/>
        </a:ln>
      </a:spPr>
      <a:bodyPr rtlCol="0" anchor="ctr"/>
      <a:lstStyle>
        <a:defPPr algn="ctr">
          <a:defRPr dirty="0"/>
        </a:defPPr>
      </a:lstStyle>
      <a:style>
        <a:lnRef idx="3">
          <a:schemeClr val="lt1"/>
        </a:lnRef>
        <a:fillRef idx="1">
          <a:schemeClr val="accent2"/>
        </a:fillRef>
        <a:effectRef idx="1">
          <a:schemeClr val="accent2"/>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Business sales presentation on product or service.potx" id="{BB6578FA-E30D-45EC-B849-CACB373ADC90}" vid="{5A523E24-2D1D-4F75-BD91-64E0BBADB4AA}"/>
    </a:ext>
  </a:extLst>
</a:theme>
</file>

<file path=ppt/theme/theme2.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3494BA"/>
      </a:accent6>
      <a:hlink>
        <a:srgbClr val="6B9F25"/>
      </a:hlink>
      <a:folHlink>
        <a:srgbClr val="9F6715"/>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sales presentation on product or service</Template>
  <TotalTime>532</TotalTime>
  <Words>4357</Words>
  <Application>Microsoft Office PowerPoint</Application>
  <PresentationFormat>Custom</PresentationFormat>
  <Paragraphs>132</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Cambria</vt:lpstr>
      <vt:lpstr>Corbel</vt:lpstr>
      <vt:lpstr>Times New Roman</vt:lpstr>
      <vt:lpstr>Sales presentation on product or service</vt:lpstr>
      <vt:lpstr>Human Resource Management  Name: Patel Uttam Kanubhai Student Id: 2237232  University Name: UWTSD(University of Wales Trinity Saint David)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Dreams Techno Solutions</dc:creator>
  <cp:lastModifiedBy>kgurinder047@outlook.com</cp:lastModifiedBy>
  <cp:revision>6</cp:revision>
  <dcterms:created xsi:type="dcterms:W3CDTF">2023-07-06T04:59:27Z</dcterms:created>
  <dcterms:modified xsi:type="dcterms:W3CDTF">2023-07-10T10:17:25Z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